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125.xml" ContentType="application/vnd.openxmlformats-officedocument.presentationml.slide+xml"/>
  <Override PartName="/ppt/slides/slide1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4.xml" ContentType="application/vnd.openxmlformats-officedocument.presentationml.slide+xml"/>
  <Override PartName="/ppt/slides/slide126.xml" ContentType="application/vnd.openxmlformats-officedocument.presentationml.slide+xml"/>
  <Override PartName="/ppt/slides/slide122.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23.xml" ContentType="application/vnd.openxmlformats-officedocument.presentationml.slide+xml"/>
  <Override PartName="/ppt/slides/slide104.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105.xml" ContentType="application/vnd.openxmlformats-officedocument.presentationml.slide+xml"/>
  <Override PartName="/ppt/slides/slide103.xml" ContentType="application/vnd.openxmlformats-officedocument.presentationml.slide+xml"/>
  <Override PartName="/ppt/slides/slide107.xml" ContentType="application/vnd.openxmlformats-officedocument.presentationml.slide+xml"/>
  <Override PartName="/ppt/slides/slide116.xml" ContentType="application/vnd.openxmlformats-officedocument.presentationml.slide+xml"/>
  <Override PartName="/ppt/slides/slide106.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15.xml" ContentType="application/vnd.openxmlformats-officedocument.presentationml.slide+xml"/>
  <Override PartName="/ppt/slides/slide117.xml" ContentType="application/vnd.openxmlformats-officedocument.presentationml.slide+xml"/>
  <Override PartName="/ppt/slides/slide113.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4.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1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2"/>
  </p:notesMasterIdLst>
  <p:sldIdLst>
    <p:sldId id="265" r:id="rId2"/>
    <p:sldId id="422" r:id="rId3"/>
    <p:sldId id="423" r:id="rId4"/>
    <p:sldId id="424" r:id="rId5"/>
    <p:sldId id="425"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455" r:id="rId67"/>
    <p:sldId id="456" r:id="rId68"/>
    <p:sldId id="457" r:id="rId69"/>
    <p:sldId id="458" r:id="rId70"/>
    <p:sldId id="459" r:id="rId71"/>
    <p:sldId id="460" r:id="rId72"/>
    <p:sldId id="461" r:id="rId73"/>
    <p:sldId id="462" r:id="rId74"/>
    <p:sldId id="463" r:id="rId75"/>
    <p:sldId id="464" r:id="rId76"/>
    <p:sldId id="340" r:id="rId77"/>
    <p:sldId id="341" r:id="rId78"/>
    <p:sldId id="342" r:id="rId79"/>
    <p:sldId id="343" r:id="rId80"/>
    <p:sldId id="344" r:id="rId81"/>
    <p:sldId id="345" r:id="rId82"/>
    <p:sldId id="347" r:id="rId83"/>
    <p:sldId id="348" r:id="rId84"/>
    <p:sldId id="349" r:id="rId85"/>
    <p:sldId id="350" r:id="rId86"/>
    <p:sldId id="351" r:id="rId87"/>
    <p:sldId id="352" r:id="rId88"/>
    <p:sldId id="353" r:id="rId89"/>
    <p:sldId id="354"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02" r:id="rId122"/>
    <p:sldId id="403" r:id="rId123"/>
    <p:sldId id="404" r:id="rId124"/>
    <p:sldId id="405" r:id="rId125"/>
    <p:sldId id="406" r:id="rId126"/>
    <p:sldId id="407" r:id="rId127"/>
    <p:sldId id="408" r:id="rId128"/>
    <p:sldId id="409" r:id="rId129"/>
    <p:sldId id="410" r:id="rId130"/>
    <p:sldId id="411" r:id="rId131"/>
    <p:sldId id="412" r:id="rId132"/>
    <p:sldId id="413" r:id="rId133"/>
    <p:sldId id="414" r:id="rId134"/>
    <p:sldId id="415" r:id="rId135"/>
    <p:sldId id="416" r:id="rId136"/>
    <p:sldId id="417" r:id="rId137"/>
    <p:sldId id="418" r:id="rId138"/>
    <p:sldId id="419" r:id="rId139"/>
    <p:sldId id="420" r:id="rId140"/>
    <p:sldId id="421" r:id="rId1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552" autoAdjust="0"/>
  </p:normalViewPr>
  <p:slideViewPr>
    <p:cSldViewPr>
      <p:cViewPr varScale="1">
        <p:scale>
          <a:sx n="115" d="100"/>
          <a:sy n="115" d="100"/>
        </p:scale>
        <p:origin x="-15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customXml" Target="../customXml/item3.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14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2F06C5F-082C-4160-AB52-664205DBABF2}" type="datetimeFigureOut">
              <a:rPr lang="en-US" smtClean="0"/>
              <a:t>5/23/2013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4957FB5-7964-46C9-9274-87D022D84689}" type="slidenum">
              <a:rPr lang="en-US" smtClean="0"/>
              <a:t>‹#›</a:t>
            </a:fld>
            <a:endParaRPr lang="en-US"/>
          </a:p>
        </p:txBody>
      </p:sp>
    </p:spTree>
    <p:extLst>
      <p:ext uri="{BB962C8B-B14F-4D97-AF65-F5344CB8AC3E}">
        <p14:creationId xmlns:p14="http://schemas.microsoft.com/office/powerpoint/2010/main" val="28449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957FB5-7964-46C9-9274-87D022D84689}" type="slidenum">
              <a:rPr lang="en-US" smtClean="0"/>
              <a:t>34</a:t>
            </a:fld>
            <a:endParaRPr lang="en-US"/>
          </a:p>
        </p:txBody>
      </p:sp>
    </p:spTree>
    <p:extLst>
      <p:ext uri="{BB962C8B-B14F-4D97-AF65-F5344CB8AC3E}">
        <p14:creationId xmlns:p14="http://schemas.microsoft.com/office/powerpoint/2010/main" val="262618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957FB5-7964-46C9-9274-87D022D84689}" type="slidenum">
              <a:rPr lang="en-US" smtClean="0"/>
              <a:t>133</a:t>
            </a:fld>
            <a:endParaRPr lang="en-US"/>
          </a:p>
        </p:txBody>
      </p:sp>
    </p:spTree>
    <p:extLst>
      <p:ext uri="{BB962C8B-B14F-4D97-AF65-F5344CB8AC3E}">
        <p14:creationId xmlns:p14="http://schemas.microsoft.com/office/powerpoint/2010/main" val="1511688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p:nvPicPr>
        <p:blipFill>
          <a:blip r:embed="rId2" cstate="print"/>
          <a:stretch>
            <a:fillRect/>
          </a:stretch>
        </p:blipFill>
        <p:spPr>
          <a:xfrm>
            <a:off x="0" y="-1"/>
            <a:ext cx="9144000" cy="6858001"/>
          </a:xfrm>
          <a:prstGeom prst="rect">
            <a:avLst/>
          </a:prstGeom>
        </p:spPr>
      </p:pic>
      <p:pic>
        <p:nvPicPr>
          <p:cNvPr id="5" name="Picture 5" descr="JHU APL - Script - Rough Blue"/>
          <p:cNvPicPr>
            <a:picLocks noChangeAspect="1" noChangeArrowheads="1"/>
          </p:cNvPicPr>
          <p:nvPr/>
        </p:nvPicPr>
        <p:blipFill>
          <a:blip r:embed="rId3" cstate="print">
            <a:lum bright="55000"/>
          </a:blip>
          <a:srcRect/>
          <a:stretch>
            <a:fillRect/>
          </a:stretch>
        </p:blipFill>
        <p:spPr bwMode="auto">
          <a:xfrm>
            <a:off x="5381625" y="5648325"/>
            <a:ext cx="3198813" cy="800100"/>
          </a:xfrm>
          <a:prstGeom prst="rect">
            <a:avLst/>
          </a:prstGeom>
          <a:noFill/>
          <a:ln w="9525">
            <a:noFill/>
            <a:miter lim="800000"/>
            <a:headEnd/>
            <a:tailEnd/>
          </a:ln>
        </p:spPr>
      </p:pic>
      <p:pic>
        <p:nvPicPr>
          <p:cNvPr id="6" name="Picture 6" descr="APL Icon - Blue"/>
          <p:cNvPicPr>
            <a:picLocks noChangeAspect="1" noChangeArrowheads="1"/>
          </p:cNvPicPr>
          <p:nvPr/>
        </p:nvPicPr>
        <p:blipFill>
          <a:blip r:embed="rId4" cstate="print">
            <a:lum bright="59000"/>
          </a:blip>
          <a:srcRect/>
          <a:stretch>
            <a:fillRect/>
          </a:stretch>
        </p:blipFill>
        <p:spPr bwMode="auto">
          <a:xfrm>
            <a:off x="6831013" y="4764088"/>
            <a:ext cx="1654175" cy="952500"/>
          </a:xfrm>
          <a:prstGeom prst="rect">
            <a:avLst/>
          </a:prstGeom>
          <a:noFill/>
          <a:ln w="9525">
            <a:noFill/>
            <a:miter lim="800000"/>
            <a:headEnd/>
            <a:tailEnd/>
          </a:ln>
        </p:spPr>
      </p:pic>
      <p:sp>
        <p:nvSpPr>
          <p:cNvPr id="5123" name="Rectangle 3"/>
          <p:cNvSpPr>
            <a:spLocks noGrp="1" noChangeArrowheads="1"/>
          </p:cNvSpPr>
          <p:nvPr>
            <p:ph type="subTitle" idx="1"/>
          </p:nvPr>
        </p:nvSpPr>
        <p:spPr bwMode="black">
          <a:xfrm>
            <a:off x="1017649" y="3846245"/>
            <a:ext cx="4827588" cy="1177925"/>
          </a:xfrm>
        </p:spPr>
        <p:txBody>
          <a:bodyPr/>
          <a:lstStyle>
            <a:lvl1pPr marL="0" indent="0" algn="ctr">
              <a:spcAft>
                <a:spcPct val="0"/>
              </a:spcAft>
              <a:buFont typeface="Wingdings" pitchFamily="2" charset="2"/>
              <a:buNone/>
              <a:defRPr sz="2800" i="1">
                <a:solidFill>
                  <a:schemeClr val="bg1"/>
                </a:solidFill>
              </a:defRPr>
            </a:lvl1pPr>
          </a:lstStyle>
          <a:p>
            <a:r>
              <a:rPr lang="en-US" smtClean="0"/>
              <a:t>Click to edit Master subtitle style</a:t>
            </a:r>
            <a:endParaRPr lang="en-US" dirty="0"/>
          </a:p>
        </p:txBody>
      </p:sp>
      <p:sp>
        <p:nvSpPr>
          <p:cNvPr id="5124" name="Rectangle 4"/>
          <p:cNvSpPr>
            <a:spLocks noGrp="1" noChangeArrowheads="1"/>
          </p:cNvSpPr>
          <p:nvPr>
            <p:ph type="ctrTitle"/>
          </p:nvPr>
        </p:nvSpPr>
        <p:spPr bwMode="black">
          <a:xfrm>
            <a:off x="500125" y="1990065"/>
            <a:ext cx="5862638" cy="1470025"/>
          </a:xfrm>
        </p:spPr>
        <p:txBody>
          <a:bodyPr/>
          <a:lstStyle>
            <a:lvl1pPr algn="ctr">
              <a:lnSpc>
                <a:spcPct val="85000"/>
              </a:lnSpc>
              <a:defRPr sz="3600">
                <a:solidFill>
                  <a:schemeClr val="bg1"/>
                </a:solidFill>
              </a:defRPr>
            </a:lvl1pPr>
          </a:lstStyle>
          <a:p>
            <a:r>
              <a:rPr lang="en-US" smtClean="0"/>
              <a:t>Click to edit Master title style</a:t>
            </a:r>
            <a:endParaRPr lang="en-US" dirty="0"/>
          </a:p>
        </p:txBody>
      </p:sp>
      <p:sp>
        <p:nvSpPr>
          <p:cNvPr id="12" name="TextBox 11"/>
          <p:cNvSpPr txBox="1"/>
          <p:nvPr/>
        </p:nvSpPr>
        <p:spPr>
          <a:xfrm>
            <a:off x="457200" y="184729"/>
            <a:ext cx="5223164" cy="938719"/>
          </a:xfrm>
          <a:prstGeom prst="rect">
            <a:avLst/>
          </a:prstGeom>
          <a:noFill/>
        </p:spPr>
        <p:txBody>
          <a:bodyPr wrap="square" rtlCol="0">
            <a:spAutoFit/>
          </a:bodyPr>
          <a:lstStyle/>
          <a:p>
            <a:r>
              <a:rPr lang="en-US" sz="3200" b="1" dirty="0" smtClean="0">
                <a:solidFill>
                  <a:schemeClr val="bg1"/>
                </a:solidFill>
                <a:latin typeface="Arial"/>
                <a:cs typeface="Arial"/>
              </a:rPr>
              <a:t>Solar Probe Plus</a:t>
            </a:r>
          </a:p>
          <a:p>
            <a:pPr>
              <a:spcBef>
                <a:spcPts val="600"/>
              </a:spcBef>
            </a:pPr>
            <a:r>
              <a:rPr lang="en-US" i="1" dirty="0" smtClean="0">
                <a:solidFill>
                  <a:schemeClr val="bg1"/>
                </a:solidFill>
                <a:effectLst>
                  <a:outerShdw blurRad="50800" dist="38100" dir="2700000" algn="tl" rotWithShape="0">
                    <a:srgbClr val="000000">
                      <a:alpha val="43000"/>
                    </a:srgbClr>
                  </a:outerShdw>
                </a:effectLst>
                <a:latin typeface="Arial"/>
                <a:cs typeface="Arial"/>
              </a:rPr>
              <a:t>A NASA Mission</a:t>
            </a:r>
            <a:r>
              <a:rPr lang="en-US" i="1" baseline="0" dirty="0" smtClean="0">
                <a:solidFill>
                  <a:schemeClr val="bg1"/>
                </a:solidFill>
                <a:effectLst>
                  <a:outerShdw blurRad="50800" dist="38100" dir="2700000" algn="tl" rotWithShape="0">
                    <a:srgbClr val="000000">
                      <a:alpha val="43000"/>
                    </a:srgbClr>
                  </a:outerShdw>
                </a:effectLst>
                <a:latin typeface="Arial"/>
                <a:cs typeface="Arial"/>
              </a:rPr>
              <a:t> to Touch the Sun</a:t>
            </a:r>
            <a:endParaRPr lang="en-US" i="1" dirty="0">
              <a:solidFill>
                <a:schemeClr val="bg1"/>
              </a:solidFill>
              <a:effectLst>
                <a:outerShdw blurRad="50800" dist="38100" dir="2700000" algn="tl" rotWithShape="0">
                  <a:srgbClr val="000000">
                    <a:alpha val="43000"/>
                  </a:srgbClr>
                </a:outerShdw>
              </a:effectLst>
              <a:latin typeface="Arial"/>
              <a:cs typeface="Arial"/>
            </a:endParaRP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6597939" cy="116378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1"/>
          </p:nvPr>
        </p:nvSpPr>
        <p:spPr>
          <a:xfrm>
            <a:off x="304799" y="6599302"/>
            <a:ext cx="2908183" cy="196661"/>
          </a:xfrm>
          <a:ln/>
        </p:spPr>
        <p:txBody>
          <a:bodyPr/>
          <a:lstStyle>
            <a:lvl1pPr>
              <a:defRPr/>
            </a:lvl1pPr>
          </a:lstStyle>
          <a:p>
            <a:fld id="{0DEBEBDC-B2F5-45A0-8F94-0300FA5CCE7B}" type="slidenum">
              <a:rPr lang="en-US" smtClean="0"/>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90675"/>
            <a:ext cx="4137025"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8025" y="1590675"/>
            <a:ext cx="4137025"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1"/>
          </p:nvPr>
        </p:nvSpPr>
        <p:spPr>
          <a:ln/>
        </p:spPr>
        <p:txBody>
          <a:bodyPr/>
          <a:lstStyle>
            <a:lvl1pPr>
              <a:defRPr/>
            </a:lvl1pPr>
          </a:lstStyle>
          <a:p>
            <a:fld id="{0DEBEBDC-B2F5-45A0-8F94-0300FA5CCE7B}" type="slidenum">
              <a:rPr lang="en-US" smtClean="0"/>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sldNum" sz="quarter" idx="11"/>
          </p:nvPr>
        </p:nvSpPr>
        <p:spPr>
          <a:ln/>
        </p:spPr>
        <p:txBody>
          <a:bodyPr/>
          <a:lstStyle>
            <a:lvl1pPr>
              <a:defRPr/>
            </a:lvl1pPr>
          </a:lstStyle>
          <a:p>
            <a:fld id="{0DEBEBDC-B2F5-45A0-8F94-0300FA5CCE7B}" type="slidenum">
              <a:rPr lang="en-US" smtClean="0"/>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BlueSolarProbePlusBannerTemplate.jpg"/>
          <p:cNvPicPr>
            <a:picLocks noChangeAspect="1"/>
          </p:cNvPicPr>
          <p:nvPr/>
        </p:nvPicPr>
        <p:blipFill>
          <a:blip r:embed="rId6" cstate="print"/>
          <a:srcRect b="77075"/>
          <a:stretch>
            <a:fillRect/>
          </a:stretch>
        </p:blipFill>
        <p:spPr>
          <a:xfrm>
            <a:off x="0" y="-164386"/>
            <a:ext cx="9144000" cy="1561671"/>
          </a:xfrm>
          <a:prstGeom prst="rect">
            <a:avLst/>
          </a:prstGeom>
        </p:spPr>
      </p:pic>
      <p:sp>
        <p:nvSpPr>
          <p:cNvPr id="1027" name="Rectangle 3"/>
          <p:cNvSpPr>
            <a:spLocks noGrp="1" noChangeArrowheads="1"/>
          </p:cNvSpPr>
          <p:nvPr>
            <p:ph type="body" idx="1"/>
          </p:nvPr>
        </p:nvSpPr>
        <p:spPr bwMode="auto">
          <a:xfrm>
            <a:off x="228600" y="1590675"/>
            <a:ext cx="8426450" cy="4678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1" name="Rectangle 5"/>
          <p:cNvSpPr>
            <a:spLocks noGrp="1" noChangeArrowheads="1"/>
          </p:cNvSpPr>
          <p:nvPr>
            <p:ph type="sldNum" sz="quarter" idx="4"/>
          </p:nvPr>
        </p:nvSpPr>
        <p:spPr bwMode="ltGray">
          <a:xfrm>
            <a:off x="304800" y="6625275"/>
            <a:ext cx="457200" cy="1825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smtClean="0"/>
            </a:lvl1pPr>
          </a:lstStyle>
          <a:p>
            <a:fld id="{0DEBEBDC-B2F5-45A0-8F94-0300FA5CCE7B}" type="slidenum">
              <a:rPr lang="en-US" smtClean="0"/>
              <a:t>‹#›</a:t>
            </a:fld>
            <a:endParaRPr lang="en-US"/>
          </a:p>
        </p:txBody>
      </p:sp>
      <p:sp>
        <p:nvSpPr>
          <p:cNvPr id="1030" name="Rectangle 6"/>
          <p:cNvSpPr>
            <a:spLocks noGrp="1" noChangeArrowheads="1"/>
          </p:cNvSpPr>
          <p:nvPr>
            <p:ph type="title"/>
          </p:nvPr>
        </p:nvSpPr>
        <p:spPr bwMode="auto">
          <a:xfrm>
            <a:off x="301625" y="0"/>
            <a:ext cx="6597939" cy="12587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4103" name="Line 7"/>
          <p:cNvSpPr>
            <a:spLocks noChangeShapeType="1"/>
          </p:cNvSpPr>
          <p:nvPr/>
        </p:nvSpPr>
        <p:spPr bwMode="gray">
          <a:xfrm>
            <a:off x="304800" y="6593650"/>
            <a:ext cx="7907338" cy="0"/>
          </a:xfrm>
          <a:prstGeom prst="line">
            <a:avLst/>
          </a:prstGeom>
          <a:noFill/>
          <a:ln w="38100">
            <a:solidFill>
              <a:srgbClr val="01255B"/>
            </a:solidFill>
            <a:round/>
            <a:headEnd/>
            <a:tailEnd/>
          </a:ln>
          <a:effectLst/>
        </p:spPr>
        <p:txBody>
          <a:bodyPr/>
          <a:lstStyle/>
          <a:p>
            <a:pPr>
              <a:defRPr/>
            </a:pPr>
            <a:endParaRPr lang="en-US"/>
          </a:p>
        </p:txBody>
      </p:sp>
      <p:pic>
        <p:nvPicPr>
          <p:cNvPr id="1033" name="Picture 9" descr="APL Icon - Blue"/>
          <p:cNvPicPr>
            <a:picLocks noChangeAspect="1" noChangeArrowheads="1"/>
          </p:cNvPicPr>
          <p:nvPr/>
        </p:nvPicPr>
        <p:blipFill>
          <a:blip r:embed="rId7" cstate="print"/>
          <a:srcRect/>
          <a:stretch>
            <a:fillRect/>
          </a:stretch>
        </p:blipFill>
        <p:spPr bwMode="auto">
          <a:xfrm>
            <a:off x="8281988" y="6364288"/>
            <a:ext cx="557212" cy="320675"/>
          </a:xfrm>
          <a:prstGeom prst="rect">
            <a:avLst/>
          </a:prstGeom>
          <a:noFill/>
          <a:ln w="9525">
            <a:noFill/>
            <a:miter lim="800000"/>
            <a:headEnd/>
            <a:tailEnd/>
          </a:ln>
        </p:spPr>
      </p:pic>
      <p:sp>
        <p:nvSpPr>
          <p:cNvPr id="16" name="TextBox 15"/>
          <p:cNvSpPr txBox="1"/>
          <p:nvPr/>
        </p:nvSpPr>
        <p:spPr>
          <a:xfrm>
            <a:off x="7006442" y="1056904"/>
            <a:ext cx="2125679" cy="348813"/>
          </a:xfrm>
          <a:prstGeom prst="rect">
            <a:avLst/>
          </a:prstGeom>
          <a:noFill/>
        </p:spPr>
        <p:txBody>
          <a:bodyPr wrap="square" rtlCol="0">
            <a:spAutoFit/>
          </a:bodyPr>
          <a:lstStyle/>
          <a:p>
            <a:pPr algn="r">
              <a:lnSpc>
                <a:spcPts val="1000"/>
              </a:lnSpc>
            </a:pPr>
            <a:r>
              <a:rPr lang="en-US" sz="1400" b="1" dirty="0" smtClean="0">
                <a:solidFill>
                  <a:schemeClr val="bg1"/>
                </a:solidFill>
                <a:latin typeface="Arial"/>
                <a:cs typeface="Arial"/>
              </a:rPr>
              <a:t>Solar Probe Plus</a:t>
            </a:r>
          </a:p>
          <a:p>
            <a:pPr algn="r">
              <a:lnSpc>
                <a:spcPts val="1000"/>
              </a:lnSpc>
            </a:pPr>
            <a:r>
              <a:rPr lang="en-US" sz="900" b="1" i="1" dirty="0" smtClean="0">
                <a:solidFill>
                  <a:schemeClr val="bg1"/>
                </a:solidFill>
                <a:latin typeface="Arial"/>
                <a:cs typeface="Arial"/>
              </a:rPr>
              <a:t>A NASA Mission</a:t>
            </a:r>
            <a:r>
              <a:rPr lang="en-US" sz="900" b="1" i="1" baseline="0" dirty="0" smtClean="0">
                <a:solidFill>
                  <a:schemeClr val="bg1"/>
                </a:solidFill>
                <a:latin typeface="Arial"/>
                <a:cs typeface="Arial"/>
              </a:rPr>
              <a:t> to Touch the Sun</a:t>
            </a:r>
            <a:endParaRPr lang="en-US" sz="900" b="1" i="1" dirty="0" smtClean="0">
              <a:solidFill>
                <a:schemeClr val="bg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2pPr>
      <a:lvl3pPr marL="963613"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3pPr>
      <a:lvl4pPr marL="1193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4pPr>
      <a:lvl5pPr marL="20574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smtClean="0"/>
              <a:t>Solar Probe Plus Payload Requirements Document Peer Review</a:t>
            </a:r>
            <a:endParaRPr lang="en-US" dirty="0"/>
          </a:p>
        </p:txBody>
      </p:sp>
    </p:spTree>
    <p:extLst>
      <p:ext uri="{BB962C8B-B14F-4D97-AF65-F5344CB8AC3E}">
        <p14:creationId xmlns:p14="http://schemas.microsoft.com/office/powerpoint/2010/main" val="192580620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15387175"/>
              </p:ext>
            </p:extLst>
          </p:nvPr>
        </p:nvGraphicFramePr>
        <p:xfrm>
          <a:off x="228600" y="1590675"/>
          <a:ext cx="8686800" cy="4306626"/>
        </p:xfrm>
        <a:graphic>
          <a:graphicData uri="http://schemas.openxmlformats.org/drawingml/2006/table">
            <a:tbl>
              <a:tblPr/>
              <a:tblGrid>
                <a:gridCol w="6382386"/>
                <a:gridCol w="2304414"/>
              </a:tblGrid>
              <a:tr h="49050">
                <a:tc gridSpan="2">
                  <a:txBody>
                    <a:bodyPr/>
                    <a:lstStyle/>
                    <a:p>
                      <a:pPr algn="l" fontAlgn="t"/>
                      <a:r>
                        <a:rPr lang="en-US" sz="1400" b="1" i="0" u="sng" strike="noStrike" dirty="0">
                          <a:solidFill>
                            <a:srgbClr val="000000"/>
                          </a:solidFill>
                          <a:effectLst/>
                          <a:latin typeface="Calibri"/>
                        </a:rPr>
                        <a:t>PAY-201: Measurement: Energetic Electrons Bins (EPI-Hi)</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49050">
                <a:tc gridSpan="2">
                  <a:txBody>
                    <a:bodyPr/>
                    <a:lstStyle/>
                    <a:p>
                      <a:pPr algn="l" fontAlgn="t"/>
                      <a:r>
                        <a:rPr lang="en-US" sz="1400" b="0" i="0" u="none" strike="noStrike" dirty="0">
                          <a:solidFill>
                            <a:srgbClr val="000000"/>
                          </a:solidFill>
                          <a:effectLst/>
                          <a:latin typeface="Calibri"/>
                        </a:rPr>
                        <a:t>EPI-Hi shall be capable of measuring electron intensities with at least 6 energy bins per decade.</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49050">
                <a:tc>
                  <a:txBody>
                    <a:bodyPr/>
                    <a:lstStyle/>
                    <a:p>
                      <a:pPr algn="l" fontAlgn="t"/>
                      <a:r>
                        <a:rPr lang="en-US" sz="1400" b="1" i="0" u="sng" strike="noStrike" dirty="0">
                          <a:solidFill>
                            <a:srgbClr val="000000"/>
                          </a:solidFill>
                          <a:effectLst/>
                          <a:latin typeface="Calibri"/>
                        </a:rPr>
                        <a:t>Rationale</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36284">
                <a:tc>
                  <a:txBody>
                    <a:bodyPr/>
                    <a:lstStyle/>
                    <a:p>
                      <a:pPr algn="l" fontAlgn="t"/>
                      <a:r>
                        <a:rPr lang="en-US" sz="1400" b="0" i="0" u="none" strike="noStrike" dirty="0">
                          <a:solidFill>
                            <a:srgbClr val="000000"/>
                          </a:solidFill>
                          <a:effectLst/>
                          <a:latin typeface="Calibri"/>
                        </a:rPr>
                        <a:t>The energy binning should be fine enough to investigate spectral features (e.g., high-energy cutoffs) that occur over an energy width smaller than a decade.</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49050">
                <a:tc>
                  <a:txBody>
                    <a:bodyPr/>
                    <a:lstStyle/>
                    <a:p>
                      <a:pPr algn="l" fontAlgn="t"/>
                      <a:r>
                        <a:rPr lang="en-US" sz="1400" b="1" i="0" u="sng" strike="noStrike">
                          <a:solidFill>
                            <a:srgbClr val="000000"/>
                          </a:solidFill>
                          <a:effectLst/>
                          <a:latin typeface="Calibri"/>
                        </a:rPr>
                        <a:t>Parent Traceability</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67643">
                <a:tc>
                  <a:txBody>
                    <a:bodyPr/>
                    <a:lstStyle/>
                    <a:p>
                      <a:pPr algn="l" fontAlgn="t"/>
                      <a:r>
                        <a:rPr lang="en-US" sz="1400" b="0" i="0" u="none" strike="noStrike" dirty="0" smtClean="0">
                          <a:solidFill>
                            <a:srgbClr val="000000"/>
                          </a:solidFill>
                          <a:effectLst/>
                          <a:latin typeface="Calibri"/>
                        </a:rPr>
                        <a:t>MRD-96 : The Mission shall measure energetic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3 MeV</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&lt;=1s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45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592308670"/>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3659742"/>
              </p:ext>
            </p:extLst>
          </p:nvPr>
        </p:nvGraphicFramePr>
        <p:xfrm>
          <a:off x="228600" y="1906346"/>
          <a:ext cx="8426450" cy="2125308"/>
        </p:xfrm>
        <a:graphic>
          <a:graphicData uri="http://schemas.openxmlformats.org/drawingml/2006/table">
            <a:tbl>
              <a:tblPr/>
              <a:tblGrid>
                <a:gridCol w="6191100"/>
                <a:gridCol w="2235350"/>
              </a:tblGrid>
              <a:tr h="56266">
                <a:tc gridSpan="2">
                  <a:txBody>
                    <a:bodyPr/>
                    <a:lstStyle/>
                    <a:p>
                      <a:pPr algn="l" fontAlgn="t"/>
                      <a:r>
                        <a:rPr lang="en-US" sz="1700" b="1" i="0" u="sng" strike="noStrike" dirty="0">
                          <a:solidFill>
                            <a:srgbClr val="000000"/>
                          </a:solidFill>
                          <a:effectLst/>
                          <a:latin typeface="Calibri"/>
                        </a:rPr>
                        <a:t>PAY-144: Spacecraft: SPC Thermal Load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08962">
                <a:tc gridSpan="2">
                  <a:txBody>
                    <a:bodyPr/>
                    <a:lstStyle/>
                    <a:p>
                      <a:pPr algn="l" fontAlgn="t"/>
                      <a:r>
                        <a:rPr lang="en-US" sz="1700" b="0" i="0" u="none" strike="noStrike" dirty="0">
                          <a:solidFill>
                            <a:srgbClr val="000000"/>
                          </a:solidFill>
                          <a:effectLst/>
                          <a:latin typeface="Calibri"/>
                        </a:rPr>
                        <a:t>SPC shall be designed such that the thermal load to the Spacecraft bus is no more than 0W and no less than 0 W, ±1 W.</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56266">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68799">
                <a:tc>
                  <a:txBody>
                    <a:bodyPr/>
                    <a:lstStyle/>
                    <a:p>
                      <a:pPr algn="l" fontAlgn="t"/>
                      <a:r>
                        <a:rPr lang="en-US" sz="1700" b="0" i="0" u="none" strike="noStrike">
                          <a:solidFill>
                            <a:srgbClr val="000000"/>
                          </a:solidFill>
                          <a:effectLst/>
                          <a:latin typeface="Calibri"/>
                        </a:rPr>
                        <a:t>This requirement meets thermal constraints on the Spacecraft subsystems.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6266">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2506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728179323"/>
      </p:ext>
    </p:extLst>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54055470"/>
              </p:ext>
            </p:extLst>
          </p:nvPr>
        </p:nvGraphicFramePr>
        <p:xfrm>
          <a:off x="228600" y="1906346"/>
          <a:ext cx="8426450" cy="2184983"/>
        </p:xfrm>
        <a:graphic>
          <a:graphicData uri="http://schemas.openxmlformats.org/drawingml/2006/table">
            <a:tbl>
              <a:tblPr/>
              <a:tblGrid>
                <a:gridCol w="6191100"/>
                <a:gridCol w="2235350"/>
              </a:tblGrid>
              <a:tr h="81883">
                <a:tc gridSpan="2">
                  <a:txBody>
                    <a:bodyPr/>
                    <a:lstStyle/>
                    <a:p>
                      <a:pPr algn="l" fontAlgn="t"/>
                      <a:r>
                        <a:rPr lang="en-US" sz="1700" b="1" i="0" u="sng" strike="noStrike" dirty="0">
                          <a:solidFill>
                            <a:srgbClr val="000000"/>
                          </a:solidFill>
                          <a:effectLst/>
                          <a:latin typeface="Calibri"/>
                        </a:rPr>
                        <a:t>PAY-145: TSA: Antennas Thermal Load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58569">
                <a:tc gridSpan="2">
                  <a:txBody>
                    <a:bodyPr/>
                    <a:lstStyle/>
                    <a:p>
                      <a:pPr algn="l" fontAlgn="t"/>
                      <a:r>
                        <a:rPr lang="en-US" sz="1700" b="0" i="0" u="none" strike="noStrike" dirty="0">
                          <a:solidFill>
                            <a:srgbClr val="000000"/>
                          </a:solidFill>
                          <a:effectLst/>
                          <a:latin typeface="Calibri"/>
                        </a:rPr>
                        <a:t>FIELDS shall be designed such that the thermal load from the antennas to the TSA is no more than 25 W and no less than 0W, including 30% margin (total for all 4 instruments).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81883">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245650">
                <a:tc>
                  <a:txBody>
                    <a:bodyPr/>
                    <a:lstStyle/>
                    <a:p>
                      <a:pPr algn="l" fontAlgn="t"/>
                      <a:r>
                        <a:rPr lang="en-US" sz="1700" b="0" i="0" u="none" strike="noStrike">
                          <a:solidFill>
                            <a:srgbClr val="000000"/>
                          </a:solidFill>
                          <a:effectLst/>
                          <a:latin typeface="Calibri"/>
                        </a:rPr>
                        <a:t>This requirement meets thermal constraints on the Spacecraft subsystems.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1883">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27533">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728179323"/>
      </p:ext>
    </p:extLst>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36807512"/>
              </p:ext>
            </p:extLst>
          </p:nvPr>
        </p:nvGraphicFramePr>
        <p:xfrm>
          <a:off x="228600" y="1906346"/>
          <a:ext cx="8426450" cy="2184983"/>
        </p:xfrm>
        <a:graphic>
          <a:graphicData uri="http://schemas.openxmlformats.org/drawingml/2006/table">
            <a:tbl>
              <a:tblPr/>
              <a:tblGrid>
                <a:gridCol w="6191100"/>
                <a:gridCol w="2235350"/>
              </a:tblGrid>
              <a:tr h="81883">
                <a:tc gridSpan="2">
                  <a:txBody>
                    <a:bodyPr/>
                    <a:lstStyle/>
                    <a:p>
                      <a:pPr algn="l" fontAlgn="t"/>
                      <a:r>
                        <a:rPr lang="en-US" sz="1700" b="1" i="0" u="sng" strike="noStrike" dirty="0">
                          <a:solidFill>
                            <a:srgbClr val="000000"/>
                          </a:solidFill>
                          <a:effectLst/>
                          <a:latin typeface="Calibri"/>
                        </a:rPr>
                        <a:t>PAY-146: Cooling System: Antennas Thermal Load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58569">
                <a:tc gridSpan="2">
                  <a:txBody>
                    <a:bodyPr/>
                    <a:lstStyle/>
                    <a:p>
                      <a:pPr algn="l" fontAlgn="t"/>
                      <a:r>
                        <a:rPr lang="en-US" sz="1700" b="0" i="0" u="none" strike="noStrike" dirty="0">
                          <a:solidFill>
                            <a:srgbClr val="000000"/>
                          </a:solidFill>
                          <a:effectLst/>
                          <a:latin typeface="Calibri"/>
                        </a:rPr>
                        <a:t>FIELDS shall be designed such that the thermal load from the antennas to the Cooling System is no more than 35 W, including 30% margin (total for all 4 instruments).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81883">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245650">
                <a:tc>
                  <a:txBody>
                    <a:bodyPr/>
                    <a:lstStyle/>
                    <a:p>
                      <a:pPr algn="l" fontAlgn="t"/>
                      <a:r>
                        <a:rPr lang="en-US" sz="1700" b="0" i="0" u="none" strike="noStrike">
                          <a:solidFill>
                            <a:srgbClr val="000000"/>
                          </a:solidFill>
                          <a:effectLst/>
                          <a:latin typeface="Calibri"/>
                        </a:rPr>
                        <a:t>This requirement meets thermal constraints on the Spacecraft subsystems.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1883">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27533">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728179323"/>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20495209"/>
              </p:ext>
            </p:extLst>
          </p:nvPr>
        </p:nvGraphicFramePr>
        <p:xfrm>
          <a:off x="228600" y="1906346"/>
          <a:ext cx="8426450" cy="2125308"/>
        </p:xfrm>
        <a:graphic>
          <a:graphicData uri="http://schemas.openxmlformats.org/drawingml/2006/table">
            <a:tbl>
              <a:tblPr/>
              <a:tblGrid>
                <a:gridCol w="6191100"/>
                <a:gridCol w="2235350"/>
              </a:tblGrid>
              <a:tr h="61390">
                <a:tc gridSpan="2">
                  <a:txBody>
                    <a:bodyPr/>
                    <a:lstStyle/>
                    <a:p>
                      <a:pPr algn="l" fontAlgn="t"/>
                      <a:r>
                        <a:rPr lang="en-US" sz="1700" b="1" i="0" u="sng" strike="noStrike" dirty="0">
                          <a:solidFill>
                            <a:srgbClr val="000000"/>
                          </a:solidFill>
                          <a:effectLst/>
                          <a:latin typeface="Calibri"/>
                        </a:rPr>
                        <a:t>PAY-147: Spacecraft: Antennas Thermal Load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18883">
                <a:tc gridSpan="2">
                  <a:txBody>
                    <a:bodyPr/>
                    <a:lstStyle/>
                    <a:p>
                      <a:pPr algn="l" fontAlgn="t"/>
                      <a:r>
                        <a:rPr lang="en-US" sz="1700" b="0" i="0" u="none" strike="noStrike" dirty="0">
                          <a:solidFill>
                            <a:srgbClr val="000000"/>
                          </a:solidFill>
                          <a:effectLst/>
                          <a:latin typeface="Calibri"/>
                        </a:rPr>
                        <a:t>FIELDS shall be designed such that the thermal load from the antennas to the Spacecraft bus is no more than 6W and no less than 1W, including 30% margin (total for all 4 instruments).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139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84169">
                <a:tc>
                  <a:txBody>
                    <a:bodyPr/>
                    <a:lstStyle/>
                    <a:p>
                      <a:pPr algn="l" fontAlgn="t"/>
                      <a:r>
                        <a:rPr lang="en-US" sz="1700" b="0" i="0" u="none" strike="noStrike">
                          <a:solidFill>
                            <a:srgbClr val="000000"/>
                          </a:solidFill>
                          <a:effectLst/>
                          <a:latin typeface="Calibri"/>
                        </a:rPr>
                        <a:t>This requirement meets thermal constraints on the Spacecraft subsystems.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6139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45559">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728179323"/>
      </p:ext>
    </p:extLst>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45865071"/>
              </p:ext>
            </p:extLst>
          </p:nvPr>
        </p:nvGraphicFramePr>
        <p:xfrm>
          <a:off x="275565" y="1590675"/>
          <a:ext cx="8332520" cy="3844846"/>
        </p:xfrm>
        <a:graphic>
          <a:graphicData uri="http://schemas.openxmlformats.org/drawingml/2006/table">
            <a:tbl>
              <a:tblPr/>
              <a:tblGrid>
                <a:gridCol w="6122088"/>
                <a:gridCol w="2210432"/>
              </a:tblGrid>
              <a:tr h="92582">
                <a:tc gridSpan="2">
                  <a:txBody>
                    <a:bodyPr/>
                    <a:lstStyle/>
                    <a:p>
                      <a:pPr algn="l" fontAlgn="t"/>
                      <a:r>
                        <a:rPr lang="en-US" sz="1600" b="1" i="0" u="sng" strike="noStrike" dirty="0">
                          <a:solidFill>
                            <a:srgbClr val="000000"/>
                          </a:solidFill>
                          <a:effectLst/>
                          <a:latin typeface="Calibri"/>
                        </a:rPr>
                        <a:t>PAY-292: Solar Storm Event Operability</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75009">
                <a:tc gridSpan="2">
                  <a:txBody>
                    <a:bodyPr/>
                    <a:lstStyle/>
                    <a:p>
                      <a:pPr algn="l" fontAlgn="t"/>
                      <a:r>
                        <a:rPr lang="en-US" sz="1600" b="0" i="0" u="none" strike="noStrike">
                          <a:solidFill>
                            <a:srgbClr val="000000"/>
                          </a:solidFill>
                          <a:effectLst/>
                          <a:latin typeface="Calibri"/>
                        </a:rPr>
                        <a:t>All instruments shall be capable of continuing to acquire science data during solar storm events, as defined by Cases TBR in Sections TBR of the EDTRD.</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2582">
                <a:tc gridSpan="2">
                  <a:txBody>
                    <a:bodyPr/>
                    <a:lstStyle/>
                    <a:p>
                      <a:pPr algn="l" fontAlgn="t"/>
                      <a:r>
                        <a:rPr lang="en-US" sz="1600" b="1" i="1" u="sng" strike="noStrike" dirty="0">
                          <a:solidFill>
                            <a:srgbClr val="000000"/>
                          </a:solidFill>
                          <a:effectLst/>
                          <a:latin typeface="Calibri"/>
                        </a:rPr>
                        <a:t>Description/Clarification</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347032">
                <a:tc gridSpan="2">
                  <a:txBody>
                    <a:bodyPr/>
                    <a:lstStyle/>
                    <a:p>
                      <a:pPr algn="l" fontAlgn="t"/>
                      <a:r>
                        <a:rPr lang="en-US" sz="1600" b="0" i="0" u="none" strike="noStrike">
                          <a:solidFill>
                            <a:srgbClr val="000000"/>
                          </a:solidFill>
                          <a:effectLst/>
                          <a:latin typeface="Calibri"/>
                        </a:rPr>
                        <a:t>It is understood that the instrument may lose the ability to function during the solar storm, depending on storm intensity, saturation, etc.  It is not required that instruments always continue to meet performance requirements (such as signal-to-noise ratio) during these larger storm events.  The expected verification activity is Analysis.</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92582">
                <a:tc>
                  <a:txBody>
                    <a:bodyPr/>
                    <a:lstStyle/>
                    <a:p>
                      <a:pPr algn="l" fontAlgn="t"/>
                      <a:r>
                        <a:rPr lang="en-US" sz="1600" b="1" i="0" u="sng" strike="noStrike">
                          <a:solidFill>
                            <a:srgbClr val="000000"/>
                          </a:solidFill>
                          <a:effectLst/>
                          <a:latin typeface="Calibri"/>
                        </a:rPr>
                        <a:t>Rationale</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600" b="1" i="0" u="sng" strike="noStrike">
                          <a:solidFill>
                            <a:srgbClr val="000000"/>
                          </a:solidFill>
                          <a:effectLst/>
                          <a:latin typeface="Calibri"/>
                        </a:rPr>
                        <a:t>Requirement Allocation</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47032">
                <a:tc>
                  <a:txBody>
                    <a:bodyPr/>
                    <a:lstStyle/>
                    <a:p>
                      <a:pPr algn="r" fontAlgn="t"/>
                      <a:endParaRPr lang="en-US" sz="1600" b="0" i="0" u="none" strike="noStrike" dirty="0">
                        <a:solidFill>
                          <a:srgbClr val="000000"/>
                        </a:solidFill>
                        <a:effectLst/>
                        <a:latin typeface="Calibri"/>
                      </a:endParaRP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600" b="0" i="0" u="none" strike="noStrike">
                          <a:solidFill>
                            <a:srgbClr val="000000"/>
                          </a:solidFill>
                          <a:effectLst/>
                          <a:latin typeface="Calibri"/>
                        </a:rPr>
                        <a:t>FIELDS</a:t>
                      </a:r>
                      <a:br>
                        <a:rPr lang="en-US" sz="1600" b="0" i="0" u="none" strike="noStrike">
                          <a:solidFill>
                            <a:srgbClr val="000000"/>
                          </a:solidFill>
                          <a:effectLst/>
                          <a:latin typeface="Calibri"/>
                        </a:rPr>
                      </a:br>
                      <a:r>
                        <a:rPr lang="en-US" sz="1600" b="0" i="0" u="none" strike="noStrike">
                          <a:solidFill>
                            <a:srgbClr val="000000"/>
                          </a:solidFill>
                          <a:effectLst/>
                          <a:latin typeface="Calibri"/>
                        </a:rPr>
                        <a:t>SWEAP</a:t>
                      </a:r>
                      <a:br>
                        <a:rPr lang="en-US" sz="1600" b="0" i="0" u="none" strike="noStrike">
                          <a:solidFill>
                            <a:srgbClr val="000000"/>
                          </a:solidFill>
                          <a:effectLst/>
                          <a:latin typeface="Calibri"/>
                        </a:rPr>
                      </a:br>
                      <a:r>
                        <a:rPr lang="en-US" sz="1600" b="0" i="0" u="none" strike="noStrike">
                          <a:solidFill>
                            <a:srgbClr val="000000"/>
                          </a:solidFill>
                          <a:effectLst/>
                          <a:latin typeface="Calibri"/>
                        </a:rPr>
                        <a:t>WISPR</a:t>
                      </a:r>
                      <a:br>
                        <a:rPr lang="en-US" sz="1600" b="0" i="0" u="none" strike="noStrike">
                          <a:solidFill>
                            <a:srgbClr val="000000"/>
                          </a:solidFill>
                          <a:effectLst/>
                          <a:latin typeface="Calibri"/>
                        </a:rPr>
                      </a:br>
                      <a:r>
                        <a:rPr lang="en-US" sz="1600" b="0" i="0" u="none" strike="noStrike">
                          <a:solidFill>
                            <a:srgbClr val="000000"/>
                          </a:solidFill>
                          <a:effectLst/>
                          <a:latin typeface="Calibri"/>
                        </a:rPr>
                        <a:t>ISIS</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92582">
                <a:tc>
                  <a:txBody>
                    <a:bodyPr/>
                    <a:lstStyle/>
                    <a:p>
                      <a:pPr algn="l" fontAlgn="t"/>
                      <a:r>
                        <a:rPr lang="en-US" sz="1600" b="1" i="0" u="sng" strike="noStrike">
                          <a:solidFill>
                            <a:srgbClr val="000000"/>
                          </a:solidFill>
                          <a:effectLst/>
                          <a:latin typeface="Calibri"/>
                        </a:rPr>
                        <a:t>Parent Traceability</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600" b="1" i="0" u="sng" strike="noStrike">
                          <a:solidFill>
                            <a:srgbClr val="000000"/>
                          </a:solidFill>
                          <a:effectLst/>
                          <a:latin typeface="Calibri"/>
                        </a:rPr>
                        <a:t>Functional Allocation</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70326">
                <a:tc>
                  <a:txBody>
                    <a:bodyPr/>
                    <a:lstStyle/>
                    <a:p>
                      <a:pPr algn="r" fontAlgn="t"/>
                      <a:endParaRPr lang="en-US" sz="1600" b="0" i="0" u="none" strike="noStrike" dirty="0">
                        <a:solidFill>
                          <a:srgbClr val="000000"/>
                        </a:solidFill>
                        <a:effectLst/>
                        <a:latin typeface="Calibri"/>
                      </a:endParaRP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600" b="0" i="0" u="none" strike="noStrike" dirty="0">
                          <a:solidFill>
                            <a:srgbClr val="000000"/>
                          </a:solidFill>
                          <a:effectLst/>
                          <a:latin typeface="Calibri"/>
                        </a:rPr>
                        <a:t> </a:t>
                      </a:r>
                    </a:p>
                  </a:txBody>
                  <a:tcPr marL="8680" marR="8680" marT="8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728179323"/>
      </p:ext>
    </p:extLst>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44631101"/>
              </p:ext>
            </p:extLst>
          </p:nvPr>
        </p:nvGraphicFramePr>
        <p:xfrm>
          <a:off x="677805" y="1574122"/>
          <a:ext cx="7528040" cy="4634736"/>
        </p:xfrm>
        <a:graphic>
          <a:graphicData uri="http://schemas.openxmlformats.org/drawingml/2006/table">
            <a:tbl>
              <a:tblPr/>
              <a:tblGrid>
                <a:gridCol w="5531018"/>
                <a:gridCol w="1997022"/>
              </a:tblGrid>
              <a:tr h="48525">
                <a:tc gridSpan="2">
                  <a:txBody>
                    <a:bodyPr/>
                    <a:lstStyle/>
                    <a:p>
                      <a:pPr algn="l" fontAlgn="t"/>
                      <a:r>
                        <a:rPr lang="en-US" sz="1500" b="1" i="0" u="sng" strike="noStrike" dirty="0">
                          <a:solidFill>
                            <a:srgbClr val="000000"/>
                          </a:solidFill>
                          <a:effectLst/>
                          <a:latin typeface="Calibri"/>
                        </a:rPr>
                        <a:t>PAY-274: Compliance: SPP Instrument Shared Data Document</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92829">
                <a:tc gridSpan="2">
                  <a:txBody>
                    <a:bodyPr/>
                    <a:lstStyle/>
                    <a:p>
                      <a:pPr algn="l" fontAlgn="t"/>
                      <a:r>
                        <a:rPr lang="en-US" sz="1500" b="0" i="0" u="none" strike="noStrike">
                          <a:solidFill>
                            <a:srgbClr val="000000"/>
                          </a:solidFill>
                          <a:effectLst/>
                          <a:latin typeface="Calibri"/>
                        </a:rPr>
                        <a:t>All instruments shall comply with the requirements and constraints imposed by the SPP Instrument Shared Data Document 7434-XXXX.</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48525">
                <a:tc gridSpan="2">
                  <a:txBody>
                    <a:bodyPr/>
                    <a:lstStyle/>
                    <a:p>
                      <a:pPr algn="l" fontAlgn="t"/>
                      <a:r>
                        <a:rPr lang="en-US" sz="1500" b="1" i="1" u="sng" strike="noStrike" dirty="0">
                          <a:solidFill>
                            <a:srgbClr val="000000"/>
                          </a:solidFill>
                          <a:effectLst/>
                          <a:latin typeface="Calibri"/>
                        </a:rPr>
                        <a:t>Description/Clarification</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5357">
                <a:tc gridSpan="2">
                  <a:txBody>
                    <a:bodyPr/>
                    <a:lstStyle/>
                    <a:p>
                      <a:pPr marL="0" indent="0" algn="l" fontAlgn="t">
                        <a:buFont typeface="Arial" pitchFamily="34" charset="0"/>
                        <a:buNone/>
                      </a:pPr>
                      <a:r>
                        <a:rPr lang="en-US" sz="1500" b="0" i="0" u="none" strike="noStrike" dirty="0">
                          <a:solidFill>
                            <a:srgbClr val="000000"/>
                          </a:solidFill>
                          <a:effectLst/>
                          <a:latin typeface="Calibri"/>
                        </a:rPr>
                        <a:t>The SPP Project Office and the science investigations will collaborate to define these requirements.  The requirements will be approved per SCS-SPP-005.  This requirement will only be verified once relevant requirements in the referenced document are verified.  Relevant requirements include (but are not limited to</a:t>
                      </a:r>
                      <a:r>
                        <a:rPr lang="en-US" sz="1500" b="0" i="0" u="none" strike="noStrike" dirty="0" smtClean="0">
                          <a:solidFill>
                            <a:srgbClr val="000000"/>
                          </a:solidFill>
                          <a:effectLst/>
                          <a:latin typeface="Calibri"/>
                        </a:rPr>
                        <a:t>):</a:t>
                      </a:r>
                    </a:p>
                    <a:p>
                      <a:pPr marL="285750" indent="-285750" algn="l" fontAlgn="t">
                        <a:buFont typeface="Arial" pitchFamily="34" charset="0"/>
                        <a:buChar char="•"/>
                      </a:pPr>
                      <a:r>
                        <a:rPr lang="en-US" sz="1500" b="0" i="0" u="none" strike="noStrike" dirty="0" smtClean="0">
                          <a:solidFill>
                            <a:srgbClr val="000000"/>
                          </a:solidFill>
                          <a:effectLst/>
                          <a:latin typeface="Calibri"/>
                        </a:rPr>
                        <a:t>the </a:t>
                      </a:r>
                      <a:r>
                        <a:rPr lang="en-US" sz="1500" b="0" i="0" u="none" strike="noStrike" dirty="0">
                          <a:solidFill>
                            <a:srgbClr val="000000"/>
                          </a:solidFill>
                          <a:effectLst/>
                          <a:latin typeface="Calibri"/>
                        </a:rPr>
                        <a:t>capability to share instrument messaging </a:t>
                      </a:r>
                      <a:r>
                        <a:rPr lang="en-US" sz="1500" b="0" i="0" u="none" strike="noStrike" dirty="0" smtClean="0">
                          <a:solidFill>
                            <a:srgbClr val="000000"/>
                          </a:solidFill>
                          <a:effectLst/>
                          <a:latin typeface="Calibri"/>
                        </a:rPr>
                        <a:t>information;</a:t>
                      </a:r>
                    </a:p>
                    <a:p>
                      <a:pPr marL="285750" indent="-285750" algn="l" fontAlgn="t">
                        <a:buFont typeface="Arial" pitchFamily="34" charset="0"/>
                        <a:buChar char="•"/>
                      </a:pPr>
                      <a:r>
                        <a:rPr lang="en-US" sz="1500" b="0" i="0" u="none" strike="noStrike" dirty="0" smtClean="0">
                          <a:solidFill>
                            <a:srgbClr val="000000"/>
                          </a:solidFill>
                          <a:effectLst/>
                          <a:latin typeface="Calibri"/>
                        </a:rPr>
                        <a:t>the </a:t>
                      </a:r>
                      <a:r>
                        <a:rPr lang="en-US" sz="1500" b="0" i="0" u="none" strike="noStrike" dirty="0">
                          <a:solidFill>
                            <a:srgbClr val="000000"/>
                          </a:solidFill>
                          <a:effectLst/>
                          <a:latin typeface="Calibri"/>
                        </a:rPr>
                        <a:t>capability to generate and send Instrument Status Packets to the Spacecraft.</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48525">
                <a:tc>
                  <a:txBody>
                    <a:bodyPr/>
                    <a:lstStyle/>
                    <a:p>
                      <a:pPr algn="l" fontAlgn="t"/>
                      <a:r>
                        <a:rPr lang="en-US" sz="1500" b="1" i="0" u="sng" strike="noStrike">
                          <a:solidFill>
                            <a:srgbClr val="000000"/>
                          </a:solidFill>
                          <a:effectLst/>
                          <a:latin typeface="Calibri"/>
                        </a:rPr>
                        <a:t>Rationale</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500" b="1" i="0" u="sng" strike="noStrike">
                          <a:solidFill>
                            <a:srgbClr val="000000"/>
                          </a:solidFill>
                          <a:effectLst/>
                          <a:latin typeface="Calibri"/>
                        </a:rPr>
                        <a:t>Requirement Allocation</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84093">
                <a:tc>
                  <a:txBody>
                    <a:bodyPr/>
                    <a:lstStyle/>
                    <a:p>
                      <a:pPr algn="l" fontAlgn="t"/>
                      <a:r>
                        <a:rPr lang="en-US" sz="1500" b="0" i="0" u="none" strike="noStrike">
                          <a:solidFill>
                            <a:srgbClr val="000000"/>
                          </a:solidFill>
                          <a:effectLst/>
                          <a:latin typeface="Calibri"/>
                        </a:rPr>
                        <a:t>The referenced document contains verifiable requirements that are relevant to instruments.</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500" b="0" i="0" u="none" strike="noStrike">
                          <a:solidFill>
                            <a:srgbClr val="000000"/>
                          </a:solidFill>
                          <a:effectLst/>
                          <a:latin typeface="Calibri"/>
                        </a:rPr>
                        <a:t>FIELDS</a:t>
                      </a:r>
                      <a:br>
                        <a:rPr lang="en-US" sz="1500" b="0" i="0" u="none" strike="noStrike">
                          <a:solidFill>
                            <a:srgbClr val="000000"/>
                          </a:solidFill>
                          <a:effectLst/>
                          <a:latin typeface="Calibri"/>
                        </a:rPr>
                      </a:br>
                      <a:r>
                        <a:rPr lang="en-US" sz="1500" b="0" i="0" u="none" strike="noStrike">
                          <a:solidFill>
                            <a:srgbClr val="000000"/>
                          </a:solidFill>
                          <a:effectLst/>
                          <a:latin typeface="Calibri"/>
                        </a:rPr>
                        <a:t>SWEAP</a:t>
                      </a:r>
                      <a:br>
                        <a:rPr lang="en-US" sz="1500" b="0" i="0" u="none" strike="noStrike">
                          <a:solidFill>
                            <a:srgbClr val="000000"/>
                          </a:solidFill>
                          <a:effectLst/>
                          <a:latin typeface="Calibri"/>
                        </a:rPr>
                      </a:br>
                      <a:r>
                        <a:rPr lang="en-US" sz="1500" b="0" i="0" u="none" strike="noStrike">
                          <a:solidFill>
                            <a:srgbClr val="000000"/>
                          </a:solidFill>
                          <a:effectLst/>
                          <a:latin typeface="Calibri"/>
                        </a:rPr>
                        <a:t>WISPR</a:t>
                      </a:r>
                      <a:br>
                        <a:rPr lang="en-US" sz="1500" b="0" i="0" u="none" strike="noStrike">
                          <a:solidFill>
                            <a:srgbClr val="000000"/>
                          </a:solidFill>
                          <a:effectLst/>
                          <a:latin typeface="Calibri"/>
                        </a:rPr>
                      </a:br>
                      <a:r>
                        <a:rPr lang="en-US" sz="1500" b="0" i="0" u="none" strike="noStrike">
                          <a:solidFill>
                            <a:srgbClr val="000000"/>
                          </a:solidFill>
                          <a:effectLst/>
                          <a:latin typeface="Calibri"/>
                        </a:rPr>
                        <a:t>ISIS</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48525">
                <a:tc>
                  <a:txBody>
                    <a:bodyPr/>
                    <a:lstStyle/>
                    <a:p>
                      <a:pPr algn="l" fontAlgn="t"/>
                      <a:r>
                        <a:rPr lang="en-US" sz="1500" b="1" i="0" u="sng" strike="noStrike">
                          <a:solidFill>
                            <a:srgbClr val="000000"/>
                          </a:solidFill>
                          <a:effectLst/>
                          <a:latin typeface="Calibri"/>
                        </a:rPr>
                        <a:t>Parent Traceability</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500" b="1" i="0" u="sng" strike="noStrike">
                          <a:solidFill>
                            <a:srgbClr val="000000"/>
                          </a:solidFill>
                          <a:effectLst/>
                          <a:latin typeface="Calibri"/>
                        </a:rPr>
                        <a:t>Functional Allocation</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94100">
                <a:tc>
                  <a:txBody>
                    <a:bodyPr/>
                    <a:lstStyle/>
                    <a:p>
                      <a:pPr algn="l" fontAlgn="t"/>
                      <a:r>
                        <a:rPr lang="en-US" sz="1500" b="0" i="0" u="none" strike="noStrike" dirty="0">
                          <a:solidFill>
                            <a:srgbClr val="000000"/>
                          </a:solidFill>
                          <a:effectLst/>
                          <a:latin typeface="Calibri"/>
                        </a:rPr>
                        <a:t>MRD-29 : The Mission shall be capable of sharing a limited amount of instrument messaging information sufficient for the purposes of coordinating concentrated or focused measurement (burst mode) periods.</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500" b="0" i="0" u="none" strike="noStrike" dirty="0">
                          <a:solidFill>
                            <a:srgbClr val="000000"/>
                          </a:solidFill>
                          <a:effectLst/>
                          <a:latin typeface="Calibri"/>
                        </a:rPr>
                        <a:t> </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683549328"/>
      </p:ext>
    </p:extLst>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23684840"/>
              </p:ext>
            </p:extLst>
          </p:nvPr>
        </p:nvGraphicFramePr>
        <p:xfrm>
          <a:off x="228600" y="1590676"/>
          <a:ext cx="8610600" cy="4867895"/>
        </p:xfrm>
        <a:graphic>
          <a:graphicData uri="http://schemas.openxmlformats.org/drawingml/2006/table">
            <a:tbl>
              <a:tblPr/>
              <a:tblGrid>
                <a:gridCol w="6326399"/>
                <a:gridCol w="2284201"/>
              </a:tblGrid>
              <a:tr h="214794">
                <a:tc gridSpan="2">
                  <a:txBody>
                    <a:bodyPr/>
                    <a:lstStyle/>
                    <a:p>
                      <a:pPr algn="l" fontAlgn="t"/>
                      <a:r>
                        <a:rPr lang="en-US" sz="1300" b="1" i="0" u="sng" strike="noStrike" dirty="0">
                          <a:solidFill>
                            <a:srgbClr val="000000"/>
                          </a:solidFill>
                          <a:effectLst/>
                          <a:latin typeface="Calibri"/>
                        </a:rPr>
                        <a:t>PAY-276: Compliance: General Instrument Specification</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406031">
                <a:tc gridSpan="2">
                  <a:txBody>
                    <a:bodyPr/>
                    <a:lstStyle/>
                    <a:p>
                      <a:pPr algn="l" fontAlgn="t"/>
                      <a:r>
                        <a:rPr lang="en-US" sz="1300" b="0" i="0" u="none" strike="noStrike">
                          <a:solidFill>
                            <a:srgbClr val="000000"/>
                          </a:solidFill>
                          <a:effectLst/>
                          <a:latin typeface="Calibri"/>
                        </a:rPr>
                        <a:t>All instruments shall comply with the requirements and constraints imposed by the General Instrument ICD 7434-XXXX.</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14794">
                <a:tc gridSpan="2">
                  <a:txBody>
                    <a:bodyPr/>
                    <a:lstStyle/>
                    <a:p>
                      <a:pPr algn="l" fontAlgn="t"/>
                      <a:r>
                        <a:rPr lang="en-US" sz="1300" b="1" i="1" u="sng" strike="noStrike" dirty="0">
                          <a:solidFill>
                            <a:srgbClr val="000000"/>
                          </a:solidFill>
                          <a:effectLst/>
                          <a:latin typeface="Calibri"/>
                        </a:rPr>
                        <a:t>Description/Clarification</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403786">
                <a:tc gridSpan="2">
                  <a:txBody>
                    <a:bodyPr/>
                    <a:lstStyle/>
                    <a:p>
                      <a:pPr marL="0" indent="0" algn="l" fontAlgn="t">
                        <a:buFont typeface="Arial" pitchFamily="34" charset="0"/>
                        <a:buNone/>
                      </a:pPr>
                      <a:r>
                        <a:rPr lang="en-US" sz="1300" b="0" i="0" u="none" strike="noStrike" dirty="0">
                          <a:solidFill>
                            <a:srgbClr val="000000"/>
                          </a:solidFill>
                          <a:effectLst/>
                          <a:latin typeface="Calibri"/>
                        </a:rPr>
                        <a:t>The SPP Project Office and the science investigations will collaborate to define these requirements.  The requirements will be approved per SCS-SPP-005.  This requirement will only be verified once relevant requirements in the referenced document are verified.  Relevant requirements include (but are not limited to</a:t>
                      </a:r>
                      <a:r>
                        <a:rPr lang="en-US" sz="1300" b="0" i="0" u="none" strike="noStrike" dirty="0" smtClean="0">
                          <a:solidFill>
                            <a:srgbClr val="000000"/>
                          </a:solidFill>
                          <a:effectLst/>
                          <a:latin typeface="Calibri"/>
                        </a:rPr>
                        <a:t>):</a:t>
                      </a:r>
                    </a:p>
                    <a:p>
                      <a:pPr marL="285750" indent="-285750" algn="l" fontAlgn="t">
                        <a:buFont typeface="Arial" pitchFamily="34" charset="0"/>
                        <a:buChar char="•"/>
                      </a:pPr>
                      <a:r>
                        <a:rPr lang="en-US" sz="1300" b="0" i="0" u="none" strike="noStrike" dirty="0" smtClean="0">
                          <a:solidFill>
                            <a:srgbClr val="000000"/>
                          </a:solidFill>
                          <a:effectLst/>
                          <a:latin typeface="Calibri"/>
                        </a:rPr>
                        <a:t>a </a:t>
                      </a:r>
                      <a:r>
                        <a:rPr lang="en-US" sz="1300" b="0" i="0" u="none" strike="noStrike" dirty="0">
                          <a:solidFill>
                            <a:srgbClr val="000000"/>
                          </a:solidFill>
                          <a:effectLst/>
                          <a:latin typeface="Calibri"/>
                        </a:rPr>
                        <a:t>design in accordance with the Spacecraft coordinate </a:t>
                      </a:r>
                      <a:r>
                        <a:rPr lang="en-US" sz="1300" b="0" i="0" u="none" strike="noStrike" dirty="0" smtClean="0">
                          <a:solidFill>
                            <a:srgbClr val="000000"/>
                          </a:solidFill>
                          <a:effectLst/>
                          <a:latin typeface="Calibri"/>
                        </a:rPr>
                        <a:t>system;</a:t>
                      </a:r>
                    </a:p>
                    <a:p>
                      <a:pPr marL="285750" indent="-285750" algn="l" fontAlgn="t">
                        <a:buFont typeface="Arial" pitchFamily="34" charset="0"/>
                        <a:buChar char="•"/>
                      </a:pPr>
                      <a:r>
                        <a:rPr lang="en-US" sz="1300" b="0" i="0" u="none" strike="noStrike" dirty="0" smtClean="0">
                          <a:solidFill>
                            <a:srgbClr val="000000"/>
                          </a:solidFill>
                          <a:effectLst/>
                          <a:latin typeface="Calibri"/>
                        </a:rPr>
                        <a:t>the </a:t>
                      </a:r>
                      <a:r>
                        <a:rPr lang="en-US" sz="1300" b="0" i="0" u="none" strike="noStrike" dirty="0">
                          <a:solidFill>
                            <a:srgbClr val="000000"/>
                          </a:solidFill>
                          <a:effectLst/>
                          <a:latin typeface="Calibri"/>
                        </a:rPr>
                        <a:t>capability to receive and react to Spacecraft time &amp; status </a:t>
                      </a:r>
                      <a:r>
                        <a:rPr lang="en-US" sz="1300" b="0" i="0" u="none" strike="noStrike" dirty="0" smtClean="0">
                          <a:solidFill>
                            <a:srgbClr val="000000"/>
                          </a:solidFill>
                          <a:effectLst/>
                          <a:latin typeface="Calibri"/>
                        </a:rPr>
                        <a:t>packets;</a:t>
                      </a:r>
                    </a:p>
                    <a:p>
                      <a:pPr marL="285750" indent="-285750" algn="l" fontAlgn="t">
                        <a:buFont typeface="Arial" pitchFamily="34" charset="0"/>
                        <a:buChar char="•"/>
                      </a:pPr>
                      <a:r>
                        <a:rPr lang="en-US" sz="1300" b="0" i="0" u="none" strike="noStrike" dirty="0" smtClean="0">
                          <a:solidFill>
                            <a:srgbClr val="000000"/>
                          </a:solidFill>
                          <a:effectLst/>
                          <a:latin typeface="Calibri"/>
                        </a:rPr>
                        <a:t>a </a:t>
                      </a:r>
                      <a:r>
                        <a:rPr lang="en-US" sz="1300" b="0" i="0" u="none" strike="noStrike" dirty="0">
                          <a:solidFill>
                            <a:srgbClr val="000000"/>
                          </a:solidFill>
                          <a:effectLst/>
                          <a:latin typeface="Calibri"/>
                        </a:rPr>
                        <a:t>design that accommodates real-time communications during instrument commissioning.</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14794">
                <a:tc>
                  <a:txBody>
                    <a:bodyPr/>
                    <a:lstStyle/>
                    <a:p>
                      <a:pPr algn="l" fontAlgn="t"/>
                      <a:r>
                        <a:rPr lang="en-US" sz="1300" b="1" i="0" u="sng" strike="noStrike">
                          <a:solidFill>
                            <a:srgbClr val="000000"/>
                          </a:solidFill>
                          <a:effectLst/>
                          <a:latin typeface="Calibri"/>
                        </a:rPr>
                        <a:t>Rationale</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300" b="1" i="0" u="sng" strike="noStrike">
                          <a:solidFill>
                            <a:srgbClr val="000000"/>
                          </a:solidFill>
                          <a:effectLst/>
                          <a:latin typeface="Calibri"/>
                        </a:rPr>
                        <a:t>Requirement Allocation</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05133">
                <a:tc>
                  <a:txBody>
                    <a:bodyPr/>
                    <a:lstStyle/>
                    <a:p>
                      <a:pPr algn="l" fontAlgn="t"/>
                      <a:r>
                        <a:rPr lang="en-US" sz="1300" b="0" i="0" u="none" strike="noStrike">
                          <a:solidFill>
                            <a:srgbClr val="000000"/>
                          </a:solidFill>
                          <a:effectLst/>
                          <a:latin typeface="Calibri"/>
                        </a:rPr>
                        <a:t>The referenced document contains verifiable requirements that are relevant to instruments.</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300" b="0" i="0" u="none" strike="noStrike">
                          <a:solidFill>
                            <a:srgbClr val="000000"/>
                          </a:solidFill>
                          <a:effectLst/>
                          <a:latin typeface="Calibri"/>
                        </a:rPr>
                        <a:t>FIELDS</a:t>
                      </a:r>
                      <a:br>
                        <a:rPr lang="en-US" sz="1300" b="0" i="0" u="none" strike="noStrike">
                          <a:solidFill>
                            <a:srgbClr val="000000"/>
                          </a:solidFill>
                          <a:effectLst/>
                          <a:latin typeface="Calibri"/>
                        </a:rPr>
                      </a:br>
                      <a:r>
                        <a:rPr lang="en-US" sz="1300" b="0" i="0" u="none" strike="noStrike">
                          <a:solidFill>
                            <a:srgbClr val="000000"/>
                          </a:solidFill>
                          <a:effectLst/>
                          <a:latin typeface="Calibri"/>
                        </a:rPr>
                        <a:t>SWEAP</a:t>
                      </a:r>
                      <a:br>
                        <a:rPr lang="en-US" sz="1300" b="0" i="0" u="none" strike="noStrike">
                          <a:solidFill>
                            <a:srgbClr val="000000"/>
                          </a:solidFill>
                          <a:effectLst/>
                          <a:latin typeface="Calibri"/>
                        </a:rPr>
                      </a:br>
                      <a:r>
                        <a:rPr lang="en-US" sz="1300" b="0" i="0" u="none" strike="noStrike">
                          <a:solidFill>
                            <a:srgbClr val="000000"/>
                          </a:solidFill>
                          <a:effectLst/>
                          <a:latin typeface="Calibri"/>
                        </a:rPr>
                        <a:t>WISPR</a:t>
                      </a:r>
                      <a:br>
                        <a:rPr lang="en-US" sz="1300" b="0" i="0" u="none" strike="noStrike">
                          <a:solidFill>
                            <a:srgbClr val="000000"/>
                          </a:solidFill>
                          <a:effectLst/>
                          <a:latin typeface="Calibri"/>
                        </a:rPr>
                      </a:br>
                      <a:r>
                        <a:rPr lang="en-US" sz="1300" b="0" i="0" u="none" strike="noStrike">
                          <a:solidFill>
                            <a:srgbClr val="000000"/>
                          </a:solidFill>
                          <a:effectLst/>
                          <a:latin typeface="Calibri"/>
                        </a:rPr>
                        <a:t>ISIS</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14794">
                <a:tc>
                  <a:txBody>
                    <a:bodyPr/>
                    <a:lstStyle/>
                    <a:p>
                      <a:pPr algn="l" fontAlgn="t"/>
                      <a:r>
                        <a:rPr lang="en-US" sz="1300" b="1" i="0" u="sng" strike="noStrike">
                          <a:solidFill>
                            <a:srgbClr val="000000"/>
                          </a:solidFill>
                          <a:effectLst/>
                          <a:latin typeface="Calibri"/>
                        </a:rPr>
                        <a:t>Parent Traceability</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300" b="1" i="0" u="sng" strike="noStrike">
                          <a:solidFill>
                            <a:srgbClr val="000000"/>
                          </a:solidFill>
                          <a:effectLst/>
                          <a:latin typeface="Calibri"/>
                        </a:rPr>
                        <a:t>Functional Allocation</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204235">
                <a:tc>
                  <a:txBody>
                    <a:bodyPr/>
                    <a:lstStyle/>
                    <a:p>
                      <a:pPr algn="l" fontAlgn="t"/>
                      <a:r>
                        <a:rPr lang="en-US" sz="1300" b="0" i="0" u="none" strike="noStrike" dirty="0">
                          <a:solidFill>
                            <a:srgbClr val="000000"/>
                          </a:solidFill>
                          <a:effectLst/>
                          <a:latin typeface="Calibri"/>
                        </a:rPr>
                        <a:t>MRD-53 : The Mission shall provide real-time communication during instrument commissioning</a:t>
                      </a:r>
                      <a:r>
                        <a:rPr lang="en-US" sz="1300" b="0" i="0" u="none" strike="noStrike" dirty="0" smtClean="0">
                          <a:solidFill>
                            <a:srgbClr val="000000"/>
                          </a:solidFill>
                          <a:effectLst/>
                          <a:latin typeface="Calibri"/>
                        </a:rPr>
                        <a:t>.</a:t>
                      </a:r>
                    </a:p>
                    <a:p>
                      <a:pPr algn="l" fontAlgn="t"/>
                      <a:r>
                        <a:rPr lang="en-US" sz="1300" b="0" i="0" u="none" strike="noStrike" dirty="0">
                          <a:solidFill>
                            <a:srgbClr val="000000"/>
                          </a:solidFill>
                          <a:effectLst/>
                          <a:latin typeface="Calibri"/>
                        </a:rPr>
                        <a:t/>
                      </a:r>
                      <a:br>
                        <a:rPr lang="en-US" sz="1300" b="0" i="0" u="none" strike="noStrike" dirty="0">
                          <a:solidFill>
                            <a:srgbClr val="000000"/>
                          </a:solidFill>
                          <a:effectLst/>
                          <a:latin typeface="Calibri"/>
                        </a:rPr>
                      </a:br>
                      <a:r>
                        <a:rPr lang="en-US" sz="1300" b="0" i="0" u="none" strike="noStrike" dirty="0">
                          <a:solidFill>
                            <a:srgbClr val="000000"/>
                          </a:solidFill>
                          <a:effectLst/>
                          <a:latin typeface="Calibri"/>
                        </a:rPr>
                        <a:t>MRD-75 : The Mission shall provide a means to recover to an operational state from critical faults</a:t>
                      </a:r>
                      <a:r>
                        <a:rPr lang="en-US" sz="1300" b="0" i="0" u="none" strike="noStrike" dirty="0" smtClean="0">
                          <a:solidFill>
                            <a:srgbClr val="000000"/>
                          </a:solidFill>
                          <a:effectLst/>
                          <a:latin typeface="Calibri"/>
                        </a:rPr>
                        <a:t>.</a:t>
                      </a:r>
                    </a:p>
                    <a:p>
                      <a:pPr algn="l" fontAlgn="t"/>
                      <a:r>
                        <a:rPr lang="en-US" sz="1300" b="0" i="0" u="none" strike="noStrike" dirty="0">
                          <a:solidFill>
                            <a:srgbClr val="000000"/>
                          </a:solidFill>
                          <a:effectLst/>
                          <a:latin typeface="Calibri"/>
                        </a:rPr>
                        <a:t/>
                      </a:r>
                      <a:br>
                        <a:rPr lang="en-US" sz="1300" b="0" i="0" u="none" strike="noStrike" dirty="0">
                          <a:solidFill>
                            <a:srgbClr val="000000"/>
                          </a:solidFill>
                          <a:effectLst/>
                          <a:latin typeface="Calibri"/>
                        </a:rPr>
                      </a:br>
                      <a:r>
                        <a:rPr lang="en-US" sz="1300" b="0" i="0" u="none" strike="noStrike" dirty="0">
                          <a:solidFill>
                            <a:srgbClr val="000000"/>
                          </a:solidFill>
                          <a:effectLst/>
                          <a:latin typeface="Calibri"/>
                        </a:rPr>
                        <a:t>MRD-115 : The Mission shall provide an indicator to instruments prior to firing a thruster.</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300" b="0" i="0" u="none" strike="noStrike" dirty="0">
                          <a:solidFill>
                            <a:srgbClr val="000000"/>
                          </a:solidFill>
                          <a:effectLst/>
                          <a:latin typeface="Calibri"/>
                        </a:rPr>
                        <a:t> </a:t>
                      </a:r>
                    </a:p>
                  </a:txBody>
                  <a:tcPr marL="6929" marR="6929" marT="6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12293187"/>
              </p:ext>
            </p:extLst>
          </p:nvPr>
        </p:nvGraphicFramePr>
        <p:xfrm>
          <a:off x="228600" y="1776806"/>
          <a:ext cx="8426450" cy="3956424"/>
        </p:xfrm>
        <a:graphic>
          <a:graphicData uri="http://schemas.openxmlformats.org/drawingml/2006/table">
            <a:tbl>
              <a:tblPr/>
              <a:tblGrid>
                <a:gridCol w="6191100"/>
                <a:gridCol w="2235350"/>
              </a:tblGrid>
              <a:tr h="61067">
                <a:tc gridSpan="2">
                  <a:txBody>
                    <a:bodyPr/>
                    <a:lstStyle/>
                    <a:p>
                      <a:pPr algn="l" fontAlgn="t"/>
                      <a:r>
                        <a:rPr lang="en-US" sz="1700" b="1" i="0" u="sng" strike="noStrike" dirty="0">
                          <a:solidFill>
                            <a:srgbClr val="000000"/>
                          </a:solidFill>
                          <a:effectLst/>
                          <a:latin typeface="Calibri"/>
                        </a:rPr>
                        <a:t>PAY-277: Compliance: FIELDS to SWEAP ICD (FIELDS)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18258">
                <a:tc gridSpan="2">
                  <a:txBody>
                    <a:bodyPr/>
                    <a:lstStyle/>
                    <a:p>
                      <a:pPr algn="l" fontAlgn="t"/>
                      <a:r>
                        <a:rPr lang="en-US" sz="1700" b="0" i="0" u="none" strike="noStrike">
                          <a:solidFill>
                            <a:srgbClr val="000000"/>
                          </a:solidFill>
                          <a:effectLst/>
                          <a:latin typeface="Calibri"/>
                        </a:rPr>
                        <a:t>FIELDS shall comply with the requirements and constraints imposed by the FIELDS to SWEAP ICD #XXXX.</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61067">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76402">
                <a:tc gridSpan="2">
                  <a:txBody>
                    <a:bodyPr/>
                    <a:lstStyle/>
                    <a:p>
                      <a:pPr marL="0" indent="0" algn="l" fontAlgn="t">
                        <a:buFont typeface="Arial" pitchFamily="34" charset="0"/>
                        <a:buNone/>
                      </a:pPr>
                      <a:r>
                        <a:rPr lang="en-US" sz="1700" b="0" i="0" u="none" strike="noStrike" dirty="0">
                          <a:solidFill>
                            <a:srgbClr val="000000"/>
                          </a:solidFill>
                          <a:effectLst/>
                          <a:latin typeface="Calibri"/>
                        </a:rPr>
                        <a:t>This requirement will only be verified once relevant requirements in the referenced document are verified.  Relevant requirements include (but are not limited to</a:t>
                      </a:r>
                      <a:r>
                        <a:rPr lang="en-US" sz="1700" b="0" i="0" u="none" strike="noStrike" dirty="0" smtClean="0">
                          <a:solidFill>
                            <a:srgbClr val="000000"/>
                          </a:solidFill>
                          <a:effectLst/>
                          <a:latin typeface="Calibri"/>
                        </a:rPr>
                        <a:t>):</a:t>
                      </a:r>
                    </a:p>
                    <a:p>
                      <a:pPr marL="285750" indent="-285750" algn="l" fontAlgn="t">
                        <a:buFont typeface="Arial" pitchFamily="34" charset="0"/>
                        <a:buChar char="•"/>
                      </a:pPr>
                      <a:r>
                        <a:rPr lang="en-US" sz="1700" b="0" i="0" u="none" strike="noStrike" dirty="0" smtClean="0">
                          <a:solidFill>
                            <a:srgbClr val="000000"/>
                          </a:solidFill>
                          <a:effectLst/>
                          <a:latin typeface="Calibri"/>
                        </a:rPr>
                        <a:t>responsibility </a:t>
                      </a:r>
                      <a:r>
                        <a:rPr lang="en-US" sz="1700" b="0" i="0" u="none" strike="noStrike" dirty="0">
                          <a:solidFill>
                            <a:srgbClr val="000000"/>
                          </a:solidFill>
                          <a:effectLst/>
                          <a:latin typeface="Calibri"/>
                        </a:rPr>
                        <a:t>for the exchange of synchronized real time data with the SWEAP instrument.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61067">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83200">
                <a:tc>
                  <a:txBody>
                    <a:bodyPr/>
                    <a:lstStyle/>
                    <a:p>
                      <a:pPr algn="l" fontAlgn="t"/>
                      <a:r>
                        <a:rPr lang="en-US" sz="1700" b="0" i="0" u="none" strike="noStrike">
                          <a:solidFill>
                            <a:srgbClr val="000000"/>
                          </a:solidFill>
                          <a:effectLst/>
                          <a:latin typeface="Calibri"/>
                        </a:rPr>
                        <a:t>The referenced document contains verifiable requirements that are relevant to instruments.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61067">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44267">
                <a:tc>
                  <a:txBody>
                    <a:bodyPr/>
                    <a:lstStyle/>
                    <a:p>
                      <a:pPr algn="l" fontAlgn="t"/>
                      <a:r>
                        <a:rPr lang="en-US" sz="1700" b="0" i="0" u="none" strike="noStrike" dirty="0">
                          <a:solidFill>
                            <a:srgbClr val="000000"/>
                          </a:solidFill>
                          <a:effectLst/>
                          <a:latin typeface="Calibri"/>
                        </a:rPr>
                        <a:t>MRD-29 : The Mission shall be capable of sharing a limited amount of instrument messaging information sufficient for the purposes of coordinating concentrated or focused measurement (burst mode) periods.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99146847"/>
              </p:ext>
            </p:extLst>
          </p:nvPr>
        </p:nvGraphicFramePr>
        <p:xfrm>
          <a:off x="228600" y="1776806"/>
          <a:ext cx="8426450" cy="3956424"/>
        </p:xfrm>
        <a:graphic>
          <a:graphicData uri="http://schemas.openxmlformats.org/drawingml/2006/table">
            <a:tbl>
              <a:tblPr/>
              <a:tblGrid>
                <a:gridCol w="6191100"/>
                <a:gridCol w="2235350"/>
              </a:tblGrid>
              <a:tr h="89957">
                <a:tc gridSpan="2">
                  <a:txBody>
                    <a:bodyPr/>
                    <a:lstStyle/>
                    <a:p>
                      <a:pPr algn="l" fontAlgn="t"/>
                      <a:r>
                        <a:rPr lang="en-US" sz="1700" b="1" i="0" u="sng" strike="noStrike" dirty="0">
                          <a:solidFill>
                            <a:srgbClr val="000000"/>
                          </a:solidFill>
                          <a:effectLst/>
                          <a:latin typeface="Calibri"/>
                        </a:rPr>
                        <a:t>PAY-278: Compliance: FIELDS to SWEAP ICD (SWEAP)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74205">
                <a:tc gridSpan="2">
                  <a:txBody>
                    <a:bodyPr/>
                    <a:lstStyle/>
                    <a:p>
                      <a:pPr algn="l" fontAlgn="t"/>
                      <a:r>
                        <a:rPr lang="en-US" sz="1700" b="0" i="0" u="none" strike="noStrike">
                          <a:solidFill>
                            <a:srgbClr val="000000"/>
                          </a:solidFill>
                          <a:effectLst/>
                          <a:latin typeface="Calibri"/>
                        </a:rPr>
                        <a:t>SWEAP shall comply with the requirements and constraints imposed by the FIELDS to SWEAP ICD #XXXX.</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9957">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59857">
                <a:tc gridSpan="2">
                  <a:txBody>
                    <a:bodyPr/>
                    <a:lstStyle/>
                    <a:p>
                      <a:pPr marL="0" indent="0" algn="l" fontAlgn="t">
                        <a:buFont typeface="Arial" pitchFamily="34" charset="0"/>
                        <a:buNone/>
                      </a:pPr>
                      <a:r>
                        <a:rPr lang="en-US" sz="1700" b="0" i="0" u="none" strike="noStrike" dirty="0">
                          <a:solidFill>
                            <a:srgbClr val="000000"/>
                          </a:solidFill>
                          <a:effectLst/>
                          <a:latin typeface="Calibri"/>
                        </a:rPr>
                        <a:t>This requirement will only be verified once relevant requirements in the referenced document are verified.  Relevant requirements include (but are not limited to</a:t>
                      </a:r>
                      <a:r>
                        <a:rPr lang="en-US" sz="1700" b="0" i="0" u="none" strike="noStrike" dirty="0" smtClean="0">
                          <a:solidFill>
                            <a:srgbClr val="000000"/>
                          </a:solidFill>
                          <a:effectLst/>
                          <a:latin typeface="Calibri"/>
                        </a:rPr>
                        <a:t>):</a:t>
                      </a:r>
                    </a:p>
                    <a:p>
                      <a:pPr marL="285750" indent="-285750" algn="l" fontAlgn="t">
                        <a:buFont typeface="Arial" pitchFamily="34" charset="0"/>
                        <a:buChar char="•"/>
                      </a:pPr>
                      <a:r>
                        <a:rPr lang="en-US" sz="1700" b="0" i="0" u="none" strike="noStrike" dirty="0" smtClean="0">
                          <a:solidFill>
                            <a:srgbClr val="000000"/>
                          </a:solidFill>
                          <a:effectLst/>
                          <a:latin typeface="Calibri"/>
                        </a:rPr>
                        <a:t>responsibility </a:t>
                      </a:r>
                      <a:r>
                        <a:rPr lang="en-US" sz="1700" b="0" i="0" u="none" strike="noStrike" dirty="0">
                          <a:solidFill>
                            <a:srgbClr val="000000"/>
                          </a:solidFill>
                          <a:effectLst/>
                          <a:latin typeface="Calibri"/>
                        </a:rPr>
                        <a:t>for the exchange of synchronized real time data with the FIELDS instrument.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89957">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69872">
                <a:tc>
                  <a:txBody>
                    <a:bodyPr/>
                    <a:lstStyle/>
                    <a:p>
                      <a:pPr algn="l" fontAlgn="t"/>
                      <a:r>
                        <a:rPr lang="en-US" sz="1700" b="0" i="0" u="none" strike="noStrike">
                          <a:solidFill>
                            <a:srgbClr val="000000"/>
                          </a:solidFill>
                          <a:effectLst/>
                          <a:latin typeface="Calibri"/>
                        </a:rPr>
                        <a:t>The referenced document contains verifiable requirements that are relevant to instruments.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9957">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59830">
                <a:tc>
                  <a:txBody>
                    <a:bodyPr/>
                    <a:lstStyle/>
                    <a:p>
                      <a:pPr algn="l" fontAlgn="t"/>
                      <a:r>
                        <a:rPr lang="en-US" sz="1700" b="0" i="0" u="none" strike="noStrike" dirty="0">
                          <a:solidFill>
                            <a:srgbClr val="000000"/>
                          </a:solidFill>
                          <a:effectLst/>
                          <a:latin typeface="Calibri"/>
                        </a:rPr>
                        <a:t>MRD-29 : The Mission shall be capable of sharing a limited amount of instrument messaging information sufficient for the purposes of coordinating concentrated or focused measurement (burst mode) periods.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10222882"/>
              </p:ext>
            </p:extLst>
          </p:nvPr>
        </p:nvGraphicFramePr>
        <p:xfrm>
          <a:off x="228600" y="1439648"/>
          <a:ext cx="8686800" cy="5342152"/>
        </p:xfrm>
        <a:graphic>
          <a:graphicData uri="http://schemas.openxmlformats.org/drawingml/2006/table">
            <a:tbl>
              <a:tblPr/>
              <a:tblGrid>
                <a:gridCol w="6382384"/>
                <a:gridCol w="2304416"/>
              </a:tblGrid>
              <a:tr h="0">
                <a:tc gridSpan="2">
                  <a:txBody>
                    <a:bodyPr/>
                    <a:lstStyle/>
                    <a:p>
                      <a:pPr algn="l" fontAlgn="t"/>
                      <a:r>
                        <a:rPr lang="en-US" sz="1200" b="1" i="0" u="sng" strike="noStrike" dirty="0">
                          <a:solidFill>
                            <a:srgbClr val="000000"/>
                          </a:solidFill>
                          <a:effectLst/>
                          <a:latin typeface="Calibri"/>
                        </a:rPr>
                        <a:t>PAY-279: Compliance: FIELDS to Spacecraft ICD</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200" b="0" i="0" u="none" strike="noStrike">
                          <a:solidFill>
                            <a:srgbClr val="000000"/>
                          </a:solidFill>
                          <a:effectLst/>
                          <a:latin typeface="Calibri"/>
                        </a:rPr>
                        <a:t>FIELDS shall comply with the requirements and constraints imposed by the FIELDS to Spacecraft ICD 7434-9055.</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200" b="1" i="1" u="sng" strike="noStrike" dirty="0">
                          <a:solidFill>
                            <a:srgbClr val="000000"/>
                          </a:solidFill>
                          <a:effectLst/>
                          <a:latin typeface="Calibri"/>
                        </a:rPr>
                        <a:t>Description/Clarification</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marL="0" indent="0" algn="l" fontAlgn="t">
                        <a:buFont typeface="Arial" pitchFamily="34" charset="0"/>
                        <a:buNone/>
                      </a:pPr>
                      <a:r>
                        <a:rPr lang="en-US" sz="1200" b="0" i="0" u="none" strike="noStrike" dirty="0">
                          <a:solidFill>
                            <a:srgbClr val="000000"/>
                          </a:solidFill>
                          <a:effectLst/>
                          <a:latin typeface="Calibri"/>
                        </a:rPr>
                        <a:t>The SPP Project Office and the science investigations will collaborate to define these requirements.  The requirements will be approved per SCS-SPP-005.  This requirement will only be verified once relevant requirements in the referenced document are verified.  Relevant requirements include (but are not limited to</a:t>
                      </a:r>
                      <a:r>
                        <a:rPr lang="en-US" sz="1200" b="0" i="0" u="none" strike="noStrike" dirty="0" smtClean="0">
                          <a:solidFill>
                            <a:srgbClr val="000000"/>
                          </a:solidFill>
                          <a:effectLst/>
                          <a:latin typeface="Calibri"/>
                        </a:rPr>
                        <a:t>):</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with a total internal alignment error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real-time instrument health and status data in telemetry formats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data to the Spacecraft for downlink in volumes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data to the Spacecraft in CCSDS-compliant </a:t>
                      </a:r>
                      <a:r>
                        <a:rPr lang="en-US" sz="1200" b="0" i="0" u="none" strike="noStrike" dirty="0" smtClean="0">
                          <a:solidFill>
                            <a:srgbClr val="000000"/>
                          </a:solidFill>
                          <a:effectLst/>
                          <a:latin typeface="Calibri"/>
                        </a:rPr>
                        <a:t>packets;</a:t>
                      </a:r>
                    </a:p>
                    <a:p>
                      <a:pPr marL="171450" indent="-171450" algn="l" fontAlgn="t">
                        <a:buFont typeface="Arial" pitchFamily="34" charset="0"/>
                        <a:buChar char="•"/>
                      </a:pPr>
                      <a:r>
                        <a:rPr lang="en-US" sz="1200" b="0" i="0" u="none" strike="noStrike" dirty="0" smtClean="0">
                          <a:solidFill>
                            <a:srgbClr val="000000"/>
                          </a:solidFill>
                          <a:effectLst/>
                          <a:latin typeface="Calibri"/>
                        </a:rPr>
                        <a:t>compliance </a:t>
                      </a:r>
                      <a:r>
                        <a:rPr lang="en-US" sz="1200" b="0" i="0" u="none" strike="noStrike" dirty="0">
                          <a:solidFill>
                            <a:srgbClr val="000000"/>
                          </a:solidFill>
                          <a:effectLst/>
                          <a:latin typeface="Calibri"/>
                        </a:rPr>
                        <a:t>with maximum mass and power </a:t>
                      </a:r>
                      <a:r>
                        <a:rPr lang="en-US" sz="1200" b="0" i="0" u="none" strike="noStrike" dirty="0" smtClean="0">
                          <a:solidFill>
                            <a:srgbClr val="000000"/>
                          </a:solidFill>
                          <a:effectLst/>
                          <a:latin typeface="Calibri"/>
                        </a:rPr>
                        <a:t>constraints;</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that imparts a torque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that accommodates FOV obstructions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that compensates for possible shifts of the Spacecraft TPS prior to launch.</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200" b="1" i="0" u="sng" strike="noStrike">
                          <a:solidFill>
                            <a:srgbClr val="000000"/>
                          </a:solidFill>
                          <a:effectLst/>
                          <a:latin typeface="Calibri"/>
                        </a:rPr>
                        <a:t>Rationale</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200" b="0" i="0" u="none" strike="noStrike">
                          <a:solidFill>
                            <a:srgbClr val="000000"/>
                          </a:solidFill>
                          <a:effectLst/>
                          <a:latin typeface="Calibri"/>
                        </a:rPr>
                        <a:t>The referenced document contains verifiable requirements that are relevant to instruments.</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FIELDS</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200" b="1" i="0" u="sng" strike="noStrike">
                          <a:solidFill>
                            <a:srgbClr val="000000"/>
                          </a:solidFill>
                          <a:effectLst/>
                          <a:latin typeface="Calibri"/>
                        </a:rPr>
                        <a:t>Parent Traceability</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200" b="0" i="0" u="none" strike="noStrike" dirty="0">
                          <a:solidFill>
                            <a:srgbClr val="000000"/>
                          </a:solidFill>
                          <a:effectLst/>
                          <a:latin typeface="Calibri"/>
                        </a:rPr>
                        <a:t>MRD-49 : The Mission shall be capable of supporting real-time commands</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MRD-52 : The Mission shall provide an average of 85 (TBR) </a:t>
                      </a:r>
                      <a:r>
                        <a:rPr lang="en-US" sz="1200" b="0" i="0" u="none" strike="noStrike" dirty="0" err="1">
                          <a:solidFill>
                            <a:srgbClr val="000000"/>
                          </a:solidFill>
                          <a:effectLst/>
                          <a:latin typeface="Calibri"/>
                        </a:rPr>
                        <a:t>Gbits</a:t>
                      </a:r>
                      <a:r>
                        <a:rPr lang="en-US" sz="1200" b="0" i="0" u="none" strike="noStrike" dirty="0">
                          <a:solidFill>
                            <a:srgbClr val="000000"/>
                          </a:solidFill>
                          <a:effectLst/>
                          <a:latin typeface="Calibri"/>
                        </a:rPr>
                        <a:t> of science data per orbit to the ground</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MRD-112 : The Mission shall be capable of pointing the spacecraft +z axis to within 3 degrees (TBR) (3-sigma) to the Sun, for FIELDS accuracy, during science measurements, within solar distances less than 0.25 AU</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MRD-158 : The Mission shall be capable of determining spacecraft pointing knowledge relative to the Sun center to within 1 degree (TBR) (3-sigma) during FIELDS science data collection, within solar distances less than 0.25 AU.</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829" marR="4829" marT="48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13254182"/>
              </p:ext>
            </p:extLst>
          </p:nvPr>
        </p:nvGraphicFramePr>
        <p:xfrm>
          <a:off x="228600" y="1590675"/>
          <a:ext cx="8610600" cy="4976616"/>
        </p:xfrm>
        <a:graphic>
          <a:graphicData uri="http://schemas.openxmlformats.org/drawingml/2006/table">
            <a:tbl>
              <a:tblPr/>
              <a:tblGrid>
                <a:gridCol w="6326398"/>
                <a:gridCol w="2284202"/>
              </a:tblGrid>
              <a:tr h="100310">
                <a:tc gridSpan="2">
                  <a:txBody>
                    <a:bodyPr/>
                    <a:lstStyle/>
                    <a:p>
                      <a:pPr algn="l" fontAlgn="t"/>
                      <a:r>
                        <a:rPr lang="en-US" sz="1200" b="1" i="0" u="sng" strike="noStrike" dirty="0">
                          <a:solidFill>
                            <a:srgbClr val="000000"/>
                          </a:solidFill>
                          <a:effectLst/>
                          <a:latin typeface="Calibri"/>
                        </a:rPr>
                        <a:t>PAY-78: Measurement: Energetic Electrons Cadence (EPI-Lo)</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98024">
                <a:tc gridSpan="2">
                  <a:txBody>
                    <a:bodyPr/>
                    <a:lstStyle/>
                    <a:p>
                      <a:pPr algn="l" fontAlgn="t"/>
                      <a:r>
                        <a:rPr lang="en-US" sz="1200" b="0" i="0" u="none" strike="noStrike">
                          <a:solidFill>
                            <a:srgbClr val="000000"/>
                          </a:solidFill>
                          <a:effectLst/>
                          <a:latin typeface="Calibri"/>
                        </a:rPr>
                        <a:t>EPI-Lo shall be capable of measuring electron count rate in at least one energy range over solar orbital distances of 9.86 Rs to 0.25 AU below 0.5 MeV (TBR) with a time resolution of 1 s or faster.</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00310">
                <a:tc gridSpan="2">
                  <a:txBody>
                    <a:bodyPr/>
                    <a:lstStyle/>
                    <a:p>
                      <a:pPr algn="l" fontAlgn="t"/>
                      <a:r>
                        <a:rPr lang="en-US" sz="1200" b="1" i="1" u="sng" strike="noStrike" dirty="0">
                          <a:solidFill>
                            <a:srgbClr val="000000"/>
                          </a:solidFill>
                          <a:effectLst/>
                          <a:latin typeface="Calibri"/>
                        </a:rPr>
                        <a:t>Description/Clarification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301562">
                <a:tc gridSpan="2">
                  <a:txBody>
                    <a:bodyPr/>
                    <a:lstStyle/>
                    <a:p>
                      <a:pPr algn="l" fontAlgn="t"/>
                      <a:r>
                        <a:rPr lang="en-US" sz="1200" b="0" i="0" u="none" strike="noStrike">
                          <a:solidFill>
                            <a:srgbClr val="000000"/>
                          </a:solidFill>
                          <a:effectLst/>
                          <a:latin typeface="Calibri"/>
                        </a:rPr>
                        <a:t>Electrons from a broad range of energies and incidence angles can be combined in order to increase statistical accuracy.  Additional electron rates, subdivided according to energy and incidence angle, will be measurable at various time cadences, ≤ 1 s to ≥ 1 hr, as appropriate to expected counting statistics.</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00310">
                <a:tc>
                  <a:txBody>
                    <a:bodyPr/>
                    <a:lstStyle/>
                    <a:p>
                      <a:pPr algn="l" fontAlgn="t"/>
                      <a:r>
                        <a:rPr lang="en-US" sz="1200" b="1" i="0" u="sng" strike="noStrike">
                          <a:solidFill>
                            <a:srgbClr val="000000"/>
                          </a:solidFill>
                          <a:effectLst/>
                          <a:latin typeface="Calibri"/>
                        </a:rPr>
                        <a:t>Rationale</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00529">
                <a:tc>
                  <a:txBody>
                    <a:bodyPr/>
                    <a:lstStyle/>
                    <a:p>
                      <a:pPr algn="l" fontAlgn="t"/>
                      <a:r>
                        <a:rPr lang="en-US" sz="1200" b="0" i="0" u="none" strike="noStrike" dirty="0">
                          <a:solidFill>
                            <a:srgbClr val="000000"/>
                          </a:solidFill>
                          <a:effectLst/>
                          <a:latin typeface="Calibri"/>
                        </a:rPr>
                        <a:t>This requirement meets Level 2 Mission Science Requirements.  Electron rates at high cadence are needed to look for fast time structure in the energetic particle intensities as might be caused, for example, by rapid changes in the magnetic field direction. Electron rates with good statistical accuracy at slower cadences but higher energy and angular resolution are needed to measure energy spectra, to use velocity dispersion for timing studies, and to investigate the time evolution of energetic electron flows over the course of an event.</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00310">
                <a:tc>
                  <a:txBody>
                    <a:bodyPr/>
                    <a:lstStyle/>
                    <a:p>
                      <a:pPr algn="l" fontAlgn="t"/>
                      <a:r>
                        <a:rPr lang="en-US" sz="1200" b="1" i="0" u="sng" strike="noStrike">
                          <a:solidFill>
                            <a:srgbClr val="000000"/>
                          </a:solidFill>
                          <a:effectLst/>
                          <a:latin typeface="Calibri"/>
                        </a:rPr>
                        <a:t>Parent Traceability</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175170">
                <a:tc>
                  <a:txBody>
                    <a:bodyPr/>
                    <a:lstStyle/>
                    <a:p>
                      <a:pPr algn="l" fontAlgn="t"/>
                      <a:r>
                        <a:rPr lang="en-US" sz="1200" b="0" i="0" u="none" strike="noStrike" dirty="0" smtClean="0">
                          <a:solidFill>
                            <a:srgbClr val="000000"/>
                          </a:solidFill>
                          <a:effectLst/>
                          <a:latin typeface="Calibri"/>
                        </a:rPr>
                        <a:t>MRD-96 : The Mission shall measure energetic electrons,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3 MeV</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&lt;=1s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45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n/a</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083404636"/>
      </p:ext>
    </p:extLst>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17432118"/>
              </p:ext>
            </p:extLst>
          </p:nvPr>
        </p:nvGraphicFramePr>
        <p:xfrm>
          <a:off x="228600" y="1590675"/>
          <a:ext cx="8686799" cy="4614416"/>
        </p:xfrm>
        <a:graphic>
          <a:graphicData uri="http://schemas.openxmlformats.org/drawingml/2006/table">
            <a:tbl>
              <a:tblPr/>
              <a:tblGrid>
                <a:gridCol w="6382385"/>
                <a:gridCol w="2304414"/>
              </a:tblGrid>
              <a:tr h="0">
                <a:tc gridSpan="2">
                  <a:txBody>
                    <a:bodyPr/>
                    <a:lstStyle/>
                    <a:p>
                      <a:pPr algn="l" fontAlgn="t"/>
                      <a:r>
                        <a:rPr lang="en-US" sz="1200" b="1" i="0" u="sng" strike="noStrike" dirty="0">
                          <a:solidFill>
                            <a:srgbClr val="000000"/>
                          </a:solidFill>
                          <a:effectLst/>
                          <a:latin typeface="Calibri"/>
                        </a:rPr>
                        <a:t>PAY-280: Compliance: SWEAP to Spacecraft ICD</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200" b="0" i="0" u="none" strike="noStrike">
                          <a:solidFill>
                            <a:srgbClr val="000000"/>
                          </a:solidFill>
                          <a:effectLst/>
                          <a:latin typeface="Calibri"/>
                        </a:rPr>
                        <a:t>SWEAP shall comply with the requirements and constraints imposed by the SWEAP to Spacecraft ICD 7434-9056.</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200" b="1" i="1" u="sng" strike="noStrike" dirty="0">
                          <a:solidFill>
                            <a:srgbClr val="000000"/>
                          </a:solidFill>
                          <a:effectLst/>
                          <a:latin typeface="Calibri"/>
                        </a:rPr>
                        <a:t>Description/Clarification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marL="0" indent="0" algn="l" fontAlgn="t">
                        <a:buFont typeface="Arial" pitchFamily="34" charset="0"/>
                        <a:buNone/>
                      </a:pPr>
                      <a:r>
                        <a:rPr lang="en-US" sz="1200" b="0" i="0" u="none" strike="noStrike" dirty="0">
                          <a:solidFill>
                            <a:srgbClr val="000000"/>
                          </a:solidFill>
                          <a:effectLst/>
                          <a:latin typeface="Calibri"/>
                        </a:rPr>
                        <a:t>The SPP Project Office and the science investigations will collaborate to define these requirements.  The requirements will be approved per SCS-SPP-005.  This requirement will only be verified once relevant requirements in the referenced document are verified.  Relevant requirements include (but are not limited to</a:t>
                      </a:r>
                      <a:r>
                        <a:rPr lang="en-US" sz="1200" b="0" i="0" u="none" strike="noStrike" dirty="0" smtClean="0">
                          <a:solidFill>
                            <a:srgbClr val="000000"/>
                          </a:solidFill>
                          <a:effectLst/>
                          <a:latin typeface="Calibri"/>
                        </a:rPr>
                        <a:t>):</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with a total internal alignment error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real-time instrument health and status data in telemetry formats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data to the Spacecraft for downlink in volumes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data to the Spacecraft in CCSDS-compliant </a:t>
                      </a:r>
                      <a:r>
                        <a:rPr lang="en-US" sz="1200" b="0" i="0" u="none" strike="noStrike" dirty="0" smtClean="0">
                          <a:solidFill>
                            <a:srgbClr val="000000"/>
                          </a:solidFill>
                          <a:effectLst/>
                          <a:latin typeface="Calibri"/>
                        </a:rPr>
                        <a:t>packets;</a:t>
                      </a:r>
                    </a:p>
                    <a:p>
                      <a:pPr marL="171450" indent="-171450" algn="l" fontAlgn="t">
                        <a:buFont typeface="Arial" pitchFamily="34" charset="0"/>
                        <a:buChar char="•"/>
                      </a:pPr>
                      <a:r>
                        <a:rPr lang="en-US" sz="1200" b="0" i="0" u="none" strike="noStrike" dirty="0" smtClean="0">
                          <a:solidFill>
                            <a:srgbClr val="000000"/>
                          </a:solidFill>
                          <a:effectLst/>
                          <a:latin typeface="Calibri"/>
                        </a:rPr>
                        <a:t>compliance </a:t>
                      </a:r>
                      <a:r>
                        <a:rPr lang="en-US" sz="1200" b="0" i="0" u="none" strike="noStrike" dirty="0">
                          <a:solidFill>
                            <a:srgbClr val="000000"/>
                          </a:solidFill>
                          <a:effectLst/>
                          <a:latin typeface="Calibri"/>
                        </a:rPr>
                        <a:t>with maximum mass and power </a:t>
                      </a:r>
                      <a:r>
                        <a:rPr lang="en-US" sz="1200" b="0" i="0" u="none" strike="noStrike" dirty="0" smtClean="0">
                          <a:solidFill>
                            <a:srgbClr val="000000"/>
                          </a:solidFill>
                          <a:effectLst/>
                          <a:latin typeface="Calibri"/>
                        </a:rPr>
                        <a:t>constraints;</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that imparts a torque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that accommodates FOV obstructions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that compensates for possible shifts of the Spacecraft TPS prior to launch.</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200" b="1" i="0" u="sng" strike="noStrike" dirty="0">
                          <a:solidFill>
                            <a:srgbClr val="000000"/>
                          </a:solidFill>
                          <a:effectLst/>
                          <a:latin typeface="Calibri"/>
                        </a:rPr>
                        <a:t>Rationale</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200" b="0" i="0" u="none" strike="noStrike">
                          <a:solidFill>
                            <a:srgbClr val="000000"/>
                          </a:solidFill>
                          <a:effectLst/>
                          <a:latin typeface="Calibri"/>
                        </a:rPr>
                        <a:t>The referenced document contains verifiable requirements that are relevant to instruments.</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SWEAP</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200" b="1" i="0" u="sng" strike="noStrike">
                          <a:solidFill>
                            <a:srgbClr val="000000"/>
                          </a:solidFill>
                          <a:effectLst/>
                          <a:latin typeface="Calibri"/>
                        </a:rPr>
                        <a:t>Parent Traceability</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200" b="0" i="0" u="none" strike="noStrike" dirty="0">
                          <a:solidFill>
                            <a:srgbClr val="000000"/>
                          </a:solidFill>
                          <a:effectLst/>
                          <a:latin typeface="Calibri"/>
                        </a:rPr>
                        <a:t>MRD-49 : The Mission shall be capable of supporting real-time commands</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MRD-52 : The Mission shall provide an average of 85 (TBR) </a:t>
                      </a:r>
                      <a:r>
                        <a:rPr lang="en-US" sz="1200" b="0" i="0" u="none" strike="noStrike" dirty="0" err="1">
                          <a:solidFill>
                            <a:srgbClr val="000000"/>
                          </a:solidFill>
                          <a:effectLst/>
                          <a:latin typeface="Calibri"/>
                        </a:rPr>
                        <a:t>Gbits</a:t>
                      </a:r>
                      <a:r>
                        <a:rPr lang="en-US" sz="1200" b="0" i="0" u="none" strike="noStrike" dirty="0">
                          <a:solidFill>
                            <a:srgbClr val="000000"/>
                          </a:solidFill>
                          <a:effectLst/>
                          <a:latin typeface="Calibri"/>
                        </a:rPr>
                        <a:t> of science data per orbit to the ground</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MRD-114 : The Mission shall be capable of determining spacecraft pointing knowledge relative to the Sun center to within 1 degree (TBR) (3-sigma) during SWEAP science data collection, within solar distances less than 0.25 AU.</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64807603"/>
              </p:ext>
            </p:extLst>
          </p:nvPr>
        </p:nvGraphicFramePr>
        <p:xfrm>
          <a:off x="228600" y="1443752"/>
          <a:ext cx="8686800" cy="5338048"/>
        </p:xfrm>
        <a:graphic>
          <a:graphicData uri="http://schemas.openxmlformats.org/drawingml/2006/table">
            <a:tbl>
              <a:tblPr/>
              <a:tblGrid>
                <a:gridCol w="6382384"/>
                <a:gridCol w="2304416"/>
              </a:tblGrid>
              <a:tr h="52572">
                <a:tc gridSpan="2">
                  <a:txBody>
                    <a:bodyPr/>
                    <a:lstStyle/>
                    <a:p>
                      <a:pPr algn="l" fontAlgn="t"/>
                      <a:r>
                        <a:rPr lang="en-US" sz="1200" b="1" i="0" u="sng" strike="noStrike" dirty="0">
                          <a:solidFill>
                            <a:srgbClr val="000000"/>
                          </a:solidFill>
                          <a:effectLst/>
                          <a:latin typeface="Calibri"/>
                        </a:rPr>
                        <a:t>PAY-281: Compliance: WISPR to Spacecraft ICD</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99378">
                <a:tc gridSpan="2">
                  <a:txBody>
                    <a:bodyPr/>
                    <a:lstStyle/>
                    <a:p>
                      <a:pPr algn="l" fontAlgn="t"/>
                      <a:r>
                        <a:rPr lang="en-US" sz="1200" b="0" i="0" u="none" strike="noStrike">
                          <a:solidFill>
                            <a:srgbClr val="000000"/>
                          </a:solidFill>
                          <a:effectLst/>
                          <a:latin typeface="Calibri"/>
                        </a:rPr>
                        <a:t>WISPR shall comply with the requirements and constraints imposed by the WISPR to Spacecraft ICD 7434-9057.</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2572">
                <a:tc gridSpan="2">
                  <a:txBody>
                    <a:bodyPr/>
                    <a:lstStyle/>
                    <a:p>
                      <a:pPr algn="l" fontAlgn="t"/>
                      <a:r>
                        <a:rPr lang="en-US" sz="1200" b="1" i="1" u="sng" strike="noStrike" dirty="0">
                          <a:solidFill>
                            <a:srgbClr val="000000"/>
                          </a:solidFill>
                          <a:effectLst/>
                          <a:latin typeface="Calibri"/>
                        </a:rPr>
                        <a:t>Description/Clarification</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38948">
                <a:tc gridSpan="2">
                  <a:txBody>
                    <a:bodyPr/>
                    <a:lstStyle/>
                    <a:p>
                      <a:pPr marL="0" indent="0" algn="l" fontAlgn="t">
                        <a:buFont typeface="Arial" pitchFamily="34" charset="0"/>
                        <a:buNone/>
                      </a:pPr>
                      <a:r>
                        <a:rPr lang="en-US" sz="1200" b="0" i="0" u="none" strike="noStrike" dirty="0">
                          <a:solidFill>
                            <a:srgbClr val="000000"/>
                          </a:solidFill>
                          <a:effectLst/>
                          <a:latin typeface="Calibri"/>
                        </a:rPr>
                        <a:t>The SPP Project Office and the science investigations will collaborate to define these requirements.  The requirements will be approved per SCS-SPP-005.  This requirement will only be verified once relevant requirements in the referenced document are verified.  Relevant requirements include (but are not limited to</a:t>
                      </a:r>
                      <a:r>
                        <a:rPr lang="en-US" sz="1200" b="0" i="0" u="none" strike="noStrike" dirty="0" smtClean="0">
                          <a:solidFill>
                            <a:srgbClr val="000000"/>
                          </a:solidFill>
                          <a:effectLst/>
                          <a:latin typeface="Calibri"/>
                        </a:rPr>
                        <a:t>):</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with a total internal alignment error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real-time instrument health and status data in telemetry formats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data to the Spacecraft for downlink in volumes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data to the Spacecraft in CCSDS-compliant </a:t>
                      </a:r>
                      <a:r>
                        <a:rPr lang="en-US" sz="1200" b="0" i="0" u="none" strike="noStrike" dirty="0" smtClean="0">
                          <a:solidFill>
                            <a:srgbClr val="000000"/>
                          </a:solidFill>
                          <a:effectLst/>
                          <a:latin typeface="Calibri"/>
                        </a:rPr>
                        <a:t>packets;</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that accommodates FOV obstructions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compliance </a:t>
                      </a:r>
                      <a:r>
                        <a:rPr lang="en-US" sz="1200" b="0" i="0" u="none" strike="noStrike" dirty="0">
                          <a:solidFill>
                            <a:srgbClr val="000000"/>
                          </a:solidFill>
                          <a:effectLst/>
                          <a:latin typeface="Calibri"/>
                        </a:rPr>
                        <a:t>with maximum mass and power constraints.</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52572">
                <a:tc>
                  <a:txBody>
                    <a:bodyPr/>
                    <a:lstStyle/>
                    <a:p>
                      <a:pPr algn="l" fontAlgn="t"/>
                      <a:r>
                        <a:rPr lang="en-US" sz="1200" b="1" i="0" u="sng" strike="noStrike" dirty="0">
                          <a:solidFill>
                            <a:srgbClr val="000000"/>
                          </a:solidFill>
                          <a:effectLst/>
                          <a:latin typeface="Calibri"/>
                        </a:rPr>
                        <a:t>Rationale</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57716">
                <a:tc>
                  <a:txBody>
                    <a:bodyPr/>
                    <a:lstStyle/>
                    <a:p>
                      <a:pPr algn="l" fontAlgn="t"/>
                      <a:r>
                        <a:rPr lang="en-US" sz="1200" b="0" i="0" u="none" strike="noStrike" dirty="0">
                          <a:solidFill>
                            <a:srgbClr val="000000"/>
                          </a:solidFill>
                          <a:effectLst/>
                          <a:latin typeface="Calibri"/>
                        </a:rPr>
                        <a:t>The referenced document contains verifiable requirements that are relevant to instruments.</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WISPR</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2572">
                <a:tc>
                  <a:txBody>
                    <a:bodyPr/>
                    <a:lstStyle/>
                    <a:p>
                      <a:pPr algn="l" fontAlgn="t"/>
                      <a:r>
                        <a:rPr lang="en-US" sz="1200" b="1" i="0" u="sng" strike="noStrike">
                          <a:solidFill>
                            <a:srgbClr val="000000"/>
                          </a:solidFill>
                          <a:effectLst/>
                          <a:latin typeface="Calibri"/>
                        </a:rPr>
                        <a:t>Parent Traceability</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31995">
                <a:tc>
                  <a:txBody>
                    <a:bodyPr/>
                    <a:lstStyle/>
                    <a:p>
                      <a:pPr algn="l" fontAlgn="t"/>
                      <a:r>
                        <a:rPr lang="en-US" sz="1200" b="0" i="0" u="none" strike="noStrike" dirty="0">
                          <a:solidFill>
                            <a:srgbClr val="000000"/>
                          </a:solidFill>
                          <a:effectLst/>
                          <a:latin typeface="Calibri"/>
                        </a:rPr>
                        <a:t>MRD-43 : The Mission shall be capable of pointing the WISPR instrument to an accuracy of 6 </a:t>
                      </a:r>
                      <a:r>
                        <a:rPr lang="en-US" sz="1200" b="0" i="0" u="none" strike="noStrike" dirty="0" err="1">
                          <a:solidFill>
                            <a:srgbClr val="000000"/>
                          </a:solidFill>
                          <a:effectLst/>
                          <a:latin typeface="Calibri"/>
                        </a:rPr>
                        <a:t>arcmin</a:t>
                      </a:r>
                      <a:r>
                        <a:rPr lang="en-US" sz="1200" b="0" i="0" u="none" strike="noStrike" dirty="0">
                          <a:solidFill>
                            <a:srgbClr val="000000"/>
                          </a:solidFill>
                          <a:effectLst/>
                          <a:latin typeface="Calibri"/>
                        </a:rPr>
                        <a:t> (TBR) (3-sigma) relative to WISPR optical z axis and 60 </a:t>
                      </a:r>
                      <a:r>
                        <a:rPr lang="en-US" sz="1200" b="0" i="0" u="none" strike="noStrike" dirty="0" err="1">
                          <a:solidFill>
                            <a:srgbClr val="000000"/>
                          </a:solidFill>
                          <a:effectLst/>
                          <a:latin typeface="Calibri"/>
                        </a:rPr>
                        <a:t>arcmin</a:t>
                      </a:r>
                      <a:r>
                        <a:rPr lang="en-US" sz="1200" b="0" i="0" u="none" strike="noStrike" dirty="0">
                          <a:solidFill>
                            <a:srgbClr val="000000"/>
                          </a:solidFill>
                          <a:effectLst/>
                          <a:latin typeface="Calibri"/>
                        </a:rPr>
                        <a:t> (TBR) (3-sigma) about the WISPR optical z axis for a spacecraft solar distance &lt;= 0.25 AU</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MRD-49 : The Mission shall be capable of supporting real-time commands</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MRD-52 : The Mission shall provide an average of 85 (TBR) </a:t>
                      </a:r>
                      <a:r>
                        <a:rPr lang="en-US" sz="1200" b="0" i="0" u="none" strike="noStrike" dirty="0" err="1">
                          <a:solidFill>
                            <a:srgbClr val="000000"/>
                          </a:solidFill>
                          <a:effectLst/>
                          <a:latin typeface="Calibri"/>
                        </a:rPr>
                        <a:t>Gbits</a:t>
                      </a:r>
                      <a:r>
                        <a:rPr lang="en-US" sz="1200" b="0" i="0" u="none" strike="noStrike" dirty="0">
                          <a:solidFill>
                            <a:srgbClr val="000000"/>
                          </a:solidFill>
                          <a:effectLst/>
                          <a:latin typeface="Calibri"/>
                        </a:rPr>
                        <a:t> of science data per orbit to the ground</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MRD-140 : The Mission shall be capable of determining spacecraft pointing knowledge relative to the Sun center to within 1.2 </a:t>
                      </a:r>
                      <a:r>
                        <a:rPr lang="en-US" sz="1200" b="0" i="0" u="none" strike="noStrike" dirty="0" err="1">
                          <a:solidFill>
                            <a:srgbClr val="000000"/>
                          </a:solidFill>
                          <a:effectLst/>
                          <a:latin typeface="Calibri"/>
                        </a:rPr>
                        <a:t>arcmin</a:t>
                      </a:r>
                      <a:r>
                        <a:rPr lang="en-US" sz="1200" b="0" i="0" u="none" strike="noStrike" dirty="0">
                          <a:solidFill>
                            <a:srgbClr val="000000"/>
                          </a:solidFill>
                          <a:effectLst/>
                          <a:latin typeface="Calibri"/>
                        </a:rPr>
                        <a:t> (TBR) (3-sigma) relative to the WISPR optical z axis and 3.4 </a:t>
                      </a:r>
                      <a:r>
                        <a:rPr lang="en-US" sz="1200" b="0" i="0" u="none" strike="noStrike" dirty="0" err="1">
                          <a:solidFill>
                            <a:srgbClr val="000000"/>
                          </a:solidFill>
                          <a:effectLst/>
                          <a:latin typeface="Calibri"/>
                        </a:rPr>
                        <a:t>arcmin</a:t>
                      </a:r>
                      <a:r>
                        <a:rPr lang="en-US" sz="1200" b="0" i="0" u="none" strike="noStrike" dirty="0">
                          <a:solidFill>
                            <a:srgbClr val="000000"/>
                          </a:solidFill>
                          <a:effectLst/>
                          <a:latin typeface="Calibri"/>
                        </a:rPr>
                        <a:t> (TBR) (3-sigma) about the WISPR optical z axis.  The following image displays the WISPR instrument as defined in Document 7434-XXXX (TBD).  In the case of a conflict, Document 7434-XXXX shall take </a:t>
                      </a:r>
                      <a:r>
                        <a:rPr lang="en-US" sz="1200" b="0" i="0" u="none" strike="noStrike" dirty="0" smtClean="0">
                          <a:solidFill>
                            <a:srgbClr val="000000"/>
                          </a:solidFill>
                          <a:effectLst/>
                          <a:latin typeface="Calibri"/>
                        </a:rPr>
                        <a:t>precedence.</a:t>
                      </a:r>
                      <a:endParaRPr lang="en-US" sz="1200" b="0" i="0" u="none" strike="noStrike" dirty="0">
                        <a:solidFill>
                          <a:srgbClr val="000000"/>
                        </a:solidFill>
                        <a:effectLst/>
                        <a:latin typeface="Calibri"/>
                      </a:endParaRP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316" marR="4316" marT="4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01902741"/>
              </p:ext>
            </p:extLst>
          </p:nvPr>
        </p:nvGraphicFramePr>
        <p:xfrm>
          <a:off x="228600" y="1589608"/>
          <a:ext cx="8686800" cy="4978832"/>
        </p:xfrm>
        <a:graphic>
          <a:graphicData uri="http://schemas.openxmlformats.org/drawingml/2006/table">
            <a:tbl>
              <a:tblPr/>
              <a:tblGrid>
                <a:gridCol w="6382385"/>
                <a:gridCol w="2304415"/>
              </a:tblGrid>
              <a:tr h="0">
                <a:tc gridSpan="2">
                  <a:txBody>
                    <a:bodyPr/>
                    <a:lstStyle/>
                    <a:p>
                      <a:pPr algn="l" fontAlgn="t"/>
                      <a:r>
                        <a:rPr lang="en-US" sz="1200" b="1" i="0" u="sng" strike="noStrike" dirty="0">
                          <a:solidFill>
                            <a:srgbClr val="000000"/>
                          </a:solidFill>
                          <a:effectLst/>
                          <a:latin typeface="Calibri"/>
                        </a:rPr>
                        <a:t>PAY-282: Compliance: ISIS to Spacecraft ICD</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200" b="0" i="0" u="none" strike="noStrike">
                          <a:solidFill>
                            <a:srgbClr val="000000"/>
                          </a:solidFill>
                          <a:effectLst/>
                          <a:latin typeface="Calibri"/>
                        </a:rPr>
                        <a:t>ISIS shall comply with the requirements and constraints imposed by the ISIS to Spacecraft ICD 7434-9058.</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200" b="1" i="1" u="sng" strike="noStrike" dirty="0">
                          <a:solidFill>
                            <a:srgbClr val="000000"/>
                          </a:solidFill>
                          <a:effectLst/>
                          <a:latin typeface="Calibri"/>
                        </a:rPr>
                        <a:t>Description/Clarification</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51459">
                <a:tc gridSpan="2">
                  <a:txBody>
                    <a:bodyPr/>
                    <a:lstStyle/>
                    <a:p>
                      <a:pPr marL="0" indent="0" algn="l" fontAlgn="t">
                        <a:buFont typeface="Arial" pitchFamily="34" charset="0"/>
                        <a:buNone/>
                      </a:pPr>
                      <a:r>
                        <a:rPr lang="en-US" sz="1200" b="0" i="0" u="none" strike="noStrike" dirty="0">
                          <a:solidFill>
                            <a:srgbClr val="000000"/>
                          </a:solidFill>
                          <a:effectLst/>
                          <a:latin typeface="Calibri"/>
                        </a:rPr>
                        <a:t>The SPP Project Office and the science investigations will collaborate to define these requirements.  The requirements will be approved per SCS-SPP-005.  This requirement will only be verified once relevant requirements in the referenced document are verified.  Relevant requirements include (but are not limited to</a:t>
                      </a:r>
                      <a:r>
                        <a:rPr lang="en-US" sz="1200" b="0" i="0" u="none" strike="noStrike" dirty="0" smtClean="0">
                          <a:solidFill>
                            <a:srgbClr val="000000"/>
                          </a:solidFill>
                          <a:effectLst/>
                          <a:latin typeface="Calibri"/>
                        </a:rPr>
                        <a:t>):</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with a total internal alignment error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real-time instrument health and status data in telemetry formats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data to the Spacecraft for downlink in volumes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capability to provide data to the Spacecraft in CCSDS-compliant </a:t>
                      </a:r>
                      <a:r>
                        <a:rPr lang="en-US" sz="1200" b="0" i="0" u="none" strike="noStrike" dirty="0" smtClean="0">
                          <a:solidFill>
                            <a:srgbClr val="000000"/>
                          </a:solidFill>
                          <a:effectLst/>
                          <a:latin typeface="Calibri"/>
                        </a:rPr>
                        <a:t>packets;</a:t>
                      </a:r>
                    </a:p>
                    <a:p>
                      <a:pPr marL="171450" indent="-171450" algn="l" fontAlgn="t">
                        <a:buFont typeface="Arial" pitchFamily="34" charset="0"/>
                        <a:buChar char="•"/>
                      </a:pPr>
                      <a:r>
                        <a:rPr lang="en-US" sz="1200" b="0" i="0" u="none" strike="noStrike" dirty="0" smtClean="0">
                          <a:solidFill>
                            <a:srgbClr val="000000"/>
                          </a:solidFill>
                          <a:effectLst/>
                          <a:latin typeface="Calibri"/>
                        </a:rPr>
                        <a:t>a </a:t>
                      </a:r>
                      <a:r>
                        <a:rPr lang="en-US" sz="1200" b="0" i="0" u="none" strike="noStrike" dirty="0">
                          <a:solidFill>
                            <a:srgbClr val="000000"/>
                          </a:solidFill>
                          <a:effectLst/>
                          <a:latin typeface="Calibri"/>
                        </a:rPr>
                        <a:t>design that accommodates FOV obstructions as </a:t>
                      </a:r>
                      <a:r>
                        <a:rPr lang="en-US" sz="1200" b="0" i="0" u="none" strike="noStrike" dirty="0" smtClean="0">
                          <a:solidFill>
                            <a:srgbClr val="000000"/>
                          </a:solidFill>
                          <a:effectLst/>
                          <a:latin typeface="Calibri"/>
                        </a:rPr>
                        <a:t>described;</a:t>
                      </a:r>
                    </a:p>
                    <a:p>
                      <a:pPr marL="171450" indent="-171450" algn="l" fontAlgn="t">
                        <a:buFont typeface="Arial" pitchFamily="34" charset="0"/>
                        <a:buChar char="•"/>
                      </a:pPr>
                      <a:r>
                        <a:rPr lang="en-US" sz="1200" b="0" i="0" u="none" strike="noStrike" dirty="0" smtClean="0">
                          <a:solidFill>
                            <a:srgbClr val="000000"/>
                          </a:solidFill>
                          <a:effectLst/>
                          <a:latin typeface="Calibri"/>
                        </a:rPr>
                        <a:t>compliance </a:t>
                      </a:r>
                      <a:r>
                        <a:rPr lang="en-US" sz="1200" b="0" i="0" u="none" strike="noStrike" dirty="0">
                          <a:solidFill>
                            <a:srgbClr val="000000"/>
                          </a:solidFill>
                          <a:effectLst/>
                          <a:latin typeface="Calibri"/>
                        </a:rPr>
                        <a:t>with maximum mass and power constraints.</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200" b="1" i="0" u="sng" strike="noStrike">
                          <a:solidFill>
                            <a:srgbClr val="000000"/>
                          </a:solidFill>
                          <a:effectLst/>
                          <a:latin typeface="Calibri"/>
                        </a:rPr>
                        <a:t>Rationale</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3008">
                <a:tc>
                  <a:txBody>
                    <a:bodyPr/>
                    <a:lstStyle/>
                    <a:p>
                      <a:pPr algn="l" fontAlgn="t"/>
                      <a:r>
                        <a:rPr lang="en-US" sz="1200" b="0" i="0" u="none" strike="noStrike">
                          <a:solidFill>
                            <a:srgbClr val="000000"/>
                          </a:solidFill>
                          <a:effectLst/>
                          <a:latin typeface="Calibri"/>
                        </a:rPr>
                        <a:t>The referenced document contains verifiable requirements that are relevant to instruments.</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200" b="1" i="0" u="sng" strike="noStrike">
                          <a:solidFill>
                            <a:srgbClr val="000000"/>
                          </a:solidFill>
                          <a:effectLst/>
                          <a:latin typeface="Calibri"/>
                        </a:rPr>
                        <a:t>Parent Traceability</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65186">
                <a:tc>
                  <a:txBody>
                    <a:bodyPr/>
                    <a:lstStyle/>
                    <a:p>
                      <a:pPr algn="l" fontAlgn="t"/>
                      <a:r>
                        <a:rPr lang="en-US" sz="1200" b="0" i="0" u="none" strike="noStrike" dirty="0">
                          <a:solidFill>
                            <a:srgbClr val="000000"/>
                          </a:solidFill>
                          <a:effectLst/>
                          <a:latin typeface="Calibri"/>
                        </a:rPr>
                        <a:t>MRD-49 : The Mission shall be capable of supporting real-time commands</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MRD-52 : The Mission shall provide an average of 85 (TBR) </a:t>
                      </a:r>
                      <a:r>
                        <a:rPr lang="en-US" sz="1200" b="0" i="0" u="none" strike="noStrike" dirty="0" err="1">
                          <a:solidFill>
                            <a:srgbClr val="000000"/>
                          </a:solidFill>
                          <a:effectLst/>
                          <a:latin typeface="Calibri"/>
                        </a:rPr>
                        <a:t>Gbits</a:t>
                      </a:r>
                      <a:r>
                        <a:rPr lang="en-US" sz="1200" b="0" i="0" u="none" strike="noStrike" dirty="0">
                          <a:solidFill>
                            <a:srgbClr val="000000"/>
                          </a:solidFill>
                          <a:effectLst/>
                          <a:latin typeface="Calibri"/>
                        </a:rPr>
                        <a:t> of science data per orbit to the ground</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MRD-113 : The Mission shall be capable of pointing the spacecraft +z axis to within 2 degrees (TBR) (3-sigma) to the Sun, for ISIS accuracy, during science measurements, within solar distances less than 0.25 AU</a:t>
                      </a:r>
                      <a:r>
                        <a:rPr lang="en-US" sz="1200" b="0" i="0" u="none" strike="noStrike" dirty="0" smtClean="0">
                          <a:solidFill>
                            <a:srgbClr val="000000"/>
                          </a:solidFill>
                          <a:effectLst/>
                          <a:latin typeface="Calibri"/>
                        </a:rPr>
                        <a:t>.</a:t>
                      </a:r>
                    </a:p>
                    <a:p>
                      <a:pPr algn="l" fontAlgn="t"/>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MRD-159 : The Mission shall be capable of determining spacecraft pointing knowledge relative to the Sun center to within 1 degree (TBR) (3-sigma) during ISIS science data collection, within solar distances less than 0.25 AU.</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5134" marR="5134" marT="51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16230478"/>
              </p:ext>
            </p:extLst>
          </p:nvPr>
        </p:nvGraphicFramePr>
        <p:xfrm>
          <a:off x="677805" y="1574122"/>
          <a:ext cx="7528040" cy="4406136"/>
        </p:xfrm>
        <a:graphic>
          <a:graphicData uri="http://schemas.openxmlformats.org/drawingml/2006/table">
            <a:tbl>
              <a:tblPr/>
              <a:tblGrid>
                <a:gridCol w="5531018"/>
                <a:gridCol w="1997022"/>
              </a:tblGrid>
              <a:tr h="0">
                <a:tc gridSpan="2">
                  <a:txBody>
                    <a:bodyPr/>
                    <a:lstStyle/>
                    <a:p>
                      <a:pPr algn="l" fontAlgn="t"/>
                      <a:r>
                        <a:rPr lang="en-US" sz="1500" b="1" i="0" u="sng" strike="noStrike" dirty="0">
                          <a:solidFill>
                            <a:srgbClr val="000000"/>
                          </a:solidFill>
                          <a:effectLst/>
                          <a:latin typeface="Calibri"/>
                        </a:rPr>
                        <a:t>PAY-283: Compliance: MOC to SOC ICD</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40180">
                <a:tc gridSpan="2">
                  <a:txBody>
                    <a:bodyPr/>
                    <a:lstStyle/>
                    <a:p>
                      <a:pPr algn="l" fontAlgn="t"/>
                      <a:r>
                        <a:rPr lang="en-US" sz="1500" b="0" i="0" u="none" strike="noStrike">
                          <a:solidFill>
                            <a:srgbClr val="000000"/>
                          </a:solidFill>
                          <a:effectLst/>
                          <a:latin typeface="Calibri"/>
                        </a:rPr>
                        <a:t>All instruments shall comply with the requirements and constraints imposed by the MOC to SOC ICD 7434-9078.</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500" b="1" i="1" u="sng" strike="noStrike" dirty="0">
                          <a:solidFill>
                            <a:srgbClr val="000000"/>
                          </a:solidFill>
                          <a:effectLst/>
                          <a:latin typeface="Calibri"/>
                        </a:rPr>
                        <a:t>Description/Clarification</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19186">
                <a:tc gridSpan="2">
                  <a:txBody>
                    <a:bodyPr/>
                    <a:lstStyle/>
                    <a:p>
                      <a:pPr marL="0" indent="0" algn="l" fontAlgn="t">
                        <a:buFont typeface="Arial" pitchFamily="34" charset="0"/>
                        <a:buNone/>
                      </a:pPr>
                      <a:r>
                        <a:rPr lang="en-US" sz="1500" b="0" i="0" u="none" strike="noStrike" dirty="0">
                          <a:solidFill>
                            <a:srgbClr val="000000"/>
                          </a:solidFill>
                          <a:effectLst/>
                          <a:latin typeface="Calibri"/>
                        </a:rPr>
                        <a:t>The SPP Project Office and the science investigations will collaborate to define these requirements.  The requirements will be approved per SCS-SPP-005.  This requirement will only be verified once relevant requirements in the referenced document are verified.  Relevant requirements include (but are not limited to</a:t>
                      </a:r>
                      <a:r>
                        <a:rPr lang="en-US" sz="1500" b="0" i="0" u="none" strike="noStrike" dirty="0" smtClean="0">
                          <a:solidFill>
                            <a:srgbClr val="000000"/>
                          </a:solidFill>
                          <a:effectLst/>
                          <a:latin typeface="Calibri"/>
                        </a:rPr>
                        <a:t>):</a:t>
                      </a:r>
                    </a:p>
                    <a:p>
                      <a:pPr marL="285750" indent="-285750" algn="l" fontAlgn="t">
                        <a:buFont typeface="Arial" pitchFamily="34" charset="0"/>
                        <a:buChar char="•"/>
                      </a:pPr>
                      <a:r>
                        <a:rPr lang="en-US" sz="1500" b="0" i="0" u="none" strike="noStrike" dirty="0" smtClean="0">
                          <a:solidFill>
                            <a:srgbClr val="000000"/>
                          </a:solidFill>
                          <a:effectLst/>
                          <a:latin typeface="Calibri"/>
                        </a:rPr>
                        <a:t>the </a:t>
                      </a:r>
                      <a:r>
                        <a:rPr lang="en-US" sz="1500" b="0" i="0" u="none" strike="noStrike" dirty="0">
                          <a:solidFill>
                            <a:srgbClr val="000000"/>
                          </a:solidFill>
                          <a:effectLst/>
                          <a:latin typeface="Calibri"/>
                        </a:rPr>
                        <a:t>capability to implement real-time commands via CCSDS packets in files uplinked via </a:t>
                      </a:r>
                      <a:r>
                        <a:rPr lang="en-US" sz="1500" b="0" i="0" u="none" strike="noStrike" dirty="0" smtClean="0">
                          <a:solidFill>
                            <a:srgbClr val="000000"/>
                          </a:solidFill>
                          <a:effectLst/>
                          <a:latin typeface="Calibri"/>
                        </a:rPr>
                        <a:t>CFDP;</a:t>
                      </a:r>
                    </a:p>
                    <a:p>
                      <a:pPr marL="285750" indent="-285750" algn="l" fontAlgn="t">
                        <a:buFont typeface="Arial" pitchFamily="34" charset="0"/>
                        <a:buChar char="•"/>
                      </a:pPr>
                      <a:r>
                        <a:rPr lang="en-US" sz="1500" b="0" i="0" u="none" strike="noStrike" dirty="0" smtClean="0">
                          <a:solidFill>
                            <a:srgbClr val="000000"/>
                          </a:solidFill>
                          <a:effectLst/>
                          <a:latin typeface="Calibri"/>
                        </a:rPr>
                        <a:t>operations </a:t>
                      </a:r>
                      <a:r>
                        <a:rPr lang="en-US" sz="1500" b="0" i="0" u="none" strike="noStrike" dirty="0">
                          <a:solidFill>
                            <a:srgbClr val="000000"/>
                          </a:solidFill>
                          <a:effectLst/>
                          <a:latin typeface="Calibri"/>
                        </a:rPr>
                        <a:t>in accordance with described procedures for science operations.</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500" b="1" i="0" u="sng" strike="noStrike">
                          <a:solidFill>
                            <a:srgbClr val="000000"/>
                          </a:solidFill>
                          <a:effectLst/>
                          <a:latin typeface="Calibri"/>
                        </a:rPr>
                        <a:t>Rationale</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500" b="1" i="0" u="sng" strike="noStrike">
                          <a:solidFill>
                            <a:srgbClr val="000000"/>
                          </a:solidFill>
                          <a:effectLst/>
                          <a:latin typeface="Calibri"/>
                        </a:rPr>
                        <a:t>Requirement Allocation</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9683">
                <a:tc>
                  <a:txBody>
                    <a:bodyPr/>
                    <a:lstStyle/>
                    <a:p>
                      <a:pPr algn="l" fontAlgn="t"/>
                      <a:r>
                        <a:rPr lang="en-US" sz="1500" b="0" i="0" u="none" strike="noStrike">
                          <a:solidFill>
                            <a:srgbClr val="000000"/>
                          </a:solidFill>
                          <a:effectLst/>
                          <a:latin typeface="Calibri"/>
                        </a:rPr>
                        <a:t>The referenced document contains verifiable requirements that are relevant to instruments.</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500" b="0" i="0" u="none" strike="noStrike">
                          <a:solidFill>
                            <a:srgbClr val="000000"/>
                          </a:solidFill>
                          <a:effectLst/>
                          <a:latin typeface="Calibri"/>
                        </a:rPr>
                        <a:t>FIELDS</a:t>
                      </a:r>
                      <a:br>
                        <a:rPr lang="en-US" sz="1500" b="0" i="0" u="none" strike="noStrike">
                          <a:solidFill>
                            <a:srgbClr val="000000"/>
                          </a:solidFill>
                          <a:effectLst/>
                          <a:latin typeface="Calibri"/>
                        </a:rPr>
                      </a:br>
                      <a:r>
                        <a:rPr lang="en-US" sz="1500" b="0" i="0" u="none" strike="noStrike">
                          <a:solidFill>
                            <a:srgbClr val="000000"/>
                          </a:solidFill>
                          <a:effectLst/>
                          <a:latin typeface="Calibri"/>
                        </a:rPr>
                        <a:t>SWEAP</a:t>
                      </a:r>
                      <a:br>
                        <a:rPr lang="en-US" sz="1500" b="0" i="0" u="none" strike="noStrike">
                          <a:solidFill>
                            <a:srgbClr val="000000"/>
                          </a:solidFill>
                          <a:effectLst/>
                          <a:latin typeface="Calibri"/>
                        </a:rPr>
                      </a:br>
                      <a:r>
                        <a:rPr lang="en-US" sz="1500" b="0" i="0" u="none" strike="noStrike">
                          <a:solidFill>
                            <a:srgbClr val="000000"/>
                          </a:solidFill>
                          <a:effectLst/>
                          <a:latin typeface="Calibri"/>
                        </a:rPr>
                        <a:t>WISPR</a:t>
                      </a:r>
                      <a:br>
                        <a:rPr lang="en-US" sz="1500" b="0" i="0" u="none" strike="noStrike">
                          <a:solidFill>
                            <a:srgbClr val="000000"/>
                          </a:solidFill>
                          <a:effectLst/>
                          <a:latin typeface="Calibri"/>
                        </a:rPr>
                      </a:br>
                      <a:r>
                        <a:rPr lang="en-US" sz="1500" b="0" i="0" u="none" strike="noStrike">
                          <a:solidFill>
                            <a:srgbClr val="000000"/>
                          </a:solidFill>
                          <a:effectLst/>
                          <a:latin typeface="Calibri"/>
                        </a:rPr>
                        <a:t>ISIS</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500" b="1" i="0" u="sng" strike="noStrike">
                          <a:solidFill>
                            <a:srgbClr val="000000"/>
                          </a:solidFill>
                          <a:effectLst/>
                          <a:latin typeface="Calibri"/>
                        </a:rPr>
                        <a:t>Parent Traceability</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500" b="1" i="0" u="sng" strike="noStrike">
                          <a:solidFill>
                            <a:srgbClr val="000000"/>
                          </a:solidFill>
                          <a:effectLst/>
                          <a:latin typeface="Calibri"/>
                        </a:rPr>
                        <a:t>Functional Allocation</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4014">
                <a:tc>
                  <a:txBody>
                    <a:bodyPr/>
                    <a:lstStyle/>
                    <a:p>
                      <a:pPr algn="l" fontAlgn="t"/>
                      <a:r>
                        <a:rPr lang="en-US" sz="1500" b="0" i="0" u="none" strike="noStrike" dirty="0">
                          <a:solidFill>
                            <a:srgbClr val="000000"/>
                          </a:solidFill>
                          <a:effectLst/>
                          <a:latin typeface="Calibri"/>
                        </a:rPr>
                        <a:t>MRD-49 : The Mission shall be capable of supporting real-time commands.</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500" b="0" i="0" u="none" strike="noStrike" dirty="0">
                          <a:solidFill>
                            <a:srgbClr val="000000"/>
                          </a:solidFill>
                          <a:effectLst/>
                          <a:latin typeface="Calibri"/>
                        </a:rPr>
                        <a:t> </a:t>
                      </a:r>
                    </a:p>
                  </a:txBody>
                  <a:tcPr marL="7842" marR="7842" marT="7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28567156"/>
              </p:ext>
            </p:extLst>
          </p:nvPr>
        </p:nvGraphicFramePr>
        <p:xfrm>
          <a:off x="228600" y="1791953"/>
          <a:ext cx="8426450" cy="3956424"/>
        </p:xfrm>
        <a:graphic>
          <a:graphicData uri="http://schemas.openxmlformats.org/drawingml/2006/table">
            <a:tbl>
              <a:tblPr/>
              <a:tblGrid>
                <a:gridCol w="6191100"/>
                <a:gridCol w="2235350"/>
              </a:tblGrid>
              <a:tr h="36289">
                <a:tc gridSpan="2">
                  <a:txBody>
                    <a:bodyPr/>
                    <a:lstStyle/>
                    <a:p>
                      <a:pPr algn="l" fontAlgn="t"/>
                      <a:r>
                        <a:rPr lang="en-US" sz="1700" b="1" i="0" u="sng" strike="noStrike" dirty="0">
                          <a:solidFill>
                            <a:srgbClr val="000000"/>
                          </a:solidFill>
                          <a:effectLst/>
                          <a:latin typeface="Calibri"/>
                        </a:rPr>
                        <a:t>PAY-140: Compliance: EMECP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0276">
                <a:tc gridSpan="2">
                  <a:txBody>
                    <a:bodyPr/>
                    <a:lstStyle/>
                    <a:p>
                      <a:pPr algn="l" fontAlgn="t"/>
                      <a:r>
                        <a:rPr lang="en-US" sz="1700" b="0" i="0" u="none" strike="noStrike">
                          <a:solidFill>
                            <a:srgbClr val="000000"/>
                          </a:solidFill>
                          <a:effectLst/>
                          <a:latin typeface="Calibri"/>
                        </a:rPr>
                        <a:t>All instruments shall comply with the requirements and constraints imposed by the SPP Electromagnetic Environment Control Plan, 7434-9040.</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36289">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70276">
                <a:tc gridSpan="2">
                  <a:txBody>
                    <a:bodyPr/>
                    <a:lstStyle/>
                    <a:p>
                      <a:pPr algn="l" fontAlgn="t"/>
                      <a:r>
                        <a:rPr lang="en-US" sz="1700" b="0" i="0" u="none" strike="noStrike">
                          <a:solidFill>
                            <a:srgbClr val="000000"/>
                          </a:solidFill>
                          <a:effectLst/>
                          <a:latin typeface="Calibri"/>
                        </a:rPr>
                        <a:t>The SPP Project Office and the science investigations will collaborate to define these requirements.  The requirements will be approved per SCS-SPP-005.</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36289">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39381">
                <a:tc>
                  <a:txBody>
                    <a:bodyPr/>
                    <a:lstStyle/>
                    <a:p>
                      <a:pPr algn="l" fontAlgn="t"/>
                      <a:r>
                        <a:rPr lang="en-US" sz="1700" b="0" i="0" u="none" strike="noStrike">
                          <a:solidFill>
                            <a:srgbClr val="000000"/>
                          </a:solidFill>
                          <a:effectLst/>
                          <a:latin typeface="Calibri"/>
                        </a:rPr>
                        <a:t>The referenced document contains verifiable requirements that are relevant to instruments.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36289">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45158">
                <a:tc>
                  <a:txBody>
                    <a:bodyPr/>
                    <a:lstStyle/>
                    <a:p>
                      <a:pPr algn="l" fontAlgn="t"/>
                      <a:r>
                        <a:rPr lang="en-US" sz="1700" b="0" i="0" u="none" strike="noStrike" dirty="0">
                          <a:solidFill>
                            <a:srgbClr val="000000"/>
                          </a:solidFill>
                          <a:effectLst/>
                          <a:latin typeface="Calibri"/>
                        </a:rPr>
                        <a:t>MRD-67 : The Mission shall comply with the requirements and constraints imposed by the SPP Electromagnetic Environment Control Plan, 7434-9040.</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68121270"/>
              </p:ext>
            </p:extLst>
          </p:nvPr>
        </p:nvGraphicFramePr>
        <p:xfrm>
          <a:off x="228600" y="1546411"/>
          <a:ext cx="8686799" cy="4538464"/>
        </p:xfrm>
        <a:graphic>
          <a:graphicData uri="http://schemas.openxmlformats.org/drawingml/2006/table">
            <a:tbl>
              <a:tblPr/>
              <a:tblGrid>
                <a:gridCol w="6382383"/>
                <a:gridCol w="2304416"/>
              </a:tblGrid>
              <a:tr h="125249">
                <a:tc gridSpan="2">
                  <a:txBody>
                    <a:bodyPr/>
                    <a:lstStyle/>
                    <a:p>
                      <a:pPr algn="l" fontAlgn="t"/>
                      <a:r>
                        <a:rPr lang="en-US" sz="1400" b="1" i="0" u="sng" strike="noStrike" dirty="0">
                          <a:solidFill>
                            <a:srgbClr val="000000"/>
                          </a:solidFill>
                          <a:effectLst/>
                          <a:latin typeface="Calibri"/>
                        </a:rPr>
                        <a:t>PAY-141: Compliance: EDTRD</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42252">
                <a:tc gridSpan="2">
                  <a:txBody>
                    <a:bodyPr/>
                    <a:lstStyle/>
                    <a:p>
                      <a:pPr algn="l" fontAlgn="t"/>
                      <a:r>
                        <a:rPr lang="en-US" sz="1400" b="0" i="0" u="none" strike="noStrike">
                          <a:solidFill>
                            <a:srgbClr val="000000"/>
                          </a:solidFill>
                          <a:effectLst/>
                          <a:latin typeface="Calibri"/>
                        </a:rPr>
                        <a:t>All instruments shall comply with the requirements and constraints imposed by the SPP Environmental Design and Test Requirements Document, 7434-9039.</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25249">
                <a:tc gridSpan="2">
                  <a:txBody>
                    <a:bodyPr/>
                    <a:lstStyle/>
                    <a:p>
                      <a:pPr algn="l" fontAlgn="t"/>
                      <a:r>
                        <a:rPr lang="en-US" sz="1400" b="1" i="1" u="sng" strike="noStrike" dirty="0">
                          <a:solidFill>
                            <a:srgbClr val="000000"/>
                          </a:solidFill>
                          <a:effectLst/>
                          <a:latin typeface="Calibri"/>
                        </a:rPr>
                        <a:t>Description/Clarification</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702202">
                <a:tc gridSpan="2">
                  <a:txBody>
                    <a:bodyPr/>
                    <a:lstStyle/>
                    <a:p>
                      <a:pPr marL="0" indent="0" algn="l" fontAlgn="t">
                        <a:buFont typeface="Arial" pitchFamily="34" charset="0"/>
                        <a:buNone/>
                      </a:pPr>
                      <a:r>
                        <a:rPr lang="en-US" sz="1400" b="0" i="0" u="none" strike="noStrike" dirty="0">
                          <a:solidFill>
                            <a:srgbClr val="000000"/>
                          </a:solidFill>
                          <a:effectLst/>
                          <a:latin typeface="Calibri"/>
                        </a:rPr>
                        <a:t>The SPP Project Office and the science investigations will collaborate to define these requirements.  The requirements will be approved per SCS-SPP-005.  This requirement will only be verified once relevant requirements in the referenced document are verified.  Relevant requirements include (but are not limited to</a:t>
                      </a:r>
                      <a:r>
                        <a:rPr lang="en-US" sz="1400" b="0" i="0" u="none" strike="noStrike" dirty="0" smtClean="0">
                          <a:solidFill>
                            <a:srgbClr val="000000"/>
                          </a:solidFill>
                          <a:effectLst/>
                          <a:latin typeface="Calibri"/>
                        </a:rPr>
                        <a:t>):</a:t>
                      </a:r>
                    </a:p>
                    <a:p>
                      <a:pPr marL="285750" indent="-285750" algn="l" fontAlgn="t">
                        <a:buFont typeface="Arial" pitchFamily="34" charset="0"/>
                        <a:buChar char="•"/>
                      </a:pPr>
                      <a:r>
                        <a:rPr lang="en-US" sz="1400" b="0" i="0" u="none" strike="noStrike" dirty="0" smtClean="0">
                          <a:solidFill>
                            <a:srgbClr val="000000"/>
                          </a:solidFill>
                          <a:effectLst/>
                          <a:latin typeface="Calibri"/>
                        </a:rPr>
                        <a:t>tolerance </a:t>
                      </a:r>
                      <a:r>
                        <a:rPr lang="en-US" sz="1400" b="0" i="0" u="none" strike="noStrike" dirty="0">
                          <a:solidFill>
                            <a:srgbClr val="000000"/>
                          </a:solidFill>
                          <a:effectLst/>
                          <a:latin typeface="Calibri"/>
                        </a:rPr>
                        <a:t>to Spacecraft </a:t>
                      </a:r>
                      <a:r>
                        <a:rPr lang="en-US" sz="1400" b="0" i="0" u="none" strike="noStrike" dirty="0" smtClean="0">
                          <a:solidFill>
                            <a:srgbClr val="000000"/>
                          </a:solidFill>
                          <a:effectLst/>
                          <a:latin typeface="Calibri"/>
                        </a:rPr>
                        <a:t>reorientation;</a:t>
                      </a:r>
                    </a:p>
                    <a:p>
                      <a:pPr marL="285750" indent="-285750" algn="l" fontAlgn="t">
                        <a:buFont typeface="Arial" pitchFamily="34" charset="0"/>
                        <a:buChar char="•"/>
                      </a:pPr>
                      <a:r>
                        <a:rPr lang="en-US" sz="1400" b="0" i="0" u="none" strike="noStrike" dirty="0" smtClean="0">
                          <a:solidFill>
                            <a:srgbClr val="000000"/>
                          </a:solidFill>
                          <a:effectLst/>
                          <a:latin typeface="Calibri"/>
                        </a:rPr>
                        <a:t>compliance </a:t>
                      </a:r>
                      <a:r>
                        <a:rPr lang="en-US" sz="1400" b="0" i="0" u="none" strike="noStrike" dirty="0">
                          <a:solidFill>
                            <a:srgbClr val="000000"/>
                          </a:solidFill>
                          <a:effectLst/>
                          <a:latin typeface="Calibri"/>
                        </a:rPr>
                        <a:t>with solar environment conditions;</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25249">
                <a:tc>
                  <a:txBody>
                    <a:bodyPr/>
                    <a:lstStyle/>
                    <a:p>
                      <a:pPr algn="l" fontAlgn="t"/>
                      <a:r>
                        <a:rPr lang="en-US" sz="1400" b="1" i="0" u="sng" strike="noStrike">
                          <a:solidFill>
                            <a:srgbClr val="000000"/>
                          </a:solidFill>
                          <a:effectLst/>
                          <a:latin typeface="Calibri"/>
                        </a:rPr>
                        <a:t>Rationale</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80463">
                <a:tc>
                  <a:txBody>
                    <a:bodyPr/>
                    <a:lstStyle/>
                    <a:p>
                      <a:pPr algn="l" fontAlgn="t"/>
                      <a:r>
                        <a:rPr lang="en-US" sz="1400" b="0" i="0" u="none" strike="noStrike">
                          <a:solidFill>
                            <a:srgbClr val="000000"/>
                          </a:solidFill>
                          <a:effectLst/>
                          <a:latin typeface="Calibri"/>
                        </a:rPr>
                        <a:t>The referenced document contains verifiable requirements that are relevant to instruments.</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FIELDS</a:t>
                      </a:r>
                      <a:br>
                        <a:rPr lang="en-US" sz="1400" b="0" i="0" u="none" strike="noStrike">
                          <a:solidFill>
                            <a:srgbClr val="000000"/>
                          </a:solidFill>
                          <a:effectLst/>
                          <a:latin typeface="Calibri"/>
                        </a:rPr>
                      </a:br>
                      <a:r>
                        <a:rPr lang="en-US" sz="1400" b="0" i="0" u="none" strike="noStrike">
                          <a:solidFill>
                            <a:srgbClr val="000000"/>
                          </a:solidFill>
                          <a:effectLst/>
                          <a:latin typeface="Calibri"/>
                        </a:rPr>
                        <a:t>SWEAP</a:t>
                      </a:r>
                      <a:br>
                        <a:rPr lang="en-US" sz="1400" b="0" i="0" u="none" strike="noStrike">
                          <a:solidFill>
                            <a:srgbClr val="000000"/>
                          </a:solidFill>
                          <a:effectLst/>
                          <a:latin typeface="Calibri"/>
                        </a:rPr>
                      </a:br>
                      <a:r>
                        <a:rPr lang="en-US" sz="1400" b="0" i="0" u="none" strike="noStrike">
                          <a:solidFill>
                            <a:srgbClr val="000000"/>
                          </a:solidFill>
                          <a:effectLst/>
                          <a:latin typeface="Calibri"/>
                        </a:rPr>
                        <a:t>WISPR</a:t>
                      </a:r>
                      <a:br>
                        <a:rPr lang="en-US" sz="1400" b="0" i="0" u="none" strike="noStrike">
                          <a:solidFill>
                            <a:srgbClr val="000000"/>
                          </a:solidFill>
                          <a:effectLst/>
                          <a:latin typeface="Calibri"/>
                        </a:rPr>
                      </a:br>
                      <a:r>
                        <a:rPr lang="en-US" sz="1400" b="0" i="0" u="none" strike="noStrike">
                          <a:solidFill>
                            <a:srgbClr val="000000"/>
                          </a:solidFill>
                          <a:effectLst/>
                          <a:latin typeface="Calibri"/>
                        </a:rPr>
                        <a:t>ISIS</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25249">
                <a:tc>
                  <a:txBody>
                    <a:bodyPr/>
                    <a:lstStyle/>
                    <a:p>
                      <a:pPr algn="l" fontAlgn="t"/>
                      <a:r>
                        <a:rPr lang="en-US" sz="1400" b="1" i="0" u="sng" strike="noStrike">
                          <a:solidFill>
                            <a:srgbClr val="000000"/>
                          </a:solidFill>
                          <a:effectLst/>
                          <a:latin typeface="Calibri"/>
                        </a:rPr>
                        <a:t>Parent Traceability</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18675">
                <a:tc>
                  <a:txBody>
                    <a:bodyPr/>
                    <a:lstStyle/>
                    <a:p>
                      <a:pPr algn="l" fontAlgn="t"/>
                      <a:r>
                        <a:rPr lang="en-US" sz="1400" b="0" i="0" u="none" strike="noStrike" dirty="0">
                          <a:solidFill>
                            <a:srgbClr val="000000"/>
                          </a:solidFill>
                          <a:effectLst/>
                          <a:latin typeface="Calibri"/>
                        </a:rPr>
                        <a:t>MRD-47 : The Mission shall be capable of supporting instrument and spacecraft component calibration and commissioning activities within sun safety and other operational constraints (TBD</a:t>
                      </a:r>
                      <a:r>
                        <a:rPr lang="en-US" sz="1400" b="0" i="0" u="none" strike="noStrike" dirty="0" smtClean="0">
                          <a:solidFill>
                            <a:srgbClr val="000000"/>
                          </a:solidFill>
                          <a:effectLst/>
                          <a:latin typeface="Calibri"/>
                        </a:rPr>
                        <a:t>).</a:t>
                      </a:r>
                    </a:p>
                    <a:p>
                      <a:pPr algn="l" fontAlgn="t"/>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MRD-68 : The Mission shall comply with the requirements and constraints imposed by the SPP Environmental Design and Test Requirements Document, 7434-9039.</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238" marR="7238" marT="72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06647506"/>
              </p:ext>
            </p:extLst>
          </p:nvPr>
        </p:nvGraphicFramePr>
        <p:xfrm>
          <a:off x="228600" y="1791953"/>
          <a:ext cx="8426450" cy="3956424"/>
        </p:xfrm>
        <a:graphic>
          <a:graphicData uri="http://schemas.openxmlformats.org/drawingml/2006/table">
            <a:tbl>
              <a:tblPr/>
              <a:tblGrid>
                <a:gridCol w="6191100"/>
                <a:gridCol w="2235350"/>
              </a:tblGrid>
              <a:tr h="118726">
                <a:tc gridSpan="2">
                  <a:txBody>
                    <a:bodyPr/>
                    <a:lstStyle/>
                    <a:p>
                      <a:pPr algn="l" fontAlgn="t"/>
                      <a:r>
                        <a:rPr lang="en-US" sz="1700" b="1" i="0" u="sng" strike="noStrike" dirty="0">
                          <a:solidFill>
                            <a:srgbClr val="000000"/>
                          </a:solidFill>
                          <a:effectLst/>
                          <a:latin typeface="Calibri"/>
                        </a:rPr>
                        <a:t>PAY-148: Compliance: CCP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29917">
                <a:tc gridSpan="2">
                  <a:txBody>
                    <a:bodyPr/>
                    <a:lstStyle/>
                    <a:p>
                      <a:pPr algn="l" fontAlgn="t"/>
                      <a:r>
                        <a:rPr lang="en-US" sz="1700" b="0" i="0" u="none" strike="noStrike">
                          <a:solidFill>
                            <a:srgbClr val="000000"/>
                          </a:solidFill>
                          <a:effectLst/>
                          <a:latin typeface="Calibri"/>
                        </a:rPr>
                        <a:t>All instruments shall comply with the requirements and constraints imposed by the SPP Contamination Control Plan, 7434-9011.</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18726">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29917">
                <a:tc gridSpan="2">
                  <a:txBody>
                    <a:bodyPr/>
                    <a:lstStyle/>
                    <a:p>
                      <a:pPr algn="l" fontAlgn="t"/>
                      <a:r>
                        <a:rPr lang="en-US" sz="1700" b="0" i="0" u="none" strike="noStrike" dirty="0">
                          <a:solidFill>
                            <a:srgbClr val="000000"/>
                          </a:solidFill>
                          <a:effectLst/>
                          <a:latin typeface="Calibri"/>
                        </a:rPr>
                        <a:t>The SPP Project Office and the science investigations will collaborate to define these requirements.  The requirements will be approved per SCS-SPP-005.</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18726">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56004">
                <a:tc>
                  <a:txBody>
                    <a:bodyPr/>
                    <a:lstStyle/>
                    <a:p>
                      <a:pPr algn="l" fontAlgn="t"/>
                      <a:r>
                        <a:rPr lang="en-US" sz="1700" b="0" i="0" u="none" strike="noStrike">
                          <a:solidFill>
                            <a:srgbClr val="000000"/>
                          </a:solidFill>
                          <a:effectLst/>
                          <a:latin typeface="Calibri"/>
                        </a:rPr>
                        <a:t>The referenced document contains verifiable requirements that are relevant to instruments.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18726">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74905">
                <a:tc>
                  <a:txBody>
                    <a:bodyPr/>
                    <a:lstStyle/>
                    <a:p>
                      <a:pPr algn="l" fontAlgn="t"/>
                      <a:r>
                        <a:rPr lang="en-US" sz="1700" b="0" i="0" u="none" strike="noStrike">
                          <a:solidFill>
                            <a:srgbClr val="000000"/>
                          </a:solidFill>
                          <a:effectLst/>
                          <a:latin typeface="Calibri"/>
                        </a:rPr>
                        <a:t>MRD-69 : The Mission shall comply with the requirements and constraints imposed by the SPP Contamination Control Plan, 7434-9011.</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2425188"/>
      </p:ext>
    </p:extLst>
  </p:cSld>
  <p:clrMapOvr>
    <a:masterClrMapping/>
  </p:clrMapOvr>
  <p:transition spd="med">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r>
              <a:rPr lang="en-US" dirty="0" smtClean="0"/>
              <a:t>Backup</a:t>
            </a:r>
            <a:endParaRPr lang="en-US" dirty="0"/>
          </a:p>
        </p:txBody>
      </p:sp>
    </p:spTree>
    <p:extLst>
      <p:ext uri="{BB962C8B-B14F-4D97-AF65-F5344CB8AC3E}">
        <p14:creationId xmlns:p14="http://schemas.microsoft.com/office/powerpoint/2010/main" val="1976318190"/>
      </p:ext>
    </p:extLst>
  </p:cSld>
  <p:clrMapOvr>
    <a:masterClrMapping/>
  </p:clrMapOvr>
  <p:transition spd="med">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Data Sharing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13492"/>
              </p:ext>
            </p:extLst>
          </p:nvPr>
        </p:nvGraphicFramePr>
        <p:xfrm>
          <a:off x="228600" y="1776806"/>
          <a:ext cx="8426450" cy="430610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PAY-105: Payload: FIELDS Burst Mode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FIELDS shall be capable of sharing a limited amount of instrument messaging information sufficient for the purposes of coordinating concentrated or focused measurement (burst mode) periods, as defined in the SPP Instrument Shared Data Document 7434-XXXX (TBR).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SPP Instrument Shared Data Plan.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l" fontAlgn="t"/>
                      <a:r>
                        <a:rPr lang="en-US" sz="1700" b="0" i="0" u="none" strike="noStrike">
                          <a:solidFill>
                            <a:srgbClr val="000000"/>
                          </a:solidFill>
                          <a:effectLst/>
                          <a:latin typeface="Calibri"/>
                        </a:rPr>
                        <a:t>This requirement meets Level 2 Requirements.  FIELDS will be participating in Burst Mode data sharing.</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325376322"/>
      </p:ext>
    </p:extLst>
  </p:cSld>
  <p:clrMapOvr>
    <a:masterClrMapping/>
  </p:clrMapOvr>
  <p:transition spd="med">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Data Sharing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42110774"/>
              </p:ext>
            </p:extLst>
          </p:nvPr>
        </p:nvGraphicFramePr>
        <p:xfrm>
          <a:off x="228600" y="1776806"/>
          <a:ext cx="8426450" cy="430610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PAY-211: Payload: SWEAP Burst Mode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SWEAP shall be capable of sharing a limited amount of instrument messaging information sufficient for the purposes of coordinating concentrated or focused measurement (burst mode) periods, as defined in the SPP Instrument Shared Data Document 7434-XXXX (TBR).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SPP Instrument Shared Data Plan.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l" fontAlgn="t"/>
                      <a:r>
                        <a:rPr lang="en-US" sz="1700" b="0" i="0" u="none" strike="noStrike">
                          <a:solidFill>
                            <a:srgbClr val="000000"/>
                          </a:solidFill>
                          <a:effectLst/>
                          <a:latin typeface="Calibri"/>
                        </a:rPr>
                        <a:t>This requirement meets Level 2 Requirements.  SWEAP will be participating in Burst Mode data sharing.</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08007967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30565836"/>
              </p:ext>
            </p:extLst>
          </p:nvPr>
        </p:nvGraphicFramePr>
        <p:xfrm>
          <a:off x="228600" y="1590675"/>
          <a:ext cx="8686800" cy="4976616"/>
        </p:xfrm>
        <a:graphic>
          <a:graphicData uri="http://schemas.openxmlformats.org/drawingml/2006/table">
            <a:tbl>
              <a:tblPr/>
              <a:tblGrid>
                <a:gridCol w="6382384"/>
                <a:gridCol w="2304416"/>
              </a:tblGrid>
              <a:tr h="91742">
                <a:tc gridSpan="2">
                  <a:txBody>
                    <a:bodyPr/>
                    <a:lstStyle/>
                    <a:p>
                      <a:pPr algn="l" fontAlgn="t"/>
                      <a:r>
                        <a:rPr lang="en-US" sz="1200" b="1" i="0" u="sng" strike="noStrike" dirty="0">
                          <a:solidFill>
                            <a:srgbClr val="000000"/>
                          </a:solidFill>
                          <a:effectLst/>
                          <a:latin typeface="Calibri"/>
                        </a:rPr>
                        <a:t>PAY-202: Measurement: Energetic Electrons Cadence (EPI-Hi)</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81111">
                <a:tc gridSpan="2">
                  <a:txBody>
                    <a:bodyPr/>
                    <a:lstStyle/>
                    <a:p>
                      <a:pPr algn="l" fontAlgn="t"/>
                      <a:r>
                        <a:rPr lang="en-US" sz="1200" b="0" i="0" u="none" strike="noStrike">
                          <a:solidFill>
                            <a:srgbClr val="000000"/>
                          </a:solidFill>
                          <a:effectLst/>
                          <a:latin typeface="Calibri"/>
                        </a:rPr>
                        <a:t>EPI-Hi shall be capable of measuring electron count rate in at least one energy range over solar orbital distances of 9.86 Rs to 0.25 AU above 0.5 MeV (TBR) with a time resolution of 1 s or faster.</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1742">
                <a:tc gridSpan="2">
                  <a:txBody>
                    <a:bodyPr/>
                    <a:lstStyle/>
                    <a:p>
                      <a:pPr algn="l" fontAlgn="t"/>
                      <a:r>
                        <a:rPr lang="en-US" sz="1200" b="1" i="1" u="sng" strike="noStrike" dirty="0">
                          <a:solidFill>
                            <a:srgbClr val="000000"/>
                          </a:solidFill>
                          <a:effectLst/>
                          <a:latin typeface="Calibri"/>
                        </a:rPr>
                        <a:t>Description/Clarification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5806">
                <a:tc gridSpan="2">
                  <a:txBody>
                    <a:bodyPr/>
                    <a:lstStyle/>
                    <a:p>
                      <a:pPr algn="l" fontAlgn="t"/>
                      <a:r>
                        <a:rPr lang="en-US" sz="1200" b="0" i="0" u="none" strike="noStrike" dirty="0">
                          <a:solidFill>
                            <a:srgbClr val="000000"/>
                          </a:solidFill>
                          <a:effectLst/>
                          <a:latin typeface="Calibri"/>
                        </a:rPr>
                        <a:t>Electrons from a broad range of energies and incidence angles can be combined in order to increase statistical accuracy.  Additional electron rates, subdivided according to energy and incidence angle, will be measurable at various time cadences, ≤ 1 s to ≥ 1 </a:t>
                      </a:r>
                      <a:r>
                        <a:rPr lang="en-US" sz="1200" b="0" i="0" u="none" strike="noStrike" dirty="0" err="1">
                          <a:solidFill>
                            <a:srgbClr val="000000"/>
                          </a:solidFill>
                          <a:effectLst/>
                          <a:latin typeface="Calibri"/>
                        </a:rPr>
                        <a:t>hr</a:t>
                      </a:r>
                      <a:r>
                        <a:rPr lang="en-US" sz="1200" b="0" i="0" u="none" strike="noStrike" dirty="0">
                          <a:solidFill>
                            <a:srgbClr val="000000"/>
                          </a:solidFill>
                          <a:effectLst/>
                          <a:latin typeface="Calibri"/>
                        </a:rPr>
                        <a:t>, as appropriate to expected counting statistics.</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91742">
                <a:tc>
                  <a:txBody>
                    <a:bodyPr/>
                    <a:lstStyle/>
                    <a:p>
                      <a:pPr algn="l" fontAlgn="t"/>
                      <a:r>
                        <a:rPr lang="en-US" sz="1200" b="1" i="0" u="sng" strike="noStrike">
                          <a:solidFill>
                            <a:srgbClr val="000000"/>
                          </a:solidFill>
                          <a:effectLst/>
                          <a:latin typeface="Calibri"/>
                        </a:rPr>
                        <a:t>Rationale</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49238">
                <a:tc>
                  <a:txBody>
                    <a:bodyPr/>
                    <a:lstStyle/>
                    <a:p>
                      <a:pPr algn="l" fontAlgn="t"/>
                      <a:r>
                        <a:rPr lang="en-US" sz="1200" b="0" i="0" u="none" strike="noStrike" dirty="0">
                          <a:solidFill>
                            <a:srgbClr val="000000"/>
                          </a:solidFill>
                          <a:effectLst/>
                          <a:latin typeface="Calibri"/>
                        </a:rPr>
                        <a:t>This requirement meets Level 2 Mission Science Requirements.  Electron rates at high cadence are needed to look for fast time structure in the energetic particle intensities as might be caused, for example, by rapid changes in the magnetic field direction. Electron rates with good statistical accuracy at slower cadences but higher energy and angular resolution are needed to measure energy spectra, to use velocity dispersion for timing studies, and to investigate the time evolution of energetic electron flows over the course of an event.</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91742">
                <a:tc>
                  <a:txBody>
                    <a:bodyPr/>
                    <a:lstStyle/>
                    <a:p>
                      <a:pPr algn="l" fontAlgn="t"/>
                      <a:r>
                        <a:rPr lang="en-US" sz="1200" b="1" i="0" u="sng" strike="noStrike">
                          <a:solidFill>
                            <a:srgbClr val="000000"/>
                          </a:solidFill>
                          <a:effectLst/>
                          <a:latin typeface="Calibri"/>
                        </a:rPr>
                        <a:t>Parent Traceability</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74800">
                <a:tc>
                  <a:txBody>
                    <a:bodyPr/>
                    <a:lstStyle/>
                    <a:p>
                      <a:pPr algn="l" fontAlgn="t"/>
                      <a:r>
                        <a:rPr lang="en-US" sz="1200" b="0" i="0" u="none" strike="noStrike" dirty="0" smtClean="0">
                          <a:solidFill>
                            <a:srgbClr val="000000"/>
                          </a:solidFill>
                          <a:effectLst/>
                          <a:latin typeface="Calibri"/>
                        </a:rPr>
                        <a:t>MRD-96 : The Mission shall measure energetic electrons,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3 MeV</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&lt;=1s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45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n/a</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911272948"/>
      </p:ext>
    </p:extLst>
  </p:cSld>
  <p:clrMapOvr>
    <a:masterClrMapping/>
  </p:clrMapOvr>
  <p:transition spd="med">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Data Sharing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18198182"/>
              </p:ext>
            </p:extLst>
          </p:nvPr>
        </p:nvGraphicFramePr>
        <p:xfrm>
          <a:off x="228600" y="1776806"/>
          <a:ext cx="8426450" cy="430610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PAY-215: Payload: ISIS Burst Mode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ISIS shall be capable of sharing a limited amount of instrument messaging information sufficient for the purposes of coordinating concentrated or focused measurement (burst mode) periods, as defined in the SPP Instrument Shared Data Document 7434-XXXX (TBR).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SPP Instrument Shared Data Plan.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l" fontAlgn="t"/>
                      <a:r>
                        <a:rPr lang="en-US" sz="1700" b="0" i="0" u="none" strike="noStrike">
                          <a:solidFill>
                            <a:srgbClr val="000000"/>
                          </a:solidFill>
                          <a:effectLst/>
                          <a:latin typeface="Calibri"/>
                        </a:rPr>
                        <a:t>This requirement meets Level 2 Requirements.  ISIS will be participating in Burst Mode data sharing.</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66616407"/>
      </p:ext>
    </p:extLst>
  </p:cSld>
  <p:clrMapOvr>
    <a:masterClrMapping/>
  </p:clrMapOvr>
  <p:transition spd="med">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Data Sharing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79793458"/>
              </p:ext>
            </p:extLst>
          </p:nvPr>
        </p:nvGraphicFramePr>
        <p:xfrm>
          <a:off x="228600" y="1776806"/>
          <a:ext cx="8426450" cy="430610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PAY-106: Payload: FIELDS Status Packets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FIELDS shall be capable of generating and sending CCSDS Instrument Status Packets to the Spacecraft at a rate of 1 packet per second that includes instrument status and shared burst data, as defined in the SPP Instrument Shared Data Document 7434-XXXX (TBR).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SPP Instrument Shared Data Plan.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l" fontAlgn="t"/>
                      <a:r>
                        <a:rPr lang="en-US" sz="1700" b="0" i="0" u="none" strike="noStrike">
                          <a:solidFill>
                            <a:srgbClr val="000000"/>
                          </a:solidFill>
                          <a:effectLst/>
                          <a:latin typeface="Calibri"/>
                        </a:rPr>
                        <a:t>This requirement meets Level 2 Requirements.  CCSDS is the protocol by which status packets are sent.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66616407"/>
      </p:ext>
    </p:extLst>
  </p:cSld>
  <p:clrMapOvr>
    <a:masterClrMapping/>
  </p:clrMapOvr>
  <p:transition spd="med">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Data Sharing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47198152"/>
              </p:ext>
            </p:extLst>
          </p:nvPr>
        </p:nvGraphicFramePr>
        <p:xfrm>
          <a:off x="228600" y="1776806"/>
          <a:ext cx="8426450" cy="430610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PAY-213: Payload: SWEAP Status Packets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SWEAP shall be capable of generating and sending CCSDS Instrument Status Packets to the Spacecraft at a rate of 1 packet per second that includes instrument status and shared burst data, as defined in the SPP Instrument Shared Data Document 7434-XXXX (TBR).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SPP Instrument Shared Data Plan.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l" fontAlgn="t"/>
                      <a:r>
                        <a:rPr lang="en-US" sz="1700" b="0" i="0" u="none" strike="noStrike">
                          <a:solidFill>
                            <a:srgbClr val="000000"/>
                          </a:solidFill>
                          <a:effectLst/>
                          <a:latin typeface="Calibri"/>
                        </a:rPr>
                        <a:t>This requirement meets Level 2 Requirements.  CCSDS is the protocol by which status packets are sent.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66616407"/>
      </p:ext>
    </p:extLst>
  </p:cSld>
  <p:clrMapOvr>
    <a:masterClrMapping/>
  </p:clrMapOvr>
  <p:transition spd="med">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Data Sharing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33443693"/>
              </p:ext>
            </p:extLst>
          </p:nvPr>
        </p:nvGraphicFramePr>
        <p:xfrm>
          <a:off x="228600" y="1776806"/>
          <a:ext cx="8426450" cy="430610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PAY-216: Payload: ISIS Status Packets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ISIS shall be capable of generating and sending CCSDS Instrument Status Packets to the Spacecraft at a rate of 1 packet per second that includes instrument status and shared burst data, as defined in the SPP Instrument Shared Data Document 7434-XXXX (TBR).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SPP Instrument Shared Data Plan.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l" fontAlgn="t"/>
                      <a:r>
                        <a:rPr lang="en-US" sz="1700" b="0" i="0" u="none" strike="noStrike">
                          <a:solidFill>
                            <a:srgbClr val="000000"/>
                          </a:solidFill>
                          <a:effectLst/>
                          <a:latin typeface="Calibri"/>
                        </a:rPr>
                        <a:t>This requirement meets Level 2 Requirements.  CCSDS is the protocol by which status packets are sent.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66616407"/>
      </p:ext>
    </p:extLst>
  </p:cSld>
  <p:clrMapOvr>
    <a:masterClrMapping/>
  </p:clrMapOvr>
  <p:transition spd="med">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2827084"/>
              </p:ext>
            </p:extLst>
          </p:nvPr>
        </p:nvGraphicFramePr>
        <p:xfrm>
          <a:off x="228600" y="1791953"/>
          <a:ext cx="8426450" cy="4275806"/>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PAY-153: Payload: Maximum Mass &amp; Power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instruments shall comply with maximum mass and power constraints as defined in each individual instrument to spacecraft ICD.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each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Compliance with the mass and power NTEs will allow the Spacecraft to acheive launch wet mass capability.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199905855"/>
      </p:ext>
    </p:extLst>
  </p:cSld>
  <p:clrMapOvr>
    <a:masterClrMapping/>
  </p:clrMapOvr>
  <p:transition spd="med">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Pointing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29712007"/>
              </p:ext>
            </p:extLst>
          </p:nvPr>
        </p:nvGraphicFramePr>
        <p:xfrm>
          <a:off x="228600" y="1590675"/>
          <a:ext cx="8686800" cy="3671256"/>
        </p:xfrm>
        <a:graphic>
          <a:graphicData uri="http://schemas.openxmlformats.org/drawingml/2006/table">
            <a:tbl>
              <a:tblPr/>
              <a:tblGrid>
                <a:gridCol w="6382385"/>
                <a:gridCol w="2304415"/>
              </a:tblGrid>
              <a:tr h="0">
                <a:tc gridSpan="2">
                  <a:txBody>
                    <a:bodyPr/>
                    <a:lstStyle/>
                    <a:p>
                      <a:pPr algn="l" fontAlgn="t"/>
                      <a:r>
                        <a:rPr lang="en-US" sz="1400" b="1" i="0" u="sng" strike="noStrike" dirty="0">
                          <a:solidFill>
                            <a:srgbClr val="000000"/>
                          </a:solidFill>
                          <a:effectLst/>
                          <a:latin typeface="Calibri"/>
                        </a:rPr>
                        <a:t>PAY-118: ADC: Spacecraft Coordinate Frame Definition</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dirty="0">
                          <a:solidFill>
                            <a:srgbClr val="000000"/>
                          </a:solidFill>
                          <a:effectLst/>
                          <a:latin typeface="Calibri"/>
                        </a:rPr>
                        <a:t>All instruments shall be designed in accordance with the spacecraft coordinate system as defined in the Solar Probe Plus Spacecraft ICD 7434-0011.  The following images display the spacecraft coordinate system as defined in Document 7434-0011.  In the case of a conflict, Document 7434-0011 will take precedence</a:t>
                      </a:r>
                      <a:r>
                        <a:rPr lang="en-US" sz="1400" b="0" i="0" u="none" strike="noStrike" dirty="0" smtClean="0">
                          <a:solidFill>
                            <a:srgbClr val="000000"/>
                          </a:solidFill>
                          <a:effectLst/>
                          <a:latin typeface="Calibri"/>
                        </a:rPr>
                        <a:t>. </a:t>
                      </a:r>
                      <a:endParaRPr lang="en-US" sz="1400" b="0" i="0" u="none" strike="noStrike" dirty="0">
                        <a:solidFill>
                          <a:srgbClr val="000000"/>
                        </a:solidFill>
                        <a:effectLst/>
                        <a:latin typeface="Calibri"/>
                      </a:endParaRP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400" b="0" i="1" u="sng" strike="noStrike">
                          <a:solidFill>
                            <a:srgbClr val="000000"/>
                          </a:solidFill>
                          <a:effectLst/>
                          <a:latin typeface="Calibri"/>
                        </a:rPr>
                        <a:t>Description/Clarification</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dirty="0">
                          <a:solidFill>
                            <a:srgbClr val="000000"/>
                          </a:solidFill>
                          <a:effectLst/>
                          <a:latin typeface="Calibri"/>
                        </a:rPr>
                        <a:t>This is a placeholder requirement.  It will likely be kept in each specific Instrument to Spacecraft ICD or in the General Instrument ICD.  It is being held here currently until the best reference source is determined.</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a:solidFill>
                            <a:srgbClr val="000000"/>
                          </a:solidFill>
                          <a:effectLst/>
                          <a:latin typeface="Calibri"/>
                        </a:rPr>
                        <a:t>Rationale</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a:solidFill>
                            <a:srgbClr val="000000"/>
                          </a:solidFill>
                          <a:effectLst/>
                          <a:latin typeface="Calibri"/>
                        </a:rPr>
                        <a:t>This requirement meets Level 2 Requirements.</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FIELDS</a:t>
                      </a:r>
                      <a:br>
                        <a:rPr lang="en-US" sz="1400" b="0" i="0" u="none" strike="noStrike">
                          <a:solidFill>
                            <a:srgbClr val="000000"/>
                          </a:solidFill>
                          <a:effectLst/>
                          <a:latin typeface="Calibri"/>
                        </a:rPr>
                      </a:br>
                      <a:r>
                        <a:rPr lang="en-US" sz="1400" b="0" i="0" u="none" strike="noStrike">
                          <a:solidFill>
                            <a:srgbClr val="000000"/>
                          </a:solidFill>
                          <a:effectLst/>
                          <a:latin typeface="Calibri"/>
                        </a:rPr>
                        <a:t>SWEAP</a:t>
                      </a:r>
                      <a:br>
                        <a:rPr lang="en-US" sz="1400" b="0" i="0" u="none" strike="noStrike">
                          <a:solidFill>
                            <a:srgbClr val="000000"/>
                          </a:solidFill>
                          <a:effectLst/>
                          <a:latin typeface="Calibri"/>
                        </a:rPr>
                      </a:br>
                      <a:r>
                        <a:rPr lang="en-US" sz="1400" b="0" i="0" u="none" strike="noStrike">
                          <a:solidFill>
                            <a:srgbClr val="000000"/>
                          </a:solidFill>
                          <a:effectLst/>
                          <a:latin typeface="Calibri"/>
                        </a:rPr>
                        <a:t>WISPR</a:t>
                      </a:r>
                      <a:br>
                        <a:rPr lang="en-US" sz="1400" b="0" i="0" u="none" strike="noStrike">
                          <a:solidFill>
                            <a:srgbClr val="000000"/>
                          </a:solidFill>
                          <a:effectLst/>
                          <a:latin typeface="Calibri"/>
                        </a:rPr>
                      </a:br>
                      <a:r>
                        <a:rPr lang="en-US" sz="1400" b="0" i="0" u="none" strike="noStrike">
                          <a:solidFill>
                            <a:srgbClr val="000000"/>
                          </a:solidFill>
                          <a:effectLst/>
                          <a:latin typeface="Calibri"/>
                        </a:rPr>
                        <a:t>ISIS</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a:solidFill>
                            <a:srgbClr val="000000"/>
                          </a:solidFill>
                          <a:effectLst/>
                          <a:latin typeface="Calibri"/>
                        </a:rPr>
                        <a:t>Parent Traceability</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dirty="0">
                          <a:solidFill>
                            <a:srgbClr val="000000"/>
                          </a:solidFill>
                          <a:effectLst/>
                          <a:latin typeface="Calibri"/>
                        </a:rPr>
                        <a:t>MRD-138 : The Mission shall be designed such that the observatory has a spacecraft coordinate system as defined in Document 7434-0011 Solar Probe Plus Spacecraft ICD.  The following images display the spacecraft coordinate system as defined in Document 7434-0011.  In the case of a conflict, Document 7434-0011 will take </a:t>
                      </a:r>
                      <a:r>
                        <a:rPr lang="en-US" sz="1400" b="0" i="0" u="none" strike="noStrike" dirty="0" smtClean="0">
                          <a:solidFill>
                            <a:srgbClr val="000000"/>
                          </a:solidFill>
                          <a:effectLst/>
                          <a:latin typeface="Calibri"/>
                        </a:rPr>
                        <a:t>precedence.</a:t>
                      </a:r>
                      <a:endParaRPr lang="en-US" sz="1400" b="0" i="0" u="none" strike="noStrike" dirty="0">
                        <a:solidFill>
                          <a:srgbClr val="000000"/>
                        </a:solidFill>
                        <a:effectLst/>
                        <a:latin typeface="Calibri"/>
                      </a:endParaRP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517" marR="5517" marT="55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124791885"/>
      </p:ext>
    </p:extLst>
  </p:cSld>
  <p:clrMapOvr>
    <a:masterClrMapping/>
  </p:clrMapOvr>
  <p:transition spd="med">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Pointing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0908547"/>
              </p:ext>
            </p:extLst>
          </p:nvPr>
        </p:nvGraphicFramePr>
        <p:xfrm>
          <a:off x="228600" y="1906346"/>
          <a:ext cx="8426450" cy="404702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PAY-121: ADC: FIELDS Alignment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FIELDS shall be designed such that its total internal alignment error (including contributions for static &amp; dynamic errors) is ≤ TBR, as described in the FIELDS to Spacecraft ICD 7434-9055.</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dirty="0">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420085414"/>
      </p:ext>
    </p:extLst>
  </p:cSld>
  <p:clrMapOvr>
    <a:masterClrMapping/>
  </p:clrMapOvr>
  <p:transition spd="med">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Pointing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09832536"/>
              </p:ext>
            </p:extLst>
          </p:nvPr>
        </p:nvGraphicFramePr>
        <p:xfrm>
          <a:off x="228600" y="1906346"/>
          <a:ext cx="8426450" cy="404702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PAY-125: ADC: SWEAP Alignment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SWEAP shall be designed such that its total internal alignment error (including contributions for static &amp; dynamic errors) is ≤ TBR, as described in the SWEAP to Spacecraft ICD 7434-9056.</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dirty="0">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941771699"/>
      </p:ext>
    </p:extLst>
  </p:cSld>
  <p:clrMapOvr>
    <a:masterClrMapping/>
  </p:clrMapOvr>
  <p:transition spd="med">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Pointing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58528660"/>
              </p:ext>
            </p:extLst>
          </p:nvPr>
        </p:nvGraphicFramePr>
        <p:xfrm>
          <a:off x="228600" y="1906346"/>
          <a:ext cx="8426450" cy="4047020"/>
        </p:xfrm>
        <a:graphic>
          <a:graphicData uri="http://schemas.openxmlformats.org/drawingml/2006/table">
            <a:tbl>
              <a:tblPr/>
              <a:tblGrid>
                <a:gridCol w="6191100"/>
                <a:gridCol w="2235350"/>
              </a:tblGrid>
              <a:tr h="272104">
                <a:tc gridSpan="2">
                  <a:txBody>
                    <a:bodyPr/>
                    <a:lstStyle/>
                    <a:p>
                      <a:pPr algn="l" fontAlgn="t"/>
                      <a:r>
                        <a:rPr lang="en-US" sz="1700" b="1" i="0" u="sng" strike="noStrike">
                          <a:solidFill>
                            <a:srgbClr val="000000"/>
                          </a:solidFill>
                          <a:effectLst/>
                          <a:latin typeface="Calibri"/>
                        </a:rPr>
                        <a:t>PAY-120: ADC: WISPR Alignment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WISPR shall be designed such that its total internal alignment error (including contributions for static &amp; dynamic errors) is ≤ TBR, as described in the WISPR to Spacecraft ICD 7434-9057.</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WISPR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dirty="0">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247164056"/>
      </p:ext>
    </p:extLst>
  </p:cSld>
  <p:clrMapOvr>
    <a:masterClrMapping/>
  </p:clrMapOvr>
  <p:transition spd="med">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Pointing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6920607"/>
              </p:ext>
            </p:extLst>
          </p:nvPr>
        </p:nvGraphicFramePr>
        <p:xfrm>
          <a:off x="228600" y="1906346"/>
          <a:ext cx="8426450" cy="404702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PAY-123: ADC: ISIS Alignment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ISIS shall be designed such that its total internal alignment error (including contributions for static &amp; dynamic errors) is ≤ TBR, as described in the ISIS to Spacecraft ICD 7434-9058.</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dirty="0">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66604413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98842036"/>
              </p:ext>
            </p:extLst>
          </p:nvPr>
        </p:nvGraphicFramePr>
        <p:xfrm>
          <a:off x="228600" y="1467675"/>
          <a:ext cx="8686800" cy="5154858"/>
        </p:xfrm>
        <a:graphic>
          <a:graphicData uri="http://schemas.openxmlformats.org/drawingml/2006/table">
            <a:tbl>
              <a:tblPr/>
              <a:tblGrid>
                <a:gridCol w="6382384"/>
                <a:gridCol w="2304416"/>
              </a:tblGrid>
              <a:tr h="0">
                <a:tc gridSpan="2">
                  <a:txBody>
                    <a:bodyPr/>
                    <a:lstStyle/>
                    <a:p>
                      <a:pPr algn="l" fontAlgn="t"/>
                      <a:r>
                        <a:rPr lang="en-US" sz="1400" b="1" i="0" u="sng" strike="noStrike" dirty="0">
                          <a:solidFill>
                            <a:srgbClr val="000000"/>
                          </a:solidFill>
                          <a:effectLst/>
                          <a:latin typeface="Calibri"/>
                        </a:rPr>
                        <a:t>PAY-79: Measurement: Energetic Electrons Angular Sectoring (EPI-Lo)</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dirty="0">
                          <a:solidFill>
                            <a:srgbClr val="000000"/>
                          </a:solidFill>
                          <a:effectLst/>
                          <a:latin typeface="Calibri"/>
                        </a:rPr>
                        <a:t>EPI-Lo shall be capable of measuring energetic electron angular distributions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using sectors of width ≤ 45°.</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dirty="0">
                          <a:solidFill>
                            <a:srgbClr val="000000"/>
                          </a:solidFill>
                          <a:effectLst/>
                          <a:latin typeface="Calibri"/>
                        </a:rPr>
                        <a:t>Rationale</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dirty="0">
                          <a:solidFill>
                            <a:srgbClr val="000000"/>
                          </a:solidFill>
                          <a:effectLst/>
                          <a:latin typeface="Calibri"/>
                        </a:rPr>
                        <a:t>This requirement meets Level 2 Mission Science Requirements.  Sectoring of electron intensity measurements is required for deriving pitch angle distributions (in conjunction with measurements of the magnetic field direction), for observing the time evolution of these distributions, and for estimating the fractions of the distributions that are unmeasured due to field of view limitations.</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a:solidFill>
                            <a:srgbClr val="000000"/>
                          </a:solidFill>
                          <a:effectLst/>
                          <a:latin typeface="Calibri"/>
                        </a:rPr>
                        <a:t>Parent Traceability</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dirty="0" smtClean="0">
                          <a:solidFill>
                            <a:srgbClr val="000000"/>
                          </a:solidFill>
                          <a:effectLst/>
                          <a:latin typeface="Calibri"/>
                        </a:rPr>
                        <a:t>MRD-96 : The Mission shall measure energetic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3 MeV</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&lt;=1s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45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703" marR="5703" marT="57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205846461"/>
      </p:ext>
    </p:extLst>
  </p:cSld>
  <p:clrMapOvr>
    <a:masterClrMapping/>
  </p:clrMapOvr>
  <p:transition spd="med">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Pointing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41884721"/>
              </p:ext>
            </p:extLst>
          </p:nvPr>
        </p:nvGraphicFramePr>
        <p:xfrm>
          <a:off x="228600" y="1776806"/>
          <a:ext cx="8426450" cy="430610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PAY-156: ADC: FIELDS torque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FIELDS shall impart antenna-derived torques to the Spacecraft associated with antenna geometry and optical properties of TBD +/- TBD, 3-sigma (TBR) to support control of spacecraft Cp-Cg balance, assuming nominal antenna deployments.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063860009"/>
      </p:ext>
    </p:extLst>
  </p:cSld>
  <p:clrMapOvr>
    <a:masterClrMapping/>
  </p:clrMapOvr>
  <p:transition spd="med">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Pointing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50770524"/>
              </p:ext>
            </p:extLst>
          </p:nvPr>
        </p:nvGraphicFramePr>
        <p:xfrm>
          <a:off x="228600" y="1906346"/>
          <a:ext cx="8426450" cy="404702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PAY-154: ADC: SPC torque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SPC shall impart a torque to the spacecraft associated with SPC geometry and optical properties of TBD +/- TBD, 3-sigma (TBR) to support control of spacecraft Cp-Cg balance.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208722644"/>
      </p:ext>
    </p:extLst>
  </p:cSld>
  <p:clrMapOvr>
    <a:masterClrMapping/>
  </p:clrMapOvr>
  <p:transition spd="med">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&amp; Pointing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86618642"/>
              </p:ext>
            </p:extLst>
          </p:nvPr>
        </p:nvGraphicFramePr>
        <p:xfrm>
          <a:off x="228600" y="1906346"/>
          <a:ext cx="8426450" cy="4047020"/>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PAY-155: ADC: SPC compensation of TPS shift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SPC shall include design features (including adjustable bracket length) to compensate for possible shifts of the spacecraft TPS prior to launch, as defined in the SWEAP to Spacecraft ICD.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dirty="0">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954582385"/>
      </p:ext>
    </p:extLst>
  </p:cSld>
  <p:clrMapOvr>
    <a:masterClrMapping/>
  </p:clrMapOvr>
  <p:transition spd="med">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Commanding &amp; Uplink</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99656168"/>
              </p:ext>
            </p:extLst>
          </p:nvPr>
        </p:nvGraphicFramePr>
        <p:xfrm>
          <a:off x="228600" y="1791953"/>
          <a:ext cx="8426450" cy="4275806"/>
        </p:xfrm>
        <a:graphic>
          <a:graphicData uri="http://schemas.openxmlformats.org/drawingml/2006/table">
            <a:tbl>
              <a:tblPr/>
              <a:tblGrid>
                <a:gridCol w="6191100"/>
                <a:gridCol w="2235350"/>
              </a:tblGrid>
              <a:tr h="272104">
                <a:tc gridSpan="2">
                  <a:txBody>
                    <a:bodyPr/>
                    <a:lstStyle/>
                    <a:p>
                      <a:pPr algn="l" fontAlgn="t"/>
                      <a:r>
                        <a:rPr lang="en-US" sz="1700" b="1" i="0" u="sng" strike="noStrike">
                          <a:solidFill>
                            <a:srgbClr val="000000"/>
                          </a:solidFill>
                          <a:effectLst/>
                          <a:latin typeface="Calibri"/>
                        </a:rPr>
                        <a:t>PAY-127: CDH: Real-time Commands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instruments shall be capable of implementing real-time commands via CCSDS packets in files uplinked via CFDP, as defined in the MOC-to-SOC ICD 7434-9078.</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MOC-to-SOC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This requirement supports the capability to utilize real-time commands during instrument commissioning and off-nominal situations where necessary.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600678591"/>
      </p:ext>
    </p:extLst>
  </p:cSld>
  <p:clrMapOvr>
    <a:masterClrMapping/>
  </p:clrMapOvr>
  <p:transition spd="med">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Commanding &amp; Uplink</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68476706"/>
              </p:ext>
            </p:extLst>
          </p:nvPr>
        </p:nvGraphicFramePr>
        <p:xfrm>
          <a:off x="228600" y="1791953"/>
          <a:ext cx="8426450" cy="4275806"/>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PAY-128: CDH: MOC Interface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instruments shall operate in accordance with procedures for science operations described in the MOC-to-SOC ICD 7434-9078.</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MOC-to-SOC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101043628"/>
      </p:ext>
    </p:extLst>
  </p:cSld>
  <p:clrMapOvr>
    <a:masterClrMapping/>
  </p:clrMapOvr>
  <p:transition spd="med">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Return &amp; Downlink</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3524181"/>
              </p:ext>
            </p:extLst>
          </p:nvPr>
        </p:nvGraphicFramePr>
        <p:xfrm>
          <a:off x="228600" y="1791953"/>
          <a:ext cx="8426450" cy="4275806"/>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PAY-129: CDH: Data Return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instruments shall provide data to the spacecraft for downlink in volumes that are defined by TBD and at transfer rates defined by each individual payload ICD.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207399061"/>
      </p:ext>
    </p:extLst>
  </p:cSld>
  <p:clrMapOvr>
    <a:masterClrMapping/>
  </p:clrMapOvr>
  <p:transition spd="med">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Return &amp; Downlink</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11569181"/>
              </p:ext>
            </p:extLst>
          </p:nvPr>
        </p:nvGraphicFramePr>
        <p:xfrm>
          <a:off x="228600" y="1662413"/>
          <a:ext cx="8426450" cy="4534886"/>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PAY-131: CDH: Housekeeping</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All instruments shall be capable of providing real-time instrument health and status data in telemetry formats specified by each individual payload to spacecraft ICD, when required by mission operations for routine monitoring of housekeeping data and status.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the specific Instrument to Spacecraft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dirty="0">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030786377"/>
      </p:ext>
    </p:extLst>
  </p:cSld>
  <p:clrMapOvr>
    <a:masterClrMapping/>
  </p:clrMapOvr>
  <p:transition spd="med">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Management</a:t>
            </a:r>
            <a:endParaRPr lang="en-US" dirty="0"/>
          </a:p>
        </p:txBody>
      </p:sp>
      <p:graphicFrame>
        <p:nvGraphicFramePr>
          <p:cNvPr id="3" name="Table 2"/>
          <p:cNvGraphicFramePr>
            <a:graphicFrameLocks noGrp="1"/>
          </p:cNvGraphicFramePr>
          <p:nvPr/>
        </p:nvGraphicFramePr>
        <p:xfrm>
          <a:off x="431800" y="1566387"/>
          <a:ext cx="8020050" cy="4726940"/>
        </p:xfrm>
        <a:graphic>
          <a:graphicData uri="http://schemas.openxmlformats.org/drawingml/2006/table">
            <a:tbl>
              <a:tblPr/>
              <a:tblGrid>
                <a:gridCol w="5892509"/>
                <a:gridCol w="2127541"/>
              </a:tblGrid>
              <a:tr h="258981">
                <a:tc gridSpan="2">
                  <a:txBody>
                    <a:bodyPr/>
                    <a:lstStyle/>
                    <a:p>
                      <a:pPr algn="l" fontAlgn="t"/>
                      <a:r>
                        <a:rPr lang="en-US" sz="1600" b="1" i="0" u="sng" strike="noStrike">
                          <a:solidFill>
                            <a:srgbClr val="000000"/>
                          </a:solidFill>
                          <a:effectLst/>
                          <a:latin typeface="Calibri"/>
                        </a:rPr>
                        <a:t>PAY-149: FP: Instrument Fault Protection</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970760">
                <a:tc gridSpan="2">
                  <a:txBody>
                    <a:bodyPr/>
                    <a:lstStyle/>
                    <a:p>
                      <a:pPr algn="l" fontAlgn="t"/>
                      <a:r>
                        <a:rPr lang="en-US" sz="1600" b="0" i="0" u="none" strike="noStrike">
                          <a:solidFill>
                            <a:srgbClr val="000000"/>
                          </a:solidFill>
                          <a:effectLst/>
                          <a:latin typeface="Calibri"/>
                        </a:rPr>
                        <a:t>All instruments shall provide data to support instrument fault protection (including ground system monitoring of selected instrument health data, remote SOC notifications of critical fault conditions, and autonomous onboard instrument power-downs in response to instrument request, detection of stale instrument heartbeat, or overcurrent).</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58981">
                <a:tc gridSpan="2">
                  <a:txBody>
                    <a:bodyPr/>
                    <a:lstStyle/>
                    <a:p>
                      <a:pPr algn="l" fontAlgn="t"/>
                      <a:r>
                        <a:rPr lang="en-US" sz="1600" b="0" i="1" u="sng" strike="noStrike">
                          <a:solidFill>
                            <a:srgbClr val="000000"/>
                          </a:solidFill>
                          <a:effectLst/>
                          <a:latin typeface="Calibri"/>
                        </a:rPr>
                        <a:t>Description/Clarification</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489557">
                <a:tc gridSpan="2">
                  <a:txBody>
                    <a:bodyPr/>
                    <a:lstStyle/>
                    <a:p>
                      <a:pPr algn="l" fontAlgn="t"/>
                      <a:r>
                        <a:rPr lang="en-US" sz="1600" b="0" i="0" u="none" strike="noStrike">
                          <a:solidFill>
                            <a:srgbClr val="000000"/>
                          </a:solidFill>
                          <a:effectLst/>
                          <a:latin typeface="Calibri"/>
                        </a:rPr>
                        <a:t>This is a placeholder requirement.  It will likely be kept in each specific Instrument to Spacecraft ICD or in the General Instrument ICD.  It is being held here currently.</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58981">
                <a:tc>
                  <a:txBody>
                    <a:bodyPr/>
                    <a:lstStyle/>
                    <a:p>
                      <a:pPr algn="l" fontAlgn="t"/>
                      <a:r>
                        <a:rPr lang="en-US" sz="1600" b="1" i="0" u="sng" strike="noStrike">
                          <a:solidFill>
                            <a:srgbClr val="000000"/>
                          </a:solidFill>
                          <a:effectLst/>
                          <a:latin typeface="Calibri"/>
                        </a:rPr>
                        <a:t>Rationale</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600" b="1" i="0" u="sng" strike="noStrike">
                          <a:solidFill>
                            <a:srgbClr val="000000"/>
                          </a:solidFill>
                          <a:effectLst/>
                          <a:latin typeface="Calibri"/>
                        </a:rPr>
                        <a:t>Requirement Allocation</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970760">
                <a:tc>
                  <a:txBody>
                    <a:bodyPr/>
                    <a:lstStyle/>
                    <a:p>
                      <a:pPr algn="l" fontAlgn="t"/>
                      <a:r>
                        <a:rPr lang="en-US" sz="1600" b="0" i="0" u="none" strike="noStrike">
                          <a:solidFill>
                            <a:srgbClr val="000000"/>
                          </a:solidFill>
                          <a:effectLst/>
                          <a:latin typeface="Calibri"/>
                        </a:rPr>
                        <a:t>This requirement meets Level 2 Requirements.</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600" b="0" i="0" u="none" strike="noStrike">
                          <a:solidFill>
                            <a:srgbClr val="000000"/>
                          </a:solidFill>
                          <a:effectLst/>
                          <a:latin typeface="Calibri"/>
                        </a:rPr>
                        <a:t>FIELDS</a:t>
                      </a:r>
                      <a:br>
                        <a:rPr lang="en-US" sz="1600" b="0" i="0" u="none" strike="noStrike">
                          <a:solidFill>
                            <a:srgbClr val="000000"/>
                          </a:solidFill>
                          <a:effectLst/>
                          <a:latin typeface="Calibri"/>
                        </a:rPr>
                      </a:br>
                      <a:r>
                        <a:rPr lang="en-US" sz="1600" b="0" i="0" u="none" strike="noStrike">
                          <a:solidFill>
                            <a:srgbClr val="000000"/>
                          </a:solidFill>
                          <a:effectLst/>
                          <a:latin typeface="Calibri"/>
                        </a:rPr>
                        <a:t>SWEAP</a:t>
                      </a:r>
                      <a:br>
                        <a:rPr lang="en-US" sz="1600" b="0" i="0" u="none" strike="noStrike">
                          <a:solidFill>
                            <a:srgbClr val="000000"/>
                          </a:solidFill>
                          <a:effectLst/>
                          <a:latin typeface="Calibri"/>
                        </a:rPr>
                      </a:br>
                      <a:r>
                        <a:rPr lang="en-US" sz="1600" b="0" i="0" u="none" strike="noStrike">
                          <a:solidFill>
                            <a:srgbClr val="000000"/>
                          </a:solidFill>
                          <a:effectLst/>
                          <a:latin typeface="Calibri"/>
                        </a:rPr>
                        <a:t>WISPR</a:t>
                      </a:r>
                      <a:br>
                        <a:rPr lang="en-US" sz="1600" b="0" i="0" u="none" strike="noStrike">
                          <a:solidFill>
                            <a:srgbClr val="000000"/>
                          </a:solidFill>
                          <a:effectLst/>
                          <a:latin typeface="Calibri"/>
                        </a:rPr>
                      </a:br>
                      <a:r>
                        <a:rPr lang="en-US" sz="1600" b="0" i="0" u="none" strike="noStrike">
                          <a:solidFill>
                            <a:srgbClr val="000000"/>
                          </a:solidFill>
                          <a:effectLst/>
                          <a:latin typeface="Calibri"/>
                        </a:rPr>
                        <a:t>ISIS</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58981">
                <a:tc>
                  <a:txBody>
                    <a:bodyPr/>
                    <a:lstStyle/>
                    <a:p>
                      <a:pPr algn="l" fontAlgn="t"/>
                      <a:r>
                        <a:rPr lang="en-US" sz="1600" b="1" i="0" u="sng" strike="noStrike">
                          <a:solidFill>
                            <a:srgbClr val="000000"/>
                          </a:solidFill>
                          <a:effectLst/>
                          <a:latin typeface="Calibri"/>
                        </a:rPr>
                        <a:t>Parent Traceability</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600" b="1" i="0" u="sng" strike="noStrike">
                          <a:solidFill>
                            <a:srgbClr val="000000"/>
                          </a:solidFill>
                          <a:effectLst/>
                          <a:latin typeface="Calibri"/>
                        </a:rPr>
                        <a:t>Functional Allocation</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211362">
                <a:tc>
                  <a:txBody>
                    <a:bodyPr/>
                    <a:lstStyle/>
                    <a:p>
                      <a:pPr algn="l" fontAlgn="t"/>
                      <a:r>
                        <a:rPr lang="en-US" sz="1600" b="0" i="0" u="none" strike="noStrike">
                          <a:solidFill>
                            <a:srgbClr val="000000"/>
                          </a:solidFill>
                          <a:effectLst/>
                          <a:latin typeface="Calibri"/>
                        </a:rPr>
                        <a:t>MRD-72 : The Mission shall provide instrument fault protection to include ground system monitoring of selected instrument health data, remote SOC notifications of critical fault conditions, and autonomous onboard instrument power-downs in response to instrument request and critical telemetry.</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600" b="0" i="0" u="none" strike="noStrike" dirty="0">
                          <a:solidFill>
                            <a:srgbClr val="000000"/>
                          </a:solidFill>
                          <a:effectLst/>
                          <a:latin typeface="Calibri"/>
                        </a:rPr>
                        <a:t> </a:t>
                      </a:r>
                    </a:p>
                  </a:txBody>
                  <a:tcPr marL="8354" marR="8354" marT="83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75763472"/>
      </p:ext>
    </p:extLst>
  </p:cSld>
  <p:clrMapOvr>
    <a:masterClrMapping/>
  </p:clrMapOvr>
  <p:transition spd="med">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Management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67864573"/>
              </p:ext>
            </p:extLst>
          </p:nvPr>
        </p:nvGraphicFramePr>
        <p:xfrm>
          <a:off x="228600" y="1554533"/>
          <a:ext cx="8426450" cy="4750648"/>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PAY-150: FP: Instrument Power-Down Safe State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All instruments shall be capable of entering a safe state of powering down upon receipt of a spacecraft-provided bit in the spacecraft status message to request an instrument put itself in a safe state for power down.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each specific Instrument to Spacecraft ICD or in the General Instrument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272745">
                <a:tc>
                  <a:txBody>
                    <a:bodyPr/>
                    <a:lstStyle/>
                    <a:p>
                      <a:pPr algn="l" fontAlgn="t"/>
                      <a:r>
                        <a:rPr lang="en-US" sz="1700" b="0" i="0" u="none" strike="noStrike">
                          <a:solidFill>
                            <a:srgbClr val="000000"/>
                          </a:solidFill>
                          <a:effectLst/>
                          <a:latin typeface="Calibri"/>
                        </a:rPr>
                        <a:t>MRD-72 : The Mission shall provide instrument fault protection to include ground system monitoring of selected instrument health data, remote SOC notifications of critical fault conditions, and autonomous onboard instrument power-downs in response to instrument request and critical telemetry.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3062697"/>
      </p:ext>
    </p:extLst>
  </p:cSld>
  <p:clrMapOvr>
    <a:masterClrMapping/>
  </p:clrMapOvr>
  <p:transition spd="med">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Management</a:t>
            </a:r>
            <a:endParaRPr lang="en-US" dirty="0"/>
          </a:p>
        </p:txBody>
      </p:sp>
      <p:graphicFrame>
        <p:nvGraphicFramePr>
          <p:cNvPr id="3" name="Table 2"/>
          <p:cNvGraphicFramePr>
            <a:graphicFrameLocks noGrp="1"/>
          </p:cNvGraphicFramePr>
          <p:nvPr/>
        </p:nvGraphicFramePr>
        <p:xfrm>
          <a:off x="228600" y="1684072"/>
          <a:ext cx="8426450" cy="4491568"/>
        </p:xfrm>
        <a:graphic>
          <a:graphicData uri="http://schemas.openxmlformats.org/drawingml/2006/table">
            <a:tbl>
              <a:tblPr/>
              <a:tblGrid>
                <a:gridCol w="6191100"/>
                <a:gridCol w="2235350"/>
              </a:tblGrid>
              <a:tr h="272104">
                <a:tc gridSpan="2">
                  <a:txBody>
                    <a:bodyPr/>
                    <a:lstStyle/>
                    <a:p>
                      <a:pPr algn="l" fontAlgn="t"/>
                      <a:r>
                        <a:rPr lang="en-US" sz="1700" b="1" i="0" u="sng" strike="noStrike">
                          <a:solidFill>
                            <a:srgbClr val="000000"/>
                          </a:solidFill>
                          <a:effectLst/>
                          <a:latin typeface="Calibri"/>
                        </a:rPr>
                        <a:t>PAY-151: FP: Instrument Power-Down Time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instruments shall be capable of safely powering down within TBD s upon receipt of a status message with a bit indicating power-down command.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each specific Instrument to Spacecraft ICD or in the General Instrument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272745">
                <a:tc>
                  <a:txBody>
                    <a:bodyPr/>
                    <a:lstStyle/>
                    <a:p>
                      <a:pPr algn="l" fontAlgn="t"/>
                      <a:r>
                        <a:rPr lang="en-US" sz="1700" b="0" i="0" u="none" strike="noStrike">
                          <a:solidFill>
                            <a:srgbClr val="000000"/>
                          </a:solidFill>
                          <a:effectLst/>
                          <a:latin typeface="Calibri"/>
                        </a:rPr>
                        <a:t>MRD-72 : The Mission shall provide instrument fault protection to include ground system monitoring of selected instrument health data, remote SOC notifications of critical fault conditions, and autonomous onboard instrument power-downs in response to instrument request and critical telemetry.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7702818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30690751"/>
              </p:ext>
            </p:extLst>
          </p:nvPr>
        </p:nvGraphicFramePr>
        <p:xfrm>
          <a:off x="228600" y="1590677"/>
          <a:ext cx="8686800" cy="5153694"/>
        </p:xfrm>
        <a:graphic>
          <a:graphicData uri="http://schemas.openxmlformats.org/drawingml/2006/table">
            <a:tbl>
              <a:tblPr/>
              <a:tblGrid>
                <a:gridCol w="6382384"/>
                <a:gridCol w="2304416"/>
              </a:tblGrid>
              <a:tr h="0">
                <a:tc gridSpan="2">
                  <a:txBody>
                    <a:bodyPr/>
                    <a:lstStyle/>
                    <a:p>
                      <a:pPr algn="l" fontAlgn="t"/>
                      <a:r>
                        <a:rPr lang="en-US" sz="1400" b="1" i="0" u="sng" strike="noStrike" dirty="0">
                          <a:solidFill>
                            <a:srgbClr val="000000"/>
                          </a:solidFill>
                          <a:effectLst/>
                          <a:latin typeface="Calibri"/>
                        </a:rPr>
                        <a:t>PAY-266: Measurement: Energetic Electrons Angular Sectoring (EPI-Hi)</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60279">
                <a:tc gridSpan="2">
                  <a:txBody>
                    <a:bodyPr/>
                    <a:lstStyle/>
                    <a:p>
                      <a:pPr algn="l" fontAlgn="t"/>
                      <a:r>
                        <a:rPr lang="en-US" sz="1400" b="0" i="0" u="none" strike="noStrike" dirty="0">
                          <a:solidFill>
                            <a:srgbClr val="000000"/>
                          </a:solidFill>
                          <a:effectLst/>
                          <a:latin typeface="Calibri"/>
                        </a:rPr>
                        <a:t>EPI-Hi shall be capable of measuring energetic electron angular distributions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using sectors of width ≤ 45° over at least 1 </a:t>
                      </a:r>
                      <a:r>
                        <a:rPr lang="en-US" sz="1400" b="0" i="0" u="none" strike="noStrike" dirty="0" err="1">
                          <a:solidFill>
                            <a:srgbClr val="000000"/>
                          </a:solidFill>
                          <a:effectLst/>
                          <a:latin typeface="Calibri"/>
                        </a:rPr>
                        <a:t>steradian</a:t>
                      </a:r>
                      <a:r>
                        <a:rPr lang="en-US" sz="1400" b="0" i="0" u="none" strike="noStrike" dirty="0">
                          <a:solidFill>
                            <a:srgbClr val="000000"/>
                          </a:solidFill>
                          <a:effectLst/>
                          <a:latin typeface="Calibri"/>
                        </a:rPr>
                        <a:t> in both the sunward and anti-sunward hemisphere.</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dirty="0">
                          <a:solidFill>
                            <a:srgbClr val="000000"/>
                          </a:solidFill>
                          <a:effectLst/>
                          <a:latin typeface="Calibri"/>
                        </a:rPr>
                        <a:t>Rationale</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19868">
                <a:tc>
                  <a:txBody>
                    <a:bodyPr/>
                    <a:lstStyle/>
                    <a:p>
                      <a:pPr algn="l" fontAlgn="t"/>
                      <a:r>
                        <a:rPr lang="en-US" sz="1400" b="0" i="0" u="none" strike="noStrike" dirty="0">
                          <a:solidFill>
                            <a:srgbClr val="000000"/>
                          </a:solidFill>
                          <a:effectLst/>
                          <a:latin typeface="Calibri"/>
                        </a:rPr>
                        <a:t>This requirement meets Level 2 Mission Science Requirements.  Sectoring of electron intensity measurements is required for deriving pitch angle distributions (in conjunction with measurements of the magnetic field direction), for observing the time evolution of these distributions, and for estimating the fractions of the distributions that are unmeasured due to field of view limitations.</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a:solidFill>
                            <a:srgbClr val="000000"/>
                          </a:solidFill>
                          <a:effectLst/>
                          <a:latin typeface="Calibri"/>
                        </a:rPr>
                        <a:t>Parent Traceability</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98636">
                <a:tc>
                  <a:txBody>
                    <a:bodyPr/>
                    <a:lstStyle/>
                    <a:p>
                      <a:pPr algn="l" fontAlgn="t"/>
                      <a:r>
                        <a:rPr lang="en-US" sz="1400" b="0" i="0" u="none" strike="noStrike" dirty="0" smtClean="0">
                          <a:solidFill>
                            <a:srgbClr val="000000"/>
                          </a:solidFill>
                          <a:effectLst/>
                          <a:latin typeface="Calibri"/>
                        </a:rPr>
                        <a:t>MRD-96 : The Mission shall measure energetic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3 MeV</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&lt;=1s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45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083929158"/>
      </p:ext>
    </p:extLst>
  </p:cSld>
  <p:clrMapOvr>
    <a:masterClrMapping/>
  </p:clrMapOvr>
  <p:transition spd="med">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Management</a:t>
            </a:r>
            <a:endParaRPr lang="en-US" dirty="0"/>
          </a:p>
        </p:txBody>
      </p:sp>
      <p:graphicFrame>
        <p:nvGraphicFramePr>
          <p:cNvPr id="3" name="Table 2"/>
          <p:cNvGraphicFramePr>
            <a:graphicFrameLocks noGrp="1"/>
          </p:cNvGraphicFramePr>
          <p:nvPr/>
        </p:nvGraphicFramePr>
        <p:xfrm>
          <a:off x="228600" y="1684072"/>
          <a:ext cx="8426450" cy="4491568"/>
        </p:xfrm>
        <a:graphic>
          <a:graphicData uri="http://schemas.openxmlformats.org/drawingml/2006/table">
            <a:tbl>
              <a:tblPr/>
              <a:tblGrid>
                <a:gridCol w="6191100"/>
                <a:gridCol w="2235350"/>
              </a:tblGrid>
              <a:tr h="272104">
                <a:tc gridSpan="2">
                  <a:txBody>
                    <a:bodyPr/>
                    <a:lstStyle/>
                    <a:p>
                      <a:pPr algn="l" fontAlgn="t"/>
                      <a:r>
                        <a:rPr lang="en-US" sz="1700" b="1" i="0" u="sng" strike="noStrike">
                          <a:solidFill>
                            <a:srgbClr val="000000"/>
                          </a:solidFill>
                          <a:effectLst/>
                          <a:latin typeface="Calibri"/>
                        </a:rPr>
                        <a:t>PAY-152: FP: Instrument Power-Down Preparedness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instruments shall be designed to accommodate immediate loss of power (without warning) without damage to the instrument.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1" u="sng" strike="noStrike">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is a placeholder requirement.  It will likely be kept in each specific Instrument to Spacecraft ICD or in the General Instrument ICD.  It is being held here currently.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272745">
                <a:tc>
                  <a:txBody>
                    <a:bodyPr/>
                    <a:lstStyle/>
                    <a:p>
                      <a:pPr algn="l" fontAlgn="t"/>
                      <a:r>
                        <a:rPr lang="en-US" sz="1700" b="0" i="0" u="none" strike="noStrike">
                          <a:solidFill>
                            <a:srgbClr val="000000"/>
                          </a:solidFill>
                          <a:effectLst/>
                          <a:latin typeface="Calibri"/>
                        </a:rPr>
                        <a:t>MRD-72 : The Mission shall provide instrument fault protection to include ground system monitoring of selected instrument health data, remote SOC notifications of critical fault conditions, and autonomous onboard instrument power-downs in response to instrument request and critical telemetry.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84308203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02184324"/>
              </p:ext>
            </p:extLst>
          </p:nvPr>
        </p:nvGraphicFramePr>
        <p:xfrm>
          <a:off x="152400" y="1570627"/>
          <a:ext cx="8839200" cy="5146902"/>
        </p:xfrm>
        <a:graphic>
          <a:graphicData uri="http://schemas.openxmlformats.org/drawingml/2006/table">
            <a:tbl>
              <a:tblPr/>
              <a:tblGrid>
                <a:gridCol w="6494358"/>
                <a:gridCol w="2344842"/>
              </a:tblGrid>
              <a:tr h="196872">
                <a:tc gridSpan="2">
                  <a:txBody>
                    <a:bodyPr/>
                    <a:lstStyle/>
                    <a:p>
                      <a:pPr algn="l" fontAlgn="t"/>
                      <a:r>
                        <a:rPr lang="en-US" sz="1200" b="1" i="0" u="sng" strike="noStrike" dirty="0">
                          <a:solidFill>
                            <a:srgbClr val="000000"/>
                          </a:solidFill>
                          <a:effectLst/>
                          <a:latin typeface="Calibri"/>
                        </a:rPr>
                        <a:t>PAY-80: Measurement: Protons/Heavy Ions Energy Range (EPI-Lo)</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94232">
                <a:tc gridSpan="2">
                  <a:txBody>
                    <a:bodyPr/>
                    <a:lstStyle/>
                    <a:p>
                      <a:pPr algn="l" fontAlgn="t"/>
                      <a:r>
                        <a:rPr lang="en-US" sz="1200" b="0" i="0" u="none" strike="noStrike">
                          <a:solidFill>
                            <a:srgbClr val="000000"/>
                          </a:solidFill>
                          <a:effectLst/>
                          <a:latin typeface="Calibri"/>
                        </a:rPr>
                        <a:t>EPI-Lo shall be capable of measuring protons and heavy ions (Z ≥ 2) over solar orbital distances of 9.86 Rs to 0.25 AU with an energy range of ≤ 0.05 MeV/nuc to 1 MeV/nuc (TBR).</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9512">
                <a:tc gridSpan="2">
                  <a:txBody>
                    <a:bodyPr/>
                    <a:lstStyle/>
                    <a:p>
                      <a:pPr algn="l" fontAlgn="t"/>
                      <a:r>
                        <a:rPr lang="en-US" sz="1200" b="1" i="1" u="sng" strike="noStrike" dirty="0">
                          <a:solidFill>
                            <a:srgbClr val="000000"/>
                          </a:solidFill>
                          <a:effectLst/>
                          <a:latin typeface="Calibri"/>
                        </a:rPr>
                        <a:t>Description/Clarification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170471">
                <a:tc gridSpan="2">
                  <a:txBody>
                    <a:bodyPr/>
                    <a:lstStyle/>
                    <a:p>
                      <a:pPr algn="l" fontAlgn="t"/>
                      <a:r>
                        <a:rPr lang="en-US" sz="1200" b="0" i="0" u="none" strike="noStrike" dirty="0">
                          <a:solidFill>
                            <a:srgbClr val="000000"/>
                          </a:solidFill>
                          <a:effectLst/>
                          <a:latin typeface="Calibri"/>
                        </a:rPr>
                        <a:t>Minimizing the gap in energy coverage between EPI-Lo and EPI-Hi is important for a good </a:t>
                      </a:r>
                      <a:r>
                        <a:rPr lang="en-US" sz="1200" b="0" i="0" u="none" strike="noStrike" dirty="0" err="1">
                          <a:solidFill>
                            <a:srgbClr val="000000"/>
                          </a:solidFill>
                          <a:effectLst/>
                          <a:latin typeface="Calibri"/>
                        </a:rPr>
                        <a:t>intercalibration</a:t>
                      </a:r>
                      <a:r>
                        <a:rPr lang="en-US" sz="1200" b="0" i="0" u="none" strike="noStrike" dirty="0">
                          <a:solidFill>
                            <a:srgbClr val="000000"/>
                          </a:solidFill>
                          <a:effectLst/>
                          <a:latin typeface="Calibri"/>
                        </a:rPr>
                        <a:t> of the two instruments and for investigating spectral features (e.g., high energy spectral cutoffs) when they occur near the boundary between the energy coverage of the two instruments.  Because of the different techniques used for species identification (</a:t>
                      </a:r>
                      <a:r>
                        <a:rPr lang="en-US" sz="1200" b="0" i="0" u="none" strike="noStrike" dirty="0" err="1">
                          <a:solidFill>
                            <a:srgbClr val="000000"/>
                          </a:solidFill>
                          <a:effectLst/>
                          <a:latin typeface="Calibri"/>
                        </a:rPr>
                        <a:t>ToF</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vs</a:t>
                      </a:r>
                      <a:r>
                        <a:rPr lang="en-US" sz="1200" b="0" i="0" u="none" strike="noStrike" dirty="0">
                          <a:solidFill>
                            <a:srgbClr val="000000"/>
                          </a:solidFill>
                          <a:effectLst/>
                          <a:latin typeface="Calibri"/>
                        </a:rPr>
                        <a:t> E for EPI-Lo, </a:t>
                      </a:r>
                      <a:r>
                        <a:rPr lang="en-US" sz="1200" b="0" i="0" u="none" strike="noStrike" dirty="0" err="1">
                          <a:solidFill>
                            <a:srgbClr val="000000"/>
                          </a:solidFill>
                          <a:effectLst/>
                          <a:latin typeface="Calibri"/>
                        </a:rPr>
                        <a:t>dE</a:t>
                      </a:r>
                      <a:r>
                        <a:rPr lang="en-US" sz="1200" b="0" i="0" u="none" strike="noStrike" dirty="0">
                          <a:solidFill>
                            <a:srgbClr val="000000"/>
                          </a:solidFill>
                          <a:effectLst/>
                          <a:latin typeface="Calibri"/>
                        </a:rPr>
                        <a:t>/dx </a:t>
                      </a:r>
                      <a:r>
                        <a:rPr lang="en-US" sz="1200" b="0" i="0" u="none" strike="noStrike" dirty="0" err="1">
                          <a:solidFill>
                            <a:srgbClr val="000000"/>
                          </a:solidFill>
                          <a:effectLst/>
                          <a:latin typeface="Calibri"/>
                        </a:rPr>
                        <a:t>vs</a:t>
                      </a:r>
                      <a:r>
                        <a:rPr lang="en-US" sz="1200" b="0" i="0" u="none" strike="noStrike" dirty="0">
                          <a:solidFill>
                            <a:srgbClr val="000000"/>
                          </a:solidFill>
                          <a:effectLst/>
                          <a:latin typeface="Calibri"/>
                        </a:rPr>
                        <a:t> E for EPI-Hi), the size of the gap increases with increasing atomic number.  A gap may exist near 1 MeV/</a:t>
                      </a:r>
                      <a:r>
                        <a:rPr lang="en-US" sz="1200" b="0" i="0" u="none" strike="noStrike" dirty="0" err="1">
                          <a:solidFill>
                            <a:srgbClr val="000000"/>
                          </a:solidFill>
                          <a:effectLst/>
                          <a:latin typeface="Calibri"/>
                        </a:rPr>
                        <a:t>nuc</a:t>
                      </a:r>
                      <a:r>
                        <a:rPr lang="en-US" sz="1200" b="0" i="0" u="none" strike="noStrike" dirty="0">
                          <a:solidFill>
                            <a:srgbClr val="000000"/>
                          </a:solidFill>
                          <a:effectLst/>
                          <a:latin typeface="Calibri"/>
                        </a:rPr>
                        <a:t> where the EPI-Lo and EPI-Hi energy ranges do not converge.  This gap will not exceed a factor of 10 (TBR) in energy per nucleon for any given element between H and Si.  For Fe the gap may be up to a factor of 20.</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96872">
                <a:tc>
                  <a:txBody>
                    <a:bodyPr/>
                    <a:lstStyle/>
                    <a:p>
                      <a:pPr algn="l" fontAlgn="t"/>
                      <a:r>
                        <a:rPr lang="en-US" sz="1200" b="1" i="0" u="sng" strike="noStrike">
                          <a:solidFill>
                            <a:srgbClr val="000000"/>
                          </a:solidFill>
                          <a:effectLst/>
                          <a:latin typeface="Calibri"/>
                        </a:rPr>
                        <a:t>Rationale</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86312">
                <a:tc>
                  <a:txBody>
                    <a:bodyPr/>
                    <a:lstStyle/>
                    <a:p>
                      <a:pPr algn="l" fontAlgn="t"/>
                      <a:r>
                        <a:rPr lang="en-US" sz="1200" b="0" i="0" u="none" strike="noStrike">
                          <a:solidFill>
                            <a:srgbClr val="000000"/>
                          </a:solidFill>
                          <a:effectLst/>
                          <a:latin typeface="Calibri"/>
                        </a:rPr>
                        <a:t>This requirement meets Level 2 Mission Science Requirements.  The energy range needs to go from the suprathermal tail of the solar wind at low energies up to the high energies of importance for space weather studies.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96872">
                <a:tc>
                  <a:txBody>
                    <a:bodyPr/>
                    <a:lstStyle/>
                    <a:p>
                      <a:pPr algn="l" fontAlgn="t"/>
                      <a:r>
                        <a:rPr lang="en-US" sz="1200" b="1" i="0" u="sng" strike="noStrike">
                          <a:solidFill>
                            <a:srgbClr val="000000"/>
                          </a:solidFill>
                          <a:effectLst/>
                          <a:latin typeface="Calibri"/>
                        </a:rPr>
                        <a:t>Parent Traceability</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241431">
                <a:tc>
                  <a:txBody>
                    <a:bodyPr/>
                    <a:lstStyle/>
                    <a:p>
                      <a:pPr algn="l" fontAlgn="t"/>
                      <a:r>
                        <a:rPr lang="en-US" sz="1200" b="0" i="0" u="none" strike="noStrike" dirty="0">
                          <a:solidFill>
                            <a:srgbClr val="000000"/>
                          </a:solidFill>
                          <a:effectLst/>
                          <a:latin typeface="Calibri"/>
                        </a:rPr>
                        <a:t>MRD-97 : The Mission shall measure energetic protons and heavy ions, as follows: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Energy range</a:t>
                      </a:r>
                      <a:r>
                        <a:rPr lang="en-US" sz="1200" b="0" i="0" u="none" strike="noStrike" baseline="30000" dirty="0">
                          <a:solidFill>
                            <a:srgbClr val="000000"/>
                          </a:solidFill>
                          <a:effectLst/>
                          <a:latin typeface="Calibri"/>
                        </a:rPr>
                        <a:t>1</a:t>
                      </a:r>
                      <a:r>
                        <a:rPr lang="en-US" sz="1200" b="0" i="0" u="none" strike="noStrike" dirty="0">
                          <a:solidFill>
                            <a:srgbClr val="000000"/>
                          </a:solidFill>
                          <a:effectLst/>
                          <a:latin typeface="Calibri"/>
                        </a:rPr>
                        <a:t>:  &lt;= 0.05 to &gt;= 50 MeV/nucleon</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Highest </a:t>
                      </a:r>
                      <a:r>
                        <a:rPr lang="en-US" sz="1200" b="0" i="0" u="none" strike="noStrike" dirty="0" smtClean="0">
                          <a:solidFill>
                            <a:srgbClr val="000000"/>
                          </a:solidFill>
                          <a:effectLst/>
                          <a:latin typeface="Calibri"/>
                        </a:rPr>
                        <a:t>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&lt;= 5s for selected rates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Field of </a:t>
                      </a:r>
                      <a:r>
                        <a:rPr lang="en-US" sz="1200" b="0" i="0" u="none" strike="noStrike" dirty="0" smtClean="0">
                          <a:solidFill>
                            <a:srgbClr val="000000"/>
                          </a:solidFill>
                          <a:effectLst/>
                          <a:latin typeface="Calibri"/>
                        </a:rPr>
                        <a:t>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&gt;= π/2 </a:t>
                      </a:r>
                      <a:r>
                        <a:rPr lang="en-US" sz="1200" b="0" i="0" u="none" strike="noStrike" dirty="0" err="1">
                          <a:solidFill>
                            <a:srgbClr val="000000"/>
                          </a:solidFill>
                          <a:effectLst/>
                          <a:latin typeface="Calibri"/>
                        </a:rPr>
                        <a:t>sr</a:t>
                      </a:r>
                      <a:r>
                        <a:rPr lang="en-US" sz="1200" b="0" i="0" u="none" strike="noStrike" dirty="0">
                          <a:solidFill>
                            <a:srgbClr val="000000"/>
                          </a:solidFill>
                          <a:effectLst/>
                          <a:latin typeface="Calibri"/>
                        </a:rPr>
                        <a:t> in sunward and anti-sunward hemispheres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Angular sectoring:  &lt;= 30 degree sectors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a:t>
                      </a:r>
                      <a:r>
                        <a:rPr lang="en-US" sz="1200" b="0" i="0" u="none" strike="noStrike" dirty="0" smtClean="0">
                          <a:solidFill>
                            <a:srgbClr val="000000"/>
                          </a:solidFill>
                          <a:effectLst/>
                          <a:latin typeface="Calibri"/>
                        </a:rPr>
                        <a:t>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at least H, He, 3He, C, O, Ne, Mg, Si, Fe</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Notes:</a:t>
                      </a:r>
                      <a:br>
                        <a:rPr lang="en-US" sz="1200" b="0" i="0" u="none" strike="noStrike" dirty="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Combined energy range of all sensors; small gaps in energy coverage are acceptable</a:t>
                      </a:r>
                      <a:br>
                        <a:rPr lang="en-US" sz="1200" b="0" i="0" u="none" strike="noStrike" dirty="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Additional rates at lower cadences, as appropriate, for expected statistics and bit rate allocation</a:t>
                      </a:r>
                      <a:br>
                        <a:rPr lang="en-US" sz="1200" b="0" i="0" u="none" strike="noStrike" dirty="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Combined sky coverage of all sensors, some regions densely sampled rather than 100% covered</a:t>
                      </a:r>
                      <a:br>
                        <a:rPr lang="en-US" sz="1200" b="0" i="0" u="none" strike="noStrike" dirty="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Measured species; not all measured under all conditions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79210950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93942288"/>
              </p:ext>
            </p:extLst>
          </p:nvPr>
        </p:nvGraphicFramePr>
        <p:xfrm>
          <a:off x="152400" y="1570627"/>
          <a:ext cx="8839200" cy="4975488"/>
        </p:xfrm>
        <a:graphic>
          <a:graphicData uri="http://schemas.openxmlformats.org/drawingml/2006/table">
            <a:tbl>
              <a:tblPr/>
              <a:tblGrid>
                <a:gridCol w="6494358"/>
                <a:gridCol w="2344842"/>
              </a:tblGrid>
              <a:tr h="141894">
                <a:tc gridSpan="2">
                  <a:txBody>
                    <a:bodyPr/>
                    <a:lstStyle/>
                    <a:p>
                      <a:pPr algn="l" fontAlgn="t"/>
                      <a:r>
                        <a:rPr lang="en-US" sz="1200" b="1" i="0" u="sng" strike="noStrike" dirty="0">
                          <a:solidFill>
                            <a:srgbClr val="000000"/>
                          </a:solidFill>
                          <a:effectLst/>
                          <a:latin typeface="Calibri"/>
                        </a:rPr>
                        <a:t>PAY-203: Measurement: Protons/Heavy Ions Energy Range (EPI-Hi)</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80222">
                <a:tc gridSpan="2">
                  <a:txBody>
                    <a:bodyPr/>
                    <a:lstStyle/>
                    <a:p>
                      <a:pPr algn="l" fontAlgn="t"/>
                      <a:r>
                        <a:rPr lang="en-US" sz="1200" b="0" i="0" u="none" strike="noStrike">
                          <a:solidFill>
                            <a:srgbClr val="000000"/>
                          </a:solidFill>
                          <a:effectLst/>
                          <a:latin typeface="Calibri"/>
                        </a:rPr>
                        <a:t>EPI-Hi shall be capable of measuring protons and heavy ions (Z ≥ 2) over solar orbital distances of 9.86 Rs to 0.25 AU with an energy range of 1 MeV/nuc (TBR) to ≥ 50 MeV/nuc.</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41894">
                <a:tc gridSpan="2">
                  <a:txBody>
                    <a:bodyPr/>
                    <a:lstStyle/>
                    <a:p>
                      <a:pPr algn="l" fontAlgn="t"/>
                      <a:r>
                        <a:rPr lang="en-US" sz="1200" b="1" i="1" u="sng" strike="noStrike" dirty="0">
                          <a:solidFill>
                            <a:srgbClr val="000000"/>
                          </a:solidFill>
                          <a:effectLst/>
                          <a:latin typeface="Calibri"/>
                        </a:rPr>
                        <a:t>Description/Clarification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33531">
                <a:tc gridSpan="2">
                  <a:txBody>
                    <a:bodyPr/>
                    <a:lstStyle/>
                    <a:p>
                      <a:pPr algn="l" fontAlgn="t"/>
                      <a:r>
                        <a:rPr lang="en-US" sz="1200" b="0" i="0" u="none" strike="noStrike">
                          <a:solidFill>
                            <a:srgbClr val="000000"/>
                          </a:solidFill>
                          <a:effectLst/>
                          <a:latin typeface="Calibri"/>
                        </a:rPr>
                        <a:t>Minimizing the gap in energy coverage between EPI-Lo and EPI-Hi is important for a good intercalibration of the two instruments and for investigating spectral features (e.g., high energy spectral cutoffs) when they occur near the boundary between the energy coverage of the two instruments.  Because of the different techniques used for species identification (ToF vs E for EPI-Lo, dE/dx vs E for EPI-Hi), the size of the gap increases with increasing atomic number.  A gap may exist near 1 MeV/nuc where the EPI-Lo and EPI-Hi energy ranges do not converge.  This gap will not exceed a factor of 10 (TBR) in energy per nucleon for any given element between H and Si.  For Fe the gap may be up to a factor of 20.</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41894">
                <a:tc>
                  <a:txBody>
                    <a:bodyPr/>
                    <a:lstStyle/>
                    <a:p>
                      <a:pPr algn="l" fontAlgn="t"/>
                      <a:r>
                        <a:rPr lang="en-US" sz="1200" b="1" i="0" u="sng" strike="noStrike">
                          <a:solidFill>
                            <a:srgbClr val="000000"/>
                          </a:solidFill>
                          <a:effectLst/>
                          <a:latin typeface="Calibri"/>
                        </a:rPr>
                        <a:t>Rationale</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18549">
                <a:tc>
                  <a:txBody>
                    <a:bodyPr/>
                    <a:lstStyle/>
                    <a:p>
                      <a:pPr algn="l" fontAlgn="t"/>
                      <a:r>
                        <a:rPr lang="en-US" sz="1200" b="0" i="0" u="none" strike="noStrike" dirty="0">
                          <a:solidFill>
                            <a:srgbClr val="000000"/>
                          </a:solidFill>
                          <a:effectLst/>
                          <a:latin typeface="Calibri"/>
                        </a:rPr>
                        <a:t>This requirement meets Level 2 Mission Science Requirements.  The energy range needs to go from the </a:t>
                      </a:r>
                      <a:r>
                        <a:rPr lang="en-US" sz="1200" b="0" i="0" u="none" strike="noStrike" dirty="0" err="1">
                          <a:solidFill>
                            <a:srgbClr val="000000"/>
                          </a:solidFill>
                          <a:effectLst/>
                          <a:latin typeface="Calibri"/>
                        </a:rPr>
                        <a:t>suprathermal</a:t>
                      </a:r>
                      <a:r>
                        <a:rPr lang="en-US" sz="1200" b="0" i="0" u="none" strike="noStrike" dirty="0">
                          <a:solidFill>
                            <a:srgbClr val="000000"/>
                          </a:solidFill>
                          <a:effectLst/>
                          <a:latin typeface="Calibri"/>
                        </a:rPr>
                        <a:t> tail of the solar wind at low energies up to the high energies of importance for space weather studies.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41894">
                <a:tc>
                  <a:txBody>
                    <a:bodyPr/>
                    <a:lstStyle/>
                    <a:p>
                      <a:pPr algn="l" fontAlgn="t"/>
                      <a:r>
                        <a:rPr lang="en-US" sz="1200" b="1" i="0" u="sng" strike="noStrike">
                          <a:solidFill>
                            <a:srgbClr val="000000"/>
                          </a:solidFill>
                          <a:effectLst/>
                          <a:latin typeface="Calibri"/>
                        </a:rPr>
                        <a:t>Parent Traceability</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663494">
                <a:tc>
                  <a:txBody>
                    <a:bodyPr/>
                    <a:lstStyle/>
                    <a:p>
                      <a:pPr algn="l" fontAlgn="t"/>
                      <a:r>
                        <a:rPr lang="en-US" sz="1200" b="0" i="0" u="none" strike="noStrike" dirty="0" smtClean="0">
                          <a:solidFill>
                            <a:srgbClr val="000000"/>
                          </a:solidFill>
                          <a:effectLst/>
                          <a:latin typeface="Calibri"/>
                        </a:rPr>
                        <a:t>MRD-97 : The Mission shall measure energetic protons and heavy ions,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50 MeV/nucleon</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 5s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30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at least H, He, 3He, C, O, Ne, Mg, Si, Fe</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04217739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6187498"/>
              </p:ext>
            </p:extLst>
          </p:nvPr>
        </p:nvGraphicFramePr>
        <p:xfrm>
          <a:off x="152400" y="1716072"/>
          <a:ext cx="8763000" cy="4303728"/>
        </p:xfrm>
        <a:graphic>
          <a:graphicData uri="http://schemas.openxmlformats.org/drawingml/2006/table">
            <a:tbl>
              <a:tblPr/>
              <a:tblGrid>
                <a:gridCol w="6438370"/>
                <a:gridCol w="2324630"/>
              </a:tblGrid>
              <a:tr h="84888">
                <a:tc gridSpan="2">
                  <a:txBody>
                    <a:bodyPr/>
                    <a:lstStyle/>
                    <a:p>
                      <a:pPr algn="l" fontAlgn="t"/>
                      <a:r>
                        <a:rPr lang="en-US" sz="1400" b="1" i="0" u="sng" strike="noStrike" dirty="0">
                          <a:solidFill>
                            <a:srgbClr val="000000"/>
                          </a:solidFill>
                          <a:effectLst/>
                          <a:latin typeface="Calibri"/>
                        </a:rPr>
                        <a:t>PAY-81: Measurement: Protons/Heavy Ions Bins (EPI-Lo)</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38013">
                <a:tc gridSpan="2">
                  <a:txBody>
                    <a:bodyPr/>
                    <a:lstStyle/>
                    <a:p>
                      <a:pPr algn="l" fontAlgn="t"/>
                      <a:r>
                        <a:rPr lang="en-US" sz="1400" b="0" i="0" u="none" strike="noStrike" dirty="0">
                          <a:solidFill>
                            <a:srgbClr val="000000"/>
                          </a:solidFill>
                          <a:effectLst/>
                          <a:latin typeface="Calibri"/>
                        </a:rPr>
                        <a:t>EPI-Lo shall be capable of measuring proton and heavy ion intensities with at least 6 energy bins per decade.</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84888">
                <a:tc>
                  <a:txBody>
                    <a:bodyPr/>
                    <a:lstStyle/>
                    <a:p>
                      <a:pPr algn="l" fontAlgn="t"/>
                      <a:r>
                        <a:rPr lang="en-US" sz="1400" b="1" i="0" u="sng" strike="noStrike" dirty="0">
                          <a:solidFill>
                            <a:srgbClr val="000000"/>
                          </a:solidFill>
                          <a:effectLst/>
                          <a:latin typeface="Calibri"/>
                        </a:rPr>
                        <a:t>Rationale</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219030">
                <a:tc>
                  <a:txBody>
                    <a:bodyPr/>
                    <a:lstStyle/>
                    <a:p>
                      <a:pPr algn="l" fontAlgn="t"/>
                      <a:r>
                        <a:rPr lang="en-US" sz="1400" b="0" i="0" u="none" strike="noStrike" dirty="0">
                          <a:solidFill>
                            <a:srgbClr val="000000"/>
                          </a:solidFill>
                          <a:effectLst/>
                          <a:latin typeface="Calibri"/>
                        </a:rPr>
                        <a:t>The energy binning should be fine enough to investigate spectral features (e.g., high-energy cutoffs) that occur over an energy width smaller than a decade.</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4888">
                <a:tc>
                  <a:txBody>
                    <a:bodyPr/>
                    <a:lstStyle/>
                    <a:p>
                      <a:pPr algn="l" fontAlgn="t"/>
                      <a:r>
                        <a:rPr lang="en-US" sz="1400" b="1" i="0" u="sng" strike="noStrike">
                          <a:solidFill>
                            <a:srgbClr val="000000"/>
                          </a:solidFill>
                          <a:effectLst/>
                          <a:latin typeface="Calibri"/>
                        </a:rPr>
                        <a:t>Parent Traceability</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157817">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72857488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10082415"/>
              </p:ext>
            </p:extLst>
          </p:nvPr>
        </p:nvGraphicFramePr>
        <p:xfrm>
          <a:off x="228600" y="1658176"/>
          <a:ext cx="8686800" cy="4303728"/>
        </p:xfrm>
        <a:graphic>
          <a:graphicData uri="http://schemas.openxmlformats.org/drawingml/2006/table">
            <a:tbl>
              <a:tblPr/>
              <a:tblGrid>
                <a:gridCol w="6382384"/>
                <a:gridCol w="2304416"/>
              </a:tblGrid>
              <a:tr h="99809">
                <a:tc gridSpan="2">
                  <a:txBody>
                    <a:bodyPr/>
                    <a:lstStyle/>
                    <a:p>
                      <a:pPr algn="l" fontAlgn="t"/>
                      <a:r>
                        <a:rPr lang="en-US" sz="1400" b="1" i="0" u="sng" strike="noStrike" dirty="0">
                          <a:solidFill>
                            <a:srgbClr val="000000"/>
                          </a:solidFill>
                          <a:effectLst/>
                          <a:latin typeface="Calibri"/>
                        </a:rPr>
                        <a:t>PAY-205: Measurement: Protons/Heavy Ions Bins (EPI-Hi)</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96850">
                <a:tc gridSpan="2">
                  <a:txBody>
                    <a:bodyPr/>
                    <a:lstStyle/>
                    <a:p>
                      <a:pPr algn="l" fontAlgn="t"/>
                      <a:r>
                        <a:rPr lang="en-US" sz="1400" b="0" i="0" u="none" strike="noStrike" dirty="0">
                          <a:solidFill>
                            <a:srgbClr val="000000"/>
                          </a:solidFill>
                          <a:effectLst/>
                          <a:latin typeface="Calibri"/>
                        </a:rPr>
                        <a:t>EPI-Hi shall be capable of measuring proton and heavy ion intensities with at least 6 energy bins per decade.</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96850">
                <a:tc>
                  <a:txBody>
                    <a:bodyPr/>
                    <a:lstStyle/>
                    <a:p>
                      <a:pPr algn="l" fontAlgn="t"/>
                      <a:r>
                        <a:rPr lang="en-US" sz="1400" b="1" i="0" u="sng" strike="noStrike" dirty="0">
                          <a:solidFill>
                            <a:srgbClr val="000000"/>
                          </a:solidFill>
                          <a:effectLst/>
                          <a:latin typeface="Calibri"/>
                        </a:rPr>
                        <a:t>Rationale</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293890">
                <a:tc>
                  <a:txBody>
                    <a:bodyPr/>
                    <a:lstStyle/>
                    <a:p>
                      <a:pPr algn="l" fontAlgn="t"/>
                      <a:r>
                        <a:rPr lang="en-US" sz="1400" b="0" i="0" u="none" strike="noStrike">
                          <a:solidFill>
                            <a:srgbClr val="000000"/>
                          </a:solidFill>
                          <a:effectLst/>
                          <a:latin typeface="Calibri"/>
                        </a:rPr>
                        <a:t>The energy binning should be fine enough to investigate spectral features (e.g., high-energy cutoffs) that occur over an energy width smaller than a decade.</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96850">
                <a:tc>
                  <a:txBody>
                    <a:bodyPr/>
                    <a:lstStyle/>
                    <a:p>
                      <a:pPr algn="l" fontAlgn="t"/>
                      <a:r>
                        <a:rPr lang="en-US" sz="1400" b="1" i="0" u="sng" strike="noStrike">
                          <a:solidFill>
                            <a:srgbClr val="000000"/>
                          </a:solidFill>
                          <a:effectLst/>
                          <a:latin typeface="Calibri"/>
                        </a:rPr>
                        <a:t>Parent Traceability</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652456">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6537173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8161549"/>
              </p:ext>
            </p:extLst>
          </p:nvPr>
        </p:nvGraphicFramePr>
        <p:xfrm>
          <a:off x="152400" y="1570627"/>
          <a:ext cx="8763000" cy="4975488"/>
        </p:xfrm>
        <a:graphic>
          <a:graphicData uri="http://schemas.openxmlformats.org/drawingml/2006/table">
            <a:tbl>
              <a:tblPr/>
              <a:tblGrid>
                <a:gridCol w="6438372"/>
                <a:gridCol w="2324628"/>
              </a:tblGrid>
              <a:tr h="78687">
                <a:tc gridSpan="2">
                  <a:txBody>
                    <a:bodyPr/>
                    <a:lstStyle/>
                    <a:p>
                      <a:pPr algn="l" fontAlgn="t"/>
                      <a:r>
                        <a:rPr lang="en-US" sz="1200" b="1" i="0" u="sng" strike="noStrike" dirty="0">
                          <a:solidFill>
                            <a:srgbClr val="000000"/>
                          </a:solidFill>
                          <a:effectLst/>
                          <a:latin typeface="Calibri"/>
                        </a:rPr>
                        <a:t>PAY-82: Measurement: Protons/Heavy Ions Cadence (EPI-Lo)</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55396">
                <a:tc gridSpan="2">
                  <a:txBody>
                    <a:bodyPr/>
                    <a:lstStyle/>
                    <a:p>
                      <a:pPr algn="l" fontAlgn="t"/>
                      <a:r>
                        <a:rPr lang="en-US" sz="1200" b="0" i="0" u="none" strike="noStrike">
                          <a:solidFill>
                            <a:srgbClr val="000000"/>
                          </a:solidFill>
                          <a:effectLst/>
                          <a:latin typeface="Calibri"/>
                        </a:rPr>
                        <a:t>EPI-Lo shall be capable of measuring proton count rate in at least one energy range over solar orbital distances of 9.86 Rs to 0.25 AU below 1 MeV with a time resolution of 5 s or faster.</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78687">
                <a:tc gridSpan="2">
                  <a:txBody>
                    <a:bodyPr/>
                    <a:lstStyle/>
                    <a:p>
                      <a:pPr algn="l" fontAlgn="t"/>
                      <a:r>
                        <a:rPr lang="en-US" sz="1200" b="1" i="1" u="sng" strike="noStrike" dirty="0">
                          <a:solidFill>
                            <a:srgbClr val="000000"/>
                          </a:solidFill>
                          <a:effectLst/>
                          <a:latin typeface="Calibri"/>
                        </a:rPr>
                        <a:t>Description/Clarification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32106">
                <a:tc gridSpan="2">
                  <a:txBody>
                    <a:bodyPr/>
                    <a:lstStyle/>
                    <a:p>
                      <a:pPr algn="l" fontAlgn="t"/>
                      <a:r>
                        <a:rPr lang="en-US" sz="1200" b="0" i="0" u="none" strike="noStrike">
                          <a:solidFill>
                            <a:srgbClr val="000000"/>
                          </a:solidFill>
                          <a:effectLst/>
                          <a:latin typeface="Calibri"/>
                        </a:rPr>
                        <a:t>Electrons from a broad range of energies and incidence angles can be combined in order to increase statistical accuracy.  Additional proton and heavy-ion rates, subdivided according to species, energy, and incidence angle, will be measurable at various time cadences, ≤ 5 s to ≥ 1 hr, as appropriate to expected counting statistics.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78687">
                <a:tc>
                  <a:txBody>
                    <a:bodyPr/>
                    <a:lstStyle/>
                    <a:p>
                      <a:pPr algn="l" fontAlgn="t"/>
                      <a:r>
                        <a:rPr lang="en-US" sz="1200" b="1" i="0" u="sng" strike="noStrike" dirty="0">
                          <a:solidFill>
                            <a:srgbClr val="000000"/>
                          </a:solidFill>
                          <a:effectLst/>
                          <a:latin typeface="Calibri"/>
                        </a:rPr>
                        <a:t>Rationale</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62233">
                <a:tc>
                  <a:txBody>
                    <a:bodyPr/>
                    <a:lstStyle/>
                    <a:p>
                      <a:pPr algn="l" fontAlgn="t"/>
                      <a:r>
                        <a:rPr lang="en-US" sz="1200" b="0" i="0" u="none" strike="noStrike" dirty="0">
                          <a:solidFill>
                            <a:srgbClr val="000000"/>
                          </a:solidFill>
                          <a:effectLst/>
                          <a:latin typeface="Calibri"/>
                        </a:rPr>
                        <a:t>This requirement meets Level 2 Mission Science Requirements.  Proton rates at high cadence are needed to look for fast time structure in the energetic particle intensities as might be caused, for example, by a rapid changes in the magnetic field direction or by the passage of a shock.  Proton and heavy-ion rates with good statistical accuracy at slower cadences but higher energy and angular resolution are needed to measure energy spectra and angular distributions and to trace their evolution over the course of an event.</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78687">
                <a:tc>
                  <a:txBody>
                    <a:bodyPr/>
                    <a:lstStyle/>
                    <a:p>
                      <a:pPr algn="l" fontAlgn="t"/>
                      <a:r>
                        <a:rPr lang="en-US" sz="1200" b="1" i="0" u="sng" strike="noStrike">
                          <a:solidFill>
                            <a:srgbClr val="000000"/>
                          </a:solidFill>
                          <a:effectLst/>
                          <a:latin typeface="Calibri"/>
                        </a:rPr>
                        <a:t>Parent Traceability</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922488">
                <a:tc>
                  <a:txBody>
                    <a:bodyPr/>
                    <a:lstStyle/>
                    <a:p>
                      <a:pPr algn="l" fontAlgn="t"/>
                      <a:r>
                        <a:rPr lang="en-US" sz="1200" b="0" i="0" u="none" strike="noStrike" dirty="0" smtClean="0">
                          <a:solidFill>
                            <a:srgbClr val="000000"/>
                          </a:solidFill>
                          <a:effectLst/>
                          <a:latin typeface="Calibri"/>
                        </a:rPr>
                        <a:t>MRD-97 : The Mission shall measure energetic protons and heavy ions,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50 MeV/nucleon</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 5s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30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at least H, He, 3He, C, O, Ne, Mg, Si, Fe</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31491577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WISPR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82861803"/>
              </p:ext>
            </p:extLst>
          </p:nvPr>
        </p:nvGraphicFramePr>
        <p:xfrm>
          <a:off x="228600" y="1194624"/>
          <a:ext cx="8686800" cy="5587176"/>
        </p:xfrm>
        <a:graphic>
          <a:graphicData uri="http://schemas.openxmlformats.org/drawingml/2006/table">
            <a:tbl>
              <a:tblPr/>
              <a:tblGrid>
                <a:gridCol w="6382386"/>
                <a:gridCol w="2304414"/>
              </a:tblGrid>
              <a:tr h="0">
                <a:tc gridSpan="2">
                  <a:txBody>
                    <a:bodyPr/>
                    <a:lstStyle/>
                    <a:p>
                      <a:pPr algn="l" fontAlgn="t"/>
                      <a:r>
                        <a:rPr lang="en-US" sz="1400" b="1" i="0" u="sng" strike="noStrike" dirty="0">
                          <a:solidFill>
                            <a:srgbClr val="000000"/>
                          </a:solidFill>
                          <a:effectLst/>
                          <a:latin typeface="Calibri"/>
                        </a:rPr>
                        <a:t>PAY-70: Measurement: Visible Broadband Intensity 0.046 AU to 0.07 AU</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54079">
                <a:tc gridSpan="2">
                  <a:txBody>
                    <a:bodyPr/>
                    <a:lstStyle/>
                    <a:p>
                      <a:pPr algn="l" fontAlgn="t"/>
                      <a:r>
                        <a:rPr lang="en-US" sz="1400" b="0" i="0" u="none" strike="noStrike" dirty="0">
                          <a:solidFill>
                            <a:srgbClr val="000000"/>
                          </a:solidFill>
                          <a:effectLst/>
                          <a:latin typeface="Calibri"/>
                        </a:rPr>
                        <a:t>WISPR shall be capable of providing Full Frame Images of visible broadband intensity over solar orbital distances of 0.046 AU to 0.07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radial scene from elongations of 14 degrees to 90 degrees from sun center;</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transverse scene from 20 degrees (at 14 degrees elongation) to 44 degrees (at 90 degrees elongation);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image spatial resolution across the FOV of ≤ 6.4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14 degrees to 53 degrees) and ≤ 9.3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53 degrees to 90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SNR for a binned pixel ≥ 20 (for elongations of 14 degrees to 20 degrees), ≥ 10 (for elongations of 20 degrees to 26 degrees) and ≥ 5 (for elongations of 26 degrees to 90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nominal cadence of ≤ 10 min.</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400" b="1" i="1" u="sng" strike="noStrike" dirty="0">
                          <a:solidFill>
                            <a:srgbClr val="000000"/>
                          </a:solidFill>
                          <a:effectLst/>
                          <a:latin typeface="Calibri"/>
                        </a:rPr>
                        <a:t>Description/Clarification</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5777">
                <a:tc gridSpan="2">
                  <a:txBody>
                    <a:bodyPr/>
                    <a:lstStyle/>
                    <a:p>
                      <a:pPr algn="l" fontAlgn="t"/>
                      <a:r>
                        <a:rPr lang="en-US" sz="1400" b="0" i="0" u="none" strike="noStrike" dirty="0">
                          <a:solidFill>
                            <a:srgbClr val="000000"/>
                          </a:solidFill>
                          <a:effectLst/>
                          <a:latin typeface="Calibri"/>
                        </a:rPr>
                        <a:t>L2 Spatial resolution and photometric accuracy at the required spatial resolution and cadence are only required to be satisfied in the inner FOV of the image.  L2 Cadence is an average cadence requirement over the orbit. The cadence requirement will be faster inside 0.11 AU. Since instrument cadence for the same effective aperture will vary as a function of the signal to noise ratio in the scene based on the spacecraft distance to the sun and elongation, the increase in the instrument cadence inside 0.11 AU is not driving the WISPR instrument design.</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a:solidFill>
                            <a:srgbClr val="000000"/>
                          </a:solidFill>
                          <a:effectLst/>
                          <a:latin typeface="Calibri"/>
                        </a:rPr>
                        <a:t>Rationale</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7044">
                <a:tc>
                  <a:txBody>
                    <a:bodyPr/>
                    <a:lstStyle/>
                    <a:p>
                      <a:pPr algn="l" fontAlgn="t"/>
                      <a:r>
                        <a:rPr lang="en-US" sz="1400" b="0" i="0" u="none" strike="noStrike">
                          <a:solidFill>
                            <a:srgbClr val="000000"/>
                          </a:solidFill>
                          <a:effectLst/>
                          <a:latin typeface="Calibri"/>
                        </a:rPr>
                        <a:t>This requirement meets Level 2 Mission Science Requirements.</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WISPR</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a:solidFill>
                            <a:srgbClr val="000000"/>
                          </a:solidFill>
                          <a:effectLst/>
                          <a:latin typeface="Calibri"/>
                        </a:rPr>
                        <a:t>Parent Traceability</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19928">
                <a:tc>
                  <a:txBody>
                    <a:bodyPr/>
                    <a:lstStyle/>
                    <a:p>
                      <a:pPr algn="l" fontAlgn="t"/>
                      <a:r>
                        <a:rPr lang="en-US" sz="1400" b="0" i="0" u="none" strike="noStrike">
                          <a:solidFill>
                            <a:srgbClr val="000000"/>
                          </a:solidFill>
                          <a:effectLst/>
                          <a:latin typeface="Calibri"/>
                        </a:rPr>
                        <a:t>MRD-95 : The Mission shall measure visible broadband intensity,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&lt;= 16.5 min</a:t>
                      </a:r>
                      <a:br>
                        <a:rPr lang="en-US" sz="1400" b="0" i="0" u="none" strike="noStrike">
                          <a:solidFill>
                            <a:srgbClr val="000000"/>
                          </a:solidFill>
                          <a:effectLst/>
                          <a:latin typeface="Calibri"/>
                        </a:rPr>
                      </a:br>
                      <a:r>
                        <a:rPr lang="en-US" sz="1400" b="0" i="0" u="none" strike="noStrike">
                          <a:solidFill>
                            <a:srgbClr val="000000"/>
                          </a:solidFill>
                          <a:effectLst/>
                          <a:latin typeface="Calibri"/>
                        </a:rPr>
                        <a:t>  --  Field of view:  &gt;= 76 degrees radial  x  &gt;= 20 degrees transverse at 14 degrees elongation to &gt;= 44 degrees transverse at 90 degrees elongation</a:t>
                      </a:r>
                      <a:br>
                        <a:rPr lang="en-US" sz="1400" b="0" i="0" u="none" strike="noStrike">
                          <a:solidFill>
                            <a:srgbClr val="000000"/>
                          </a:solidFill>
                          <a:effectLst/>
                          <a:latin typeface="Calibri"/>
                        </a:rPr>
                      </a:br>
                      <a:r>
                        <a:rPr lang="en-US" sz="1400" b="0" i="0" u="none" strike="noStrike">
                          <a:solidFill>
                            <a:srgbClr val="000000"/>
                          </a:solidFill>
                          <a:effectLst/>
                          <a:latin typeface="Calibri"/>
                        </a:rPr>
                        <a:t>  --  Inner FOV boundary:  &lt;= 14 degrees</a:t>
                      </a:r>
                      <a:br>
                        <a:rPr lang="en-US" sz="1400" b="0" i="0" u="none" strike="noStrike">
                          <a:solidFill>
                            <a:srgbClr val="000000"/>
                          </a:solidFill>
                          <a:effectLst/>
                          <a:latin typeface="Calibri"/>
                        </a:rPr>
                      </a:br>
                      <a:r>
                        <a:rPr lang="en-US" sz="1400" b="0" i="0" u="none" strike="noStrike">
                          <a:solidFill>
                            <a:srgbClr val="000000"/>
                          </a:solidFill>
                          <a:effectLst/>
                          <a:latin typeface="Calibri"/>
                        </a:rPr>
                        <a:t>  --  Spatial Resolution:  &lt;= 6.4 arcmin</a:t>
                      </a:r>
                      <a:br>
                        <a:rPr lang="en-US" sz="1400" b="0" i="0" u="none" strike="noStrike">
                          <a:solidFill>
                            <a:srgbClr val="000000"/>
                          </a:solidFill>
                          <a:effectLst/>
                          <a:latin typeface="Calibri"/>
                        </a:rPr>
                      </a:br>
                      <a:r>
                        <a:rPr lang="en-US" sz="1400" b="0" i="0" u="none" strike="noStrike">
                          <a:solidFill>
                            <a:srgbClr val="000000"/>
                          </a:solidFill>
                          <a:effectLst/>
                          <a:latin typeface="Calibri"/>
                        </a:rPr>
                        <a:t>  --  Photometric sensitivity (SNR per pixel):  &gt;= 20.</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242325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33924851"/>
              </p:ext>
            </p:extLst>
          </p:nvPr>
        </p:nvGraphicFramePr>
        <p:xfrm>
          <a:off x="228600" y="1570627"/>
          <a:ext cx="8686800" cy="4975488"/>
        </p:xfrm>
        <a:graphic>
          <a:graphicData uri="http://schemas.openxmlformats.org/drawingml/2006/table">
            <a:tbl>
              <a:tblPr/>
              <a:tblGrid>
                <a:gridCol w="6382386"/>
                <a:gridCol w="2304414"/>
              </a:tblGrid>
              <a:tr h="87306">
                <a:tc gridSpan="2">
                  <a:txBody>
                    <a:bodyPr/>
                    <a:lstStyle/>
                    <a:p>
                      <a:pPr algn="l" fontAlgn="t"/>
                      <a:r>
                        <a:rPr lang="en-US" sz="1200" b="1" i="0" u="sng" strike="noStrike" dirty="0">
                          <a:solidFill>
                            <a:srgbClr val="000000"/>
                          </a:solidFill>
                          <a:effectLst/>
                          <a:latin typeface="Calibri"/>
                        </a:rPr>
                        <a:t>PAY-267: Measurement: Protons/Heavy Ions Cadence (EPI-Hi)</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72418">
                <a:tc gridSpan="2">
                  <a:txBody>
                    <a:bodyPr/>
                    <a:lstStyle/>
                    <a:p>
                      <a:pPr algn="l" fontAlgn="t"/>
                      <a:r>
                        <a:rPr lang="en-US" sz="1200" b="0" i="0" u="none" strike="noStrike">
                          <a:solidFill>
                            <a:srgbClr val="000000"/>
                          </a:solidFill>
                          <a:effectLst/>
                          <a:latin typeface="Calibri"/>
                        </a:rPr>
                        <a:t>EPI-Hi shall be capable of measuring proton count rate in at least one energy range over solar orbital distances of 9.86 Rs to 0.25 AU above 1 MeV with a time resolution of 5 s or faster.</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7306">
                <a:tc gridSpan="2">
                  <a:txBody>
                    <a:bodyPr/>
                    <a:lstStyle/>
                    <a:p>
                      <a:pPr algn="l" fontAlgn="t"/>
                      <a:r>
                        <a:rPr lang="en-US" sz="1200" b="1" i="1" u="sng" strike="noStrike" dirty="0">
                          <a:solidFill>
                            <a:srgbClr val="000000"/>
                          </a:solidFill>
                          <a:effectLst/>
                          <a:latin typeface="Calibri"/>
                        </a:rPr>
                        <a:t>Description/Clarification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57530">
                <a:tc gridSpan="2">
                  <a:txBody>
                    <a:bodyPr/>
                    <a:lstStyle/>
                    <a:p>
                      <a:pPr algn="l" fontAlgn="t"/>
                      <a:r>
                        <a:rPr lang="en-US" sz="1200" b="0" i="0" u="none" strike="noStrike">
                          <a:solidFill>
                            <a:srgbClr val="000000"/>
                          </a:solidFill>
                          <a:effectLst/>
                          <a:latin typeface="Calibri"/>
                        </a:rPr>
                        <a:t>Electrons from a broad range of energies and incidence angles can be combined in order to increase statistical accuracy.  Additional proton and heavy-ion rates, subdivided according to species, energy, and incidence angle, will be measurable at various time cadences, ≤ 5 s to ≥ 1 hr, as appropriate to expected counting statistics.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87306">
                <a:tc>
                  <a:txBody>
                    <a:bodyPr/>
                    <a:lstStyle/>
                    <a:p>
                      <a:pPr algn="l" fontAlgn="t"/>
                      <a:r>
                        <a:rPr lang="en-US" sz="1200" b="1" i="0" u="sng" strike="noStrike" dirty="0">
                          <a:solidFill>
                            <a:srgbClr val="000000"/>
                          </a:solidFill>
                          <a:effectLst/>
                          <a:latin typeface="Calibri"/>
                        </a:rPr>
                        <a:t>Rationale</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12865">
                <a:tc>
                  <a:txBody>
                    <a:bodyPr/>
                    <a:lstStyle/>
                    <a:p>
                      <a:pPr algn="l" fontAlgn="t"/>
                      <a:r>
                        <a:rPr lang="en-US" sz="1200" b="0" i="0" u="none" strike="noStrike" dirty="0">
                          <a:solidFill>
                            <a:srgbClr val="000000"/>
                          </a:solidFill>
                          <a:effectLst/>
                          <a:latin typeface="Calibri"/>
                        </a:rPr>
                        <a:t>This requirement meets Level 2 Mission Science Requirements.  Proton rates at high cadence are needed to look for fast time structure in the energetic particle intensities as might be caused, for example, by a rapid changes in the magnetic field direction or by the passage of a shock.  Proton and heavy-ion rates with good statistical accuracy at slower cadences but higher energy and angular resolution are needed to measure energy spectra and angular distributions and to trace their evolution over the course of an event.</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7306">
                <a:tc>
                  <a:txBody>
                    <a:bodyPr/>
                    <a:lstStyle/>
                    <a:p>
                      <a:pPr algn="l" fontAlgn="t"/>
                      <a:r>
                        <a:rPr lang="en-US" sz="1200" b="1" i="0" u="sng" strike="noStrike">
                          <a:solidFill>
                            <a:srgbClr val="000000"/>
                          </a:solidFill>
                          <a:effectLst/>
                          <a:latin typeface="Calibri"/>
                        </a:rPr>
                        <a:t>Parent Traceability</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23535">
                <a:tc>
                  <a:txBody>
                    <a:bodyPr/>
                    <a:lstStyle/>
                    <a:p>
                      <a:pPr algn="l" fontAlgn="t"/>
                      <a:r>
                        <a:rPr lang="en-US" sz="1200" b="0" i="0" u="none" strike="noStrike" dirty="0" smtClean="0">
                          <a:solidFill>
                            <a:srgbClr val="000000"/>
                          </a:solidFill>
                          <a:effectLst/>
                          <a:latin typeface="Calibri"/>
                        </a:rPr>
                        <a:t>MRD-97 : The Mission shall measure energetic protons and heavy ions,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50 MeV/nucleon</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 5s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30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at least H, He, 3He, C, O, Ne, Mg, Si, Fe</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716" marR="4716" marT="4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35696598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2084617"/>
              </p:ext>
            </p:extLst>
          </p:nvPr>
        </p:nvGraphicFramePr>
        <p:xfrm>
          <a:off x="228600" y="1524000"/>
          <a:ext cx="8686800" cy="5153694"/>
        </p:xfrm>
        <a:graphic>
          <a:graphicData uri="http://schemas.openxmlformats.org/drawingml/2006/table">
            <a:tbl>
              <a:tblPr/>
              <a:tblGrid>
                <a:gridCol w="6382384"/>
                <a:gridCol w="2304416"/>
              </a:tblGrid>
              <a:tr h="126612">
                <a:tc gridSpan="2">
                  <a:txBody>
                    <a:bodyPr/>
                    <a:lstStyle/>
                    <a:p>
                      <a:pPr algn="l" fontAlgn="t"/>
                      <a:r>
                        <a:rPr lang="en-US" sz="1400" b="1" i="0" u="sng" strike="noStrike" dirty="0">
                          <a:solidFill>
                            <a:srgbClr val="000000"/>
                          </a:solidFill>
                          <a:effectLst/>
                          <a:latin typeface="Calibri"/>
                        </a:rPr>
                        <a:t>PAY-83: Measurement: Protons/Heavy Ions Angular Sectoring (EPI-Lo)</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50037">
                <a:tc gridSpan="2">
                  <a:txBody>
                    <a:bodyPr/>
                    <a:lstStyle/>
                    <a:p>
                      <a:pPr algn="l" fontAlgn="t"/>
                      <a:r>
                        <a:rPr lang="en-US" sz="1400" b="0" i="0" u="none" strike="noStrike" dirty="0">
                          <a:solidFill>
                            <a:srgbClr val="000000"/>
                          </a:solidFill>
                          <a:effectLst/>
                          <a:latin typeface="Calibri"/>
                        </a:rPr>
                        <a:t>EPI-Lo shall be capable of measuring proton and heavy ion angular distributions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using sectors of width ≤ 30° (TBR).</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26612">
                <a:tc>
                  <a:txBody>
                    <a:bodyPr/>
                    <a:lstStyle/>
                    <a:p>
                      <a:pPr algn="l" fontAlgn="t"/>
                      <a:r>
                        <a:rPr lang="en-US" sz="1400" b="1" i="0" u="sng" strike="noStrike" dirty="0">
                          <a:solidFill>
                            <a:srgbClr val="000000"/>
                          </a:solidFill>
                          <a:effectLst/>
                          <a:latin typeface="Calibri"/>
                        </a:rPr>
                        <a:t>Rationale</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620312">
                <a:tc>
                  <a:txBody>
                    <a:bodyPr/>
                    <a:lstStyle/>
                    <a:p>
                      <a:pPr algn="l" fontAlgn="t"/>
                      <a:r>
                        <a:rPr lang="en-US" sz="1400" b="0" i="0" u="none" strike="noStrike" dirty="0">
                          <a:solidFill>
                            <a:srgbClr val="000000"/>
                          </a:solidFill>
                          <a:effectLst/>
                          <a:latin typeface="Calibri"/>
                        </a:rPr>
                        <a:t>This requirement meets Level 2 Mission Science Requirements.  Sectoring of proton and heavy-ion intensity measurements is required for deriving pitch angle distributions (in conjunction with measurements of the magnetic field direction), for observing the time evolution of these distributions, and for estimating the fractions of the distributions that are unmeasured due to field-of-view limitations.</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26612">
                <a:tc>
                  <a:txBody>
                    <a:bodyPr/>
                    <a:lstStyle/>
                    <a:p>
                      <a:pPr algn="l" fontAlgn="t"/>
                      <a:r>
                        <a:rPr lang="en-US" sz="1400" b="1" i="0" u="sng" strike="noStrike">
                          <a:solidFill>
                            <a:srgbClr val="000000"/>
                          </a:solidFill>
                          <a:effectLst/>
                          <a:latin typeface="Calibri"/>
                        </a:rPr>
                        <a:t>Parent Traceability</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731139">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96470932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70139567"/>
              </p:ext>
            </p:extLst>
          </p:nvPr>
        </p:nvGraphicFramePr>
        <p:xfrm>
          <a:off x="152400" y="1590676"/>
          <a:ext cx="8763000" cy="5153694"/>
        </p:xfrm>
        <a:graphic>
          <a:graphicData uri="http://schemas.openxmlformats.org/drawingml/2006/table">
            <a:tbl>
              <a:tblPr/>
              <a:tblGrid>
                <a:gridCol w="6438370"/>
                <a:gridCol w="2324630"/>
              </a:tblGrid>
              <a:tr h="74835">
                <a:tc gridSpan="2">
                  <a:txBody>
                    <a:bodyPr/>
                    <a:lstStyle/>
                    <a:p>
                      <a:pPr algn="l" fontAlgn="t"/>
                      <a:r>
                        <a:rPr lang="en-US" sz="1400" b="1" i="0" u="sng" strike="noStrike" dirty="0">
                          <a:solidFill>
                            <a:srgbClr val="000000"/>
                          </a:solidFill>
                          <a:effectLst/>
                          <a:latin typeface="Calibri"/>
                        </a:rPr>
                        <a:t>PAY-206: Measurement: Protons/Heavy Ions Angular Sectoring (EPI-Hi)</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47785">
                <a:tc gridSpan="2">
                  <a:txBody>
                    <a:bodyPr/>
                    <a:lstStyle/>
                    <a:p>
                      <a:pPr algn="l" fontAlgn="t"/>
                      <a:r>
                        <a:rPr lang="en-US" sz="1400" b="0" i="0" u="none" strike="noStrike" dirty="0">
                          <a:solidFill>
                            <a:srgbClr val="000000"/>
                          </a:solidFill>
                          <a:effectLst/>
                          <a:latin typeface="Calibri"/>
                        </a:rPr>
                        <a:t>EPI-Hi shall be capable of measuring proton and heavy ion angular distributions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using sectors of width ≤ 30° (TBR). </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74835">
                <a:tc>
                  <a:txBody>
                    <a:bodyPr/>
                    <a:lstStyle/>
                    <a:p>
                      <a:pPr algn="l" fontAlgn="t"/>
                      <a:r>
                        <a:rPr lang="en-US" sz="1400" b="1" i="0" u="sng" strike="noStrike" dirty="0">
                          <a:solidFill>
                            <a:srgbClr val="000000"/>
                          </a:solidFill>
                          <a:effectLst/>
                          <a:latin typeface="Calibri"/>
                        </a:rPr>
                        <a:t>Rationale</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66638">
                <a:tc>
                  <a:txBody>
                    <a:bodyPr/>
                    <a:lstStyle/>
                    <a:p>
                      <a:pPr algn="l" fontAlgn="t"/>
                      <a:r>
                        <a:rPr lang="en-US" sz="1400" b="0" i="0" u="none" strike="noStrike">
                          <a:solidFill>
                            <a:srgbClr val="000000"/>
                          </a:solidFill>
                          <a:effectLst/>
                          <a:latin typeface="Calibri"/>
                        </a:rPr>
                        <a:t>This requirement meets Level 2 Mission Science Requirements.  Sectoring of proton and heavy-ion intensity measurements is required for deriving pitch angle distributions (in conjunction with measurements of the magnetic field direction), for observing the time evolution of these distributions, and for estimating the fractions of the distributions that are unmeasured due to field-of-view limitations.</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74835">
                <a:tc>
                  <a:txBody>
                    <a:bodyPr/>
                    <a:lstStyle/>
                    <a:p>
                      <a:pPr algn="l" fontAlgn="t"/>
                      <a:r>
                        <a:rPr lang="en-US" sz="1400" b="1" i="0" u="sng" strike="noStrike">
                          <a:solidFill>
                            <a:srgbClr val="000000"/>
                          </a:solidFill>
                          <a:effectLst/>
                          <a:latin typeface="Calibri"/>
                        </a:rPr>
                        <a:t>Parent Traceability</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23197">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22178799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93325272"/>
              </p:ext>
            </p:extLst>
          </p:nvPr>
        </p:nvGraphicFramePr>
        <p:xfrm>
          <a:off x="152400" y="1388681"/>
          <a:ext cx="8839200" cy="5364954"/>
        </p:xfrm>
        <a:graphic>
          <a:graphicData uri="http://schemas.openxmlformats.org/drawingml/2006/table">
            <a:tbl>
              <a:tblPr/>
              <a:tblGrid>
                <a:gridCol w="6494357"/>
                <a:gridCol w="2344843"/>
              </a:tblGrid>
              <a:tr h="104459">
                <a:tc gridSpan="2">
                  <a:txBody>
                    <a:bodyPr/>
                    <a:lstStyle/>
                    <a:p>
                      <a:pPr algn="l" fontAlgn="t"/>
                      <a:r>
                        <a:rPr lang="en-US" sz="1400" b="1" i="0" u="sng" strike="noStrike" dirty="0">
                          <a:solidFill>
                            <a:srgbClr val="000000"/>
                          </a:solidFill>
                          <a:effectLst/>
                          <a:latin typeface="Calibri"/>
                        </a:rPr>
                        <a:t>PAY-84: Measurement: Protons/Heavy Ions Composition (EPI-Lo)</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15551">
                <a:tc gridSpan="2">
                  <a:txBody>
                    <a:bodyPr/>
                    <a:lstStyle/>
                    <a:p>
                      <a:pPr algn="l" fontAlgn="t"/>
                      <a:r>
                        <a:rPr lang="en-US" sz="1400" b="0" i="0" u="none" strike="noStrike" dirty="0">
                          <a:solidFill>
                            <a:srgbClr val="000000"/>
                          </a:solidFill>
                          <a:effectLst/>
                          <a:latin typeface="Calibri"/>
                        </a:rPr>
                        <a:t>EPI-Lo shall be capable of resolving at least the elements H, He, C, O, Ne, Mg, Si, and Fe, each with a FWHM charge (Z) resolution ≤ 0.5 times the charge separation from the nearest neighbor element in the list.</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04459">
                <a:tc>
                  <a:txBody>
                    <a:bodyPr/>
                    <a:lstStyle/>
                    <a:p>
                      <a:pPr algn="l" fontAlgn="t"/>
                      <a:r>
                        <a:rPr lang="en-US" sz="1400" b="1" i="0" u="sng" strike="noStrike" dirty="0">
                          <a:solidFill>
                            <a:srgbClr val="000000"/>
                          </a:solidFill>
                          <a:effectLst/>
                          <a:latin typeface="Calibri"/>
                        </a:rPr>
                        <a:t>Rationale</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614424">
                <a:tc>
                  <a:txBody>
                    <a:bodyPr/>
                    <a:lstStyle/>
                    <a:p>
                      <a:pPr algn="l" fontAlgn="t"/>
                      <a:r>
                        <a:rPr lang="en-US" sz="1400" b="0" i="0" u="none" strike="noStrike" dirty="0">
                          <a:solidFill>
                            <a:srgbClr val="000000"/>
                          </a:solidFill>
                          <a:effectLst/>
                          <a:latin typeface="Calibri"/>
                        </a:rPr>
                        <a:t>This requirement meets Level 2 Mission Science Requirements.  These elements, which are the most abundant in solar energetic particle events, can sample a wide range in the ratio M/Q (mass to ionic charge) and provide important diagnostics of the acceleration mechanism. A FWHM resolution of half the spacing to the nearest adjacent major element (or isotope in the case of He isotope studies) will allow measurements of abundances ratios up to at least as great as 10:1.</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04459">
                <a:tc>
                  <a:txBody>
                    <a:bodyPr/>
                    <a:lstStyle/>
                    <a:p>
                      <a:pPr algn="l" fontAlgn="t"/>
                      <a:r>
                        <a:rPr lang="en-US" sz="1400" b="1" i="0" u="sng" strike="noStrike">
                          <a:solidFill>
                            <a:srgbClr val="000000"/>
                          </a:solidFill>
                          <a:effectLst/>
                          <a:latin typeface="Calibri"/>
                        </a:rPr>
                        <a:t>Parent Traceability</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430367">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82404135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19609860"/>
              </p:ext>
            </p:extLst>
          </p:nvPr>
        </p:nvGraphicFramePr>
        <p:xfrm>
          <a:off x="228600" y="1388681"/>
          <a:ext cx="8686800" cy="5364954"/>
        </p:xfrm>
        <a:graphic>
          <a:graphicData uri="http://schemas.openxmlformats.org/drawingml/2006/table">
            <a:tbl>
              <a:tblPr/>
              <a:tblGrid>
                <a:gridCol w="6382385"/>
                <a:gridCol w="2304415"/>
              </a:tblGrid>
              <a:tr h="98274">
                <a:tc gridSpan="2">
                  <a:txBody>
                    <a:bodyPr/>
                    <a:lstStyle/>
                    <a:p>
                      <a:pPr algn="l" fontAlgn="t"/>
                      <a:r>
                        <a:rPr lang="en-US" sz="1400" b="1" i="0" u="sng" strike="noStrike" dirty="0">
                          <a:solidFill>
                            <a:srgbClr val="000000"/>
                          </a:solidFill>
                          <a:effectLst/>
                          <a:latin typeface="Calibri"/>
                        </a:rPr>
                        <a:t>PAY-268: Measurement: Protons/Heavy Ions Composition (EPI-Hi)</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02788">
                <a:tc gridSpan="2">
                  <a:txBody>
                    <a:bodyPr/>
                    <a:lstStyle/>
                    <a:p>
                      <a:pPr algn="l" fontAlgn="t"/>
                      <a:r>
                        <a:rPr lang="en-US" sz="1400" b="0" i="0" u="none" strike="noStrike" dirty="0">
                          <a:solidFill>
                            <a:srgbClr val="000000"/>
                          </a:solidFill>
                          <a:effectLst/>
                          <a:latin typeface="Calibri"/>
                        </a:rPr>
                        <a:t>EPI-Hi shall be capable of resolving at least the elements H, He, C, O, Ne, Mg, Si, and Fe, each with a FWHM charge (Z) resolution ≤ 0.5 times the charge separation from the nearest neighbor element in the list.</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98274">
                <a:tc>
                  <a:txBody>
                    <a:bodyPr/>
                    <a:lstStyle/>
                    <a:p>
                      <a:pPr algn="l" fontAlgn="t"/>
                      <a:r>
                        <a:rPr lang="en-US" sz="1400" b="1" i="0" u="sng" strike="noStrike" dirty="0">
                          <a:solidFill>
                            <a:srgbClr val="000000"/>
                          </a:solidFill>
                          <a:effectLst/>
                          <a:latin typeface="Calibri"/>
                        </a:rPr>
                        <a:t>Rationale</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578041">
                <a:tc>
                  <a:txBody>
                    <a:bodyPr/>
                    <a:lstStyle/>
                    <a:p>
                      <a:pPr algn="l" fontAlgn="t"/>
                      <a:r>
                        <a:rPr lang="en-US" sz="1400" b="0" i="0" u="none" strike="noStrike" dirty="0">
                          <a:solidFill>
                            <a:srgbClr val="000000"/>
                          </a:solidFill>
                          <a:effectLst/>
                          <a:latin typeface="Calibri"/>
                        </a:rPr>
                        <a:t>This requirement meets Level 2 Mission Science Requirements.  These elements, which are the most abundant in solar energetic particle events, can sample a wide range in the ratio M/Q (mass to ionic charge) and provide important diagnostics of the acceleration mechanism. A FWHM resolution of half the spacing to the nearest adjacent major element (or isotope in the case of He isotope studies) will allow measurements of abundances ratios up to at least as great as 10:1.</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98274">
                <a:tc>
                  <a:txBody>
                    <a:bodyPr/>
                    <a:lstStyle/>
                    <a:p>
                      <a:pPr algn="l" fontAlgn="t"/>
                      <a:r>
                        <a:rPr lang="en-US" sz="1400" b="1" i="0" u="sng" strike="noStrike">
                          <a:solidFill>
                            <a:srgbClr val="000000"/>
                          </a:solidFill>
                          <a:effectLst/>
                          <a:latin typeface="Calibri"/>
                        </a:rPr>
                        <a:t>Parent Traceability</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345669">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67248003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46539008"/>
              </p:ext>
            </p:extLst>
          </p:nvPr>
        </p:nvGraphicFramePr>
        <p:xfrm>
          <a:off x="228600" y="1676400"/>
          <a:ext cx="8686800" cy="4303728"/>
        </p:xfrm>
        <a:graphic>
          <a:graphicData uri="http://schemas.openxmlformats.org/drawingml/2006/table">
            <a:tbl>
              <a:tblPr/>
              <a:tblGrid>
                <a:gridCol w="6382384"/>
                <a:gridCol w="2304416"/>
              </a:tblGrid>
              <a:tr h="50340">
                <a:tc gridSpan="2">
                  <a:txBody>
                    <a:bodyPr/>
                    <a:lstStyle/>
                    <a:p>
                      <a:pPr algn="l" fontAlgn="t"/>
                      <a:r>
                        <a:rPr lang="en-US" sz="1400" b="1" i="0" u="sng" strike="noStrike" dirty="0">
                          <a:solidFill>
                            <a:srgbClr val="000000"/>
                          </a:solidFill>
                          <a:effectLst/>
                          <a:latin typeface="Calibri"/>
                        </a:rPr>
                        <a:t>PAY-223: Measurement: Protons/Heavy Ions Element Ratio &amp; mass resolution (EPI-Lo)</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99284">
                <a:tc gridSpan="2">
                  <a:txBody>
                    <a:bodyPr/>
                    <a:lstStyle/>
                    <a:p>
                      <a:pPr algn="l" fontAlgn="t"/>
                      <a:r>
                        <a:rPr lang="en-US" sz="1400" b="0" i="0" u="none" strike="noStrike" dirty="0">
                          <a:solidFill>
                            <a:srgbClr val="000000"/>
                          </a:solidFill>
                          <a:effectLst/>
                          <a:latin typeface="Calibri"/>
                        </a:rPr>
                        <a:t>EPI-Lo shall be capable of measuring the 3He/4He ratio over at least TBD decades in energy below 1 MeV/</a:t>
                      </a:r>
                      <a:r>
                        <a:rPr lang="en-US" sz="1400" b="0" i="0" u="none" strike="noStrike" dirty="0" err="1">
                          <a:solidFill>
                            <a:srgbClr val="000000"/>
                          </a:solidFill>
                          <a:effectLst/>
                          <a:latin typeface="Calibri"/>
                        </a:rPr>
                        <a:t>nuc</a:t>
                      </a:r>
                      <a:r>
                        <a:rPr lang="en-US" sz="1400" b="0" i="0" u="none" strike="noStrike" dirty="0">
                          <a:solidFill>
                            <a:srgbClr val="000000"/>
                          </a:solidFill>
                          <a:effectLst/>
                          <a:latin typeface="Calibri"/>
                        </a:rPr>
                        <a:t> and resolving 4He with a FWHM mass resolution ≤ 0.5 AMU (TBR).</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50340">
                <a:tc>
                  <a:txBody>
                    <a:bodyPr/>
                    <a:lstStyle/>
                    <a:p>
                      <a:pPr algn="l" fontAlgn="t"/>
                      <a:r>
                        <a:rPr lang="en-US" sz="1400" b="1" i="0" u="sng" strike="noStrike" dirty="0">
                          <a:solidFill>
                            <a:srgbClr val="000000"/>
                          </a:solidFill>
                          <a:effectLst/>
                          <a:latin typeface="Calibri"/>
                        </a:rPr>
                        <a:t>Rationale</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29889">
                <a:tc>
                  <a:txBody>
                    <a:bodyPr/>
                    <a:lstStyle/>
                    <a:p>
                      <a:pPr algn="l" fontAlgn="t"/>
                      <a:r>
                        <a:rPr lang="en-US" sz="1400" b="0" i="0" u="none" strike="noStrike" dirty="0">
                          <a:solidFill>
                            <a:srgbClr val="000000"/>
                          </a:solidFill>
                          <a:effectLst/>
                          <a:latin typeface="Calibri"/>
                        </a:rPr>
                        <a:t>This requirement supports Level 2 Mission Science Requirements.</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0340">
                <a:tc>
                  <a:txBody>
                    <a:bodyPr/>
                    <a:lstStyle/>
                    <a:p>
                      <a:pPr algn="l" fontAlgn="t"/>
                      <a:r>
                        <a:rPr lang="en-US" sz="1400" b="1" i="0" u="sng" strike="noStrike" dirty="0">
                          <a:solidFill>
                            <a:srgbClr val="000000"/>
                          </a:solidFill>
                          <a:effectLst/>
                          <a:latin typeface="Calibri"/>
                        </a:rPr>
                        <a:t>Parent Traceability</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86607">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4650486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6327186"/>
              </p:ext>
            </p:extLst>
          </p:nvPr>
        </p:nvGraphicFramePr>
        <p:xfrm>
          <a:off x="152400" y="1639872"/>
          <a:ext cx="8839200" cy="4303728"/>
        </p:xfrm>
        <a:graphic>
          <a:graphicData uri="http://schemas.openxmlformats.org/drawingml/2006/table">
            <a:tbl>
              <a:tblPr/>
              <a:tblGrid>
                <a:gridCol w="6494356"/>
                <a:gridCol w="2344844"/>
              </a:tblGrid>
              <a:tr h="129083">
                <a:tc gridSpan="2">
                  <a:txBody>
                    <a:bodyPr/>
                    <a:lstStyle/>
                    <a:p>
                      <a:pPr algn="l" fontAlgn="t"/>
                      <a:r>
                        <a:rPr lang="en-US" sz="1400" b="1" i="0" u="sng" strike="noStrike" dirty="0">
                          <a:solidFill>
                            <a:srgbClr val="000000"/>
                          </a:solidFill>
                          <a:effectLst/>
                          <a:latin typeface="Calibri"/>
                        </a:rPr>
                        <a:t>PAY-224: Measurement: Protons/Heavy Ions Element Ratio &amp; mass resolution (EPI-Hi)</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54585">
                <a:tc gridSpan="2">
                  <a:txBody>
                    <a:bodyPr/>
                    <a:lstStyle/>
                    <a:p>
                      <a:pPr algn="l" fontAlgn="t"/>
                      <a:r>
                        <a:rPr lang="en-US" sz="1400" b="0" i="0" u="none" strike="noStrike" dirty="0">
                          <a:solidFill>
                            <a:srgbClr val="000000"/>
                          </a:solidFill>
                          <a:effectLst/>
                          <a:latin typeface="Calibri"/>
                        </a:rPr>
                        <a:t>EPI-Hi shall be capable of measuring the 3He/4He ratio over at least one decade in energy above 1 MeV/</a:t>
                      </a:r>
                      <a:r>
                        <a:rPr lang="en-US" sz="1400" b="0" i="0" u="none" strike="noStrike" dirty="0" err="1">
                          <a:solidFill>
                            <a:srgbClr val="000000"/>
                          </a:solidFill>
                          <a:effectLst/>
                          <a:latin typeface="Calibri"/>
                        </a:rPr>
                        <a:t>nuc</a:t>
                      </a:r>
                      <a:r>
                        <a:rPr lang="en-US" sz="1400" b="0" i="0" u="none" strike="noStrike" dirty="0">
                          <a:solidFill>
                            <a:srgbClr val="000000"/>
                          </a:solidFill>
                          <a:effectLst/>
                          <a:latin typeface="Calibri"/>
                        </a:rPr>
                        <a:t> (TBR) and resolving 4He with a FWHM mass resolution ≤ 0.5 AMU (TBR).</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29083">
                <a:tc>
                  <a:txBody>
                    <a:bodyPr/>
                    <a:lstStyle/>
                    <a:p>
                      <a:pPr algn="l" fontAlgn="t"/>
                      <a:r>
                        <a:rPr lang="en-US" sz="1400" b="1" i="0" u="sng" strike="noStrike" dirty="0">
                          <a:solidFill>
                            <a:srgbClr val="000000"/>
                          </a:solidFill>
                          <a:effectLst/>
                          <a:latin typeface="Calibri"/>
                        </a:rPr>
                        <a:t>Rationale</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29083">
                <a:tc>
                  <a:txBody>
                    <a:bodyPr/>
                    <a:lstStyle/>
                    <a:p>
                      <a:pPr algn="l" fontAlgn="t"/>
                      <a:r>
                        <a:rPr lang="en-US" sz="1400" b="0" i="0" u="none" strike="noStrike">
                          <a:solidFill>
                            <a:srgbClr val="000000"/>
                          </a:solidFill>
                          <a:effectLst/>
                          <a:latin typeface="Calibri"/>
                        </a:rPr>
                        <a:t>This requirement supports Level 2 Mission Science Requirements.</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29083">
                <a:tc>
                  <a:txBody>
                    <a:bodyPr/>
                    <a:lstStyle/>
                    <a:p>
                      <a:pPr algn="l" fontAlgn="t"/>
                      <a:r>
                        <a:rPr lang="en-US" sz="1400" b="1" i="0" u="sng" strike="noStrike">
                          <a:solidFill>
                            <a:srgbClr val="000000"/>
                          </a:solidFill>
                          <a:effectLst/>
                          <a:latin typeface="Calibri"/>
                        </a:rPr>
                        <a:t>Parent Traceability</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760607">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088" marR="6088" marT="60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66308670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85846652"/>
              </p:ext>
            </p:extLst>
          </p:nvPr>
        </p:nvGraphicFramePr>
        <p:xfrm>
          <a:off x="304800" y="1524000"/>
          <a:ext cx="8610600" cy="5153694"/>
        </p:xfrm>
        <a:graphic>
          <a:graphicData uri="http://schemas.openxmlformats.org/drawingml/2006/table">
            <a:tbl>
              <a:tblPr/>
              <a:tblGrid>
                <a:gridCol w="6326399"/>
                <a:gridCol w="2284201"/>
              </a:tblGrid>
              <a:tr h="86948">
                <a:tc gridSpan="2">
                  <a:txBody>
                    <a:bodyPr/>
                    <a:lstStyle/>
                    <a:p>
                      <a:pPr algn="l" fontAlgn="t"/>
                      <a:r>
                        <a:rPr lang="en-US" sz="1400" b="1" i="0" u="sng" strike="noStrike" dirty="0">
                          <a:solidFill>
                            <a:srgbClr val="000000"/>
                          </a:solidFill>
                          <a:effectLst/>
                          <a:latin typeface="Calibri"/>
                        </a:rPr>
                        <a:t>PAY-85: Measurement: SEP Event Energetic Electrons (EPI-Lo)</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91280">
                <a:tc gridSpan="2">
                  <a:txBody>
                    <a:bodyPr/>
                    <a:lstStyle/>
                    <a:p>
                      <a:pPr algn="l" fontAlgn="t"/>
                      <a:r>
                        <a:rPr lang="en-US" sz="1400" b="0" i="0" u="none" strike="noStrike" dirty="0">
                          <a:solidFill>
                            <a:srgbClr val="000000"/>
                          </a:solidFill>
                          <a:effectLst/>
                          <a:latin typeface="Calibri"/>
                        </a:rPr>
                        <a:t>EPI-Lo shall be capable of measuring energy spectra and angular distributions for energetic electrons from 0.05 MeV to 0.5 MeV (TBR) for solar energetic particle event intensities up to at least 10^6 particles/cm2-sr-s (TBR).</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86948">
                <a:tc>
                  <a:txBody>
                    <a:bodyPr/>
                    <a:lstStyle/>
                    <a:p>
                      <a:pPr algn="l" fontAlgn="t"/>
                      <a:r>
                        <a:rPr lang="en-US" sz="1400" b="1" i="0" u="sng" strike="noStrike" dirty="0">
                          <a:solidFill>
                            <a:srgbClr val="000000"/>
                          </a:solidFill>
                          <a:effectLst/>
                          <a:latin typeface="Calibri"/>
                        </a:rPr>
                        <a:t>Rationale</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425984">
                <a:tc>
                  <a:txBody>
                    <a:bodyPr/>
                    <a:lstStyle/>
                    <a:p>
                      <a:pPr algn="l" fontAlgn="t"/>
                      <a:r>
                        <a:rPr lang="en-US" sz="1400" b="0" i="0" u="none" strike="noStrike">
                          <a:solidFill>
                            <a:srgbClr val="000000"/>
                          </a:solidFill>
                          <a:effectLst/>
                          <a:latin typeface="Calibri"/>
                        </a:rPr>
                        <a:t>Capability for making good measurements, without excessive saturation or background, during times of high particle intensity is important for assuring that high quality data can be obtained even in solar energetic particle events that occur when the spacecraft is close to the Sun.  Intensities are expected to increase at least as fast as 1/r2 going in toward the Sun.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6948">
                <a:tc>
                  <a:txBody>
                    <a:bodyPr/>
                    <a:lstStyle/>
                    <a:p>
                      <a:pPr algn="l" fontAlgn="t"/>
                      <a:r>
                        <a:rPr lang="en-US" sz="1400" b="1" i="0" u="sng" strike="noStrike">
                          <a:solidFill>
                            <a:srgbClr val="000000"/>
                          </a:solidFill>
                          <a:effectLst/>
                          <a:latin typeface="Calibri"/>
                        </a:rPr>
                        <a:t>Parent Traceability</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188817">
                <a:tc>
                  <a:txBody>
                    <a:bodyPr/>
                    <a:lstStyle/>
                    <a:p>
                      <a:pPr algn="l" fontAlgn="t"/>
                      <a:r>
                        <a:rPr lang="en-US" sz="1400" b="0" i="0" u="none" strike="noStrike" dirty="0" smtClean="0">
                          <a:solidFill>
                            <a:srgbClr val="000000"/>
                          </a:solidFill>
                          <a:effectLst/>
                          <a:latin typeface="Calibri"/>
                        </a:rPr>
                        <a:t>MRD-96 : The Mission shall measure energetic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3 MeV</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&lt;=1s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45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509" marR="5509" marT="5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77759943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61734378"/>
              </p:ext>
            </p:extLst>
          </p:nvPr>
        </p:nvGraphicFramePr>
        <p:xfrm>
          <a:off x="228600" y="1371600"/>
          <a:ext cx="8610600" cy="5365968"/>
        </p:xfrm>
        <a:graphic>
          <a:graphicData uri="http://schemas.openxmlformats.org/drawingml/2006/table">
            <a:tbl>
              <a:tblPr/>
              <a:tblGrid>
                <a:gridCol w="6326399"/>
                <a:gridCol w="2284201"/>
              </a:tblGrid>
              <a:tr h="130819">
                <a:tc gridSpan="2">
                  <a:txBody>
                    <a:bodyPr/>
                    <a:lstStyle/>
                    <a:p>
                      <a:pPr algn="l" fontAlgn="t"/>
                      <a:r>
                        <a:rPr lang="en-US" sz="1400" b="1" i="0" u="sng" strike="noStrike" dirty="0">
                          <a:solidFill>
                            <a:srgbClr val="000000"/>
                          </a:solidFill>
                          <a:effectLst/>
                          <a:latin typeface="Calibri"/>
                        </a:rPr>
                        <a:t>PAY-226: Measurement: SEP Event Ions (EPI-Lo)</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386083">
                <a:tc gridSpan="2">
                  <a:txBody>
                    <a:bodyPr/>
                    <a:lstStyle/>
                    <a:p>
                      <a:pPr algn="l" fontAlgn="t"/>
                      <a:r>
                        <a:rPr lang="en-US" sz="1400" b="0" i="0" u="none" strike="noStrike" dirty="0">
                          <a:solidFill>
                            <a:srgbClr val="000000"/>
                          </a:solidFill>
                          <a:effectLst/>
                          <a:latin typeface="Calibri"/>
                        </a:rPr>
                        <a:t>EPI-Lo shall be capable of measuring energy spectra, composition, and angular distributions for ions from ≤ 0.05 MeV/</a:t>
                      </a:r>
                      <a:r>
                        <a:rPr lang="en-US" sz="1400" b="0" i="0" u="none" strike="noStrike" dirty="0" err="1">
                          <a:solidFill>
                            <a:srgbClr val="000000"/>
                          </a:solidFill>
                          <a:effectLst/>
                          <a:latin typeface="Calibri"/>
                        </a:rPr>
                        <a:t>nuc</a:t>
                      </a:r>
                      <a:r>
                        <a:rPr lang="en-US" sz="1400" b="0" i="0" u="none" strike="noStrike" dirty="0">
                          <a:solidFill>
                            <a:srgbClr val="000000"/>
                          </a:solidFill>
                          <a:effectLst/>
                          <a:latin typeface="Calibri"/>
                        </a:rPr>
                        <a:t> to ≥ 5 MeV/</a:t>
                      </a:r>
                      <a:r>
                        <a:rPr lang="en-US" sz="1400" b="0" i="0" u="none" strike="noStrike" dirty="0" err="1">
                          <a:solidFill>
                            <a:srgbClr val="000000"/>
                          </a:solidFill>
                          <a:effectLst/>
                          <a:latin typeface="Calibri"/>
                        </a:rPr>
                        <a:t>nuc</a:t>
                      </a:r>
                      <a:r>
                        <a:rPr lang="en-US" sz="1400" b="0" i="0" u="none" strike="noStrike" dirty="0">
                          <a:solidFill>
                            <a:srgbClr val="000000"/>
                          </a:solidFill>
                          <a:effectLst/>
                          <a:latin typeface="Calibri"/>
                        </a:rPr>
                        <a:t>  to a maximum energy of 15 MeV for solar energetic particle event intensities up to at least 10^6 particles/cm2-sr-s.</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30819">
                <a:tc>
                  <a:txBody>
                    <a:bodyPr/>
                    <a:lstStyle/>
                    <a:p>
                      <a:pPr algn="l" fontAlgn="t"/>
                      <a:r>
                        <a:rPr lang="en-US" sz="1400" b="1" i="0" u="sng" strike="noStrike" dirty="0">
                          <a:solidFill>
                            <a:srgbClr val="000000"/>
                          </a:solidFill>
                          <a:effectLst/>
                          <a:latin typeface="Calibri"/>
                        </a:rPr>
                        <a:t>Rationale</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641347">
                <a:tc>
                  <a:txBody>
                    <a:bodyPr/>
                    <a:lstStyle/>
                    <a:p>
                      <a:pPr algn="l" fontAlgn="t"/>
                      <a:r>
                        <a:rPr lang="en-US" sz="1400" b="0" i="0" u="none" strike="noStrike">
                          <a:solidFill>
                            <a:srgbClr val="000000"/>
                          </a:solidFill>
                          <a:effectLst/>
                          <a:latin typeface="Calibri"/>
                        </a:rPr>
                        <a:t>Capability for making good measurements, without excessive saturation or background, during times of high particle intensity is important for assuring that high quality data can be obtained even in solar energetic particle events that occur when the spacecraft is close to the Sun.  Intensities are expected to increase at least as fast as 1/r2 going in toward the Sun.</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30819">
                <a:tc>
                  <a:txBody>
                    <a:bodyPr/>
                    <a:lstStyle/>
                    <a:p>
                      <a:pPr algn="l" fontAlgn="t"/>
                      <a:r>
                        <a:rPr lang="en-US" sz="1400" b="1" i="0" u="sng" strike="noStrike">
                          <a:solidFill>
                            <a:srgbClr val="000000"/>
                          </a:solidFill>
                          <a:effectLst/>
                          <a:latin typeface="Calibri"/>
                        </a:rPr>
                        <a:t>Parent Traceability</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790036">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9417333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90341934"/>
              </p:ext>
            </p:extLst>
          </p:nvPr>
        </p:nvGraphicFramePr>
        <p:xfrm>
          <a:off x="228600" y="1447800"/>
          <a:ext cx="8686800" cy="5365968"/>
        </p:xfrm>
        <a:graphic>
          <a:graphicData uri="http://schemas.openxmlformats.org/drawingml/2006/table">
            <a:tbl>
              <a:tblPr/>
              <a:tblGrid>
                <a:gridCol w="6382385"/>
                <a:gridCol w="2304415"/>
              </a:tblGrid>
              <a:tr h="112186">
                <a:tc gridSpan="2">
                  <a:txBody>
                    <a:bodyPr/>
                    <a:lstStyle/>
                    <a:p>
                      <a:pPr algn="l" fontAlgn="t"/>
                      <a:r>
                        <a:rPr lang="en-US" sz="1400" b="1" i="0" u="sng" strike="noStrike" dirty="0">
                          <a:solidFill>
                            <a:srgbClr val="000000"/>
                          </a:solidFill>
                          <a:effectLst/>
                          <a:latin typeface="Calibri"/>
                        </a:rPr>
                        <a:t>PAY-228: Measurement: SEP Event Energetic Electrons (EPI-Hi)</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331092">
                <a:tc gridSpan="2">
                  <a:txBody>
                    <a:bodyPr/>
                    <a:lstStyle/>
                    <a:p>
                      <a:pPr algn="l" fontAlgn="t"/>
                      <a:r>
                        <a:rPr lang="en-US" sz="1400" b="0" i="0" u="none" strike="noStrike" dirty="0">
                          <a:solidFill>
                            <a:srgbClr val="000000"/>
                          </a:solidFill>
                          <a:effectLst/>
                          <a:latin typeface="Calibri"/>
                        </a:rPr>
                        <a:t>EPI-Hi shall be capable of measuring energy spectra and angular distributions for energetic electrons from 0.5 MeV (TBR) to ≥3 MeV up to 10% (TBR) of an upper-limit spectrum of electron intensities specified in the SPP Environmental Design and Test Requirements Document, 7434-9039.</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12186">
                <a:tc>
                  <a:txBody>
                    <a:bodyPr/>
                    <a:lstStyle/>
                    <a:p>
                      <a:pPr algn="l" fontAlgn="t"/>
                      <a:r>
                        <a:rPr lang="en-US" sz="1400" b="1" i="0" u="sng" strike="noStrike" dirty="0">
                          <a:solidFill>
                            <a:srgbClr val="000000"/>
                          </a:solidFill>
                          <a:effectLst/>
                          <a:latin typeface="Calibri"/>
                        </a:rPr>
                        <a:t>Rationale</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549998">
                <a:tc>
                  <a:txBody>
                    <a:bodyPr/>
                    <a:lstStyle/>
                    <a:p>
                      <a:pPr algn="l" fontAlgn="t"/>
                      <a:r>
                        <a:rPr lang="en-US" sz="1400" b="0" i="0" u="none" strike="noStrike" dirty="0">
                          <a:solidFill>
                            <a:srgbClr val="000000"/>
                          </a:solidFill>
                          <a:effectLst/>
                          <a:latin typeface="Calibri"/>
                        </a:rPr>
                        <a:t>n the case of the rare occurrence of an extreme solar energetic particle event close to perihelion, some saturation of the instrument is likely to occur when operated in its normal mode. The instrument will be designed to allow a graceful degradation of performance as intensities increase above the specified levels and maximize the achievable scientific return up to the full level given by the upper-limit spectrum.</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12186">
                <a:tc>
                  <a:txBody>
                    <a:bodyPr/>
                    <a:lstStyle/>
                    <a:p>
                      <a:pPr algn="l" fontAlgn="t"/>
                      <a:r>
                        <a:rPr lang="en-US" sz="1400" b="1" i="0" u="sng" strike="noStrike">
                          <a:solidFill>
                            <a:srgbClr val="000000"/>
                          </a:solidFill>
                          <a:effectLst/>
                          <a:latin typeface="Calibri"/>
                        </a:rPr>
                        <a:t>Parent Traceability</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535075">
                <a:tc>
                  <a:txBody>
                    <a:bodyPr/>
                    <a:lstStyle/>
                    <a:p>
                      <a:pPr algn="l" fontAlgn="t"/>
                      <a:r>
                        <a:rPr lang="en-US" sz="1400" b="0" i="0" u="none" strike="noStrike" dirty="0" smtClean="0">
                          <a:solidFill>
                            <a:srgbClr val="000000"/>
                          </a:solidFill>
                          <a:effectLst/>
                          <a:latin typeface="Calibri"/>
                        </a:rPr>
                        <a:t>MRD-96 : The Mission shall measure energetic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3 MeV</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&lt;=1s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45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328" marR="5328" marT="53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9318496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WISPR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28051903"/>
              </p:ext>
            </p:extLst>
          </p:nvPr>
        </p:nvGraphicFramePr>
        <p:xfrm>
          <a:off x="228600" y="1590675"/>
          <a:ext cx="8762999" cy="5194013"/>
        </p:xfrm>
        <a:graphic>
          <a:graphicData uri="http://schemas.openxmlformats.org/drawingml/2006/table">
            <a:tbl>
              <a:tblPr/>
              <a:tblGrid>
                <a:gridCol w="6438371"/>
                <a:gridCol w="2324628"/>
              </a:tblGrid>
              <a:tr h="110698">
                <a:tc gridSpan="2">
                  <a:txBody>
                    <a:bodyPr/>
                    <a:lstStyle/>
                    <a:p>
                      <a:pPr algn="l" fontAlgn="t"/>
                      <a:r>
                        <a:rPr lang="en-US" sz="1400" b="1" i="0" u="sng" strike="noStrike" dirty="0">
                          <a:solidFill>
                            <a:srgbClr val="000000"/>
                          </a:solidFill>
                          <a:effectLst/>
                          <a:latin typeface="Calibri"/>
                        </a:rPr>
                        <a:t>PAY-71: Measurement: Visible Broadband Intensity 0.07 AU to 0.11 AU</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974808">
                <a:tc gridSpan="2">
                  <a:txBody>
                    <a:bodyPr/>
                    <a:lstStyle/>
                    <a:p>
                      <a:pPr algn="l" fontAlgn="t"/>
                      <a:r>
                        <a:rPr lang="en-US" sz="1400" b="0" i="0" u="none" strike="noStrike" dirty="0">
                          <a:solidFill>
                            <a:srgbClr val="000000"/>
                          </a:solidFill>
                          <a:effectLst/>
                          <a:latin typeface="Calibri"/>
                        </a:rPr>
                        <a:t>WISPR shall be capable of providing Full Frame Images of visible broadband intensity over solar orbital distances of 0.07 AU to 0.11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radial scene from elongations of 14 degrees to 90 degrees from sun center;</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transverse scene from 20 degrees (at 14 degrees elongation) to 44 degrees (at 90 degrees elongation);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image spatial resolution across the FOV of ≤ 6.4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14 degrees to 53 degrees) and ≤ 9.3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53 degrees to 90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SNR for a binned pixel ≥ 20 (for elongations of 14 degrees to 20 degrees), ≥ 10 (for elongations of 20 degrees to 26 degrees) and ≥ 5 (for elongations of 26 degrees to 90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nominal cadence of ≤ 15 min.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10698">
                <a:tc gridSpan="2">
                  <a:txBody>
                    <a:bodyPr/>
                    <a:lstStyle/>
                    <a:p>
                      <a:pPr algn="l" fontAlgn="t"/>
                      <a:r>
                        <a:rPr lang="en-US" sz="1400" b="1" i="1" u="sng" strike="noStrike" dirty="0">
                          <a:solidFill>
                            <a:srgbClr val="000000"/>
                          </a:solidFill>
                          <a:effectLst/>
                          <a:latin typeface="Calibri"/>
                        </a:rPr>
                        <a:t>Description/Clarification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326726">
                <a:tc gridSpan="2">
                  <a:txBody>
                    <a:bodyPr/>
                    <a:lstStyle/>
                    <a:p>
                      <a:pPr algn="l" fontAlgn="t"/>
                      <a:r>
                        <a:rPr lang="en-US" sz="1400" b="0" i="0" u="none" strike="noStrike">
                          <a:solidFill>
                            <a:srgbClr val="000000"/>
                          </a:solidFill>
                          <a:effectLst/>
                          <a:latin typeface="Calibri"/>
                        </a:rPr>
                        <a:t>L2 Spatial resolution and photometric accuracy at the required spatial resolution and cadence are only required to be satisfied in the inner FOV of the image.  L2 Cadence is an average cadence requirement over the orbit. The cadence requirement will be faster inside 0.11 AU and slower outside 0.174 AU.</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10698">
                <a:tc>
                  <a:txBody>
                    <a:bodyPr/>
                    <a:lstStyle/>
                    <a:p>
                      <a:pPr algn="l" fontAlgn="t"/>
                      <a:r>
                        <a:rPr lang="en-US" sz="1400" b="1" i="0" u="sng" strike="noStrike">
                          <a:solidFill>
                            <a:srgbClr val="000000"/>
                          </a:solidFill>
                          <a:effectLst/>
                          <a:latin typeface="Calibri"/>
                        </a:rPr>
                        <a:t>Rationale</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49619">
                <a:tc>
                  <a:txBody>
                    <a:bodyPr/>
                    <a:lstStyle/>
                    <a:p>
                      <a:pPr algn="l" fontAlgn="t"/>
                      <a:r>
                        <a:rPr lang="en-US" sz="1400" b="0" i="0" u="none" strike="noStrike">
                          <a:solidFill>
                            <a:srgbClr val="000000"/>
                          </a:solidFill>
                          <a:effectLst/>
                          <a:latin typeface="Calibri"/>
                        </a:rPr>
                        <a:t>This requirement meets Level 2 Mission Science Requirements.</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WISPR</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10698">
                <a:tc>
                  <a:txBody>
                    <a:bodyPr/>
                    <a:lstStyle/>
                    <a:p>
                      <a:pPr algn="l" fontAlgn="t"/>
                      <a:r>
                        <a:rPr lang="en-US" sz="1400" b="1" i="0" u="sng" strike="noStrike">
                          <a:solidFill>
                            <a:srgbClr val="000000"/>
                          </a:solidFill>
                          <a:effectLst/>
                          <a:latin typeface="Calibri"/>
                        </a:rPr>
                        <a:t>Parent Traceability</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58781">
                <a:tc>
                  <a:txBody>
                    <a:bodyPr/>
                    <a:lstStyle/>
                    <a:p>
                      <a:pPr algn="l" fontAlgn="t"/>
                      <a:r>
                        <a:rPr lang="en-US" sz="1400" b="0" i="0" u="none" strike="noStrike" dirty="0">
                          <a:solidFill>
                            <a:srgbClr val="000000"/>
                          </a:solidFill>
                          <a:effectLst/>
                          <a:latin typeface="Calibri"/>
                        </a:rPr>
                        <a:t>MRD-95 : The Mission shall measure visible broadband intensity,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Cadence:  &lt;= 16.5 min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Field of view:  &gt;= 76 degrees radial  x  &gt;= 20 degrees transverse at 14 degrees elongation to &gt;= 44 degrees transverse at 90 degrees elongation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Inner FOV boundary:  &lt;= 14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Spatial Resolution:  &lt;= 6.4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Photometric sensitivity (SNR per pixel):  &gt;= 20.</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55876976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10967772"/>
              </p:ext>
            </p:extLst>
          </p:nvPr>
        </p:nvGraphicFramePr>
        <p:xfrm>
          <a:off x="228600" y="1416846"/>
          <a:ext cx="8686800" cy="5364954"/>
        </p:xfrm>
        <a:graphic>
          <a:graphicData uri="http://schemas.openxmlformats.org/drawingml/2006/table">
            <a:tbl>
              <a:tblPr/>
              <a:tblGrid>
                <a:gridCol w="6382385"/>
                <a:gridCol w="2304415"/>
              </a:tblGrid>
              <a:tr h="50606">
                <a:tc gridSpan="2">
                  <a:txBody>
                    <a:bodyPr/>
                    <a:lstStyle/>
                    <a:p>
                      <a:pPr algn="l" fontAlgn="t"/>
                      <a:r>
                        <a:rPr lang="en-US" sz="1400" b="1" i="0" u="sng" strike="noStrike" dirty="0">
                          <a:solidFill>
                            <a:srgbClr val="000000"/>
                          </a:solidFill>
                          <a:effectLst/>
                          <a:latin typeface="Calibri"/>
                        </a:rPr>
                        <a:t>PAY-230: Measurement: SEP Event Ions (EPI-Hi)</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94519">
                <a:tc gridSpan="2">
                  <a:txBody>
                    <a:bodyPr/>
                    <a:lstStyle/>
                    <a:p>
                      <a:pPr algn="l" fontAlgn="t"/>
                      <a:r>
                        <a:rPr lang="en-US" sz="1400" b="0" i="0" u="none" strike="noStrike" dirty="0">
                          <a:solidFill>
                            <a:srgbClr val="000000"/>
                          </a:solidFill>
                          <a:effectLst/>
                          <a:latin typeface="Calibri"/>
                        </a:rPr>
                        <a:t>EPI-Hi shall be capable of measuring energy spectra, composition, and angular distributions for energetic ions from 1 MeV/</a:t>
                      </a:r>
                      <a:r>
                        <a:rPr lang="en-US" sz="1400" b="0" i="0" u="none" strike="noStrike" dirty="0" err="1">
                          <a:solidFill>
                            <a:srgbClr val="000000"/>
                          </a:solidFill>
                          <a:effectLst/>
                          <a:latin typeface="Calibri"/>
                        </a:rPr>
                        <a:t>nuc</a:t>
                      </a:r>
                      <a:r>
                        <a:rPr lang="en-US" sz="1400" b="0" i="0" u="none" strike="noStrike" dirty="0">
                          <a:solidFill>
                            <a:srgbClr val="000000"/>
                          </a:solidFill>
                          <a:effectLst/>
                          <a:latin typeface="Calibri"/>
                        </a:rPr>
                        <a:t> (TBR) to ≥ 50 MeV/</a:t>
                      </a:r>
                      <a:r>
                        <a:rPr lang="en-US" sz="1400" b="0" i="0" u="none" strike="noStrike" dirty="0" err="1">
                          <a:solidFill>
                            <a:srgbClr val="000000"/>
                          </a:solidFill>
                          <a:effectLst/>
                          <a:latin typeface="Calibri"/>
                        </a:rPr>
                        <a:t>nuc</a:t>
                      </a:r>
                      <a:r>
                        <a:rPr lang="en-US" sz="1400" b="0" i="0" u="none" strike="noStrike" dirty="0">
                          <a:solidFill>
                            <a:srgbClr val="000000"/>
                          </a:solidFill>
                          <a:effectLst/>
                          <a:latin typeface="Calibri"/>
                        </a:rPr>
                        <a:t> up to 10% (TBR) of an upper-limit spectrum of proton intensities specified in the SPP Environmental Design and Test Requirements Document, 7434-9039.</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50606">
                <a:tc>
                  <a:txBody>
                    <a:bodyPr/>
                    <a:lstStyle/>
                    <a:p>
                      <a:pPr algn="l" fontAlgn="t"/>
                      <a:r>
                        <a:rPr lang="en-US" sz="1400" b="1" i="0" u="sng" strike="noStrike" dirty="0">
                          <a:solidFill>
                            <a:srgbClr val="000000"/>
                          </a:solidFill>
                          <a:effectLst/>
                          <a:latin typeface="Calibri"/>
                        </a:rPr>
                        <a:t>Rationale</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39184">
                <a:tc>
                  <a:txBody>
                    <a:bodyPr/>
                    <a:lstStyle/>
                    <a:p>
                      <a:pPr algn="l" fontAlgn="t"/>
                      <a:r>
                        <a:rPr lang="en-US" sz="1400" b="0" i="0" u="none" strike="noStrike" dirty="0">
                          <a:solidFill>
                            <a:srgbClr val="000000"/>
                          </a:solidFill>
                          <a:effectLst/>
                          <a:latin typeface="Calibri"/>
                        </a:rPr>
                        <a:t>In the case of the rare occurrence of an extreme solar energetic particle event close to perihelion, some saturation of the instrument is likely to occur when operated in its normal mode. The instrument will be designed to allow a graceful degradation of performance as intensities increase above the specified levels and maximize the achievable scientific return up to the full level given by the upper-limit spectrum.</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0606">
                <a:tc>
                  <a:txBody>
                    <a:bodyPr/>
                    <a:lstStyle/>
                    <a:p>
                      <a:pPr algn="l" fontAlgn="t"/>
                      <a:r>
                        <a:rPr lang="en-US" sz="1400" b="1" i="0" u="sng" strike="noStrike" dirty="0">
                          <a:solidFill>
                            <a:srgbClr val="000000"/>
                          </a:solidFill>
                          <a:effectLst/>
                          <a:latin typeface="Calibri"/>
                        </a:rPr>
                        <a:t>Parent Traceability</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21399">
                <a:tc>
                  <a:txBody>
                    <a:bodyPr/>
                    <a:lstStyle/>
                    <a:p>
                      <a:pPr algn="l" fontAlgn="t"/>
                      <a:r>
                        <a:rPr lang="en-US" sz="1400" b="0" i="0" u="none" strike="noStrike" dirty="0" smtClean="0">
                          <a:solidFill>
                            <a:srgbClr val="000000"/>
                          </a:solidFill>
                          <a:effectLst/>
                          <a:latin typeface="Calibri"/>
                        </a:rPr>
                        <a:t>MRD-97 : The Mission shall measure energetic protons and heavy ions,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50 MeV/nucleon</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 5s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30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at least H, He, 3He, C, O, Ne, Mg, Si, Fe</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159" marR="5159" marT="51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69717068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99238538"/>
              </p:ext>
            </p:extLst>
          </p:nvPr>
        </p:nvGraphicFramePr>
        <p:xfrm>
          <a:off x="152400" y="1542252"/>
          <a:ext cx="8839200" cy="4782348"/>
        </p:xfrm>
        <a:graphic>
          <a:graphicData uri="http://schemas.openxmlformats.org/drawingml/2006/table">
            <a:tbl>
              <a:tblPr/>
              <a:tblGrid>
                <a:gridCol w="6494357"/>
                <a:gridCol w="2344843"/>
              </a:tblGrid>
              <a:tr h="141907">
                <a:tc gridSpan="2">
                  <a:txBody>
                    <a:bodyPr/>
                    <a:lstStyle/>
                    <a:p>
                      <a:pPr algn="l" fontAlgn="t"/>
                      <a:r>
                        <a:rPr lang="en-US" sz="1200" b="1" i="0" u="sng" strike="noStrike" dirty="0">
                          <a:solidFill>
                            <a:srgbClr val="000000"/>
                          </a:solidFill>
                          <a:effectLst/>
                          <a:latin typeface="Calibri"/>
                        </a:rPr>
                        <a:t>PAY-87: Measurement: Energetic Electrons Field-of-View (EPI-Lo)</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31923">
                <a:tc gridSpan="2">
                  <a:txBody>
                    <a:bodyPr/>
                    <a:lstStyle/>
                    <a:p>
                      <a:pPr algn="l" fontAlgn="t"/>
                      <a:r>
                        <a:rPr lang="en-US" sz="1200" b="0" i="0" u="none" strike="noStrike" dirty="0">
                          <a:solidFill>
                            <a:srgbClr val="000000"/>
                          </a:solidFill>
                          <a:effectLst/>
                          <a:latin typeface="Calibri"/>
                        </a:rPr>
                        <a:t>EPI-Lo shall be capable of measuring energetic electrons over solar orbital distances of 9.86 </a:t>
                      </a:r>
                      <a:r>
                        <a:rPr lang="en-US" sz="1200" b="0" i="0" u="none" strike="noStrike" dirty="0" err="1">
                          <a:solidFill>
                            <a:srgbClr val="000000"/>
                          </a:solidFill>
                          <a:effectLst/>
                          <a:latin typeface="Calibri"/>
                        </a:rPr>
                        <a:t>Rs</a:t>
                      </a:r>
                      <a:r>
                        <a:rPr lang="en-US" sz="1200" b="0" i="0" u="none" strike="noStrike" dirty="0">
                          <a:solidFill>
                            <a:srgbClr val="000000"/>
                          </a:solidFill>
                          <a:effectLst/>
                          <a:latin typeface="Calibri"/>
                        </a:rPr>
                        <a:t> to 0.25 AU with a ≥ π/2 </a:t>
                      </a:r>
                      <a:r>
                        <a:rPr lang="en-US" sz="1200" b="0" i="0" u="none" strike="noStrike" dirty="0" err="1">
                          <a:solidFill>
                            <a:srgbClr val="000000"/>
                          </a:solidFill>
                          <a:effectLst/>
                          <a:latin typeface="Calibri"/>
                        </a:rPr>
                        <a:t>steradians</a:t>
                      </a:r>
                      <a:r>
                        <a:rPr lang="en-US" sz="1200" b="0" i="0" u="none" strike="noStrike" dirty="0">
                          <a:solidFill>
                            <a:srgbClr val="000000"/>
                          </a:solidFill>
                          <a:effectLst/>
                          <a:latin typeface="Calibri"/>
                        </a:rPr>
                        <a:t> FOV in the sunward hemisphere and a ≥ π/2 </a:t>
                      </a:r>
                      <a:r>
                        <a:rPr lang="en-US" sz="1200" b="0" i="0" u="none" strike="noStrike" dirty="0" err="1">
                          <a:solidFill>
                            <a:srgbClr val="000000"/>
                          </a:solidFill>
                          <a:effectLst/>
                          <a:latin typeface="Calibri"/>
                        </a:rPr>
                        <a:t>steradians</a:t>
                      </a:r>
                      <a:r>
                        <a:rPr lang="en-US" sz="1200" b="0" i="0" u="none" strike="noStrike" dirty="0">
                          <a:solidFill>
                            <a:srgbClr val="000000"/>
                          </a:solidFill>
                          <a:effectLst/>
                          <a:latin typeface="Calibri"/>
                        </a:rPr>
                        <a:t> FOV in the anti-sunward hemisphere including coverage within 10° of the Spacecraft-Sun line, subject to the constraints and FOV obstructions defined in the ISIS-to-Spacecraft ICD (7434-9058).</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41907">
                <a:tc>
                  <a:txBody>
                    <a:bodyPr/>
                    <a:lstStyle/>
                    <a:p>
                      <a:pPr algn="l" fontAlgn="t"/>
                      <a:r>
                        <a:rPr lang="en-US" sz="1200" b="1" i="0" u="sng" strike="noStrike" dirty="0">
                          <a:solidFill>
                            <a:srgbClr val="000000"/>
                          </a:solidFill>
                          <a:effectLst/>
                          <a:latin typeface="Calibri"/>
                        </a:rPr>
                        <a:t>Rationale</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454779">
                <a:tc>
                  <a:txBody>
                    <a:bodyPr/>
                    <a:lstStyle/>
                    <a:p>
                      <a:pPr algn="l" fontAlgn="t"/>
                      <a:r>
                        <a:rPr lang="en-US" sz="1200" b="0" i="0" u="none" strike="noStrike" dirty="0">
                          <a:solidFill>
                            <a:srgbClr val="000000"/>
                          </a:solidFill>
                          <a:effectLst/>
                          <a:latin typeface="Calibri"/>
                        </a:rPr>
                        <a:t>This requirement meets Level 2 Mission Science Requirements.  The FOV should cover as much as the sky as possible in order to allow accurate particle intensity measurements even when the angular distribution is highly anisotropic or the magnetic field deviates strongly from the nominal Parker spiral. The minimum FOV requirement allows measurement of particles with pitch angles out to ~40° from the nominal field direction in both the forward and backward directions and enables good determinations of first order anisotropies. Additional measurements closer to 90° pitch angle are important for investigating the time evolution of particle pitch angle distributions and for measuring higher order anisotropies.</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41907">
                <a:tc>
                  <a:txBody>
                    <a:bodyPr/>
                    <a:lstStyle/>
                    <a:p>
                      <a:pPr algn="l" fontAlgn="t"/>
                      <a:r>
                        <a:rPr lang="en-US" sz="1200" b="1" i="0" u="sng" strike="noStrike">
                          <a:solidFill>
                            <a:srgbClr val="000000"/>
                          </a:solidFill>
                          <a:effectLst/>
                          <a:latin typeface="Calibri"/>
                        </a:rPr>
                        <a:t>Parent Traceability</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982124">
                <a:tc>
                  <a:txBody>
                    <a:bodyPr/>
                    <a:lstStyle/>
                    <a:p>
                      <a:pPr algn="l" fontAlgn="t"/>
                      <a:r>
                        <a:rPr lang="en-US" sz="1200" b="0" i="0" u="none" strike="noStrike" dirty="0" smtClean="0">
                          <a:solidFill>
                            <a:srgbClr val="000000"/>
                          </a:solidFill>
                          <a:effectLst/>
                          <a:latin typeface="Calibri"/>
                        </a:rPr>
                        <a:t>MRD-96 : The Mission shall measure energetic electrons,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3 MeV</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&lt;=1s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45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n/a</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69220963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70019758"/>
              </p:ext>
            </p:extLst>
          </p:nvPr>
        </p:nvGraphicFramePr>
        <p:xfrm>
          <a:off x="228600" y="1618452"/>
          <a:ext cx="8686800" cy="4782348"/>
        </p:xfrm>
        <a:graphic>
          <a:graphicData uri="http://schemas.openxmlformats.org/drawingml/2006/table">
            <a:tbl>
              <a:tblPr/>
              <a:tblGrid>
                <a:gridCol w="6382385"/>
                <a:gridCol w="2304415"/>
              </a:tblGrid>
              <a:tr h="92512">
                <a:tc gridSpan="2">
                  <a:txBody>
                    <a:bodyPr/>
                    <a:lstStyle/>
                    <a:p>
                      <a:pPr algn="l" fontAlgn="t"/>
                      <a:r>
                        <a:rPr lang="en-US" sz="1200" b="1" i="0" u="sng" strike="noStrike" dirty="0">
                          <a:solidFill>
                            <a:srgbClr val="000000"/>
                          </a:solidFill>
                          <a:effectLst/>
                          <a:latin typeface="Calibri"/>
                        </a:rPr>
                        <a:t>PAY-208: Measurement: Energetic Electrons Field-of-View (EPI-Hi)</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73019">
                <a:tc gridSpan="2">
                  <a:txBody>
                    <a:bodyPr/>
                    <a:lstStyle/>
                    <a:p>
                      <a:pPr algn="l" fontAlgn="t"/>
                      <a:r>
                        <a:rPr lang="en-US" sz="1200" b="0" i="0" u="none" strike="noStrike" dirty="0">
                          <a:solidFill>
                            <a:srgbClr val="000000"/>
                          </a:solidFill>
                          <a:effectLst/>
                          <a:latin typeface="Calibri"/>
                        </a:rPr>
                        <a:t>EPI-Hi shall be capable of measuring energetic electrons over solar orbital distances of 9.86 </a:t>
                      </a:r>
                      <a:r>
                        <a:rPr lang="en-US" sz="1200" b="0" i="0" u="none" strike="noStrike" dirty="0" err="1">
                          <a:solidFill>
                            <a:srgbClr val="000000"/>
                          </a:solidFill>
                          <a:effectLst/>
                          <a:latin typeface="Calibri"/>
                        </a:rPr>
                        <a:t>Rs</a:t>
                      </a:r>
                      <a:r>
                        <a:rPr lang="en-US" sz="1200" b="0" i="0" u="none" strike="noStrike" dirty="0">
                          <a:solidFill>
                            <a:srgbClr val="000000"/>
                          </a:solidFill>
                          <a:effectLst/>
                          <a:latin typeface="Calibri"/>
                        </a:rPr>
                        <a:t> to 0.25 AU with a ≥ π/2 </a:t>
                      </a:r>
                      <a:r>
                        <a:rPr lang="en-US" sz="1200" b="0" i="0" u="none" strike="noStrike" dirty="0" err="1">
                          <a:solidFill>
                            <a:srgbClr val="000000"/>
                          </a:solidFill>
                          <a:effectLst/>
                          <a:latin typeface="Calibri"/>
                        </a:rPr>
                        <a:t>steradians</a:t>
                      </a:r>
                      <a:r>
                        <a:rPr lang="en-US" sz="1200" b="0" i="0" u="none" strike="noStrike" dirty="0">
                          <a:solidFill>
                            <a:srgbClr val="000000"/>
                          </a:solidFill>
                          <a:effectLst/>
                          <a:latin typeface="Calibri"/>
                        </a:rPr>
                        <a:t> FOV in the sunward hemisphere and a ≥ π/2 </a:t>
                      </a:r>
                      <a:r>
                        <a:rPr lang="en-US" sz="1200" b="0" i="0" u="none" strike="noStrike" dirty="0" err="1">
                          <a:solidFill>
                            <a:srgbClr val="000000"/>
                          </a:solidFill>
                          <a:effectLst/>
                          <a:latin typeface="Calibri"/>
                        </a:rPr>
                        <a:t>steradians</a:t>
                      </a:r>
                      <a:r>
                        <a:rPr lang="en-US" sz="1200" b="0" i="0" u="none" strike="noStrike" dirty="0">
                          <a:solidFill>
                            <a:srgbClr val="000000"/>
                          </a:solidFill>
                          <a:effectLst/>
                          <a:latin typeface="Calibri"/>
                        </a:rPr>
                        <a:t> FOV in the anti-sunward hemisphere including coverage within 10° of the Spacecraft-Sun line, subject to the constraints and FOV obstructions defined in the ISIS-to-Spacecraft ICD (7434-9058).</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92512">
                <a:tc>
                  <a:txBody>
                    <a:bodyPr/>
                    <a:lstStyle/>
                    <a:p>
                      <a:pPr algn="l" fontAlgn="t"/>
                      <a:r>
                        <a:rPr lang="en-US" sz="1200" b="1" i="0" u="sng" strike="noStrike" dirty="0">
                          <a:solidFill>
                            <a:srgbClr val="000000"/>
                          </a:solidFill>
                          <a:effectLst/>
                          <a:latin typeface="Calibri"/>
                        </a:rPr>
                        <a:t>Rationale</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724285">
                <a:tc>
                  <a:txBody>
                    <a:bodyPr/>
                    <a:lstStyle/>
                    <a:p>
                      <a:pPr algn="l" fontAlgn="t"/>
                      <a:r>
                        <a:rPr lang="en-US" sz="1200" b="0" i="0" u="none" strike="noStrike" dirty="0">
                          <a:solidFill>
                            <a:srgbClr val="000000"/>
                          </a:solidFill>
                          <a:effectLst/>
                          <a:latin typeface="Calibri"/>
                        </a:rPr>
                        <a:t>This requirement meets Level 2 Mission Science Requirements.  The FOV should cover as much as the sky as possible in order to allow accurate particle intensity measurements even when the angular distribution is highly anisotropic or the magnetic field deviates strongly from the nominal Parker spiral. The minimum FOV requirement allows measurement of particles with pitch angles out to ~40° from the nominal field direction in both the forward and backward directions and enables good determinations of first order anisotropies. Additional measurements closer to 90° pitch angle are important for investigating the time evolution of particle pitch angle distributions and for measuring higher order anisotropies.</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92512">
                <a:tc>
                  <a:txBody>
                    <a:bodyPr/>
                    <a:lstStyle/>
                    <a:p>
                      <a:pPr algn="l" fontAlgn="t"/>
                      <a:r>
                        <a:rPr lang="en-US" sz="1200" b="1" i="0" u="sng" strike="noStrike">
                          <a:solidFill>
                            <a:srgbClr val="000000"/>
                          </a:solidFill>
                          <a:effectLst/>
                          <a:latin typeface="Calibri"/>
                        </a:rPr>
                        <a:t>Parent Traceability</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5297">
                <a:tc>
                  <a:txBody>
                    <a:bodyPr/>
                    <a:lstStyle/>
                    <a:p>
                      <a:pPr algn="l" fontAlgn="t"/>
                      <a:r>
                        <a:rPr lang="en-US" sz="1200" b="0" i="0" u="none" strike="noStrike" dirty="0" smtClean="0">
                          <a:solidFill>
                            <a:srgbClr val="000000"/>
                          </a:solidFill>
                          <a:effectLst/>
                          <a:latin typeface="Calibri"/>
                        </a:rPr>
                        <a:t>MRD-96 : The Mission shall measure energetic electrons,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3 MeV</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&lt;=1s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45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n/a</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578" marR="4578" marT="45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76398963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69100083"/>
              </p:ext>
            </p:extLst>
          </p:nvPr>
        </p:nvGraphicFramePr>
        <p:xfrm>
          <a:off x="228600" y="1590675"/>
          <a:ext cx="8686800" cy="4781592"/>
        </p:xfrm>
        <a:graphic>
          <a:graphicData uri="http://schemas.openxmlformats.org/drawingml/2006/table">
            <a:tbl>
              <a:tblPr/>
              <a:tblGrid>
                <a:gridCol w="6382384"/>
                <a:gridCol w="2304416"/>
              </a:tblGrid>
              <a:tr h="52856">
                <a:tc gridSpan="2">
                  <a:txBody>
                    <a:bodyPr/>
                    <a:lstStyle/>
                    <a:p>
                      <a:pPr algn="l" fontAlgn="t"/>
                      <a:r>
                        <a:rPr lang="en-US" sz="1200" b="1" i="0" u="sng" strike="noStrike" dirty="0">
                          <a:solidFill>
                            <a:srgbClr val="000000"/>
                          </a:solidFill>
                          <a:effectLst/>
                          <a:latin typeface="Calibri"/>
                        </a:rPr>
                        <a:t>PAY-270: Measurement: Energetic Protons/Heavy Ions Field-of-View (EPI-Lo)</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98124">
                <a:tc gridSpan="2">
                  <a:txBody>
                    <a:bodyPr/>
                    <a:lstStyle/>
                    <a:p>
                      <a:pPr algn="l" fontAlgn="t"/>
                      <a:r>
                        <a:rPr lang="en-US" sz="1200" b="0" i="0" u="none" strike="noStrike" dirty="0">
                          <a:solidFill>
                            <a:srgbClr val="000000"/>
                          </a:solidFill>
                          <a:effectLst/>
                          <a:latin typeface="Calibri"/>
                        </a:rPr>
                        <a:t>EPI-Lo shall be capable of measuring protons and heavy ions over solar orbital distances of 9.86 </a:t>
                      </a:r>
                      <a:r>
                        <a:rPr lang="en-US" sz="1200" b="0" i="0" u="none" strike="noStrike" dirty="0" err="1">
                          <a:solidFill>
                            <a:srgbClr val="000000"/>
                          </a:solidFill>
                          <a:effectLst/>
                          <a:latin typeface="Calibri"/>
                        </a:rPr>
                        <a:t>Rs</a:t>
                      </a:r>
                      <a:r>
                        <a:rPr lang="en-US" sz="1200" b="0" i="0" u="none" strike="noStrike" dirty="0">
                          <a:solidFill>
                            <a:srgbClr val="000000"/>
                          </a:solidFill>
                          <a:effectLst/>
                          <a:latin typeface="Calibri"/>
                        </a:rPr>
                        <a:t> to 0.25 AU with a ≥ π/2 </a:t>
                      </a:r>
                      <a:r>
                        <a:rPr lang="en-US" sz="1200" b="0" i="0" u="none" strike="noStrike" dirty="0" err="1">
                          <a:solidFill>
                            <a:srgbClr val="000000"/>
                          </a:solidFill>
                          <a:effectLst/>
                          <a:latin typeface="Calibri"/>
                        </a:rPr>
                        <a:t>steradians</a:t>
                      </a:r>
                      <a:r>
                        <a:rPr lang="en-US" sz="1200" b="0" i="0" u="none" strike="noStrike" dirty="0">
                          <a:solidFill>
                            <a:srgbClr val="000000"/>
                          </a:solidFill>
                          <a:effectLst/>
                          <a:latin typeface="Calibri"/>
                        </a:rPr>
                        <a:t> FOV in the sunward hemisphere and a ≥ π/2 </a:t>
                      </a:r>
                      <a:r>
                        <a:rPr lang="en-US" sz="1200" b="0" i="0" u="none" strike="noStrike" dirty="0" err="1">
                          <a:solidFill>
                            <a:srgbClr val="000000"/>
                          </a:solidFill>
                          <a:effectLst/>
                          <a:latin typeface="Calibri"/>
                        </a:rPr>
                        <a:t>steradians</a:t>
                      </a:r>
                      <a:r>
                        <a:rPr lang="en-US" sz="1200" b="0" i="0" u="none" strike="noStrike" dirty="0">
                          <a:solidFill>
                            <a:srgbClr val="000000"/>
                          </a:solidFill>
                          <a:effectLst/>
                          <a:latin typeface="Calibri"/>
                        </a:rPr>
                        <a:t> FOV in the anti-sunward hemisphere including coverage within 10° of the Spacecraft-Sun line, subject to the constraints and FOV obstructions defined in the ISIS-to-Spacecraft ICD (7434-9058).</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52856">
                <a:tc>
                  <a:txBody>
                    <a:bodyPr/>
                    <a:lstStyle/>
                    <a:p>
                      <a:pPr algn="l" fontAlgn="t"/>
                      <a:r>
                        <a:rPr lang="en-US" sz="1200" b="1" i="0" u="sng" strike="noStrike" dirty="0">
                          <a:solidFill>
                            <a:srgbClr val="000000"/>
                          </a:solidFill>
                          <a:effectLst/>
                          <a:latin typeface="Calibri"/>
                        </a:rPr>
                        <a:t>Rationale</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541856">
                <a:tc>
                  <a:txBody>
                    <a:bodyPr/>
                    <a:lstStyle/>
                    <a:p>
                      <a:pPr algn="l" fontAlgn="t"/>
                      <a:r>
                        <a:rPr lang="en-US" sz="1200" b="0" i="0" u="none" strike="noStrike" dirty="0">
                          <a:solidFill>
                            <a:srgbClr val="000000"/>
                          </a:solidFill>
                          <a:effectLst/>
                          <a:latin typeface="Calibri"/>
                        </a:rPr>
                        <a:t>This requirement meets Level 2 Mission Science Requirements.  The FOV should cover as much as the sky as possible in order to allow accurate particle intensity measurements even when the angular distribution is highly anisotropic or the magnetic field deviates strongly from the nominal Parker spiral. The minimum FOV requirement allows measurement of particles with pitch angles out to ~40° from the nominal field direction in both the forward and backward directions and enables good determinations of first order anisotropies. Additional measurements closer to 90° pitch angle are important for investigating the time evolution of particle pitch angle distributions and for measuring higher order anisotropies.</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2856">
                <a:tc>
                  <a:txBody>
                    <a:bodyPr/>
                    <a:lstStyle/>
                    <a:p>
                      <a:pPr algn="l" fontAlgn="t"/>
                      <a:r>
                        <a:rPr lang="en-US" sz="1200" b="1" i="0" u="sng" strike="noStrike">
                          <a:solidFill>
                            <a:srgbClr val="000000"/>
                          </a:solidFill>
                          <a:effectLst/>
                          <a:latin typeface="Calibri"/>
                        </a:rPr>
                        <a:t>Parent Traceability</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87379">
                <a:tc>
                  <a:txBody>
                    <a:bodyPr/>
                    <a:lstStyle/>
                    <a:p>
                      <a:pPr algn="l" fontAlgn="t"/>
                      <a:r>
                        <a:rPr lang="en-US" sz="1200" b="0" i="0" u="none" strike="noStrike" dirty="0" smtClean="0">
                          <a:solidFill>
                            <a:srgbClr val="000000"/>
                          </a:solidFill>
                          <a:effectLst/>
                          <a:latin typeface="Calibri"/>
                        </a:rPr>
                        <a:t>MRD-97 : The Mission shall measure energetic protons and heavy ions,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50 MeV/nucleon</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 5s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30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at least H, He, 3He, C, O, Ne, Mg, Si, Fe</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33762216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13955606"/>
              </p:ext>
            </p:extLst>
          </p:nvPr>
        </p:nvGraphicFramePr>
        <p:xfrm>
          <a:off x="228600" y="1590675"/>
          <a:ext cx="8686800" cy="4781592"/>
        </p:xfrm>
        <a:graphic>
          <a:graphicData uri="http://schemas.openxmlformats.org/drawingml/2006/table">
            <a:tbl>
              <a:tblPr/>
              <a:tblGrid>
                <a:gridCol w="6382384"/>
                <a:gridCol w="2304416"/>
              </a:tblGrid>
              <a:tr h="38522">
                <a:tc gridSpan="2">
                  <a:txBody>
                    <a:bodyPr/>
                    <a:lstStyle/>
                    <a:p>
                      <a:pPr algn="l" fontAlgn="t"/>
                      <a:r>
                        <a:rPr lang="en-US" sz="1200" b="1" i="0" u="sng" strike="noStrike" dirty="0">
                          <a:solidFill>
                            <a:srgbClr val="000000"/>
                          </a:solidFill>
                          <a:effectLst/>
                          <a:latin typeface="Calibri"/>
                        </a:rPr>
                        <a:t>PAY-271: Measurement: Energetic Protons/Heavy Ions Field-of-View (EPI-Hi)</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44395">
                <a:tc gridSpan="2">
                  <a:txBody>
                    <a:bodyPr/>
                    <a:lstStyle/>
                    <a:p>
                      <a:pPr algn="l" fontAlgn="t"/>
                      <a:r>
                        <a:rPr lang="en-US" sz="1200" b="0" i="0" u="none" strike="noStrike" dirty="0">
                          <a:solidFill>
                            <a:srgbClr val="000000"/>
                          </a:solidFill>
                          <a:effectLst/>
                          <a:latin typeface="Calibri"/>
                        </a:rPr>
                        <a:t>EPI-Hi shall be capable of measuring protons and heavy ions over solar orbital distances of 9.86 </a:t>
                      </a:r>
                      <a:r>
                        <a:rPr lang="en-US" sz="1200" b="0" i="0" u="none" strike="noStrike" dirty="0" err="1">
                          <a:solidFill>
                            <a:srgbClr val="000000"/>
                          </a:solidFill>
                          <a:effectLst/>
                          <a:latin typeface="Calibri"/>
                        </a:rPr>
                        <a:t>Rs</a:t>
                      </a:r>
                      <a:r>
                        <a:rPr lang="en-US" sz="1200" b="0" i="0" u="none" strike="noStrike" dirty="0">
                          <a:solidFill>
                            <a:srgbClr val="000000"/>
                          </a:solidFill>
                          <a:effectLst/>
                          <a:latin typeface="Calibri"/>
                        </a:rPr>
                        <a:t> to 0.25 AU with a ≥ π/2 </a:t>
                      </a:r>
                      <a:r>
                        <a:rPr lang="en-US" sz="1200" b="0" i="0" u="none" strike="noStrike" dirty="0" err="1">
                          <a:solidFill>
                            <a:srgbClr val="000000"/>
                          </a:solidFill>
                          <a:effectLst/>
                          <a:latin typeface="Calibri"/>
                        </a:rPr>
                        <a:t>steradians</a:t>
                      </a:r>
                      <a:r>
                        <a:rPr lang="en-US" sz="1200" b="0" i="0" u="none" strike="noStrike" dirty="0">
                          <a:solidFill>
                            <a:srgbClr val="000000"/>
                          </a:solidFill>
                          <a:effectLst/>
                          <a:latin typeface="Calibri"/>
                        </a:rPr>
                        <a:t> FOV in the sunward hemisphere and a ≥ π/2 </a:t>
                      </a:r>
                      <a:r>
                        <a:rPr lang="en-US" sz="1200" b="0" i="0" u="none" strike="noStrike" dirty="0" err="1">
                          <a:solidFill>
                            <a:srgbClr val="000000"/>
                          </a:solidFill>
                          <a:effectLst/>
                          <a:latin typeface="Calibri"/>
                        </a:rPr>
                        <a:t>steradians</a:t>
                      </a:r>
                      <a:r>
                        <a:rPr lang="en-US" sz="1200" b="0" i="0" u="none" strike="noStrike" dirty="0">
                          <a:solidFill>
                            <a:srgbClr val="000000"/>
                          </a:solidFill>
                          <a:effectLst/>
                          <a:latin typeface="Calibri"/>
                        </a:rPr>
                        <a:t> FOV in the anti-sunward hemisphere including coverage within 10° of the Spacecraft-Sun line, subject to the constraints and FOV obstructions defined in the ISIS-to-Spacecraft ICD (7434-9058).</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38522">
                <a:tc>
                  <a:txBody>
                    <a:bodyPr/>
                    <a:lstStyle/>
                    <a:p>
                      <a:pPr algn="l" fontAlgn="t"/>
                      <a:r>
                        <a:rPr lang="en-US" sz="1200" b="1" i="0" u="sng" strike="noStrike" dirty="0">
                          <a:solidFill>
                            <a:srgbClr val="000000"/>
                          </a:solidFill>
                          <a:effectLst/>
                          <a:latin typeface="Calibri"/>
                        </a:rPr>
                        <a:t>Rationale</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94912">
                <a:tc>
                  <a:txBody>
                    <a:bodyPr/>
                    <a:lstStyle/>
                    <a:p>
                      <a:pPr algn="l" fontAlgn="t"/>
                      <a:r>
                        <a:rPr lang="en-US" sz="1200" b="0" i="0" u="none" strike="noStrike" dirty="0">
                          <a:solidFill>
                            <a:srgbClr val="000000"/>
                          </a:solidFill>
                          <a:effectLst/>
                          <a:latin typeface="Calibri"/>
                        </a:rPr>
                        <a:t>This requirement meets Level 2 Mission Science Requirements.  The FOV should cover as much as the sky as possible in order to allow accurate particle intensity measurements even when the angular distribution is highly anisotropic or the magnetic field deviates strongly from the nominal Parker spiral. The minimum FOV requirement allows measurement of particles with pitch angles out to ~40° from the nominal field direction in both the forward and backward directions and enables good determinations of first order anisotropies. Additional measurements closer to 90° pitch angle are important for investigating the time evolution of particle pitch angle distributions and for measuring higher order anisotropies.</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38522">
                <a:tc>
                  <a:txBody>
                    <a:bodyPr/>
                    <a:lstStyle/>
                    <a:p>
                      <a:pPr algn="l" fontAlgn="t"/>
                      <a:r>
                        <a:rPr lang="en-US" sz="1200" b="1" i="0" u="sng" strike="noStrike">
                          <a:solidFill>
                            <a:srgbClr val="000000"/>
                          </a:solidFill>
                          <a:effectLst/>
                          <a:latin typeface="Calibri"/>
                        </a:rPr>
                        <a:t>Parent Traceability</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73852">
                <a:tc>
                  <a:txBody>
                    <a:bodyPr/>
                    <a:lstStyle/>
                    <a:p>
                      <a:pPr algn="l" fontAlgn="t"/>
                      <a:r>
                        <a:rPr lang="en-US" sz="1200" b="0" i="0" u="none" strike="noStrike" dirty="0" smtClean="0">
                          <a:solidFill>
                            <a:srgbClr val="000000"/>
                          </a:solidFill>
                          <a:effectLst/>
                          <a:latin typeface="Calibri"/>
                        </a:rPr>
                        <a:t>MRD-97 : The Mission shall measure energetic protons and heavy ions,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50 MeV/nucleon</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 5s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30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at least H, He, 3He, C, O, Ne, Mg, Si, Fe</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452" marR="4452" marT="44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20761307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58555384"/>
              </p:ext>
            </p:extLst>
          </p:nvPr>
        </p:nvGraphicFramePr>
        <p:xfrm>
          <a:off x="152400" y="1525037"/>
          <a:ext cx="8763000" cy="4652560"/>
        </p:xfrm>
        <a:graphic>
          <a:graphicData uri="http://schemas.openxmlformats.org/drawingml/2006/table">
            <a:tbl>
              <a:tblPr/>
              <a:tblGrid>
                <a:gridCol w="6438370"/>
                <a:gridCol w="2324630"/>
              </a:tblGrid>
              <a:tr h="190427">
                <a:tc gridSpan="2">
                  <a:txBody>
                    <a:bodyPr/>
                    <a:lstStyle/>
                    <a:p>
                      <a:pPr algn="l" fontAlgn="t"/>
                      <a:r>
                        <a:rPr lang="en-US" sz="1400" b="1" i="0" u="sng" strike="noStrike" dirty="0">
                          <a:solidFill>
                            <a:srgbClr val="000000"/>
                          </a:solidFill>
                          <a:effectLst/>
                          <a:latin typeface="Calibri" pitchFamily="34" charset="0"/>
                          <a:cs typeface="Calibri" pitchFamily="34" charset="0"/>
                        </a:rPr>
                        <a:t>PAY-56: Measurement: Thermal Ions Field-of-View (nadir-direction)</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13794">
                <a:tc gridSpan="2">
                  <a:txBody>
                    <a:bodyPr/>
                    <a:lstStyle/>
                    <a:p>
                      <a:pPr algn="l" fontAlgn="t"/>
                      <a:r>
                        <a:rPr lang="en-US" sz="1400" b="0" i="0" u="none" strike="noStrike" dirty="0">
                          <a:solidFill>
                            <a:srgbClr val="000000"/>
                          </a:solidFill>
                          <a:effectLst/>
                          <a:latin typeface="Calibri" pitchFamily="34" charset="0"/>
                          <a:cs typeface="Calibri" pitchFamily="34" charset="0"/>
                        </a:rPr>
                        <a:t>SPC shall </a:t>
                      </a:r>
                      <a:r>
                        <a:rPr lang="en-US" sz="1400" b="0" kern="1200" dirty="0" smtClean="0">
                          <a:solidFill>
                            <a:schemeClr val="tx1"/>
                          </a:solidFill>
                          <a:latin typeface="Calibri" pitchFamily="34" charset="0"/>
                          <a:ea typeface="+mn-ea"/>
                          <a:cs typeface="Calibri" pitchFamily="34" charset="0"/>
                        </a:rPr>
                        <a:t>be capable of measuring thermal ions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 28 degree half-angle (≥ 56 degree full-angle) cone FOV oriented within 10 degrees of the Spacecraft z-axis, subject to the FOV obstructions defined in the SWEAP to Spacecraft ICD 7434-9056.</a:t>
                      </a:r>
                      <a:endParaRPr lang="en-US" sz="1400" b="0" i="0" u="none" strike="noStrike" dirty="0">
                        <a:solidFill>
                          <a:srgbClr val="000000"/>
                        </a:solidFill>
                        <a:effectLst/>
                        <a:latin typeface="Calibri" pitchFamily="34" charset="0"/>
                        <a:cs typeface="Calibri" pitchFamily="34" charset="0"/>
                      </a:endParaRP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90427">
                <a:tc>
                  <a:txBody>
                    <a:bodyPr/>
                    <a:lstStyle/>
                    <a:p>
                      <a:pPr algn="l" fontAlgn="t"/>
                      <a:r>
                        <a:rPr lang="en-US" sz="1400" b="1" i="0" u="sng" strike="noStrike" dirty="0">
                          <a:solidFill>
                            <a:srgbClr val="000000"/>
                          </a:solidFill>
                          <a:effectLst/>
                          <a:latin typeface="Calibri" pitchFamily="34" charset="0"/>
                          <a:cs typeface="Calibri" pitchFamily="34" charset="0"/>
                        </a:rPr>
                        <a:t>Rationale</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pitchFamily="34" charset="0"/>
                          <a:cs typeface="Calibri" pitchFamily="34" charset="0"/>
                        </a:rPr>
                        <a:t>Requirement Allocation</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713794">
                <a:tc>
                  <a:txBody>
                    <a:bodyPr/>
                    <a:lstStyle/>
                    <a:p>
                      <a:pPr algn="l" fontAlgn="t"/>
                      <a:r>
                        <a:rPr lang="en-US" sz="1400" b="0" i="0" u="none" strike="noStrike" dirty="0">
                          <a:solidFill>
                            <a:srgbClr val="000000"/>
                          </a:solidFill>
                          <a:effectLst/>
                          <a:latin typeface="Calibri" pitchFamily="34" charset="0"/>
                          <a:cs typeface="Calibri" pitchFamily="34" charset="0"/>
                        </a:rPr>
                        <a:t>This requirement meets Level 2 Mission Science Requirements.  SWEAP must be able to determine certain bulk properties of the solar wind, such as the p core and e- </a:t>
                      </a:r>
                      <a:r>
                        <a:rPr lang="en-US" sz="1400" b="0" i="0" u="none" strike="noStrike" dirty="0" err="1">
                          <a:solidFill>
                            <a:srgbClr val="000000"/>
                          </a:solidFill>
                          <a:effectLst/>
                          <a:latin typeface="Calibri" pitchFamily="34" charset="0"/>
                          <a:cs typeface="Calibri" pitchFamily="34" charset="0"/>
                        </a:rPr>
                        <a:t>strahl</a:t>
                      </a:r>
                      <a:r>
                        <a:rPr lang="en-US" sz="1400" b="0" i="0" u="none" strike="noStrike" dirty="0">
                          <a:solidFill>
                            <a:srgbClr val="000000"/>
                          </a:solidFill>
                          <a:effectLst/>
                          <a:latin typeface="Calibri" pitchFamily="34" charset="0"/>
                          <a:cs typeface="Calibri" pitchFamily="34" charset="0"/>
                        </a:rPr>
                        <a:t>. This implies i+ and e- fields of view that cover a large fraction of the sky.</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pitchFamily="34" charset="0"/>
                          <a:cs typeface="Calibri" pitchFamily="34" charset="0"/>
                        </a:rPr>
                        <a:t>SWEAP</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90427">
                <a:tc>
                  <a:txBody>
                    <a:bodyPr/>
                    <a:lstStyle/>
                    <a:p>
                      <a:pPr algn="l" fontAlgn="t"/>
                      <a:r>
                        <a:rPr lang="en-US" sz="1400" b="1" i="0" u="sng" strike="noStrike">
                          <a:solidFill>
                            <a:srgbClr val="000000"/>
                          </a:solidFill>
                          <a:effectLst/>
                          <a:latin typeface="Calibri" pitchFamily="34" charset="0"/>
                          <a:cs typeface="Calibri" pitchFamily="34" charset="0"/>
                        </a:rPr>
                        <a:t>Parent Traceability</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pitchFamily="34" charset="0"/>
                          <a:cs typeface="Calibri" pitchFamily="34" charset="0"/>
                        </a:rPr>
                        <a:t>Functional Allocation</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129097">
                <a:tc>
                  <a:txBody>
                    <a:bodyPr/>
                    <a:lstStyle/>
                    <a:p>
                      <a:pPr algn="l" fontAlgn="t"/>
                      <a:r>
                        <a:rPr lang="en-US" sz="1400" b="0" i="0" u="none" strike="noStrike" dirty="0">
                          <a:solidFill>
                            <a:srgbClr val="000000"/>
                          </a:solidFill>
                          <a:effectLst/>
                          <a:latin typeface="Calibri" pitchFamily="34" charset="0"/>
                          <a:cs typeface="Calibri" pitchFamily="34" charset="0"/>
                        </a:rPr>
                        <a:t>MRD-93 : The Mission shall measure thermal ions, as follows:</a:t>
                      </a:r>
                      <a:br>
                        <a:rPr lang="en-US" sz="1400" b="0" i="0" u="none" strike="noStrike" dirty="0">
                          <a:solidFill>
                            <a:srgbClr val="000000"/>
                          </a:solidFill>
                          <a:effectLst/>
                          <a:latin typeface="Calibri" pitchFamily="34" charset="0"/>
                          <a:cs typeface="Calibri" pitchFamily="34" charset="0"/>
                        </a:rPr>
                      </a:br>
                      <a:r>
                        <a:rPr lang="en-US" sz="1400" b="0" i="0" u="none" strike="noStrike" dirty="0">
                          <a:solidFill>
                            <a:srgbClr val="000000"/>
                          </a:solidFill>
                          <a:effectLst/>
                          <a:latin typeface="Calibri" pitchFamily="34" charset="0"/>
                          <a:cs typeface="Calibri" pitchFamily="34" charset="0"/>
                        </a:rPr>
                        <a:t>   --  Energy range</a:t>
                      </a:r>
                      <a:r>
                        <a:rPr lang="en-US" sz="1400" b="0" i="0" u="none" strike="noStrike" baseline="30000" dirty="0">
                          <a:solidFill>
                            <a:srgbClr val="000000"/>
                          </a:solidFill>
                          <a:effectLst/>
                          <a:latin typeface="Calibri" pitchFamily="34" charset="0"/>
                          <a:cs typeface="Calibri" pitchFamily="34" charset="0"/>
                        </a:rPr>
                        <a:t>1</a:t>
                      </a:r>
                      <a:r>
                        <a:rPr lang="en-US" sz="1400" b="0" i="0" u="none" strike="noStrike" dirty="0">
                          <a:solidFill>
                            <a:srgbClr val="000000"/>
                          </a:solidFill>
                          <a:effectLst/>
                          <a:latin typeface="Calibri" pitchFamily="34" charset="0"/>
                          <a:cs typeface="Calibri" pitchFamily="34" charset="0"/>
                        </a:rPr>
                        <a:t>:  10 </a:t>
                      </a:r>
                      <a:r>
                        <a:rPr lang="en-US" sz="1400" b="0" i="0" u="none" strike="noStrike" dirty="0" err="1">
                          <a:solidFill>
                            <a:srgbClr val="000000"/>
                          </a:solidFill>
                          <a:effectLst/>
                          <a:latin typeface="Calibri" pitchFamily="34" charset="0"/>
                          <a:cs typeface="Calibri" pitchFamily="34" charset="0"/>
                        </a:rPr>
                        <a:t>eV</a:t>
                      </a:r>
                      <a:r>
                        <a:rPr lang="en-US" sz="1400" b="0" i="0" u="none" strike="noStrike" dirty="0">
                          <a:solidFill>
                            <a:srgbClr val="000000"/>
                          </a:solidFill>
                          <a:effectLst/>
                          <a:latin typeface="Calibri" pitchFamily="34" charset="0"/>
                          <a:cs typeface="Calibri" pitchFamily="34" charset="0"/>
                        </a:rPr>
                        <a:t> – 20 </a:t>
                      </a:r>
                      <a:r>
                        <a:rPr lang="en-US" sz="1400" b="0" i="0" u="none" strike="noStrike" dirty="0" err="1">
                          <a:solidFill>
                            <a:srgbClr val="000000"/>
                          </a:solidFill>
                          <a:effectLst/>
                          <a:latin typeface="Calibri" pitchFamily="34" charset="0"/>
                          <a:cs typeface="Calibri" pitchFamily="34" charset="0"/>
                        </a:rPr>
                        <a:t>keV</a:t>
                      </a:r>
                      <a:r>
                        <a:rPr lang="en-US" sz="1400" b="0" i="0" u="none" strike="noStrike" dirty="0">
                          <a:solidFill>
                            <a:srgbClr val="000000"/>
                          </a:solidFill>
                          <a:effectLst/>
                          <a:latin typeface="Calibri" pitchFamily="34" charset="0"/>
                          <a:cs typeface="Calibri" pitchFamily="34" charset="0"/>
                        </a:rPr>
                        <a:t/>
                      </a:r>
                      <a:br>
                        <a:rPr lang="en-US" sz="1400" b="0" i="0" u="none" strike="noStrike" dirty="0">
                          <a:solidFill>
                            <a:srgbClr val="000000"/>
                          </a:solidFill>
                          <a:effectLst/>
                          <a:latin typeface="Calibri" pitchFamily="34" charset="0"/>
                          <a:cs typeface="Calibri" pitchFamily="34" charset="0"/>
                        </a:rPr>
                      </a:br>
                      <a:r>
                        <a:rPr lang="en-US" sz="1400" b="0" i="0" u="none" strike="noStrike" dirty="0">
                          <a:solidFill>
                            <a:srgbClr val="000000"/>
                          </a:solidFill>
                          <a:effectLst/>
                          <a:latin typeface="Calibri" pitchFamily="34" charset="0"/>
                          <a:cs typeface="Calibri" pitchFamily="34" charset="0"/>
                        </a:rPr>
                        <a:t>   --  Energy resolution:  &lt; 20%</a:t>
                      </a:r>
                      <a:br>
                        <a:rPr lang="en-US" sz="1400" b="0" i="0" u="none" strike="noStrike" dirty="0">
                          <a:solidFill>
                            <a:srgbClr val="000000"/>
                          </a:solidFill>
                          <a:effectLst/>
                          <a:latin typeface="Calibri" pitchFamily="34" charset="0"/>
                          <a:cs typeface="Calibri" pitchFamily="34" charset="0"/>
                        </a:rPr>
                      </a:br>
                      <a:r>
                        <a:rPr lang="en-US" sz="1400" b="0" i="0" u="none" strike="noStrike" dirty="0">
                          <a:solidFill>
                            <a:srgbClr val="000000"/>
                          </a:solidFill>
                          <a:effectLst/>
                          <a:latin typeface="Calibri" pitchFamily="34" charset="0"/>
                          <a:cs typeface="Calibri" pitchFamily="34" charset="0"/>
                        </a:rPr>
                        <a:t>   --  FOV:  nadir and ram directions</a:t>
                      </a:r>
                      <a:br>
                        <a:rPr lang="en-US" sz="1400" b="0" i="0" u="none" strike="noStrike" dirty="0">
                          <a:solidFill>
                            <a:srgbClr val="000000"/>
                          </a:solidFill>
                          <a:effectLst/>
                          <a:latin typeface="Calibri" pitchFamily="34" charset="0"/>
                          <a:cs typeface="Calibri" pitchFamily="34" charset="0"/>
                        </a:rPr>
                      </a:br>
                      <a:r>
                        <a:rPr lang="en-US" sz="1400" b="0" i="0" u="none" strike="noStrike" dirty="0">
                          <a:solidFill>
                            <a:srgbClr val="000000"/>
                          </a:solidFill>
                          <a:effectLst/>
                          <a:latin typeface="Calibri" pitchFamily="34" charset="0"/>
                          <a:cs typeface="Calibri" pitchFamily="34" charset="0"/>
                        </a:rPr>
                        <a:t>   --  Angular </a:t>
                      </a:r>
                      <a:r>
                        <a:rPr lang="en-US" sz="1400" b="0" i="0" u="none" strike="noStrike" dirty="0" smtClean="0">
                          <a:solidFill>
                            <a:srgbClr val="000000"/>
                          </a:solidFill>
                          <a:effectLst/>
                          <a:latin typeface="Calibri" pitchFamily="34" charset="0"/>
                          <a:cs typeface="Calibri" pitchFamily="34" charset="0"/>
                        </a:rPr>
                        <a:t>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a:solidFill>
                            <a:srgbClr val="000000"/>
                          </a:solidFill>
                          <a:effectLst/>
                          <a:latin typeface="Calibri" pitchFamily="34" charset="0"/>
                          <a:cs typeface="Calibri" pitchFamily="34" charset="0"/>
                        </a:rPr>
                        <a:t> 10 </a:t>
                      </a:r>
                      <a:r>
                        <a:rPr lang="en-US" sz="1400" b="0" i="0" u="none" strike="noStrike" dirty="0" err="1">
                          <a:solidFill>
                            <a:srgbClr val="000000"/>
                          </a:solidFill>
                          <a:effectLst/>
                          <a:latin typeface="Calibri" pitchFamily="34" charset="0"/>
                          <a:cs typeface="Calibri" pitchFamily="34" charset="0"/>
                        </a:rPr>
                        <a:t>deg</a:t>
                      </a:r>
                      <a:r>
                        <a:rPr lang="en-US" sz="1400" b="0" i="0" u="none" strike="noStrike" dirty="0">
                          <a:solidFill>
                            <a:srgbClr val="000000"/>
                          </a:solidFill>
                          <a:effectLst/>
                          <a:latin typeface="Calibri" pitchFamily="34" charset="0"/>
                          <a:cs typeface="Calibri" pitchFamily="34" charset="0"/>
                        </a:rPr>
                        <a:t> x 25 </a:t>
                      </a:r>
                      <a:r>
                        <a:rPr lang="en-US" sz="1400" b="0" i="0" u="none" strike="noStrike" dirty="0" err="1">
                          <a:solidFill>
                            <a:srgbClr val="000000"/>
                          </a:solidFill>
                          <a:effectLst/>
                          <a:latin typeface="Calibri" pitchFamily="34" charset="0"/>
                          <a:cs typeface="Calibri" pitchFamily="34" charset="0"/>
                        </a:rPr>
                        <a:t>deg</a:t>
                      </a:r>
                      <a:r>
                        <a:rPr lang="en-US" sz="1400" b="0" i="0" u="none" strike="noStrike" dirty="0">
                          <a:solidFill>
                            <a:srgbClr val="000000"/>
                          </a:solidFill>
                          <a:effectLst/>
                          <a:latin typeface="Calibri" pitchFamily="34" charset="0"/>
                          <a:cs typeface="Calibri" pitchFamily="34" charset="0"/>
                        </a:rPr>
                        <a:t/>
                      </a:r>
                      <a:br>
                        <a:rPr lang="en-US" sz="1400" b="0" i="0" u="none" strike="noStrike" dirty="0">
                          <a:solidFill>
                            <a:srgbClr val="000000"/>
                          </a:solidFill>
                          <a:effectLst/>
                          <a:latin typeface="Calibri" pitchFamily="34" charset="0"/>
                          <a:cs typeface="Calibri" pitchFamily="34" charset="0"/>
                        </a:rPr>
                      </a:br>
                      <a:r>
                        <a:rPr lang="en-US" sz="1400" b="0" i="0" u="none" strike="noStrike" dirty="0">
                          <a:solidFill>
                            <a:srgbClr val="000000"/>
                          </a:solidFill>
                          <a:effectLst/>
                          <a:latin typeface="Calibri" pitchFamily="34" charset="0"/>
                          <a:cs typeface="Calibri" pitchFamily="34" charset="0"/>
                        </a:rPr>
                        <a:t>   --  VDF cadence:  1 Hz</a:t>
                      </a:r>
                      <a:br>
                        <a:rPr lang="en-US" sz="1400" b="0" i="0" u="none" strike="noStrike" dirty="0">
                          <a:solidFill>
                            <a:srgbClr val="000000"/>
                          </a:solidFill>
                          <a:effectLst/>
                          <a:latin typeface="Calibri" pitchFamily="34" charset="0"/>
                          <a:cs typeface="Calibri" pitchFamily="34" charset="0"/>
                        </a:rPr>
                      </a:br>
                      <a:r>
                        <a:rPr lang="en-US" sz="1400" b="0" i="0" u="none" strike="noStrike" dirty="0">
                          <a:solidFill>
                            <a:srgbClr val="000000"/>
                          </a:solidFill>
                          <a:effectLst/>
                          <a:latin typeface="Calibri" pitchFamily="34" charset="0"/>
                          <a:cs typeface="Calibri" pitchFamily="34" charset="0"/>
                        </a:rPr>
                        <a:t>   --  Mass </a:t>
                      </a:r>
                      <a:r>
                        <a:rPr lang="en-US" sz="1400" b="0" i="0" u="none" strike="noStrike" dirty="0" smtClean="0">
                          <a:solidFill>
                            <a:srgbClr val="000000"/>
                          </a:solidFill>
                          <a:effectLst/>
                          <a:latin typeface="Calibri" pitchFamily="34" charset="0"/>
                          <a:cs typeface="Calibri" pitchFamily="34" charset="0"/>
                        </a:rPr>
                        <a:t>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a:solidFill>
                            <a:srgbClr val="000000"/>
                          </a:solidFill>
                          <a:effectLst/>
                          <a:latin typeface="Calibri" pitchFamily="34" charset="0"/>
                          <a:cs typeface="Calibri" pitchFamily="34" charset="0"/>
                        </a:rPr>
                        <a:t>d(m/q)/(m/q) &lt; 25%</a:t>
                      </a:r>
                      <a:br>
                        <a:rPr lang="en-US" sz="1400" b="0" i="0" u="none" strike="noStrike" dirty="0">
                          <a:solidFill>
                            <a:srgbClr val="000000"/>
                          </a:solidFill>
                          <a:effectLst/>
                          <a:latin typeface="Calibri" pitchFamily="34" charset="0"/>
                          <a:cs typeface="Calibri" pitchFamily="34" charset="0"/>
                        </a:rPr>
                      </a:br>
                      <a:r>
                        <a:rPr lang="en-US" sz="1400" b="0" i="0" u="none" strike="noStrike" dirty="0">
                          <a:solidFill>
                            <a:srgbClr val="000000"/>
                          </a:solidFill>
                          <a:effectLst/>
                          <a:latin typeface="Calibri" pitchFamily="34" charset="0"/>
                          <a:cs typeface="Calibri" pitchFamily="34" charset="0"/>
                        </a:rPr>
                        <a:t/>
                      </a:r>
                      <a:br>
                        <a:rPr lang="en-US" sz="1400" b="0" i="0" u="none" strike="noStrike" dirty="0">
                          <a:solidFill>
                            <a:srgbClr val="000000"/>
                          </a:solidFill>
                          <a:effectLst/>
                          <a:latin typeface="Calibri" pitchFamily="34" charset="0"/>
                          <a:cs typeface="Calibri" pitchFamily="34" charset="0"/>
                        </a:rPr>
                      </a:br>
                      <a:r>
                        <a:rPr lang="en-US" sz="1400" b="0" i="0" u="none" strike="noStrike" dirty="0">
                          <a:solidFill>
                            <a:srgbClr val="000000"/>
                          </a:solidFill>
                          <a:effectLst/>
                          <a:latin typeface="Calibri" pitchFamily="34" charset="0"/>
                          <a:cs typeface="Calibri" pitchFamily="34" charset="0"/>
                        </a:rPr>
                        <a:t>Notes:</a:t>
                      </a:r>
                      <a:br>
                        <a:rPr lang="en-US" sz="1400" b="0" i="0" u="none" strike="noStrike" dirty="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a:solidFill>
                            <a:srgbClr val="000000"/>
                          </a:solidFill>
                          <a:effectLst/>
                          <a:latin typeface="Calibri" pitchFamily="34" charset="0"/>
                          <a:cs typeface="Calibri" pitchFamily="34" charset="0"/>
                        </a:rPr>
                        <a:t>Energy range not required in all directions</a:t>
                      </a:r>
                      <a:br>
                        <a:rPr lang="en-US" sz="1400" b="0" i="0" u="none" strike="noStrike" dirty="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a:solidFill>
                            <a:srgbClr val="000000"/>
                          </a:solidFill>
                          <a:effectLst/>
                          <a:latin typeface="Calibri" pitchFamily="34" charset="0"/>
                          <a:cs typeface="Calibri" pitchFamily="34" charset="0"/>
                        </a:rPr>
                        <a:t>Angular resolution not required in all directions</a:t>
                      </a:r>
                      <a:br>
                        <a:rPr lang="en-US" sz="1400" b="0" i="0" u="none" strike="noStrike" dirty="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a:solidFill>
                            <a:srgbClr val="000000"/>
                          </a:solidFill>
                          <a:effectLst/>
                          <a:latin typeface="Calibri" pitchFamily="34" charset="0"/>
                          <a:cs typeface="Calibri" pitchFamily="34" charset="0"/>
                        </a:rPr>
                        <a:t>Mass resolution not required in all directions</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pitchFamily="34" charset="0"/>
                          <a:cs typeface="Calibri" pitchFamily="34" charset="0"/>
                        </a:rPr>
                        <a:t> </a:t>
                      </a:r>
                    </a:p>
                  </a:txBody>
                  <a:tcPr marL="6143" marR="6143" marT="6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74334015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962979"/>
              </p:ext>
            </p:extLst>
          </p:nvPr>
        </p:nvGraphicFramePr>
        <p:xfrm>
          <a:off x="228600" y="1590674"/>
          <a:ext cx="8686799" cy="4707166"/>
        </p:xfrm>
        <a:graphic>
          <a:graphicData uri="http://schemas.openxmlformats.org/drawingml/2006/table">
            <a:tbl>
              <a:tblPr/>
              <a:tblGrid>
                <a:gridCol w="6382384"/>
                <a:gridCol w="2304415"/>
              </a:tblGrid>
              <a:tr h="197588">
                <a:tc gridSpan="2">
                  <a:txBody>
                    <a:bodyPr/>
                    <a:lstStyle/>
                    <a:p>
                      <a:pPr algn="l" fontAlgn="t"/>
                      <a:r>
                        <a:rPr lang="en-US" sz="1400" b="1" i="0" u="sng" strike="noStrike" dirty="0">
                          <a:solidFill>
                            <a:srgbClr val="000000"/>
                          </a:solidFill>
                          <a:effectLst/>
                          <a:latin typeface="Calibri"/>
                        </a:rPr>
                        <a:t>PAY-182: Measurement: Thermal Ions Field-of-View (ram-direction)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40635">
                <a:tc gridSpan="2">
                  <a:txBody>
                    <a:bodyPr/>
                    <a:lstStyle/>
                    <a:p>
                      <a:pPr algn="l" fontAlgn="t"/>
                      <a:r>
                        <a:rPr lang="en-US" sz="1400" b="0" i="0" u="none" strike="noStrike" dirty="0">
                          <a:solidFill>
                            <a:srgbClr val="000000"/>
                          </a:solidFill>
                          <a:effectLst/>
                          <a:latin typeface="Calibri"/>
                        </a:rPr>
                        <a:t>SPAN-A</a:t>
                      </a:r>
                      <a:r>
                        <a:rPr lang="en-US" sz="1400" b="0" i="0" u="none" strike="noStrike" dirty="0">
                          <a:solidFill>
                            <a:srgbClr val="000000"/>
                          </a:solidFill>
                          <a:effectLst/>
                          <a:latin typeface="Calibri" pitchFamily="34" charset="0"/>
                          <a:cs typeface="Calibri" pitchFamily="34" charset="0"/>
                        </a:rPr>
                        <a:t>+ shall </a:t>
                      </a:r>
                      <a:r>
                        <a:rPr lang="en-US" sz="1400" b="0" kern="1200" dirty="0" smtClean="0">
                          <a:solidFill>
                            <a:schemeClr val="tx1"/>
                          </a:solidFill>
                          <a:latin typeface="Calibri" pitchFamily="34" charset="0"/>
                          <a:ea typeface="+mn-ea"/>
                          <a:cs typeface="Calibri" pitchFamily="34" charset="0"/>
                        </a:rPr>
                        <a:t>be capable of measuring thermal ions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FOV of ≥ 180 degrees about the Spacecraft y-axis and ≥ 30 degrees out of the Spacecraft X-Z plane for ions with energy/charge ≤ 4 </a:t>
                      </a:r>
                      <a:r>
                        <a:rPr lang="en-US" sz="1400" b="0" kern="1200" dirty="0" err="1" smtClean="0">
                          <a:solidFill>
                            <a:schemeClr val="tx1"/>
                          </a:solidFill>
                          <a:latin typeface="Calibri" pitchFamily="34" charset="0"/>
                          <a:ea typeface="+mn-ea"/>
                          <a:cs typeface="Calibri" pitchFamily="34" charset="0"/>
                        </a:rPr>
                        <a:t>keV</a:t>
                      </a:r>
                      <a:r>
                        <a:rPr lang="en-US" sz="1400" b="0" kern="1200" dirty="0" smtClean="0">
                          <a:solidFill>
                            <a:schemeClr val="tx1"/>
                          </a:solidFill>
                          <a:latin typeface="Calibri" pitchFamily="34" charset="0"/>
                          <a:ea typeface="+mn-ea"/>
                          <a:cs typeface="Calibri" pitchFamily="34" charset="0"/>
                        </a:rPr>
                        <a:t>/q, subject to the FOV obstructions defined in the SWEAP to Spacecraft ICD 7434-9056.</a:t>
                      </a:r>
                      <a:endParaRPr lang="en-US" sz="1400" b="0" i="0" u="none" strike="noStrike" dirty="0">
                        <a:solidFill>
                          <a:srgbClr val="000000"/>
                        </a:solidFill>
                        <a:effectLst/>
                        <a:latin typeface="Calibri" pitchFamily="34" charset="0"/>
                        <a:cs typeface="Calibri" pitchFamily="34" charset="0"/>
                      </a:endParaRP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97588">
                <a:tc>
                  <a:txBody>
                    <a:bodyPr/>
                    <a:lstStyle/>
                    <a:p>
                      <a:pPr algn="l" fontAlgn="t"/>
                      <a:r>
                        <a:rPr lang="en-US" sz="1400" b="1" i="0" u="sng" strike="noStrike" dirty="0">
                          <a:solidFill>
                            <a:srgbClr val="000000"/>
                          </a:solidFill>
                          <a:effectLst/>
                          <a:latin typeface="Calibri"/>
                        </a:rPr>
                        <a:t>Rationale</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740635">
                <a:tc>
                  <a:txBody>
                    <a:bodyPr/>
                    <a:lstStyle/>
                    <a:p>
                      <a:pPr algn="l" fontAlgn="t"/>
                      <a:r>
                        <a:rPr lang="en-US" sz="1400" b="0" i="0" u="none" strike="noStrike" dirty="0">
                          <a:solidFill>
                            <a:srgbClr val="000000"/>
                          </a:solidFill>
                          <a:effectLst/>
                          <a:latin typeface="Calibri"/>
                        </a:rPr>
                        <a:t>This requirement meets Level 2 Mission Science Requirements.  SWEAP must be able to determine certain bulk properties of the solar wind, such as the p core and e- </a:t>
                      </a:r>
                      <a:r>
                        <a:rPr lang="en-US" sz="1400" b="0" i="0" u="none" strike="noStrike" dirty="0" err="1">
                          <a:solidFill>
                            <a:srgbClr val="000000"/>
                          </a:solidFill>
                          <a:effectLst/>
                          <a:latin typeface="Calibri"/>
                        </a:rPr>
                        <a:t>strahl</a:t>
                      </a:r>
                      <a:r>
                        <a:rPr lang="en-US" sz="1400" b="0" i="0" u="none" strike="noStrike" dirty="0">
                          <a:solidFill>
                            <a:srgbClr val="000000"/>
                          </a:solidFill>
                          <a:effectLst/>
                          <a:latin typeface="Calibri"/>
                        </a:rPr>
                        <a:t>. This implies i+ and e- fields of view that cover a large fraction of the sky.</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97588">
                <a:tc>
                  <a:txBody>
                    <a:bodyPr/>
                    <a:lstStyle/>
                    <a:p>
                      <a:pPr algn="l" fontAlgn="t"/>
                      <a:r>
                        <a:rPr lang="en-US" sz="1400" b="1" i="0" u="sng" strike="noStrike">
                          <a:solidFill>
                            <a:srgbClr val="000000"/>
                          </a:solidFill>
                          <a:effectLst/>
                          <a:latin typeface="Calibri"/>
                        </a:rPr>
                        <a:t>Parent Traceability</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209156">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97067420"/>
              </p:ext>
            </p:extLst>
          </p:nvPr>
        </p:nvGraphicFramePr>
        <p:xfrm>
          <a:off x="228600" y="1586485"/>
          <a:ext cx="8610599" cy="4322080"/>
        </p:xfrm>
        <a:graphic>
          <a:graphicData uri="http://schemas.openxmlformats.org/drawingml/2006/table">
            <a:tbl>
              <a:tblPr/>
              <a:tblGrid>
                <a:gridCol w="6326397"/>
                <a:gridCol w="2284202"/>
              </a:tblGrid>
              <a:tr h="0">
                <a:tc gridSpan="2">
                  <a:txBody>
                    <a:bodyPr/>
                    <a:lstStyle/>
                    <a:p>
                      <a:pPr algn="l" fontAlgn="t"/>
                      <a:r>
                        <a:rPr lang="en-US" sz="1400" b="1" i="0" u="sng" strike="noStrike" dirty="0">
                          <a:solidFill>
                            <a:srgbClr val="000000"/>
                          </a:solidFill>
                          <a:effectLst/>
                          <a:latin typeface="Calibri"/>
                        </a:rPr>
                        <a:t>PAY-57: Measurement: Thermal Ions Minimum Ion Energy (nadir-direction)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40859">
                <a:tc gridSpan="2">
                  <a:txBody>
                    <a:bodyPr/>
                    <a:lstStyle/>
                    <a:p>
                      <a:pPr algn="l" fontAlgn="t"/>
                      <a:r>
                        <a:rPr lang="en-US" sz="1400" b="0" i="0" u="none" strike="noStrike" dirty="0">
                          <a:solidFill>
                            <a:srgbClr val="000000"/>
                          </a:solidFill>
                          <a:effectLst/>
                          <a:latin typeface="Calibri"/>
                        </a:rPr>
                        <a:t>SPC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ions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minimum energy/charge of ≤ 150 </a:t>
                      </a:r>
                      <a:r>
                        <a:rPr lang="en-US" sz="1400" b="0" kern="1200" dirty="0" err="1" smtClean="0">
                          <a:solidFill>
                            <a:schemeClr val="tx1"/>
                          </a:solidFill>
                          <a:latin typeface="Calibri" pitchFamily="34" charset="0"/>
                          <a:ea typeface="+mn-ea"/>
                          <a:cs typeface="Calibri" pitchFamily="34" charset="0"/>
                        </a:rPr>
                        <a:t>eV</a:t>
                      </a:r>
                      <a:r>
                        <a:rPr lang="en-US" sz="1400" b="0" kern="1200" dirty="0" smtClean="0">
                          <a:solidFill>
                            <a:schemeClr val="tx1"/>
                          </a:solidFill>
                          <a:latin typeface="Calibri" pitchFamily="34" charset="0"/>
                          <a:ea typeface="+mn-ea"/>
                          <a:cs typeface="Calibri" pitchFamily="34" charset="0"/>
                        </a:rPr>
                        <a:t>/q, except when the Spacecraft potential is &gt; + TBD V.</a:t>
                      </a:r>
                      <a:endParaRPr lang="en-US" sz="1400" b="0" i="0" u="none" strike="noStrike" dirty="0">
                        <a:solidFill>
                          <a:srgbClr val="000000"/>
                        </a:solidFill>
                        <a:effectLst/>
                        <a:latin typeface="Calibri" pitchFamily="34" charset="0"/>
                        <a:cs typeface="Calibri" pitchFamily="34" charset="0"/>
                      </a:endParaRP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400" b="1" i="1" u="sng" strike="noStrike" dirty="0">
                          <a:solidFill>
                            <a:srgbClr val="000000"/>
                          </a:solidFill>
                          <a:effectLst/>
                          <a:latin typeface="Calibri"/>
                        </a:rPr>
                        <a:t>Description/Clarification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a:solidFill>
                            <a:srgbClr val="000000"/>
                          </a:solidFill>
                          <a:effectLst/>
                          <a:latin typeface="Calibri"/>
                        </a:rPr>
                        <a:t>SWEAP is not required to meet L2 minimum energy requirement in all directions.</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a:solidFill>
                            <a:srgbClr val="000000"/>
                          </a:solidFill>
                          <a:effectLst/>
                          <a:latin typeface="Calibri"/>
                        </a:rPr>
                        <a:t>Rationale</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3356">
                <a:tc>
                  <a:txBody>
                    <a:bodyPr/>
                    <a:lstStyle/>
                    <a:p>
                      <a:pPr algn="l" fontAlgn="t"/>
                      <a:r>
                        <a:rPr lang="en-US" sz="1400" b="0" i="0" u="none" strike="noStrike" dirty="0">
                          <a:solidFill>
                            <a:srgbClr val="000000"/>
                          </a:solidFill>
                          <a:effectLst/>
                          <a:latin typeface="Calibri"/>
                        </a:rPr>
                        <a:t>This requirement meets Level 2 Mission Science Requirements.</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dirty="0">
                          <a:solidFill>
                            <a:srgbClr val="000000"/>
                          </a:solidFill>
                          <a:effectLst/>
                          <a:latin typeface="Calibri"/>
                        </a:rPr>
                        <a:t>Parent Traceability</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62039">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15936616"/>
              </p:ext>
            </p:extLst>
          </p:nvPr>
        </p:nvGraphicFramePr>
        <p:xfrm>
          <a:off x="228600" y="1586485"/>
          <a:ext cx="8686799" cy="4352663"/>
        </p:xfrm>
        <a:graphic>
          <a:graphicData uri="http://schemas.openxmlformats.org/drawingml/2006/table">
            <a:tbl>
              <a:tblPr/>
              <a:tblGrid>
                <a:gridCol w="6382383"/>
                <a:gridCol w="2304416"/>
              </a:tblGrid>
              <a:tr h="83601">
                <a:tc gridSpan="2">
                  <a:txBody>
                    <a:bodyPr/>
                    <a:lstStyle/>
                    <a:p>
                      <a:pPr algn="l" fontAlgn="t"/>
                      <a:r>
                        <a:rPr lang="en-US" sz="1400" b="1" i="0" u="sng" strike="noStrike" dirty="0">
                          <a:solidFill>
                            <a:srgbClr val="000000"/>
                          </a:solidFill>
                          <a:effectLst/>
                          <a:latin typeface="Calibri"/>
                        </a:rPr>
                        <a:t>PAY-183: Measurement: Thermal Ions Minimum Ion Energy (ram-direction)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36360">
                <a:tc gridSpan="2">
                  <a:txBody>
                    <a:bodyPr/>
                    <a:lstStyle/>
                    <a:p>
                      <a:pPr algn="l" fontAlgn="t"/>
                      <a:r>
                        <a:rPr lang="en-US" sz="1400" b="0" i="0" u="none" strike="noStrike" dirty="0">
                          <a:solidFill>
                            <a:srgbClr val="000000"/>
                          </a:solidFill>
                          <a:effectLst/>
                          <a:latin typeface="Calibri"/>
                        </a:rPr>
                        <a:t>SPAN-A+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ions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minimum energy/charge of ≤ 10 </a:t>
                      </a:r>
                      <a:r>
                        <a:rPr lang="en-US" sz="1400" b="0" kern="1200" dirty="0" err="1" smtClean="0">
                          <a:solidFill>
                            <a:schemeClr val="tx1"/>
                          </a:solidFill>
                          <a:latin typeface="Calibri" pitchFamily="34" charset="0"/>
                          <a:ea typeface="+mn-ea"/>
                          <a:cs typeface="Calibri" pitchFamily="34" charset="0"/>
                        </a:rPr>
                        <a:t>eV</a:t>
                      </a:r>
                      <a:r>
                        <a:rPr lang="en-US" sz="1400" b="0" kern="1200" dirty="0" smtClean="0">
                          <a:solidFill>
                            <a:schemeClr val="tx1"/>
                          </a:solidFill>
                          <a:latin typeface="Calibri" pitchFamily="34" charset="0"/>
                          <a:ea typeface="+mn-ea"/>
                          <a:cs typeface="Calibri" pitchFamily="34" charset="0"/>
                        </a:rPr>
                        <a:t>/q, except when the Spacecraft potential is &gt; + TBD V.</a:t>
                      </a:r>
                      <a:endParaRPr lang="en-US" sz="1400" b="0" i="0" u="none" strike="noStrike" dirty="0">
                        <a:solidFill>
                          <a:srgbClr val="000000"/>
                        </a:solidFill>
                        <a:effectLst/>
                        <a:latin typeface="Calibri" pitchFamily="34" charset="0"/>
                        <a:cs typeface="Calibri" pitchFamily="34" charset="0"/>
                      </a:endParaRP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3601">
                <a:tc gridSpan="2">
                  <a:txBody>
                    <a:bodyPr/>
                    <a:lstStyle/>
                    <a:p>
                      <a:pPr algn="l" fontAlgn="t"/>
                      <a:r>
                        <a:rPr lang="en-US" sz="1400" b="1" i="1" u="sng" strike="noStrike" dirty="0">
                          <a:solidFill>
                            <a:srgbClr val="000000"/>
                          </a:solidFill>
                          <a:effectLst/>
                          <a:latin typeface="Calibri"/>
                        </a:rPr>
                        <a:t>Description/Clarification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3601">
                <a:tc gridSpan="2">
                  <a:txBody>
                    <a:bodyPr/>
                    <a:lstStyle/>
                    <a:p>
                      <a:pPr algn="l" fontAlgn="t"/>
                      <a:r>
                        <a:rPr lang="en-US" sz="1400" b="0" i="0" u="none" strike="noStrike">
                          <a:solidFill>
                            <a:srgbClr val="000000"/>
                          </a:solidFill>
                          <a:effectLst/>
                          <a:latin typeface="Calibri"/>
                        </a:rPr>
                        <a:t>SWEAP is not required to meet L2 minimum energy requirement in all directions.</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83601">
                <a:tc>
                  <a:txBody>
                    <a:bodyPr/>
                    <a:lstStyle/>
                    <a:p>
                      <a:pPr algn="l" fontAlgn="t"/>
                      <a:r>
                        <a:rPr lang="en-US" sz="1400" b="1" i="0" u="sng" strike="noStrike" dirty="0">
                          <a:solidFill>
                            <a:srgbClr val="000000"/>
                          </a:solidFill>
                          <a:effectLst/>
                          <a:latin typeface="Calibri"/>
                        </a:rPr>
                        <a:t>Rationale</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50803">
                <a:tc>
                  <a:txBody>
                    <a:bodyPr/>
                    <a:lstStyle/>
                    <a:p>
                      <a:pPr algn="l" fontAlgn="t"/>
                      <a:r>
                        <a:rPr lang="en-US" sz="1400" b="0" i="0" u="none" strike="noStrike" dirty="0">
                          <a:solidFill>
                            <a:srgbClr val="000000"/>
                          </a:solidFill>
                          <a:effectLst/>
                          <a:latin typeface="Calibri"/>
                        </a:rPr>
                        <a:t>This requirement meets Level 2 Mission Science Requirements.</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3601">
                <a:tc>
                  <a:txBody>
                    <a:bodyPr/>
                    <a:lstStyle/>
                    <a:p>
                      <a:pPr algn="l" fontAlgn="t"/>
                      <a:r>
                        <a:rPr lang="en-US" sz="1400" b="1" i="0" u="sng" strike="noStrike">
                          <a:solidFill>
                            <a:srgbClr val="000000"/>
                          </a:solidFill>
                          <a:effectLst/>
                          <a:latin typeface="Calibri"/>
                        </a:rPr>
                        <a:t>Parent Traceability</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937348">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63431398"/>
              </p:ext>
            </p:extLst>
          </p:nvPr>
        </p:nvGraphicFramePr>
        <p:xfrm>
          <a:off x="228600" y="1695304"/>
          <a:ext cx="8686800" cy="4324496"/>
        </p:xfrm>
        <a:graphic>
          <a:graphicData uri="http://schemas.openxmlformats.org/drawingml/2006/table">
            <a:tbl>
              <a:tblPr/>
              <a:tblGrid>
                <a:gridCol w="6382384"/>
                <a:gridCol w="2304416"/>
              </a:tblGrid>
              <a:tr h="0">
                <a:tc gridSpan="2">
                  <a:txBody>
                    <a:bodyPr/>
                    <a:lstStyle/>
                    <a:p>
                      <a:pPr algn="l" fontAlgn="t"/>
                      <a:r>
                        <a:rPr lang="en-US" sz="1400" b="1" i="0" u="sng" strike="noStrike" dirty="0">
                          <a:solidFill>
                            <a:srgbClr val="000000"/>
                          </a:solidFill>
                          <a:effectLst/>
                          <a:latin typeface="Calibri"/>
                        </a:rPr>
                        <a:t>PAY-58: Measurement: Thermal Ions Maximum Ion Energy (nadir-direction, close </a:t>
                      </a:r>
                      <a:r>
                        <a:rPr lang="en-US" sz="1400" b="1" i="0" u="sng" strike="noStrike" dirty="0" smtClean="0">
                          <a:solidFill>
                            <a:srgbClr val="000000"/>
                          </a:solidFill>
                          <a:effectLst/>
                          <a:latin typeface="Calibri"/>
                        </a:rPr>
                        <a:t>range)</a:t>
                      </a:r>
                      <a:endParaRPr lang="en-US" sz="1400" b="1" i="0" u="sng"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dirty="0">
                          <a:solidFill>
                            <a:srgbClr val="000000"/>
                          </a:solidFill>
                          <a:effectLst/>
                          <a:latin typeface="Calibri"/>
                        </a:rPr>
                        <a:t>SPC shall </a:t>
                      </a:r>
                      <a:r>
                        <a:rPr lang="en-US" sz="1400" b="0" i="0" u="none" strike="noStrike" dirty="0" smtClean="0">
                          <a:solidFill>
                            <a:srgbClr val="000000"/>
                          </a:solidFill>
                          <a:effectLst/>
                          <a:latin typeface="Calibri"/>
                        </a:rPr>
                        <a:t>be capable of measuring thermal ions in the nadir direction over solar orbital distances of 9.86 </a:t>
                      </a:r>
                      <a:r>
                        <a:rPr lang="en-US" sz="1400" b="0" i="0" u="none" strike="noStrike" dirty="0" err="1" smtClean="0">
                          <a:solidFill>
                            <a:srgbClr val="000000"/>
                          </a:solidFill>
                          <a:effectLst/>
                          <a:latin typeface="Calibri"/>
                        </a:rPr>
                        <a:t>Rs</a:t>
                      </a:r>
                      <a:r>
                        <a:rPr lang="en-US" sz="1400" b="0" i="0" u="none" strike="noStrike" dirty="0" smtClean="0">
                          <a:solidFill>
                            <a:srgbClr val="000000"/>
                          </a:solidFill>
                          <a:effectLst/>
                          <a:latin typeface="Calibri"/>
                        </a:rPr>
                        <a:t> to 20 </a:t>
                      </a:r>
                      <a:r>
                        <a:rPr lang="en-US" sz="1400" b="0" i="0" u="none" strike="noStrike" dirty="0" err="1" smtClean="0">
                          <a:solidFill>
                            <a:srgbClr val="000000"/>
                          </a:solidFill>
                          <a:effectLst/>
                          <a:latin typeface="Calibri"/>
                        </a:rPr>
                        <a:t>Rs</a:t>
                      </a:r>
                      <a:r>
                        <a:rPr lang="en-US" sz="1400" b="0" i="0" u="none" strike="noStrike" dirty="0" smtClean="0">
                          <a:solidFill>
                            <a:srgbClr val="000000"/>
                          </a:solidFill>
                          <a:effectLst/>
                          <a:latin typeface="Calibri"/>
                        </a:rPr>
                        <a:t> with a maximum energy/charge of &gt; 4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/q.</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dirty="0"/>
                    </a:p>
                  </a:txBody>
                  <a:tcPr/>
                </a:tc>
              </a:tr>
              <a:tr h="0">
                <a:tc gridSpan="2">
                  <a:txBody>
                    <a:bodyPr/>
                    <a:lstStyle/>
                    <a:p>
                      <a:pPr algn="l" fontAlgn="t"/>
                      <a:r>
                        <a:rPr lang="en-US" sz="1400" b="1" i="1" u="sng" strike="noStrike" dirty="0">
                          <a:solidFill>
                            <a:srgbClr val="000000"/>
                          </a:solidFill>
                          <a:effectLst/>
                          <a:latin typeface="Calibri"/>
                        </a:rPr>
                        <a:t>Description/Clarification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dirty="0">
                          <a:solidFill>
                            <a:srgbClr val="000000"/>
                          </a:solidFill>
                          <a:effectLst/>
                          <a:latin typeface="Calibri"/>
                        </a:rPr>
                        <a:t>SWEAP is not required to meet L2 maximum energy requirement in all directions and distances.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a:solidFill>
                            <a:srgbClr val="000000"/>
                          </a:solidFill>
                          <a:effectLst/>
                          <a:latin typeface="Calibri"/>
                        </a:rPr>
                        <a:t>This requirement meets Level 2 Mission Science Requirements.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dirty="0">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WISPR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21977133"/>
              </p:ext>
            </p:extLst>
          </p:nvPr>
        </p:nvGraphicFramePr>
        <p:xfrm>
          <a:off x="228600" y="1295400"/>
          <a:ext cx="8763000" cy="5373816"/>
        </p:xfrm>
        <a:graphic>
          <a:graphicData uri="http://schemas.openxmlformats.org/drawingml/2006/table">
            <a:tbl>
              <a:tblPr/>
              <a:tblGrid>
                <a:gridCol w="6438372"/>
                <a:gridCol w="2324628"/>
              </a:tblGrid>
              <a:tr h="38844">
                <a:tc gridSpan="2">
                  <a:txBody>
                    <a:bodyPr/>
                    <a:lstStyle/>
                    <a:p>
                      <a:pPr algn="l" fontAlgn="t"/>
                      <a:r>
                        <a:rPr lang="en-US" sz="1400" b="1" i="0" u="sng" strike="noStrike" dirty="0">
                          <a:solidFill>
                            <a:srgbClr val="000000"/>
                          </a:solidFill>
                          <a:effectLst/>
                          <a:latin typeface="Calibri"/>
                        </a:rPr>
                        <a:t>PAY-72: Measurement: Visible Broadband Intensity 0.11 AU to 0.174 AU</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418425">
                <a:tc gridSpan="2">
                  <a:txBody>
                    <a:bodyPr/>
                    <a:lstStyle/>
                    <a:p>
                      <a:pPr algn="l" fontAlgn="t"/>
                      <a:r>
                        <a:rPr lang="en-US" sz="1400" b="0" i="0" u="none" strike="noStrike" dirty="0">
                          <a:solidFill>
                            <a:srgbClr val="000000"/>
                          </a:solidFill>
                          <a:effectLst/>
                          <a:latin typeface="Calibri"/>
                        </a:rPr>
                        <a:t>WISPR shall be capable of providing Full Frame Images of visible broadband intensity over solar orbital distances of 0.11 AU to 0.174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radial scene from elongations of 14 degrees to 90 degrees from sun center;</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transverse scene from 20 degrees (at 14 degrees elongation) to 44 degrees (at 90 degrees elongation);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image spatial resolution across the FOV of ≤ 6.4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14 degrees to 53 degrees) and ≤ 9.3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53 degrees to 90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SNR for a binned pixel ≥ 20 (for elongations of 14 degrees to 20 degrees), ≥ 10 (for elongations of 20 degrees to 26 degrees), ≥ 5 (for elongations of 26 degrees to 40 degrees), ≥ 3.33 (for elongations of 40 degrees to 53 degrees), and ≥ 5 (for elongations of 53 degrees to 90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nominal cadence of ≤ 16.5 min (for elongations 14 degrees to 26 degrees) and ≤ 36 min (for elongations 26 degrees to 90 degrees).</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38844">
                <a:tc gridSpan="2">
                  <a:txBody>
                    <a:bodyPr/>
                    <a:lstStyle/>
                    <a:p>
                      <a:pPr algn="l" fontAlgn="t"/>
                      <a:r>
                        <a:rPr lang="en-US" sz="1400" b="1" i="1" u="sng" strike="noStrike" dirty="0">
                          <a:solidFill>
                            <a:srgbClr val="000000"/>
                          </a:solidFill>
                          <a:effectLst/>
                          <a:latin typeface="Calibri"/>
                        </a:rPr>
                        <a:t>Description/Clarification</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77387">
                <a:tc gridSpan="2">
                  <a:txBody>
                    <a:bodyPr/>
                    <a:lstStyle/>
                    <a:p>
                      <a:pPr algn="l" fontAlgn="t"/>
                      <a:r>
                        <a:rPr lang="en-US" sz="1400" b="0" i="0" u="none" strike="noStrike">
                          <a:solidFill>
                            <a:srgbClr val="000000"/>
                          </a:solidFill>
                          <a:effectLst/>
                          <a:latin typeface="Calibri"/>
                        </a:rPr>
                        <a:t>L2 Spatial resolution and photometric accuracy at the required spatial resolution and cadence are only required to be satisfied in the inner FOV of the image.  L2 Cadence is only required to be satisfied in the inner FOV of the image.</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38844">
                <a:tc>
                  <a:txBody>
                    <a:bodyPr/>
                    <a:lstStyle/>
                    <a:p>
                      <a:pPr algn="l" fontAlgn="t"/>
                      <a:r>
                        <a:rPr lang="en-US" sz="1400" b="1" i="0" u="sng" strike="noStrike">
                          <a:solidFill>
                            <a:srgbClr val="000000"/>
                          </a:solidFill>
                          <a:effectLst/>
                          <a:latin typeface="Calibri"/>
                        </a:rPr>
                        <a:t>Rationale</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2346">
                <a:tc>
                  <a:txBody>
                    <a:bodyPr/>
                    <a:lstStyle/>
                    <a:p>
                      <a:pPr algn="l" fontAlgn="t"/>
                      <a:r>
                        <a:rPr lang="en-US" sz="1400" b="0" i="0" u="none" strike="noStrike">
                          <a:solidFill>
                            <a:srgbClr val="000000"/>
                          </a:solidFill>
                          <a:effectLst/>
                          <a:latin typeface="Calibri"/>
                        </a:rPr>
                        <a:t>This requirement meets Level 2 Mission Science Requirements.</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WISPR</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38844">
                <a:tc>
                  <a:txBody>
                    <a:bodyPr/>
                    <a:lstStyle/>
                    <a:p>
                      <a:pPr algn="l" fontAlgn="t"/>
                      <a:r>
                        <a:rPr lang="en-US" sz="1400" b="1" i="0" u="sng" strike="noStrike">
                          <a:solidFill>
                            <a:srgbClr val="000000"/>
                          </a:solidFill>
                          <a:effectLst/>
                          <a:latin typeface="Calibri"/>
                        </a:rPr>
                        <a:t>Parent Traceability</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66592">
                <a:tc>
                  <a:txBody>
                    <a:bodyPr/>
                    <a:lstStyle/>
                    <a:p>
                      <a:pPr algn="l" fontAlgn="t"/>
                      <a:r>
                        <a:rPr lang="en-US" sz="1400" b="0" i="0" u="none" strike="noStrike">
                          <a:solidFill>
                            <a:srgbClr val="000000"/>
                          </a:solidFill>
                          <a:effectLst/>
                          <a:latin typeface="Calibri"/>
                        </a:rPr>
                        <a:t>MRD-95 : The Mission shall measure visible broadband intensity,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&lt;= 16.5 min</a:t>
                      </a:r>
                      <a:br>
                        <a:rPr lang="en-US" sz="1400" b="0" i="0" u="none" strike="noStrike">
                          <a:solidFill>
                            <a:srgbClr val="000000"/>
                          </a:solidFill>
                          <a:effectLst/>
                          <a:latin typeface="Calibri"/>
                        </a:rPr>
                      </a:br>
                      <a:r>
                        <a:rPr lang="en-US" sz="1400" b="0" i="0" u="none" strike="noStrike">
                          <a:solidFill>
                            <a:srgbClr val="000000"/>
                          </a:solidFill>
                          <a:effectLst/>
                          <a:latin typeface="Calibri"/>
                        </a:rPr>
                        <a:t>  --  Field of view:  &gt;= 76 degrees radial  x  &gt;= 20 degrees transverse at 14 degrees elongation to &gt;= 44 degrees transverse at 90 degrees elongation</a:t>
                      </a:r>
                      <a:br>
                        <a:rPr lang="en-US" sz="1400" b="0" i="0" u="none" strike="noStrike">
                          <a:solidFill>
                            <a:srgbClr val="000000"/>
                          </a:solidFill>
                          <a:effectLst/>
                          <a:latin typeface="Calibri"/>
                        </a:rPr>
                      </a:br>
                      <a:r>
                        <a:rPr lang="en-US" sz="1400" b="0" i="0" u="none" strike="noStrike">
                          <a:solidFill>
                            <a:srgbClr val="000000"/>
                          </a:solidFill>
                          <a:effectLst/>
                          <a:latin typeface="Calibri"/>
                        </a:rPr>
                        <a:t>  --  Inner FOV boundary:  &lt;= 14 degrees</a:t>
                      </a:r>
                      <a:br>
                        <a:rPr lang="en-US" sz="1400" b="0" i="0" u="none" strike="noStrike">
                          <a:solidFill>
                            <a:srgbClr val="000000"/>
                          </a:solidFill>
                          <a:effectLst/>
                          <a:latin typeface="Calibri"/>
                        </a:rPr>
                      </a:br>
                      <a:r>
                        <a:rPr lang="en-US" sz="1400" b="0" i="0" u="none" strike="noStrike">
                          <a:solidFill>
                            <a:srgbClr val="000000"/>
                          </a:solidFill>
                          <a:effectLst/>
                          <a:latin typeface="Calibri"/>
                        </a:rPr>
                        <a:t>  --  Spatial Resolution:  &lt;= 6.4 arcmin</a:t>
                      </a:r>
                      <a:br>
                        <a:rPr lang="en-US" sz="1400" b="0" i="0" u="none" strike="noStrike">
                          <a:solidFill>
                            <a:srgbClr val="000000"/>
                          </a:solidFill>
                          <a:effectLst/>
                          <a:latin typeface="Calibri"/>
                        </a:rPr>
                      </a:br>
                      <a:r>
                        <a:rPr lang="en-US" sz="1400" b="0" i="0" u="none" strike="noStrike">
                          <a:solidFill>
                            <a:srgbClr val="000000"/>
                          </a:solidFill>
                          <a:effectLst/>
                          <a:latin typeface="Calibri"/>
                        </a:rPr>
                        <a:t>  --  Photometric sensitivity (SNR per pixel):  &gt;= 20.</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537556039"/>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87110065"/>
              </p:ext>
            </p:extLst>
          </p:nvPr>
        </p:nvGraphicFramePr>
        <p:xfrm>
          <a:off x="228600" y="1669992"/>
          <a:ext cx="8686800" cy="4349808"/>
        </p:xfrm>
        <a:graphic>
          <a:graphicData uri="http://schemas.openxmlformats.org/drawingml/2006/table">
            <a:tbl>
              <a:tblPr/>
              <a:tblGrid>
                <a:gridCol w="6382384"/>
                <a:gridCol w="2304416"/>
              </a:tblGrid>
              <a:tr h="81945">
                <a:tc gridSpan="2">
                  <a:txBody>
                    <a:bodyPr/>
                    <a:lstStyle/>
                    <a:p>
                      <a:pPr algn="l" fontAlgn="t"/>
                      <a:r>
                        <a:rPr lang="en-US" sz="1400" b="1" i="0" u="sng" strike="noStrike" dirty="0">
                          <a:solidFill>
                            <a:srgbClr val="000000"/>
                          </a:solidFill>
                          <a:effectLst/>
                          <a:latin typeface="Calibri"/>
                        </a:rPr>
                        <a:t>PAY-269: Measurement: Thermal Ions Maximum Ion Energy (nadir-direction, far range)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60134">
                <a:tc gridSpan="2">
                  <a:txBody>
                    <a:bodyPr/>
                    <a:lstStyle/>
                    <a:p>
                      <a:pPr algn="l" fontAlgn="t"/>
                      <a:r>
                        <a:rPr lang="en-US" sz="1400" b="0" i="0" u="none" strike="noStrike" dirty="0">
                          <a:solidFill>
                            <a:srgbClr val="000000"/>
                          </a:solidFill>
                          <a:effectLst/>
                          <a:latin typeface="Calibri"/>
                        </a:rPr>
                        <a:t>SPC shall </a:t>
                      </a:r>
                      <a:r>
                        <a:rPr lang="en-US" sz="1400" b="0" i="0" u="none" strike="noStrike" dirty="0" smtClean="0">
                          <a:solidFill>
                            <a:srgbClr val="000000"/>
                          </a:solidFill>
                          <a:effectLst/>
                          <a:latin typeface="Calibri"/>
                        </a:rPr>
                        <a:t>be capable of measuring thermal ions in the nadir direction over solar orbital distances of 20 </a:t>
                      </a:r>
                      <a:r>
                        <a:rPr lang="en-US" sz="1400" b="0" i="0" u="none" strike="noStrike" dirty="0" err="1" smtClean="0">
                          <a:solidFill>
                            <a:srgbClr val="000000"/>
                          </a:solidFill>
                          <a:effectLst/>
                          <a:latin typeface="Calibri"/>
                        </a:rPr>
                        <a:t>Rs</a:t>
                      </a:r>
                      <a:r>
                        <a:rPr lang="en-US" sz="1400" b="0" i="0" u="none" strike="noStrike" dirty="0" smtClean="0">
                          <a:solidFill>
                            <a:srgbClr val="000000"/>
                          </a:solidFill>
                          <a:effectLst/>
                          <a:latin typeface="Calibri"/>
                        </a:rPr>
                        <a:t> to 0.25 AU with a maximum energy/charge of &gt; 6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/q.</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1945">
                <a:tc gridSpan="2">
                  <a:txBody>
                    <a:bodyPr/>
                    <a:lstStyle/>
                    <a:p>
                      <a:pPr algn="l" fontAlgn="t"/>
                      <a:r>
                        <a:rPr lang="en-US" sz="1400" b="1" i="1" u="sng" strike="noStrike" dirty="0">
                          <a:solidFill>
                            <a:srgbClr val="000000"/>
                          </a:solidFill>
                          <a:effectLst/>
                          <a:latin typeface="Calibri"/>
                        </a:rPr>
                        <a:t>Description/Clarification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60134">
                <a:tc gridSpan="2">
                  <a:txBody>
                    <a:bodyPr/>
                    <a:lstStyle/>
                    <a:p>
                      <a:pPr algn="l" fontAlgn="t"/>
                      <a:r>
                        <a:rPr lang="en-US" sz="1400" b="0" i="0" u="none" strike="noStrike">
                          <a:solidFill>
                            <a:srgbClr val="000000"/>
                          </a:solidFill>
                          <a:effectLst/>
                          <a:latin typeface="Calibri"/>
                        </a:rPr>
                        <a:t>SWEAP is not required to meet L2 maximum energy requirement in all directions and distances.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81945">
                <a:tc>
                  <a:txBody>
                    <a:bodyPr/>
                    <a:lstStyle/>
                    <a:p>
                      <a:pPr algn="l" fontAlgn="t"/>
                      <a:r>
                        <a:rPr lang="en-US" sz="1400" b="1" i="0" u="sng" strike="noStrike">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45834">
                <a:tc>
                  <a:txBody>
                    <a:bodyPr/>
                    <a:lstStyle/>
                    <a:p>
                      <a:pPr algn="l" fontAlgn="t"/>
                      <a:r>
                        <a:rPr lang="en-US" sz="1400" b="0" i="0" u="none" strike="noStrike">
                          <a:solidFill>
                            <a:srgbClr val="000000"/>
                          </a:solidFill>
                          <a:effectLst/>
                          <a:latin typeface="Calibri"/>
                        </a:rPr>
                        <a:t>This requirement meets Level 2 Mission Science Requirements.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1945">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947587">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38652714"/>
              </p:ext>
            </p:extLst>
          </p:nvPr>
        </p:nvGraphicFramePr>
        <p:xfrm>
          <a:off x="228600" y="1588193"/>
          <a:ext cx="8686800" cy="4507807"/>
        </p:xfrm>
        <a:graphic>
          <a:graphicData uri="http://schemas.openxmlformats.org/drawingml/2006/table">
            <a:tbl>
              <a:tblPr/>
              <a:tblGrid>
                <a:gridCol w="6382384"/>
                <a:gridCol w="2304416"/>
              </a:tblGrid>
              <a:tr h="126026">
                <a:tc gridSpan="2">
                  <a:txBody>
                    <a:bodyPr/>
                    <a:lstStyle/>
                    <a:p>
                      <a:pPr algn="l" fontAlgn="t"/>
                      <a:r>
                        <a:rPr lang="en-US" sz="1400" b="1" i="0" u="sng" strike="noStrike" dirty="0">
                          <a:solidFill>
                            <a:srgbClr val="000000"/>
                          </a:solidFill>
                          <a:effectLst/>
                          <a:latin typeface="Calibri"/>
                        </a:rPr>
                        <a:t>PAY-184: Measurement: Thermal Ions Maximum Ion Energy (ram-direction)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46276">
                <a:tc gridSpan="2">
                  <a:txBody>
                    <a:bodyPr/>
                    <a:lstStyle/>
                    <a:p>
                      <a:pPr algn="l" fontAlgn="t"/>
                      <a:r>
                        <a:rPr lang="en-US" sz="1400" b="0" i="0" u="none" strike="noStrike">
                          <a:solidFill>
                            <a:srgbClr val="000000"/>
                          </a:solidFill>
                          <a:effectLst/>
                          <a:latin typeface="Calibri"/>
                        </a:rPr>
                        <a:t>SPAN-A+ shall be capable of measuring thermal ions in the ram direction over solar orbital distances of 9.86 Rs to 0.25 AU with a maximum energy/charge of &gt; 20 keV/q (TBR).</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26026">
                <a:tc gridSpan="2">
                  <a:txBody>
                    <a:bodyPr/>
                    <a:lstStyle/>
                    <a:p>
                      <a:pPr algn="l" fontAlgn="t"/>
                      <a:r>
                        <a:rPr lang="en-US" sz="1400" b="1" i="1" u="sng" strike="noStrike" dirty="0">
                          <a:solidFill>
                            <a:srgbClr val="000000"/>
                          </a:solidFill>
                          <a:effectLst/>
                          <a:latin typeface="Calibri"/>
                        </a:rPr>
                        <a:t>Description/Clarification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46276">
                <a:tc gridSpan="2">
                  <a:txBody>
                    <a:bodyPr/>
                    <a:lstStyle/>
                    <a:p>
                      <a:pPr algn="l" fontAlgn="t"/>
                      <a:r>
                        <a:rPr lang="en-US" sz="1400" b="0" i="0" u="none" strike="noStrike" dirty="0">
                          <a:solidFill>
                            <a:srgbClr val="000000"/>
                          </a:solidFill>
                          <a:effectLst/>
                          <a:latin typeface="Calibri"/>
                        </a:rPr>
                        <a:t>SWEAP is not required to meet L2 maximum energy requirement in all directions and distances.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26026">
                <a:tc>
                  <a:txBody>
                    <a:bodyPr/>
                    <a:lstStyle/>
                    <a:p>
                      <a:pPr algn="l" fontAlgn="t"/>
                      <a:r>
                        <a:rPr lang="en-US" sz="1400" b="1" i="0" u="sng" strike="noStrike">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78079">
                <a:tc>
                  <a:txBody>
                    <a:bodyPr/>
                    <a:lstStyle/>
                    <a:p>
                      <a:pPr algn="l" fontAlgn="t"/>
                      <a:r>
                        <a:rPr lang="en-US" sz="1400" b="0" i="0" u="none" strike="noStrike">
                          <a:solidFill>
                            <a:srgbClr val="000000"/>
                          </a:solidFill>
                          <a:effectLst/>
                          <a:latin typeface="Calibri"/>
                        </a:rPr>
                        <a:t>This requirement meets Level 2 Mission Science Requirements.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26026">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457332">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99112622"/>
              </p:ext>
            </p:extLst>
          </p:nvPr>
        </p:nvGraphicFramePr>
        <p:xfrm>
          <a:off x="228600" y="1676400"/>
          <a:ext cx="8686800" cy="4456428"/>
        </p:xfrm>
        <a:graphic>
          <a:graphicData uri="http://schemas.openxmlformats.org/drawingml/2006/table">
            <a:tbl>
              <a:tblPr/>
              <a:tblGrid>
                <a:gridCol w="6382384"/>
                <a:gridCol w="2304416"/>
              </a:tblGrid>
              <a:tr h="117485">
                <a:tc gridSpan="2">
                  <a:txBody>
                    <a:bodyPr/>
                    <a:lstStyle/>
                    <a:p>
                      <a:pPr algn="l" fontAlgn="t"/>
                      <a:r>
                        <a:rPr lang="en-US" sz="1400" b="1" i="0" u="sng" strike="noStrike" dirty="0">
                          <a:solidFill>
                            <a:srgbClr val="000000"/>
                          </a:solidFill>
                          <a:effectLst/>
                          <a:latin typeface="Calibri"/>
                        </a:rPr>
                        <a:t>PAY-59: Measurement: Thermal Ions Energy Resolution (nadir-facing)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29585">
                <a:tc gridSpan="2">
                  <a:txBody>
                    <a:bodyPr/>
                    <a:lstStyle/>
                    <a:p>
                      <a:pPr algn="l" fontAlgn="t"/>
                      <a:r>
                        <a:rPr lang="en-US" sz="1400" b="0" i="0" u="none" strike="noStrike" dirty="0">
                          <a:solidFill>
                            <a:srgbClr val="000000"/>
                          </a:solidFill>
                          <a:effectLst/>
                          <a:latin typeface="Calibri"/>
                        </a:rPr>
                        <a:t>SPC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ions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an energy/charge (E/q) resolution of d(E/q)/(E/q) ≤ 20%.</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17485">
                <a:tc gridSpan="2">
                  <a:txBody>
                    <a:bodyPr/>
                    <a:lstStyle/>
                    <a:p>
                      <a:pPr algn="l" fontAlgn="t"/>
                      <a:r>
                        <a:rPr lang="en-US" sz="1400" b="1" i="1" u="sng" strike="noStrike" dirty="0">
                          <a:solidFill>
                            <a:srgbClr val="000000"/>
                          </a:solidFill>
                          <a:effectLst/>
                          <a:latin typeface="Calibri"/>
                        </a:rPr>
                        <a:t>Description/Clarification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17485">
                <a:tc gridSpan="2">
                  <a:txBody>
                    <a:bodyPr/>
                    <a:lstStyle/>
                    <a:p>
                      <a:pPr algn="l" fontAlgn="t"/>
                      <a:r>
                        <a:rPr lang="en-US" sz="1400" b="0" i="0" u="none" strike="noStrike">
                          <a:solidFill>
                            <a:srgbClr val="000000"/>
                          </a:solidFill>
                          <a:effectLst/>
                          <a:latin typeface="Calibri"/>
                        </a:rPr>
                        <a:t>Energy resolution is needed to determine ion temperatures.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17485">
                <a:tc>
                  <a:txBody>
                    <a:bodyPr/>
                    <a:lstStyle/>
                    <a:p>
                      <a:pPr algn="l" fontAlgn="t"/>
                      <a:r>
                        <a:rPr lang="en-US" sz="1400" b="1" i="0" u="sng" strike="noStrike">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52454">
                <a:tc>
                  <a:txBody>
                    <a:bodyPr/>
                    <a:lstStyle/>
                    <a:p>
                      <a:pPr algn="l" fontAlgn="t"/>
                      <a:r>
                        <a:rPr lang="en-US" sz="1400" b="0" i="0" u="none" strike="noStrike">
                          <a:solidFill>
                            <a:srgbClr val="000000"/>
                          </a:solidFill>
                          <a:effectLst/>
                          <a:latin typeface="Calibri"/>
                        </a:rPr>
                        <a:t>This requirement meets Level 2 Mission Science Requirements.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17485">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358559">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50685996"/>
              </p:ext>
            </p:extLst>
          </p:nvPr>
        </p:nvGraphicFramePr>
        <p:xfrm>
          <a:off x="228600" y="1586485"/>
          <a:ext cx="8686799" cy="4322080"/>
        </p:xfrm>
        <a:graphic>
          <a:graphicData uri="http://schemas.openxmlformats.org/drawingml/2006/table">
            <a:tbl>
              <a:tblPr/>
              <a:tblGrid>
                <a:gridCol w="6382383"/>
                <a:gridCol w="2304416"/>
              </a:tblGrid>
              <a:tr h="55941">
                <a:tc gridSpan="2">
                  <a:txBody>
                    <a:bodyPr/>
                    <a:lstStyle/>
                    <a:p>
                      <a:pPr algn="l" fontAlgn="t"/>
                      <a:r>
                        <a:rPr lang="en-US" sz="1400" b="1" i="0" u="sng" strike="noStrike" dirty="0">
                          <a:solidFill>
                            <a:srgbClr val="000000"/>
                          </a:solidFill>
                          <a:effectLst/>
                          <a:latin typeface="Calibri"/>
                        </a:rPr>
                        <a:t>PAY-185: Measurement: Thermal Ions Energy Resolution (ram-facing)</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58160">
                <a:tc gridSpan="2">
                  <a:txBody>
                    <a:bodyPr/>
                    <a:lstStyle/>
                    <a:p>
                      <a:pPr algn="l" fontAlgn="t"/>
                      <a:r>
                        <a:rPr lang="en-US" sz="1400" b="0" i="0" u="none" strike="noStrike" dirty="0">
                          <a:solidFill>
                            <a:srgbClr val="000000"/>
                          </a:solidFill>
                          <a:effectLst/>
                          <a:latin typeface="Calibri"/>
                        </a:rPr>
                        <a:t>SPAN-A</a:t>
                      </a:r>
                      <a:r>
                        <a:rPr lang="en-US" sz="1400" b="0" i="0" u="none" strike="noStrike" dirty="0">
                          <a:solidFill>
                            <a:srgbClr val="000000"/>
                          </a:solidFill>
                          <a:effectLst/>
                          <a:latin typeface="Calibri" pitchFamily="34" charset="0"/>
                          <a:cs typeface="Calibri" pitchFamily="34" charset="0"/>
                        </a:rPr>
                        <a:t>+ shall </a:t>
                      </a:r>
                      <a:r>
                        <a:rPr lang="en-US" sz="1400" b="0" kern="1200" dirty="0" smtClean="0">
                          <a:solidFill>
                            <a:schemeClr val="tx1"/>
                          </a:solidFill>
                          <a:latin typeface="Calibri" pitchFamily="34" charset="0"/>
                          <a:ea typeface="+mn-ea"/>
                          <a:cs typeface="Calibri" pitchFamily="34" charset="0"/>
                        </a:rPr>
                        <a:t>be capable of measuring thermal ions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an energy/charge (E/q) resolution of d(E/q)/(E/q) ≤ 20%.</a:t>
                      </a:r>
                      <a:endParaRPr lang="en-US" sz="1400" b="0" i="0" u="none" strike="noStrike" dirty="0">
                        <a:solidFill>
                          <a:srgbClr val="000000"/>
                        </a:solidFill>
                        <a:effectLst/>
                        <a:latin typeface="Calibri" pitchFamily="34" charset="0"/>
                        <a:cs typeface="Calibri" pitchFamily="34" charset="0"/>
                      </a:endParaRP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5941">
                <a:tc gridSpan="2">
                  <a:txBody>
                    <a:bodyPr/>
                    <a:lstStyle/>
                    <a:p>
                      <a:pPr algn="l" fontAlgn="t"/>
                      <a:r>
                        <a:rPr lang="en-US" sz="1400" b="1" i="1" u="sng" strike="noStrike" dirty="0">
                          <a:solidFill>
                            <a:srgbClr val="000000"/>
                          </a:solidFill>
                          <a:effectLst/>
                          <a:latin typeface="Calibri"/>
                        </a:rPr>
                        <a:t>Description/Clarification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5941">
                <a:tc gridSpan="2">
                  <a:txBody>
                    <a:bodyPr/>
                    <a:lstStyle/>
                    <a:p>
                      <a:pPr algn="l" fontAlgn="t"/>
                      <a:r>
                        <a:rPr lang="en-US" sz="1400" b="0" i="0" u="none" strike="noStrike">
                          <a:solidFill>
                            <a:srgbClr val="000000"/>
                          </a:solidFill>
                          <a:effectLst/>
                          <a:latin typeface="Calibri"/>
                        </a:rPr>
                        <a:t>Energy resolution is needed to determine ion temperatures.</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55941">
                <a:tc>
                  <a:txBody>
                    <a:bodyPr/>
                    <a:lstStyle/>
                    <a:p>
                      <a:pPr algn="l" fontAlgn="t"/>
                      <a:r>
                        <a:rPr lang="en-US" sz="1400" b="1" i="0" u="sng" strike="noStrike" dirty="0">
                          <a:solidFill>
                            <a:srgbClr val="000000"/>
                          </a:solidFill>
                          <a:effectLst/>
                          <a:latin typeface="Calibri"/>
                        </a:rPr>
                        <a:t>Rationale</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67824">
                <a:tc>
                  <a:txBody>
                    <a:bodyPr/>
                    <a:lstStyle/>
                    <a:p>
                      <a:pPr algn="l" fontAlgn="t"/>
                      <a:r>
                        <a:rPr lang="en-US" sz="1400" b="0" i="0" u="none" strike="noStrike" dirty="0">
                          <a:solidFill>
                            <a:srgbClr val="000000"/>
                          </a:solidFill>
                          <a:effectLst/>
                          <a:latin typeface="Calibri"/>
                        </a:rPr>
                        <a:t>This requirement meets Level 2 Mission Science Requirements.</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5941">
                <a:tc>
                  <a:txBody>
                    <a:bodyPr/>
                    <a:lstStyle/>
                    <a:p>
                      <a:pPr algn="l" fontAlgn="t"/>
                      <a:r>
                        <a:rPr lang="en-US" sz="1400" b="1" i="0" u="sng" strike="noStrike">
                          <a:solidFill>
                            <a:srgbClr val="000000"/>
                          </a:solidFill>
                          <a:effectLst/>
                          <a:latin typeface="Calibri"/>
                        </a:rPr>
                        <a:t>Parent Traceability</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27224">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60116633"/>
              </p:ext>
            </p:extLst>
          </p:nvPr>
        </p:nvGraphicFramePr>
        <p:xfrm>
          <a:off x="228600" y="1586485"/>
          <a:ext cx="8686799" cy="4376417"/>
        </p:xfrm>
        <a:graphic>
          <a:graphicData uri="http://schemas.openxmlformats.org/drawingml/2006/table">
            <a:tbl>
              <a:tblPr/>
              <a:tblGrid>
                <a:gridCol w="6382383"/>
                <a:gridCol w="2304416"/>
              </a:tblGrid>
              <a:tr h="94776">
                <a:tc gridSpan="2">
                  <a:txBody>
                    <a:bodyPr/>
                    <a:lstStyle/>
                    <a:p>
                      <a:pPr algn="l" fontAlgn="t"/>
                      <a:r>
                        <a:rPr lang="en-US" sz="1400" b="1" i="0" u="sng" strike="noStrike" dirty="0">
                          <a:solidFill>
                            <a:srgbClr val="000000"/>
                          </a:solidFill>
                          <a:effectLst/>
                          <a:latin typeface="Calibri"/>
                        </a:rPr>
                        <a:t>PAY-60: Measurement: Thermal Ions Angular Resolution (nadir-facing)</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78423">
                <a:tc gridSpan="2">
                  <a:txBody>
                    <a:bodyPr/>
                    <a:lstStyle/>
                    <a:p>
                      <a:pPr algn="l" fontAlgn="t"/>
                      <a:r>
                        <a:rPr lang="en-US" sz="1400" b="0" i="0" u="none" strike="noStrike" dirty="0">
                          <a:solidFill>
                            <a:srgbClr val="000000"/>
                          </a:solidFill>
                          <a:effectLst/>
                          <a:latin typeface="Calibri"/>
                        </a:rPr>
                        <a:t>SPC </a:t>
                      </a:r>
                      <a:r>
                        <a:rPr lang="en-US" sz="1400" b="0" i="0" u="none" strike="noStrike" dirty="0" smtClean="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ion flow angles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an angular resolution of ≤ 10 degrees, except when Spacecraft potential is &gt; + TBD V.</a:t>
                      </a:r>
                      <a:endParaRPr lang="en-US" sz="1400" b="0" i="0" u="none" strike="noStrike" dirty="0">
                        <a:solidFill>
                          <a:srgbClr val="000000"/>
                        </a:solidFill>
                        <a:effectLst/>
                        <a:latin typeface="Calibri" pitchFamily="34" charset="0"/>
                        <a:cs typeface="Calibri" pitchFamily="34" charset="0"/>
                      </a:endParaRP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4776">
                <a:tc gridSpan="2">
                  <a:txBody>
                    <a:bodyPr/>
                    <a:lstStyle/>
                    <a:p>
                      <a:pPr algn="l" fontAlgn="t"/>
                      <a:r>
                        <a:rPr lang="en-US" sz="1400" b="1" i="1" u="sng" strike="noStrike" dirty="0">
                          <a:solidFill>
                            <a:srgbClr val="000000"/>
                          </a:solidFill>
                          <a:effectLst/>
                          <a:latin typeface="Calibri"/>
                        </a:rPr>
                        <a:t>Description/Clarification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4776">
                <a:tc gridSpan="2">
                  <a:txBody>
                    <a:bodyPr/>
                    <a:lstStyle/>
                    <a:p>
                      <a:pPr algn="l" fontAlgn="t"/>
                      <a:r>
                        <a:rPr lang="en-US" sz="1400" b="0" i="0" u="none" strike="noStrike">
                          <a:solidFill>
                            <a:srgbClr val="000000"/>
                          </a:solidFill>
                          <a:effectLst/>
                          <a:latin typeface="Calibri"/>
                        </a:rPr>
                        <a:t>SWEAP is not required to meet L2 angular resolution requirement in all directions.</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86599">
                <a:tc>
                  <a:txBody>
                    <a:bodyPr/>
                    <a:lstStyle/>
                    <a:p>
                      <a:pPr algn="l" fontAlgn="t"/>
                      <a:r>
                        <a:rPr lang="en-US" sz="1400" b="1" i="0" u="sng" strike="noStrike">
                          <a:solidFill>
                            <a:srgbClr val="000000"/>
                          </a:solidFill>
                          <a:effectLst/>
                          <a:latin typeface="Calibri"/>
                        </a:rPr>
                        <a:t>Rationale</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74557">
                <a:tc>
                  <a:txBody>
                    <a:bodyPr/>
                    <a:lstStyle/>
                    <a:p>
                      <a:pPr algn="l" fontAlgn="t"/>
                      <a:r>
                        <a:rPr lang="en-US" sz="1400" b="0" i="0" u="none" strike="noStrike" dirty="0">
                          <a:solidFill>
                            <a:srgbClr val="000000"/>
                          </a:solidFill>
                          <a:effectLst/>
                          <a:latin typeface="Calibri"/>
                        </a:rPr>
                        <a:t>This requirement meets Level 2 Mission Science Requirements.</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94776">
                <a:tc>
                  <a:txBody>
                    <a:bodyPr/>
                    <a:lstStyle/>
                    <a:p>
                      <a:pPr algn="l" fontAlgn="t"/>
                      <a:r>
                        <a:rPr lang="en-US" sz="1400" b="1" i="0" u="sng" strike="noStrike">
                          <a:solidFill>
                            <a:srgbClr val="000000"/>
                          </a:solidFill>
                          <a:effectLst/>
                          <a:latin typeface="Calibri"/>
                        </a:rPr>
                        <a:t>Parent Traceability</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dirty="0">
                          <a:solidFill>
                            <a:srgbClr val="000000"/>
                          </a:solidFill>
                          <a:effectLst/>
                          <a:latin typeface="Calibri"/>
                        </a:rPr>
                        <a:t>Functional Allocation</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104833">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860" marR="6860" marT="68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67946940"/>
              </p:ext>
            </p:extLst>
          </p:nvPr>
        </p:nvGraphicFramePr>
        <p:xfrm>
          <a:off x="228600" y="1590675"/>
          <a:ext cx="8686800" cy="4567094"/>
        </p:xfrm>
        <a:graphic>
          <a:graphicData uri="http://schemas.openxmlformats.org/drawingml/2006/table">
            <a:tbl>
              <a:tblPr/>
              <a:tblGrid>
                <a:gridCol w="6382385"/>
                <a:gridCol w="2304415"/>
              </a:tblGrid>
              <a:tr h="91202">
                <a:tc gridSpan="2">
                  <a:txBody>
                    <a:bodyPr/>
                    <a:lstStyle/>
                    <a:p>
                      <a:pPr algn="l" fontAlgn="t"/>
                      <a:r>
                        <a:rPr lang="en-US" sz="1400" b="1" i="0" u="sng" strike="noStrike" dirty="0">
                          <a:solidFill>
                            <a:srgbClr val="000000"/>
                          </a:solidFill>
                          <a:effectLst/>
                          <a:latin typeface="Calibri"/>
                        </a:rPr>
                        <a:t>PAY-186: Measurement: Thermal Ions Angular Resolution (ram-facing)</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356620">
                <a:tc gridSpan="2">
                  <a:txBody>
                    <a:bodyPr/>
                    <a:lstStyle/>
                    <a:p>
                      <a:pPr algn="l" fontAlgn="t"/>
                      <a:r>
                        <a:rPr lang="en-US" sz="1400" b="0" i="0" u="none" strike="noStrike" dirty="0">
                          <a:solidFill>
                            <a:srgbClr val="000000"/>
                          </a:solidFill>
                          <a:effectLst/>
                          <a:latin typeface="Calibri"/>
                        </a:rPr>
                        <a:t>SPAN-A+ </a:t>
                      </a:r>
                      <a:r>
                        <a:rPr lang="en-US" sz="1400" b="0" i="0" u="none" strike="noStrike" dirty="0">
                          <a:solidFill>
                            <a:srgbClr val="000000"/>
                          </a:solidFill>
                          <a:effectLst/>
                          <a:latin typeface="Calibri" pitchFamily="34" charset="0"/>
                          <a:cs typeface="Calibri" pitchFamily="34" charset="0"/>
                        </a:rPr>
                        <a:t>shall </a:t>
                      </a:r>
                      <a:r>
                        <a:rPr lang="en-US" sz="1400" kern="1200" dirty="0" smtClean="0">
                          <a:solidFill>
                            <a:schemeClr val="tx1"/>
                          </a:solidFill>
                          <a:latin typeface="Calibri" pitchFamily="34" charset="0"/>
                          <a:ea typeface="+mn-ea"/>
                          <a:cs typeface="Calibri" pitchFamily="34" charset="0"/>
                        </a:rPr>
                        <a:t>be capable of measuring thermal ions in the ram direction over solar orbital distances of 9.86 </a:t>
                      </a:r>
                      <a:r>
                        <a:rPr lang="en-US" sz="1400" kern="1200" dirty="0" err="1" smtClean="0">
                          <a:solidFill>
                            <a:schemeClr val="tx1"/>
                          </a:solidFill>
                          <a:latin typeface="Calibri" pitchFamily="34" charset="0"/>
                          <a:ea typeface="+mn-ea"/>
                          <a:cs typeface="Calibri" pitchFamily="34" charset="0"/>
                        </a:rPr>
                        <a:t>Rs</a:t>
                      </a:r>
                      <a:r>
                        <a:rPr lang="en-US" sz="1400" kern="1200" dirty="0" smtClean="0">
                          <a:solidFill>
                            <a:schemeClr val="tx1"/>
                          </a:solidFill>
                          <a:latin typeface="Calibri" pitchFamily="34" charset="0"/>
                          <a:ea typeface="+mn-ea"/>
                          <a:cs typeface="Calibri" pitchFamily="34" charset="0"/>
                        </a:rPr>
                        <a:t> to 0.25 AU with an angular resolution of ≤ 25 degrees about the Spacecraft y-axis and ≤ 10 degrees in the Spacecraft X-Z plane, except when Spacecraft potential is &gt; + TBD V.</a:t>
                      </a:r>
                      <a:endParaRPr lang="en-US" sz="1400" b="0" i="0" u="none" strike="noStrike" dirty="0">
                        <a:solidFill>
                          <a:srgbClr val="000000"/>
                        </a:solidFill>
                        <a:effectLst/>
                        <a:latin typeface="Calibri" pitchFamily="34" charset="0"/>
                        <a:cs typeface="Calibri" pitchFamily="34" charset="0"/>
                      </a:endParaRP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1202">
                <a:tc gridSpan="2">
                  <a:txBody>
                    <a:bodyPr/>
                    <a:lstStyle/>
                    <a:p>
                      <a:pPr algn="l" fontAlgn="t"/>
                      <a:r>
                        <a:rPr lang="en-US" sz="1400" b="1" i="1" u="sng" strike="noStrike" dirty="0">
                          <a:solidFill>
                            <a:srgbClr val="000000"/>
                          </a:solidFill>
                          <a:effectLst/>
                          <a:latin typeface="Calibri"/>
                        </a:rPr>
                        <a:t>Description/Clarification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1202">
                <a:tc gridSpan="2">
                  <a:txBody>
                    <a:bodyPr/>
                    <a:lstStyle/>
                    <a:p>
                      <a:pPr algn="l" fontAlgn="t"/>
                      <a:r>
                        <a:rPr lang="en-US" sz="1400" b="0" i="0" u="none" strike="noStrike">
                          <a:solidFill>
                            <a:srgbClr val="000000"/>
                          </a:solidFill>
                          <a:effectLst/>
                          <a:latin typeface="Calibri"/>
                        </a:rPr>
                        <a:t>SWEAP is not required to meet L2 angular resolution requirement in all directions.</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79675">
                <a:tc>
                  <a:txBody>
                    <a:bodyPr/>
                    <a:lstStyle/>
                    <a:p>
                      <a:pPr algn="l" fontAlgn="t"/>
                      <a:r>
                        <a:rPr lang="en-US" sz="1400" b="1" i="0" u="sng" strike="noStrike">
                          <a:solidFill>
                            <a:srgbClr val="000000"/>
                          </a:solidFill>
                          <a:effectLst/>
                          <a:latin typeface="Calibri"/>
                        </a:rPr>
                        <a:t>Rationale</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53820">
                <a:tc>
                  <a:txBody>
                    <a:bodyPr/>
                    <a:lstStyle/>
                    <a:p>
                      <a:pPr algn="l" fontAlgn="t"/>
                      <a:r>
                        <a:rPr lang="en-US" sz="1400" b="0" i="0" u="none" strike="noStrike">
                          <a:solidFill>
                            <a:srgbClr val="000000"/>
                          </a:solidFill>
                          <a:effectLst/>
                          <a:latin typeface="Calibri"/>
                        </a:rPr>
                        <a:t>This requirement meets Level 2 Mission Science Requirements.</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91202">
                <a:tc>
                  <a:txBody>
                    <a:bodyPr/>
                    <a:lstStyle/>
                    <a:p>
                      <a:pPr algn="l" fontAlgn="t"/>
                      <a:r>
                        <a:rPr lang="en-US" sz="1400" b="1" i="0" u="sng" strike="noStrike">
                          <a:solidFill>
                            <a:srgbClr val="000000"/>
                          </a:solidFill>
                          <a:effectLst/>
                          <a:latin typeface="Calibri"/>
                        </a:rPr>
                        <a:t>Parent Traceability</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64402">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88373259"/>
              </p:ext>
            </p:extLst>
          </p:nvPr>
        </p:nvGraphicFramePr>
        <p:xfrm>
          <a:off x="228600" y="1541059"/>
          <a:ext cx="8610600" cy="3989887"/>
        </p:xfrm>
        <a:graphic>
          <a:graphicData uri="http://schemas.openxmlformats.org/drawingml/2006/table">
            <a:tbl>
              <a:tblPr/>
              <a:tblGrid>
                <a:gridCol w="6326399"/>
                <a:gridCol w="2284201"/>
              </a:tblGrid>
              <a:tr h="108986">
                <a:tc gridSpan="2">
                  <a:txBody>
                    <a:bodyPr/>
                    <a:lstStyle/>
                    <a:p>
                      <a:pPr algn="l" fontAlgn="t"/>
                      <a:r>
                        <a:rPr lang="en-US" sz="1400" b="1" i="0" u="sng" strike="noStrike" dirty="0">
                          <a:solidFill>
                            <a:srgbClr val="000000"/>
                          </a:solidFill>
                          <a:effectLst/>
                          <a:latin typeface="Calibri"/>
                        </a:rPr>
                        <a:t>PAY-61: Measurement: Thermal Ions Velocity Distribution Function (nadir-facing)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12976">
                <a:tc gridSpan="2">
                  <a:txBody>
                    <a:bodyPr/>
                    <a:lstStyle/>
                    <a:p>
                      <a:pPr algn="l" fontAlgn="t"/>
                      <a:r>
                        <a:rPr lang="en-US" sz="1400" b="0" i="0" u="none" strike="noStrike" dirty="0">
                          <a:solidFill>
                            <a:srgbClr val="000000"/>
                          </a:solidFill>
                          <a:effectLst/>
                          <a:latin typeface="Calibri" pitchFamily="34" charset="0"/>
                          <a:cs typeface="Calibri" pitchFamily="34" charset="0"/>
                        </a:rPr>
                        <a:t>SPC shall </a:t>
                      </a:r>
                      <a:r>
                        <a:rPr lang="en-US" sz="1400" kern="1200" dirty="0" smtClean="0">
                          <a:solidFill>
                            <a:schemeClr val="tx1"/>
                          </a:solidFill>
                          <a:latin typeface="Calibri" pitchFamily="34" charset="0"/>
                          <a:ea typeface="+mn-ea"/>
                          <a:cs typeface="Calibri" pitchFamily="34" charset="0"/>
                        </a:rPr>
                        <a:t>be capable of measuring thermal ions in the nadir direction over solar orbital distances of 9.86 </a:t>
                      </a:r>
                      <a:r>
                        <a:rPr lang="en-US" sz="1400" kern="1200" dirty="0" err="1" smtClean="0">
                          <a:solidFill>
                            <a:schemeClr val="tx1"/>
                          </a:solidFill>
                          <a:latin typeface="Calibri" pitchFamily="34" charset="0"/>
                          <a:ea typeface="+mn-ea"/>
                          <a:cs typeface="Calibri" pitchFamily="34" charset="0"/>
                        </a:rPr>
                        <a:t>Rs</a:t>
                      </a:r>
                      <a:r>
                        <a:rPr lang="en-US" sz="1400" kern="1200" dirty="0" smtClean="0">
                          <a:solidFill>
                            <a:schemeClr val="tx1"/>
                          </a:solidFill>
                          <a:latin typeface="Calibri" pitchFamily="34" charset="0"/>
                          <a:ea typeface="+mn-ea"/>
                          <a:cs typeface="Calibri" pitchFamily="34" charset="0"/>
                        </a:rPr>
                        <a:t> to 0.25 AU with a VDF measurement cadence of ≥ 1 Hz.</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08986">
                <a:tc>
                  <a:txBody>
                    <a:bodyPr/>
                    <a:lstStyle/>
                    <a:p>
                      <a:pPr algn="l" fontAlgn="t"/>
                      <a:r>
                        <a:rPr lang="en-US" sz="1400" b="1" i="0" u="sng" strike="noStrike" dirty="0">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26957">
                <a:tc>
                  <a:txBody>
                    <a:bodyPr/>
                    <a:lstStyle/>
                    <a:p>
                      <a:pPr algn="l" fontAlgn="t"/>
                      <a:r>
                        <a:rPr lang="en-US" sz="1400" b="0" i="0" u="none" strike="noStrike">
                          <a:solidFill>
                            <a:srgbClr val="000000"/>
                          </a:solidFill>
                          <a:effectLst/>
                          <a:latin typeface="Calibri"/>
                        </a:rPr>
                        <a:t>This requirement meets Level 2 Mission Science Requirements.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08986">
                <a:tc>
                  <a:txBody>
                    <a:bodyPr/>
                    <a:lstStyle/>
                    <a:p>
                      <a:pPr algn="l" fontAlgn="t"/>
                      <a:r>
                        <a:rPr lang="en-US" sz="1400" b="1" i="0" u="sng" strike="noStrike" dirty="0">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260280">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20951202"/>
              </p:ext>
            </p:extLst>
          </p:nvPr>
        </p:nvGraphicFramePr>
        <p:xfrm>
          <a:off x="228600" y="1679148"/>
          <a:ext cx="8686800" cy="3883452"/>
        </p:xfrm>
        <a:graphic>
          <a:graphicData uri="http://schemas.openxmlformats.org/drawingml/2006/table">
            <a:tbl>
              <a:tblPr/>
              <a:tblGrid>
                <a:gridCol w="6382384"/>
                <a:gridCol w="2304416"/>
              </a:tblGrid>
              <a:tr h="65496">
                <a:tc gridSpan="2">
                  <a:txBody>
                    <a:bodyPr/>
                    <a:lstStyle/>
                    <a:p>
                      <a:pPr algn="l" fontAlgn="t"/>
                      <a:r>
                        <a:rPr lang="en-US" sz="1400" b="1" i="0" u="sng" strike="noStrike" dirty="0">
                          <a:solidFill>
                            <a:srgbClr val="000000"/>
                          </a:solidFill>
                          <a:effectLst/>
                          <a:latin typeface="Calibri"/>
                        </a:rPr>
                        <a:t>PAY-187: Measurement: Thermal Ions Velocity Distribution Function (ram-facing)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27990">
                <a:tc gridSpan="2">
                  <a:txBody>
                    <a:bodyPr/>
                    <a:lstStyle/>
                    <a:p>
                      <a:pPr algn="l" fontAlgn="t"/>
                      <a:r>
                        <a:rPr lang="en-US" sz="1400" b="0" i="0" u="none" strike="noStrike" dirty="0">
                          <a:solidFill>
                            <a:srgbClr val="000000"/>
                          </a:solidFill>
                          <a:effectLst/>
                          <a:latin typeface="Calibri"/>
                        </a:rPr>
                        <a:t>SPAN-A+ shall be capable of measuring thermal ions in the ram direction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with a VDF measurement cadence of ≥ 1 </a:t>
                      </a:r>
                      <a:r>
                        <a:rPr lang="en-US" sz="1400" b="0" i="0" u="none" strike="noStrike" dirty="0" smtClean="0">
                          <a:solidFill>
                            <a:srgbClr val="000000"/>
                          </a:solidFill>
                          <a:effectLst/>
                          <a:latin typeface="Calibri"/>
                        </a:rPr>
                        <a:t>Hz.</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5496">
                <a:tc>
                  <a:txBody>
                    <a:bodyPr/>
                    <a:lstStyle/>
                    <a:p>
                      <a:pPr algn="l" fontAlgn="t"/>
                      <a:r>
                        <a:rPr lang="en-US" sz="1400" b="1" i="0" u="sng" strike="noStrike" dirty="0">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96488">
                <a:tc>
                  <a:txBody>
                    <a:bodyPr/>
                    <a:lstStyle/>
                    <a:p>
                      <a:pPr algn="l" fontAlgn="t"/>
                      <a:r>
                        <a:rPr lang="en-US" sz="1400" b="0" i="0" u="none" strike="noStrike" dirty="0">
                          <a:solidFill>
                            <a:srgbClr val="000000"/>
                          </a:solidFill>
                          <a:effectLst/>
                          <a:latin typeface="Calibri"/>
                        </a:rPr>
                        <a:t>This requirement meets Level 2 Mission Science Requirements.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65496">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57376">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73456893"/>
              </p:ext>
            </p:extLst>
          </p:nvPr>
        </p:nvGraphicFramePr>
        <p:xfrm>
          <a:off x="304800" y="1588991"/>
          <a:ext cx="8610600" cy="4535536"/>
        </p:xfrm>
        <a:graphic>
          <a:graphicData uri="http://schemas.openxmlformats.org/drawingml/2006/table">
            <a:tbl>
              <a:tblPr/>
              <a:tblGrid>
                <a:gridCol w="6326399"/>
                <a:gridCol w="2284201"/>
              </a:tblGrid>
              <a:tr h="44834">
                <a:tc gridSpan="2">
                  <a:txBody>
                    <a:bodyPr/>
                    <a:lstStyle/>
                    <a:p>
                      <a:pPr algn="l" fontAlgn="t"/>
                      <a:r>
                        <a:rPr lang="en-US" sz="1400" b="1" i="0" u="sng" strike="noStrike" dirty="0">
                          <a:solidFill>
                            <a:srgbClr val="000000"/>
                          </a:solidFill>
                          <a:effectLst/>
                          <a:latin typeface="Calibri"/>
                        </a:rPr>
                        <a:t>PAY-62: Measurement: Thermal Ions Mass Resolution</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88268">
                <a:tc gridSpan="2">
                  <a:txBody>
                    <a:bodyPr/>
                    <a:lstStyle/>
                    <a:p>
                      <a:pPr algn="l" fontAlgn="t"/>
                      <a:r>
                        <a:rPr lang="en-US" sz="1400" b="0" i="0" u="none" strike="noStrike" dirty="0">
                          <a:solidFill>
                            <a:srgbClr val="000000"/>
                          </a:solidFill>
                          <a:effectLst/>
                          <a:latin typeface="Calibri"/>
                        </a:rPr>
                        <a:t>SPAN-A+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ions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mass/charge resolution d(m/q)/(m/q) of ≤ 25%.</a:t>
                      </a:r>
                      <a:endParaRPr lang="en-US" sz="1400" b="0" i="0" u="none" strike="noStrike" dirty="0">
                        <a:solidFill>
                          <a:srgbClr val="000000"/>
                        </a:solidFill>
                        <a:effectLst/>
                        <a:latin typeface="Calibri" pitchFamily="34" charset="0"/>
                        <a:cs typeface="Calibri" pitchFamily="34" charset="0"/>
                      </a:endParaRP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44834">
                <a:tc gridSpan="2">
                  <a:txBody>
                    <a:bodyPr/>
                    <a:lstStyle/>
                    <a:p>
                      <a:pPr algn="l" fontAlgn="t"/>
                      <a:r>
                        <a:rPr lang="en-US" sz="1400" b="1" i="1" u="sng" strike="noStrike" dirty="0">
                          <a:solidFill>
                            <a:srgbClr val="000000"/>
                          </a:solidFill>
                          <a:effectLst/>
                          <a:latin typeface="Calibri"/>
                        </a:rPr>
                        <a:t>Description/Clarification</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31703">
                <a:tc gridSpan="2">
                  <a:txBody>
                    <a:bodyPr/>
                    <a:lstStyle/>
                    <a:p>
                      <a:pPr algn="l" fontAlgn="t"/>
                      <a:r>
                        <a:rPr lang="en-US" sz="1400" b="0" i="0" u="none" strike="noStrike">
                          <a:solidFill>
                            <a:srgbClr val="000000"/>
                          </a:solidFill>
                          <a:effectLst/>
                          <a:latin typeface="Calibri"/>
                        </a:rPr>
                        <a:t>Distinguish between proton &amp; alpha particles with the same energy per charge by also measuring their mass/charge ratio.  SWEAP is not required to meet L2 mass resolution in all directions.</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88268">
                <a:tc>
                  <a:txBody>
                    <a:bodyPr/>
                    <a:lstStyle/>
                    <a:p>
                      <a:pPr algn="l" fontAlgn="t"/>
                      <a:r>
                        <a:rPr lang="en-US" sz="1400" b="1" i="0" u="sng" strike="noStrike">
                          <a:solidFill>
                            <a:srgbClr val="000000"/>
                          </a:solidFill>
                          <a:effectLst/>
                          <a:latin typeface="Calibri"/>
                        </a:rPr>
                        <a:t>Rationale</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12652">
                <a:tc>
                  <a:txBody>
                    <a:bodyPr/>
                    <a:lstStyle/>
                    <a:p>
                      <a:pPr algn="l" fontAlgn="t"/>
                      <a:r>
                        <a:rPr lang="en-US" sz="1400" b="0" i="0" u="none" strike="noStrike" dirty="0">
                          <a:solidFill>
                            <a:srgbClr val="000000"/>
                          </a:solidFill>
                          <a:effectLst/>
                          <a:latin typeface="Calibri"/>
                        </a:rPr>
                        <a:t>This requirement meets Level 2 Mission Science Requirements.</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44834">
                <a:tc>
                  <a:txBody>
                    <a:bodyPr/>
                    <a:lstStyle/>
                    <a:p>
                      <a:pPr algn="l" fontAlgn="t"/>
                      <a:r>
                        <a:rPr lang="en-US" sz="1400" b="1" i="0" u="sng" strike="noStrike">
                          <a:solidFill>
                            <a:srgbClr val="000000"/>
                          </a:solidFill>
                          <a:effectLst/>
                          <a:latin typeface="Calibri"/>
                        </a:rPr>
                        <a:t>Parent Traceability</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22616">
                <a:tc>
                  <a:txBody>
                    <a:bodyPr/>
                    <a:lstStyle/>
                    <a:p>
                      <a:pPr algn="l" fontAlgn="t"/>
                      <a:r>
                        <a:rPr lang="en-US" sz="1400" b="0" i="0" u="none" strike="noStrike" dirty="0" smtClean="0">
                          <a:solidFill>
                            <a:srgbClr val="000000"/>
                          </a:solidFill>
                          <a:effectLst/>
                          <a:latin typeface="Calibri" pitchFamily="34" charset="0"/>
                          <a:cs typeface="Calibri" pitchFamily="34" charset="0"/>
                        </a:rPr>
                        <a:t>MRD-93 : The Mission shall measure thermal ions, as follows: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range</a:t>
                      </a: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eV</a:t>
                      </a:r>
                      <a:r>
                        <a:rPr lang="en-US" sz="1400" b="0" i="0" u="none" strike="noStrike" dirty="0" smtClean="0">
                          <a:solidFill>
                            <a:srgbClr val="000000"/>
                          </a:solidFill>
                          <a:effectLst/>
                          <a:latin typeface="Calibri" pitchFamily="34" charset="0"/>
                          <a:cs typeface="Calibri" pitchFamily="34" charset="0"/>
                        </a:rPr>
                        <a:t> – 20 </a:t>
                      </a:r>
                      <a:r>
                        <a:rPr lang="en-US" sz="1400" b="0" i="0" u="none" strike="noStrike" dirty="0" err="1" smtClean="0">
                          <a:solidFill>
                            <a:srgbClr val="000000"/>
                          </a:solidFill>
                          <a:effectLst/>
                          <a:latin typeface="Calibri" pitchFamily="34" charset="0"/>
                          <a:cs typeface="Calibri" pitchFamily="34" charset="0"/>
                        </a:rPr>
                        <a:t>keV</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Energy resolution:  &lt; 20%</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FOV:  nadir and ram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Angular resolution</a:t>
                      </a: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10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x 25 </a:t>
                      </a:r>
                      <a:r>
                        <a:rPr lang="en-US" sz="1400" b="0" i="0" u="none" strike="noStrike" dirty="0" err="1" smtClean="0">
                          <a:solidFill>
                            <a:srgbClr val="000000"/>
                          </a:solidFill>
                          <a:effectLst/>
                          <a:latin typeface="Calibri" pitchFamily="34" charset="0"/>
                          <a:cs typeface="Calibri" pitchFamily="34" charset="0"/>
                        </a:rPr>
                        <a:t>deg</a:t>
                      </a: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VDF cadence:  1 Hz</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  Mass resolution</a:t>
                      </a: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d(m/q)/(m/q) &lt; 25%</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
                      </a:r>
                      <a:br>
                        <a:rPr lang="en-US" sz="1400" b="0" i="0" u="none" strike="noStrike" dirty="0" smtClean="0">
                          <a:solidFill>
                            <a:srgbClr val="000000"/>
                          </a:solidFill>
                          <a:effectLst/>
                          <a:latin typeface="Calibri" pitchFamily="34" charset="0"/>
                          <a:cs typeface="Calibri" pitchFamily="34" charset="0"/>
                        </a:rPr>
                      </a:br>
                      <a:r>
                        <a:rPr lang="en-US" sz="1400" b="0" i="0" u="none" strike="noStrike" dirty="0" smtClean="0">
                          <a:solidFill>
                            <a:srgbClr val="000000"/>
                          </a:solidFill>
                          <a:effectLst/>
                          <a:latin typeface="Calibri" pitchFamily="34" charset="0"/>
                          <a:cs typeface="Calibri" pitchFamily="34" charset="0"/>
                        </a:rPr>
                        <a:t>Notes: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1</a:t>
                      </a:r>
                      <a:r>
                        <a:rPr lang="en-US" sz="1400" b="0" i="0" u="none" strike="noStrike" dirty="0" smtClean="0">
                          <a:solidFill>
                            <a:srgbClr val="000000"/>
                          </a:solidFill>
                          <a:effectLst/>
                          <a:latin typeface="Calibri" pitchFamily="34" charset="0"/>
                          <a:cs typeface="Calibri" pitchFamily="34" charset="0"/>
                        </a:rPr>
                        <a:t>  Energy range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Angular resolution not required in all directions</a:t>
                      </a:r>
                      <a:br>
                        <a:rPr lang="en-US" sz="1400" b="0" i="0" u="none" strike="noStrike" dirty="0" smtClean="0">
                          <a:solidFill>
                            <a:srgbClr val="000000"/>
                          </a:solidFill>
                          <a:effectLst/>
                          <a:latin typeface="Calibri" pitchFamily="34" charset="0"/>
                          <a:cs typeface="Calibri" pitchFamily="34" charset="0"/>
                        </a:rPr>
                      </a:br>
                      <a:r>
                        <a:rPr lang="en-US" sz="1400" b="0" i="0" u="none" strike="noStrike" baseline="30000" dirty="0" smtClean="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Mass resolution not required in all directions</a:t>
                      </a:r>
                      <a:endParaRPr lang="en-US" sz="1400" b="0" i="0" u="none" strike="noStrike" dirty="0">
                        <a:solidFill>
                          <a:srgbClr val="000000"/>
                        </a:solidFill>
                        <a:effectLst/>
                        <a:latin typeface="Calibri" pitchFamily="34" charset="0"/>
                        <a:cs typeface="Calibri" pitchFamily="34" charset="0"/>
                      </a:endParaRP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872" marR="6872" marT="6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72972809"/>
              </p:ext>
            </p:extLst>
          </p:nvPr>
        </p:nvGraphicFramePr>
        <p:xfrm>
          <a:off x="228600" y="1590674"/>
          <a:ext cx="8610599" cy="4518804"/>
        </p:xfrm>
        <a:graphic>
          <a:graphicData uri="http://schemas.openxmlformats.org/drawingml/2006/table">
            <a:tbl>
              <a:tblPr/>
              <a:tblGrid>
                <a:gridCol w="6326398"/>
                <a:gridCol w="2284201"/>
              </a:tblGrid>
              <a:tr h="60198">
                <a:tc gridSpan="2">
                  <a:txBody>
                    <a:bodyPr/>
                    <a:lstStyle/>
                    <a:p>
                      <a:pPr algn="l" fontAlgn="t"/>
                      <a:r>
                        <a:rPr lang="en-US" sz="1400" b="1" i="0" u="sng" strike="noStrike" dirty="0">
                          <a:solidFill>
                            <a:srgbClr val="000000"/>
                          </a:solidFill>
                          <a:effectLst/>
                          <a:latin typeface="Calibri"/>
                        </a:rPr>
                        <a:t>PAY-63: Measurement: Thermal Electrons Field-of-View (nadir-facing)</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25643">
                <a:tc gridSpan="2">
                  <a:txBody>
                    <a:bodyPr/>
                    <a:lstStyle/>
                    <a:p>
                      <a:pPr algn="l" fontAlgn="t"/>
                      <a:r>
                        <a:rPr lang="en-US" sz="1400" b="0" i="0" u="none" strike="noStrike" dirty="0">
                          <a:solidFill>
                            <a:srgbClr val="000000"/>
                          </a:solidFill>
                          <a:effectLst/>
                          <a:latin typeface="Calibri"/>
                        </a:rPr>
                        <a:t>SPC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 28 degree half-angle (≥ 56 degree full-angle) cone FOV oriented within 10 degrees of the Spacecraft z-axis, subject to the FOV obstructions defined in the SWEAP to Spacecraft ICD 7434-9056.</a:t>
                      </a:r>
                      <a:endParaRPr lang="en-US" sz="1400" b="0" i="0" u="none" strike="noStrike" dirty="0">
                        <a:solidFill>
                          <a:srgbClr val="000000"/>
                        </a:solidFill>
                        <a:effectLst/>
                        <a:latin typeface="Calibri" pitchFamily="34" charset="0"/>
                        <a:cs typeface="Calibri" pitchFamily="34" charset="0"/>
                      </a:endParaRP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0198">
                <a:tc>
                  <a:txBody>
                    <a:bodyPr/>
                    <a:lstStyle/>
                    <a:p>
                      <a:pPr algn="l" fontAlgn="t"/>
                      <a:r>
                        <a:rPr lang="en-US" sz="1400" b="1" i="0" u="sng" strike="noStrike" dirty="0">
                          <a:solidFill>
                            <a:srgbClr val="000000"/>
                          </a:solidFill>
                          <a:effectLst/>
                          <a:latin typeface="Calibri"/>
                        </a:rPr>
                        <a:t>Rationale</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225643">
                <a:tc>
                  <a:txBody>
                    <a:bodyPr/>
                    <a:lstStyle/>
                    <a:p>
                      <a:pPr algn="l" fontAlgn="t"/>
                      <a:r>
                        <a:rPr lang="en-US" sz="1400" b="0" i="0" u="none" strike="noStrike">
                          <a:solidFill>
                            <a:srgbClr val="000000"/>
                          </a:solidFill>
                          <a:effectLst/>
                          <a:latin typeface="Calibri"/>
                        </a:rPr>
                        <a:t>This requirement meets Level 2 Mission Science Requirements.  Electron flux is needed to determine electron properties because the thermal electron distribution is subsonic, and needed to detect bi-directional electron flow along magnetic fields.</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60198">
                <a:tc>
                  <a:txBody>
                    <a:bodyPr/>
                    <a:lstStyle/>
                    <a:p>
                      <a:pPr algn="l" fontAlgn="t"/>
                      <a:r>
                        <a:rPr lang="en-US" sz="1400" b="1" i="0" u="sng" strike="noStrike">
                          <a:solidFill>
                            <a:srgbClr val="000000"/>
                          </a:solidFill>
                          <a:effectLst/>
                          <a:latin typeface="Calibri"/>
                        </a:rPr>
                        <a:t>Parent Traceability</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73046">
                <a:tc>
                  <a:txBody>
                    <a:bodyPr/>
                    <a:lstStyle/>
                    <a:p>
                      <a:pPr algn="l" fontAlgn="t"/>
                      <a:r>
                        <a:rPr lang="en-US" sz="1400" b="0" i="0" u="none" strike="noStrike" dirty="0">
                          <a:solidFill>
                            <a:srgbClr val="000000"/>
                          </a:solidFill>
                          <a:effectLst/>
                          <a:latin typeface="Calibri"/>
                        </a:rPr>
                        <a:t>MRD-94 : The Mission shall measure thermal electrons,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Energy range</a:t>
                      </a:r>
                      <a:r>
                        <a:rPr lang="en-US" sz="1400" b="0" i="0" u="none" strike="noStrike" baseline="30000" dirty="0">
                          <a:solidFill>
                            <a:srgbClr val="000000"/>
                          </a:solidFill>
                          <a:effectLst/>
                          <a:latin typeface="Calibri"/>
                        </a:rPr>
                        <a:t>1</a:t>
                      </a:r>
                      <a:r>
                        <a:rPr lang="en-US" sz="1400" b="0" i="0" u="none" strike="noStrike" dirty="0">
                          <a:solidFill>
                            <a:srgbClr val="000000"/>
                          </a:solidFill>
                          <a:effectLst/>
                          <a:latin typeface="Calibri"/>
                        </a:rPr>
                        <a:t>:  5 </a:t>
                      </a:r>
                      <a:r>
                        <a:rPr lang="en-US" sz="1400" b="0" i="0" u="none" strike="noStrike" dirty="0" err="1">
                          <a:solidFill>
                            <a:srgbClr val="000000"/>
                          </a:solidFill>
                          <a:effectLst/>
                          <a:latin typeface="Calibri"/>
                        </a:rPr>
                        <a:t>eV</a:t>
                      </a:r>
                      <a:r>
                        <a:rPr lang="en-US" sz="1400" b="0" i="0" u="none" strike="noStrike" dirty="0">
                          <a:solidFill>
                            <a:srgbClr val="000000"/>
                          </a:solidFill>
                          <a:effectLst/>
                          <a:latin typeface="Calibri"/>
                        </a:rPr>
                        <a:t> – 20 </a:t>
                      </a:r>
                      <a:r>
                        <a:rPr lang="en-US" sz="1400" b="0" i="0" u="none" strike="noStrike" dirty="0" err="1">
                          <a:solidFill>
                            <a:srgbClr val="000000"/>
                          </a:solidFill>
                          <a:effectLst/>
                          <a:latin typeface="Calibri"/>
                        </a:rPr>
                        <a:t>keV</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Energy resolution:  &lt; 20%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FOV:  &gt; 75% of the sky</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Angular </a:t>
                      </a:r>
                      <a:r>
                        <a:rPr lang="en-US" sz="1400" b="0" i="0" u="none" strike="noStrike" dirty="0" smtClean="0">
                          <a:solidFill>
                            <a:srgbClr val="000000"/>
                          </a:solidFill>
                          <a:effectLst/>
                          <a:latin typeface="Calibri"/>
                        </a:rPr>
                        <a:t>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 10 </a:t>
                      </a:r>
                      <a:r>
                        <a:rPr lang="en-US" sz="1400" b="0" i="0" u="none" strike="noStrike" dirty="0" err="1">
                          <a:solidFill>
                            <a:srgbClr val="000000"/>
                          </a:solidFill>
                          <a:effectLst/>
                          <a:latin typeface="Calibri"/>
                        </a:rPr>
                        <a:t>deg</a:t>
                      </a:r>
                      <a:r>
                        <a:rPr lang="en-US" sz="1400" b="0" i="0" u="none" strike="noStrike" dirty="0">
                          <a:solidFill>
                            <a:srgbClr val="000000"/>
                          </a:solidFill>
                          <a:effectLst/>
                          <a:latin typeface="Calibri"/>
                        </a:rPr>
                        <a:t> x 10 </a:t>
                      </a:r>
                      <a:r>
                        <a:rPr lang="en-US" sz="1400" b="0" i="0" u="none" strike="noStrike" dirty="0" err="1">
                          <a:solidFill>
                            <a:srgbClr val="000000"/>
                          </a:solidFill>
                          <a:effectLst/>
                          <a:latin typeface="Calibri"/>
                        </a:rPr>
                        <a:t>deg</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VDF cadence:  1 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Mass </a:t>
                      </a:r>
                      <a:r>
                        <a:rPr lang="en-US" sz="1400" b="0" i="0" u="none" strike="noStrike" dirty="0" smtClean="0">
                          <a:solidFill>
                            <a:srgbClr val="000000"/>
                          </a:solidFill>
                          <a:effectLst/>
                          <a:latin typeface="Calibri"/>
                        </a:rPr>
                        <a:t>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n/a</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Notes:</a:t>
                      </a:r>
                      <a:br>
                        <a:rPr lang="en-US" sz="1400" b="0" i="0" u="none" strike="noStrike" dirty="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Energy range not required in all directions</a:t>
                      </a:r>
                      <a:br>
                        <a:rPr lang="en-US" sz="1400" b="0" i="0" u="none" strike="noStrike" dirty="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Angular resolution not required in all directions</a:t>
                      </a:r>
                      <a:br>
                        <a:rPr lang="en-US" sz="1400" b="0" i="0" u="none" strike="noStrike" dirty="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Mass resolution not required in all directions</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WISPR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44231062"/>
              </p:ext>
            </p:extLst>
          </p:nvPr>
        </p:nvGraphicFramePr>
        <p:xfrm>
          <a:off x="228600" y="1196920"/>
          <a:ext cx="8763000" cy="5584880"/>
        </p:xfrm>
        <a:graphic>
          <a:graphicData uri="http://schemas.openxmlformats.org/drawingml/2006/table">
            <a:tbl>
              <a:tblPr/>
              <a:tblGrid>
                <a:gridCol w="6438371"/>
                <a:gridCol w="2324629"/>
              </a:tblGrid>
              <a:tr h="81594">
                <a:tc gridSpan="2">
                  <a:txBody>
                    <a:bodyPr/>
                    <a:lstStyle/>
                    <a:p>
                      <a:pPr algn="l" fontAlgn="t"/>
                      <a:r>
                        <a:rPr lang="en-US" sz="1400" b="1" i="0" u="sng" strike="noStrike" dirty="0">
                          <a:solidFill>
                            <a:srgbClr val="000000"/>
                          </a:solidFill>
                          <a:effectLst/>
                          <a:latin typeface="Calibri"/>
                        </a:rPr>
                        <a:t>PAY-73: Measurement: Visible Broadband Intensity 0.174 AU to 0.25 AU</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879984">
                <a:tc gridSpan="2">
                  <a:txBody>
                    <a:bodyPr/>
                    <a:lstStyle/>
                    <a:p>
                      <a:pPr algn="l" fontAlgn="t"/>
                      <a:r>
                        <a:rPr lang="en-US" sz="1400" b="0" i="0" u="none" strike="noStrike" dirty="0">
                          <a:solidFill>
                            <a:srgbClr val="000000"/>
                          </a:solidFill>
                          <a:effectLst/>
                          <a:latin typeface="Calibri"/>
                        </a:rPr>
                        <a:t>WISPR shall be capable of providing Full Frame Images of visible broadband intensity over solar orbital distances of 0.174 AU to 0.25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radial scene from elongations of 14 degrees to 90 degrees from sun center;</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transverse scene from 20 degrees (at 14 degrees elongation) to 44 degrees (at 90 degrees elongation);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image spatial resolution across the FOV of ≤ 6.4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14 degrees to 33.5 degrees), ≤ 10.25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33.5 degrees to 53 degrees), ≤ 9.3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53 degrees to 78 degrees), and ≤ 14.2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 (for elongations 78 degrees to 90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SNR for a binned pixel ≥ 10 (for elongations of 14 degrees to 20 degrees), ≥ 5 (for elongations of 20 degrees to 40 degrees), ≥ 3.33 (for elongations of 40 degrees to 53 degrees), and ≥ 5 (for elongations of 53 degrees to 90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nominal cadence of ≤ 24 min (for elongations 14 degrees to 26 degrees) and ≤ 45 min (for elongations 26 degrees to 90 degrees).</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1594">
                <a:tc gridSpan="2">
                  <a:txBody>
                    <a:bodyPr/>
                    <a:lstStyle/>
                    <a:p>
                      <a:pPr algn="l" fontAlgn="t"/>
                      <a:r>
                        <a:rPr lang="en-US" sz="1400" b="1" i="1" u="sng" strike="noStrike" dirty="0">
                          <a:solidFill>
                            <a:srgbClr val="000000"/>
                          </a:solidFill>
                          <a:effectLst/>
                          <a:latin typeface="Calibri"/>
                        </a:rPr>
                        <a:t>Description/Clarification</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41272">
                <a:tc gridSpan="2">
                  <a:txBody>
                    <a:bodyPr/>
                    <a:lstStyle/>
                    <a:p>
                      <a:pPr algn="l" fontAlgn="t"/>
                      <a:r>
                        <a:rPr lang="en-US" sz="1400" b="0" i="0" u="none" strike="noStrike">
                          <a:solidFill>
                            <a:srgbClr val="000000"/>
                          </a:solidFill>
                          <a:effectLst/>
                          <a:latin typeface="Calibri"/>
                        </a:rPr>
                        <a:t>L2 Spatial resolution and photometric accuracy at the required spatial resolution and cadence are only required to be satisfied in the inner FOV of the image.  L2 Cadence is an average cadence requirement over the orbit. The cadence requirement will be slower outside 0.174 AU across the entire FOV.</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81594">
                <a:tc>
                  <a:txBody>
                    <a:bodyPr/>
                    <a:lstStyle/>
                    <a:p>
                      <a:pPr algn="l" fontAlgn="t"/>
                      <a:r>
                        <a:rPr lang="en-US" sz="1400" b="1" i="0" u="sng" strike="noStrike">
                          <a:solidFill>
                            <a:srgbClr val="000000"/>
                          </a:solidFill>
                          <a:effectLst/>
                          <a:latin typeface="Calibri"/>
                        </a:rPr>
                        <a:t>Rationale</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63201">
                <a:tc>
                  <a:txBody>
                    <a:bodyPr/>
                    <a:lstStyle/>
                    <a:p>
                      <a:pPr algn="l" fontAlgn="t"/>
                      <a:r>
                        <a:rPr lang="en-US" sz="1400" b="0" i="0" u="none" strike="noStrike">
                          <a:solidFill>
                            <a:srgbClr val="000000"/>
                          </a:solidFill>
                          <a:effectLst/>
                          <a:latin typeface="Calibri"/>
                        </a:rPr>
                        <a:t>This requirement meets Level 2 Mission Science Requirements.</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WISPR</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1594">
                <a:tc>
                  <a:txBody>
                    <a:bodyPr/>
                    <a:lstStyle/>
                    <a:p>
                      <a:pPr algn="l" fontAlgn="t"/>
                      <a:r>
                        <a:rPr lang="en-US" sz="1400" b="1" i="0" u="sng" strike="noStrike">
                          <a:solidFill>
                            <a:srgbClr val="000000"/>
                          </a:solidFill>
                          <a:effectLst/>
                          <a:latin typeface="Calibri"/>
                        </a:rPr>
                        <a:t>Parent Traceability</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60628">
                <a:tc>
                  <a:txBody>
                    <a:bodyPr/>
                    <a:lstStyle/>
                    <a:p>
                      <a:pPr algn="l" fontAlgn="t"/>
                      <a:r>
                        <a:rPr lang="en-US" sz="1400" b="0" i="0" u="none" strike="noStrike">
                          <a:solidFill>
                            <a:srgbClr val="000000"/>
                          </a:solidFill>
                          <a:effectLst/>
                          <a:latin typeface="Calibri"/>
                        </a:rPr>
                        <a:t>MRD-95 : The Mission shall measure visible broadband intensity,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&lt;= 16.5 min</a:t>
                      </a:r>
                      <a:br>
                        <a:rPr lang="en-US" sz="1400" b="0" i="0" u="none" strike="noStrike">
                          <a:solidFill>
                            <a:srgbClr val="000000"/>
                          </a:solidFill>
                          <a:effectLst/>
                          <a:latin typeface="Calibri"/>
                        </a:rPr>
                      </a:br>
                      <a:r>
                        <a:rPr lang="en-US" sz="1400" b="0" i="0" u="none" strike="noStrike">
                          <a:solidFill>
                            <a:srgbClr val="000000"/>
                          </a:solidFill>
                          <a:effectLst/>
                          <a:latin typeface="Calibri"/>
                        </a:rPr>
                        <a:t>  --  Field of view:  &gt;= 76 degrees radial  x  &gt;= 20 degrees transverse at 14 degrees elongation to &gt;= 44 degrees transverse at 90 degrees elongation</a:t>
                      </a:r>
                      <a:br>
                        <a:rPr lang="en-US" sz="1400" b="0" i="0" u="none" strike="noStrike">
                          <a:solidFill>
                            <a:srgbClr val="000000"/>
                          </a:solidFill>
                          <a:effectLst/>
                          <a:latin typeface="Calibri"/>
                        </a:rPr>
                      </a:br>
                      <a:r>
                        <a:rPr lang="en-US" sz="1400" b="0" i="0" u="none" strike="noStrike">
                          <a:solidFill>
                            <a:srgbClr val="000000"/>
                          </a:solidFill>
                          <a:effectLst/>
                          <a:latin typeface="Calibri"/>
                        </a:rPr>
                        <a:t>  --  Inner FOV boundary:  &lt;= 14 degrees</a:t>
                      </a:r>
                      <a:br>
                        <a:rPr lang="en-US" sz="1400" b="0" i="0" u="none" strike="noStrike">
                          <a:solidFill>
                            <a:srgbClr val="000000"/>
                          </a:solidFill>
                          <a:effectLst/>
                          <a:latin typeface="Calibri"/>
                        </a:rPr>
                      </a:br>
                      <a:r>
                        <a:rPr lang="en-US" sz="1400" b="0" i="0" u="none" strike="noStrike">
                          <a:solidFill>
                            <a:srgbClr val="000000"/>
                          </a:solidFill>
                          <a:effectLst/>
                          <a:latin typeface="Calibri"/>
                        </a:rPr>
                        <a:t>  --  Spatial Resolution:  &lt;= 6.4 arcmin</a:t>
                      </a:r>
                      <a:br>
                        <a:rPr lang="en-US" sz="1400" b="0" i="0" u="none" strike="noStrike">
                          <a:solidFill>
                            <a:srgbClr val="000000"/>
                          </a:solidFill>
                          <a:effectLst/>
                          <a:latin typeface="Calibri"/>
                        </a:rPr>
                      </a:br>
                      <a:r>
                        <a:rPr lang="en-US" sz="1400" b="0" i="0" u="none" strike="noStrike">
                          <a:solidFill>
                            <a:srgbClr val="000000"/>
                          </a:solidFill>
                          <a:effectLst/>
                          <a:latin typeface="Calibri"/>
                        </a:rPr>
                        <a:t>  --  Photometric sensitivity (SNR per pixel):  &gt;= 20.</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4690" marR="4690" marT="4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62528285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77256811"/>
              </p:ext>
            </p:extLst>
          </p:nvPr>
        </p:nvGraphicFramePr>
        <p:xfrm>
          <a:off x="228600" y="1590674"/>
          <a:ext cx="8686799" cy="4736513"/>
        </p:xfrm>
        <a:graphic>
          <a:graphicData uri="http://schemas.openxmlformats.org/drawingml/2006/table">
            <a:tbl>
              <a:tblPr/>
              <a:tblGrid>
                <a:gridCol w="6382384"/>
                <a:gridCol w="2304415"/>
              </a:tblGrid>
              <a:tr h="166319">
                <a:tc gridSpan="2">
                  <a:txBody>
                    <a:bodyPr/>
                    <a:lstStyle/>
                    <a:p>
                      <a:pPr algn="l" fontAlgn="t"/>
                      <a:r>
                        <a:rPr lang="en-US" sz="1400" b="1" i="0" u="sng" strike="noStrike" dirty="0">
                          <a:solidFill>
                            <a:srgbClr val="000000"/>
                          </a:solidFill>
                          <a:effectLst/>
                          <a:latin typeface="Calibri"/>
                        </a:rPr>
                        <a:t>PAY-188: Measurement: Thermal Electrons Field-of-View (ram-facing)</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650803">
                <a:tc gridSpan="2">
                  <a:txBody>
                    <a:bodyPr/>
                    <a:lstStyle/>
                    <a:p>
                      <a:pPr algn="l" fontAlgn="t"/>
                      <a:r>
                        <a:rPr lang="en-US" sz="1400" b="0" i="0" u="none" strike="noStrike" dirty="0">
                          <a:solidFill>
                            <a:srgbClr val="000000"/>
                          </a:solidFill>
                          <a:effectLst/>
                          <a:latin typeface="Calibri"/>
                        </a:rPr>
                        <a:t>SPAN</a:t>
                      </a:r>
                      <a:r>
                        <a:rPr lang="en-US" sz="1400" b="0" i="0" u="none" strike="noStrike" dirty="0">
                          <a:solidFill>
                            <a:srgbClr val="000000"/>
                          </a:solidFill>
                          <a:effectLst/>
                          <a:latin typeface="Calibri" pitchFamily="34" charset="0"/>
                          <a:cs typeface="Calibri" pitchFamily="34" charset="0"/>
                        </a:rPr>
                        <a:t>-A+ shall </a:t>
                      </a:r>
                      <a:r>
                        <a:rPr lang="en-US" sz="1400" b="0" kern="1200" dirty="0" smtClean="0">
                          <a:solidFill>
                            <a:schemeClr val="tx1"/>
                          </a:solidFill>
                          <a:latin typeface="Calibri" pitchFamily="34" charset="0"/>
                          <a:ea typeface="+mn-ea"/>
                          <a:cs typeface="Calibri" pitchFamily="34" charset="0"/>
                        </a:rPr>
                        <a:t>be capable of measuring thermal electrons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FOV of ≥ 180 degrees about the Spacecraft y-axis (TBR) and ≥ 30 degrees out of Spacecraft X-Z plane (TBR) for electrons with energy ≤ 4 </a:t>
                      </a:r>
                      <a:r>
                        <a:rPr lang="en-US" sz="1400" b="0" kern="1200" dirty="0" err="1" smtClean="0">
                          <a:solidFill>
                            <a:schemeClr val="tx1"/>
                          </a:solidFill>
                          <a:latin typeface="Calibri" pitchFamily="34" charset="0"/>
                          <a:ea typeface="+mn-ea"/>
                          <a:cs typeface="Calibri" pitchFamily="34" charset="0"/>
                        </a:rPr>
                        <a:t>keV</a:t>
                      </a:r>
                      <a:r>
                        <a:rPr lang="en-US" sz="1400" b="0" kern="1200" dirty="0" smtClean="0">
                          <a:solidFill>
                            <a:schemeClr val="tx1"/>
                          </a:solidFill>
                          <a:latin typeface="Calibri" pitchFamily="34" charset="0"/>
                          <a:ea typeface="+mn-ea"/>
                          <a:cs typeface="Calibri" pitchFamily="34" charset="0"/>
                        </a:rPr>
                        <a:t>, subject to the FOV obstructions defined in the SWEAP to Spacecraft ICD 7434-9056.</a:t>
                      </a:r>
                      <a:endParaRPr lang="en-US" sz="1400" b="0" i="0" u="none" strike="noStrike" dirty="0">
                        <a:solidFill>
                          <a:srgbClr val="000000"/>
                        </a:solidFill>
                        <a:effectLst/>
                        <a:latin typeface="Calibri" pitchFamily="34" charset="0"/>
                        <a:cs typeface="Calibri" pitchFamily="34" charset="0"/>
                      </a:endParaRP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66319">
                <a:tc>
                  <a:txBody>
                    <a:bodyPr/>
                    <a:lstStyle/>
                    <a:p>
                      <a:pPr algn="l" fontAlgn="t"/>
                      <a:r>
                        <a:rPr lang="en-US" sz="1400" b="1" i="0" u="sng" strike="noStrike" dirty="0">
                          <a:solidFill>
                            <a:srgbClr val="000000"/>
                          </a:solidFill>
                          <a:effectLst/>
                          <a:latin typeface="Calibri"/>
                        </a:rPr>
                        <a:t>Rationale</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650803">
                <a:tc>
                  <a:txBody>
                    <a:bodyPr/>
                    <a:lstStyle/>
                    <a:p>
                      <a:pPr algn="l" fontAlgn="t"/>
                      <a:r>
                        <a:rPr lang="en-US" sz="1400" b="0" i="0" u="none" strike="noStrike">
                          <a:solidFill>
                            <a:srgbClr val="000000"/>
                          </a:solidFill>
                          <a:effectLst/>
                          <a:latin typeface="Calibri"/>
                        </a:rPr>
                        <a:t>This requirement meets Level 2 Mission Science Requirements.  Electron flux is needed to determine electron properties because the thermal electron distribution is subsonic, and needed to detect bi-directional electron flow along magnetic fields.</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66319">
                <a:tc>
                  <a:txBody>
                    <a:bodyPr/>
                    <a:lstStyle/>
                    <a:p>
                      <a:pPr algn="l" fontAlgn="t"/>
                      <a:r>
                        <a:rPr lang="en-US" sz="1400" b="1" i="0" u="sng" strike="noStrike">
                          <a:solidFill>
                            <a:srgbClr val="000000"/>
                          </a:solidFill>
                          <a:effectLst/>
                          <a:latin typeface="Calibri"/>
                        </a:rPr>
                        <a:t>Parent Traceability</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942761">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05466759"/>
              </p:ext>
            </p:extLst>
          </p:nvPr>
        </p:nvGraphicFramePr>
        <p:xfrm>
          <a:off x="228600" y="1590674"/>
          <a:ext cx="8686799" cy="4732164"/>
        </p:xfrm>
        <a:graphic>
          <a:graphicData uri="http://schemas.openxmlformats.org/drawingml/2006/table">
            <a:tbl>
              <a:tblPr/>
              <a:tblGrid>
                <a:gridCol w="6382384"/>
                <a:gridCol w="2304415"/>
              </a:tblGrid>
              <a:tr h="104306">
                <a:tc gridSpan="2">
                  <a:txBody>
                    <a:bodyPr/>
                    <a:lstStyle/>
                    <a:p>
                      <a:pPr algn="l" fontAlgn="t"/>
                      <a:r>
                        <a:rPr lang="en-US" sz="1400" b="1" i="0" u="sng" strike="noStrike" dirty="0">
                          <a:solidFill>
                            <a:srgbClr val="000000"/>
                          </a:solidFill>
                          <a:effectLst/>
                          <a:latin typeface="Calibri"/>
                        </a:rPr>
                        <a:t>PAY-189: Measurement: Thermal Electrons Field-of-View (anti-ram-facing)</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09428">
                <a:tc gridSpan="2">
                  <a:txBody>
                    <a:bodyPr/>
                    <a:lstStyle/>
                    <a:p>
                      <a:pPr algn="l" fontAlgn="t"/>
                      <a:r>
                        <a:rPr lang="en-US" sz="1400" b="0" i="0" u="none" strike="noStrike" dirty="0">
                          <a:solidFill>
                            <a:srgbClr val="000000"/>
                          </a:solidFill>
                          <a:effectLst/>
                          <a:latin typeface="Calibri" pitchFamily="34" charset="0"/>
                          <a:cs typeface="Calibri" pitchFamily="34" charset="0"/>
                        </a:rPr>
                        <a:t>SPAN-B shall </a:t>
                      </a:r>
                      <a:r>
                        <a:rPr lang="en-US" sz="1400" b="0" kern="1200" dirty="0" smtClean="0">
                          <a:solidFill>
                            <a:schemeClr val="tx1"/>
                          </a:solidFill>
                          <a:latin typeface="Calibri" pitchFamily="34" charset="0"/>
                          <a:ea typeface="+mn-ea"/>
                          <a:cs typeface="Calibri" pitchFamily="34" charset="0"/>
                        </a:rPr>
                        <a:t>be capable of measuring thermal electrons in the anti-ram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FOV of ≥ 180 degrees about the Spacecraft z-axis (TBR) and ≥ 30 degrees out of Spacecraft X-Y plane (TBR) for electrons with energy ≤ 4 </a:t>
                      </a:r>
                      <a:r>
                        <a:rPr lang="en-US" sz="1400" b="0" kern="1200" dirty="0" err="1" smtClean="0">
                          <a:solidFill>
                            <a:schemeClr val="tx1"/>
                          </a:solidFill>
                          <a:latin typeface="Calibri" pitchFamily="34" charset="0"/>
                          <a:ea typeface="+mn-ea"/>
                          <a:cs typeface="Calibri" pitchFamily="34" charset="0"/>
                        </a:rPr>
                        <a:t>keV</a:t>
                      </a:r>
                      <a:r>
                        <a:rPr lang="en-US" sz="1400" b="0" kern="1200" dirty="0" smtClean="0">
                          <a:solidFill>
                            <a:schemeClr val="tx1"/>
                          </a:solidFill>
                          <a:latin typeface="Calibri" pitchFamily="34" charset="0"/>
                          <a:ea typeface="+mn-ea"/>
                          <a:cs typeface="Calibri" pitchFamily="34" charset="0"/>
                        </a:rPr>
                        <a:t>, subject to the FOV obstructions defined in the SWEAP to Spacecraft ICD 7434-9056.</a:t>
                      </a:r>
                      <a:endParaRPr lang="en-US" sz="1400" b="0" i="0" u="none" strike="noStrike" dirty="0">
                        <a:solidFill>
                          <a:srgbClr val="000000"/>
                        </a:solidFill>
                        <a:effectLst/>
                        <a:latin typeface="Calibri" pitchFamily="34" charset="0"/>
                        <a:cs typeface="Calibri" pitchFamily="34" charset="0"/>
                      </a:endParaRP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205587">
                <a:tc>
                  <a:txBody>
                    <a:bodyPr/>
                    <a:lstStyle/>
                    <a:p>
                      <a:pPr algn="l" fontAlgn="t"/>
                      <a:r>
                        <a:rPr lang="en-US" sz="1400" b="1" i="0" u="sng" strike="noStrike" dirty="0">
                          <a:solidFill>
                            <a:srgbClr val="000000"/>
                          </a:solidFill>
                          <a:effectLst/>
                          <a:latin typeface="Calibri"/>
                        </a:rPr>
                        <a:t>Rationale</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509428">
                <a:tc>
                  <a:txBody>
                    <a:bodyPr/>
                    <a:lstStyle/>
                    <a:p>
                      <a:pPr algn="l" fontAlgn="t"/>
                      <a:r>
                        <a:rPr lang="en-US" sz="1400" b="0" i="0" u="none" strike="noStrike">
                          <a:solidFill>
                            <a:srgbClr val="000000"/>
                          </a:solidFill>
                          <a:effectLst/>
                          <a:latin typeface="Calibri"/>
                        </a:rPr>
                        <a:t>This requirement meets Level 2 Mission Science Requirements.  Electron flux is needed to determine electron properties because the thermal electron distribution is subsonic, and needed to detect bi-directional electron flow along magnetic fields.</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04306">
                <a:tc>
                  <a:txBody>
                    <a:bodyPr/>
                    <a:lstStyle/>
                    <a:p>
                      <a:pPr algn="l" fontAlgn="t"/>
                      <a:r>
                        <a:rPr lang="en-US" sz="1400" b="1" i="0" u="sng" strike="noStrike">
                          <a:solidFill>
                            <a:srgbClr val="000000"/>
                          </a:solidFill>
                          <a:effectLst/>
                          <a:latin typeface="Calibri"/>
                        </a:rPr>
                        <a:t>Parent Traceability</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319671">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374" marR="6374" marT="63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50606921"/>
              </p:ext>
            </p:extLst>
          </p:nvPr>
        </p:nvGraphicFramePr>
        <p:xfrm>
          <a:off x="228600" y="1523623"/>
          <a:ext cx="8686800" cy="4871160"/>
        </p:xfrm>
        <a:graphic>
          <a:graphicData uri="http://schemas.openxmlformats.org/drawingml/2006/table">
            <a:tbl>
              <a:tblPr/>
              <a:tblGrid>
                <a:gridCol w="6382384"/>
                <a:gridCol w="2304416"/>
              </a:tblGrid>
              <a:tr h="205657">
                <a:tc gridSpan="2">
                  <a:txBody>
                    <a:bodyPr/>
                    <a:lstStyle/>
                    <a:p>
                      <a:pPr algn="l" fontAlgn="t"/>
                      <a:r>
                        <a:rPr lang="en-US" sz="1400" b="1" i="0" u="sng" strike="noStrike" dirty="0">
                          <a:solidFill>
                            <a:srgbClr val="000000"/>
                          </a:solidFill>
                          <a:effectLst/>
                          <a:latin typeface="Calibri"/>
                        </a:rPr>
                        <a:t>PAY-64: Measurement: Thermal Electrons Minimum Electron Energy (nadir-facing)</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61383">
                <a:tc gridSpan="2">
                  <a:txBody>
                    <a:bodyPr/>
                    <a:lstStyle/>
                    <a:p>
                      <a:pPr algn="l" fontAlgn="t"/>
                      <a:r>
                        <a:rPr lang="en-US" sz="1400" b="0" i="0" u="none" strike="noStrike" dirty="0">
                          <a:solidFill>
                            <a:srgbClr val="000000"/>
                          </a:solidFill>
                          <a:effectLst/>
                          <a:latin typeface="Calibri"/>
                        </a:rPr>
                        <a:t>SPC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minimum energy of ≤ 100 </a:t>
                      </a:r>
                      <a:r>
                        <a:rPr lang="en-US" sz="1400" b="0" kern="1200" dirty="0" err="1" smtClean="0">
                          <a:solidFill>
                            <a:schemeClr val="tx1"/>
                          </a:solidFill>
                          <a:latin typeface="Calibri" pitchFamily="34" charset="0"/>
                          <a:ea typeface="+mn-ea"/>
                          <a:cs typeface="Calibri" pitchFamily="34" charset="0"/>
                        </a:rPr>
                        <a:t>eV</a:t>
                      </a:r>
                      <a:r>
                        <a:rPr lang="en-US" sz="1400" b="0" kern="1200" dirty="0" smtClean="0">
                          <a:solidFill>
                            <a:schemeClr val="tx1"/>
                          </a:solidFill>
                          <a:latin typeface="Calibri" pitchFamily="34" charset="0"/>
                          <a:ea typeface="+mn-ea"/>
                          <a:cs typeface="Calibri" pitchFamily="34" charset="0"/>
                        </a:rPr>
                        <a:t> (TBR), except when the Spacecraft potential is ≤ - TBD V.</a:t>
                      </a:r>
                      <a:endParaRPr lang="en-US" sz="1400" b="0" i="0" u="none" strike="noStrike" dirty="0">
                        <a:solidFill>
                          <a:srgbClr val="000000"/>
                        </a:solidFill>
                        <a:effectLst/>
                        <a:latin typeface="Calibri" pitchFamily="34" charset="0"/>
                        <a:cs typeface="Calibri" pitchFamily="34" charset="0"/>
                      </a:endParaRP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05657">
                <a:tc gridSpan="2">
                  <a:txBody>
                    <a:bodyPr/>
                    <a:lstStyle/>
                    <a:p>
                      <a:pPr algn="l" fontAlgn="t"/>
                      <a:r>
                        <a:rPr lang="en-US" sz="1400" b="1" i="1" u="sng" strike="noStrike" dirty="0">
                          <a:solidFill>
                            <a:srgbClr val="000000"/>
                          </a:solidFill>
                          <a:effectLst/>
                          <a:latin typeface="Calibri"/>
                        </a:rPr>
                        <a:t>Description/Clarification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05657">
                <a:tc gridSpan="2">
                  <a:txBody>
                    <a:bodyPr/>
                    <a:lstStyle/>
                    <a:p>
                      <a:pPr algn="l" fontAlgn="t"/>
                      <a:r>
                        <a:rPr lang="en-US" sz="1400" b="0" i="0" u="none" strike="noStrike">
                          <a:solidFill>
                            <a:srgbClr val="000000"/>
                          </a:solidFill>
                          <a:effectLst/>
                          <a:latin typeface="Calibri"/>
                        </a:rPr>
                        <a:t>SWEAP is not required to meet L2 minimum energy requirement in all directions.</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05657">
                <a:tc>
                  <a:txBody>
                    <a:bodyPr/>
                    <a:lstStyle/>
                    <a:p>
                      <a:pPr algn="l" fontAlgn="t"/>
                      <a:r>
                        <a:rPr lang="en-US" sz="1400" b="1" i="0" u="sng" strike="noStrike">
                          <a:solidFill>
                            <a:srgbClr val="000000"/>
                          </a:solidFill>
                          <a:effectLst/>
                          <a:latin typeface="Calibri"/>
                        </a:rPr>
                        <a:t>Rationale</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70882">
                <a:tc>
                  <a:txBody>
                    <a:bodyPr/>
                    <a:lstStyle/>
                    <a:p>
                      <a:pPr algn="l" fontAlgn="t"/>
                      <a:r>
                        <a:rPr lang="en-US" sz="1400" b="0" i="0" u="none" strike="noStrike">
                          <a:solidFill>
                            <a:srgbClr val="000000"/>
                          </a:solidFill>
                          <a:effectLst/>
                          <a:latin typeface="Calibri"/>
                        </a:rPr>
                        <a:t>This requirement meets Level 2 Mission Science Requirements.  This energy range is needed to observe the thermal electron population &amp; the suprathermal electron population that dominates the heat flux of the solar wind.</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05657">
                <a:tc>
                  <a:txBody>
                    <a:bodyPr/>
                    <a:lstStyle/>
                    <a:p>
                      <a:pPr algn="l" fontAlgn="t"/>
                      <a:r>
                        <a:rPr lang="en-US" sz="1400" b="1" i="0" u="sng" strike="noStrike">
                          <a:solidFill>
                            <a:srgbClr val="000000"/>
                          </a:solidFill>
                          <a:effectLst/>
                          <a:latin typeface="Calibri"/>
                        </a:rPr>
                        <a:t>Parent Traceability</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299377">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42189954"/>
              </p:ext>
            </p:extLst>
          </p:nvPr>
        </p:nvGraphicFramePr>
        <p:xfrm>
          <a:off x="152400" y="1523623"/>
          <a:ext cx="8763000" cy="4746992"/>
        </p:xfrm>
        <a:graphic>
          <a:graphicData uri="http://schemas.openxmlformats.org/drawingml/2006/table">
            <a:tbl>
              <a:tblPr/>
              <a:tblGrid>
                <a:gridCol w="6438370"/>
                <a:gridCol w="2324630"/>
              </a:tblGrid>
              <a:tr h="163722">
                <a:tc gridSpan="2">
                  <a:txBody>
                    <a:bodyPr/>
                    <a:lstStyle/>
                    <a:p>
                      <a:pPr algn="l" fontAlgn="t"/>
                      <a:r>
                        <a:rPr lang="en-US" sz="1400" b="1" i="0" u="sng" strike="noStrike" dirty="0">
                          <a:solidFill>
                            <a:srgbClr val="000000"/>
                          </a:solidFill>
                          <a:effectLst/>
                          <a:latin typeface="Calibri"/>
                        </a:rPr>
                        <a:t>PAY-190: Measurement: Thermal Electrons Minimum Electron Energy (ram-facing)</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431509">
                <a:tc gridSpan="2">
                  <a:txBody>
                    <a:bodyPr/>
                    <a:lstStyle/>
                    <a:p>
                      <a:pPr algn="l" fontAlgn="t"/>
                      <a:r>
                        <a:rPr lang="en-US" sz="1400" b="0" i="0" u="none" strike="noStrike" dirty="0">
                          <a:solidFill>
                            <a:srgbClr val="000000"/>
                          </a:solidFill>
                          <a:effectLst/>
                          <a:latin typeface="Calibri"/>
                        </a:rPr>
                        <a:t>SPAN-A+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minimum energy of ≤ 5 </a:t>
                      </a:r>
                      <a:r>
                        <a:rPr lang="en-US" sz="1400" b="0" kern="1200" dirty="0" err="1" smtClean="0">
                          <a:solidFill>
                            <a:schemeClr val="tx1"/>
                          </a:solidFill>
                          <a:latin typeface="Calibri" pitchFamily="34" charset="0"/>
                          <a:ea typeface="+mn-ea"/>
                          <a:cs typeface="Calibri" pitchFamily="34" charset="0"/>
                        </a:rPr>
                        <a:t>eV</a:t>
                      </a:r>
                      <a:r>
                        <a:rPr lang="en-US" sz="1400" b="0" kern="1200" dirty="0" smtClean="0">
                          <a:solidFill>
                            <a:schemeClr val="tx1"/>
                          </a:solidFill>
                          <a:latin typeface="Calibri" pitchFamily="34" charset="0"/>
                          <a:ea typeface="+mn-ea"/>
                          <a:cs typeface="Calibri" pitchFamily="34" charset="0"/>
                        </a:rPr>
                        <a:t>, except when the Spacecraft potential is ≤ - TBD V.</a:t>
                      </a:r>
                      <a:endParaRPr lang="en-US" sz="1400" b="0" i="0" u="none" strike="noStrike" dirty="0">
                        <a:solidFill>
                          <a:srgbClr val="000000"/>
                        </a:solidFill>
                        <a:effectLst/>
                        <a:latin typeface="Calibri" pitchFamily="34" charset="0"/>
                        <a:cs typeface="Calibri" pitchFamily="34" charset="0"/>
                      </a:endParaRP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63722">
                <a:tc gridSpan="2">
                  <a:txBody>
                    <a:bodyPr/>
                    <a:lstStyle/>
                    <a:p>
                      <a:pPr algn="l" fontAlgn="t"/>
                      <a:r>
                        <a:rPr lang="en-US" sz="1400" b="1" i="1" u="sng" strike="noStrike" dirty="0">
                          <a:solidFill>
                            <a:srgbClr val="000000"/>
                          </a:solidFill>
                          <a:effectLst/>
                          <a:latin typeface="Calibri"/>
                        </a:rPr>
                        <a:t>Description/Clarification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63722">
                <a:tc gridSpan="2">
                  <a:txBody>
                    <a:bodyPr/>
                    <a:lstStyle/>
                    <a:p>
                      <a:pPr algn="l" fontAlgn="t"/>
                      <a:r>
                        <a:rPr lang="en-US" sz="1400" b="0" i="0" u="none" strike="noStrike">
                          <a:solidFill>
                            <a:srgbClr val="000000"/>
                          </a:solidFill>
                          <a:effectLst/>
                          <a:latin typeface="Calibri"/>
                        </a:rPr>
                        <a:t>SWEAP is not required to meet L2 minimum energy requirement in all directions.</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63722">
                <a:tc>
                  <a:txBody>
                    <a:bodyPr/>
                    <a:lstStyle/>
                    <a:p>
                      <a:pPr algn="l" fontAlgn="t"/>
                      <a:r>
                        <a:rPr lang="en-US" sz="1400" b="1" i="0" u="sng" strike="noStrike">
                          <a:solidFill>
                            <a:srgbClr val="000000"/>
                          </a:solidFill>
                          <a:effectLst/>
                          <a:latin typeface="Calibri"/>
                        </a:rPr>
                        <a:t>Rationale</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73700">
                <a:tc>
                  <a:txBody>
                    <a:bodyPr/>
                    <a:lstStyle/>
                    <a:p>
                      <a:pPr algn="l" fontAlgn="t"/>
                      <a:r>
                        <a:rPr lang="en-US" sz="1400" b="0" i="0" u="none" strike="noStrike" dirty="0">
                          <a:solidFill>
                            <a:srgbClr val="000000"/>
                          </a:solidFill>
                          <a:effectLst/>
                          <a:latin typeface="Calibri"/>
                        </a:rPr>
                        <a:t>This requirement meets Level 2 Mission Science Requirements.  This energy range is needed to observe the thermal electron population &amp; the </a:t>
                      </a:r>
                      <a:r>
                        <a:rPr lang="en-US" sz="1400" b="0" i="0" u="none" strike="noStrike" dirty="0" err="1">
                          <a:solidFill>
                            <a:srgbClr val="000000"/>
                          </a:solidFill>
                          <a:effectLst/>
                          <a:latin typeface="Calibri"/>
                        </a:rPr>
                        <a:t>suprathermal</a:t>
                      </a:r>
                      <a:r>
                        <a:rPr lang="en-US" sz="1400" b="0" i="0" u="none" strike="noStrike" dirty="0">
                          <a:solidFill>
                            <a:srgbClr val="000000"/>
                          </a:solidFill>
                          <a:effectLst/>
                          <a:latin typeface="Calibri"/>
                        </a:rPr>
                        <a:t> electron population that dominates the heat flux of the solar wind.</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63722">
                <a:tc>
                  <a:txBody>
                    <a:bodyPr/>
                    <a:lstStyle/>
                    <a:p>
                      <a:pPr algn="l" fontAlgn="t"/>
                      <a:r>
                        <a:rPr lang="en-US" sz="1400" b="1" i="0" u="sng" strike="noStrike">
                          <a:solidFill>
                            <a:srgbClr val="000000"/>
                          </a:solidFill>
                          <a:effectLst/>
                          <a:latin typeface="Calibri"/>
                        </a:rPr>
                        <a:t>Parent Traceability</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910358">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08792146"/>
              </p:ext>
            </p:extLst>
          </p:nvPr>
        </p:nvGraphicFramePr>
        <p:xfrm>
          <a:off x="228600" y="1523623"/>
          <a:ext cx="8686800" cy="4789174"/>
        </p:xfrm>
        <a:graphic>
          <a:graphicData uri="http://schemas.openxmlformats.org/drawingml/2006/table">
            <a:tbl>
              <a:tblPr/>
              <a:tblGrid>
                <a:gridCol w="6382384"/>
                <a:gridCol w="2304416"/>
              </a:tblGrid>
              <a:tr h="180427">
                <a:tc gridSpan="2">
                  <a:txBody>
                    <a:bodyPr/>
                    <a:lstStyle/>
                    <a:p>
                      <a:pPr algn="l" fontAlgn="t"/>
                      <a:r>
                        <a:rPr lang="en-US" sz="1400" b="1" i="0" u="sng" strike="noStrike" dirty="0">
                          <a:solidFill>
                            <a:srgbClr val="000000"/>
                          </a:solidFill>
                          <a:effectLst/>
                          <a:latin typeface="Calibri"/>
                        </a:rPr>
                        <a:t>PAY-191: Measurement: Thermal Electrons Minimum Electron Energy (anti-ram-facing)</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475536">
                <a:tc gridSpan="2">
                  <a:txBody>
                    <a:bodyPr/>
                    <a:lstStyle/>
                    <a:p>
                      <a:pPr algn="l" fontAlgn="t"/>
                      <a:r>
                        <a:rPr lang="en-US" sz="1400" b="0" i="0" u="none" strike="noStrike" dirty="0">
                          <a:solidFill>
                            <a:srgbClr val="000000"/>
                          </a:solidFill>
                          <a:effectLst/>
                          <a:latin typeface="Calibri"/>
                        </a:rPr>
                        <a:t>SPAN-B </a:t>
                      </a:r>
                      <a:r>
                        <a:rPr lang="en-US" sz="1400" b="0" i="0" u="none" strike="noStrike" dirty="0">
                          <a:solidFill>
                            <a:srgbClr val="000000"/>
                          </a:solidFill>
                          <a:effectLst/>
                          <a:latin typeface="Calibri" pitchFamily="34" charset="0"/>
                          <a:cs typeface="Calibri" pitchFamily="34" charset="0"/>
                        </a:rPr>
                        <a:t>shall </a:t>
                      </a:r>
                      <a:r>
                        <a:rPr lang="en-US" sz="1400" kern="1200" dirty="0" smtClean="0">
                          <a:solidFill>
                            <a:schemeClr val="tx1"/>
                          </a:solidFill>
                          <a:latin typeface="Calibri" pitchFamily="34" charset="0"/>
                          <a:ea typeface="+mn-ea"/>
                          <a:cs typeface="Calibri" pitchFamily="34" charset="0"/>
                        </a:rPr>
                        <a:t>be capable of measuring thermal electrons in the anti-ram direction over solar orbital distances of 9.86 </a:t>
                      </a:r>
                      <a:r>
                        <a:rPr lang="en-US" sz="1400" kern="1200" dirty="0" err="1" smtClean="0">
                          <a:solidFill>
                            <a:schemeClr val="tx1"/>
                          </a:solidFill>
                          <a:latin typeface="Calibri" pitchFamily="34" charset="0"/>
                          <a:ea typeface="+mn-ea"/>
                          <a:cs typeface="Calibri" pitchFamily="34" charset="0"/>
                        </a:rPr>
                        <a:t>Rs</a:t>
                      </a:r>
                      <a:r>
                        <a:rPr lang="en-US" sz="1400" kern="1200" dirty="0" smtClean="0">
                          <a:solidFill>
                            <a:schemeClr val="tx1"/>
                          </a:solidFill>
                          <a:latin typeface="Calibri" pitchFamily="34" charset="0"/>
                          <a:ea typeface="+mn-ea"/>
                          <a:cs typeface="Calibri" pitchFamily="34" charset="0"/>
                        </a:rPr>
                        <a:t> to 0.25 AU with a minimum energy of ≤ 5 </a:t>
                      </a:r>
                      <a:r>
                        <a:rPr lang="en-US" sz="1400" kern="1200" dirty="0" err="1" smtClean="0">
                          <a:solidFill>
                            <a:schemeClr val="tx1"/>
                          </a:solidFill>
                          <a:latin typeface="Calibri" pitchFamily="34" charset="0"/>
                          <a:ea typeface="+mn-ea"/>
                          <a:cs typeface="Calibri" pitchFamily="34" charset="0"/>
                        </a:rPr>
                        <a:t>eV</a:t>
                      </a:r>
                      <a:r>
                        <a:rPr lang="en-US" sz="1400" kern="1200" dirty="0" smtClean="0">
                          <a:solidFill>
                            <a:schemeClr val="tx1"/>
                          </a:solidFill>
                          <a:latin typeface="Calibri" pitchFamily="34" charset="0"/>
                          <a:ea typeface="+mn-ea"/>
                          <a:cs typeface="Calibri" pitchFamily="34" charset="0"/>
                        </a:rPr>
                        <a:t>, except when the Spacecraft potential is ≤ - TBD V.</a:t>
                      </a:r>
                      <a:endParaRPr lang="en-US" sz="1400" b="0" i="0" u="none" strike="noStrike" dirty="0">
                        <a:solidFill>
                          <a:srgbClr val="000000"/>
                        </a:solidFill>
                        <a:effectLst/>
                        <a:latin typeface="Calibri" pitchFamily="34" charset="0"/>
                        <a:cs typeface="Calibri" pitchFamily="34" charset="0"/>
                      </a:endParaRP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80427">
                <a:tc gridSpan="2">
                  <a:txBody>
                    <a:bodyPr/>
                    <a:lstStyle/>
                    <a:p>
                      <a:pPr algn="l" fontAlgn="t"/>
                      <a:r>
                        <a:rPr lang="en-US" sz="1400" b="1" i="1" u="sng" strike="noStrike" dirty="0">
                          <a:solidFill>
                            <a:srgbClr val="000000"/>
                          </a:solidFill>
                          <a:effectLst/>
                          <a:latin typeface="Calibri"/>
                        </a:rPr>
                        <a:t>Description/Clarification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80427">
                <a:tc gridSpan="2">
                  <a:txBody>
                    <a:bodyPr/>
                    <a:lstStyle/>
                    <a:p>
                      <a:pPr algn="l" fontAlgn="t"/>
                      <a:r>
                        <a:rPr lang="en-US" sz="1400" b="0" i="0" u="none" strike="noStrike">
                          <a:solidFill>
                            <a:srgbClr val="000000"/>
                          </a:solidFill>
                          <a:effectLst/>
                          <a:latin typeface="Calibri"/>
                        </a:rPr>
                        <a:t>SWEAP is not required to meet L2 minimum energy requirement in all directions.</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80427">
                <a:tc>
                  <a:txBody>
                    <a:bodyPr/>
                    <a:lstStyle/>
                    <a:p>
                      <a:pPr algn="l" fontAlgn="t"/>
                      <a:r>
                        <a:rPr lang="en-US" sz="1400" b="1" i="0" u="sng" strike="noStrike">
                          <a:solidFill>
                            <a:srgbClr val="000000"/>
                          </a:solidFill>
                          <a:effectLst/>
                          <a:latin typeface="Calibri"/>
                        </a:rPr>
                        <a:t>Rationale</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32234">
                <a:tc>
                  <a:txBody>
                    <a:bodyPr/>
                    <a:lstStyle/>
                    <a:p>
                      <a:pPr algn="l" fontAlgn="t"/>
                      <a:r>
                        <a:rPr lang="en-US" sz="1400" b="0" i="0" u="none" strike="noStrike" dirty="0">
                          <a:solidFill>
                            <a:srgbClr val="000000"/>
                          </a:solidFill>
                          <a:effectLst/>
                          <a:latin typeface="Calibri"/>
                        </a:rPr>
                        <a:t>This requirement meets Level 2 Mission Science Requirements.  This energy range is needed to observe the thermal electron population &amp; the </a:t>
                      </a:r>
                      <a:r>
                        <a:rPr lang="en-US" sz="1400" b="0" i="0" u="none" strike="noStrike" dirty="0" err="1">
                          <a:solidFill>
                            <a:srgbClr val="000000"/>
                          </a:solidFill>
                          <a:effectLst/>
                          <a:latin typeface="Calibri"/>
                        </a:rPr>
                        <a:t>suprathermal</a:t>
                      </a:r>
                      <a:r>
                        <a:rPr lang="en-US" sz="1400" b="0" i="0" u="none" strike="noStrike" dirty="0">
                          <a:solidFill>
                            <a:srgbClr val="000000"/>
                          </a:solidFill>
                          <a:effectLst/>
                          <a:latin typeface="Calibri"/>
                        </a:rPr>
                        <a:t> electron population that dominates the heat flux of the solar wind.</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80427">
                <a:tc>
                  <a:txBody>
                    <a:bodyPr/>
                    <a:lstStyle/>
                    <a:p>
                      <a:pPr algn="l" fontAlgn="t"/>
                      <a:r>
                        <a:rPr lang="en-US" sz="1400" b="1" i="0" u="sng" strike="noStrike">
                          <a:solidFill>
                            <a:srgbClr val="000000"/>
                          </a:solidFill>
                          <a:effectLst/>
                          <a:latin typeface="Calibri"/>
                        </a:rPr>
                        <a:t>Parent Traceability</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105273">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634" marR="6634" marT="66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85326677"/>
              </p:ext>
            </p:extLst>
          </p:nvPr>
        </p:nvGraphicFramePr>
        <p:xfrm>
          <a:off x="228600" y="1590675"/>
          <a:ext cx="8610600" cy="4749256"/>
        </p:xfrm>
        <a:graphic>
          <a:graphicData uri="http://schemas.openxmlformats.org/drawingml/2006/table">
            <a:tbl>
              <a:tblPr/>
              <a:tblGrid>
                <a:gridCol w="6326399"/>
                <a:gridCol w="2284201"/>
              </a:tblGrid>
              <a:tr h="0">
                <a:tc gridSpan="2">
                  <a:txBody>
                    <a:bodyPr/>
                    <a:lstStyle/>
                    <a:p>
                      <a:pPr algn="l" fontAlgn="t"/>
                      <a:r>
                        <a:rPr lang="en-US" sz="1400" b="1" i="0" u="sng" strike="noStrike" dirty="0">
                          <a:solidFill>
                            <a:srgbClr val="000000"/>
                          </a:solidFill>
                          <a:effectLst/>
                          <a:latin typeface="Calibri"/>
                        </a:rPr>
                        <a:t>PAY-65: Measurement: Thermal Electrons Maximum Electron Energy (nadir-facing)</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dirty="0">
                          <a:solidFill>
                            <a:srgbClr val="000000"/>
                          </a:solidFill>
                          <a:effectLst/>
                          <a:latin typeface="Calibri"/>
                        </a:rPr>
                        <a:t>SPC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maximum energy of ≥ 1.5 </a:t>
                      </a:r>
                      <a:r>
                        <a:rPr lang="en-US" sz="1400" b="0" kern="1200" dirty="0" err="1" smtClean="0">
                          <a:solidFill>
                            <a:schemeClr val="tx1"/>
                          </a:solidFill>
                          <a:latin typeface="Calibri" pitchFamily="34" charset="0"/>
                          <a:ea typeface="+mn-ea"/>
                          <a:cs typeface="Calibri" pitchFamily="34" charset="0"/>
                        </a:rPr>
                        <a:t>keV</a:t>
                      </a:r>
                      <a:r>
                        <a:rPr lang="en-US" sz="1400" b="0" kern="1200" dirty="0" smtClean="0">
                          <a:solidFill>
                            <a:schemeClr val="tx1"/>
                          </a:solidFill>
                          <a:latin typeface="Calibri" pitchFamily="34" charset="0"/>
                          <a:ea typeface="+mn-ea"/>
                          <a:cs typeface="Calibri" pitchFamily="34" charset="0"/>
                        </a:rPr>
                        <a:t>.</a:t>
                      </a:r>
                      <a:endParaRPr lang="en-US" sz="1400" b="0" i="0" u="none" strike="noStrike" dirty="0">
                        <a:solidFill>
                          <a:srgbClr val="000000"/>
                        </a:solidFill>
                        <a:effectLst/>
                        <a:latin typeface="Calibri" pitchFamily="34" charset="0"/>
                        <a:cs typeface="Calibri" pitchFamily="34" charset="0"/>
                      </a:endParaRP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400" b="1" i="1" u="sng" strike="noStrike" dirty="0">
                          <a:solidFill>
                            <a:srgbClr val="000000"/>
                          </a:solidFill>
                          <a:effectLst/>
                          <a:latin typeface="Calibri"/>
                        </a:rPr>
                        <a:t>Description/Clarification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a:solidFill>
                            <a:srgbClr val="000000"/>
                          </a:solidFill>
                          <a:effectLst/>
                          <a:latin typeface="Calibri"/>
                        </a:rPr>
                        <a:t>SWEAP is not required to meet L2 maximum energy requirement in all directions.</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a:solidFill>
                            <a:srgbClr val="000000"/>
                          </a:solidFill>
                          <a:effectLst/>
                          <a:latin typeface="Calibri"/>
                        </a:rPr>
                        <a:t>Rationale</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9581">
                <a:tc>
                  <a:txBody>
                    <a:bodyPr/>
                    <a:lstStyle/>
                    <a:p>
                      <a:pPr algn="l" fontAlgn="t"/>
                      <a:r>
                        <a:rPr lang="en-US" sz="1400" b="0" i="0" u="none" strike="noStrike" dirty="0">
                          <a:solidFill>
                            <a:srgbClr val="000000"/>
                          </a:solidFill>
                          <a:effectLst/>
                          <a:latin typeface="Calibri"/>
                        </a:rPr>
                        <a:t>This requirement meets Level 2 Mission Science Requirements.  This energy range is needed to observe the thermal electron population &amp; the </a:t>
                      </a:r>
                      <a:r>
                        <a:rPr lang="en-US" sz="1400" b="0" i="0" u="none" strike="noStrike" dirty="0" err="1">
                          <a:solidFill>
                            <a:srgbClr val="000000"/>
                          </a:solidFill>
                          <a:effectLst/>
                          <a:latin typeface="Calibri"/>
                        </a:rPr>
                        <a:t>suprathermal</a:t>
                      </a:r>
                      <a:r>
                        <a:rPr lang="en-US" sz="1400" b="0" i="0" u="none" strike="noStrike" dirty="0">
                          <a:solidFill>
                            <a:srgbClr val="000000"/>
                          </a:solidFill>
                          <a:effectLst/>
                          <a:latin typeface="Calibri"/>
                        </a:rPr>
                        <a:t> electron population that dominates the heat flux of the solar wind.</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a:solidFill>
                            <a:srgbClr val="000000"/>
                          </a:solidFill>
                          <a:effectLst/>
                          <a:latin typeface="Calibri"/>
                        </a:rPr>
                        <a:t>Parent Traceability</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18108">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68121555"/>
              </p:ext>
            </p:extLst>
          </p:nvPr>
        </p:nvGraphicFramePr>
        <p:xfrm>
          <a:off x="228600" y="1590675"/>
          <a:ext cx="8610600" cy="4749256"/>
        </p:xfrm>
        <a:graphic>
          <a:graphicData uri="http://schemas.openxmlformats.org/drawingml/2006/table">
            <a:tbl>
              <a:tblPr/>
              <a:tblGrid>
                <a:gridCol w="6326399"/>
                <a:gridCol w="2284201"/>
              </a:tblGrid>
              <a:tr h="78216">
                <a:tc gridSpan="2">
                  <a:txBody>
                    <a:bodyPr/>
                    <a:lstStyle/>
                    <a:p>
                      <a:pPr algn="l" fontAlgn="t"/>
                      <a:r>
                        <a:rPr lang="en-US" sz="1400" b="1" i="0" u="sng" strike="noStrike" dirty="0">
                          <a:solidFill>
                            <a:srgbClr val="000000"/>
                          </a:solidFill>
                          <a:effectLst/>
                          <a:latin typeface="Calibri"/>
                        </a:rPr>
                        <a:t>PAY-192: Measurement: Thermal Electrons Maximum Electron Energy (ram-facing)</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53976">
                <a:tc gridSpan="2">
                  <a:txBody>
                    <a:bodyPr/>
                    <a:lstStyle/>
                    <a:p>
                      <a:pPr algn="l" fontAlgn="t"/>
                      <a:r>
                        <a:rPr lang="en-US" sz="1400" b="0" i="0" u="none" strike="noStrike" dirty="0">
                          <a:solidFill>
                            <a:srgbClr val="000000"/>
                          </a:solidFill>
                          <a:effectLst/>
                          <a:latin typeface="Calibri"/>
                        </a:rPr>
                        <a:t>SPAN-A+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maximum energy of ≥ 20 </a:t>
                      </a:r>
                      <a:r>
                        <a:rPr lang="en-US" sz="1400" b="0" kern="1200" dirty="0" err="1" smtClean="0">
                          <a:solidFill>
                            <a:schemeClr val="tx1"/>
                          </a:solidFill>
                          <a:latin typeface="Calibri" pitchFamily="34" charset="0"/>
                          <a:ea typeface="+mn-ea"/>
                          <a:cs typeface="Calibri" pitchFamily="34" charset="0"/>
                        </a:rPr>
                        <a:t>keV</a:t>
                      </a:r>
                      <a:r>
                        <a:rPr lang="en-US" sz="1400" b="0" kern="1200" dirty="0" smtClean="0">
                          <a:solidFill>
                            <a:schemeClr val="tx1"/>
                          </a:solidFill>
                          <a:latin typeface="Calibri" pitchFamily="34" charset="0"/>
                          <a:ea typeface="+mn-ea"/>
                          <a:cs typeface="Calibri" pitchFamily="34" charset="0"/>
                        </a:rPr>
                        <a:t>.</a:t>
                      </a:r>
                      <a:endParaRPr lang="en-US" sz="1400" b="0" i="0" u="none" strike="noStrike" dirty="0">
                        <a:solidFill>
                          <a:srgbClr val="000000"/>
                        </a:solidFill>
                        <a:effectLst/>
                        <a:latin typeface="Calibri" pitchFamily="34" charset="0"/>
                        <a:cs typeface="Calibri" pitchFamily="34" charset="0"/>
                      </a:endParaRP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78216">
                <a:tc gridSpan="2">
                  <a:txBody>
                    <a:bodyPr/>
                    <a:lstStyle/>
                    <a:p>
                      <a:pPr algn="l" fontAlgn="t"/>
                      <a:r>
                        <a:rPr lang="en-US" sz="1400" b="1" i="1" u="sng" strike="noStrike" dirty="0">
                          <a:solidFill>
                            <a:srgbClr val="000000"/>
                          </a:solidFill>
                          <a:effectLst/>
                          <a:latin typeface="Calibri"/>
                        </a:rPr>
                        <a:t>Description/Clarification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78216">
                <a:tc gridSpan="2">
                  <a:txBody>
                    <a:bodyPr/>
                    <a:lstStyle/>
                    <a:p>
                      <a:pPr algn="l" fontAlgn="t"/>
                      <a:r>
                        <a:rPr lang="en-US" sz="1400" b="0" i="0" u="none" strike="noStrike">
                          <a:solidFill>
                            <a:srgbClr val="000000"/>
                          </a:solidFill>
                          <a:effectLst/>
                          <a:latin typeface="Calibri"/>
                        </a:rPr>
                        <a:t>SWEAP is not required to meet L2 maximum energy requirement in all directions.</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78216">
                <a:tc>
                  <a:txBody>
                    <a:bodyPr/>
                    <a:lstStyle/>
                    <a:p>
                      <a:pPr algn="l" fontAlgn="t"/>
                      <a:r>
                        <a:rPr lang="en-US" sz="1400" b="1" i="0" u="sng" strike="noStrike">
                          <a:solidFill>
                            <a:srgbClr val="000000"/>
                          </a:solidFill>
                          <a:effectLst/>
                          <a:latin typeface="Calibri"/>
                        </a:rPr>
                        <a:t>Rationale</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05495">
                <a:tc>
                  <a:txBody>
                    <a:bodyPr/>
                    <a:lstStyle/>
                    <a:p>
                      <a:pPr algn="l" fontAlgn="t"/>
                      <a:r>
                        <a:rPr lang="en-US" sz="1400" b="0" i="0" u="none" strike="noStrike">
                          <a:solidFill>
                            <a:srgbClr val="000000"/>
                          </a:solidFill>
                          <a:effectLst/>
                          <a:latin typeface="Calibri"/>
                        </a:rPr>
                        <a:t>This requirement meets Level 2 Mission Science Requirements.  This energy range is needed to observe the thermal electron population &amp; the suprathermal electron population that dominates the heat flux of the solar wind.</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78216">
                <a:tc>
                  <a:txBody>
                    <a:bodyPr/>
                    <a:lstStyle/>
                    <a:p>
                      <a:pPr algn="l" fontAlgn="t"/>
                      <a:r>
                        <a:rPr lang="en-US" sz="1400" b="1" i="0" u="sng" strike="noStrike" dirty="0">
                          <a:solidFill>
                            <a:srgbClr val="000000"/>
                          </a:solidFill>
                          <a:effectLst/>
                          <a:latin typeface="Calibri"/>
                        </a:rPr>
                        <a:t>Parent Traceability</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911574">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41399628"/>
              </p:ext>
            </p:extLst>
          </p:nvPr>
        </p:nvGraphicFramePr>
        <p:xfrm>
          <a:off x="228600" y="1590675"/>
          <a:ext cx="8686800" cy="4778751"/>
        </p:xfrm>
        <a:graphic>
          <a:graphicData uri="http://schemas.openxmlformats.org/drawingml/2006/table">
            <a:tbl>
              <a:tblPr/>
              <a:tblGrid>
                <a:gridCol w="6382385"/>
                <a:gridCol w="2304415"/>
              </a:tblGrid>
              <a:tr h="126878">
                <a:tc gridSpan="2">
                  <a:txBody>
                    <a:bodyPr/>
                    <a:lstStyle/>
                    <a:p>
                      <a:pPr algn="l" fontAlgn="t"/>
                      <a:r>
                        <a:rPr lang="en-US" sz="1400" b="1" i="0" u="sng" strike="noStrike" dirty="0">
                          <a:solidFill>
                            <a:srgbClr val="000000"/>
                          </a:solidFill>
                          <a:effectLst/>
                          <a:latin typeface="Calibri"/>
                        </a:rPr>
                        <a:t>PAY-196: Measurement: Thermal Electrons Maximum Electron Energy (anti-ram-facing)</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49772">
                <a:tc gridSpan="2">
                  <a:txBody>
                    <a:bodyPr/>
                    <a:lstStyle/>
                    <a:p>
                      <a:pPr algn="l" fontAlgn="t"/>
                      <a:r>
                        <a:rPr lang="en-US" sz="1400" b="0" i="0" u="none" strike="noStrike" dirty="0">
                          <a:solidFill>
                            <a:srgbClr val="000000"/>
                          </a:solidFill>
                          <a:effectLst/>
                          <a:latin typeface="Calibri" pitchFamily="34" charset="0"/>
                          <a:cs typeface="Calibri" pitchFamily="34" charset="0"/>
                        </a:rPr>
                        <a:t>SPAN-B shall </a:t>
                      </a:r>
                      <a:r>
                        <a:rPr lang="en-US" sz="1400" b="0" kern="1200" dirty="0" smtClean="0">
                          <a:solidFill>
                            <a:schemeClr val="tx1"/>
                          </a:solidFill>
                          <a:latin typeface="Calibri" pitchFamily="34" charset="0"/>
                          <a:ea typeface="+mn-ea"/>
                          <a:cs typeface="Calibri" pitchFamily="34" charset="0"/>
                        </a:rPr>
                        <a:t>be capable of measuring thermal electrons in the anti-ram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maximum energy of ≥ 20 </a:t>
                      </a:r>
                      <a:r>
                        <a:rPr lang="en-US" sz="1400" b="0" kern="1200" dirty="0" err="1" smtClean="0">
                          <a:solidFill>
                            <a:schemeClr val="tx1"/>
                          </a:solidFill>
                          <a:latin typeface="Calibri" pitchFamily="34" charset="0"/>
                          <a:ea typeface="+mn-ea"/>
                          <a:cs typeface="Calibri" pitchFamily="34" charset="0"/>
                        </a:rPr>
                        <a:t>keV</a:t>
                      </a:r>
                      <a:r>
                        <a:rPr lang="en-US" sz="1400" b="0" kern="1200" dirty="0" smtClean="0">
                          <a:solidFill>
                            <a:schemeClr val="tx1"/>
                          </a:solidFill>
                          <a:latin typeface="Calibri" pitchFamily="34" charset="0"/>
                          <a:ea typeface="+mn-ea"/>
                          <a:cs typeface="Calibri" pitchFamily="34" charset="0"/>
                        </a:rPr>
                        <a:t>.</a:t>
                      </a:r>
                      <a:endParaRPr lang="en-US" sz="1400" b="0" i="0" u="none" strike="noStrike" dirty="0">
                        <a:solidFill>
                          <a:srgbClr val="000000"/>
                        </a:solidFill>
                        <a:effectLst/>
                        <a:latin typeface="Calibri" pitchFamily="34" charset="0"/>
                        <a:cs typeface="Calibri" pitchFamily="34" charset="0"/>
                      </a:endParaRP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26878">
                <a:tc gridSpan="2">
                  <a:txBody>
                    <a:bodyPr/>
                    <a:lstStyle/>
                    <a:p>
                      <a:pPr algn="l" fontAlgn="t"/>
                      <a:r>
                        <a:rPr lang="en-US" sz="1400" b="1" i="1" u="sng" strike="noStrike" dirty="0">
                          <a:solidFill>
                            <a:srgbClr val="000000"/>
                          </a:solidFill>
                          <a:effectLst/>
                          <a:latin typeface="Calibri"/>
                        </a:rPr>
                        <a:t>Description/Clarification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26878">
                <a:tc gridSpan="2">
                  <a:txBody>
                    <a:bodyPr/>
                    <a:lstStyle/>
                    <a:p>
                      <a:pPr algn="l" fontAlgn="t"/>
                      <a:r>
                        <a:rPr lang="en-US" sz="1400" b="0" i="0" u="none" strike="noStrike">
                          <a:solidFill>
                            <a:srgbClr val="000000"/>
                          </a:solidFill>
                          <a:effectLst/>
                          <a:latin typeface="Calibri"/>
                        </a:rPr>
                        <a:t>SWEAP is not required to meet L2 maximum energy requirement in all directions.</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49772">
                <a:tc>
                  <a:txBody>
                    <a:bodyPr/>
                    <a:lstStyle/>
                    <a:p>
                      <a:pPr algn="l" fontAlgn="t"/>
                      <a:r>
                        <a:rPr lang="en-US" sz="1400" b="1" i="0" u="sng" strike="noStrike">
                          <a:solidFill>
                            <a:srgbClr val="000000"/>
                          </a:solidFill>
                          <a:effectLst/>
                          <a:latin typeface="Calibri"/>
                        </a:rPr>
                        <a:t>Rationale</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95559">
                <a:tc>
                  <a:txBody>
                    <a:bodyPr/>
                    <a:lstStyle/>
                    <a:p>
                      <a:pPr algn="l" fontAlgn="t"/>
                      <a:r>
                        <a:rPr lang="en-US" sz="1400" b="0" i="0" u="none" strike="noStrike">
                          <a:solidFill>
                            <a:srgbClr val="000000"/>
                          </a:solidFill>
                          <a:effectLst/>
                          <a:latin typeface="Calibri"/>
                        </a:rPr>
                        <a:t>This requirement meets Level 2 Mission Science Requirements.  This energy range is needed to observe the thermal electron population &amp; the suprathermal electron population that dominates the heat flux of the solar wind.</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26878">
                <a:tc>
                  <a:txBody>
                    <a:bodyPr/>
                    <a:lstStyle/>
                    <a:p>
                      <a:pPr algn="l" fontAlgn="t"/>
                      <a:r>
                        <a:rPr lang="en-US" sz="1400" b="1" i="0" u="sng" strike="noStrike">
                          <a:solidFill>
                            <a:srgbClr val="000000"/>
                          </a:solidFill>
                          <a:effectLst/>
                          <a:latin typeface="Calibri"/>
                        </a:rPr>
                        <a:t>Parent Traceability</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478710">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2292472"/>
              </p:ext>
            </p:extLst>
          </p:nvPr>
        </p:nvGraphicFramePr>
        <p:xfrm>
          <a:off x="228600" y="1541059"/>
          <a:ext cx="8686800" cy="4096812"/>
        </p:xfrm>
        <a:graphic>
          <a:graphicData uri="http://schemas.openxmlformats.org/drawingml/2006/table">
            <a:tbl>
              <a:tblPr/>
              <a:tblGrid>
                <a:gridCol w="6382384"/>
                <a:gridCol w="2304416"/>
              </a:tblGrid>
              <a:tr h="126692">
                <a:tc gridSpan="2">
                  <a:txBody>
                    <a:bodyPr/>
                    <a:lstStyle/>
                    <a:p>
                      <a:pPr algn="l" fontAlgn="t"/>
                      <a:r>
                        <a:rPr lang="en-US" sz="1400" b="1" i="0" u="sng" strike="noStrike" dirty="0">
                          <a:solidFill>
                            <a:srgbClr val="000000"/>
                          </a:solidFill>
                          <a:effectLst/>
                          <a:latin typeface="Calibri"/>
                        </a:rPr>
                        <a:t>PAY-66: Measurement: Thermal Electrons Energy Resolution (nadir-facing)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47577">
                <a:tc gridSpan="2">
                  <a:txBody>
                    <a:bodyPr/>
                    <a:lstStyle/>
                    <a:p>
                      <a:pPr algn="l" fontAlgn="t"/>
                      <a:r>
                        <a:rPr lang="en-US" sz="1400" b="0" i="0" u="none" strike="noStrike" dirty="0">
                          <a:solidFill>
                            <a:srgbClr val="000000"/>
                          </a:solidFill>
                          <a:effectLst/>
                          <a:latin typeface="Calibri"/>
                        </a:rPr>
                        <a:t>SPC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an energy resolution </a:t>
                      </a:r>
                      <a:r>
                        <a:rPr lang="en-US" sz="1400" b="0" kern="1200" dirty="0" err="1" smtClean="0">
                          <a:solidFill>
                            <a:schemeClr val="tx1"/>
                          </a:solidFill>
                          <a:latin typeface="Calibri" pitchFamily="34" charset="0"/>
                          <a:ea typeface="+mn-ea"/>
                          <a:cs typeface="Calibri" pitchFamily="34" charset="0"/>
                        </a:rPr>
                        <a:t>dE</a:t>
                      </a:r>
                      <a:r>
                        <a:rPr lang="en-US" sz="1400" b="0" kern="1200" dirty="0" smtClean="0">
                          <a:solidFill>
                            <a:schemeClr val="tx1"/>
                          </a:solidFill>
                          <a:latin typeface="Calibri" pitchFamily="34" charset="0"/>
                          <a:ea typeface="+mn-ea"/>
                          <a:cs typeface="Calibri" pitchFamily="34" charset="0"/>
                        </a:rPr>
                        <a:t>/E of &lt; 20%.</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26692">
                <a:tc>
                  <a:txBody>
                    <a:bodyPr/>
                    <a:lstStyle/>
                    <a:p>
                      <a:pPr algn="l" fontAlgn="t"/>
                      <a:r>
                        <a:rPr lang="en-US" sz="1400" b="1" i="0" u="sng" strike="noStrike" dirty="0">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80075">
                <a:tc>
                  <a:txBody>
                    <a:bodyPr/>
                    <a:lstStyle/>
                    <a:p>
                      <a:pPr algn="l" fontAlgn="t"/>
                      <a:r>
                        <a:rPr lang="en-US" sz="1400" b="0" i="0" u="none" strike="noStrike">
                          <a:solidFill>
                            <a:srgbClr val="000000"/>
                          </a:solidFill>
                          <a:effectLst/>
                          <a:latin typeface="Calibri"/>
                        </a:rPr>
                        <a:t>This requirement meets Level 2 Mission Science Requirements.  Energy resolution is needed to determine electron temperature.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26692">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465029">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08611480"/>
              </p:ext>
            </p:extLst>
          </p:nvPr>
        </p:nvGraphicFramePr>
        <p:xfrm>
          <a:off x="381000" y="1541059"/>
          <a:ext cx="8458200" cy="4096812"/>
        </p:xfrm>
        <a:graphic>
          <a:graphicData uri="http://schemas.openxmlformats.org/drawingml/2006/table">
            <a:tbl>
              <a:tblPr/>
              <a:tblGrid>
                <a:gridCol w="6214428"/>
                <a:gridCol w="2243772"/>
              </a:tblGrid>
              <a:tr h="0">
                <a:tc gridSpan="2">
                  <a:txBody>
                    <a:bodyPr/>
                    <a:lstStyle/>
                    <a:p>
                      <a:pPr algn="l" fontAlgn="t"/>
                      <a:r>
                        <a:rPr lang="en-US" sz="1400" b="1" i="0" u="sng" strike="noStrike" dirty="0">
                          <a:solidFill>
                            <a:srgbClr val="000000"/>
                          </a:solidFill>
                          <a:effectLst/>
                          <a:latin typeface="Calibri"/>
                        </a:rPr>
                        <a:t>PAY-193: Measurement: Thermal Electrons Energy Resolution (ram-facing)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dirty="0">
                          <a:solidFill>
                            <a:srgbClr val="000000"/>
                          </a:solidFill>
                          <a:effectLst/>
                          <a:latin typeface="Calibri"/>
                        </a:rPr>
                        <a:t>SPAN-A+ </a:t>
                      </a:r>
                      <a:r>
                        <a:rPr lang="en-US" sz="1400" b="0" i="0" u="none" strike="noStrike" dirty="0">
                          <a:solidFill>
                            <a:srgbClr val="000000"/>
                          </a:solidFill>
                          <a:effectLst/>
                          <a:latin typeface="Calibri" pitchFamily="34" charset="0"/>
                          <a:cs typeface="Calibri" pitchFamily="34" charset="0"/>
                        </a:rPr>
                        <a:t>shall </a:t>
                      </a:r>
                      <a:r>
                        <a:rPr lang="en-US" sz="1400" kern="1200" dirty="0" smtClean="0">
                          <a:solidFill>
                            <a:schemeClr val="tx1"/>
                          </a:solidFill>
                          <a:latin typeface="Calibri" pitchFamily="34" charset="0"/>
                          <a:ea typeface="+mn-ea"/>
                          <a:cs typeface="Calibri" pitchFamily="34" charset="0"/>
                        </a:rPr>
                        <a:t>be capable of measuring thermal electrons in the ram direction over solar orbital distances of 9.86 </a:t>
                      </a:r>
                      <a:r>
                        <a:rPr lang="en-US" sz="1400" kern="1200" dirty="0" err="1" smtClean="0">
                          <a:solidFill>
                            <a:schemeClr val="tx1"/>
                          </a:solidFill>
                          <a:latin typeface="Calibri" pitchFamily="34" charset="0"/>
                          <a:ea typeface="+mn-ea"/>
                          <a:cs typeface="Calibri" pitchFamily="34" charset="0"/>
                        </a:rPr>
                        <a:t>Rs</a:t>
                      </a:r>
                      <a:r>
                        <a:rPr lang="en-US" sz="1400" kern="1200" dirty="0" smtClean="0">
                          <a:solidFill>
                            <a:schemeClr val="tx1"/>
                          </a:solidFill>
                          <a:latin typeface="Calibri" pitchFamily="34" charset="0"/>
                          <a:ea typeface="+mn-ea"/>
                          <a:cs typeface="Calibri" pitchFamily="34" charset="0"/>
                        </a:rPr>
                        <a:t> to 0.25 AU with an energy resolution </a:t>
                      </a:r>
                      <a:r>
                        <a:rPr lang="en-US" sz="1400" kern="1200" dirty="0" err="1" smtClean="0">
                          <a:solidFill>
                            <a:schemeClr val="tx1"/>
                          </a:solidFill>
                          <a:latin typeface="Calibri" pitchFamily="34" charset="0"/>
                          <a:ea typeface="+mn-ea"/>
                          <a:cs typeface="Calibri" pitchFamily="34" charset="0"/>
                        </a:rPr>
                        <a:t>dE</a:t>
                      </a:r>
                      <a:r>
                        <a:rPr lang="en-US" sz="1400" kern="1200" dirty="0" smtClean="0">
                          <a:solidFill>
                            <a:schemeClr val="tx1"/>
                          </a:solidFill>
                          <a:latin typeface="Calibri" pitchFamily="34" charset="0"/>
                          <a:ea typeface="+mn-ea"/>
                          <a:cs typeface="Calibri" pitchFamily="34" charset="0"/>
                        </a:rPr>
                        <a:t>/E of &lt; 20%.</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dirty="0">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40117">
                <a:tc>
                  <a:txBody>
                    <a:bodyPr/>
                    <a:lstStyle/>
                    <a:p>
                      <a:pPr algn="l" fontAlgn="t"/>
                      <a:r>
                        <a:rPr lang="en-US" sz="1400" b="0" i="0" u="none" strike="noStrike">
                          <a:solidFill>
                            <a:srgbClr val="000000"/>
                          </a:solidFill>
                          <a:effectLst/>
                          <a:latin typeface="Calibri"/>
                        </a:rPr>
                        <a:t>This requirement meets Level 2 Mission Science Requirements.  Energy resolution is needed to determine electron temperature.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dirty="0">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54632">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WISPR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01594794"/>
              </p:ext>
            </p:extLst>
          </p:nvPr>
        </p:nvGraphicFramePr>
        <p:xfrm>
          <a:off x="228600" y="1552679"/>
          <a:ext cx="8686800" cy="5166328"/>
        </p:xfrm>
        <a:graphic>
          <a:graphicData uri="http://schemas.openxmlformats.org/drawingml/2006/table">
            <a:tbl>
              <a:tblPr/>
              <a:tblGrid>
                <a:gridCol w="6382385"/>
                <a:gridCol w="2304415"/>
              </a:tblGrid>
              <a:tr h="156034">
                <a:tc gridSpan="2">
                  <a:txBody>
                    <a:bodyPr/>
                    <a:lstStyle/>
                    <a:p>
                      <a:pPr algn="l" fontAlgn="t"/>
                      <a:r>
                        <a:rPr lang="en-US" sz="1400" b="1" i="0" u="sng" strike="noStrike" dirty="0">
                          <a:solidFill>
                            <a:srgbClr val="000000"/>
                          </a:solidFill>
                          <a:effectLst/>
                          <a:latin typeface="Calibri"/>
                        </a:rPr>
                        <a:t>PAY-74: Measurement: Visible Broadband Inner Field of View </a:t>
                      </a:r>
                      <a:r>
                        <a:rPr lang="en-US" sz="1400" b="1" i="0" u="sng" strike="noStrike" dirty="0" err="1">
                          <a:solidFill>
                            <a:srgbClr val="000000"/>
                          </a:solidFill>
                          <a:effectLst/>
                          <a:latin typeface="Calibri"/>
                        </a:rPr>
                        <a:t>Subframe</a:t>
                      </a:r>
                      <a:endParaRPr lang="en-US" sz="1400" b="1" i="0" u="sng" strike="noStrike" dirty="0">
                        <a:solidFill>
                          <a:srgbClr val="000000"/>
                        </a:solidFill>
                        <a:effectLst/>
                        <a:latin typeface="Calibri"/>
                      </a:endParaRP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067835">
                <a:tc gridSpan="2">
                  <a:txBody>
                    <a:bodyPr/>
                    <a:lstStyle/>
                    <a:p>
                      <a:pPr algn="l" fontAlgn="t"/>
                      <a:r>
                        <a:rPr lang="en-US" sz="1400" b="0" i="0" u="none" strike="noStrike" dirty="0">
                          <a:solidFill>
                            <a:srgbClr val="000000"/>
                          </a:solidFill>
                          <a:effectLst/>
                          <a:latin typeface="Calibri"/>
                        </a:rPr>
                        <a:t>WISPR shall be capable of providing Inner Field of View (FOV) </a:t>
                      </a:r>
                      <a:r>
                        <a:rPr lang="en-US" sz="1400" b="0" i="0" u="none" strike="noStrike" dirty="0" err="1">
                          <a:solidFill>
                            <a:srgbClr val="000000"/>
                          </a:solidFill>
                          <a:effectLst/>
                          <a:latin typeface="Calibri"/>
                        </a:rPr>
                        <a:t>Subframe</a:t>
                      </a:r>
                      <a:r>
                        <a:rPr lang="en-US" sz="1400" b="0" i="0" u="none" strike="noStrike" dirty="0">
                          <a:solidFill>
                            <a:srgbClr val="000000"/>
                          </a:solidFill>
                          <a:effectLst/>
                          <a:latin typeface="Calibri"/>
                        </a:rPr>
                        <a:t> images over solar orbital distances of 0.046 AU to 0.07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radial scene from elongations of 14 degrees to 20 degrees from sun center;</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capturing the transverse scene over 12 degrees;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image spatial resolution across the Inner FOV of ≤ 3.4 </a:t>
                      </a:r>
                      <a:r>
                        <a:rPr lang="en-US" sz="1400" b="0" i="0" u="none" strike="noStrike" dirty="0" err="1">
                          <a:solidFill>
                            <a:srgbClr val="000000"/>
                          </a:solidFill>
                          <a:effectLst/>
                          <a:latin typeface="Calibri"/>
                        </a:rPr>
                        <a:t>arcmin</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SNR for a binned pixel ≥ 10;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with nominal cadence of ≤ 6 sec.</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56034">
                <a:tc gridSpan="2">
                  <a:txBody>
                    <a:bodyPr/>
                    <a:lstStyle/>
                    <a:p>
                      <a:pPr algn="l" fontAlgn="t"/>
                      <a:r>
                        <a:rPr lang="en-US" sz="1400" b="1" i="1" u="sng" strike="noStrike" dirty="0">
                          <a:solidFill>
                            <a:srgbClr val="000000"/>
                          </a:solidFill>
                          <a:effectLst/>
                          <a:latin typeface="Calibri"/>
                        </a:rPr>
                        <a:t>Description/Clarification</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472657">
                <a:tc gridSpan="2">
                  <a:txBody>
                    <a:bodyPr/>
                    <a:lstStyle/>
                    <a:p>
                      <a:pPr algn="l" fontAlgn="t"/>
                      <a:r>
                        <a:rPr lang="en-US" sz="1400" b="0" i="0" u="none" strike="noStrike">
                          <a:solidFill>
                            <a:srgbClr val="000000"/>
                          </a:solidFill>
                          <a:effectLst/>
                          <a:latin typeface="Calibri"/>
                        </a:rPr>
                        <a:t>Inner FOV Subframe images do not drive the WISPR Instrument design, based on the fact that the photometric accuracy at higher cadence and smaller spatial resolution in the inner FOV where there is a high SNR is equivalent to the photometric accuracy for the low cadence and spatial resolution in PAY-70 above.</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56034">
                <a:tc>
                  <a:txBody>
                    <a:bodyPr/>
                    <a:lstStyle/>
                    <a:p>
                      <a:pPr algn="l" fontAlgn="t"/>
                      <a:r>
                        <a:rPr lang="en-US" sz="1400" b="1" i="0" u="sng" strike="noStrike">
                          <a:solidFill>
                            <a:srgbClr val="000000"/>
                          </a:solidFill>
                          <a:effectLst/>
                          <a:latin typeface="Calibri"/>
                        </a:rPr>
                        <a:t>Rationale</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72657">
                <a:tc>
                  <a:txBody>
                    <a:bodyPr/>
                    <a:lstStyle/>
                    <a:p>
                      <a:pPr algn="l" fontAlgn="t"/>
                      <a:r>
                        <a:rPr lang="en-US" sz="1400" b="0" i="0" u="none" strike="noStrike">
                          <a:solidFill>
                            <a:srgbClr val="000000"/>
                          </a:solidFill>
                          <a:effectLst/>
                          <a:latin typeface="Calibri"/>
                        </a:rPr>
                        <a:t>Wave Turbulance images at the inner FOV at a reduced photometric accuracy with higher spatial resolution and cadence directly address the SPP science questions, but was not included in the L2 science measurement requirements. </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WISPR</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56034">
                <a:tc>
                  <a:txBody>
                    <a:bodyPr/>
                    <a:lstStyle/>
                    <a:p>
                      <a:pPr algn="l" fontAlgn="t"/>
                      <a:r>
                        <a:rPr lang="en-US" sz="1400" b="1" i="0" u="sng" strike="noStrike">
                          <a:solidFill>
                            <a:srgbClr val="000000"/>
                          </a:solidFill>
                          <a:effectLst/>
                          <a:latin typeface="Calibri"/>
                        </a:rPr>
                        <a:t>Parent Traceability</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67835">
                <a:tc>
                  <a:txBody>
                    <a:bodyPr/>
                    <a:lstStyle/>
                    <a:p>
                      <a:pPr algn="l" fontAlgn="t"/>
                      <a:r>
                        <a:rPr lang="en-US" sz="1400" b="0" i="0" u="none" strike="noStrike">
                          <a:solidFill>
                            <a:srgbClr val="000000"/>
                          </a:solidFill>
                          <a:effectLst/>
                          <a:latin typeface="Calibri"/>
                        </a:rPr>
                        <a:t>MRD-95 : The Mission shall measure visible broadband intensity,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&lt;= 16.5 min</a:t>
                      </a:r>
                      <a:br>
                        <a:rPr lang="en-US" sz="1400" b="0" i="0" u="none" strike="noStrike">
                          <a:solidFill>
                            <a:srgbClr val="000000"/>
                          </a:solidFill>
                          <a:effectLst/>
                          <a:latin typeface="Calibri"/>
                        </a:rPr>
                      </a:br>
                      <a:r>
                        <a:rPr lang="en-US" sz="1400" b="0" i="0" u="none" strike="noStrike">
                          <a:solidFill>
                            <a:srgbClr val="000000"/>
                          </a:solidFill>
                          <a:effectLst/>
                          <a:latin typeface="Calibri"/>
                        </a:rPr>
                        <a:t>  --  Field of view:  &gt;= 76 degrees radial  x  &gt;= 20 degrees transverse at 14 degrees elongation to &gt;= 44 degrees transverse at 90 degrees elongation</a:t>
                      </a:r>
                      <a:br>
                        <a:rPr lang="en-US" sz="1400" b="0" i="0" u="none" strike="noStrike">
                          <a:solidFill>
                            <a:srgbClr val="000000"/>
                          </a:solidFill>
                          <a:effectLst/>
                          <a:latin typeface="Calibri"/>
                        </a:rPr>
                      </a:br>
                      <a:r>
                        <a:rPr lang="en-US" sz="1400" b="0" i="0" u="none" strike="noStrike">
                          <a:solidFill>
                            <a:srgbClr val="000000"/>
                          </a:solidFill>
                          <a:effectLst/>
                          <a:latin typeface="Calibri"/>
                        </a:rPr>
                        <a:t>  --  Inner FOV boundary:  &lt;= 14 degrees</a:t>
                      </a:r>
                      <a:br>
                        <a:rPr lang="en-US" sz="1400" b="0" i="0" u="none" strike="noStrike">
                          <a:solidFill>
                            <a:srgbClr val="000000"/>
                          </a:solidFill>
                          <a:effectLst/>
                          <a:latin typeface="Calibri"/>
                        </a:rPr>
                      </a:br>
                      <a:r>
                        <a:rPr lang="en-US" sz="1400" b="0" i="0" u="none" strike="noStrike">
                          <a:solidFill>
                            <a:srgbClr val="000000"/>
                          </a:solidFill>
                          <a:effectLst/>
                          <a:latin typeface="Calibri"/>
                        </a:rPr>
                        <a:t>  --  Spatial Resolution:  &lt;= 6.4 arcmin</a:t>
                      </a:r>
                      <a:br>
                        <a:rPr lang="en-US" sz="1400" b="0" i="0" u="none" strike="noStrike">
                          <a:solidFill>
                            <a:srgbClr val="000000"/>
                          </a:solidFill>
                          <a:effectLst/>
                          <a:latin typeface="Calibri"/>
                        </a:rPr>
                      </a:br>
                      <a:r>
                        <a:rPr lang="en-US" sz="1400" b="0" i="0" u="none" strike="noStrike">
                          <a:solidFill>
                            <a:srgbClr val="000000"/>
                          </a:solidFill>
                          <a:effectLst/>
                          <a:latin typeface="Calibri"/>
                        </a:rPr>
                        <a:t>  --  Photometric sensitivity (SNR per pixel):  &gt;= 20.</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711" marR="5711" marT="57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770479143"/>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98412847"/>
              </p:ext>
            </p:extLst>
          </p:nvPr>
        </p:nvGraphicFramePr>
        <p:xfrm>
          <a:off x="1003959" y="1770588"/>
          <a:ext cx="6875732" cy="4096812"/>
        </p:xfrm>
        <a:graphic>
          <a:graphicData uri="http://schemas.openxmlformats.org/drawingml/2006/table">
            <a:tbl>
              <a:tblPr/>
              <a:tblGrid>
                <a:gridCol w="5051753"/>
                <a:gridCol w="1823979"/>
              </a:tblGrid>
              <a:tr h="0">
                <a:tc gridSpan="2">
                  <a:txBody>
                    <a:bodyPr/>
                    <a:lstStyle/>
                    <a:p>
                      <a:pPr algn="l" fontAlgn="t"/>
                      <a:r>
                        <a:rPr lang="en-US" sz="1400" b="1" i="0" u="sng" strike="noStrike" dirty="0">
                          <a:solidFill>
                            <a:srgbClr val="000000"/>
                          </a:solidFill>
                          <a:effectLst/>
                          <a:latin typeface="Calibri"/>
                        </a:rPr>
                        <a:t>PAY-197: Measurement: Thermal Electrons Energy Resolution (anti-ram-facing)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697">
                <a:tc gridSpan="2">
                  <a:txBody>
                    <a:bodyPr/>
                    <a:lstStyle/>
                    <a:p>
                      <a:pPr algn="l" fontAlgn="t"/>
                      <a:r>
                        <a:rPr lang="en-US" sz="1400" b="0" i="0" u="none" strike="noStrike" dirty="0">
                          <a:solidFill>
                            <a:srgbClr val="000000"/>
                          </a:solidFill>
                          <a:effectLst/>
                          <a:latin typeface="Calibri"/>
                        </a:rPr>
                        <a:t>SPAN-B </a:t>
                      </a:r>
                      <a:r>
                        <a:rPr lang="en-US" sz="1400" b="0" i="0" u="none" strike="noStrike" dirty="0">
                          <a:solidFill>
                            <a:srgbClr val="000000"/>
                          </a:solidFill>
                          <a:effectLst/>
                          <a:latin typeface="Calibri" pitchFamily="34" charset="0"/>
                          <a:cs typeface="Calibri" pitchFamily="34" charset="0"/>
                        </a:rPr>
                        <a:t>shall </a:t>
                      </a:r>
                      <a:r>
                        <a:rPr lang="en-US" sz="1400" kern="1200" dirty="0" smtClean="0">
                          <a:solidFill>
                            <a:schemeClr val="tx1"/>
                          </a:solidFill>
                          <a:latin typeface="Calibri" pitchFamily="34" charset="0"/>
                          <a:ea typeface="+mn-ea"/>
                          <a:cs typeface="Calibri" pitchFamily="34" charset="0"/>
                        </a:rPr>
                        <a:t>be capable of measuring thermal electrons in the anti-ram direction over solar orbital distances of 9.86 </a:t>
                      </a:r>
                      <a:r>
                        <a:rPr lang="en-US" sz="1400" kern="1200" dirty="0" err="1" smtClean="0">
                          <a:solidFill>
                            <a:schemeClr val="tx1"/>
                          </a:solidFill>
                          <a:latin typeface="Calibri" pitchFamily="34" charset="0"/>
                          <a:ea typeface="+mn-ea"/>
                          <a:cs typeface="Calibri" pitchFamily="34" charset="0"/>
                        </a:rPr>
                        <a:t>Rs</a:t>
                      </a:r>
                      <a:r>
                        <a:rPr lang="en-US" sz="1400" kern="1200" dirty="0" smtClean="0">
                          <a:solidFill>
                            <a:schemeClr val="tx1"/>
                          </a:solidFill>
                          <a:latin typeface="Calibri" pitchFamily="34" charset="0"/>
                          <a:ea typeface="+mn-ea"/>
                          <a:cs typeface="Calibri" pitchFamily="34" charset="0"/>
                        </a:rPr>
                        <a:t> to 0.25 AU with an energy resolution </a:t>
                      </a:r>
                      <a:r>
                        <a:rPr lang="en-US" sz="1400" kern="1200" dirty="0" err="1" smtClean="0">
                          <a:solidFill>
                            <a:schemeClr val="tx1"/>
                          </a:solidFill>
                          <a:latin typeface="Calibri" pitchFamily="34" charset="0"/>
                          <a:ea typeface="+mn-ea"/>
                          <a:cs typeface="Calibri" pitchFamily="34" charset="0"/>
                        </a:rPr>
                        <a:t>dE</a:t>
                      </a:r>
                      <a:r>
                        <a:rPr lang="en-US" sz="1400" kern="1200" dirty="0" smtClean="0">
                          <a:solidFill>
                            <a:schemeClr val="tx1"/>
                          </a:solidFill>
                          <a:latin typeface="Calibri" pitchFamily="34" charset="0"/>
                          <a:ea typeface="+mn-ea"/>
                          <a:cs typeface="Calibri" pitchFamily="34" charset="0"/>
                        </a:rPr>
                        <a:t>/E of &lt; 20%.</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dirty="0">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79364">
                <a:tc>
                  <a:txBody>
                    <a:bodyPr/>
                    <a:lstStyle/>
                    <a:p>
                      <a:pPr algn="l" fontAlgn="t"/>
                      <a:r>
                        <a:rPr lang="en-US" sz="1400" b="0" i="0" u="none" strike="noStrike">
                          <a:solidFill>
                            <a:srgbClr val="000000"/>
                          </a:solidFill>
                          <a:effectLst/>
                          <a:latin typeface="Calibri"/>
                        </a:rPr>
                        <a:t>This requirement meets Level 2 Mission Science Requirements.  Energy resolution is needed to determine electron temperature.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05915">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15891673"/>
              </p:ext>
            </p:extLst>
          </p:nvPr>
        </p:nvGraphicFramePr>
        <p:xfrm>
          <a:off x="304800" y="1590675"/>
          <a:ext cx="8610600" cy="4959936"/>
        </p:xfrm>
        <a:graphic>
          <a:graphicData uri="http://schemas.openxmlformats.org/drawingml/2006/table">
            <a:tbl>
              <a:tblPr/>
              <a:tblGrid>
                <a:gridCol w="6326399"/>
                <a:gridCol w="2284201"/>
              </a:tblGrid>
              <a:tr h="110875">
                <a:tc gridSpan="2">
                  <a:txBody>
                    <a:bodyPr/>
                    <a:lstStyle/>
                    <a:p>
                      <a:pPr algn="l" fontAlgn="t"/>
                      <a:r>
                        <a:rPr lang="en-US" sz="1400" b="1" i="0" u="sng" strike="noStrike" dirty="0">
                          <a:solidFill>
                            <a:srgbClr val="000000"/>
                          </a:solidFill>
                          <a:effectLst/>
                          <a:latin typeface="Calibri"/>
                        </a:rPr>
                        <a:t>PAY-194: Measurement: Thermal Electrons Angular Resolution (ram-facing)</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325990">
                <a:tc gridSpan="2">
                  <a:txBody>
                    <a:bodyPr/>
                    <a:lstStyle/>
                    <a:p>
                      <a:pPr algn="l" fontAlgn="t"/>
                      <a:r>
                        <a:rPr lang="en-US" sz="1400" b="0" i="0" u="none" strike="noStrike" dirty="0">
                          <a:solidFill>
                            <a:srgbClr val="000000"/>
                          </a:solidFill>
                          <a:effectLst/>
                          <a:latin typeface="Calibri"/>
                        </a:rPr>
                        <a:t>SPAN-A+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an angular resolution of ≤ 25 degrees about the Spacecraft y-axis and ≤ 10 degrees about the Spacecraft X-Z plane, except when Spacecraft potential is ≤ - TBD V.</a:t>
                      </a:r>
                      <a:endParaRPr lang="en-US" sz="1400" b="0" i="0" u="none" strike="noStrike" dirty="0">
                        <a:solidFill>
                          <a:srgbClr val="000000"/>
                        </a:solidFill>
                        <a:effectLst/>
                        <a:latin typeface="Calibri" pitchFamily="34" charset="0"/>
                        <a:cs typeface="Calibri" pitchFamily="34" charset="0"/>
                      </a:endParaRP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BFBFBF"/>
                    </a:solidFill>
                  </a:tcPr>
                </a:tc>
                <a:tc hMerge="1">
                  <a:txBody>
                    <a:bodyPr/>
                    <a:lstStyle/>
                    <a:p>
                      <a:endParaRPr lang="en-US"/>
                    </a:p>
                  </a:txBody>
                  <a:tcPr/>
                </a:tc>
              </a:tr>
              <a:tr h="160856">
                <a:tc gridSpan="2">
                  <a:txBody>
                    <a:bodyPr/>
                    <a:lstStyle/>
                    <a:p>
                      <a:pPr algn="l" fontAlgn="t"/>
                      <a:r>
                        <a:rPr lang="en-US" sz="1400" b="1" i="1" u="sng" strike="noStrike" dirty="0">
                          <a:solidFill>
                            <a:srgbClr val="000000"/>
                          </a:solidFill>
                          <a:effectLst/>
                          <a:latin typeface="Calibri"/>
                        </a:rPr>
                        <a:t>Description/Clarification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BFBF"/>
                    </a:solidFill>
                  </a:tcPr>
                </a:tc>
                <a:tc hMerge="1">
                  <a:txBody>
                    <a:bodyPr/>
                    <a:lstStyle/>
                    <a:p>
                      <a:endParaRPr lang="en-US"/>
                    </a:p>
                  </a:txBody>
                  <a:tcPr/>
                </a:tc>
              </a:tr>
              <a:tr h="160856">
                <a:tc gridSpan="2">
                  <a:txBody>
                    <a:bodyPr/>
                    <a:lstStyle/>
                    <a:p>
                      <a:pPr algn="l" fontAlgn="t"/>
                      <a:r>
                        <a:rPr lang="en-US" sz="1400" b="0" i="0" u="none" strike="noStrike" dirty="0">
                          <a:solidFill>
                            <a:srgbClr val="000000"/>
                          </a:solidFill>
                          <a:effectLst/>
                          <a:latin typeface="Calibri"/>
                        </a:rPr>
                        <a:t>SWEAP is not required to meet L2 angular resolution requirement in all directions.</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10875">
                <a:tc>
                  <a:txBody>
                    <a:bodyPr/>
                    <a:lstStyle/>
                    <a:p>
                      <a:pPr algn="l" fontAlgn="t"/>
                      <a:r>
                        <a:rPr lang="en-US" sz="1400" b="1" i="0" u="sng" strike="noStrike" dirty="0">
                          <a:solidFill>
                            <a:srgbClr val="000000"/>
                          </a:solidFill>
                          <a:effectLst/>
                          <a:latin typeface="Calibri"/>
                        </a:rPr>
                        <a:t>Rationale</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25990">
                <a:tc>
                  <a:txBody>
                    <a:bodyPr/>
                    <a:lstStyle/>
                    <a:p>
                      <a:pPr algn="l" fontAlgn="t"/>
                      <a:r>
                        <a:rPr lang="en-US" sz="1400" b="0" i="0" u="none" strike="noStrike">
                          <a:solidFill>
                            <a:srgbClr val="000000"/>
                          </a:solidFill>
                          <a:effectLst/>
                          <a:latin typeface="Calibri"/>
                        </a:rPr>
                        <a:t>This requirement meets Level 2 Mission Science Requirements.  Angular resolution is needed to determine electron temperature anisotropy and to characterize electron beams.</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10875">
                <a:tc>
                  <a:txBody>
                    <a:bodyPr/>
                    <a:lstStyle/>
                    <a:p>
                      <a:pPr algn="l" fontAlgn="t"/>
                      <a:r>
                        <a:rPr lang="en-US" sz="1400" b="1" i="0" u="sng" strike="noStrike">
                          <a:solidFill>
                            <a:srgbClr val="000000"/>
                          </a:solidFill>
                          <a:effectLst/>
                          <a:latin typeface="Calibri"/>
                        </a:rPr>
                        <a:t>Parent Traceability</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294006">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93025772"/>
              </p:ext>
            </p:extLst>
          </p:nvPr>
        </p:nvGraphicFramePr>
        <p:xfrm>
          <a:off x="228600" y="1590675"/>
          <a:ext cx="8610600" cy="4980343"/>
        </p:xfrm>
        <a:graphic>
          <a:graphicData uri="http://schemas.openxmlformats.org/drawingml/2006/table">
            <a:tbl>
              <a:tblPr/>
              <a:tblGrid>
                <a:gridCol w="6326399"/>
                <a:gridCol w="2284201"/>
              </a:tblGrid>
              <a:tr h="191834">
                <a:tc gridSpan="2">
                  <a:txBody>
                    <a:bodyPr/>
                    <a:lstStyle/>
                    <a:p>
                      <a:pPr algn="l" fontAlgn="t"/>
                      <a:r>
                        <a:rPr lang="en-US" sz="1400" b="1" i="0" u="sng" strike="noStrike" dirty="0">
                          <a:solidFill>
                            <a:srgbClr val="000000"/>
                          </a:solidFill>
                          <a:effectLst/>
                          <a:latin typeface="Calibri"/>
                        </a:rPr>
                        <a:t>PAY-198: Measurement: Thermal Electrons Angular Resolution (anti-ram-facing)</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667069">
                <a:tc gridSpan="2">
                  <a:txBody>
                    <a:bodyPr/>
                    <a:lstStyle/>
                    <a:p>
                      <a:pPr algn="l" fontAlgn="t"/>
                      <a:r>
                        <a:rPr lang="en-US" sz="1400" b="0" i="0" u="none" strike="noStrike" dirty="0">
                          <a:solidFill>
                            <a:srgbClr val="000000"/>
                          </a:solidFill>
                          <a:effectLst/>
                          <a:latin typeface="Calibri"/>
                        </a:rPr>
                        <a:t>SPAN-B </a:t>
                      </a:r>
                      <a:r>
                        <a:rPr lang="en-US" sz="1400" b="0" i="0" u="none" strike="noStrike" dirty="0">
                          <a:solidFill>
                            <a:srgbClr val="000000"/>
                          </a:solidFill>
                          <a:effectLst/>
                          <a:latin typeface="Calibri" pitchFamily="34" charset="0"/>
                          <a:cs typeface="Calibri" pitchFamily="34" charset="0"/>
                        </a:rPr>
                        <a:t>shall </a:t>
                      </a:r>
                      <a:r>
                        <a:rPr lang="en-US" sz="1400" kern="1200" dirty="0" smtClean="0">
                          <a:solidFill>
                            <a:schemeClr val="tx1"/>
                          </a:solidFill>
                          <a:latin typeface="Calibri" pitchFamily="34" charset="0"/>
                          <a:ea typeface="+mn-ea"/>
                          <a:cs typeface="Calibri" pitchFamily="34" charset="0"/>
                        </a:rPr>
                        <a:t>be capable of measuring thermal electrons in the anti-ram direction over solar orbital distances of 9.86 </a:t>
                      </a:r>
                      <a:r>
                        <a:rPr lang="en-US" sz="1400" kern="1200" dirty="0" err="1" smtClean="0">
                          <a:solidFill>
                            <a:schemeClr val="tx1"/>
                          </a:solidFill>
                          <a:latin typeface="Calibri" pitchFamily="34" charset="0"/>
                          <a:ea typeface="+mn-ea"/>
                          <a:cs typeface="Calibri" pitchFamily="34" charset="0"/>
                        </a:rPr>
                        <a:t>Rs</a:t>
                      </a:r>
                      <a:r>
                        <a:rPr lang="en-US" sz="1400" kern="1200" dirty="0" smtClean="0">
                          <a:solidFill>
                            <a:schemeClr val="tx1"/>
                          </a:solidFill>
                          <a:latin typeface="Calibri" pitchFamily="34" charset="0"/>
                          <a:ea typeface="+mn-ea"/>
                          <a:cs typeface="Calibri" pitchFamily="34" charset="0"/>
                        </a:rPr>
                        <a:t> to 0.25 AU with an angular resolution of ≤ 25 degrees about the Spacecraft y-axis and ≤ 10 degrees about the Spacecraft X-Z plane, except when Spacecraft potential is ≤ - TBD V.</a:t>
                      </a:r>
                      <a:endParaRPr lang="en-US" sz="1400" b="0" i="0" u="none" strike="noStrike" dirty="0">
                        <a:solidFill>
                          <a:srgbClr val="000000"/>
                        </a:solidFill>
                        <a:effectLst/>
                        <a:latin typeface="Calibri" pitchFamily="34" charset="0"/>
                        <a:cs typeface="Calibri" pitchFamily="34" charset="0"/>
                      </a:endParaRP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91834">
                <a:tc gridSpan="2">
                  <a:txBody>
                    <a:bodyPr/>
                    <a:lstStyle/>
                    <a:p>
                      <a:pPr algn="l" fontAlgn="t"/>
                      <a:r>
                        <a:rPr lang="en-US" sz="1400" b="1" i="1" u="sng" strike="noStrike" dirty="0">
                          <a:solidFill>
                            <a:srgbClr val="000000"/>
                          </a:solidFill>
                          <a:effectLst/>
                          <a:latin typeface="Calibri"/>
                        </a:rPr>
                        <a:t>Description/Clarification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91834">
                <a:tc gridSpan="2">
                  <a:txBody>
                    <a:bodyPr/>
                    <a:lstStyle/>
                    <a:p>
                      <a:pPr algn="l" fontAlgn="t"/>
                      <a:r>
                        <a:rPr lang="en-US" sz="1400" b="0" i="0" u="none" strike="noStrike" dirty="0">
                          <a:solidFill>
                            <a:srgbClr val="000000"/>
                          </a:solidFill>
                          <a:effectLst/>
                          <a:latin typeface="Calibri"/>
                        </a:rPr>
                        <a:t>SWEAP is not required to meet L2 angular resolution requirement in all directions.</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91834">
                <a:tc>
                  <a:txBody>
                    <a:bodyPr/>
                    <a:lstStyle/>
                    <a:p>
                      <a:pPr algn="l" fontAlgn="t"/>
                      <a:r>
                        <a:rPr lang="en-US" sz="1400" b="1" i="0" u="sng" strike="noStrike" dirty="0">
                          <a:solidFill>
                            <a:srgbClr val="000000"/>
                          </a:solidFill>
                          <a:effectLst/>
                          <a:latin typeface="Calibri"/>
                        </a:rPr>
                        <a:t>Rationale</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64021">
                <a:tc>
                  <a:txBody>
                    <a:bodyPr/>
                    <a:lstStyle/>
                    <a:p>
                      <a:pPr algn="l" fontAlgn="t"/>
                      <a:r>
                        <a:rPr lang="en-US" sz="1400" b="0" i="0" u="none" strike="noStrike">
                          <a:solidFill>
                            <a:srgbClr val="000000"/>
                          </a:solidFill>
                          <a:effectLst/>
                          <a:latin typeface="Calibri"/>
                        </a:rPr>
                        <a:t>This requirement meets Level 2 Mission Science Requirements.  Angular resolution is needed to determine electron temperature anisotropy and to characterize electron beams.</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91834">
                <a:tc>
                  <a:txBody>
                    <a:bodyPr/>
                    <a:lstStyle/>
                    <a:p>
                      <a:pPr algn="l" fontAlgn="t"/>
                      <a:r>
                        <a:rPr lang="en-US" sz="1400" b="1" i="0" u="sng" strike="noStrike">
                          <a:solidFill>
                            <a:srgbClr val="000000"/>
                          </a:solidFill>
                          <a:effectLst/>
                          <a:latin typeface="Calibri"/>
                        </a:rPr>
                        <a:t>Parent Traceability</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238863">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582" marR="6582" marT="65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85988593"/>
              </p:ext>
            </p:extLst>
          </p:nvPr>
        </p:nvGraphicFramePr>
        <p:xfrm>
          <a:off x="1003959" y="1694388"/>
          <a:ext cx="6875732" cy="4096812"/>
        </p:xfrm>
        <a:graphic>
          <a:graphicData uri="http://schemas.openxmlformats.org/drawingml/2006/table">
            <a:tbl>
              <a:tblPr/>
              <a:tblGrid>
                <a:gridCol w="5051753"/>
                <a:gridCol w="1823979"/>
              </a:tblGrid>
              <a:tr h="0">
                <a:tc gridSpan="2">
                  <a:txBody>
                    <a:bodyPr/>
                    <a:lstStyle/>
                    <a:p>
                      <a:pPr algn="l" fontAlgn="t"/>
                      <a:r>
                        <a:rPr lang="en-US" sz="1400" b="1" i="0" u="sng" strike="noStrike" dirty="0">
                          <a:solidFill>
                            <a:srgbClr val="000000"/>
                          </a:solidFill>
                          <a:effectLst/>
                          <a:latin typeface="Calibri"/>
                        </a:rPr>
                        <a:t>PAY-68: Measurement: Thermal Electrons Velocity Distribution Function (nadir-facing)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400" b="0" i="0" u="none" strike="noStrike" dirty="0">
                          <a:solidFill>
                            <a:srgbClr val="000000"/>
                          </a:solidFill>
                          <a:effectLst/>
                          <a:latin typeface="Calibri"/>
                        </a:rPr>
                        <a:t>SPC shal</a:t>
                      </a:r>
                      <a:r>
                        <a:rPr lang="en-US" sz="1400" b="0" i="0" u="none" strike="noStrike" dirty="0">
                          <a:solidFill>
                            <a:srgbClr val="000000"/>
                          </a:solidFill>
                          <a:effectLst/>
                          <a:latin typeface="Calibri" pitchFamily="34" charset="0"/>
                          <a:cs typeface="Calibri" pitchFamily="34" charset="0"/>
                        </a:rPr>
                        <a:t>l </a:t>
                      </a:r>
                      <a:r>
                        <a:rPr lang="en-US" sz="1400" b="0" kern="1200" dirty="0" smtClean="0">
                          <a:solidFill>
                            <a:schemeClr val="tx1"/>
                          </a:solidFill>
                          <a:latin typeface="Calibri" pitchFamily="34" charset="0"/>
                          <a:ea typeface="+mn-ea"/>
                          <a:cs typeface="Calibri" pitchFamily="34" charset="0"/>
                        </a:rPr>
                        <a:t>be capable of measuring thermal electrons in the nadir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VDF measurement cadence of ≥ 1 Hz.</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400" b="1" i="0" u="sng" strike="noStrike" dirty="0">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a:solidFill>
                            <a:srgbClr val="000000"/>
                          </a:solidFill>
                          <a:effectLst/>
                          <a:latin typeface="Calibri"/>
                        </a:rPr>
                        <a:t>This requirement meets Level 2 Mission Science Requirements.  Velocity Distribution Function is needed to resolve structures.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78134182"/>
              </p:ext>
            </p:extLst>
          </p:nvPr>
        </p:nvGraphicFramePr>
        <p:xfrm>
          <a:off x="1003959" y="1541059"/>
          <a:ext cx="6875732" cy="4096812"/>
        </p:xfrm>
        <a:graphic>
          <a:graphicData uri="http://schemas.openxmlformats.org/drawingml/2006/table">
            <a:tbl>
              <a:tblPr/>
              <a:tblGrid>
                <a:gridCol w="5051753"/>
                <a:gridCol w="1823979"/>
              </a:tblGrid>
              <a:tr h="38167">
                <a:tc gridSpan="2">
                  <a:txBody>
                    <a:bodyPr/>
                    <a:lstStyle/>
                    <a:p>
                      <a:pPr algn="l" fontAlgn="t"/>
                      <a:r>
                        <a:rPr lang="en-US" sz="1400" b="1" i="0" u="sng" strike="noStrike" dirty="0">
                          <a:solidFill>
                            <a:srgbClr val="000000"/>
                          </a:solidFill>
                          <a:effectLst/>
                          <a:latin typeface="Calibri"/>
                        </a:rPr>
                        <a:t>PAY-195: Measurement: Thermal Electrons Velocity Distribution Function (ram-facing)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4585">
                <a:tc gridSpan="2">
                  <a:txBody>
                    <a:bodyPr/>
                    <a:lstStyle/>
                    <a:p>
                      <a:pPr algn="l" fontAlgn="t"/>
                      <a:r>
                        <a:rPr lang="en-US" sz="1400" b="0" i="0" u="none" strike="noStrike" dirty="0">
                          <a:solidFill>
                            <a:srgbClr val="000000"/>
                          </a:solidFill>
                          <a:effectLst/>
                          <a:latin typeface="Calibri"/>
                        </a:rPr>
                        <a:t>SPAN-A+ </a:t>
                      </a:r>
                      <a:r>
                        <a:rPr lang="en-US" sz="1400" b="0" i="0" u="none" strike="noStrike" dirty="0" smtClean="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VDF measurement cadence of ≥ 1 Hz.</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38167">
                <a:tc>
                  <a:txBody>
                    <a:bodyPr/>
                    <a:lstStyle/>
                    <a:p>
                      <a:pPr algn="l" fontAlgn="t"/>
                      <a:r>
                        <a:rPr lang="en-US" sz="1400" b="1" i="0" u="sng" strike="noStrike" dirty="0">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14501">
                <a:tc>
                  <a:txBody>
                    <a:bodyPr/>
                    <a:lstStyle/>
                    <a:p>
                      <a:pPr algn="l" fontAlgn="t"/>
                      <a:r>
                        <a:rPr lang="en-US" sz="1400" b="0" i="0" u="none" strike="noStrike">
                          <a:solidFill>
                            <a:srgbClr val="000000"/>
                          </a:solidFill>
                          <a:effectLst/>
                          <a:latin typeface="Calibri"/>
                        </a:rPr>
                        <a:t>This requirement meets Level 2 Mission Science Requirements.  Velocity Distribution Function is needed to resolve structures.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38167">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41354">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SWEAP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43571799"/>
              </p:ext>
            </p:extLst>
          </p:nvPr>
        </p:nvGraphicFramePr>
        <p:xfrm>
          <a:off x="1003959" y="1541059"/>
          <a:ext cx="6875732" cy="4096812"/>
        </p:xfrm>
        <a:graphic>
          <a:graphicData uri="http://schemas.openxmlformats.org/drawingml/2006/table">
            <a:tbl>
              <a:tblPr/>
              <a:tblGrid>
                <a:gridCol w="5051753"/>
                <a:gridCol w="1823979"/>
              </a:tblGrid>
              <a:tr h="53784">
                <a:tc gridSpan="2">
                  <a:txBody>
                    <a:bodyPr/>
                    <a:lstStyle/>
                    <a:p>
                      <a:pPr algn="l" fontAlgn="t"/>
                      <a:r>
                        <a:rPr lang="en-US" sz="1400" b="1" i="0" u="sng" strike="noStrike" dirty="0">
                          <a:solidFill>
                            <a:srgbClr val="000000"/>
                          </a:solidFill>
                          <a:effectLst/>
                          <a:latin typeface="Calibri"/>
                        </a:rPr>
                        <a:t>PAY-199: Measurement: Thermal Electrons Velocity Distribution Function (anti-ram-facing)</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05102">
                <a:tc gridSpan="2">
                  <a:txBody>
                    <a:bodyPr/>
                    <a:lstStyle/>
                    <a:p>
                      <a:pPr algn="l" fontAlgn="t"/>
                      <a:r>
                        <a:rPr lang="en-US" sz="1400" b="0" i="0" u="none" strike="noStrike" dirty="0">
                          <a:solidFill>
                            <a:srgbClr val="000000"/>
                          </a:solidFill>
                          <a:effectLst/>
                          <a:latin typeface="Calibri"/>
                        </a:rPr>
                        <a:t>SPAN-B </a:t>
                      </a:r>
                      <a:r>
                        <a:rPr lang="en-US" sz="1400" b="0" i="0" u="none" strike="noStrike" dirty="0">
                          <a:solidFill>
                            <a:srgbClr val="000000"/>
                          </a:solidFill>
                          <a:effectLst/>
                          <a:latin typeface="Calibri" pitchFamily="34" charset="0"/>
                          <a:cs typeface="Calibri" pitchFamily="34" charset="0"/>
                        </a:rPr>
                        <a:t>shall </a:t>
                      </a:r>
                      <a:r>
                        <a:rPr lang="en-US" sz="1400" b="0" kern="1200" dirty="0" smtClean="0">
                          <a:solidFill>
                            <a:schemeClr val="tx1"/>
                          </a:solidFill>
                          <a:latin typeface="Calibri" pitchFamily="34" charset="0"/>
                          <a:ea typeface="+mn-ea"/>
                          <a:cs typeface="Calibri" pitchFamily="34" charset="0"/>
                        </a:rPr>
                        <a:t>be capable of measuring thermal electrons in the anti-ram direction over solar orbital distances of 9.86 </a:t>
                      </a:r>
                      <a:r>
                        <a:rPr lang="en-US" sz="1400" b="0" kern="1200" dirty="0" err="1" smtClean="0">
                          <a:solidFill>
                            <a:schemeClr val="tx1"/>
                          </a:solidFill>
                          <a:latin typeface="Calibri" pitchFamily="34" charset="0"/>
                          <a:ea typeface="+mn-ea"/>
                          <a:cs typeface="Calibri" pitchFamily="34" charset="0"/>
                        </a:rPr>
                        <a:t>Rs</a:t>
                      </a:r>
                      <a:r>
                        <a:rPr lang="en-US" sz="1400" b="0" kern="1200" dirty="0" smtClean="0">
                          <a:solidFill>
                            <a:schemeClr val="tx1"/>
                          </a:solidFill>
                          <a:latin typeface="Calibri" pitchFamily="34" charset="0"/>
                          <a:ea typeface="+mn-ea"/>
                          <a:cs typeface="Calibri" pitchFamily="34" charset="0"/>
                        </a:rPr>
                        <a:t> to 0.25 AU with a VDF measurement cadence of ≥ 1 Hz.</a:t>
                      </a:r>
                      <a:endParaRPr lang="en-US" sz="1400" b="0" i="0" u="none" strike="noStrike" dirty="0">
                        <a:solidFill>
                          <a:srgbClr val="000000"/>
                        </a:solidFill>
                        <a:effectLst/>
                        <a:latin typeface="Calibri" pitchFamily="34" charset="0"/>
                        <a:cs typeface="Calibri" pitchFamily="34" charset="0"/>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53784">
                <a:tc>
                  <a:txBody>
                    <a:bodyPr/>
                    <a:lstStyle/>
                    <a:p>
                      <a:pPr algn="l" fontAlgn="t"/>
                      <a:r>
                        <a:rPr lang="en-US" sz="1400" b="1" i="0" u="sng" strike="noStrike" dirty="0">
                          <a:solidFill>
                            <a:srgbClr val="000000"/>
                          </a:solidFill>
                          <a:effectLst/>
                          <a:latin typeface="Calibri"/>
                        </a:rPr>
                        <a:t>Rationale</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61351">
                <a:tc>
                  <a:txBody>
                    <a:bodyPr/>
                    <a:lstStyle/>
                    <a:p>
                      <a:pPr algn="l" fontAlgn="t"/>
                      <a:r>
                        <a:rPr lang="en-US" sz="1400" b="0" i="0" u="none" strike="noStrike">
                          <a:solidFill>
                            <a:srgbClr val="000000"/>
                          </a:solidFill>
                          <a:effectLst/>
                          <a:latin typeface="Calibri"/>
                        </a:rPr>
                        <a:t>This requirement meets Level 2 Mission Science Requirements.  Velocity Distribution Function is needed to resolve structures.</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SWEAP</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3784">
                <a:tc>
                  <a:txBody>
                    <a:bodyPr/>
                    <a:lstStyle/>
                    <a:p>
                      <a:pPr algn="l" fontAlgn="t"/>
                      <a:r>
                        <a:rPr lang="en-US" sz="1400" b="1" i="0" u="sng" strike="noStrike">
                          <a:solidFill>
                            <a:srgbClr val="000000"/>
                          </a:solidFill>
                          <a:effectLst/>
                          <a:latin typeface="Calibri"/>
                        </a:rPr>
                        <a:t>Parent Traceability</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21938">
                <a:tc>
                  <a:txBody>
                    <a:bodyPr/>
                    <a:lstStyle/>
                    <a:p>
                      <a:pPr algn="l" fontAlgn="t"/>
                      <a:r>
                        <a:rPr lang="en-US" sz="1400" b="0" i="0" u="none" strike="noStrike" dirty="0" smtClean="0">
                          <a:solidFill>
                            <a:srgbClr val="000000"/>
                          </a:solidFill>
                          <a:effectLst/>
                          <a:latin typeface="Calibri"/>
                        </a:rPr>
                        <a:t>MRD-94 : The Mission shall measure thermal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5 </a:t>
                      </a:r>
                      <a:r>
                        <a:rPr lang="en-US" sz="1400" b="0" i="0" u="none" strike="noStrike" dirty="0" err="1" smtClean="0">
                          <a:solidFill>
                            <a:srgbClr val="000000"/>
                          </a:solidFill>
                          <a:effectLst/>
                          <a:latin typeface="Calibri"/>
                        </a:rPr>
                        <a:t>eV</a:t>
                      </a:r>
                      <a:r>
                        <a:rPr lang="en-US" sz="1400" b="0" i="0" u="none" strike="noStrike" dirty="0" smtClean="0">
                          <a:solidFill>
                            <a:srgbClr val="000000"/>
                          </a:solidFill>
                          <a:effectLst/>
                          <a:latin typeface="Calibri"/>
                        </a:rPr>
                        <a:t> – 20 </a:t>
                      </a:r>
                      <a:r>
                        <a:rPr lang="en-US" sz="1400" b="0" i="0" u="none" strike="noStrike" dirty="0" err="1" smtClean="0">
                          <a:solidFill>
                            <a:srgbClr val="000000"/>
                          </a:solidFill>
                          <a:effectLst/>
                          <a:latin typeface="Calibri"/>
                        </a:rPr>
                        <a:t>keV</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resolution:  &lt; 20%</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FOV:  &gt; 75% of the sky</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resolution</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x 10 </a:t>
                      </a:r>
                      <a:r>
                        <a:rPr lang="en-US" sz="1400" b="0" i="0" u="none" strike="noStrike" dirty="0" err="1" smtClean="0">
                          <a:solidFill>
                            <a:srgbClr val="000000"/>
                          </a:solidFill>
                          <a:effectLst/>
                          <a:latin typeface="Calibri"/>
                        </a:rPr>
                        <a:t>deg</a:t>
                      </a: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VDF cadence:  1 Hz</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Mass resolution</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Energy range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Angular resolution not required in all directions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Mass resolution not required in all directions</a:t>
                      </a:r>
                      <a:endParaRPr lang="en-US" sz="1400" b="0" i="0" u="none" strike="noStrike" dirty="0">
                        <a:solidFill>
                          <a:srgbClr val="000000"/>
                        </a:solidFill>
                        <a:effectLst/>
                        <a:latin typeface="Calibri"/>
                      </a:endParaRP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7162" marR="7162" marT="7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928554826"/>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71821937"/>
              </p:ext>
            </p:extLst>
          </p:nvPr>
        </p:nvGraphicFramePr>
        <p:xfrm>
          <a:off x="228600" y="1597034"/>
          <a:ext cx="8610600" cy="5184766"/>
        </p:xfrm>
        <a:graphic>
          <a:graphicData uri="http://schemas.openxmlformats.org/drawingml/2006/table">
            <a:tbl>
              <a:tblPr/>
              <a:tblGrid>
                <a:gridCol w="6326399"/>
                <a:gridCol w="2284201"/>
              </a:tblGrid>
              <a:tr h="187135">
                <a:tc gridSpan="2">
                  <a:txBody>
                    <a:bodyPr/>
                    <a:lstStyle/>
                    <a:p>
                      <a:pPr algn="l" fontAlgn="t"/>
                      <a:r>
                        <a:rPr lang="en-US" sz="1400" b="1" i="0" u="sng" strike="noStrike" dirty="0">
                          <a:solidFill>
                            <a:srgbClr val="000000"/>
                          </a:solidFill>
                          <a:effectLst/>
                          <a:latin typeface="Calibri"/>
                        </a:rPr>
                        <a:t>PAY-37: Measurement: Magnetic Field MAG</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744577">
                <a:tc gridSpan="2">
                  <a:txBody>
                    <a:bodyPr/>
                    <a:lstStyle/>
                    <a:p>
                      <a:pPr algn="l" fontAlgn="t"/>
                      <a:r>
                        <a:rPr lang="en-US" sz="1400" b="0" i="0" u="none" strike="noStrike" dirty="0">
                          <a:solidFill>
                            <a:srgbClr val="000000"/>
                          </a:solidFill>
                          <a:effectLst/>
                          <a:latin typeface="Calibri"/>
                        </a:rPr>
                        <a:t>MAG shall be capable of measuring 3D vector magnetic fields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frequency range: DC to greater than 100 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maximum field intensity: -65000 to +65000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cadence: up to 2x the highest frequency in vectors/sec;</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minimum sensitivity (excluding external noise sources) better than: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4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 in 65000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 range;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0.1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 in 1000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 range;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accuracy: 5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in three orthogonal components.</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87135">
                <a:tc gridSpan="2">
                  <a:txBody>
                    <a:bodyPr/>
                    <a:lstStyle/>
                    <a:p>
                      <a:pPr algn="l" fontAlgn="t"/>
                      <a:r>
                        <a:rPr lang="en-US" sz="1400" b="1" i="1" u="sng" strike="noStrike" dirty="0">
                          <a:solidFill>
                            <a:srgbClr val="000000"/>
                          </a:solidFill>
                          <a:effectLst/>
                          <a:latin typeface="Calibri"/>
                        </a:rPr>
                        <a:t>Description/Clarification</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875307">
                <a:tc gridSpan="2">
                  <a:txBody>
                    <a:bodyPr/>
                    <a:lstStyle/>
                    <a:p>
                      <a:pPr algn="l" fontAlgn="t"/>
                      <a:r>
                        <a:rPr lang="en-US" sz="1400" b="0" i="0" u="none" strike="noStrike">
                          <a:solidFill>
                            <a:srgbClr val="000000"/>
                          </a:solidFill>
                          <a:effectLst/>
                          <a:latin typeface="Calibri"/>
                        </a:rPr>
                        <a:t>Maximum field intensity is the maximum expected value, based on HELIOS data, and extrapolating inward for solar orbital distances of 10Rs to 0.25AU.  MAG will have multiple ranges to accommodate the dynamic range of expected measurements.  Highest sensitivity is available in the lowest range.  Sensitivity at higher ranges is limited by 16-bit ADC performance.  Cadence is expressed as a peak value, average cadence in data stream will be lower.</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87135">
                <a:tc>
                  <a:txBody>
                    <a:bodyPr/>
                    <a:lstStyle/>
                    <a:p>
                      <a:pPr algn="l" fontAlgn="t"/>
                      <a:r>
                        <a:rPr lang="en-US" sz="1400" b="1" i="0" u="sng" strike="noStrike">
                          <a:solidFill>
                            <a:srgbClr val="000000"/>
                          </a:solidFill>
                          <a:effectLst/>
                          <a:latin typeface="Calibri"/>
                        </a:rPr>
                        <a:t>Rationale</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22591">
                <a:tc>
                  <a:txBody>
                    <a:bodyPr/>
                    <a:lstStyle/>
                    <a:p>
                      <a:pPr algn="l" fontAlgn="t"/>
                      <a:r>
                        <a:rPr lang="en-US" sz="1400" b="0" i="0" u="none" strike="noStrike">
                          <a:solidFill>
                            <a:srgbClr val="000000"/>
                          </a:solidFill>
                          <a:effectLst/>
                          <a:latin typeface="Calibri"/>
                        </a:rPr>
                        <a:t>This requirement meets Level 2 Mission Science Requirements.  Frequency range must include DC, and provide at least a decade overlap with SCM.  </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FIELDS</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87135">
                <a:tc>
                  <a:txBody>
                    <a:bodyPr/>
                    <a:lstStyle/>
                    <a:p>
                      <a:pPr algn="l" fontAlgn="t"/>
                      <a:r>
                        <a:rPr lang="en-US" sz="1400" b="1" i="0" u="sng" strike="noStrike">
                          <a:solidFill>
                            <a:srgbClr val="000000"/>
                          </a:solidFill>
                          <a:effectLst/>
                          <a:latin typeface="Calibri"/>
                        </a:rPr>
                        <a:t>Parent Traceability</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48538">
                <a:tc>
                  <a:txBody>
                    <a:bodyPr/>
                    <a:lstStyle/>
                    <a:p>
                      <a:pPr algn="l" fontAlgn="t"/>
                      <a:r>
                        <a:rPr lang="en-US" sz="1400" b="0" i="0" u="none" strike="noStrike">
                          <a:solidFill>
                            <a:srgbClr val="000000"/>
                          </a:solidFill>
                          <a:effectLst/>
                          <a:latin typeface="Calibri"/>
                        </a:rPr>
                        <a:t>MRD-89 : The Mission shall measure the magnetic field,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dynamic range:  140 dB,</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100k vectors/sec,</a:t>
                      </a:r>
                      <a:br>
                        <a:rPr lang="en-US" sz="1400" b="0" i="0" u="none" strike="noStrike">
                          <a:solidFill>
                            <a:srgbClr val="000000"/>
                          </a:solidFill>
                          <a:effectLst/>
                          <a:latin typeface="Calibri"/>
                        </a:rPr>
                      </a:br>
                      <a:r>
                        <a:rPr lang="en-US" sz="1400" b="0" i="0" u="none" strike="noStrike">
                          <a:solidFill>
                            <a:srgbClr val="000000"/>
                          </a:solidFill>
                          <a:effectLst/>
                          <a:latin typeface="Calibri"/>
                        </a:rPr>
                        <a:t>  --  bandwidth:  DC – 50 kHz</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037" marR="6037" marT="60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317513162"/>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42974159"/>
              </p:ext>
            </p:extLst>
          </p:nvPr>
        </p:nvGraphicFramePr>
        <p:xfrm>
          <a:off x="152400" y="1532800"/>
          <a:ext cx="8839200" cy="4795608"/>
        </p:xfrm>
        <a:graphic>
          <a:graphicData uri="http://schemas.openxmlformats.org/drawingml/2006/table">
            <a:tbl>
              <a:tblPr/>
              <a:tblGrid>
                <a:gridCol w="6494357"/>
                <a:gridCol w="2344843"/>
              </a:tblGrid>
              <a:tr h="157812">
                <a:tc gridSpan="2">
                  <a:txBody>
                    <a:bodyPr/>
                    <a:lstStyle/>
                    <a:p>
                      <a:pPr algn="l" fontAlgn="t"/>
                      <a:r>
                        <a:rPr lang="en-US" sz="1200" b="1" i="0" u="sng" strike="noStrike" dirty="0">
                          <a:solidFill>
                            <a:srgbClr val="000000"/>
                          </a:solidFill>
                          <a:effectLst/>
                          <a:latin typeface="Calibri"/>
                        </a:rPr>
                        <a:t>PAY-38: Measurement: Magnetic Field SCM</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324603">
                <a:tc gridSpan="2">
                  <a:txBody>
                    <a:bodyPr/>
                    <a:lstStyle/>
                    <a:p>
                      <a:pPr algn="l" fontAlgn="t"/>
                      <a:r>
                        <a:rPr lang="en-US" sz="1200" b="0" i="0" u="none" strike="noStrike" dirty="0">
                          <a:solidFill>
                            <a:srgbClr val="000000"/>
                          </a:solidFill>
                          <a:effectLst/>
                          <a:latin typeface="Calibri"/>
                        </a:rPr>
                        <a:t>SCM shall be capable of measuring 3D vector magnetic fields over solar orbital distances of 9.86 </a:t>
                      </a:r>
                      <a:r>
                        <a:rPr lang="en-US" sz="1200" b="0" i="0" u="none" strike="noStrike" dirty="0" err="1">
                          <a:solidFill>
                            <a:srgbClr val="000000"/>
                          </a:solidFill>
                          <a:effectLst/>
                          <a:latin typeface="Calibri"/>
                        </a:rPr>
                        <a:t>Rs</a:t>
                      </a:r>
                      <a:r>
                        <a:rPr lang="en-US" sz="1200" b="0" i="0" u="none" strike="noStrike" dirty="0">
                          <a:solidFill>
                            <a:srgbClr val="000000"/>
                          </a:solidFill>
                          <a:effectLst/>
                          <a:latin typeface="Calibri"/>
                        </a:rPr>
                        <a:t> to 0.25 AU as follows: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frequency range: 10 Hz to greater than 50 KHz;</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maximum field intensity: 3000nT above noise floor at 3.5kHz;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cadence: up to 2x the </a:t>
                      </a:r>
                      <a:r>
                        <a:rPr lang="en-US" sz="1200" b="0" i="0" u="none" strike="noStrike" dirty="0" err="1">
                          <a:solidFill>
                            <a:srgbClr val="000000"/>
                          </a:solidFill>
                          <a:effectLst/>
                          <a:latin typeface="Calibri"/>
                        </a:rPr>
                        <a:t>highst</a:t>
                      </a:r>
                      <a:r>
                        <a:rPr lang="en-US" sz="1200" b="0" i="0" u="none" strike="noStrike" dirty="0">
                          <a:solidFill>
                            <a:srgbClr val="000000"/>
                          </a:solidFill>
                          <a:effectLst/>
                          <a:latin typeface="Calibri"/>
                        </a:rPr>
                        <a:t> frequency in vectors/sec;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minimum sensitivity (excluding external noise sources) better than: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1 x 10^(-3) </a:t>
                      </a:r>
                      <a:r>
                        <a:rPr lang="en-US" sz="1200" b="0" i="0" u="none" strike="noStrike" dirty="0" err="1">
                          <a:solidFill>
                            <a:srgbClr val="000000"/>
                          </a:solidFill>
                          <a:effectLst/>
                          <a:latin typeface="Calibri"/>
                        </a:rPr>
                        <a:t>nT</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sqrt</a:t>
                      </a:r>
                      <a:r>
                        <a:rPr lang="en-US" sz="1200" b="0" i="0" u="none" strike="noStrike" dirty="0">
                          <a:solidFill>
                            <a:srgbClr val="000000"/>
                          </a:solidFill>
                          <a:effectLst/>
                          <a:latin typeface="Calibri"/>
                        </a:rPr>
                        <a:t>(Hz) at 100 Hz;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1 x 10^(-4) </a:t>
                      </a:r>
                      <a:r>
                        <a:rPr lang="en-US" sz="1200" b="0" i="0" u="none" strike="noStrike" dirty="0" err="1">
                          <a:solidFill>
                            <a:srgbClr val="000000"/>
                          </a:solidFill>
                          <a:effectLst/>
                          <a:latin typeface="Calibri"/>
                        </a:rPr>
                        <a:t>nT</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sqrt</a:t>
                      </a:r>
                      <a:r>
                        <a:rPr lang="en-US" sz="1200" b="0" i="0" u="none" strike="noStrike" dirty="0">
                          <a:solidFill>
                            <a:srgbClr val="000000"/>
                          </a:solidFill>
                          <a:effectLst/>
                          <a:latin typeface="Calibri"/>
                        </a:rPr>
                        <a:t>(Hz) at 3.5 kHz;</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in three orthogonal components.</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57812">
                <a:tc gridSpan="2">
                  <a:txBody>
                    <a:bodyPr/>
                    <a:lstStyle/>
                    <a:p>
                      <a:pPr algn="l" fontAlgn="t"/>
                      <a:r>
                        <a:rPr lang="en-US" sz="1200" b="1" i="1" u="sng" strike="noStrike" dirty="0">
                          <a:solidFill>
                            <a:srgbClr val="000000"/>
                          </a:solidFill>
                          <a:effectLst/>
                          <a:latin typeface="Calibri"/>
                        </a:rPr>
                        <a:t>Description/Clarification</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789373">
                <a:tc gridSpan="2">
                  <a:txBody>
                    <a:bodyPr/>
                    <a:lstStyle/>
                    <a:p>
                      <a:pPr algn="l" fontAlgn="t"/>
                      <a:r>
                        <a:rPr lang="en-US" sz="1200" b="0" i="0" u="none" strike="noStrike" dirty="0">
                          <a:solidFill>
                            <a:srgbClr val="000000"/>
                          </a:solidFill>
                          <a:effectLst/>
                          <a:latin typeface="Calibri"/>
                        </a:rPr>
                        <a:t>This is one of two identical requirements that address different Level 2 Mission Science Requirements. This requirement addresses the  DC Magnetic Field measurement requirement.  Maximum field intensity is the maximum expected value, based on HELIOS data, and extrapolating inward for solar orbital distances of 10Rs to 0.25AU.  Minimum sensitivity is 10x the expected noise floor of the sensor, and provides margin for signal processing.  Cadence is expressed as a peak value, average cadence in data stream will be lower.  Dynamic range, across the spectrum of magnetic field measurements, is greater than 140dB, as required by MRD-89, and demonstrated by this example:</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SCM </a:t>
                      </a:r>
                      <a:r>
                        <a:rPr lang="en-US" sz="1200" b="0" i="0" u="none" strike="noStrike" dirty="0" err="1">
                          <a:solidFill>
                            <a:srgbClr val="000000"/>
                          </a:solidFill>
                          <a:effectLst/>
                          <a:latin typeface="Calibri"/>
                        </a:rPr>
                        <a:t>rms</a:t>
                      </a:r>
                      <a:r>
                        <a:rPr lang="en-US" sz="1200" b="0" i="0" u="none" strike="noStrike" dirty="0">
                          <a:solidFill>
                            <a:srgbClr val="000000"/>
                          </a:solidFill>
                          <a:effectLst/>
                          <a:latin typeface="Calibri"/>
                        </a:rPr>
                        <a:t> noise, Ns = </a:t>
                      </a:r>
                      <a:r>
                        <a:rPr lang="en-US" sz="1200" b="0" i="0" u="none" strike="noStrike" dirty="0" err="1">
                          <a:solidFill>
                            <a:srgbClr val="000000"/>
                          </a:solidFill>
                          <a:effectLst/>
                          <a:latin typeface="Calibri"/>
                        </a:rPr>
                        <a:t>sqrt</a:t>
                      </a:r>
                      <a:r>
                        <a:rPr lang="en-US" sz="1200" b="0" i="0" u="none" strike="noStrike" dirty="0">
                          <a:solidFill>
                            <a:srgbClr val="000000"/>
                          </a:solidFill>
                          <a:effectLst/>
                          <a:latin typeface="Calibri"/>
                        </a:rPr>
                        <a:t>(3500)*1E-4nT = 5.9E-3nT.</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MAG peak signal, </a:t>
                      </a:r>
                      <a:r>
                        <a:rPr lang="en-US" sz="1200" b="0" i="0" u="none" strike="noStrike" dirty="0" err="1">
                          <a:solidFill>
                            <a:srgbClr val="000000"/>
                          </a:solidFill>
                          <a:effectLst/>
                          <a:latin typeface="Calibri"/>
                        </a:rPr>
                        <a:t>Sm</a:t>
                      </a:r>
                      <a:r>
                        <a:rPr lang="en-US" sz="1200" b="0" i="0" u="none" strike="noStrike" dirty="0">
                          <a:solidFill>
                            <a:srgbClr val="000000"/>
                          </a:solidFill>
                          <a:effectLst/>
                          <a:latin typeface="Calibri"/>
                        </a:rPr>
                        <a:t> = 2*65000nT</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Dynamic range = 20*log(</a:t>
                      </a:r>
                      <a:r>
                        <a:rPr lang="en-US" sz="1200" b="0" i="0" u="none" strike="noStrike" dirty="0" err="1">
                          <a:solidFill>
                            <a:srgbClr val="000000"/>
                          </a:solidFill>
                          <a:effectLst/>
                          <a:latin typeface="Calibri"/>
                        </a:rPr>
                        <a:t>Sm</a:t>
                      </a:r>
                      <a:r>
                        <a:rPr lang="en-US" sz="1200" b="0" i="0" u="none" strike="noStrike" dirty="0">
                          <a:solidFill>
                            <a:srgbClr val="000000"/>
                          </a:solidFill>
                          <a:effectLst/>
                          <a:latin typeface="Calibri"/>
                        </a:rPr>
                        <a:t>/Ns) ≥ 140dB</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57812">
                <a:tc>
                  <a:txBody>
                    <a:bodyPr/>
                    <a:lstStyle/>
                    <a:p>
                      <a:pPr algn="l" fontAlgn="t"/>
                      <a:r>
                        <a:rPr lang="en-US" sz="1200" b="1" i="0" u="sng" strike="noStrike">
                          <a:solidFill>
                            <a:srgbClr val="000000"/>
                          </a:solidFill>
                          <a:effectLst/>
                          <a:latin typeface="Calibri"/>
                        </a:rPr>
                        <a:t>Rationale</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200" b="0" i="0" u="none" strike="noStrike">
                          <a:solidFill>
                            <a:srgbClr val="000000"/>
                          </a:solidFill>
                          <a:effectLst/>
                          <a:latin typeface="Calibri"/>
                        </a:rPr>
                        <a:t>This requirement meets Level 2 Mission Science Requirements.  The frequency range spans a decade in common with MAG, and extends up to 50kHz as required in Level 2.</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FIELDS</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57812">
                <a:tc>
                  <a:txBody>
                    <a:bodyPr/>
                    <a:lstStyle/>
                    <a:p>
                      <a:pPr algn="l" fontAlgn="t"/>
                      <a:r>
                        <a:rPr lang="en-US" sz="1200" b="1" i="0" u="sng" strike="noStrike">
                          <a:solidFill>
                            <a:srgbClr val="000000"/>
                          </a:solidFill>
                          <a:effectLst/>
                          <a:latin typeface="Calibri"/>
                        </a:rPr>
                        <a:t>Parent Traceability</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31248">
                <a:tc>
                  <a:txBody>
                    <a:bodyPr/>
                    <a:lstStyle/>
                    <a:p>
                      <a:pPr algn="l" fontAlgn="t"/>
                      <a:r>
                        <a:rPr lang="en-US" sz="1200" b="0" i="0" u="none" strike="noStrike">
                          <a:solidFill>
                            <a:srgbClr val="000000"/>
                          </a:solidFill>
                          <a:effectLst/>
                          <a:latin typeface="Calibri"/>
                        </a:rPr>
                        <a:t>MRD-89 : The Mission shall measure the magnetic field, as follows:</a:t>
                      </a:r>
                      <a:br>
                        <a:rPr lang="en-US" sz="1200" b="0" i="0" u="none" strike="noStrike">
                          <a:solidFill>
                            <a:srgbClr val="000000"/>
                          </a:solidFill>
                          <a:effectLst/>
                          <a:latin typeface="Calibri"/>
                        </a:rPr>
                      </a:br>
                      <a:r>
                        <a:rPr lang="en-US" sz="1200" b="0" i="0" u="none" strike="noStrike">
                          <a:solidFill>
                            <a:srgbClr val="000000"/>
                          </a:solidFill>
                          <a:effectLst/>
                          <a:latin typeface="Calibri"/>
                        </a:rPr>
                        <a:t>  --  dynamic range:  140 dB,</a:t>
                      </a:r>
                      <a:br>
                        <a:rPr lang="en-US" sz="1200" b="0" i="0" u="none" strike="noStrike">
                          <a:solidFill>
                            <a:srgbClr val="000000"/>
                          </a:solidFill>
                          <a:effectLst/>
                          <a:latin typeface="Calibri"/>
                        </a:rPr>
                      </a:br>
                      <a:r>
                        <a:rPr lang="en-US" sz="1200" b="0" i="0" u="none" strike="noStrike">
                          <a:solidFill>
                            <a:srgbClr val="000000"/>
                          </a:solidFill>
                          <a:effectLst/>
                          <a:latin typeface="Calibri"/>
                        </a:rPr>
                        <a:t>  --  cadence:  100k vectors/sec,</a:t>
                      </a:r>
                      <a:br>
                        <a:rPr lang="en-US" sz="1200" b="0" i="0" u="none" strike="noStrike">
                          <a:solidFill>
                            <a:srgbClr val="000000"/>
                          </a:solidFill>
                          <a:effectLst/>
                          <a:latin typeface="Calibri"/>
                        </a:rPr>
                      </a:br>
                      <a:r>
                        <a:rPr lang="en-US" sz="1200" b="0" i="0" u="none" strike="noStrike">
                          <a:solidFill>
                            <a:srgbClr val="000000"/>
                          </a:solidFill>
                          <a:effectLst/>
                          <a:latin typeface="Calibri"/>
                        </a:rPr>
                        <a:t>  --  bandwidth:  DC – 50 kHz</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5091" marR="5091" marT="50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856842961"/>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99031015"/>
              </p:ext>
            </p:extLst>
          </p:nvPr>
        </p:nvGraphicFramePr>
        <p:xfrm>
          <a:off x="152400" y="637160"/>
          <a:ext cx="8839200" cy="6068440"/>
        </p:xfrm>
        <a:graphic>
          <a:graphicData uri="http://schemas.openxmlformats.org/drawingml/2006/table">
            <a:tbl>
              <a:tblPr/>
              <a:tblGrid>
                <a:gridCol w="6494356"/>
                <a:gridCol w="2344844"/>
              </a:tblGrid>
              <a:tr h="0">
                <a:tc gridSpan="2">
                  <a:txBody>
                    <a:bodyPr/>
                    <a:lstStyle/>
                    <a:p>
                      <a:pPr algn="l" fontAlgn="t"/>
                      <a:r>
                        <a:rPr lang="en-US" sz="1200" b="1" i="0" u="sng" strike="noStrike" dirty="0">
                          <a:solidFill>
                            <a:srgbClr val="000000"/>
                          </a:solidFill>
                          <a:effectLst/>
                          <a:latin typeface="Calibri"/>
                        </a:rPr>
                        <a:t>PAY-170: Measurement: Electric Field</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59002">
                <a:tc gridSpan="2">
                  <a:txBody>
                    <a:bodyPr/>
                    <a:lstStyle/>
                    <a:p>
                      <a:pPr algn="l" fontAlgn="t"/>
                      <a:r>
                        <a:rPr lang="en-US" sz="1200" b="0" i="0" u="none" strike="noStrike" dirty="0">
                          <a:solidFill>
                            <a:srgbClr val="000000"/>
                          </a:solidFill>
                          <a:effectLst/>
                          <a:latin typeface="Calibri"/>
                        </a:rPr>
                        <a:t>EFI shall be capable of measuring 3D vector electric fields over solar orbital distances of 9.86 </a:t>
                      </a:r>
                      <a:r>
                        <a:rPr lang="en-US" sz="1200" b="0" i="0" u="none" strike="noStrike" dirty="0" err="1">
                          <a:solidFill>
                            <a:srgbClr val="000000"/>
                          </a:solidFill>
                          <a:effectLst/>
                          <a:latin typeface="Calibri"/>
                        </a:rPr>
                        <a:t>Rs</a:t>
                      </a:r>
                      <a:r>
                        <a:rPr lang="en-US" sz="1200" b="0" i="0" u="none" strike="noStrike" dirty="0">
                          <a:solidFill>
                            <a:srgbClr val="000000"/>
                          </a:solidFill>
                          <a:effectLst/>
                          <a:latin typeface="Calibri"/>
                        </a:rPr>
                        <a:t> to 0.25 AU as follows: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frequency range: DC to 1 MHz;</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maximum field intensity:</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±10V/m at DC;</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±5V/m at 20kHz;</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±1V/m at 1MHz;</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cadence: up to 2x the highest frequency in vectors/sec;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sensitivity (excluding power converter frequencies and external noise sources) better than:</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300 </a:t>
                      </a:r>
                      <a:r>
                        <a:rPr lang="en-US" sz="1200" b="0" i="0" u="none" strike="noStrike" dirty="0" err="1">
                          <a:solidFill>
                            <a:srgbClr val="000000"/>
                          </a:solidFill>
                          <a:effectLst/>
                          <a:latin typeface="Calibri"/>
                        </a:rPr>
                        <a:t>μV</a:t>
                      </a:r>
                      <a:r>
                        <a:rPr lang="en-US" sz="1200" b="0" i="0" u="none" strike="noStrike" dirty="0">
                          <a:solidFill>
                            <a:srgbClr val="000000"/>
                          </a:solidFill>
                          <a:effectLst/>
                          <a:latin typeface="Calibri"/>
                        </a:rPr>
                        <a:t>/m (TBR) in 10V/m range at DC;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30 </a:t>
                      </a:r>
                      <a:r>
                        <a:rPr lang="en-US" sz="1200" b="0" i="0" u="none" strike="noStrike" dirty="0" err="1">
                          <a:solidFill>
                            <a:srgbClr val="000000"/>
                          </a:solidFill>
                          <a:effectLst/>
                          <a:latin typeface="Calibri"/>
                        </a:rPr>
                        <a:t>μV</a:t>
                      </a:r>
                      <a:r>
                        <a:rPr lang="en-US" sz="1200" b="0" i="0" u="none" strike="noStrike" dirty="0">
                          <a:solidFill>
                            <a:srgbClr val="000000"/>
                          </a:solidFill>
                          <a:effectLst/>
                          <a:latin typeface="Calibri"/>
                        </a:rPr>
                        <a:t>/m (TBR) in 1V/m range at DC;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1x10^(-7) V/m/</a:t>
                      </a:r>
                      <a:r>
                        <a:rPr lang="en-US" sz="1200" b="0" i="0" u="none" strike="noStrike" dirty="0" err="1">
                          <a:solidFill>
                            <a:srgbClr val="000000"/>
                          </a:solidFill>
                          <a:effectLst/>
                          <a:latin typeface="Calibri"/>
                        </a:rPr>
                        <a:t>sqrt</a:t>
                      </a:r>
                      <a:r>
                        <a:rPr lang="en-US" sz="1200" b="0" i="0" u="none" strike="noStrike" dirty="0">
                          <a:solidFill>
                            <a:srgbClr val="000000"/>
                          </a:solidFill>
                          <a:effectLst/>
                          <a:latin typeface="Calibri"/>
                        </a:rPr>
                        <a:t>(Hz) at 100kHz;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6x10^(-8) V/m/</a:t>
                      </a:r>
                      <a:r>
                        <a:rPr lang="en-US" sz="1200" b="0" i="0" u="none" strike="noStrike" dirty="0" err="1">
                          <a:solidFill>
                            <a:srgbClr val="000000"/>
                          </a:solidFill>
                          <a:effectLst/>
                          <a:latin typeface="Calibri"/>
                        </a:rPr>
                        <a:t>sqrt</a:t>
                      </a:r>
                      <a:r>
                        <a:rPr lang="en-US" sz="1200" b="0" i="0" u="none" strike="noStrike" dirty="0">
                          <a:solidFill>
                            <a:srgbClr val="000000"/>
                          </a:solidFill>
                          <a:effectLst/>
                          <a:latin typeface="Calibri"/>
                        </a:rPr>
                        <a:t>(Hz) (TBR) at 1MHz;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in three orthogonal components in the frequency range 100 kHz – 500 kHz.</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0">
                <a:tc gridSpan="2">
                  <a:txBody>
                    <a:bodyPr/>
                    <a:lstStyle/>
                    <a:p>
                      <a:pPr algn="l" fontAlgn="t"/>
                      <a:r>
                        <a:rPr lang="en-US" sz="1200" b="1" i="1" u="sng" strike="noStrike" dirty="0">
                          <a:solidFill>
                            <a:srgbClr val="000000"/>
                          </a:solidFill>
                          <a:effectLst/>
                          <a:latin typeface="Calibri"/>
                        </a:rPr>
                        <a:t>Description/Clarification</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40547">
                <a:tc gridSpan="2">
                  <a:txBody>
                    <a:bodyPr/>
                    <a:lstStyle/>
                    <a:p>
                      <a:pPr algn="l" fontAlgn="t"/>
                      <a:r>
                        <a:rPr lang="en-US" sz="1200" b="0" i="0" u="none" strike="noStrike" dirty="0">
                          <a:solidFill>
                            <a:srgbClr val="000000"/>
                          </a:solidFill>
                          <a:effectLst/>
                          <a:latin typeface="Calibri"/>
                        </a:rPr>
                        <a:t>This is one of two identical requirements that address different Level 2 Mission Science Requirements. This requirement addresses the DC Electric Field measurement requirement.  Maximum field intensity is the maximum expected value, based on extrapolation of HELIOS and 1AU measurements to solar orbital distances of 10Rs to 0.25AU.  EFI will have multiple ranges to accommodate the dynamic range of expected measurements. Sensitivity at the higher frequencies is set by requirement to observe shot noise of antennas and galactic thermal noise background. Sensitivity at lower frequencies limited by 16-bit ADC performance.  Cadence is expressed as a peak value, average cadence in data stream will be lower.  Dynamic range, across the spectrum of electric field measurements, is greater than 140dB, as required in MRD-99, and demonstrated by this example:</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EFI </a:t>
                      </a:r>
                      <a:r>
                        <a:rPr lang="en-US" sz="1200" b="0" i="0" u="none" strike="noStrike" dirty="0" err="1">
                          <a:solidFill>
                            <a:srgbClr val="000000"/>
                          </a:solidFill>
                          <a:effectLst/>
                          <a:latin typeface="Calibri"/>
                        </a:rPr>
                        <a:t>rms</a:t>
                      </a:r>
                      <a:r>
                        <a:rPr lang="en-US" sz="1200" b="0" i="0" u="none" strike="noStrike" dirty="0">
                          <a:solidFill>
                            <a:srgbClr val="000000"/>
                          </a:solidFill>
                          <a:effectLst/>
                          <a:latin typeface="Calibri"/>
                        </a:rPr>
                        <a:t> noise in 1kHz measurement BW, Ne = </a:t>
                      </a:r>
                      <a:r>
                        <a:rPr lang="en-US" sz="1200" b="0" i="0" u="none" strike="noStrike" dirty="0" err="1">
                          <a:solidFill>
                            <a:srgbClr val="000000"/>
                          </a:solidFill>
                          <a:effectLst/>
                          <a:latin typeface="Calibri"/>
                        </a:rPr>
                        <a:t>sqrt</a:t>
                      </a:r>
                      <a:r>
                        <a:rPr lang="en-US" sz="1200" b="0" i="0" u="none" strike="noStrike" dirty="0">
                          <a:solidFill>
                            <a:srgbClr val="000000"/>
                          </a:solidFill>
                          <a:effectLst/>
                          <a:latin typeface="Calibri"/>
                        </a:rPr>
                        <a:t>(1000)*6E-8V/m = 1.9E-6V/m</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EFI peak signal, Se = 2*10V/m</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Dynamic range = 20*log(Se/Ne) ≥ 140dB</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200" b="1" i="0" u="sng" strike="noStrike">
                          <a:solidFill>
                            <a:srgbClr val="000000"/>
                          </a:solidFill>
                          <a:effectLst/>
                          <a:latin typeface="Calibri"/>
                        </a:rPr>
                        <a:t>Rationale</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9592">
                <a:tc>
                  <a:txBody>
                    <a:bodyPr/>
                    <a:lstStyle/>
                    <a:p>
                      <a:pPr algn="l" fontAlgn="t"/>
                      <a:r>
                        <a:rPr lang="en-US" sz="1200" b="0" i="0" u="none" strike="noStrike">
                          <a:solidFill>
                            <a:srgbClr val="000000"/>
                          </a:solidFill>
                          <a:effectLst/>
                          <a:latin typeface="Calibri"/>
                        </a:rPr>
                        <a:t>This requirement meets Level 2 Mission Science Requirements.  Frequency range derives directly from Level 2 requirement.  </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FIELDS</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200" b="1" i="0" u="sng" strike="noStrike">
                          <a:solidFill>
                            <a:srgbClr val="000000"/>
                          </a:solidFill>
                          <a:effectLst/>
                          <a:latin typeface="Calibri"/>
                        </a:rPr>
                        <a:t>Parent Traceability</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9456">
                <a:tc>
                  <a:txBody>
                    <a:bodyPr/>
                    <a:lstStyle/>
                    <a:p>
                      <a:pPr algn="l" fontAlgn="t"/>
                      <a:r>
                        <a:rPr lang="en-US" sz="1200" b="0" i="0" u="none" strike="noStrike">
                          <a:solidFill>
                            <a:srgbClr val="000000"/>
                          </a:solidFill>
                          <a:effectLst/>
                          <a:latin typeface="Calibri"/>
                        </a:rPr>
                        <a:t>MRD-99 : The Mission shall measure the electric field, as follows:</a:t>
                      </a:r>
                      <a:br>
                        <a:rPr lang="en-US" sz="1200" b="0" i="0" u="none" strike="noStrike">
                          <a:solidFill>
                            <a:srgbClr val="000000"/>
                          </a:solidFill>
                          <a:effectLst/>
                          <a:latin typeface="Calibri"/>
                        </a:rPr>
                      </a:br>
                      <a:r>
                        <a:rPr lang="en-US" sz="1200" b="0" i="0" u="none" strike="noStrike">
                          <a:solidFill>
                            <a:srgbClr val="000000"/>
                          </a:solidFill>
                          <a:effectLst/>
                          <a:latin typeface="Calibri"/>
                        </a:rPr>
                        <a:t>  --  dynamic range:  140 dB,</a:t>
                      </a:r>
                      <a:br>
                        <a:rPr lang="en-US" sz="1200" b="0" i="0" u="none" strike="noStrike">
                          <a:solidFill>
                            <a:srgbClr val="000000"/>
                          </a:solidFill>
                          <a:effectLst/>
                          <a:latin typeface="Calibri"/>
                        </a:rPr>
                      </a:br>
                      <a:r>
                        <a:rPr lang="en-US" sz="1200" b="0" i="0" u="none" strike="noStrike">
                          <a:solidFill>
                            <a:srgbClr val="000000"/>
                          </a:solidFill>
                          <a:effectLst/>
                          <a:latin typeface="Calibri"/>
                        </a:rPr>
                        <a:t>  --  cadence:  2M vectors/sec,</a:t>
                      </a:r>
                      <a:br>
                        <a:rPr lang="en-US" sz="1200" b="0" i="0" u="none" strike="noStrike">
                          <a:solidFill>
                            <a:srgbClr val="000000"/>
                          </a:solidFill>
                          <a:effectLst/>
                          <a:latin typeface="Calibri"/>
                        </a:rPr>
                      </a:br>
                      <a:r>
                        <a:rPr lang="en-US" sz="1200" b="0" i="0" u="none" strike="noStrike">
                          <a:solidFill>
                            <a:srgbClr val="000000"/>
                          </a:solidFill>
                          <a:effectLst/>
                          <a:latin typeface="Calibri"/>
                        </a:rPr>
                        <a:t>  --  bandwidth:  DC – 1 MHz</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175" marR="4175" marT="4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591759406"/>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50242778"/>
              </p:ext>
            </p:extLst>
          </p:nvPr>
        </p:nvGraphicFramePr>
        <p:xfrm>
          <a:off x="381000" y="1575961"/>
          <a:ext cx="8458200" cy="4534912"/>
        </p:xfrm>
        <a:graphic>
          <a:graphicData uri="http://schemas.openxmlformats.org/drawingml/2006/table">
            <a:tbl>
              <a:tblPr/>
              <a:tblGrid>
                <a:gridCol w="6214427"/>
                <a:gridCol w="2243773"/>
              </a:tblGrid>
              <a:tr h="210615">
                <a:tc gridSpan="2">
                  <a:txBody>
                    <a:bodyPr/>
                    <a:lstStyle/>
                    <a:p>
                      <a:pPr algn="l" fontAlgn="t"/>
                      <a:r>
                        <a:rPr lang="en-US" sz="1400" b="1" i="0" u="sng" strike="noStrike" dirty="0">
                          <a:solidFill>
                            <a:srgbClr val="000000"/>
                          </a:solidFill>
                          <a:effectLst/>
                          <a:latin typeface="Calibri"/>
                        </a:rPr>
                        <a:t>PAY-171: Measurement: Plasma Waves (Magnetic Field SCM)</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767804">
                <a:tc gridSpan="2">
                  <a:txBody>
                    <a:bodyPr/>
                    <a:lstStyle/>
                    <a:p>
                      <a:pPr algn="l" fontAlgn="t"/>
                      <a:r>
                        <a:rPr lang="en-US" sz="1400" b="0" i="0" u="none" strike="noStrike" dirty="0">
                          <a:solidFill>
                            <a:srgbClr val="000000"/>
                          </a:solidFill>
                          <a:effectLst/>
                          <a:latin typeface="Calibri"/>
                        </a:rPr>
                        <a:t>SCM shall be capable of measuring 3D vector magnetic fields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frequency range: 10 Hz to greater than 50 KHz;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maximum field intensity: 3000nT above noise floor at 3.5kHz;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cadence: up to 2x the highest frequency in vectors/sec;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minimum sensitivity (excluding external noise sources) better than :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1 x 10^(-3)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at 100 Hz;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1 x 10^(-4)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at 3.5 kHz;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in three orthogonal components.</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10615">
                <a:tc gridSpan="2">
                  <a:txBody>
                    <a:bodyPr/>
                    <a:lstStyle/>
                    <a:p>
                      <a:pPr algn="l" fontAlgn="t"/>
                      <a:r>
                        <a:rPr lang="en-US" sz="1400" b="1" i="1" u="sng" strike="noStrike" dirty="0">
                          <a:solidFill>
                            <a:srgbClr val="000000"/>
                          </a:solidFill>
                          <a:effectLst/>
                          <a:latin typeface="Calibri"/>
                        </a:rPr>
                        <a:t>Description/Clarification</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93797">
                <a:tc gridSpan="2">
                  <a:txBody>
                    <a:bodyPr/>
                    <a:lstStyle/>
                    <a:p>
                      <a:pPr algn="l" fontAlgn="t"/>
                      <a:r>
                        <a:rPr lang="en-US" sz="1400" b="0" i="0" u="none" strike="noStrike">
                          <a:solidFill>
                            <a:srgbClr val="000000"/>
                          </a:solidFill>
                          <a:effectLst/>
                          <a:latin typeface="Calibri"/>
                        </a:rPr>
                        <a:t>This is one of two identical requirements that address different Level 2 Mission Science Requirements. This requirement addresses the Plasma Waves requirement.  Cadence is expressed as a peak value, average cadence in data stream will be lower.</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10615">
                <a:tc>
                  <a:txBody>
                    <a:bodyPr/>
                    <a:lstStyle/>
                    <a:p>
                      <a:pPr algn="l" fontAlgn="t"/>
                      <a:r>
                        <a:rPr lang="en-US" sz="1400" b="1" i="0" u="sng" strike="noStrike">
                          <a:solidFill>
                            <a:srgbClr val="000000"/>
                          </a:solidFill>
                          <a:effectLst/>
                          <a:latin typeface="Calibri"/>
                        </a:rPr>
                        <a:t>Rationale</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9366">
                <a:tc>
                  <a:txBody>
                    <a:bodyPr/>
                    <a:lstStyle/>
                    <a:p>
                      <a:pPr algn="l" fontAlgn="t"/>
                      <a:r>
                        <a:rPr lang="en-US" sz="1400" b="0" i="0" u="none" strike="noStrike">
                          <a:solidFill>
                            <a:srgbClr val="000000"/>
                          </a:solidFill>
                          <a:effectLst/>
                          <a:latin typeface="Calibri"/>
                        </a:rPr>
                        <a:t>This requirement meets Level 2 Mission Science Requirements.</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FIELDS</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10615">
                <a:tc>
                  <a:txBody>
                    <a:bodyPr/>
                    <a:lstStyle/>
                    <a:p>
                      <a:pPr algn="l" fontAlgn="t"/>
                      <a:r>
                        <a:rPr lang="en-US" sz="1400" b="1" i="0" u="sng" strike="noStrike">
                          <a:solidFill>
                            <a:srgbClr val="000000"/>
                          </a:solidFill>
                          <a:effectLst/>
                          <a:latin typeface="Calibri"/>
                        </a:rPr>
                        <a:t>Parent Traceability</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42459">
                <a:tc>
                  <a:txBody>
                    <a:bodyPr/>
                    <a:lstStyle/>
                    <a:p>
                      <a:pPr algn="l" fontAlgn="t"/>
                      <a:r>
                        <a:rPr lang="en-US" sz="1400" b="0" i="0" u="none" strike="noStrike">
                          <a:solidFill>
                            <a:srgbClr val="000000"/>
                          </a:solidFill>
                          <a:effectLst/>
                          <a:latin typeface="Calibri"/>
                        </a:rPr>
                        <a:t>MRD-103 : The Mission shall measure the plasma waves,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dynamic range:  140 dB,</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1 spectrum/sec,</a:t>
                      </a:r>
                      <a:br>
                        <a:rPr lang="en-US" sz="1400" b="0" i="0" u="none" strike="noStrike">
                          <a:solidFill>
                            <a:srgbClr val="000000"/>
                          </a:solidFill>
                          <a:effectLst/>
                          <a:latin typeface="Calibri"/>
                        </a:rPr>
                      </a:br>
                      <a:r>
                        <a:rPr lang="en-US" sz="1400" b="0" i="0" u="none" strike="noStrike">
                          <a:solidFill>
                            <a:srgbClr val="000000"/>
                          </a:solidFill>
                          <a:effectLst/>
                          <a:latin typeface="Calibri"/>
                        </a:rPr>
                        <a:t>  --  bandwidth:  5 Hz – 1 MHz</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794" marR="6794" marT="67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1310986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86139034"/>
              </p:ext>
            </p:extLst>
          </p:nvPr>
        </p:nvGraphicFramePr>
        <p:xfrm>
          <a:off x="228600" y="1711272"/>
          <a:ext cx="8762999" cy="4613328"/>
        </p:xfrm>
        <a:graphic>
          <a:graphicData uri="http://schemas.openxmlformats.org/drawingml/2006/table">
            <a:tbl>
              <a:tblPr/>
              <a:tblGrid>
                <a:gridCol w="6438371"/>
                <a:gridCol w="2324628"/>
              </a:tblGrid>
              <a:tr h="123920">
                <a:tc gridSpan="2">
                  <a:txBody>
                    <a:bodyPr/>
                    <a:lstStyle/>
                    <a:p>
                      <a:pPr algn="l" fontAlgn="t"/>
                      <a:r>
                        <a:rPr lang="en-US" sz="1200" b="1" i="0" u="sng" strike="noStrike" dirty="0">
                          <a:solidFill>
                            <a:srgbClr val="000000"/>
                          </a:solidFill>
                          <a:effectLst/>
                          <a:latin typeface="Calibri"/>
                        </a:rPr>
                        <a:t>PAY-76: Measurement: Energetic Electrons Energy Range (EPI-Lo)</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44910">
                <a:tc gridSpan="2">
                  <a:txBody>
                    <a:bodyPr/>
                    <a:lstStyle/>
                    <a:p>
                      <a:pPr algn="l" fontAlgn="t"/>
                      <a:r>
                        <a:rPr lang="en-US" sz="1200" b="0" i="0" u="none" strike="noStrike" dirty="0">
                          <a:solidFill>
                            <a:srgbClr val="000000"/>
                          </a:solidFill>
                          <a:effectLst/>
                          <a:latin typeface="Calibri"/>
                        </a:rPr>
                        <a:t>EPI-Lo shall be capable of measuring energetic electrons over solar orbital distances of 9.86 </a:t>
                      </a:r>
                      <a:r>
                        <a:rPr lang="en-US" sz="1200" b="0" i="0" u="none" strike="noStrike" dirty="0" err="1">
                          <a:solidFill>
                            <a:srgbClr val="000000"/>
                          </a:solidFill>
                          <a:effectLst/>
                          <a:latin typeface="Calibri"/>
                        </a:rPr>
                        <a:t>Rs</a:t>
                      </a:r>
                      <a:r>
                        <a:rPr lang="en-US" sz="1200" b="0" i="0" u="none" strike="noStrike" dirty="0">
                          <a:solidFill>
                            <a:srgbClr val="000000"/>
                          </a:solidFill>
                          <a:effectLst/>
                          <a:latin typeface="Calibri"/>
                        </a:rPr>
                        <a:t> to 0.25 AU with an energy range of ≤ 0.05 MeV to 0.5 MeV (TBR).</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23920">
                <a:tc gridSpan="2">
                  <a:txBody>
                    <a:bodyPr/>
                    <a:lstStyle/>
                    <a:p>
                      <a:pPr algn="l" fontAlgn="t"/>
                      <a:r>
                        <a:rPr lang="en-US" sz="1200" b="1" i="1" u="sng" strike="noStrike" dirty="0">
                          <a:solidFill>
                            <a:srgbClr val="000000"/>
                          </a:solidFill>
                          <a:effectLst/>
                          <a:latin typeface="Calibri"/>
                        </a:rPr>
                        <a:t>Description/Clarification</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365901">
                <a:tc gridSpan="2">
                  <a:txBody>
                    <a:bodyPr/>
                    <a:lstStyle/>
                    <a:p>
                      <a:pPr algn="l" fontAlgn="t"/>
                      <a:r>
                        <a:rPr lang="en-US" sz="1200" b="0" i="0" u="none" strike="noStrike" dirty="0">
                          <a:solidFill>
                            <a:srgbClr val="000000"/>
                          </a:solidFill>
                          <a:effectLst/>
                          <a:latin typeface="Calibri"/>
                        </a:rPr>
                        <a:t>It is presently thought that there will be no gap between the EPI-Lo and EPI-Hi energy </a:t>
                      </a:r>
                      <a:r>
                        <a:rPr lang="en-US" sz="1200" b="0" i="0" u="none" strike="noStrike" dirty="0" err="1">
                          <a:solidFill>
                            <a:srgbClr val="000000"/>
                          </a:solidFill>
                          <a:effectLst/>
                          <a:latin typeface="Calibri"/>
                        </a:rPr>
                        <a:t>coverages</a:t>
                      </a:r>
                      <a:r>
                        <a:rPr lang="en-US" sz="1200" b="0" i="0" u="none" strike="noStrike" dirty="0">
                          <a:solidFill>
                            <a:srgbClr val="000000"/>
                          </a:solidFill>
                          <a:effectLst/>
                          <a:latin typeface="Calibri"/>
                        </a:rPr>
                        <a:t> for electrons, but a factor of 2 energy gap is allowed to take into account the possibility that the energy ranges actually achieved may differ slightly from those presently planned.  If there were a gap it would be located near an energy of 0.5 MeV.</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23920">
                <a:tc>
                  <a:txBody>
                    <a:bodyPr/>
                    <a:lstStyle/>
                    <a:p>
                      <a:pPr algn="l" fontAlgn="t"/>
                      <a:r>
                        <a:rPr lang="en-US" sz="1200" b="1" i="0" u="sng" strike="noStrike">
                          <a:solidFill>
                            <a:srgbClr val="000000"/>
                          </a:solidFill>
                          <a:effectLst/>
                          <a:latin typeface="Calibri"/>
                        </a:rPr>
                        <a:t>Rationale</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07882">
                <a:tc>
                  <a:txBody>
                    <a:bodyPr/>
                    <a:lstStyle/>
                    <a:p>
                      <a:pPr algn="l" fontAlgn="t"/>
                      <a:r>
                        <a:rPr lang="en-US" sz="1200" b="0" i="0" u="none" strike="noStrike" dirty="0">
                          <a:solidFill>
                            <a:srgbClr val="000000"/>
                          </a:solidFill>
                          <a:effectLst/>
                          <a:latin typeface="Calibri"/>
                        </a:rPr>
                        <a:t>This requirement meets Level 2 Mission Science Requirements.  The electron energy range should extend from the </a:t>
                      </a:r>
                      <a:r>
                        <a:rPr lang="en-US" sz="1200" b="0" i="0" u="none" strike="noStrike" dirty="0" err="1">
                          <a:solidFill>
                            <a:srgbClr val="000000"/>
                          </a:solidFill>
                          <a:effectLst/>
                          <a:latin typeface="Calibri"/>
                        </a:rPr>
                        <a:t>suprathermal</a:t>
                      </a:r>
                      <a:r>
                        <a:rPr lang="en-US" sz="1200" b="0" i="0" u="none" strike="noStrike" dirty="0">
                          <a:solidFill>
                            <a:srgbClr val="000000"/>
                          </a:solidFill>
                          <a:effectLst/>
                          <a:latin typeface="Calibri"/>
                        </a:rPr>
                        <a:t> tail of the solar wind up to highly relativistic energies to allow studies of electron acceleration, to trace connectivity of the magnetic field back to structures on the Sun, and to determine release times of energetic particles from the Sun.</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23920">
                <a:tc>
                  <a:txBody>
                    <a:bodyPr/>
                    <a:lstStyle/>
                    <a:p>
                      <a:pPr algn="l" fontAlgn="t"/>
                      <a:r>
                        <a:rPr lang="en-US" sz="1200" b="1" i="0" u="sng" strike="noStrike">
                          <a:solidFill>
                            <a:srgbClr val="000000"/>
                          </a:solidFill>
                          <a:effectLst/>
                          <a:latin typeface="Calibri"/>
                        </a:rPr>
                        <a:t>Parent Traceability</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696796">
                <a:tc>
                  <a:txBody>
                    <a:bodyPr/>
                    <a:lstStyle/>
                    <a:p>
                      <a:pPr algn="l" fontAlgn="t"/>
                      <a:r>
                        <a:rPr lang="en-US" sz="1200" b="0" i="0" u="none" strike="noStrike" dirty="0">
                          <a:solidFill>
                            <a:srgbClr val="000000"/>
                          </a:solidFill>
                          <a:effectLst/>
                          <a:latin typeface="Calibri"/>
                        </a:rPr>
                        <a:t>MRD-96 : The Mission shall measure energetic electrons, as follows: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Energy range</a:t>
                      </a:r>
                      <a:r>
                        <a:rPr lang="en-US" sz="1200" b="0" i="0" u="none" strike="noStrike" baseline="30000" dirty="0">
                          <a:solidFill>
                            <a:srgbClr val="000000"/>
                          </a:solidFill>
                          <a:effectLst/>
                          <a:latin typeface="Calibri"/>
                        </a:rPr>
                        <a:t>1</a:t>
                      </a:r>
                      <a:r>
                        <a:rPr lang="en-US" sz="1200" b="0" i="0" u="none" strike="noStrike" dirty="0">
                          <a:solidFill>
                            <a:srgbClr val="000000"/>
                          </a:solidFill>
                          <a:effectLst/>
                          <a:latin typeface="Calibri"/>
                        </a:rPr>
                        <a:t>:  &lt;= 0.05 to &gt;= 3 MeV</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Highest cadence</a:t>
                      </a:r>
                      <a:r>
                        <a:rPr lang="en-US" sz="1200" b="0" i="0" u="none" strike="noStrike" baseline="30000" dirty="0">
                          <a:solidFill>
                            <a:srgbClr val="000000"/>
                          </a:solidFill>
                          <a:effectLst/>
                          <a:latin typeface="Calibri"/>
                        </a:rPr>
                        <a:t>2</a:t>
                      </a:r>
                      <a:r>
                        <a:rPr lang="en-US" sz="1200" b="0" i="0" u="none" strike="noStrike" dirty="0">
                          <a:solidFill>
                            <a:srgbClr val="000000"/>
                          </a:solidFill>
                          <a:effectLst/>
                          <a:latin typeface="Calibri"/>
                        </a:rPr>
                        <a:t>:  &lt;=1s for selected rates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Field of view</a:t>
                      </a:r>
                      <a:r>
                        <a:rPr lang="en-US" sz="1200" b="0" i="0" u="none" strike="noStrike" baseline="30000" dirty="0">
                          <a:solidFill>
                            <a:srgbClr val="000000"/>
                          </a:solidFill>
                          <a:effectLst/>
                          <a:latin typeface="Calibri"/>
                        </a:rPr>
                        <a:t>3</a:t>
                      </a:r>
                      <a:r>
                        <a:rPr lang="en-US" sz="1200" b="0" i="0" u="none" strike="noStrike" dirty="0">
                          <a:solidFill>
                            <a:srgbClr val="000000"/>
                          </a:solidFill>
                          <a:effectLst/>
                          <a:latin typeface="Calibri"/>
                        </a:rPr>
                        <a:t>:  &gt;= π/2 </a:t>
                      </a:r>
                      <a:r>
                        <a:rPr lang="en-US" sz="1200" b="0" i="0" u="none" strike="noStrike" dirty="0" err="1">
                          <a:solidFill>
                            <a:srgbClr val="000000"/>
                          </a:solidFill>
                          <a:effectLst/>
                          <a:latin typeface="Calibri"/>
                        </a:rPr>
                        <a:t>sr</a:t>
                      </a:r>
                      <a:r>
                        <a:rPr lang="en-US" sz="1200" b="0" i="0" u="none" strike="noStrike" dirty="0">
                          <a:solidFill>
                            <a:srgbClr val="000000"/>
                          </a:solidFill>
                          <a:effectLst/>
                          <a:latin typeface="Calibri"/>
                        </a:rPr>
                        <a:t> in sunward and anti-sunward hemispheres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Angular sectoring:  &lt;= 45 degree sectors</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  Composition</a:t>
                      </a:r>
                      <a:r>
                        <a:rPr lang="en-US" sz="1200" b="0" i="0" u="none" strike="noStrike" baseline="30000" dirty="0">
                          <a:solidFill>
                            <a:srgbClr val="000000"/>
                          </a:solidFill>
                          <a:effectLst/>
                          <a:latin typeface="Calibri"/>
                        </a:rPr>
                        <a:t>4</a:t>
                      </a:r>
                      <a:r>
                        <a:rPr lang="en-US" sz="1200" b="0" i="0" u="none" strike="noStrike" dirty="0">
                          <a:solidFill>
                            <a:srgbClr val="000000"/>
                          </a:solidFill>
                          <a:effectLst/>
                          <a:latin typeface="Calibri"/>
                        </a:rPr>
                        <a:t>:  n/a</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Notes:</a:t>
                      </a:r>
                      <a:br>
                        <a:rPr lang="en-US" sz="1200" b="0" i="0" u="none" strike="noStrike" dirty="0">
                          <a:solidFill>
                            <a:srgbClr val="000000"/>
                          </a:solidFill>
                          <a:effectLst/>
                          <a:latin typeface="Calibri"/>
                        </a:rPr>
                      </a:br>
                      <a:r>
                        <a:rPr lang="en-US" sz="1200" b="0" i="0" u="none" strike="noStrike" baseline="30000" dirty="0">
                          <a:solidFill>
                            <a:srgbClr val="000000"/>
                          </a:solidFill>
                          <a:effectLst/>
                          <a:latin typeface="Calibri"/>
                        </a:rPr>
                        <a:t>1</a:t>
                      </a:r>
                      <a:r>
                        <a:rPr lang="en-US" sz="1200" b="0" i="0" u="none" strike="noStrike" dirty="0">
                          <a:solidFill>
                            <a:srgbClr val="000000"/>
                          </a:solidFill>
                          <a:effectLst/>
                          <a:latin typeface="Calibri"/>
                        </a:rPr>
                        <a:t>  Combined energy range of all sensors; small gaps in energy coverage are acceptable</a:t>
                      </a:r>
                      <a:br>
                        <a:rPr lang="en-US" sz="1200" b="0" i="0" u="none" strike="noStrike" dirty="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Additional rates at lower cadences, as appropriate, for expected statistics and bit rate allocation</a:t>
                      </a:r>
                      <a:br>
                        <a:rPr lang="en-US" sz="1200" b="0" i="0" u="none" strike="noStrike" dirty="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Combined sky coverage of all sensors, some regions densely sampled rather than 100% covered</a:t>
                      </a:r>
                      <a:br>
                        <a:rPr lang="en-US" sz="1200" b="0" i="0" u="none" strike="noStrike" dirty="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Measured species; not all measured under all conditions</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5166" marR="5166" marT="51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887214333"/>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53811007"/>
              </p:ext>
            </p:extLst>
          </p:nvPr>
        </p:nvGraphicFramePr>
        <p:xfrm>
          <a:off x="304800" y="1590675"/>
          <a:ext cx="8610600" cy="4746504"/>
        </p:xfrm>
        <a:graphic>
          <a:graphicData uri="http://schemas.openxmlformats.org/drawingml/2006/table">
            <a:tbl>
              <a:tblPr/>
              <a:tblGrid>
                <a:gridCol w="6326399"/>
                <a:gridCol w="2284201"/>
              </a:tblGrid>
              <a:tr h="153046">
                <a:tc gridSpan="2">
                  <a:txBody>
                    <a:bodyPr/>
                    <a:lstStyle/>
                    <a:p>
                      <a:pPr algn="l" fontAlgn="t"/>
                      <a:r>
                        <a:rPr lang="en-US" sz="1400" b="1" i="0" u="sng" strike="noStrike" dirty="0">
                          <a:solidFill>
                            <a:srgbClr val="000000"/>
                          </a:solidFill>
                          <a:effectLst/>
                          <a:latin typeface="Calibri"/>
                        </a:rPr>
                        <a:t>PAY-172: Measurement: Plasma Waves (AC Magnetic Field)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284601">
                <a:tc gridSpan="2">
                  <a:txBody>
                    <a:bodyPr/>
                    <a:lstStyle/>
                    <a:p>
                      <a:pPr algn="l" fontAlgn="t"/>
                      <a:r>
                        <a:rPr lang="en-US" sz="1400" b="0" i="0" u="none" strike="noStrike" dirty="0">
                          <a:solidFill>
                            <a:srgbClr val="000000"/>
                          </a:solidFill>
                          <a:effectLst/>
                          <a:latin typeface="Calibri"/>
                        </a:rPr>
                        <a:t>SCM shall be capable of measuring AC magnetic field amplitude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frequency range: 1 kHz – 1 MHz;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maximum field intensity: 6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 above noise floor at 100 kHz;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cadence: up to 2M vectors/second;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sensitivity (excluding power converter frequencies and external noise sources) better than: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1 x 10^(-4)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at 10 kHz;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3 x 10^(-5) </a:t>
                      </a:r>
                      <a:r>
                        <a:rPr lang="en-US" sz="1400" b="0" i="0" u="none" strike="noStrike" dirty="0" err="1">
                          <a:solidFill>
                            <a:srgbClr val="000000"/>
                          </a:solidFill>
                          <a:effectLst/>
                          <a:latin typeface="Calibri"/>
                        </a:rPr>
                        <a:t>nT</a:t>
                      </a:r>
                      <a:r>
                        <a:rPr lang="en-US" sz="1400" b="0" i="0" u="none" strike="noStrike" dirty="0">
                          <a:solidFill>
                            <a:srgbClr val="000000"/>
                          </a:solidFill>
                          <a:effectLst/>
                          <a:latin typeface="Calibri"/>
                        </a:rPr>
                        <a:t>/</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at 100 kHz;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one component aligned with one axis of SCM-LF.</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53046">
                <a:tc gridSpan="2">
                  <a:txBody>
                    <a:bodyPr/>
                    <a:lstStyle/>
                    <a:p>
                      <a:pPr algn="l" fontAlgn="t"/>
                      <a:r>
                        <a:rPr lang="en-US" sz="1400" b="1" i="1" u="sng" strike="noStrike" dirty="0">
                          <a:solidFill>
                            <a:srgbClr val="000000"/>
                          </a:solidFill>
                          <a:effectLst/>
                          <a:latin typeface="Calibri"/>
                        </a:rPr>
                        <a:t>Description/Clarification</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9677">
                <a:tc gridSpan="2">
                  <a:txBody>
                    <a:bodyPr/>
                    <a:lstStyle/>
                    <a:p>
                      <a:pPr algn="l" fontAlgn="t"/>
                      <a:r>
                        <a:rPr lang="en-US" sz="1400" b="0" i="0" u="none" strike="noStrike">
                          <a:solidFill>
                            <a:srgbClr val="000000"/>
                          </a:solidFill>
                          <a:effectLst/>
                          <a:latin typeface="Calibri"/>
                        </a:rPr>
                        <a:t>The frequency range covers the span of plasma frequencies expected for solar orbital distances of 10Rs to 0.25AU.  Cadence is expressed as a peak value, average cadence in data stream will be lower.</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53046">
                <a:tc>
                  <a:txBody>
                    <a:bodyPr/>
                    <a:lstStyle/>
                    <a:p>
                      <a:pPr algn="l" fontAlgn="t"/>
                      <a:r>
                        <a:rPr lang="en-US" sz="1400" b="1" i="0" u="sng" strike="noStrike">
                          <a:solidFill>
                            <a:srgbClr val="000000"/>
                          </a:solidFill>
                          <a:effectLst/>
                          <a:latin typeface="Calibri"/>
                        </a:rPr>
                        <a:t>Rationale</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73677">
                <a:tc>
                  <a:txBody>
                    <a:bodyPr/>
                    <a:lstStyle/>
                    <a:p>
                      <a:pPr algn="l" fontAlgn="t"/>
                      <a:r>
                        <a:rPr lang="en-US" sz="1400" b="0" i="0" u="none" strike="noStrike">
                          <a:solidFill>
                            <a:srgbClr val="000000"/>
                          </a:solidFill>
                          <a:effectLst/>
                          <a:latin typeface="Calibri"/>
                        </a:rPr>
                        <a:t>This requirement meets Level 2 Mission Science Requirements.  For plasma wave observation, at least one axis of AC magnetic field measurement is necessary to distinguish waves as electrostatic or electromagnetic.</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FIELDS</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53046">
                <a:tc>
                  <a:txBody>
                    <a:bodyPr/>
                    <a:lstStyle/>
                    <a:p>
                      <a:pPr algn="l" fontAlgn="t"/>
                      <a:r>
                        <a:rPr lang="en-US" sz="1400" b="1" i="0" u="sng" strike="noStrike">
                          <a:solidFill>
                            <a:srgbClr val="000000"/>
                          </a:solidFill>
                          <a:effectLst/>
                          <a:latin typeface="Calibri"/>
                        </a:rPr>
                        <a:t>Parent Traceability</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12185">
                <a:tc>
                  <a:txBody>
                    <a:bodyPr/>
                    <a:lstStyle/>
                    <a:p>
                      <a:pPr algn="l" fontAlgn="t"/>
                      <a:r>
                        <a:rPr lang="en-US" sz="1400" b="0" i="0" u="none" strike="noStrike">
                          <a:solidFill>
                            <a:srgbClr val="000000"/>
                          </a:solidFill>
                          <a:effectLst/>
                          <a:latin typeface="Calibri"/>
                        </a:rPr>
                        <a:t>MRD-103 : The Mission shall measure the plasma waves,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dynamic range:  140 dB,</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1 spectrum/sec,</a:t>
                      </a:r>
                      <a:br>
                        <a:rPr lang="en-US" sz="1400" b="0" i="0" u="none" strike="noStrike">
                          <a:solidFill>
                            <a:srgbClr val="000000"/>
                          </a:solidFill>
                          <a:effectLst/>
                          <a:latin typeface="Calibri"/>
                        </a:rPr>
                      </a:br>
                      <a:r>
                        <a:rPr lang="en-US" sz="1400" b="0" i="0" u="none" strike="noStrike">
                          <a:solidFill>
                            <a:srgbClr val="000000"/>
                          </a:solidFill>
                          <a:effectLst/>
                          <a:latin typeface="Calibri"/>
                        </a:rPr>
                        <a:t>  --  bandwidth:  5 Hz – 1 MHz</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76328522"/>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86834214"/>
              </p:ext>
            </p:extLst>
          </p:nvPr>
        </p:nvGraphicFramePr>
        <p:xfrm>
          <a:off x="228600" y="1326648"/>
          <a:ext cx="8686800" cy="5378952"/>
        </p:xfrm>
        <a:graphic>
          <a:graphicData uri="http://schemas.openxmlformats.org/drawingml/2006/table">
            <a:tbl>
              <a:tblPr/>
              <a:tblGrid>
                <a:gridCol w="6382385"/>
                <a:gridCol w="2304415"/>
              </a:tblGrid>
              <a:tr h="174188">
                <a:tc gridSpan="2">
                  <a:txBody>
                    <a:bodyPr/>
                    <a:lstStyle/>
                    <a:p>
                      <a:pPr algn="l" fontAlgn="t"/>
                      <a:r>
                        <a:rPr lang="en-US" sz="1400" b="1" i="0" u="sng" strike="noStrike" dirty="0">
                          <a:solidFill>
                            <a:srgbClr val="000000"/>
                          </a:solidFill>
                          <a:effectLst/>
                          <a:latin typeface="Calibri"/>
                        </a:rPr>
                        <a:t>PAY-173: Measurement: Plasma Waves (Electric Field)</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271192">
                <a:tc gridSpan="2">
                  <a:txBody>
                    <a:bodyPr/>
                    <a:lstStyle/>
                    <a:p>
                      <a:pPr algn="l" fontAlgn="t"/>
                      <a:r>
                        <a:rPr lang="en-US" sz="1400" b="0" i="0" u="none" strike="noStrike" dirty="0">
                          <a:solidFill>
                            <a:srgbClr val="000000"/>
                          </a:solidFill>
                          <a:effectLst/>
                          <a:latin typeface="Calibri"/>
                        </a:rPr>
                        <a:t>EFI shall be capable of measuring 3D vector electric fields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frequency range: DC to 1 MHz;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maximum field intensity:</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±10V/m at DC;</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±5V/m at 20kHz;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±1V/m at 1MHz;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cadence: up to 2x the highest frequency in vectors/sec;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sensitivity (excluding power converter frequencies an </a:t>
                      </a:r>
                      <a:r>
                        <a:rPr lang="en-US" sz="1400" b="0" i="0" u="none" strike="noStrike" dirty="0" err="1">
                          <a:solidFill>
                            <a:srgbClr val="000000"/>
                          </a:solidFill>
                          <a:effectLst/>
                          <a:latin typeface="Calibri"/>
                        </a:rPr>
                        <a:t>dexternal</a:t>
                      </a:r>
                      <a:r>
                        <a:rPr lang="en-US" sz="1400" b="0" i="0" u="none" strike="noStrike" dirty="0">
                          <a:solidFill>
                            <a:srgbClr val="000000"/>
                          </a:solidFill>
                          <a:effectLst/>
                          <a:latin typeface="Calibri"/>
                        </a:rPr>
                        <a:t> noise sources) better than: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300 </a:t>
                      </a:r>
                      <a:r>
                        <a:rPr lang="en-US" sz="1400" b="0" i="0" u="none" strike="noStrike" dirty="0" err="1">
                          <a:solidFill>
                            <a:srgbClr val="000000"/>
                          </a:solidFill>
                          <a:effectLst/>
                          <a:latin typeface="Calibri"/>
                        </a:rPr>
                        <a:t>μV</a:t>
                      </a:r>
                      <a:r>
                        <a:rPr lang="en-US" sz="1400" b="0" i="0" u="none" strike="noStrike" dirty="0">
                          <a:solidFill>
                            <a:srgbClr val="000000"/>
                          </a:solidFill>
                          <a:effectLst/>
                          <a:latin typeface="Calibri"/>
                        </a:rPr>
                        <a:t>/m (TBR) in 10V/m range at DC;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30 </a:t>
                      </a:r>
                      <a:r>
                        <a:rPr lang="en-US" sz="1400" b="0" i="0" u="none" strike="noStrike" dirty="0" err="1">
                          <a:solidFill>
                            <a:srgbClr val="000000"/>
                          </a:solidFill>
                          <a:effectLst/>
                          <a:latin typeface="Calibri"/>
                        </a:rPr>
                        <a:t>μV</a:t>
                      </a:r>
                      <a:r>
                        <a:rPr lang="en-US" sz="1400" b="0" i="0" u="none" strike="noStrike" dirty="0">
                          <a:solidFill>
                            <a:srgbClr val="000000"/>
                          </a:solidFill>
                          <a:effectLst/>
                          <a:latin typeface="Calibri"/>
                        </a:rPr>
                        <a:t>/m (TBR) in 1V/m range at DC;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1x10^(-7) V/m/</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at 100kHz;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6x10^(-8) V/m/</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(TBR) at 1MHz;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in three orthogonal components in the frequency range 100 kHz – 500 kHz.</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74188">
                <a:tc gridSpan="2">
                  <a:txBody>
                    <a:bodyPr/>
                    <a:lstStyle/>
                    <a:p>
                      <a:pPr algn="l" fontAlgn="t"/>
                      <a:r>
                        <a:rPr lang="en-US" sz="1400" b="1" i="1" u="sng" strike="noStrike" dirty="0">
                          <a:solidFill>
                            <a:srgbClr val="000000"/>
                          </a:solidFill>
                          <a:effectLst/>
                          <a:latin typeface="Calibri"/>
                        </a:rPr>
                        <a:t>Description/Clarification</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491099">
                <a:tc gridSpan="2">
                  <a:txBody>
                    <a:bodyPr/>
                    <a:lstStyle/>
                    <a:p>
                      <a:pPr algn="l" fontAlgn="t"/>
                      <a:r>
                        <a:rPr lang="en-US" sz="1400" b="0" i="0" u="none" strike="noStrike">
                          <a:solidFill>
                            <a:srgbClr val="000000"/>
                          </a:solidFill>
                          <a:effectLst/>
                          <a:latin typeface="Calibri"/>
                        </a:rPr>
                        <a:t>This is one of two identical requirements that address different Level 2 Mission Science Requirements. This requirement addresses the Plasma Waves requirement.  Cadence is expressed as a peak value, average cadence in data stream will be lower.</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74188">
                <a:tc>
                  <a:txBody>
                    <a:bodyPr/>
                    <a:lstStyle/>
                    <a:p>
                      <a:pPr algn="l" fontAlgn="t"/>
                      <a:r>
                        <a:rPr lang="en-US" sz="1400" b="1" i="0" u="sng" strike="noStrike">
                          <a:solidFill>
                            <a:srgbClr val="000000"/>
                          </a:solidFill>
                          <a:effectLst/>
                          <a:latin typeface="Calibri"/>
                        </a:rPr>
                        <a:t>Rationale</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400" b="0" i="0" u="none" strike="noStrike">
                          <a:solidFill>
                            <a:srgbClr val="000000"/>
                          </a:solidFill>
                          <a:effectLst/>
                          <a:latin typeface="Calibri"/>
                        </a:rPr>
                        <a:t>This requirement meets Level 2 Mission Science Requirements.</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FIELDS</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74188">
                <a:tc>
                  <a:txBody>
                    <a:bodyPr/>
                    <a:lstStyle/>
                    <a:p>
                      <a:pPr algn="l" fontAlgn="t"/>
                      <a:r>
                        <a:rPr lang="en-US" sz="1400" b="1" i="0" u="sng" strike="noStrike">
                          <a:solidFill>
                            <a:srgbClr val="000000"/>
                          </a:solidFill>
                          <a:effectLst/>
                          <a:latin typeface="Calibri"/>
                        </a:rPr>
                        <a:t>Parent Traceability</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96754">
                <a:tc>
                  <a:txBody>
                    <a:bodyPr/>
                    <a:lstStyle/>
                    <a:p>
                      <a:pPr algn="l" fontAlgn="t"/>
                      <a:r>
                        <a:rPr lang="en-US" sz="1400" b="0" i="0" u="none" strike="noStrike">
                          <a:solidFill>
                            <a:srgbClr val="000000"/>
                          </a:solidFill>
                          <a:effectLst/>
                          <a:latin typeface="Calibri"/>
                        </a:rPr>
                        <a:t>MRD-103 : The Mission shall measure the plasma waves,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dynamic range:  140 dB,</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1 spectrum/sec,</a:t>
                      </a:r>
                      <a:br>
                        <a:rPr lang="en-US" sz="1400" b="0" i="0" u="none" strike="noStrike">
                          <a:solidFill>
                            <a:srgbClr val="000000"/>
                          </a:solidFill>
                          <a:effectLst/>
                          <a:latin typeface="Calibri"/>
                        </a:rPr>
                      </a:br>
                      <a:r>
                        <a:rPr lang="en-US" sz="1400" b="0" i="0" u="none" strike="noStrike">
                          <a:solidFill>
                            <a:srgbClr val="000000"/>
                          </a:solidFill>
                          <a:effectLst/>
                          <a:latin typeface="Calibri"/>
                        </a:rPr>
                        <a:t>  --  bandwidth:  5 Hz – 1 MHz</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560890517"/>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61032299"/>
              </p:ext>
            </p:extLst>
          </p:nvPr>
        </p:nvGraphicFramePr>
        <p:xfrm>
          <a:off x="228600" y="1774683"/>
          <a:ext cx="8426450" cy="4310346"/>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PAY-174: Measurement: Plasma Waves (Magnetic Field Power Spectra)</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019952">
                <a:tc gridSpan="2">
                  <a:txBody>
                    <a:bodyPr/>
                    <a:lstStyle/>
                    <a:p>
                      <a:pPr algn="l" fontAlgn="t"/>
                      <a:r>
                        <a:rPr lang="en-US" sz="1700" b="0" i="0" u="none" strike="noStrike">
                          <a:solidFill>
                            <a:srgbClr val="000000"/>
                          </a:solidFill>
                          <a:effectLst/>
                          <a:latin typeface="Calibri"/>
                        </a:rPr>
                        <a:t>SCM shall be capable of measuring power spectra of AC magnetic fields over solar orbital distances of 9.86 Rs to 0.25 AU as follows:</a:t>
                      </a:r>
                      <a:br>
                        <a:rPr lang="en-US" sz="1700" b="0" i="0" u="none" strike="noStrike">
                          <a:solidFill>
                            <a:srgbClr val="000000"/>
                          </a:solidFill>
                          <a:effectLst/>
                          <a:latin typeface="Calibri"/>
                        </a:rPr>
                      </a:br>
                      <a:r>
                        <a:rPr lang="en-US" sz="1700" b="0" i="0" u="none" strike="noStrike">
                          <a:solidFill>
                            <a:srgbClr val="000000"/>
                          </a:solidFill>
                          <a:effectLst/>
                          <a:latin typeface="Calibri"/>
                        </a:rPr>
                        <a:t>  -- frequency range: 10 Hz – 1 MHz;</a:t>
                      </a:r>
                      <a:br>
                        <a:rPr lang="en-US" sz="1700" b="0" i="0" u="none" strike="noStrike">
                          <a:solidFill>
                            <a:srgbClr val="000000"/>
                          </a:solidFill>
                          <a:effectLst/>
                          <a:latin typeface="Calibri"/>
                        </a:rPr>
                      </a:br>
                      <a:r>
                        <a:rPr lang="en-US" sz="1700" b="0" i="0" u="none" strike="noStrike">
                          <a:solidFill>
                            <a:srgbClr val="000000"/>
                          </a:solidFill>
                          <a:effectLst/>
                          <a:latin typeface="Calibri"/>
                        </a:rPr>
                        <a:t>  -- cadence: up to 1 spectrum/second.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0" u="none" strike="noStrike">
                          <a:solidFill>
                            <a:srgbClr val="000000"/>
                          </a:solidFill>
                          <a:effectLst/>
                          <a:latin typeface="Calibri"/>
                        </a:rPr>
                        <a:t>Cadence is expressed as a peak value, average cadence in data stream will be lower.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l" fontAlgn="t"/>
                      <a:r>
                        <a:rPr lang="en-US" sz="1700" b="0" i="0" u="none" strike="noStrike">
                          <a:solidFill>
                            <a:srgbClr val="000000"/>
                          </a:solidFill>
                          <a:effectLst/>
                          <a:latin typeface="Calibri"/>
                        </a:rPr>
                        <a:t>This requirement meets Level 2 Mission Science Requirements.  Frequency range derives directly from Level 2 requirement.  At frequencies above 50kHz, the spectra can be limited to one axis.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l" fontAlgn="t"/>
                      <a:r>
                        <a:rPr lang="en-US" sz="1700" b="0" i="0" u="none" strike="noStrike">
                          <a:solidFill>
                            <a:srgbClr val="000000"/>
                          </a:solidFill>
                          <a:effectLst/>
                          <a:latin typeface="Calibri"/>
                        </a:rPr>
                        <a:t>MRD-103 : The Mission shall measure the plasma waves, as follows:</a:t>
                      </a:r>
                      <a:br>
                        <a:rPr lang="en-US" sz="1700" b="0" i="0" u="none" strike="noStrike">
                          <a:solidFill>
                            <a:srgbClr val="000000"/>
                          </a:solidFill>
                          <a:effectLst/>
                          <a:latin typeface="Calibri"/>
                        </a:rPr>
                      </a:br>
                      <a:r>
                        <a:rPr lang="en-US" sz="1700" b="0" i="0" u="none" strike="noStrike">
                          <a:solidFill>
                            <a:srgbClr val="000000"/>
                          </a:solidFill>
                          <a:effectLst/>
                          <a:latin typeface="Calibri"/>
                        </a:rPr>
                        <a:t>  --  dynamic range:  140 dB,</a:t>
                      </a:r>
                      <a:br>
                        <a:rPr lang="en-US" sz="1700" b="0" i="0" u="none" strike="noStrike">
                          <a:solidFill>
                            <a:srgbClr val="000000"/>
                          </a:solidFill>
                          <a:effectLst/>
                          <a:latin typeface="Calibri"/>
                        </a:rPr>
                      </a:br>
                      <a:r>
                        <a:rPr lang="en-US" sz="1700" b="0" i="0" u="none" strike="noStrike">
                          <a:solidFill>
                            <a:srgbClr val="000000"/>
                          </a:solidFill>
                          <a:effectLst/>
                          <a:latin typeface="Calibri"/>
                        </a:rPr>
                        <a:t>  --  cadence:  1 spectrum/sec,</a:t>
                      </a:r>
                      <a:br>
                        <a:rPr lang="en-US" sz="1700" b="0" i="0" u="none" strike="noStrike">
                          <a:solidFill>
                            <a:srgbClr val="000000"/>
                          </a:solidFill>
                          <a:effectLst/>
                          <a:latin typeface="Calibri"/>
                        </a:rPr>
                      </a:br>
                      <a:r>
                        <a:rPr lang="en-US" sz="1700" b="0" i="0" u="none" strike="noStrike">
                          <a:solidFill>
                            <a:srgbClr val="000000"/>
                          </a:solidFill>
                          <a:effectLst/>
                          <a:latin typeface="Calibri"/>
                        </a:rPr>
                        <a:t>  --  bandwidth:  5 Hz – 1 MHz</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136947149"/>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05112271"/>
              </p:ext>
            </p:extLst>
          </p:nvPr>
        </p:nvGraphicFramePr>
        <p:xfrm>
          <a:off x="228600" y="1774683"/>
          <a:ext cx="8426450" cy="4310346"/>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PAY-272: Measurement: Plasma Waves (Electric Field Power Spectra)</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019952">
                <a:tc gridSpan="2">
                  <a:txBody>
                    <a:bodyPr/>
                    <a:lstStyle/>
                    <a:p>
                      <a:pPr algn="l" fontAlgn="t"/>
                      <a:r>
                        <a:rPr lang="en-US" sz="1700" b="0" i="0" u="none" strike="noStrike">
                          <a:solidFill>
                            <a:srgbClr val="000000"/>
                          </a:solidFill>
                          <a:effectLst/>
                          <a:latin typeface="Calibri"/>
                        </a:rPr>
                        <a:t>EFI shall be capable of measuring power spectra of AC electric fields from SPP over solar orbital distances of 9.86 Rs to 0.25 AU as follows:</a:t>
                      </a:r>
                      <a:br>
                        <a:rPr lang="en-US" sz="1700" b="0" i="0" u="none" strike="noStrike">
                          <a:solidFill>
                            <a:srgbClr val="000000"/>
                          </a:solidFill>
                          <a:effectLst/>
                          <a:latin typeface="Calibri"/>
                        </a:rPr>
                      </a:br>
                      <a:r>
                        <a:rPr lang="en-US" sz="1700" b="0" i="0" u="none" strike="noStrike">
                          <a:solidFill>
                            <a:srgbClr val="000000"/>
                          </a:solidFill>
                          <a:effectLst/>
                          <a:latin typeface="Calibri"/>
                        </a:rPr>
                        <a:t>  -- frequency range: 5 Hz – 1 MHz;</a:t>
                      </a:r>
                      <a:br>
                        <a:rPr lang="en-US" sz="1700" b="0" i="0" u="none" strike="noStrike">
                          <a:solidFill>
                            <a:srgbClr val="000000"/>
                          </a:solidFill>
                          <a:effectLst/>
                          <a:latin typeface="Calibri"/>
                        </a:rPr>
                      </a:br>
                      <a:r>
                        <a:rPr lang="en-US" sz="1700" b="0" i="0" u="none" strike="noStrike">
                          <a:solidFill>
                            <a:srgbClr val="000000"/>
                          </a:solidFill>
                          <a:effectLst/>
                          <a:latin typeface="Calibri"/>
                        </a:rPr>
                        <a:t>  -- cadence: up to 1 spectrum/second.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0" i="0" u="none" strike="noStrike">
                          <a:solidFill>
                            <a:srgbClr val="000000"/>
                          </a:solidFill>
                          <a:effectLst/>
                          <a:latin typeface="Calibri"/>
                        </a:rPr>
                        <a:t>Cadence is expressed as a peak value, average cadence in data stream will be lower.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816312">
                <a:tc>
                  <a:txBody>
                    <a:bodyPr/>
                    <a:lstStyle/>
                    <a:p>
                      <a:pPr algn="l" fontAlgn="t"/>
                      <a:r>
                        <a:rPr lang="en-US" sz="1700" b="0" i="0" u="none" strike="noStrike">
                          <a:solidFill>
                            <a:srgbClr val="000000"/>
                          </a:solidFill>
                          <a:effectLst/>
                          <a:latin typeface="Calibri"/>
                        </a:rPr>
                        <a:t>This requirement meets Level 2 Mission Science Requirements.  Frequency range derives directly from Level 2 requirement.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l" fontAlgn="t"/>
                      <a:r>
                        <a:rPr lang="en-US" sz="1700" b="0" i="0" u="none" strike="noStrike">
                          <a:solidFill>
                            <a:srgbClr val="000000"/>
                          </a:solidFill>
                          <a:effectLst/>
                          <a:latin typeface="Calibri"/>
                        </a:rPr>
                        <a:t>MRD-103 : The Mission shall measure the plasma waves, as follows:</a:t>
                      </a:r>
                      <a:br>
                        <a:rPr lang="en-US" sz="1700" b="0" i="0" u="none" strike="noStrike">
                          <a:solidFill>
                            <a:srgbClr val="000000"/>
                          </a:solidFill>
                          <a:effectLst/>
                          <a:latin typeface="Calibri"/>
                        </a:rPr>
                      </a:br>
                      <a:r>
                        <a:rPr lang="en-US" sz="1700" b="0" i="0" u="none" strike="noStrike">
                          <a:solidFill>
                            <a:srgbClr val="000000"/>
                          </a:solidFill>
                          <a:effectLst/>
                          <a:latin typeface="Calibri"/>
                        </a:rPr>
                        <a:t>  --  dynamic range:  140 dB,</a:t>
                      </a:r>
                      <a:br>
                        <a:rPr lang="en-US" sz="1700" b="0" i="0" u="none" strike="noStrike">
                          <a:solidFill>
                            <a:srgbClr val="000000"/>
                          </a:solidFill>
                          <a:effectLst/>
                          <a:latin typeface="Calibri"/>
                        </a:rPr>
                      </a:br>
                      <a:r>
                        <a:rPr lang="en-US" sz="1700" b="0" i="0" u="none" strike="noStrike">
                          <a:solidFill>
                            <a:srgbClr val="000000"/>
                          </a:solidFill>
                          <a:effectLst/>
                          <a:latin typeface="Calibri"/>
                        </a:rPr>
                        <a:t>  --  cadence:  1 spectrum/sec,</a:t>
                      </a:r>
                      <a:br>
                        <a:rPr lang="en-US" sz="1700" b="0" i="0" u="none" strike="noStrike">
                          <a:solidFill>
                            <a:srgbClr val="000000"/>
                          </a:solidFill>
                          <a:effectLst/>
                          <a:latin typeface="Calibri"/>
                        </a:rPr>
                      </a:br>
                      <a:r>
                        <a:rPr lang="en-US" sz="1700" b="0" i="0" u="none" strike="noStrike">
                          <a:solidFill>
                            <a:srgbClr val="000000"/>
                          </a:solidFill>
                          <a:effectLst/>
                          <a:latin typeface="Calibri"/>
                        </a:rPr>
                        <a:t>  --  bandwidth:  5 Hz – 1 MHz</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620959722"/>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31701385"/>
              </p:ext>
            </p:extLst>
          </p:nvPr>
        </p:nvGraphicFramePr>
        <p:xfrm>
          <a:off x="228600" y="685800"/>
          <a:ext cx="8686799" cy="6016496"/>
        </p:xfrm>
        <a:graphic>
          <a:graphicData uri="http://schemas.openxmlformats.org/drawingml/2006/table">
            <a:tbl>
              <a:tblPr/>
              <a:tblGrid>
                <a:gridCol w="6382385"/>
                <a:gridCol w="2304414"/>
              </a:tblGrid>
              <a:tr h="96707">
                <a:tc gridSpan="2">
                  <a:txBody>
                    <a:bodyPr/>
                    <a:lstStyle/>
                    <a:p>
                      <a:pPr algn="l" fontAlgn="t"/>
                      <a:r>
                        <a:rPr lang="en-US" sz="1400" b="1" i="0" u="sng" strike="noStrike" dirty="0">
                          <a:solidFill>
                            <a:srgbClr val="000000"/>
                          </a:solidFill>
                          <a:effectLst/>
                          <a:latin typeface="Calibri"/>
                        </a:rPr>
                        <a:t>PAY-175: Measurement: Electric Field QTN Spectroscopy</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901561">
                <a:tc gridSpan="2">
                  <a:txBody>
                    <a:bodyPr/>
                    <a:lstStyle/>
                    <a:p>
                      <a:pPr algn="l" fontAlgn="t"/>
                      <a:r>
                        <a:rPr lang="en-US" sz="1400" b="0" i="0" u="none" strike="noStrike" dirty="0">
                          <a:solidFill>
                            <a:srgbClr val="000000"/>
                          </a:solidFill>
                          <a:effectLst/>
                          <a:latin typeface="Calibri"/>
                        </a:rPr>
                        <a:t>EFI shall be capable of measuring QTN Spectroscopy (TNR/HFR Survey Mode)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as follows: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frequency range: 10 kHz - 2500 kHz;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dynamic range: 100 dB;</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maximum field intensity: ±200mV/m at 100kHz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cadence: up to 1 spectrum / 4 seconds;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sensitivity (excluding power converter frequencies and external noise sources) better than: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1 x 10^(-7) V/m/</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at 100 kHz;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2 x 10^(-8) V/m/</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at 2 MHz;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in one direction.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6707">
                <a:tc gridSpan="2">
                  <a:txBody>
                    <a:bodyPr/>
                    <a:lstStyle/>
                    <a:p>
                      <a:pPr algn="l" fontAlgn="t"/>
                      <a:r>
                        <a:rPr lang="en-US" sz="1400" b="1" i="1" u="sng" strike="noStrike" dirty="0">
                          <a:solidFill>
                            <a:srgbClr val="000000"/>
                          </a:solidFill>
                          <a:effectLst/>
                          <a:latin typeface="Calibri"/>
                        </a:rPr>
                        <a:t>Description/Clarification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721873">
                <a:tc gridSpan="2">
                  <a:txBody>
                    <a:bodyPr/>
                    <a:lstStyle/>
                    <a:p>
                      <a:pPr algn="l" fontAlgn="t"/>
                      <a:r>
                        <a:rPr lang="en-US" sz="1400" b="0" i="0" u="none" strike="noStrike" dirty="0">
                          <a:solidFill>
                            <a:srgbClr val="000000"/>
                          </a:solidFill>
                          <a:effectLst/>
                          <a:latin typeface="Calibri"/>
                        </a:rPr>
                        <a:t>Maximum field is derived from scaling Type III radio burst intensity inward to SPP solar orbital distances.  Sensitivity is derived from requirement to observe shot noise of antennas and galactic thermal noise background.  Cadence is expressed as a peak value, average cadence in data stream will be lower.  Dynamic range, across the spectrum of QTN measurements, is greater than 100dB, as required in MRD-107, and demonstrated by this example: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EFI </a:t>
                      </a:r>
                      <a:r>
                        <a:rPr lang="en-US" sz="1400" b="0" i="0" u="none" strike="noStrike" dirty="0" err="1">
                          <a:solidFill>
                            <a:srgbClr val="000000"/>
                          </a:solidFill>
                          <a:effectLst/>
                          <a:latin typeface="Calibri"/>
                        </a:rPr>
                        <a:t>rms</a:t>
                      </a:r>
                      <a:r>
                        <a:rPr lang="en-US" sz="1400" b="0" i="0" u="none" strike="noStrike" dirty="0">
                          <a:solidFill>
                            <a:srgbClr val="000000"/>
                          </a:solidFill>
                          <a:effectLst/>
                          <a:latin typeface="Calibri"/>
                        </a:rPr>
                        <a:t> noise in 2kHz measurement BW, Ne = </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(2000)*2E-8V/m = 9E-7V/m</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EFI peak signal, Se = 2*0.2V/m</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Dynamic range = 20*log(Se/Ne) ≥ 100dB</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96707">
                <a:tc>
                  <a:txBody>
                    <a:bodyPr/>
                    <a:lstStyle/>
                    <a:p>
                      <a:pPr algn="l" fontAlgn="t"/>
                      <a:r>
                        <a:rPr lang="en-US" sz="1400" b="1" i="0" u="sng" strike="noStrike">
                          <a:solidFill>
                            <a:srgbClr val="000000"/>
                          </a:solidFill>
                          <a:effectLst/>
                          <a:latin typeface="Calibri"/>
                        </a:rPr>
                        <a:t>Rationale</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90122">
                <a:tc>
                  <a:txBody>
                    <a:bodyPr/>
                    <a:lstStyle/>
                    <a:p>
                      <a:pPr algn="l" fontAlgn="t"/>
                      <a:r>
                        <a:rPr lang="en-US" sz="1400" b="0" i="0" u="none" strike="noStrike">
                          <a:solidFill>
                            <a:srgbClr val="000000"/>
                          </a:solidFill>
                          <a:effectLst/>
                          <a:latin typeface="Calibri"/>
                        </a:rPr>
                        <a:t>This requirement meets Level 2 Mission Science Requirements.  Frequency range is derived from expected variation of plasma density for solar orbital distances of 10Rs to 0.25 AU.</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FIELDS</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96707">
                <a:tc>
                  <a:txBody>
                    <a:bodyPr/>
                    <a:lstStyle/>
                    <a:p>
                      <a:pPr algn="l" fontAlgn="t"/>
                      <a:r>
                        <a:rPr lang="en-US" sz="1400" b="1" i="0" u="sng" strike="noStrike">
                          <a:solidFill>
                            <a:srgbClr val="000000"/>
                          </a:solidFill>
                          <a:effectLst/>
                          <a:latin typeface="Calibri"/>
                        </a:rPr>
                        <a:t>Parent Traceability</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52340">
                <a:tc>
                  <a:txBody>
                    <a:bodyPr/>
                    <a:lstStyle/>
                    <a:p>
                      <a:pPr algn="l" fontAlgn="t"/>
                      <a:r>
                        <a:rPr lang="en-US" sz="1400" b="0" i="0" u="none" strike="noStrike">
                          <a:solidFill>
                            <a:srgbClr val="000000"/>
                          </a:solidFill>
                          <a:effectLst/>
                          <a:latin typeface="Calibri"/>
                        </a:rPr>
                        <a:t>MRD-107 : The Mission shall measure the quasi-thermal noise,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dynamic range:  100 dB,</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1 spectrum / 4 sec,</a:t>
                      </a:r>
                      <a:br>
                        <a:rPr lang="en-US" sz="1400" b="0" i="0" u="none" strike="noStrike">
                          <a:solidFill>
                            <a:srgbClr val="000000"/>
                          </a:solidFill>
                          <a:effectLst/>
                          <a:latin typeface="Calibri"/>
                        </a:rPr>
                      </a:br>
                      <a:r>
                        <a:rPr lang="en-US" sz="1400" b="0" i="0" u="none" strike="noStrike">
                          <a:solidFill>
                            <a:srgbClr val="000000"/>
                          </a:solidFill>
                          <a:effectLst/>
                          <a:latin typeface="Calibri"/>
                        </a:rPr>
                        <a:t>  --  bandwidth:  10 - 2500 kHz</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302" marR="5302" marT="5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4013871814"/>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74929543"/>
              </p:ext>
            </p:extLst>
          </p:nvPr>
        </p:nvGraphicFramePr>
        <p:xfrm>
          <a:off x="152400" y="1236422"/>
          <a:ext cx="8839200" cy="5469178"/>
        </p:xfrm>
        <a:graphic>
          <a:graphicData uri="http://schemas.openxmlformats.org/drawingml/2006/table">
            <a:tbl>
              <a:tblPr/>
              <a:tblGrid>
                <a:gridCol w="6494356"/>
                <a:gridCol w="2344844"/>
              </a:tblGrid>
              <a:tr h="174188">
                <a:tc gridSpan="2">
                  <a:txBody>
                    <a:bodyPr/>
                    <a:lstStyle/>
                    <a:p>
                      <a:pPr algn="l" fontAlgn="t"/>
                      <a:r>
                        <a:rPr lang="en-US" sz="1400" b="1" i="0" u="sng" strike="noStrike" dirty="0">
                          <a:solidFill>
                            <a:srgbClr val="000000"/>
                          </a:solidFill>
                          <a:effectLst/>
                          <a:latin typeface="Calibri"/>
                        </a:rPr>
                        <a:t>PAY-176: Measurement: Electric Field Radio Emissions</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462059">
                <a:tc gridSpan="2">
                  <a:txBody>
                    <a:bodyPr/>
                    <a:lstStyle/>
                    <a:p>
                      <a:pPr algn="l" fontAlgn="t"/>
                      <a:r>
                        <a:rPr lang="en-US" sz="1400" b="0" i="0" u="none" strike="noStrike" dirty="0">
                          <a:solidFill>
                            <a:srgbClr val="000000"/>
                          </a:solidFill>
                          <a:effectLst/>
                          <a:latin typeface="Calibri"/>
                        </a:rPr>
                        <a:t>EFI shall be capable of measuring Radio Emissions over solar orbital distances of 9.86 </a:t>
                      </a:r>
                      <a:r>
                        <a:rPr lang="en-US" sz="1400" b="0" i="0" u="none" strike="noStrike" dirty="0" err="1">
                          <a:solidFill>
                            <a:srgbClr val="000000"/>
                          </a:solidFill>
                          <a:effectLst/>
                          <a:latin typeface="Calibri"/>
                        </a:rPr>
                        <a:t>Rs</a:t>
                      </a:r>
                      <a:r>
                        <a:rPr lang="en-US" sz="1400" b="0" i="0" u="none" strike="noStrike" dirty="0">
                          <a:solidFill>
                            <a:srgbClr val="000000"/>
                          </a:solidFill>
                          <a:effectLst/>
                          <a:latin typeface="Calibri"/>
                        </a:rPr>
                        <a:t> to 0.25 AU as follows: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frequency range: 1 MHz - 16 MHz;</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dynamic range: 80 dB;</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maximum field intensity: ±100mV/m at 2 MHz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cadence: up to 1 spectrum/16 sec;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sensitivity (excluding power converter frequencies and external noise sources) better than:</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2 x 10^(-8) V/m/</a:t>
                      </a:r>
                      <a:r>
                        <a:rPr lang="en-US" sz="1400" b="0" i="0" u="none" strike="noStrike" dirty="0" err="1">
                          <a:solidFill>
                            <a:srgbClr val="000000"/>
                          </a:solidFill>
                          <a:effectLst/>
                          <a:latin typeface="Calibri"/>
                        </a:rPr>
                        <a:t>sqrt</a:t>
                      </a:r>
                      <a:r>
                        <a:rPr lang="en-US" sz="1400" b="0" i="0" u="none" strike="noStrike" dirty="0">
                          <a:solidFill>
                            <a:srgbClr val="000000"/>
                          </a:solidFill>
                          <a:effectLst/>
                          <a:latin typeface="Calibri"/>
                        </a:rPr>
                        <a:t>(Hz) at 2 MHz and above;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 in two orthogonal components.</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74188">
                <a:tc gridSpan="2">
                  <a:txBody>
                    <a:bodyPr/>
                    <a:lstStyle/>
                    <a:p>
                      <a:pPr algn="l" fontAlgn="t"/>
                      <a:r>
                        <a:rPr lang="en-US" sz="1400" b="1" i="1" u="sng" strike="noStrike" dirty="0">
                          <a:solidFill>
                            <a:srgbClr val="000000"/>
                          </a:solidFill>
                          <a:effectLst/>
                          <a:latin typeface="Calibri"/>
                        </a:rPr>
                        <a:t>Description/Clarification</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300232">
                <a:tc gridSpan="2">
                  <a:txBody>
                    <a:bodyPr/>
                    <a:lstStyle/>
                    <a:p>
                      <a:pPr algn="l" fontAlgn="t"/>
                      <a:r>
                        <a:rPr lang="en-US" sz="1400" b="0" i="0" u="none" strike="noStrike">
                          <a:solidFill>
                            <a:srgbClr val="000000"/>
                          </a:solidFill>
                          <a:effectLst/>
                          <a:latin typeface="Calibri"/>
                        </a:rPr>
                        <a:t>Maximum field is derived from scaling Type III radio burst intensity for solar orbital distances of 10Rs to 0.25AU.  Sensitivity is derived from requirement to observe shot noise of antennas and galactic thermal noise background.  Cadence is expressed as a peak value, average cadence in data stream will be lower.  Dynamic range, across the spectrum of Radio Emissions measurement, is greater than 80dB, as required in MRD-108, and demonstrated by this example:</a:t>
                      </a:r>
                      <a:br>
                        <a:rPr lang="en-US" sz="1400" b="0" i="0" u="none" strike="noStrike">
                          <a:solidFill>
                            <a:srgbClr val="000000"/>
                          </a:solidFill>
                          <a:effectLst/>
                          <a:latin typeface="Calibri"/>
                        </a:rPr>
                      </a:br>
                      <a:r>
                        <a:rPr lang="en-US" sz="1400" b="0" i="0" u="none" strike="noStrike">
                          <a:solidFill>
                            <a:srgbClr val="000000"/>
                          </a:solidFill>
                          <a:effectLst/>
                          <a:latin typeface="Calibri"/>
                        </a:rPr>
                        <a:t>EFI rms noise in 20kHz BW, Ne = sqrt(20000)*2E-8V/m = 2.8E-6V/m</a:t>
                      </a:r>
                      <a:br>
                        <a:rPr lang="en-US" sz="1400" b="0" i="0" u="none" strike="noStrike">
                          <a:solidFill>
                            <a:srgbClr val="000000"/>
                          </a:solidFill>
                          <a:effectLst/>
                          <a:latin typeface="Calibri"/>
                        </a:rPr>
                      </a:br>
                      <a:r>
                        <a:rPr lang="en-US" sz="1400" b="0" i="0" u="none" strike="noStrike">
                          <a:solidFill>
                            <a:srgbClr val="000000"/>
                          </a:solidFill>
                          <a:effectLst/>
                          <a:latin typeface="Calibri"/>
                        </a:rPr>
                        <a:t>EFI peak signal, Se = 2*0.1V/m</a:t>
                      </a:r>
                      <a:br>
                        <a:rPr lang="en-US" sz="1400" b="0" i="0" u="none" strike="noStrike">
                          <a:solidFill>
                            <a:srgbClr val="000000"/>
                          </a:solidFill>
                          <a:effectLst/>
                          <a:latin typeface="Calibri"/>
                        </a:rPr>
                      </a:br>
                      <a:r>
                        <a:rPr lang="en-US" sz="1400" b="0" i="0" u="none" strike="noStrike">
                          <a:solidFill>
                            <a:srgbClr val="000000"/>
                          </a:solidFill>
                          <a:effectLst/>
                          <a:latin typeface="Calibri"/>
                        </a:rPr>
                        <a:t>Dynamic range = 20*log(Se/Ne) ≥ 100dB</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74188">
                <a:tc>
                  <a:txBody>
                    <a:bodyPr/>
                    <a:lstStyle/>
                    <a:p>
                      <a:pPr algn="l" fontAlgn="t"/>
                      <a:r>
                        <a:rPr lang="en-US" sz="1400" b="1" i="0" u="sng" strike="noStrike">
                          <a:solidFill>
                            <a:srgbClr val="000000"/>
                          </a:solidFill>
                          <a:effectLst/>
                          <a:latin typeface="Calibri"/>
                        </a:rPr>
                        <a:t>Rationale</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22565">
                <a:tc>
                  <a:txBody>
                    <a:bodyPr/>
                    <a:lstStyle/>
                    <a:p>
                      <a:pPr algn="l" fontAlgn="t"/>
                      <a:r>
                        <a:rPr lang="en-US" sz="1400" b="0" i="0" u="none" strike="noStrike">
                          <a:solidFill>
                            <a:srgbClr val="000000"/>
                          </a:solidFill>
                          <a:effectLst/>
                          <a:latin typeface="Calibri"/>
                        </a:rPr>
                        <a:t>This requirement meets Level 2 Mission Science Requirements.  Frequency range is derived directly from Level 2 requirement.</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FIELDS</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74188">
                <a:tc>
                  <a:txBody>
                    <a:bodyPr/>
                    <a:lstStyle/>
                    <a:p>
                      <a:pPr algn="l" fontAlgn="t"/>
                      <a:r>
                        <a:rPr lang="en-US" sz="1400" b="1" i="0" u="sng" strike="noStrike">
                          <a:solidFill>
                            <a:srgbClr val="000000"/>
                          </a:solidFill>
                          <a:effectLst/>
                          <a:latin typeface="Calibri"/>
                        </a:rPr>
                        <a:t>Parent Traceability</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96754">
                <a:tc>
                  <a:txBody>
                    <a:bodyPr/>
                    <a:lstStyle/>
                    <a:p>
                      <a:pPr algn="l" fontAlgn="t"/>
                      <a:r>
                        <a:rPr lang="en-US" sz="1400" b="0" i="0" u="none" strike="noStrike">
                          <a:solidFill>
                            <a:srgbClr val="000000"/>
                          </a:solidFill>
                          <a:effectLst/>
                          <a:latin typeface="Calibri"/>
                        </a:rPr>
                        <a:t>MRD-108 : The Mission shall measure radio emissions, as follows:</a:t>
                      </a:r>
                      <a:br>
                        <a:rPr lang="en-US" sz="1400" b="0" i="0" u="none" strike="noStrike">
                          <a:solidFill>
                            <a:srgbClr val="000000"/>
                          </a:solidFill>
                          <a:effectLst/>
                          <a:latin typeface="Calibri"/>
                        </a:rPr>
                      </a:br>
                      <a:r>
                        <a:rPr lang="en-US" sz="1400" b="0" i="0" u="none" strike="noStrike">
                          <a:solidFill>
                            <a:srgbClr val="000000"/>
                          </a:solidFill>
                          <a:effectLst/>
                          <a:latin typeface="Calibri"/>
                        </a:rPr>
                        <a:t>  --  dynamic range:  80 dB,</a:t>
                      </a:r>
                      <a:br>
                        <a:rPr lang="en-US" sz="1400" b="0" i="0" u="none" strike="noStrike">
                          <a:solidFill>
                            <a:srgbClr val="000000"/>
                          </a:solidFill>
                          <a:effectLst/>
                          <a:latin typeface="Calibri"/>
                        </a:rPr>
                      </a:br>
                      <a:r>
                        <a:rPr lang="en-US" sz="1400" b="0" i="0" u="none" strike="noStrike">
                          <a:solidFill>
                            <a:srgbClr val="000000"/>
                          </a:solidFill>
                          <a:effectLst/>
                          <a:latin typeface="Calibri"/>
                        </a:rPr>
                        <a:t>  --  cadence:  1 spectrum / 16 sec,</a:t>
                      </a:r>
                      <a:br>
                        <a:rPr lang="en-US" sz="1400" b="0" i="0" u="none" strike="noStrike">
                          <a:solidFill>
                            <a:srgbClr val="000000"/>
                          </a:solidFill>
                          <a:effectLst/>
                          <a:latin typeface="Calibri"/>
                        </a:rPr>
                      </a:br>
                      <a:r>
                        <a:rPr lang="en-US" sz="1400" b="0" i="0" u="none" strike="noStrike">
                          <a:solidFill>
                            <a:srgbClr val="000000"/>
                          </a:solidFill>
                          <a:effectLst/>
                          <a:latin typeface="Calibri"/>
                        </a:rPr>
                        <a:t>  --  bandwidth:  1 – 16 MHz</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5619" marR="5619" marT="5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528632278"/>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97385712"/>
              </p:ext>
            </p:extLst>
          </p:nvPr>
        </p:nvGraphicFramePr>
        <p:xfrm>
          <a:off x="228600" y="1919370"/>
          <a:ext cx="8426450" cy="2902548"/>
        </p:xfrm>
        <a:graphic>
          <a:graphicData uri="http://schemas.openxmlformats.org/drawingml/2006/table">
            <a:tbl>
              <a:tblPr/>
              <a:tblGrid>
                <a:gridCol w="6191100"/>
                <a:gridCol w="2235350"/>
              </a:tblGrid>
              <a:tr h="130076">
                <a:tc gridSpan="2">
                  <a:txBody>
                    <a:bodyPr/>
                    <a:lstStyle/>
                    <a:p>
                      <a:pPr algn="l" fontAlgn="t"/>
                      <a:r>
                        <a:rPr lang="en-US" sz="1700" b="1" i="0" u="sng" strike="noStrike" dirty="0">
                          <a:solidFill>
                            <a:srgbClr val="000000"/>
                          </a:solidFill>
                          <a:effectLst/>
                          <a:latin typeface="Calibri"/>
                        </a:rPr>
                        <a:t>PAY-99: Payload: Minimum Perihelion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51897">
                <a:tc gridSpan="2">
                  <a:txBody>
                    <a:bodyPr/>
                    <a:lstStyle/>
                    <a:p>
                      <a:pPr algn="l" fontAlgn="t"/>
                      <a:r>
                        <a:rPr lang="en-US" sz="1700" b="0" i="0" u="none" strike="noStrike" dirty="0">
                          <a:solidFill>
                            <a:srgbClr val="000000"/>
                          </a:solidFill>
                          <a:effectLst/>
                          <a:latin typeface="Calibri"/>
                        </a:rPr>
                        <a:t>All instruments shall be designed to provide science measurements over at least three solar encounter periods with perihelion distance of 9.86 </a:t>
                      </a:r>
                      <a:r>
                        <a:rPr lang="en-US" sz="1700" b="0" i="0" u="none" strike="noStrike" dirty="0" err="1">
                          <a:solidFill>
                            <a:srgbClr val="000000"/>
                          </a:solidFill>
                          <a:effectLst/>
                          <a:latin typeface="Calibri"/>
                        </a:rPr>
                        <a:t>Rs</a:t>
                      </a:r>
                      <a:r>
                        <a:rPr lang="en-US" sz="1700" b="0" i="0" u="none" strike="noStrike" dirty="0">
                          <a:solidFill>
                            <a:srgbClr val="000000"/>
                          </a:solidFill>
                          <a:effectLst/>
                          <a:latin typeface="Calibri"/>
                        </a:rPr>
                        <a:t> +TBD/-0 </a:t>
                      </a:r>
                      <a:r>
                        <a:rPr lang="en-US" sz="1700" b="0" i="0" u="none" strike="noStrike" dirty="0" err="1">
                          <a:solidFill>
                            <a:srgbClr val="000000"/>
                          </a:solidFill>
                          <a:effectLst/>
                          <a:latin typeface="Calibri"/>
                        </a:rPr>
                        <a:t>Rs</a:t>
                      </a:r>
                      <a:r>
                        <a:rPr lang="en-US" sz="1700" b="0" i="0" u="none" strike="noStrike" dirty="0">
                          <a:solidFill>
                            <a:srgbClr val="000000"/>
                          </a:solidFill>
                          <a:effectLst/>
                          <a:latin typeface="Calibri"/>
                        </a:rPr>
                        <a:t> from the center of the Sun.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30076">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499598">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30076">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20306">
                <a:tc>
                  <a:txBody>
                    <a:bodyPr/>
                    <a:lstStyle/>
                    <a:p>
                      <a:pPr algn="l" fontAlgn="t"/>
                      <a:r>
                        <a:rPr lang="en-US" sz="1700" b="0" i="0" u="none" strike="noStrike" dirty="0">
                          <a:solidFill>
                            <a:srgbClr val="000000"/>
                          </a:solidFill>
                          <a:effectLst/>
                          <a:latin typeface="Calibri"/>
                        </a:rPr>
                        <a:t>MRD-20 : The Mission shall complete at least three orbits with perihelion distance of 9.5 </a:t>
                      </a:r>
                      <a:r>
                        <a:rPr lang="en-US" sz="1700" b="0" i="0" u="none" strike="noStrike" dirty="0" err="1">
                          <a:solidFill>
                            <a:srgbClr val="000000"/>
                          </a:solidFill>
                          <a:effectLst/>
                          <a:latin typeface="Calibri"/>
                        </a:rPr>
                        <a:t>Rs</a:t>
                      </a:r>
                      <a:r>
                        <a:rPr lang="en-US" sz="1700" b="0" i="0" u="none" strike="noStrike" dirty="0">
                          <a:solidFill>
                            <a:srgbClr val="000000"/>
                          </a:solidFill>
                          <a:effectLst/>
                          <a:latin typeface="Calibri"/>
                        </a:rPr>
                        <a:t> +TBD/-0 </a:t>
                      </a:r>
                      <a:r>
                        <a:rPr lang="en-US" sz="1700" b="0" i="0" u="none" strike="noStrike" dirty="0" err="1">
                          <a:solidFill>
                            <a:srgbClr val="000000"/>
                          </a:solidFill>
                          <a:effectLst/>
                          <a:latin typeface="Calibri"/>
                        </a:rPr>
                        <a:t>Rs</a:t>
                      </a:r>
                      <a:r>
                        <a:rPr lang="en-US" sz="1700" b="0" i="0" u="none" strike="noStrike" dirty="0">
                          <a:solidFill>
                            <a:srgbClr val="000000"/>
                          </a:solidFill>
                          <a:effectLst/>
                          <a:latin typeface="Calibri"/>
                        </a:rPr>
                        <a:t> from the center of the Sun.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87713575"/>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41497683"/>
              </p:ext>
            </p:extLst>
          </p:nvPr>
        </p:nvGraphicFramePr>
        <p:xfrm>
          <a:off x="228600" y="1919370"/>
          <a:ext cx="8426450" cy="2902548"/>
        </p:xfrm>
        <a:graphic>
          <a:graphicData uri="http://schemas.openxmlformats.org/drawingml/2006/table">
            <a:tbl>
              <a:tblPr/>
              <a:tblGrid>
                <a:gridCol w="6191100"/>
                <a:gridCol w="2235350"/>
              </a:tblGrid>
              <a:tr h="52549">
                <a:tc gridSpan="2">
                  <a:txBody>
                    <a:bodyPr/>
                    <a:lstStyle/>
                    <a:p>
                      <a:pPr algn="l" fontAlgn="t"/>
                      <a:r>
                        <a:rPr lang="en-US" sz="1700" b="1" i="0" u="sng" strike="noStrike" dirty="0">
                          <a:solidFill>
                            <a:srgbClr val="000000"/>
                          </a:solidFill>
                          <a:effectLst/>
                          <a:latin typeface="Calibri"/>
                        </a:rPr>
                        <a:t>PAY-100: Payload: Minimum Perihelion Hours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01762">
                <a:tc gridSpan="2">
                  <a:txBody>
                    <a:bodyPr/>
                    <a:lstStyle/>
                    <a:p>
                      <a:pPr algn="l" fontAlgn="t"/>
                      <a:r>
                        <a:rPr lang="en-US" sz="1700" b="0" i="0" u="none" strike="noStrike" dirty="0">
                          <a:solidFill>
                            <a:srgbClr val="000000"/>
                          </a:solidFill>
                          <a:effectLst/>
                          <a:latin typeface="Calibri"/>
                        </a:rPr>
                        <a:t>All instruments shall be designed to provide science measurements for at least 920 hours below 20 </a:t>
                      </a:r>
                      <a:r>
                        <a:rPr lang="en-US" sz="1700" b="0" i="0" u="none" strike="noStrike" dirty="0" err="1">
                          <a:solidFill>
                            <a:srgbClr val="000000"/>
                          </a:solidFill>
                          <a:effectLst/>
                          <a:latin typeface="Calibri"/>
                        </a:rPr>
                        <a:t>Rs</a:t>
                      </a:r>
                      <a:r>
                        <a:rPr lang="en-US" sz="1700" b="0" i="0" u="none" strike="noStrike" dirty="0">
                          <a:solidFill>
                            <a:srgbClr val="000000"/>
                          </a:solidFill>
                          <a:effectLst/>
                          <a:latin typeface="Calibri"/>
                        </a:rPr>
                        <a:t>, with at least 14 hours below 10 </a:t>
                      </a:r>
                      <a:r>
                        <a:rPr lang="en-US" sz="1700" b="0" i="0" u="none" strike="noStrike" dirty="0" err="1">
                          <a:solidFill>
                            <a:srgbClr val="000000"/>
                          </a:solidFill>
                          <a:effectLst/>
                          <a:latin typeface="Calibri"/>
                        </a:rPr>
                        <a:t>Rs</a:t>
                      </a:r>
                      <a:r>
                        <a:rPr lang="en-US" sz="1700" b="0" i="0" u="none" strike="noStrike" dirty="0">
                          <a:solidFill>
                            <a:srgbClr val="000000"/>
                          </a:solidFill>
                          <a:effectLst/>
                          <a:latin typeface="Calibri"/>
                        </a:rPr>
                        <a: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52549">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201829">
                <a:tc>
                  <a:txBody>
                    <a:bodyPr/>
                    <a:lstStyle/>
                    <a:p>
                      <a:pPr algn="l" fontAlgn="t"/>
                      <a:r>
                        <a:rPr lang="en-US" sz="1700" b="0" i="0" u="none" strike="noStrike">
                          <a:solidFill>
                            <a:srgbClr val="000000"/>
                          </a:solidFill>
                          <a:effectLst/>
                          <a:latin typeface="Calibri"/>
                        </a:rPr>
                        <a:t>This requirement meets Level 2 Requirements, which meets baseline science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2549">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10194">
                <a:tc>
                  <a:txBody>
                    <a:bodyPr/>
                    <a:lstStyle/>
                    <a:p>
                      <a:pPr algn="l" fontAlgn="t"/>
                      <a:r>
                        <a:rPr lang="en-US" sz="1700" b="0" i="0" u="none" strike="noStrike" dirty="0">
                          <a:solidFill>
                            <a:srgbClr val="000000"/>
                          </a:solidFill>
                          <a:effectLst/>
                          <a:latin typeface="Calibri"/>
                        </a:rPr>
                        <a:t>MRD-134 : The Mission shall spend 920 hours below 20 </a:t>
                      </a:r>
                      <a:r>
                        <a:rPr lang="en-US" sz="1700" b="0" i="0" u="none" strike="noStrike" dirty="0" err="1">
                          <a:solidFill>
                            <a:srgbClr val="000000"/>
                          </a:solidFill>
                          <a:effectLst/>
                          <a:latin typeface="Calibri"/>
                        </a:rPr>
                        <a:t>Rs</a:t>
                      </a:r>
                      <a:r>
                        <a:rPr lang="en-US" sz="1700" b="0" i="0" u="none" strike="noStrike" dirty="0">
                          <a:solidFill>
                            <a:srgbClr val="000000"/>
                          </a:solidFill>
                          <a:effectLst/>
                          <a:latin typeface="Calibri"/>
                        </a:rPr>
                        <a:t>, with no less than 14 hours below 10 </a:t>
                      </a:r>
                      <a:r>
                        <a:rPr lang="en-US" sz="1700" b="0" i="0" u="none" strike="noStrike" dirty="0" err="1">
                          <a:solidFill>
                            <a:srgbClr val="000000"/>
                          </a:solidFill>
                          <a:effectLst/>
                          <a:latin typeface="Calibri"/>
                        </a:rPr>
                        <a:t>Rs</a:t>
                      </a:r>
                      <a:r>
                        <a:rPr lang="en-US" sz="1700" b="0" i="0" u="none" strike="noStrike" dirty="0">
                          <a:solidFill>
                            <a:srgbClr val="000000"/>
                          </a:solidFill>
                          <a:effectLst/>
                          <a:latin typeface="Calibri"/>
                        </a:rPr>
                        <a: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14147558"/>
              </p:ext>
            </p:extLst>
          </p:nvPr>
        </p:nvGraphicFramePr>
        <p:xfrm>
          <a:off x="228600" y="1919370"/>
          <a:ext cx="8426450" cy="2902548"/>
        </p:xfrm>
        <a:graphic>
          <a:graphicData uri="http://schemas.openxmlformats.org/drawingml/2006/table">
            <a:tbl>
              <a:tblPr/>
              <a:tblGrid>
                <a:gridCol w="6191100"/>
                <a:gridCol w="2235350"/>
              </a:tblGrid>
              <a:tr h="0">
                <a:tc gridSpan="2">
                  <a:txBody>
                    <a:bodyPr/>
                    <a:lstStyle/>
                    <a:p>
                      <a:pPr algn="l" fontAlgn="t"/>
                      <a:r>
                        <a:rPr lang="en-US" sz="1700" b="1" i="0" u="sng" strike="noStrike" dirty="0">
                          <a:solidFill>
                            <a:srgbClr val="000000"/>
                          </a:solidFill>
                          <a:effectLst/>
                          <a:latin typeface="Calibri"/>
                        </a:rPr>
                        <a:t>PAY-101: Payload: Mission Length</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5566">
                <a:tc gridSpan="2">
                  <a:txBody>
                    <a:bodyPr/>
                    <a:lstStyle/>
                    <a:p>
                      <a:pPr algn="l" fontAlgn="t"/>
                      <a:r>
                        <a:rPr lang="en-US" sz="1700" b="0" i="0" u="none" strike="noStrike" dirty="0">
                          <a:solidFill>
                            <a:srgbClr val="000000"/>
                          </a:solidFill>
                          <a:effectLst/>
                          <a:latin typeface="Calibri"/>
                        </a:rPr>
                        <a:t>All instruments shall be designed to </a:t>
                      </a:r>
                      <a:r>
                        <a:rPr lang="en-US" sz="1700" b="0" i="0" u="none" strike="noStrike" dirty="0" err="1">
                          <a:solidFill>
                            <a:srgbClr val="000000"/>
                          </a:solidFill>
                          <a:effectLst/>
                          <a:latin typeface="Calibri"/>
                        </a:rPr>
                        <a:t>acheive</a:t>
                      </a:r>
                      <a:r>
                        <a:rPr lang="en-US" sz="1700" b="0" i="0" u="none" strike="noStrike" dirty="0">
                          <a:solidFill>
                            <a:srgbClr val="000000"/>
                          </a:solidFill>
                          <a:effectLst/>
                          <a:latin typeface="Calibri"/>
                        </a:rPr>
                        <a:t> an operational lifetime of at least 7 years after launch.</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10207">
                <a:tc>
                  <a:txBody>
                    <a:bodyPr/>
                    <a:lstStyle/>
                    <a:p>
                      <a:pPr algn="l" fontAlgn="t"/>
                      <a:r>
                        <a:rPr lang="en-US" sz="1700" b="0" i="0" u="none" strike="noStrike">
                          <a:solidFill>
                            <a:srgbClr val="000000"/>
                          </a:solidFill>
                          <a:effectLst/>
                          <a:latin typeface="Calibri"/>
                        </a:rPr>
                        <a:t>This requirement meets Level 2 Requirements.  The mission is being designed for a lifetime of 7 years for spacecraft, payload, and ground system longevity purposes.  This requirement meets a design decision.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14775">
                <a:tc>
                  <a:txBody>
                    <a:bodyPr/>
                    <a:lstStyle/>
                    <a:p>
                      <a:pPr algn="l" fontAlgn="t"/>
                      <a:r>
                        <a:rPr lang="en-US" sz="1700" b="0" i="0" u="none" strike="noStrike" dirty="0">
                          <a:solidFill>
                            <a:srgbClr val="000000"/>
                          </a:solidFill>
                          <a:effectLst/>
                          <a:latin typeface="Calibri"/>
                        </a:rPr>
                        <a:t>MRD-22 : The Mission shall achieve minimum perihelion passes within 7 years of launch.</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55876429"/>
              </p:ext>
            </p:extLst>
          </p:nvPr>
        </p:nvGraphicFramePr>
        <p:xfrm>
          <a:off x="228600" y="1919370"/>
          <a:ext cx="8426450" cy="2643468"/>
        </p:xfrm>
        <a:graphic>
          <a:graphicData uri="http://schemas.openxmlformats.org/drawingml/2006/table">
            <a:tbl>
              <a:tblPr/>
              <a:tblGrid>
                <a:gridCol w="6191100"/>
                <a:gridCol w="2235350"/>
              </a:tblGrid>
              <a:tr h="0">
                <a:tc gridSpan="2">
                  <a:txBody>
                    <a:bodyPr/>
                    <a:lstStyle/>
                    <a:p>
                      <a:pPr algn="l" fontAlgn="t"/>
                      <a:r>
                        <a:rPr lang="en-US" sz="1700" b="1" i="0" u="sng" strike="noStrike" dirty="0">
                          <a:solidFill>
                            <a:srgbClr val="000000"/>
                          </a:solidFill>
                          <a:effectLst/>
                          <a:latin typeface="Calibri"/>
                        </a:rPr>
                        <a:t>PAY-102: Payload: Launch Readiness Calibration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700" b="0" i="0" u="none" strike="noStrike" dirty="0">
                          <a:solidFill>
                            <a:srgbClr val="000000"/>
                          </a:solidFill>
                          <a:effectLst/>
                          <a:latin typeface="Calibri"/>
                        </a:rPr>
                        <a:t>All instruments shall be calibrated to meet instrument performance requirements prior to launch.</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This requirement meets a Level 2 Launch Readiness Date Requirement.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dirty="0">
                          <a:solidFill>
                            <a:srgbClr val="000000"/>
                          </a:solidFill>
                          <a:effectLst/>
                          <a:latin typeface="Calibri"/>
                        </a:rPr>
                        <a:t>MRD-23 : The Mission shall be ready to launch in July, 2018.</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65163184"/>
              </p:ext>
            </p:extLst>
          </p:nvPr>
        </p:nvGraphicFramePr>
        <p:xfrm>
          <a:off x="228600" y="1590675"/>
          <a:ext cx="8686800" cy="4793736"/>
        </p:xfrm>
        <a:graphic>
          <a:graphicData uri="http://schemas.openxmlformats.org/drawingml/2006/table">
            <a:tbl>
              <a:tblPr/>
              <a:tblGrid>
                <a:gridCol w="6382384"/>
                <a:gridCol w="2304416"/>
              </a:tblGrid>
              <a:tr h="48905">
                <a:tc gridSpan="2">
                  <a:txBody>
                    <a:bodyPr/>
                    <a:lstStyle/>
                    <a:p>
                      <a:pPr algn="l" fontAlgn="t"/>
                      <a:r>
                        <a:rPr lang="en-US" sz="1200" b="1" i="0" u="sng" strike="noStrike" dirty="0">
                          <a:solidFill>
                            <a:srgbClr val="000000"/>
                          </a:solidFill>
                          <a:effectLst/>
                          <a:latin typeface="Calibri"/>
                        </a:rPr>
                        <a:t>PAY-200: Measurement: Energetic Electrons Energy Range (EPI-Hi)</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96546">
                <a:tc gridSpan="2">
                  <a:txBody>
                    <a:bodyPr/>
                    <a:lstStyle/>
                    <a:p>
                      <a:pPr algn="l" fontAlgn="t"/>
                      <a:r>
                        <a:rPr lang="en-US" sz="1200" b="0" i="0" u="none" strike="noStrike">
                          <a:solidFill>
                            <a:srgbClr val="000000"/>
                          </a:solidFill>
                          <a:effectLst/>
                          <a:latin typeface="Calibri"/>
                        </a:rPr>
                        <a:t>EPI-Hi shall be capable of measuring energetic electrons over solar orbital distances of 9.86 Rs to 0.25 AU with an energy range of 0.5 MeV (TBR) to ≥ 3 MeV.</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48905">
                <a:tc gridSpan="2">
                  <a:txBody>
                    <a:bodyPr/>
                    <a:lstStyle/>
                    <a:p>
                      <a:pPr algn="l" fontAlgn="t"/>
                      <a:r>
                        <a:rPr lang="en-US" sz="1200" b="1" i="1" u="sng" strike="noStrike" dirty="0">
                          <a:solidFill>
                            <a:srgbClr val="000000"/>
                          </a:solidFill>
                          <a:effectLst/>
                          <a:latin typeface="Calibri"/>
                        </a:rPr>
                        <a:t>Description/Clarification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19905">
                <a:tc gridSpan="2">
                  <a:txBody>
                    <a:bodyPr/>
                    <a:lstStyle/>
                    <a:p>
                      <a:pPr algn="l" fontAlgn="t"/>
                      <a:r>
                        <a:rPr lang="en-US" sz="1200" b="0" i="0" u="none" strike="noStrike" dirty="0">
                          <a:solidFill>
                            <a:srgbClr val="000000"/>
                          </a:solidFill>
                          <a:effectLst/>
                          <a:latin typeface="Calibri"/>
                        </a:rPr>
                        <a:t>It is presently thought that there will be no gap between the EPI-Lo and EPI-Hi energy </a:t>
                      </a:r>
                      <a:r>
                        <a:rPr lang="en-US" sz="1200" b="0" i="0" u="none" strike="noStrike" dirty="0" err="1">
                          <a:solidFill>
                            <a:srgbClr val="000000"/>
                          </a:solidFill>
                          <a:effectLst/>
                          <a:latin typeface="Calibri"/>
                        </a:rPr>
                        <a:t>coverages</a:t>
                      </a:r>
                      <a:r>
                        <a:rPr lang="en-US" sz="1200" b="0" i="0" u="none" strike="noStrike" dirty="0">
                          <a:solidFill>
                            <a:srgbClr val="000000"/>
                          </a:solidFill>
                          <a:effectLst/>
                          <a:latin typeface="Calibri"/>
                        </a:rPr>
                        <a:t> for electrons, but a factor of 2 energy gap is allowed to take into account the possibility that the energy ranges actually achieved may differ slightly from those presently planned.  If there were a gap it would be located near an energy of 0.5 MeV.  The lower bound on the EPI-Hi energy range might be changed later to maybe as high as 1.0 MeV (?), but the intent is to be as close to 0.5 MeV as possible].</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48905">
                <a:tc>
                  <a:txBody>
                    <a:bodyPr/>
                    <a:lstStyle/>
                    <a:p>
                      <a:pPr algn="l" fontAlgn="t"/>
                      <a:r>
                        <a:rPr lang="en-US" sz="1200" b="1" i="0" u="sng" strike="noStrike">
                          <a:solidFill>
                            <a:srgbClr val="000000"/>
                          </a:solidFill>
                          <a:effectLst/>
                          <a:latin typeface="Calibri"/>
                        </a:rPr>
                        <a:t>Rationale</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Requirement Allocation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19905">
                <a:tc>
                  <a:txBody>
                    <a:bodyPr/>
                    <a:lstStyle/>
                    <a:p>
                      <a:pPr algn="l" fontAlgn="t"/>
                      <a:r>
                        <a:rPr lang="en-US" sz="1200" b="0" i="0" u="none" strike="noStrike">
                          <a:solidFill>
                            <a:srgbClr val="000000"/>
                          </a:solidFill>
                          <a:effectLst/>
                          <a:latin typeface="Calibri"/>
                        </a:rPr>
                        <a:t>This requirement meets Level 2 Mission Science Requirements.  The electron energy range should extend from the suprathermal tail of the solar wind up to highly relativistic energies to allow studies of electron acceleration, to trace connectivity of the magnetic field back to structures on the Sun, and to determine release times of energetic particles from the Sun.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a:solidFill>
                            <a:srgbClr val="000000"/>
                          </a:solidFill>
                          <a:effectLst/>
                          <a:latin typeface="Calibri"/>
                        </a:rPr>
                        <a:t>ISIS</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48905">
                <a:tc>
                  <a:txBody>
                    <a:bodyPr/>
                    <a:lstStyle/>
                    <a:p>
                      <a:pPr algn="l" fontAlgn="t"/>
                      <a:r>
                        <a:rPr lang="en-US" sz="1200" b="1" i="0" u="sng" strike="noStrike">
                          <a:solidFill>
                            <a:srgbClr val="000000"/>
                          </a:solidFill>
                          <a:effectLst/>
                          <a:latin typeface="Calibri"/>
                        </a:rPr>
                        <a:t>Parent Traceability</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200" b="1" i="0" u="sng" strike="noStrike">
                          <a:solidFill>
                            <a:srgbClr val="000000"/>
                          </a:solidFill>
                          <a:effectLst/>
                          <a:latin typeface="Calibri"/>
                        </a:rPr>
                        <a:t>Functional Allocation</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72948">
                <a:tc>
                  <a:txBody>
                    <a:bodyPr/>
                    <a:lstStyle/>
                    <a:p>
                      <a:pPr algn="l" fontAlgn="t"/>
                      <a:r>
                        <a:rPr lang="en-US" sz="1200" b="0" i="0" u="none" strike="noStrike" dirty="0" smtClean="0">
                          <a:solidFill>
                            <a:srgbClr val="000000"/>
                          </a:solidFill>
                          <a:effectLst/>
                          <a:latin typeface="Calibri"/>
                        </a:rPr>
                        <a:t>MRD-96 : The Mission shall measure energetic electrons, as follows: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Energy range</a:t>
                      </a: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&lt;= 0.05 to &gt;= 3 MeV</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Highest cadence</a:t>
                      </a: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&lt;=1s for selected rates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Field of view</a:t>
                      </a: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&gt;= π/2 </a:t>
                      </a:r>
                      <a:r>
                        <a:rPr lang="en-US" sz="1200" b="0" i="0" u="none" strike="noStrike" dirty="0" err="1" smtClean="0">
                          <a:solidFill>
                            <a:srgbClr val="000000"/>
                          </a:solidFill>
                          <a:effectLst/>
                          <a:latin typeface="Calibri"/>
                        </a:rPr>
                        <a:t>sr</a:t>
                      </a:r>
                      <a:r>
                        <a:rPr lang="en-US" sz="1200" b="0" i="0" u="none" strike="noStrike" dirty="0" smtClean="0">
                          <a:solidFill>
                            <a:srgbClr val="000000"/>
                          </a:solidFill>
                          <a:effectLst/>
                          <a:latin typeface="Calibri"/>
                        </a:rPr>
                        <a:t> in sunward and anti-sunward hemispheres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Angular sectoring:  &lt;= 45 degree sectors</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  Composition</a:t>
                      </a: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n/a</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
                      </a:r>
                      <a:br>
                        <a:rPr lang="en-US" sz="1200" b="0" i="0" u="none" strike="noStrike" dirty="0" smtClean="0">
                          <a:solidFill>
                            <a:srgbClr val="000000"/>
                          </a:solidFill>
                          <a:effectLst/>
                          <a:latin typeface="Calibri"/>
                        </a:rPr>
                      </a:br>
                      <a:r>
                        <a:rPr lang="en-US" sz="1200" b="0" i="0" u="none" strike="noStrike" dirty="0" smtClean="0">
                          <a:solidFill>
                            <a:srgbClr val="000000"/>
                          </a:solidFill>
                          <a:effectLst/>
                          <a:latin typeface="Calibri"/>
                        </a:rPr>
                        <a:t>Notes:</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1</a:t>
                      </a:r>
                      <a:r>
                        <a:rPr lang="en-US" sz="1200" b="0" i="0" u="none" strike="noStrike" dirty="0" smtClean="0">
                          <a:solidFill>
                            <a:srgbClr val="000000"/>
                          </a:solidFill>
                          <a:effectLst/>
                          <a:latin typeface="Calibri"/>
                        </a:rPr>
                        <a:t>  Combined energy range of all sensors; small gaps in energy coverage are acceptable</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2</a:t>
                      </a:r>
                      <a:r>
                        <a:rPr lang="en-US" sz="1200" b="0" i="0" u="none" strike="noStrike" dirty="0" smtClean="0">
                          <a:solidFill>
                            <a:srgbClr val="000000"/>
                          </a:solidFill>
                          <a:effectLst/>
                          <a:latin typeface="Calibri"/>
                        </a:rPr>
                        <a:t>  Additional rates at lower cadences, as appropriate, for expected statistics and bit rate allocation</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3</a:t>
                      </a:r>
                      <a:r>
                        <a:rPr lang="en-US" sz="1200" b="0" i="0" u="none" strike="noStrike" dirty="0" smtClean="0">
                          <a:solidFill>
                            <a:srgbClr val="000000"/>
                          </a:solidFill>
                          <a:effectLst/>
                          <a:latin typeface="Calibri"/>
                        </a:rPr>
                        <a:t>  Combined sky coverage of all sensors, some regions densely sampled rather than 100% covered</a:t>
                      </a:r>
                      <a:br>
                        <a:rPr lang="en-US" sz="1200" b="0" i="0" u="none" strike="noStrike" dirty="0" smtClean="0">
                          <a:solidFill>
                            <a:srgbClr val="000000"/>
                          </a:solidFill>
                          <a:effectLst/>
                          <a:latin typeface="Calibri"/>
                        </a:rPr>
                      </a:br>
                      <a:r>
                        <a:rPr lang="en-US" sz="1200" b="0" i="0" u="none" strike="noStrike" baseline="30000" dirty="0" smtClean="0">
                          <a:solidFill>
                            <a:srgbClr val="000000"/>
                          </a:solidFill>
                          <a:effectLst/>
                          <a:latin typeface="Calibri"/>
                        </a:rPr>
                        <a:t>4</a:t>
                      </a:r>
                      <a:r>
                        <a:rPr lang="en-US" sz="1200" b="0" i="0" u="none" strike="noStrike" dirty="0" smtClean="0">
                          <a:solidFill>
                            <a:srgbClr val="000000"/>
                          </a:solidFill>
                          <a:effectLst/>
                          <a:latin typeface="Calibri"/>
                        </a:rPr>
                        <a:t>  Measured species; not all measured under all conditions</a:t>
                      </a:r>
                      <a:endParaRPr lang="en-US" sz="1200" b="0" i="0" u="none" strike="noStrike" dirty="0">
                        <a:solidFill>
                          <a:srgbClr val="000000"/>
                        </a:solidFill>
                        <a:effectLst/>
                        <a:latin typeface="Calibri"/>
                      </a:endParaRP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200" b="0" i="0" u="none" strike="noStrike" dirty="0">
                          <a:solidFill>
                            <a:srgbClr val="000000"/>
                          </a:solidFill>
                          <a:effectLst/>
                          <a:latin typeface="Calibri"/>
                        </a:rPr>
                        <a:t> </a:t>
                      </a:r>
                    </a:p>
                  </a:txBody>
                  <a:tcPr marL="4857" marR="4857" marT="48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29758071"/>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63857819"/>
              </p:ext>
            </p:extLst>
          </p:nvPr>
        </p:nvGraphicFramePr>
        <p:xfrm>
          <a:off x="228600" y="1919370"/>
          <a:ext cx="8426450" cy="3179184"/>
        </p:xfrm>
        <a:graphic>
          <a:graphicData uri="http://schemas.openxmlformats.org/drawingml/2006/table">
            <a:tbl>
              <a:tblPr/>
              <a:tblGrid>
                <a:gridCol w="6191100"/>
                <a:gridCol w="2235350"/>
              </a:tblGrid>
              <a:tr h="50593">
                <a:tc gridSpan="2">
                  <a:txBody>
                    <a:bodyPr/>
                    <a:lstStyle/>
                    <a:p>
                      <a:pPr algn="l" fontAlgn="t"/>
                      <a:r>
                        <a:rPr lang="en-US" sz="1700" b="1" i="0" u="sng" strike="noStrike" dirty="0">
                          <a:solidFill>
                            <a:srgbClr val="000000"/>
                          </a:solidFill>
                          <a:effectLst/>
                          <a:latin typeface="Calibri"/>
                        </a:rPr>
                        <a:t>PAY-231: Payload: In-Flight Calibration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0593">
                <a:tc gridSpan="2">
                  <a:txBody>
                    <a:bodyPr/>
                    <a:lstStyle/>
                    <a:p>
                      <a:pPr algn="l" fontAlgn="t"/>
                      <a:r>
                        <a:rPr lang="en-US" sz="1700" b="0" i="0" u="none" strike="noStrike">
                          <a:solidFill>
                            <a:srgbClr val="000000"/>
                          </a:solidFill>
                          <a:effectLst/>
                          <a:latin typeface="Calibri"/>
                        </a:rPr>
                        <a:t>All instruments shall be designed to accommodate instrument check-out/in-flight calibration.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0593">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97975">
                <a:tc gridSpan="2">
                  <a:txBody>
                    <a:bodyPr/>
                    <a:lstStyle/>
                    <a:p>
                      <a:pPr algn="l" fontAlgn="t"/>
                      <a:r>
                        <a:rPr lang="en-US" sz="1700" b="0" i="0" u="none" strike="noStrike">
                          <a:solidFill>
                            <a:srgbClr val="000000"/>
                          </a:solidFill>
                          <a:effectLst/>
                          <a:latin typeface="Calibri"/>
                        </a:rPr>
                        <a:t>The term "calibration" is used to refer to in-flight operations so instruments may best prepare for measurement modes during the science campaign.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50593">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94318">
                <a:tc>
                  <a:txBody>
                    <a:bodyPr/>
                    <a:lstStyle/>
                    <a:p>
                      <a:pPr algn="l" fontAlgn="t"/>
                      <a:r>
                        <a:rPr lang="en-US" sz="1700" b="0" i="0" u="none" strike="noStrike">
                          <a:solidFill>
                            <a:srgbClr val="000000"/>
                          </a:solidFill>
                          <a:effectLst/>
                          <a:latin typeface="Calibri"/>
                        </a:rPr>
                        <a:t>Instruments require check-out and in-flight calibration to acheive baseline science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0593">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02372">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57427340"/>
              </p:ext>
            </p:extLst>
          </p:nvPr>
        </p:nvGraphicFramePr>
        <p:xfrm>
          <a:off x="228600" y="2161180"/>
          <a:ext cx="8426450" cy="1866228"/>
        </p:xfrm>
        <a:graphic>
          <a:graphicData uri="http://schemas.openxmlformats.org/drawingml/2006/table">
            <a:tbl>
              <a:tblPr/>
              <a:tblGrid>
                <a:gridCol w="6191100"/>
                <a:gridCol w="2235350"/>
              </a:tblGrid>
              <a:tr h="0">
                <a:tc gridSpan="2">
                  <a:txBody>
                    <a:bodyPr/>
                    <a:lstStyle/>
                    <a:p>
                      <a:pPr algn="l" fontAlgn="t"/>
                      <a:r>
                        <a:rPr lang="en-US" sz="1700" b="1" i="0" u="sng" strike="noStrike" dirty="0">
                          <a:solidFill>
                            <a:srgbClr val="000000"/>
                          </a:solidFill>
                          <a:effectLst/>
                          <a:latin typeface="Calibri"/>
                        </a:rPr>
                        <a:t>PAY-104: Payload: Risk Category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700" b="0" i="0" u="none" strike="noStrike" dirty="0">
                          <a:solidFill>
                            <a:srgbClr val="000000"/>
                          </a:solidFill>
                          <a:effectLst/>
                          <a:latin typeface="Calibri"/>
                        </a:rPr>
                        <a:t>FIELDS shall be single fault tolerant.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0">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dirty="0">
                          <a:solidFill>
                            <a:srgbClr val="000000"/>
                          </a:solidFill>
                          <a:effectLst/>
                          <a:latin typeface="Calibri"/>
                        </a:rPr>
                        <a:t>MRD-28 : The Mission shall be designed as a Mission Category 1, per NPR 7120.5D, and Risk Category B mission, as defined in NPR 8705.4</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86897925"/>
              </p:ext>
            </p:extLst>
          </p:nvPr>
        </p:nvGraphicFramePr>
        <p:xfrm>
          <a:off x="228600" y="2161180"/>
          <a:ext cx="8426450" cy="2643468"/>
        </p:xfrm>
        <a:graphic>
          <a:graphicData uri="http://schemas.openxmlformats.org/drawingml/2006/table">
            <a:tbl>
              <a:tblPr/>
              <a:tblGrid>
                <a:gridCol w="6191100"/>
                <a:gridCol w="2235350"/>
              </a:tblGrid>
              <a:tr h="59838">
                <a:tc gridSpan="2">
                  <a:txBody>
                    <a:bodyPr/>
                    <a:lstStyle/>
                    <a:p>
                      <a:pPr algn="l" fontAlgn="t"/>
                      <a:r>
                        <a:rPr lang="en-US" sz="1700" b="1" i="0" u="sng" strike="noStrike" dirty="0">
                          <a:solidFill>
                            <a:srgbClr val="000000"/>
                          </a:solidFill>
                          <a:effectLst/>
                          <a:latin typeface="Calibri"/>
                        </a:rPr>
                        <a:t>PAY-109: Payload: Burst Mode Management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9838">
                <a:tc gridSpan="2">
                  <a:txBody>
                    <a:bodyPr/>
                    <a:lstStyle/>
                    <a:p>
                      <a:pPr algn="l" fontAlgn="t"/>
                      <a:r>
                        <a:rPr lang="en-US" sz="1700" b="0" i="0" u="none" strike="noStrike" dirty="0">
                          <a:solidFill>
                            <a:srgbClr val="000000"/>
                          </a:solidFill>
                          <a:effectLst/>
                          <a:latin typeface="Calibri"/>
                        </a:rPr>
                        <a:t>FIELDS shall be responsible for management of its internal burst data buffer.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59838">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79515">
                <a:tc>
                  <a:txBody>
                    <a:bodyPr/>
                    <a:lstStyle/>
                    <a:p>
                      <a:pPr algn="l" fontAlgn="t"/>
                      <a:r>
                        <a:rPr lang="en-US" sz="1700" b="0" i="0" u="none" strike="noStrike">
                          <a:solidFill>
                            <a:srgbClr val="000000"/>
                          </a:solidFill>
                          <a:effectLst/>
                          <a:latin typeface="Calibri"/>
                        </a:rPr>
                        <a:t>This requirement supports Level 2 Burst Mode Requirements.  Internal burst data buffer management meets a design desision.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9838">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239353">
                <a:tc>
                  <a:txBody>
                    <a:bodyPr/>
                    <a:lstStyle/>
                    <a:p>
                      <a:pPr algn="l" fontAlgn="t"/>
                      <a:r>
                        <a:rPr lang="en-US" sz="1700" b="0" i="0" u="none" strike="noStrike">
                          <a:solidFill>
                            <a:srgbClr val="000000"/>
                          </a:solidFill>
                          <a:effectLst/>
                          <a:latin typeface="Calibri"/>
                        </a:rPr>
                        <a:t>MRD-29 : The Mission shall be capable of sharing a limited amount of instrument messaging information sufficient for the purposes of coordinating concentrated or focused measurement (burst mode) periods.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4770725"/>
              </p:ext>
            </p:extLst>
          </p:nvPr>
        </p:nvGraphicFramePr>
        <p:xfrm>
          <a:off x="228600" y="2161180"/>
          <a:ext cx="8426450" cy="2643468"/>
        </p:xfrm>
        <a:graphic>
          <a:graphicData uri="http://schemas.openxmlformats.org/drawingml/2006/table">
            <a:tbl>
              <a:tblPr/>
              <a:tblGrid>
                <a:gridCol w="6191100"/>
                <a:gridCol w="2235350"/>
              </a:tblGrid>
              <a:tr h="108329">
                <a:tc gridSpan="2">
                  <a:txBody>
                    <a:bodyPr/>
                    <a:lstStyle/>
                    <a:p>
                      <a:pPr algn="l" fontAlgn="t"/>
                      <a:r>
                        <a:rPr lang="en-US" sz="1700" b="1" i="0" u="sng" strike="noStrike" dirty="0">
                          <a:solidFill>
                            <a:srgbClr val="000000"/>
                          </a:solidFill>
                          <a:effectLst/>
                          <a:latin typeface="Calibri"/>
                        </a:rPr>
                        <a:t>PAY-110: Payload: Burst Mode Management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08329">
                <a:tc gridSpan="2">
                  <a:txBody>
                    <a:bodyPr/>
                    <a:lstStyle/>
                    <a:p>
                      <a:pPr algn="l" fontAlgn="t"/>
                      <a:r>
                        <a:rPr lang="en-US" sz="1700" b="0" i="0" u="none" strike="noStrike" dirty="0">
                          <a:solidFill>
                            <a:srgbClr val="000000"/>
                          </a:solidFill>
                          <a:effectLst/>
                          <a:latin typeface="Calibri"/>
                        </a:rPr>
                        <a:t>SWEAP shall be responsible for management of its internal burst data buffer.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08329">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24987">
                <a:tc>
                  <a:txBody>
                    <a:bodyPr/>
                    <a:lstStyle/>
                    <a:p>
                      <a:pPr algn="l" fontAlgn="t"/>
                      <a:r>
                        <a:rPr lang="en-US" sz="1700" b="0" i="0" u="none" strike="noStrike">
                          <a:solidFill>
                            <a:srgbClr val="000000"/>
                          </a:solidFill>
                          <a:effectLst/>
                          <a:latin typeface="Calibri"/>
                        </a:rPr>
                        <a:t>This requirement supports Level 2 Burst Mode Requirements.  Internal burst data buffer management meets a design desision.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08329">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33316">
                <a:tc>
                  <a:txBody>
                    <a:bodyPr/>
                    <a:lstStyle/>
                    <a:p>
                      <a:pPr algn="l" fontAlgn="t"/>
                      <a:r>
                        <a:rPr lang="en-US" sz="1700" b="0" i="0" u="none" strike="noStrike" dirty="0">
                          <a:solidFill>
                            <a:srgbClr val="000000"/>
                          </a:solidFill>
                          <a:effectLst/>
                          <a:latin typeface="Calibri"/>
                        </a:rPr>
                        <a:t>MRD-29 : The Mission shall be capable of sharing a limited amount of instrument messaging information sufficient for the purposes of coordinating concentrated or focused measurement (burst mode) periods.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Operability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4907626"/>
              </p:ext>
            </p:extLst>
          </p:nvPr>
        </p:nvGraphicFramePr>
        <p:xfrm>
          <a:off x="228600" y="1919370"/>
          <a:ext cx="8426450" cy="2705078"/>
        </p:xfrm>
        <a:graphic>
          <a:graphicData uri="http://schemas.openxmlformats.org/drawingml/2006/table">
            <a:tbl>
              <a:tblPr/>
              <a:tblGrid>
                <a:gridCol w="6191100"/>
                <a:gridCol w="2235350"/>
              </a:tblGrid>
              <a:tr h="82367">
                <a:tc gridSpan="2">
                  <a:txBody>
                    <a:bodyPr/>
                    <a:lstStyle/>
                    <a:p>
                      <a:pPr algn="l" fontAlgn="t"/>
                      <a:r>
                        <a:rPr lang="en-US" sz="1700" b="1" i="0" u="sng" strike="noStrike" dirty="0">
                          <a:solidFill>
                            <a:srgbClr val="000000"/>
                          </a:solidFill>
                          <a:effectLst/>
                          <a:latin typeface="Calibri"/>
                        </a:rPr>
                        <a:t>PAY-112: Payload: Flight Software Modification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159506">
                <a:tc gridSpan="2">
                  <a:txBody>
                    <a:bodyPr/>
                    <a:lstStyle/>
                    <a:p>
                      <a:pPr algn="l" fontAlgn="t"/>
                      <a:r>
                        <a:rPr lang="en-US" sz="1700" b="0" i="0" u="none" strike="noStrike" dirty="0">
                          <a:solidFill>
                            <a:srgbClr val="000000"/>
                          </a:solidFill>
                          <a:effectLst/>
                          <a:latin typeface="Calibri"/>
                        </a:rPr>
                        <a:t>All instruments shall be capable of modifying operational flight software and/or change calibration coefficients or tables in response to respective SOC instrument commands.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82367">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16355">
                <a:tc>
                  <a:txBody>
                    <a:bodyPr/>
                    <a:lstStyle/>
                    <a:p>
                      <a:pPr algn="l" fontAlgn="t"/>
                      <a:r>
                        <a:rPr lang="en-US" sz="1700" b="0" i="0" u="none" strike="noStrike">
                          <a:solidFill>
                            <a:srgbClr val="000000"/>
                          </a:solidFill>
                          <a:effectLst/>
                          <a:latin typeface="Calibri"/>
                        </a:rPr>
                        <a:t>This capability is required for anomaly investigations.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82367">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329468">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Timekeeping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08572100"/>
              </p:ext>
            </p:extLst>
          </p:nvPr>
        </p:nvGraphicFramePr>
        <p:xfrm>
          <a:off x="228600" y="2033763"/>
          <a:ext cx="8426450" cy="2643468"/>
        </p:xfrm>
        <a:graphic>
          <a:graphicData uri="http://schemas.openxmlformats.org/drawingml/2006/table">
            <a:tbl>
              <a:tblPr/>
              <a:tblGrid>
                <a:gridCol w="6191100"/>
                <a:gridCol w="2235350"/>
              </a:tblGrid>
              <a:tr h="0">
                <a:tc gridSpan="2">
                  <a:txBody>
                    <a:bodyPr/>
                    <a:lstStyle/>
                    <a:p>
                      <a:pPr algn="l" fontAlgn="t"/>
                      <a:r>
                        <a:rPr lang="en-US" sz="1700" b="1" i="0" u="sng" strike="noStrike" dirty="0">
                          <a:solidFill>
                            <a:srgbClr val="000000"/>
                          </a:solidFill>
                          <a:effectLst/>
                          <a:latin typeface="Calibri"/>
                        </a:rPr>
                        <a:t>PAY-113: Timekeeping: FIELDS Time Knowledge Accuracy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gridSpan="2">
                  <a:txBody>
                    <a:bodyPr/>
                    <a:lstStyle/>
                    <a:p>
                      <a:pPr algn="l" fontAlgn="t"/>
                      <a:r>
                        <a:rPr lang="en-US" sz="1700" b="0" i="0" u="none" strike="noStrike" dirty="0">
                          <a:solidFill>
                            <a:srgbClr val="000000"/>
                          </a:solidFill>
                          <a:effectLst/>
                          <a:latin typeface="Calibri"/>
                        </a:rPr>
                        <a:t>FIELDS shall limit internal instrument timing uncertainty to +/- 2 </a:t>
                      </a:r>
                      <a:r>
                        <a:rPr lang="en-US" sz="1700" b="0" i="0" u="none" strike="noStrike" dirty="0" err="1">
                          <a:solidFill>
                            <a:srgbClr val="000000"/>
                          </a:solidFill>
                          <a:effectLst/>
                          <a:latin typeface="Calibri"/>
                        </a:rPr>
                        <a:t>msec</a:t>
                      </a:r>
                      <a:r>
                        <a:rPr lang="en-US" sz="1700" b="0" i="0" u="none" strike="noStrike" dirty="0">
                          <a:solidFill>
                            <a:srgbClr val="000000"/>
                          </a:solidFill>
                          <a:effectLst/>
                          <a:latin typeface="Calibri"/>
                        </a:rPr>
                        <a:t> (3-sigma) (TBR) relative to the most recently received Spacecraft time reference.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MRD-34 : The Mission shall ensure that the absolute time knowledge accuracy for measurements made by the FIELDS instruments is to within +/- 1 second (3-sigma) after post-processing on the ground when the spacecraft is within 0.25 AU of the Sun.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456580553"/>
      </p:ext>
    </p:extLst>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Timekeeping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12883039"/>
              </p:ext>
            </p:extLst>
          </p:nvPr>
        </p:nvGraphicFramePr>
        <p:xfrm>
          <a:off x="228600" y="2033763"/>
          <a:ext cx="8426450" cy="2643468"/>
        </p:xfrm>
        <a:graphic>
          <a:graphicData uri="http://schemas.openxmlformats.org/drawingml/2006/table">
            <a:tbl>
              <a:tblPr/>
              <a:tblGrid>
                <a:gridCol w="6191100"/>
                <a:gridCol w="2235350"/>
              </a:tblGrid>
              <a:tr h="0">
                <a:tc gridSpan="2">
                  <a:txBody>
                    <a:bodyPr/>
                    <a:lstStyle/>
                    <a:p>
                      <a:pPr algn="l" fontAlgn="t"/>
                      <a:r>
                        <a:rPr lang="en-US" sz="1700" b="1" i="0" u="sng" strike="noStrike" dirty="0">
                          <a:solidFill>
                            <a:srgbClr val="000000"/>
                          </a:solidFill>
                          <a:effectLst/>
                          <a:latin typeface="Calibri"/>
                        </a:rPr>
                        <a:t>PAY-115: Timekeeping: SWEAP Time Knowledge Accuracy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700" b="0" i="0" u="none" strike="noStrike" dirty="0">
                          <a:solidFill>
                            <a:srgbClr val="000000"/>
                          </a:solidFill>
                          <a:effectLst/>
                          <a:latin typeface="Calibri"/>
                        </a:rPr>
                        <a:t>SWEAP shall limit internal instrument timing uncertainty to +/- 2 </a:t>
                      </a:r>
                      <a:r>
                        <a:rPr lang="en-US" sz="1700" b="0" i="0" u="none" strike="noStrike" dirty="0" err="1">
                          <a:solidFill>
                            <a:srgbClr val="000000"/>
                          </a:solidFill>
                          <a:effectLst/>
                          <a:latin typeface="Calibri"/>
                        </a:rPr>
                        <a:t>msec</a:t>
                      </a:r>
                      <a:r>
                        <a:rPr lang="en-US" sz="1700" b="0" i="0" u="none" strike="noStrike" dirty="0">
                          <a:solidFill>
                            <a:srgbClr val="000000"/>
                          </a:solidFill>
                          <a:effectLst/>
                          <a:latin typeface="Calibri"/>
                        </a:rPr>
                        <a:t> (3-sigma) (TBR) relative to the most recently received Spacecraft time reference.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44243">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8991">
                <a:tc>
                  <a:txBody>
                    <a:bodyPr/>
                    <a:lstStyle/>
                    <a:p>
                      <a:pPr algn="l" fontAlgn="t"/>
                      <a:r>
                        <a:rPr lang="en-US" sz="1700" b="0" i="0" u="none" strike="noStrike">
                          <a:solidFill>
                            <a:srgbClr val="000000"/>
                          </a:solidFill>
                          <a:effectLst/>
                          <a:latin typeface="Calibri"/>
                        </a:rPr>
                        <a:t>MRD-36 : The Mission shall ensure that the absolute time knowledge accuracy for measurements made by the SWEAP instruments is to within +/- 1 second (3-sigma) after post-processing on the ground when the spacecraft is within 0.25 AU of the Sun.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053055939"/>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Timekeeping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84677929"/>
              </p:ext>
            </p:extLst>
          </p:nvPr>
        </p:nvGraphicFramePr>
        <p:xfrm>
          <a:off x="228600" y="2033763"/>
          <a:ext cx="8426450" cy="2643468"/>
        </p:xfrm>
        <a:graphic>
          <a:graphicData uri="http://schemas.openxmlformats.org/drawingml/2006/table">
            <a:tbl>
              <a:tblPr/>
              <a:tblGrid>
                <a:gridCol w="6191100"/>
                <a:gridCol w="2235350"/>
              </a:tblGrid>
              <a:tr h="0">
                <a:tc gridSpan="2">
                  <a:txBody>
                    <a:bodyPr/>
                    <a:lstStyle/>
                    <a:p>
                      <a:pPr algn="l" fontAlgn="t"/>
                      <a:r>
                        <a:rPr lang="en-US" sz="1700" b="1" i="0" u="sng" strike="noStrike" dirty="0">
                          <a:solidFill>
                            <a:srgbClr val="000000"/>
                          </a:solidFill>
                          <a:effectLst/>
                          <a:latin typeface="Calibri"/>
                        </a:rPr>
                        <a:t>PAY-116: Timekeeping: WISPR Time Knowledge Accuracy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700" b="0" i="0" u="none" strike="noStrike" dirty="0">
                          <a:solidFill>
                            <a:srgbClr val="000000"/>
                          </a:solidFill>
                          <a:effectLst/>
                          <a:latin typeface="Calibri"/>
                        </a:rPr>
                        <a:t>WISPR shall limit internal instrument timing uncertainty to +/- 2 </a:t>
                      </a:r>
                      <a:r>
                        <a:rPr lang="en-US" sz="1700" b="0" i="0" u="none" strike="noStrike" dirty="0" err="1">
                          <a:solidFill>
                            <a:srgbClr val="000000"/>
                          </a:solidFill>
                          <a:effectLst/>
                          <a:latin typeface="Calibri"/>
                        </a:rPr>
                        <a:t>msec</a:t>
                      </a:r>
                      <a:r>
                        <a:rPr lang="en-US" sz="1700" b="0" i="0" u="none" strike="noStrike" dirty="0">
                          <a:solidFill>
                            <a:srgbClr val="000000"/>
                          </a:solidFill>
                          <a:effectLst/>
                          <a:latin typeface="Calibri"/>
                        </a:rPr>
                        <a:t> (3-sigma) (TBR) relative to the most recently received Spacecraft time reference.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WISPR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MRD-37 : The Mission shall ensure that the absolute time knowledge accuracy for measurements made by the WISPR instruments is to within +/- 1 second (3-sigma) after post-processing on the ground when the spacecraft is within 0.25 AU of the Sun.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053055939"/>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Timekeeping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19740481"/>
              </p:ext>
            </p:extLst>
          </p:nvPr>
        </p:nvGraphicFramePr>
        <p:xfrm>
          <a:off x="228600" y="2033763"/>
          <a:ext cx="8426450" cy="2643468"/>
        </p:xfrm>
        <a:graphic>
          <a:graphicData uri="http://schemas.openxmlformats.org/drawingml/2006/table">
            <a:tbl>
              <a:tblPr/>
              <a:tblGrid>
                <a:gridCol w="6191100"/>
                <a:gridCol w="2235350"/>
              </a:tblGrid>
              <a:tr h="0">
                <a:tc gridSpan="2">
                  <a:txBody>
                    <a:bodyPr/>
                    <a:lstStyle/>
                    <a:p>
                      <a:pPr algn="l" fontAlgn="t"/>
                      <a:r>
                        <a:rPr lang="en-US" sz="1700" b="1" i="0" u="sng" strike="noStrike" dirty="0">
                          <a:solidFill>
                            <a:srgbClr val="000000"/>
                          </a:solidFill>
                          <a:effectLst/>
                          <a:latin typeface="Calibri"/>
                        </a:rPr>
                        <a:t>PAY-114: Timekeeping: ISIS Time Knowledge Accuracy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700" b="0" i="0" u="none" strike="noStrike" dirty="0">
                          <a:solidFill>
                            <a:srgbClr val="000000"/>
                          </a:solidFill>
                          <a:effectLst/>
                          <a:latin typeface="Calibri"/>
                        </a:rPr>
                        <a:t>ISIS shall limit internal instrument timing uncertainty to +/- 2 </a:t>
                      </a:r>
                      <a:r>
                        <a:rPr lang="en-US" sz="1700" b="0" i="0" u="none" strike="noStrike" dirty="0" err="1">
                          <a:solidFill>
                            <a:srgbClr val="000000"/>
                          </a:solidFill>
                          <a:effectLst/>
                          <a:latin typeface="Calibri"/>
                        </a:rPr>
                        <a:t>msec</a:t>
                      </a:r>
                      <a:r>
                        <a:rPr lang="en-US" sz="1700" b="0" i="0" u="none" strike="noStrike" dirty="0">
                          <a:solidFill>
                            <a:srgbClr val="000000"/>
                          </a:solidFill>
                          <a:effectLst/>
                          <a:latin typeface="Calibri"/>
                        </a:rPr>
                        <a:t> (3-sigma) (TBR) relative to the most recently received Spacecraft time reference.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MRD-35 : The Mission shall ensure that the absolute time knowledge accuracy for measurements made by the ISIS instruments is to within +/- 1 second (3-sigma) after post-processing on the ground when the spacecraft is within 0.25 AU of the Sun.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053055939"/>
      </p:ext>
    </p:extLst>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Timekeeping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6860772"/>
              </p:ext>
            </p:extLst>
          </p:nvPr>
        </p:nvGraphicFramePr>
        <p:xfrm>
          <a:off x="228600" y="1919370"/>
          <a:ext cx="8426450" cy="3161628"/>
        </p:xfrm>
        <a:graphic>
          <a:graphicData uri="http://schemas.openxmlformats.org/drawingml/2006/table">
            <a:tbl>
              <a:tblPr/>
              <a:tblGrid>
                <a:gridCol w="6191100"/>
                <a:gridCol w="2235350"/>
              </a:tblGrid>
              <a:tr h="0">
                <a:tc gridSpan="2">
                  <a:txBody>
                    <a:bodyPr/>
                    <a:lstStyle/>
                    <a:p>
                      <a:pPr algn="l" fontAlgn="t"/>
                      <a:r>
                        <a:rPr lang="en-US" sz="1700" b="1" i="0" u="sng" strike="noStrike" dirty="0">
                          <a:solidFill>
                            <a:srgbClr val="000000"/>
                          </a:solidFill>
                          <a:effectLst/>
                          <a:latin typeface="Calibri"/>
                        </a:rPr>
                        <a:t>PAY-117: Timekeeping: Support for Accuracy Verification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0">
                <a:tc gridSpan="2">
                  <a:txBody>
                    <a:bodyPr/>
                    <a:lstStyle/>
                    <a:p>
                      <a:pPr algn="l" fontAlgn="t"/>
                      <a:r>
                        <a:rPr lang="en-US" sz="1700" b="0" i="0" u="none" strike="noStrike" dirty="0">
                          <a:solidFill>
                            <a:srgbClr val="000000"/>
                          </a:solidFill>
                          <a:effectLst/>
                          <a:latin typeface="Calibri"/>
                        </a:rPr>
                        <a:t>All instruments shall include provisions to support verification during Observatory I&amp;T that the absolute time accuracy requirements are satisfied.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0">
                <a:tc>
                  <a:txBody>
                    <a:bodyPr/>
                    <a:lstStyle/>
                    <a:p>
                      <a:pPr algn="l" fontAlgn="t"/>
                      <a:r>
                        <a:rPr lang="en-US" sz="1700" b="0" i="0" u="none" strike="noStrike">
                          <a:solidFill>
                            <a:srgbClr val="000000"/>
                          </a:solidFill>
                          <a:effectLst/>
                          <a:latin typeface="Calibri"/>
                        </a:rPr>
                        <a:t>MRD-157 : The Mission shall include provisions to support verification during Observatory I&amp;T that the absolute time accuracy requirements are satisfied.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05305593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Measurements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12936692"/>
              </p:ext>
            </p:extLst>
          </p:nvPr>
        </p:nvGraphicFramePr>
        <p:xfrm>
          <a:off x="304800" y="1590675"/>
          <a:ext cx="8534400" cy="4306626"/>
        </p:xfrm>
        <a:graphic>
          <a:graphicData uri="http://schemas.openxmlformats.org/drawingml/2006/table">
            <a:tbl>
              <a:tblPr/>
              <a:tblGrid>
                <a:gridCol w="6270414"/>
                <a:gridCol w="2263986"/>
              </a:tblGrid>
              <a:tr h="56524">
                <a:tc gridSpan="2">
                  <a:txBody>
                    <a:bodyPr/>
                    <a:lstStyle/>
                    <a:p>
                      <a:pPr algn="l" fontAlgn="t"/>
                      <a:r>
                        <a:rPr lang="en-US" sz="1400" b="1" i="0" u="sng" strike="noStrike" dirty="0">
                          <a:solidFill>
                            <a:srgbClr val="000000"/>
                          </a:solidFill>
                          <a:effectLst/>
                          <a:latin typeface="Calibri"/>
                        </a:rPr>
                        <a:t>PAY-77: Measurement: Energetic Electrons Bins (EPI-Lo)</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6524">
                <a:tc gridSpan="2">
                  <a:txBody>
                    <a:bodyPr/>
                    <a:lstStyle/>
                    <a:p>
                      <a:pPr algn="l" fontAlgn="t"/>
                      <a:r>
                        <a:rPr lang="en-US" sz="1400" b="0" i="0" u="none" strike="noStrike" dirty="0">
                          <a:solidFill>
                            <a:srgbClr val="000000"/>
                          </a:solidFill>
                          <a:effectLst/>
                          <a:latin typeface="Calibri"/>
                        </a:rPr>
                        <a:t>EPI-Lo shall be capable of measuring electron intensities with at least 6 energy bins per decade.</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56524">
                <a:tc>
                  <a:txBody>
                    <a:bodyPr/>
                    <a:lstStyle/>
                    <a:p>
                      <a:pPr algn="l" fontAlgn="t"/>
                      <a:r>
                        <a:rPr lang="en-US" sz="1400" b="1" i="0" u="sng" strike="noStrike" dirty="0">
                          <a:solidFill>
                            <a:srgbClr val="000000"/>
                          </a:solidFill>
                          <a:effectLst/>
                          <a:latin typeface="Calibri"/>
                        </a:rPr>
                        <a:t>Rationale</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Requirement Allocation</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57051">
                <a:tc>
                  <a:txBody>
                    <a:bodyPr/>
                    <a:lstStyle/>
                    <a:p>
                      <a:pPr algn="l" fontAlgn="t"/>
                      <a:r>
                        <a:rPr lang="en-US" sz="1400" b="0" i="0" u="none" strike="noStrike">
                          <a:solidFill>
                            <a:srgbClr val="000000"/>
                          </a:solidFill>
                          <a:effectLst/>
                          <a:latin typeface="Calibri"/>
                        </a:rPr>
                        <a:t>The energy binning should be fine enough to investigate spectral features (e.g., high-energy cutoffs) that occur over an energy width smaller than a decade.</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a:solidFill>
                            <a:srgbClr val="000000"/>
                          </a:solidFill>
                          <a:effectLst/>
                          <a:latin typeface="Calibri"/>
                        </a:rPr>
                        <a:t>ISIS</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56524">
                <a:tc>
                  <a:txBody>
                    <a:bodyPr/>
                    <a:lstStyle/>
                    <a:p>
                      <a:pPr algn="l" fontAlgn="t"/>
                      <a:r>
                        <a:rPr lang="en-US" sz="1400" b="1" i="0" u="sng" strike="noStrike">
                          <a:solidFill>
                            <a:srgbClr val="000000"/>
                          </a:solidFill>
                          <a:effectLst/>
                          <a:latin typeface="Calibri"/>
                        </a:rPr>
                        <a:t>Parent Traceability</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400" b="1" i="0" u="sng" strike="noStrike">
                          <a:solidFill>
                            <a:srgbClr val="000000"/>
                          </a:solidFill>
                          <a:effectLst/>
                          <a:latin typeface="Calibri"/>
                        </a:rPr>
                        <a:t>Functional Allocation</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769379">
                <a:tc>
                  <a:txBody>
                    <a:bodyPr/>
                    <a:lstStyle/>
                    <a:p>
                      <a:pPr algn="l" fontAlgn="t"/>
                      <a:r>
                        <a:rPr lang="en-US" sz="1400" b="0" i="0" u="none" strike="noStrike" dirty="0" smtClean="0">
                          <a:solidFill>
                            <a:srgbClr val="000000"/>
                          </a:solidFill>
                          <a:effectLst/>
                          <a:latin typeface="Calibri"/>
                        </a:rPr>
                        <a:t>MRD-96 : The Mission shall measure energetic electrons, as follows: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Energy range</a:t>
                      </a: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&lt;= 0.05 to &gt;= 3 MeV</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Highest cadence</a:t>
                      </a: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&lt;=1s for selected rates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Field of view</a:t>
                      </a: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&gt;= π/2 </a:t>
                      </a:r>
                      <a:r>
                        <a:rPr lang="en-US" sz="1400" b="0" i="0" u="none" strike="noStrike" dirty="0" err="1" smtClean="0">
                          <a:solidFill>
                            <a:srgbClr val="000000"/>
                          </a:solidFill>
                          <a:effectLst/>
                          <a:latin typeface="Calibri"/>
                        </a:rPr>
                        <a:t>sr</a:t>
                      </a:r>
                      <a:r>
                        <a:rPr lang="en-US" sz="1400" b="0" i="0" u="none" strike="noStrike" dirty="0" smtClean="0">
                          <a:solidFill>
                            <a:srgbClr val="000000"/>
                          </a:solidFill>
                          <a:effectLst/>
                          <a:latin typeface="Calibri"/>
                        </a:rPr>
                        <a:t> in sunward and anti-sunward hemispheres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Angular sectoring:  &lt;= 45 degree sectors</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  Composition</a:t>
                      </a: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n/a</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
                      </a:r>
                      <a:br>
                        <a:rPr lang="en-US" sz="1400" b="0" i="0" u="none" strike="noStrike" dirty="0" smtClean="0">
                          <a:solidFill>
                            <a:srgbClr val="000000"/>
                          </a:solidFill>
                          <a:effectLst/>
                          <a:latin typeface="Calibri"/>
                        </a:rPr>
                      </a:br>
                      <a:r>
                        <a:rPr lang="en-US" sz="1400" b="0" i="0" u="none" strike="noStrike" dirty="0" smtClean="0">
                          <a:solidFill>
                            <a:srgbClr val="000000"/>
                          </a:solidFill>
                          <a:effectLst/>
                          <a:latin typeface="Calibri"/>
                        </a:rPr>
                        <a:t>Notes:</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1</a:t>
                      </a:r>
                      <a:r>
                        <a:rPr lang="en-US" sz="1400" b="0" i="0" u="none" strike="noStrike" dirty="0" smtClean="0">
                          <a:solidFill>
                            <a:srgbClr val="000000"/>
                          </a:solidFill>
                          <a:effectLst/>
                          <a:latin typeface="Calibri"/>
                        </a:rPr>
                        <a:t>  Combined energy range of all sensors; small gaps in energy coverage are acceptable</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2</a:t>
                      </a:r>
                      <a:r>
                        <a:rPr lang="en-US" sz="1400" b="0" i="0" u="none" strike="noStrike" dirty="0" smtClean="0">
                          <a:solidFill>
                            <a:srgbClr val="000000"/>
                          </a:solidFill>
                          <a:effectLst/>
                          <a:latin typeface="Calibri"/>
                        </a:rPr>
                        <a:t>  Additional rates at lower cadences, as appropriate, for expected statistics and bit rate allocation</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3</a:t>
                      </a:r>
                      <a:r>
                        <a:rPr lang="en-US" sz="1400" b="0" i="0" u="none" strike="noStrike" dirty="0" smtClean="0">
                          <a:solidFill>
                            <a:srgbClr val="000000"/>
                          </a:solidFill>
                          <a:effectLst/>
                          <a:latin typeface="Calibri"/>
                        </a:rPr>
                        <a:t>  Combined sky coverage of all sensors, some regions densely sampled rather than 100% covered</a:t>
                      </a:r>
                      <a:br>
                        <a:rPr lang="en-US" sz="1400" b="0" i="0" u="none" strike="noStrike" dirty="0" smtClean="0">
                          <a:solidFill>
                            <a:srgbClr val="000000"/>
                          </a:solidFill>
                          <a:effectLst/>
                          <a:latin typeface="Calibri"/>
                        </a:rPr>
                      </a:br>
                      <a:r>
                        <a:rPr lang="en-US" sz="1400" b="0" i="0" u="none" strike="noStrike" baseline="30000" dirty="0" smtClean="0">
                          <a:solidFill>
                            <a:srgbClr val="000000"/>
                          </a:solidFill>
                          <a:effectLst/>
                          <a:latin typeface="Calibri"/>
                        </a:rPr>
                        <a:t>4</a:t>
                      </a:r>
                      <a:r>
                        <a:rPr lang="en-US" sz="1400" b="0" i="0" u="none" strike="noStrike" dirty="0" smtClean="0">
                          <a:solidFill>
                            <a:srgbClr val="000000"/>
                          </a:solidFill>
                          <a:effectLst/>
                          <a:latin typeface="Calibri"/>
                        </a:rPr>
                        <a:t>  Measured species; not all measured under all conditions</a:t>
                      </a:r>
                      <a:endParaRPr lang="en-US" sz="1400" b="0" i="0" u="none" strike="noStrike" dirty="0">
                        <a:solidFill>
                          <a:srgbClr val="000000"/>
                        </a:solidFill>
                        <a:effectLst/>
                        <a:latin typeface="Calibri"/>
                      </a:endParaRP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400" b="0" i="0" u="none" strike="noStrike" dirty="0">
                          <a:solidFill>
                            <a:srgbClr val="000000"/>
                          </a:solidFill>
                          <a:effectLst/>
                          <a:latin typeface="Calibri"/>
                        </a:rPr>
                        <a:t> </a:t>
                      </a:r>
                    </a:p>
                  </a:txBody>
                  <a:tcPr marL="6571" marR="6571" marT="6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19715317"/>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Post-Processing &amp; Delivery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74943310"/>
              </p:ext>
            </p:extLst>
          </p:nvPr>
        </p:nvGraphicFramePr>
        <p:xfrm>
          <a:off x="228600" y="1676400"/>
          <a:ext cx="8426450" cy="4491568"/>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PAY-132: CDH Data Delivery: SDMP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Science Operations Centers shall provide inputs to a NASA Headquarters-approved Science Data Management Plan, as defined in [each instrument's CDRL's, TBR].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information is further detailed in the Science Data Management Plan.  The verifiable requirement is carried in this document.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272745">
                <a:tc>
                  <a:txBody>
                    <a:bodyPr/>
                    <a:lstStyle/>
                    <a:p>
                      <a:pPr algn="l" fontAlgn="t"/>
                      <a:r>
                        <a:rPr lang="en-US" sz="1700" b="0" i="0" u="none" strike="noStrike">
                          <a:solidFill>
                            <a:srgbClr val="000000"/>
                          </a:solidFill>
                          <a:effectLst/>
                          <a:latin typeface="Calibri"/>
                        </a:rPr>
                        <a:t>MRD-66 : The Mission shall create, update and adhere to a NASA Headquarters-approved Science Data Management Plan that specifies file contents, metadata, formats, standards, schedule and pathways for public data access, and the destination of the data upon mission termination.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306486535"/>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Post-Processing &amp; Delivery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0997333"/>
              </p:ext>
            </p:extLst>
          </p:nvPr>
        </p:nvGraphicFramePr>
        <p:xfrm>
          <a:off x="228600" y="1662413"/>
          <a:ext cx="8426450" cy="4215504"/>
        </p:xfrm>
        <a:graphic>
          <a:graphicData uri="http://schemas.openxmlformats.org/drawingml/2006/table">
            <a:tbl>
              <a:tblPr/>
              <a:tblGrid>
                <a:gridCol w="6191100"/>
                <a:gridCol w="2235350"/>
              </a:tblGrid>
              <a:tr h="165438">
                <a:tc gridSpan="2">
                  <a:txBody>
                    <a:bodyPr/>
                    <a:lstStyle/>
                    <a:p>
                      <a:pPr algn="l" fontAlgn="t"/>
                      <a:r>
                        <a:rPr lang="en-US" sz="1700" b="1" i="0" u="sng" strike="noStrike" dirty="0">
                          <a:solidFill>
                            <a:srgbClr val="000000"/>
                          </a:solidFill>
                          <a:effectLst/>
                          <a:latin typeface="Calibri"/>
                        </a:rPr>
                        <a:t>PAY-133: CDH Data Delivery: Quick-Look Data</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477895">
                <a:tc gridSpan="2">
                  <a:txBody>
                    <a:bodyPr/>
                    <a:lstStyle/>
                    <a:p>
                      <a:pPr algn="l" fontAlgn="t"/>
                      <a:r>
                        <a:rPr lang="en-US" sz="1700" b="0" i="0" u="none" strike="noStrike">
                          <a:solidFill>
                            <a:srgbClr val="000000"/>
                          </a:solidFill>
                          <a:effectLst/>
                          <a:latin typeface="Calibri"/>
                        </a:rPr>
                        <a:t>All Science Operations Centers shall provide for public dissemination a quick-look processed version of science data (e.g. thumbnails) within 6 months (TBR) of downlink for the first three orbits after launch and 60 days (TBR) of downlink thereafter.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65438">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320376">
                <a:tc gridSpan="2">
                  <a:txBody>
                    <a:bodyPr/>
                    <a:lstStyle/>
                    <a:p>
                      <a:pPr algn="l" fontAlgn="t"/>
                      <a:r>
                        <a:rPr lang="en-US" sz="1700" b="0" i="0" u="none" strike="noStrike">
                          <a:solidFill>
                            <a:srgbClr val="000000"/>
                          </a:solidFill>
                          <a:effectLst/>
                          <a:latin typeface="Calibri"/>
                        </a:rPr>
                        <a:t>This information is further detailed in the Science Data Management Plan.  The verifiable requirement is carried in this document.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65438">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35414">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65438">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661751">
                <a:tc>
                  <a:txBody>
                    <a:bodyPr/>
                    <a:lstStyle/>
                    <a:p>
                      <a:pPr algn="l" fontAlgn="t"/>
                      <a:r>
                        <a:rPr lang="en-US" sz="1700" b="0" i="0" u="none" strike="noStrike" dirty="0">
                          <a:solidFill>
                            <a:srgbClr val="000000"/>
                          </a:solidFill>
                          <a:effectLst/>
                          <a:latin typeface="Calibri"/>
                        </a:rPr>
                        <a:t>MRD-58 : The Mission shall ensure that each SOC provides for public dissemination a quick-look processed version of science data (e.g. thumbnails) within 60 days (TBR) of downlink.</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86126182"/>
      </p:ext>
    </p:extLst>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Post-Processing &amp; Delivery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72974979"/>
              </p:ext>
            </p:extLst>
          </p:nvPr>
        </p:nvGraphicFramePr>
        <p:xfrm>
          <a:off x="228600" y="1791953"/>
          <a:ext cx="8426450" cy="3956424"/>
        </p:xfrm>
        <a:graphic>
          <a:graphicData uri="http://schemas.openxmlformats.org/drawingml/2006/table">
            <a:tbl>
              <a:tblPr/>
              <a:tblGrid>
                <a:gridCol w="6191100"/>
                <a:gridCol w="2235350"/>
              </a:tblGrid>
              <a:tr h="133274">
                <a:tc gridSpan="2">
                  <a:txBody>
                    <a:bodyPr/>
                    <a:lstStyle/>
                    <a:p>
                      <a:pPr algn="l" fontAlgn="t"/>
                      <a:r>
                        <a:rPr lang="en-US" sz="1700" b="1" i="0" u="sng" strike="noStrike" dirty="0">
                          <a:solidFill>
                            <a:srgbClr val="000000"/>
                          </a:solidFill>
                          <a:effectLst/>
                          <a:latin typeface="Calibri"/>
                        </a:rPr>
                        <a:t>PAY-134: CDH Data: Data Sharing</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58089">
                <a:tc gridSpan="2">
                  <a:txBody>
                    <a:bodyPr/>
                    <a:lstStyle/>
                    <a:p>
                      <a:pPr algn="l" fontAlgn="t"/>
                      <a:r>
                        <a:rPr lang="en-US" sz="1700" b="0" i="0" u="none" strike="noStrike">
                          <a:solidFill>
                            <a:srgbClr val="000000"/>
                          </a:solidFill>
                          <a:effectLst/>
                          <a:latin typeface="Calibri"/>
                        </a:rPr>
                        <a:t>All Science Operations Centers shall be capable of sharing data with other SPP instrument teams to support data analysis as specified in the Science Data Management Plan (7434-9101).</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33274">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58089">
                <a:tc gridSpan="2">
                  <a:txBody>
                    <a:bodyPr/>
                    <a:lstStyle/>
                    <a:p>
                      <a:pPr algn="l" fontAlgn="t"/>
                      <a:r>
                        <a:rPr lang="en-US" sz="1700" b="0" i="0" u="none" strike="noStrike">
                          <a:solidFill>
                            <a:srgbClr val="000000"/>
                          </a:solidFill>
                          <a:effectLst/>
                          <a:latin typeface="Calibri"/>
                        </a:rPr>
                        <a:t>This information is further detailed in the Science Data Management Plan.  The verifiable requirement is carried in this document.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3327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11879">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3327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533095">
                <a:tc>
                  <a:txBody>
                    <a:bodyPr/>
                    <a:lstStyle/>
                    <a:p>
                      <a:pPr algn="l" fontAlgn="t"/>
                      <a:r>
                        <a:rPr lang="en-US" sz="1700" b="0" i="0" u="none" strike="noStrike" dirty="0">
                          <a:solidFill>
                            <a:srgbClr val="000000"/>
                          </a:solidFill>
                          <a:effectLst/>
                          <a:latin typeface="Calibri"/>
                        </a:rPr>
                        <a:t>MRD-59 : The Mission shall be capable of sharing data between instrument teams to support data analysis as specified in the Science Data Management Plan (7434-9101).</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86126182"/>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Post-Processing &amp; Delivery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56940808"/>
              </p:ext>
            </p:extLst>
          </p:nvPr>
        </p:nvGraphicFramePr>
        <p:xfrm>
          <a:off x="228600" y="1662413"/>
          <a:ext cx="8426450" cy="4534886"/>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PAY-135: CDH Data: Engineering Data Sharing</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All Science Operations Centers shall be capable of sharing ancillary engineering information necessary to validate and calibrate science data sets with all investigation teams prior to depositing them in a NASA approved data repository.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information is further detailed in the Science Data Management Plan.  The verifiable requirement is carried in this document.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l" fontAlgn="t"/>
                      <a:r>
                        <a:rPr lang="en-US" sz="1700" b="0" i="0" u="none" strike="noStrike">
                          <a:solidFill>
                            <a:srgbClr val="000000"/>
                          </a:solidFill>
                          <a:effectLst/>
                          <a:latin typeface="Calibri"/>
                        </a:rPr>
                        <a:t>MRD-60 : The Mission shall be capable of sharing ancillary engineering information necessary to validate and calibrate science data sets to all investigation teams prior to depositing them in a NASA approved data repository.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86126182"/>
      </p:ext>
    </p:extLst>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Post-Processing &amp; Delivery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67343863"/>
              </p:ext>
            </p:extLst>
          </p:nvPr>
        </p:nvGraphicFramePr>
        <p:xfrm>
          <a:off x="228600" y="1662413"/>
          <a:ext cx="8426450" cy="4534886"/>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PAY-136: CDH Data: Public Dissemination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Science Operations Centers shall provide processed science data obtained as part of the SPP mission to the public no later than 6 months (TBR) from downlink of all a given encounter's data.</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dirty="0">
                          <a:solidFill>
                            <a:srgbClr val="000000"/>
                          </a:solidFill>
                          <a:effectLst/>
                          <a:latin typeface="Calibri"/>
                        </a:rPr>
                        <a:t>This information is further detailed in the Science Data Management Plan.  The verifiable requirement is carried in this document.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l" fontAlgn="t"/>
                      <a:r>
                        <a:rPr lang="en-US" sz="1700" b="0" i="0" u="none" strike="noStrike">
                          <a:solidFill>
                            <a:srgbClr val="000000"/>
                          </a:solidFill>
                          <a:effectLst/>
                          <a:latin typeface="Calibri"/>
                        </a:rPr>
                        <a:t>MRD-61 : The Mission shall ensure that each SPP science investigation provides processed science data obtained as part of the SPP mission to the public no later than 6 months (TBR) from downlink of all a given encounter's data.</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86126182"/>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Post-Processing &amp; Delivery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05038433"/>
              </p:ext>
            </p:extLst>
          </p:nvPr>
        </p:nvGraphicFramePr>
        <p:xfrm>
          <a:off x="228600" y="1554533"/>
          <a:ext cx="8426450" cy="4750648"/>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PAY-137: CDH Data Delivery: Data Retention at MOC</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All Science Operations Centers shall maintain all instrument telemetry &amp; all associated data products throughout the duration of the operational phase of the mission plus one year (TBR).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information is further detailed in the Science Data Management Plan.  The verifiable requirement is carried in this document.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525539">
                <a:tc>
                  <a:txBody>
                    <a:bodyPr/>
                    <a:lstStyle/>
                    <a:p>
                      <a:pPr algn="l" fontAlgn="t"/>
                      <a:r>
                        <a:rPr lang="en-US" sz="1700" b="0" i="0" u="none" strike="noStrike">
                          <a:solidFill>
                            <a:srgbClr val="000000"/>
                          </a:solidFill>
                          <a:effectLst/>
                          <a:latin typeface="Calibri"/>
                        </a:rPr>
                        <a:t>MRD-63 : The Mission shall ensure that all instrument telemetry received by the MOC, all associated ancillary data products generated by the ground system, and any processed science data products received by the MOC at any point in the mission life cycle are retained at the MOC throughout the duration of the operational phase of the mission plus one year (TBR).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86126182"/>
      </p:ext>
    </p:extLst>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Post-Processing &amp; Delivery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50035676"/>
              </p:ext>
            </p:extLst>
          </p:nvPr>
        </p:nvGraphicFramePr>
        <p:xfrm>
          <a:off x="228600" y="1662413"/>
          <a:ext cx="8426450" cy="4215504"/>
        </p:xfrm>
        <a:graphic>
          <a:graphicData uri="http://schemas.openxmlformats.org/drawingml/2006/table">
            <a:tbl>
              <a:tblPr/>
              <a:tblGrid>
                <a:gridCol w="6191100"/>
                <a:gridCol w="2235350"/>
              </a:tblGrid>
              <a:tr h="105999">
                <a:tc gridSpan="2">
                  <a:txBody>
                    <a:bodyPr/>
                    <a:lstStyle/>
                    <a:p>
                      <a:pPr algn="l" fontAlgn="t"/>
                      <a:r>
                        <a:rPr lang="en-US" sz="1700" b="1" i="0" u="sng" strike="noStrike" dirty="0">
                          <a:solidFill>
                            <a:srgbClr val="000000"/>
                          </a:solidFill>
                          <a:effectLst/>
                          <a:latin typeface="Calibri"/>
                        </a:rPr>
                        <a:t>PAY-138: CDH Data Delivery: Data Retention at SOCs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306197">
                <a:tc gridSpan="2">
                  <a:txBody>
                    <a:bodyPr/>
                    <a:lstStyle/>
                    <a:p>
                      <a:pPr algn="l" fontAlgn="t"/>
                      <a:r>
                        <a:rPr lang="en-US" sz="1700" b="0" i="0" u="none" strike="noStrike">
                          <a:solidFill>
                            <a:srgbClr val="000000"/>
                          </a:solidFill>
                          <a:effectLst/>
                          <a:latin typeface="Calibri"/>
                        </a:rPr>
                        <a:t>All Science Operations Centers shall maintain a data archive of its instrument science, documentation, software and science data products for the life of the mission plus one year (TBR).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105999">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05271">
                <a:tc gridSpan="2">
                  <a:txBody>
                    <a:bodyPr/>
                    <a:lstStyle/>
                    <a:p>
                      <a:pPr algn="l" fontAlgn="t"/>
                      <a:r>
                        <a:rPr lang="en-US" sz="1700" b="0" i="0" u="none" strike="noStrike">
                          <a:solidFill>
                            <a:srgbClr val="000000"/>
                          </a:solidFill>
                          <a:effectLst/>
                          <a:latin typeface="Calibri"/>
                        </a:rPr>
                        <a:t>This information is further detailed in the Science Data Management Plan.  The verifiable requirement is carried in this document.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105999">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07123">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05999">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23998">
                <a:tc>
                  <a:txBody>
                    <a:bodyPr/>
                    <a:lstStyle/>
                    <a:p>
                      <a:pPr algn="l" fontAlgn="t"/>
                      <a:r>
                        <a:rPr lang="en-US" sz="1700" b="0" i="0" u="none" strike="noStrike" dirty="0">
                          <a:solidFill>
                            <a:srgbClr val="000000"/>
                          </a:solidFill>
                          <a:effectLst/>
                          <a:latin typeface="Calibri"/>
                        </a:rPr>
                        <a:t>MRD-64 : The Mission shall ensure that each SOC maintains a data archive of its instrument science, documentation, software and science data products for the life of the mission plus one year (TBR).</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86126182"/>
      </p:ext>
    </p:extLst>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Post-Processing &amp; Delivery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27736046"/>
              </p:ext>
            </p:extLst>
          </p:nvPr>
        </p:nvGraphicFramePr>
        <p:xfrm>
          <a:off x="228600" y="1554533"/>
          <a:ext cx="8426450" cy="4750648"/>
        </p:xfrm>
        <a:graphic>
          <a:graphicData uri="http://schemas.openxmlformats.org/drawingml/2006/table">
            <a:tbl>
              <a:tblPr/>
              <a:tblGrid>
                <a:gridCol w="6191100"/>
                <a:gridCol w="2235350"/>
              </a:tblGrid>
              <a:tr h="272104">
                <a:tc gridSpan="2">
                  <a:txBody>
                    <a:bodyPr/>
                    <a:lstStyle/>
                    <a:p>
                      <a:pPr algn="l" fontAlgn="t"/>
                      <a:r>
                        <a:rPr lang="en-US" sz="1700" b="1" i="0" u="sng" strike="noStrike" dirty="0">
                          <a:solidFill>
                            <a:srgbClr val="000000"/>
                          </a:solidFill>
                          <a:effectLst/>
                          <a:latin typeface="Calibri"/>
                        </a:rPr>
                        <a:t>PAY-139: CDH Data Delivery: Data Delivery to NASA</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767158">
                <a:tc gridSpan="2">
                  <a:txBody>
                    <a:bodyPr/>
                    <a:lstStyle/>
                    <a:p>
                      <a:pPr algn="l" fontAlgn="t"/>
                      <a:r>
                        <a:rPr lang="en-US" sz="1700" b="0" i="0" u="none" strike="noStrike">
                          <a:solidFill>
                            <a:srgbClr val="000000"/>
                          </a:solidFill>
                          <a:effectLst/>
                          <a:latin typeface="Calibri"/>
                        </a:rPr>
                        <a:t>All Science Operations Centers shall deliver its data archive from the operational phase of the mission to a NASA-designated location for a deep data archive within 12 months (TBR) of completion of the operational phase of the mission.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272104">
                <a:tc gridSpan="2">
                  <a:txBody>
                    <a:bodyPr/>
                    <a:lstStyle/>
                    <a:p>
                      <a:pPr algn="l" fontAlgn="t"/>
                      <a:r>
                        <a:rPr lang="en-US" sz="1700" b="1" i="1" u="sng" strike="noStrike" dirty="0">
                          <a:solidFill>
                            <a:srgbClr val="000000"/>
                          </a:solidFill>
                          <a:effectLst/>
                          <a:latin typeface="Calibri"/>
                        </a:rPr>
                        <a:t>Description/Clarification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r>
              <a:tr h="514365">
                <a:tc gridSpan="2">
                  <a:txBody>
                    <a:bodyPr/>
                    <a:lstStyle/>
                    <a:p>
                      <a:pPr algn="l" fontAlgn="t"/>
                      <a:r>
                        <a:rPr lang="en-US" sz="1700" b="0" i="0" u="none" strike="noStrike">
                          <a:solidFill>
                            <a:srgbClr val="000000"/>
                          </a:solidFill>
                          <a:effectLst/>
                          <a:latin typeface="Calibri"/>
                        </a:rPr>
                        <a:t>This information is further detailed in the Science Data Management Plan.  The verifiable requirement is carried in this document.</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72104">
                <a:tc>
                  <a:txBody>
                    <a:bodyPr/>
                    <a:lstStyle/>
                    <a:p>
                      <a:pPr algn="l" fontAlgn="t"/>
                      <a:r>
                        <a:rPr lang="en-US" sz="1700" b="1" i="0" u="sng" strike="noStrike">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19952">
                <a:tc>
                  <a:txBody>
                    <a:bodyPr/>
                    <a:lstStyle/>
                    <a:p>
                      <a:pPr algn="l" fontAlgn="t"/>
                      <a:r>
                        <a:rPr lang="en-US" sz="1700" b="0" i="0" u="none" strike="noStrike">
                          <a:solidFill>
                            <a:srgbClr val="000000"/>
                          </a:solidFill>
                          <a:effectLst/>
                          <a:latin typeface="Calibri"/>
                        </a:rPr>
                        <a:t>This requirement meets Level 2 Requirements.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FIELDS</a:t>
                      </a:r>
                      <a:br>
                        <a:rPr lang="en-US" sz="1700" b="0" i="0" u="none" strike="noStrike">
                          <a:solidFill>
                            <a:srgbClr val="000000"/>
                          </a:solidFill>
                          <a:effectLst/>
                          <a:latin typeface="Calibri"/>
                        </a:rPr>
                      </a:br>
                      <a:r>
                        <a:rPr lang="en-US" sz="1700" b="0" i="0" u="none" strike="noStrike">
                          <a:solidFill>
                            <a:srgbClr val="000000"/>
                          </a:solidFill>
                          <a:effectLst/>
                          <a:latin typeface="Calibri"/>
                        </a:rPr>
                        <a:t>SWEAP</a:t>
                      </a:r>
                      <a:br>
                        <a:rPr lang="en-US" sz="1700" b="0" i="0" u="none" strike="noStrike">
                          <a:solidFill>
                            <a:srgbClr val="000000"/>
                          </a:solidFill>
                          <a:effectLst/>
                          <a:latin typeface="Calibri"/>
                        </a:rPr>
                      </a:br>
                      <a:r>
                        <a:rPr lang="en-US" sz="1700" b="0" i="0" u="none" strike="noStrike">
                          <a:solidFill>
                            <a:srgbClr val="000000"/>
                          </a:solidFill>
                          <a:effectLst/>
                          <a:latin typeface="Calibri"/>
                        </a:rPr>
                        <a:t>WISPR</a:t>
                      </a:r>
                      <a:br>
                        <a:rPr lang="en-US" sz="1700" b="0" i="0" u="none" strike="noStrike">
                          <a:solidFill>
                            <a:srgbClr val="000000"/>
                          </a:solidFill>
                          <a:effectLst/>
                          <a:latin typeface="Calibri"/>
                        </a:rPr>
                      </a:br>
                      <a:r>
                        <a:rPr lang="en-US" sz="1700" b="0" i="0" u="none" strike="noStrike">
                          <a:solidFill>
                            <a:srgbClr val="000000"/>
                          </a:solidFill>
                          <a:effectLst/>
                          <a:latin typeface="Calibri"/>
                        </a:rPr>
                        <a:t>ISIS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272104">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088416">
                <a:tc>
                  <a:txBody>
                    <a:bodyPr/>
                    <a:lstStyle/>
                    <a:p>
                      <a:pPr algn="l" fontAlgn="t"/>
                      <a:r>
                        <a:rPr lang="en-US" sz="1700" b="0" i="0" u="none" strike="noStrike" dirty="0">
                          <a:solidFill>
                            <a:srgbClr val="000000"/>
                          </a:solidFill>
                          <a:effectLst/>
                          <a:latin typeface="Calibri"/>
                        </a:rPr>
                        <a:t>MRD-65 : The Mission shall ensure that each science investigation team delivers their respective data archive from the operational phase of the mission to a NASA-designated location for a deep data archive within 12 months (TBR) of completion of the operational phase of the mission.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86126182"/>
      </p:ext>
    </p:extLst>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11167183"/>
              </p:ext>
            </p:extLst>
          </p:nvPr>
        </p:nvGraphicFramePr>
        <p:xfrm>
          <a:off x="228600" y="1906346"/>
          <a:ext cx="8426450" cy="2287450"/>
        </p:xfrm>
        <a:graphic>
          <a:graphicData uri="http://schemas.openxmlformats.org/drawingml/2006/table">
            <a:tbl>
              <a:tblPr/>
              <a:tblGrid>
                <a:gridCol w="6191100"/>
                <a:gridCol w="2235350"/>
              </a:tblGrid>
              <a:tr h="107500">
                <a:tc gridSpan="2">
                  <a:txBody>
                    <a:bodyPr/>
                    <a:lstStyle/>
                    <a:p>
                      <a:pPr algn="l" fontAlgn="t"/>
                      <a:r>
                        <a:rPr lang="en-US" sz="1700" b="1" i="0" u="sng" strike="noStrike" dirty="0">
                          <a:solidFill>
                            <a:srgbClr val="000000"/>
                          </a:solidFill>
                          <a:effectLst/>
                          <a:latin typeface="Calibri"/>
                        </a:rPr>
                        <a:t>PAY-142: TSA: SPC Thermal Load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208177">
                <a:tc gridSpan="2">
                  <a:txBody>
                    <a:bodyPr/>
                    <a:lstStyle/>
                    <a:p>
                      <a:pPr algn="l" fontAlgn="t"/>
                      <a:r>
                        <a:rPr lang="en-US" sz="1700" b="0" i="0" u="none" strike="noStrike" dirty="0">
                          <a:solidFill>
                            <a:srgbClr val="000000"/>
                          </a:solidFill>
                          <a:effectLst/>
                          <a:latin typeface="Calibri"/>
                        </a:rPr>
                        <a:t>SPC shall be designed such that the thermal load to the TSA is no more than 25 W and no less than 0 W, including 30% margin.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10750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322500">
                <a:tc>
                  <a:txBody>
                    <a:bodyPr/>
                    <a:lstStyle/>
                    <a:p>
                      <a:pPr algn="l" fontAlgn="t"/>
                      <a:r>
                        <a:rPr lang="en-US" sz="1700" b="0" i="0" u="none" strike="noStrike">
                          <a:solidFill>
                            <a:srgbClr val="000000"/>
                          </a:solidFill>
                          <a:effectLst/>
                          <a:latin typeface="Calibri"/>
                        </a:rPr>
                        <a:t>This requirement meets thermal constraints on the Spacecraft subsystems.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10750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430000">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1052456884"/>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49466843"/>
              </p:ext>
            </p:extLst>
          </p:nvPr>
        </p:nvGraphicFramePr>
        <p:xfrm>
          <a:off x="228600" y="1906346"/>
          <a:ext cx="8426450" cy="2125308"/>
        </p:xfrm>
        <a:graphic>
          <a:graphicData uri="http://schemas.openxmlformats.org/drawingml/2006/table">
            <a:tbl>
              <a:tblPr/>
              <a:tblGrid>
                <a:gridCol w="6191100"/>
                <a:gridCol w="2235350"/>
              </a:tblGrid>
              <a:tr h="46020">
                <a:tc gridSpan="2">
                  <a:txBody>
                    <a:bodyPr/>
                    <a:lstStyle/>
                    <a:p>
                      <a:pPr algn="l" fontAlgn="t"/>
                      <a:r>
                        <a:rPr lang="en-US" sz="1700" b="1" i="0" u="sng" strike="noStrike" dirty="0">
                          <a:solidFill>
                            <a:srgbClr val="000000"/>
                          </a:solidFill>
                          <a:effectLst/>
                          <a:latin typeface="Calibri"/>
                        </a:rPr>
                        <a:t>PAY-143: Cooling System: SPC Thermal Load</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r>
              <a:tr h="89119">
                <a:tc gridSpan="2">
                  <a:txBody>
                    <a:bodyPr/>
                    <a:lstStyle/>
                    <a:p>
                      <a:pPr algn="l" fontAlgn="t"/>
                      <a:r>
                        <a:rPr lang="en-US" sz="1700" b="0" i="0" u="none" strike="noStrike" dirty="0">
                          <a:solidFill>
                            <a:srgbClr val="000000"/>
                          </a:solidFill>
                          <a:effectLst/>
                          <a:latin typeface="Calibri"/>
                        </a:rPr>
                        <a:t>SPC shall be designed such that the thermal load to the Cooling System is no more than 65 W, including 30% margin.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46020">
                <a:tc>
                  <a:txBody>
                    <a:bodyPr/>
                    <a:lstStyle/>
                    <a:p>
                      <a:pPr algn="l" fontAlgn="t"/>
                      <a:r>
                        <a:rPr lang="en-US" sz="1700" b="1" i="0" u="sng" strike="noStrike" dirty="0">
                          <a:solidFill>
                            <a:srgbClr val="000000"/>
                          </a:solidFill>
                          <a:effectLst/>
                          <a:latin typeface="Calibri"/>
                        </a:rPr>
                        <a:t>Rationale</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Requirement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6B8B7"/>
                    </a:solidFill>
                  </a:tcPr>
                </a:tc>
              </a:tr>
              <a:tr h="138059">
                <a:tc>
                  <a:txBody>
                    <a:bodyPr/>
                    <a:lstStyle/>
                    <a:p>
                      <a:pPr algn="l" fontAlgn="t"/>
                      <a:r>
                        <a:rPr lang="en-US" sz="1700" b="0" i="0" u="none" strike="noStrike">
                          <a:solidFill>
                            <a:srgbClr val="000000"/>
                          </a:solidFill>
                          <a:effectLst/>
                          <a:latin typeface="Calibri"/>
                        </a:rPr>
                        <a:t>This requirement meets thermal constraints on the Spacecraft subsystems.</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a:solidFill>
                            <a:srgbClr val="000000"/>
                          </a:solidFill>
                          <a:effectLst/>
                          <a:latin typeface="Calibri"/>
                        </a:rPr>
                        <a:t>SWEAP</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r h="46020">
                <a:tc>
                  <a:txBody>
                    <a:bodyPr/>
                    <a:lstStyle/>
                    <a:p>
                      <a:pPr algn="l" fontAlgn="t"/>
                      <a:r>
                        <a:rPr lang="en-US" sz="1700" b="1" i="0" u="sng" strike="noStrike">
                          <a:solidFill>
                            <a:srgbClr val="000000"/>
                          </a:solidFill>
                          <a:effectLst/>
                          <a:latin typeface="Calibri"/>
                        </a:rPr>
                        <a:t>Parent Traceability</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l" fontAlgn="t"/>
                      <a:r>
                        <a:rPr lang="en-US" sz="1700" b="1" i="0" u="sng" strike="noStrike">
                          <a:solidFill>
                            <a:srgbClr val="000000"/>
                          </a:solidFill>
                          <a:effectLst/>
                          <a:latin typeface="Calibri"/>
                        </a:rPr>
                        <a:t>Functional Allocation</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r>
              <a:tr h="184079">
                <a:tc>
                  <a:txBody>
                    <a:bodyPr/>
                    <a:lstStyle/>
                    <a:p>
                      <a:pPr algn="r" fontAlgn="t"/>
                      <a:endParaRPr lang="en-US" sz="1700" b="0" i="0" u="none" strike="noStrike" dirty="0">
                        <a:solidFill>
                          <a:srgbClr val="000000"/>
                        </a:solidFill>
                        <a:effectLst/>
                        <a:latin typeface="Calibri"/>
                      </a:endParaRP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en-US" sz="1700" b="0" i="0" u="none" strike="noStrike" dirty="0">
                          <a:solidFill>
                            <a:srgbClr val="000000"/>
                          </a:solidFill>
                          <a:effectLst/>
                          <a:latin typeface="Calibri"/>
                        </a:rPr>
                        <a:t> </a:t>
                      </a:r>
                    </a:p>
                  </a:txBody>
                  <a:tcPr marL="8778" marR="8778" marT="87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728179323"/>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Heritage Blue">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5AC792EEC324A992116C4FEEA565B" ma:contentTypeVersion="0" ma:contentTypeDescription="Create a new document." ma:contentTypeScope="" ma:versionID="75758037e8e258a534e6b8f9ab9c846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732AC4-70AA-4F17-AD63-9E180FFB283B}"/>
</file>

<file path=customXml/itemProps2.xml><?xml version="1.0" encoding="utf-8"?>
<ds:datastoreItem xmlns:ds="http://schemas.openxmlformats.org/officeDocument/2006/customXml" ds:itemID="{6DF59EFF-B903-4E8F-8F72-2DE4A63F6F4B}"/>
</file>

<file path=customXml/itemProps3.xml><?xml version="1.0" encoding="utf-8"?>
<ds:datastoreItem xmlns:ds="http://schemas.openxmlformats.org/officeDocument/2006/customXml" ds:itemID="{A0295891-6F57-41AD-8C73-F427E8179B88}"/>
</file>

<file path=docProps/app.xml><?xml version="1.0" encoding="utf-8"?>
<Properties xmlns="http://schemas.openxmlformats.org/officeDocument/2006/extended-properties" xmlns:vt="http://schemas.openxmlformats.org/officeDocument/2006/docPropsVTypes">
  <Template>naming convention trade</Template>
  <TotalTime>2820</TotalTime>
  <Words>15837</Words>
  <Application>Microsoft Office PowerPoint</Application>
  <PresentationFormat>On-screen Show (4:3)</PresentationFormat>
  <Paragraphs>1707</Paragraphs>
  <Slides>140</Slides>
  <Notes>2</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Heritage Blue</vt:lpstr>
      <vt:lpstr>Solar Probe Plus Payload Requirements Document Peer Review</vt:lpstr>
      <vt:lpstr>WISPR Measurements</vt:lpstr>
      <vt:lpstr>WISPR Measurements</vt:lpstr>
      <vt:lpstr>WISPR Measurements</vt:lpstr>
      <vt:lpstr>WISPR Measurements</vt:lpstr>
      <vt:lpstr>WISPR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ISIS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SWEAP Measurements</vt:lpstr>
      <vt:lpstr>FIELDS Measurements</vt:lpstr>
      <vt:lpstr>FIELDS Measurements</vt:lpstr>
      <vt:lpstr>FIELDS Measurements</vt:lpstr>
      <vt:lpstr>FIELDS Measurements</vt:lpstr>
      <vt:lpstr>FIELDS Measurements</vt:lpstr>
      <vt:lpstr>FIELDS Measurements</vt:lpstr>
      <vt:lpstr>FIELDS Measurements</vt:lpstr>
      <vt:lpstr>FIELDS Measurements</vt:lpstr>
      <vt:lpstr>FIELDS Measurements</vt:lpstr>
      <vt:lpstr>FIELDS Measurements</vt:lpstr>
      <vt:lpstr>System Operability</vt:lpstr>
      <vt:lpstr>System Operability</vt:lpstr>
      <vt:lpstr>System Operability</vt:lpstr>
      <vt:lpstr>System Operability</vt:lpstr>
      <vt:lpstr>System Operability</vt:lpstr>
      <vt:lpstr>System Operability</vt:lpstr>
      <vt:lpstr>System Operability</vt:lpstr>
      <vt:lpstr>System Operability</vt:lpstr>
      <vt:lpstr>System Operability</vt:lpstr>
      <vt:lpstr>Timekeeping</vt:lpstr>
      <vt:lpstr>Timekeeping</vt:lpstr>
      <vt:lpstr>Timekeeping</vt:lpstr>
      <vt:lpstr>Timekeeping</vt:lpstr>
      <vt:lpstr>Timekeeping</vt:lpstr>
      <vt:lpstr>Data Post-Processing &amp; Delivery</vt:lpstr>
      <vt:lpstr>Data Post-Processing &amp; Delivery</vt:lpstr>
      <vt:lpstr>Data Post-Processing &amp; Delivery</vt:lpstr>
      <vt:lpstr>Data Post-Processing &amp; Delivery</vt:lpstr>
      <vt:lpstr>Data Post-Processing &amp; Delivery</vt:lpstr>
      <vt:lpstr>Data Post-Processing &amp; Delivery</vt:lpstr>
      <vt:lpstr>Data Post-Processing &amp; Delivery</vt:lpstr>
      <vt:lpstr>Data Post-Processing &amp; Delivery</vt:lpstr>
      <vt:lpstr>Environment</vt:lpstr>
      <vt:lpstr>Environment</vt:lpstr>
      <vt:lpstr>Environment</vt:lpstr>
      <vt:lpstr>Environment</vt:lpstr>
      <vt:lpstr>Environment</vt:lpstr>
      <vt:lpstr>Environment</vt:lpstr>
      <vt:lpstr>Environment</vt:lpstr>
      <vt:lpstr>Compliance</vt:lpstr>
      <vt:lpstr>Compliance</vt:lpstr>
      <vt:lpstr>Compliance</vt:lpstr>
      <vt:lpstr>Compliance</vt:lpstr>
      <vt:lpstr>Compliance</vt:lpstr>
      <vt:lpstr>Compliance</vt:lpstr>
      <vt:lpstr>Compliance</vt:lpstr>
      <vt:lpstr>Compliance</vt:lpstr>
      <vt:lpstr>Compliance</vt:lpstr>
      <vt:lpstr>Compliance</vt:lpstr>
      <vt:lpstr>Compliance</vt:lpstr>
      <vt:lpstr>Compliance</vt:lpstr>
      <vt:lpstr>Backup</vt:lpstr>
      <vt:lpstr>Instrument Data Sharing</vt:lpstr>
      <vt:lpstr>Instrument Data Sharing</vt:lpstr>
      <vt:lpstr>Instrument Data Sharing</vt:lpstr>
      <vt:lpstr>Instrument Data Sharing</vt:lpstr>
      <vt:lpstr>Instrument Data Sharing</vt:lpstr>
      <vt:lpstr>Instrument Data Sharing</vt:lpstr>
      <vt:lpstr>System Operability</vt:lpstr>
      <vt:lpstr>Alignment &amp; Pointing</vt:lpstr>
      <vt:lpstr>Alignment &amp; Pointing</vt:lpstr>
      <vt:lpstr>Alignment &amp; Pointing</vt:lpstr>
      <vt:lpstr>Alignment &amp; Pointing</vt:lpstr>
      <vt:lpstr>Alignment &amp; Pointing</vt:lpstr>
      <vt:lpstr>Alignment &amp; Pointing</vt:lpstr>
      <vt:lpstr>Alignment &amp; Pointing</vt:lpstr>
      <vt:lpstr>Alignment &amp; Pointing</vt:lpstr>
      <vt:lpstr>Commanding &amp; Uplink</vt:lpstr>
      <vt:lpstr>Commanding &amp; Uplink</vt:lpstr>
      <vt:lpstr>Data Return &amp; Downlink</vt:lpstr>
      <vt:lpstr>Data Return &amp; Downlink</vt:lpstr>
      <vt:lpstr>Fault Management</vt:lpstr>
      <vt:lpstr>Fault Management</vt:lpstr>
      <vt:lpstr>Fault Management</vt:lpstr>
      <vt:lpstr>Fault Management</vt:lpstr>
    </vt:vector>
  </TitlesOfParts>
  <Company>Johns Hopkins University - Applied Physics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3 Payload Requirements Document – ISIS Feedback</dc:title>
  <dc:creator>kellydf1</dc:creator>
  <cp:lastModifiedBy>kellydf1</cp:lastModifiedBy>
  <cp:revision>151</cp:revision>
  <cp:lastPrinted>2013-05-10T21:16:58Z</cp:lastPrinted>
  <dcterms:created xsi:type="dcterms:W3CDTF">2013-03-13T15:12:43Z</dcterms:created>
  <dcterms:modified xsi:type="dcterms:W3CDTF">2013-05-23T14:53:46Z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0x0101008165AC792EEC324A992116C4FEEA565B</vt:lpwstr>
  </property>
</Properties>
</file>