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79" r:id="rId5"/>
    <p:sldId id="287" r:id="rId6"/>
    <p:sldId id="283" r:id="rId7"/>
    <p:sldId id="284" r:id="rId8"/>
    <p:sldId id="286" r:id="rId9"/>
    <p:sldId id="282" r:id="rId10"/>
    <p:sldId id="274" r:id="rId1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Driesman" initials="J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3300"/>
    <a:srgbClr val="CC0000"/>
    <a:srgbClr val="00CC99"/>
    <a:srgbClr val="C0C0C0"/>
    <a:srgbClr val="CC6600"/>
    <a:srgbClr val="66FF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7" autoAdjust="0"/>
    <p:restoredTop sz="89559" autoAdjust="0"/>
  </p:normalViewPr>
  <p:slideViewPr>
    <p:cSldViewPr snapToGrid="0"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6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FC28960-6D5F-4420-8F6E-4F7BFBE7F479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1616D64-E079-4650-9719-FECD1102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8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59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20A1-2358-4F33-B970-455BF5D41A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1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Picture 5" descr="JHU APL - Script - Rough Blue"/>
          <p:cNvPicPr>
            <a:picLocks noChangeAspect="1" noChangeArrowheads="1"/>
          </p:cNvPicPr>
          <p:nvPr/>
        </p:nvPicPr>
        <p:blipFill>
          <a:blip r:embed="rId3" cstate="print">
            <a:lum bright="55000"/>
          </a:blip>
          <a:srcRect/>
          <a:stretch>
            <a:fillRect/>
          </a:stretch>
        </p:blipFill>
        <p:spPr bwMode="auto">
          <a:xfrm>
            <a:off x="5381625" y="5648325"/>
            <a:ext cx="31988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PL Icon - Blue"/>
          <p:cNvPicPr>
            <a:picLocks noChangeAspect="1" noChangeArrowheads="1"/>
          </p:cNvPicPr>
          <p:nvPr/>
        </p:nvPicPr>
        <p:blipFill>
          <a:blip r:embed="rId4" cstate="print">
            <a:lum bright="59000"/>
          </a:blip>
          <a:srcRect/>
          <a:stretch>
            <a:fillRect/>
          </a:stretch>
        </p:blipFill>
        <p:spPr bwMode="auto">
          <a:xfrm>
            <a:off x="6831013" y="4764088"/>
            <a:ext cx="1654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17649" y="3846245"/>
            <a:ext cx="4827588" cy="1177925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00125" y="1990065"/>
            <a:ext cx="5862638" cy="1470025"/>
          </a:xfrm>
        </p:spPr>
        <p:txBody>
          <a:bodyPr/>
          <a:lstStyle>
            <a:lvl1pPr algn="ctr">
              <a:lnSpc>
                <a:spcPct val="8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184729"/>
            <a:ext cx="52231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>
              <a:spcBef>
                <a:spcPts val="600"/>
              </a:spcBef>
            </a:pPr>
            <a:r>
              <a:rPr lang="en-US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6597939" cy="11637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04799" y="6599302"/>
            <a:ext cx="2908183" cy="19666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E7BA3-4211-4233-A686-9D52B25A4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90675"/>
            <a:ext cx="41370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590675"/>
            <a:ext cx="41370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9CB56-A388-412F-969D-067B9E4DF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BFD62-CF2B-4D3B-9312-13899DE05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b="77075"/>
          <a:stretch>
            <a:fillRect/>
          </a:stretch>
        </p:blipFill>
        <p:spPr>
          <a:xfrm>
            <a:off x="0" y="-164386"/>
            <a:ext cx="9144000" cy="1561671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90675"/>
            <a:ext cx="84264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304800" y="6625275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pPr>
              <a:defRPr/>
            </a:pPr>
            <a:fld id="{DB641608-A4DE-46D0-828D-E3D6E6F03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0"/>
            <a:ext cx="6597939" cy="125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>
            <a:off x="304800" y="6593650"/>
            <a:ext cx="7907338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9" descr="APL Icon - 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1988" y="6364288"/>
            <a:ext cx="5572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7006442" y="1056904"/>
            <a:ext cx="212567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1000"/>
              </a:lnSpc>
            </a:pPr>
            <a:r>
              <a:rPr lang="en-US" sz="9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9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9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2pPr>
      <a:lvl3pPr marL="963613" indent="-22860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193800" indent="-22860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Probe Plus Requirements Plan &amp; Context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 Kelly</a:t>
            </a:r>
          </a:p>
          <a:p>
            <a:r>
              <a:rPr lang="en-US" dirty="0" smtClean="0"/>
              <a:t>SPP Requirements &amp; Verification Engineer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0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0675"/>
            <a:ext cx="8633012" cy="46783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5/24: Payload Requirements Document Peer Review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b="0" dirty="0" smtClean="0"/>
              <a:t>5/27 – 6/7: Incorporate feedback &amp; action items</a:t>
            </a:r>
          </a:p>
          <a:p>
            <a:pPr marL="0" indent="0">
              <a:buNone/>
            </a:pPr>
            <a:endParaRPr lang="en-US" sz="1800" b="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6/24: Baseline document distributed for signature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8/30 : PDR Deliverables Due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E7BA3-4211-4233-A686-9D52B25A43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2 – Mission (MRD)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32107"/>
            <a:ext cx="82486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260052" y="4237022"/>
            <a:ext cx="905347" cy="688063"/>
          </a:xfrm>
          <a:prstGeom prst="rect">
            <a:avLst/>
          </a:prstGeom>
          <a:noFill/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8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3 – Payload (PAY)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500313"/>
            <a:ext cx="82486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119326" y="2506918"/>
            <a:ext cx="905347" cy="688063"/>
          </a:xfrm>
          <a:prstGeom prst="rect">
            <a:avLst/>
          </a:prstGeom>
          <a:noFill/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9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&amp; Traceability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0675"/>
            <a:ext cx="4216651" cy="4678363"/>
          </a:xfrm>
        </p:spPr>
        <p:txBody>
          <a:bodyPr/>
          <a:lstStyle/>
          <a:p>
            <a:r>
              <a:rPr lang="en-US" sz="1400" dirty="0" smtClean="0"/>
              <a:t>Performance Document in question (i.e. PAY) is central verification document for subject</a:t>
            </a:r>
          </a:p>
          <a:p>
            <a:r>
              <a:rPr lang="en-US" sz="1400" dirty="0" smtClean="0"/>
              <a:t>Requirements traceable to parent performance document</a:t>
            </a:r>
          </a:p>
          <a:p>
            <a:r>
              <a:rPr lang="en-US" sz="1400" dirty="0" smtClean="0"/>
              <a:t>Requirements allocated to documents one level below</a:t>
            </a:r>
          </a:p>
          <a:p>
            <a:r>
              <a:rPr lang="en-US" sz="1400" dirty="0" smtClean="0"/>
              <a:t>Functional leads given oversight into many or all documents (tracking enabled by DOORS)</a:t>
            </a:r>
          </a:p>
          <a:p>
            <a:pPr lvl="1"/>
            <a:r>
              <a:rPr lang="en-US" sz="1400" dirty="0" smtClean="0"/>
              <a:t>Timekeeping</a:t>
            </a:r>
          </a:p>
          <a:p>
            <a:pPr lvl="1"/>
            <a:r>
              <a:rPr lang="en-US" sz="1400" dirty="0" smtClean="0"/>
              <a:t>Fault Management</a:t>
            </a:r>
          </a:p>
          <a:p>
            <a:pPr lvl="1"/>
            <a:r>
              <a:rPr lang="en-US" sz="1400" dirty="0" smtClean="0"/>
              <a:t>I&amp;T</a:t>
            </a:r>
          </a:p>
          <a:p>
            <a:r>
              <a:rPr lang="en-US" sz="1400" dirty="0" smtClean="0"/>
              <a:t>Links traceable between sibling documents in certain cases</a:t>
            </a:r>
          </a:p>
          <a:p>
            <a:r>
              <a:rPr lang="en-US" sz="1400" dirty="0" smtClean="0"/>
              <a:t>Specifications referenced via “compliance” requirements (liens)</a:t>
            </a:r>
          </a:p>
          <a:p>
            <a:r>
              <a:rPr lang="en-US" sz="1400" dirty="0" smtClean="0"/>
              <a:t>Non-verifiable documents (i.e. plans) handled case-by-case (derived requirements, verification by inspection)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E7BA3-4211-4233-A686-9D52B25A43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382005"/>
              </p:ext>
            </p:extLst>
          </p:nvPr>
        </p:nvGraphicFramePr>
        <p:xfrm>
          <a:off x="4816443" y="1982708"/>
          <a:ext cx="382905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Visio" r:id="rId3" imgW="3825240" imgH="3939540" progId="Visio.Drawing.11">
                  <p:embed/>
                </p:oleObj>
              </mc:Choice>
              <mc:Fallback>
                <p:oleObj name="Visio" r:id="rId3" imgW="3825240" imgH="393954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43" y="1982708"/>
                        <a:ext cx="3829050" cy="394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730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name of an investigation </a:t>
            </a:r>
            <a:r>
              <a:rPr lang="en-US" dirty="0" smtClean="0"/>
              <a:t>refers </a:t>
            </a:r>
            <a:r>
              <a:rPr lang="en-US" dirty="0"/>
              <a:t>to any or all parts of the team, including flight components (sensors, boards), ground components (SOCs) or the team </a:t>
            </a:r>
            <a:r>
              <a:rPr lang="en-US" dirty="0" smtClean="0"/>
              <a:t>entity</a:t>
            </a:r>
          </a:p>
          <a:p>
            <a:pPr lvl="1"/>
            <a:r>
              <a:rPr lang="en-US" dirty="0" smtClean="0"/>
              <a:t>FIELDS</a:t>
            </a:r>
          </a:p>
          <a:p>
            <a:pPr lvl="1"/>
            <a:r>
              <a:rPr lang="en-US" dirty="0" smtClean="0"/>
              <a:t>SWEAP</a:t>
            </a:r>
          </a:p>
          <a:p>
            <a:pPr lvl="1"/>
            <a:r>
              <a:rPr lang="en-US" dirty="0" smtClean="0"/>
              <a:t>WISPR</a:t>
            </a:r>
          </a:p>
          <a:p>
            <a:pPr lvl="1"/>
            <a:r>
              <a:rPr lang="en-US" dirty="0" smtClean="0"/>
              <a:t>ISIS</a:t>
            </a:r>
            <a:endParaRPr lang="en-US" dirty="0"/>
          </a:p>
          <a:p>
            <a:r>
              <a:rPr lang="en-US" dirty="0"/>
              <a:t>A particular sensor or instrument </a:t>
            </a:r>
            <a:r>
              <a:rPr lang="en-US" dirty="0" smtClean="0"/>
              <a:t>refers </a:t>
            </a:r>
            <a:r>
              <a:rPr lang="en-US" dirty="0"/>
              <a:t>only to specific flight </a:t>
            </a:r>
            <a:r>
              <a:rPr lang="en-US" dirty="0" smtClean="0"/>
              <a:t>components.  All measurement requirements are at the instrument/sensor level</a:t>
            </a:r>
          </a:p>
          <a:p>
            <a:pPr lvl="1"/>
            <a:r>
              <a:rPr lang="en-US" dirty="0" smtClean="0"/>
              <a:t>FIELDS: 	MAG, SCM, EFI</a:t>
            </a:r>
          </a:p>
          <a:p>
            <a:pPr lvl="1"/>
            <a:r>
              <a:rPr lang="en-US" dirty="0" smtClean="0"/>
              <a:t>SWEAP: 	SPC, SPAN-A+, SPAN-B</a:t>
            </a:r>
          </a:p>
          <a:p>
            <a:pPr lvl="1"/>
            <a:r>
              <a:rPr lang="en-US" dirty="0" smtClean="0"/>
              <a:t>WISPR:	WISPR</a:t>
            </a:r>
          </a:p>
          <a:p>
            <a:pPr lvl="1"/>
            <a:r>
              <a:rPr lang="en-US" dirty="0" smtClean="0"/>
              <a:t>ISIS: 	EPI-Lo, EPI-Hi</a:t>
            </a:r>
            <a:endParaRPr lang="en-US" dirty="0"/>
          </a:p>
          <a:p>
            <a:r>
              <a:rPr lang="en-US" dirty="0"/>
              <a:t>“All instruments” refers to all flight components</a:t>
            </a:r>
          </a:p>
          <a:p>
            <a:r>
              <a:rPr lang="en-US" dirty="0"/>
              <a:t>“All Science Operations Centers” refers to all </a:t>
            </a:r>
            <a:r>
              <a:rPr lang="en-US" dirty="0" smtClean="0"/>
              <a:t>SOCs</a:t>
            </a:r>
          </a:p>
        </p:txBody>
      </p:sp>
    </p:spTree>
    <p:extLst>
      <p:ext uri="{BB962C8B-B14F-4D97-AF65-F5344CB8AC3E}">
        <p14:creationId xmlns:p14="http://schemas.microsoft.com/office/powerpoint/2010/main" val="608164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SPP Requirements track Verification Method and Activity</a:t>
            </a:r>
          </a:p>
          <a:p>
            <a:pPr lvl="1"/>
            <a:r>
              <a:rPr lang="en-US" dirty="0" smtClean="0"/>
              <a:t>Methods: Test, Analysis, Demonstration, Inspection</a:t>
            </a:r>
          </a:p>
          <a:p>
            <a:pPr lvl="1"/>
            <a:r>
              <a:rPr lang="en-US" dirty="0" smtClean="0"/>
              <a:t>Activity specifies type of T, A, I, or D to fulfill verification</a:t>
            </a:r>
          </a:p>
          <a:p>
            <a:r>
              <a:rPr lang="en-US" dirty="0" smtClean="0"/>
              <a:t>Majority of all PAY document requirements are verified at Level 3 by ‘Inspection’</a:t>
            </a:r>
          </a:p>
          <a:p>
            <a:r>
              <a:rPr lang="en-US" dirty="0" smtClean="0"/>
              <a:t>Traditional T A I D methods implemented at Level 4 (instrument teams top-level)</a:t>
            </a:r>
          </a:p>
          <a:p>
            <a:r>
              <a:rPr lang="en-US" dirty="0" smtClean="0"/>
              <a:t>Level 3 requirements ‘Inspect’ verified Level 4 requirements flowed down from Level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E7BA3-4211-4233-A686-9D52B25A43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57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Nomenclature of document types</a:t>
            </a:r>
          </a:p>
          <a:p>
            <a:pPr lvl="1"/>
            <a:r>
              <a:rPr lang="en-US" dirty="0" smtClean="0"/>
              <a:t>Payload Requirements Document – ‘Performance’ Requirements Document</a:t>
            </a:r>
          </a:p>
          <a:p>
            <a:pPr lvl="1"/>
            <a:r>
              <a:rPr lang="en-US" dirty="0" smtClean="0"/>
              <a:t>‘Specification’ Documents comprised of Environmental documents and ICDs – contain verifiable information relevant to multiple elements or subsystems</a:t>
            </a:r>
          </a:p>
          <a:p>
            <a:r>
              <a:rPr lang="en-US" dirty="0" smtClean="0"/>
              <a:t>PAY document section dedicated to complianc</a:t>
            </a:r>
            <a:r>
              <a:rPr lang="en-US" dirty="0" smtClean="0"/>
              <a:t>e with various specification documents</a:t>
            </a:r>
          </a:p>
          <a:p>
            <a:r>
              <a:rPr lang="en-US" dirty="0" smtClean="0"/>
              <a:t>Relevant requirements developed, validated, tracked, and verified within Specification document</a:t>
            </a:r>
          </a:p>
          <a:p>
            <a:r>
              <a:rPr lang="en-US" dirty="0" smtClean="0"/>
              <a:t>Verification of ‘Compliance’ requirements within PAY ensure full verification of relevant requirements held in Specifications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“P</a:t>
            </a:r>
            <a:r>
              <a:rPr lang="en-US" dirty="0" smtClean="0"/>
              <a:t>laceholder” requirements currently held in PAY that will likely migrate to Specifications noted as such – in backup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E7BA3-4211-4233-A686-9D52B25A43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4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Documents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447800"/>
            <a:ext cx="83724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826764" y="4751800"/>
            <a:ext cx="905347" cy="688063"/>
          </a:xfrm>
          <a:prstGeom prst="rect">
            <a:avLst/>
          </a:prstGeom>
          <a:noFill/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58018" y="4751800"/>
            <a:ext cx="905347" cy="688063"/>
          </a:xfrm>
          <a:prstGeom prst="rect">
            <a:avLst/>
          </a:prstGeom>
          <a:noFill/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25665" y="2470154"/>
            <a:ext cx="905347" cy="688063"/>
          </a:xfrm>
          <a:prstGeom prst="rect">
            <a:avLst/>
          </a:prstGeom>
          <a:noFill/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58019" y="2470154"/>
            <a:ext cx="905347" cy="688063"/>
          </a:xfrm>
          <a:prstGeom prst="rect">
            <a:avLst/>
          </a:prstGeom>
          <a:noFill/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02584" y="2470154"/>
            <a:ext cx="905347" cy="688063"/>
          </a:xfrm>
          <a:prstGeom prst="rect">
            <a:avLst/>
          </a:prstGeom>
          <a:noFill/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35311" y="2470154"/>
            <a:ext cx="905347" cy="688063"/>
          </a:xfrm>
          <a:prstGeom prst="rect">
            <a:avLst/>
          </a:prstGeom>
          <a:noFill/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84841" y="2470154"/>
            <a:ext cx="905347" cy="688063"/>
          </a:xfrm>
          <a:prstGeom prst="rect">
            <a:avLst/>
          </a:prstGeom>
          <a:noFill/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84841" y="4751800"/>
            <a:ext cx="905347" cy="688063"/>
          </a:xfrm>
          <a:prstGeom prst="rect">
            <a:avLst/>
          </a:prstGeom>
          <a:noFill/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66487" y="4751800"/>
            <a:ext cx="905347" cy="688063"/>
          </a:xfrm>
          <a:prstGeom prst="rect">
            <a:avLst/>
          </a:prstGeom>
          <a:noFill/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249963" y="5914394"/>
            <a:ext cx="905347" cy="688063"/>
          </a:xfrm>
          <a:prstGeom prst="rect">
            <a:avLst/>
          </a:prstGeom>
          <a:noFill/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58019" y="5914394"/>
            <a:ext cx="905347" cy="688063"/>
          </a:xfrm>
          <a:prstGeom prst="rect">
            <a:avLst/>
          </a:prstGeom>
          <a:noFill/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4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E7BA3-4211-4233-A686-9D52B25A43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721897"/>
              </p:ext>
            </p:extLst>
          </p:nvPr>
        </p:nvGraphicFramePr>
        <p:xfrm>
          <a:off x="1250950" y="1688220"/>
          <a:ext cx="6643672" cy="2912962"/>
        </p:xfrm>
        <a:graphic>
          <a:graphicData uri="http://schemas.openxmlformats.org/drawingml/2006/table">
            <a:tbl>
              <a:tblPr/>
              <a:tblGrid>
                <a:gridCol w="3284810"/>
                <a:gridCol w="3358862"/>
              </a:tblGrid>
              <a:tr h="17168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  <a:r>
                        <a:rPr lang="en-US" sz="1400" b="1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Number</a:t>
                      </a:r>
                      <a:r>
                        <a:rPr lang="en-U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 Requirement Title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080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Requirement Text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algn="l" fontAlgn="t"/>
                      <a:r>
                        <a:rPr lang="en-US" sz="1200" b="1" i="1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Description/Clarification</a:t>
                      </a:r>
                      <a:endParaRPr lang="en-US" sz="1200" b="1" i="1" u="sng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Additional information used to help interpret the intended meaning of the requirement (if necessary)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20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Rationale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Requirement Allocation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57080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Used to describe why requirement is necessary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(explanation or linking to upper-level requirement).  This section is 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mandatory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requirement validation.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List of planned allocated documents for this requirement.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820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Parent Traceability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Functional Allocation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99341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applicable, the upper-level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requirement to which this requirement is traceable.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applicable, list of “flagged” functions for cross-functional analysis.</a:t>
                      </a:r>
                    </a:p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Fault Protection</a:t>
                      </a:r>
                    </a:p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en-US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Timekeeping</a:t>
                      </a:r>
                    </a:p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I&amp;T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482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Heritage Blue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65AC792EEC324A992116C4FEEA565B" ma:contentTypeVersion="0" ma:contentTypeDescription="Create a new document." ma:contentTypeScope="" ma:versionID="75758037e8e258a534e6b8f9ab9c84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216C4A-1F58-4D73-88FE-D34948ACFD36}"/>
</file>

<file path=customXml/itemProps2.xml><?xml version="1.0" encoding="utf-8"?>
<ds:datastoreItem xmlns:ds="http://schemas.openxmlformats.org/officeDocument/2006/customXml" ds:itemID="{393806C7-A818-4C88-93EC-311D3AE08786}"/>
</file>

<file path=customXml/itemProps3.xml><?xml version="1.0" encoding="utf-8"?>
<ds:datastoreItem xmlns:ds="http://schemas.openxmlformats.org/officeDocument/2006/customXml" ds:itemID="{0B43E2F0-0CC7-4F18-900D-A25E751D5ED5}"/>
</file>

<file path=docProps/app.xml><?xml version="1.0" encoding="utf-8"?>
<Properties xmlns="http://schemas.openxmlformats.org/officeDocument/2006/extended-properties" xmlns:vt="http://schemas.openxmlformats.org/officeDocument/2006/docPropsVTypes">
  <Template>Heritage Blue</Template>
  <TotalTime>16422</TotalTime>
  <Words>482</Words>
  <Application>Microsoft Office PowerPoint</Application>
  <PresentationFormat>On-screen Show (4:3)</PresentationFormat>
  <Paragraphs>77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Heritage Blue</vt:lpstr>
      <vt:lpstr>Visio</vt:lpstr>
      <vt:lpstr>Solar Probe Plus Requirements Plan &amp; Context</vt:lpstr>
      <vt:lpstr>Level 2 – Mission (MRD)</vt:lpstr>
      <vt:lpstr>Level 3 – Payload (PAY)</vt:lpstr>
      <vt:lpstr>Allocation &amp; Traceability</vt:lpstr>
      <vt:lpstr>Requirement Subjects</vt:lpstr>
      <vt:lpstr>Verification Method</vt:lpstr>
      <vt:lpstr>Compliance Requirements</vt:lpstr>
      <vt:lpstr>Specification Documents</vt:lpstr>
      <vt:lpstr>Presentation Sample</vt:lpstr>
      <vt:lpstr>PAY Schedule</vt:lpstr>
    </vt:vector>
  </TitlesOfParts>
  <Company>JHUAPL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kellydf1</cp:lastModifiedBy>
  <cp:revision>666</cp:revision>
  <cp:lastPrinted>2013-02-01T14:01:20Z</cp:lastPrinted>
  <dcterms:created xsi:type="dcterms:W3CDTF">2011-10-23T16:15:51Z</dcterms:created>
  <dcterms:modified xsi:type="dcterms:W3CDTF">2013-05-23T13:38:25Z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0x0101008165AC792EEC324A992116C4FEEA565B</vt:lpwstr>
  </property>
</Properties>
</file>