
<file path=[Content_Types].xml><?xml version="1.0" encoding="utf-8"?>
<Types xmlns="http://schemas.openxmlformats.org/package/2006/content-types">
  <Default Extension="bin" ContentType="application/vnd.openxmlformats-officedocument.presentationml.printerSetting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12.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3.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9.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4.xml" ContentType="application/vnd.openxmlformats-officedocument.presentationml.slide+xml"/>
  <Override PartName="/ppt/slides/slide21.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30"/>
  </p:notesMasterIdLst>
  <p:sldIdLst>
    <p:sldId id="438" r:id="rId2"/>
    <p:sldId id="471" r:id="rId3"/>
    <p:sldId id="466" r:id="rId4"/>
    <p:sldId id="452" r:id="rId5"/>
    <p:sldId id="489" r:id="rId6"/>
    <p:sldId id="490" r:id="rId7"/>
    <p:sldId id="491" r:id="rId8"/>
    <p:sldId id="492" r:id="rId9"/>
    <p:sldId id="493" r:id="rId10"/>
    <p:sldId id="494" r:id="rId11"/>
    <p:sldId id="495" r:id="rId12"/>
    <p:sldId id="496" r:id="rId13"/>
    <p:sldId id="457" r:id="rId14"/>
    <p:sldId id="446" r:id="rId15"/>
    <p:sldId id="445" r:id="rId16"/>
    <p:sldId id="468" r:id="rId17"/>
    <p:sldId id="456" r:id="rId18"/>
    <p:sldId id="485" r:id="rId19"/>
    <p:sldId id="472" r:id="rId20"/>
    <p:sldId id="464" r:id="rId21"/>
    <p:sldId id="473" r:id="rId22"/>
    <p:sldId id="476" r:id="rId23"/>
    <p:sldId id="474" r:id="rId24"/>
    <p:sldId id="475" r:id="rId25"/>
    <p:sldId id="486" r:id="rId26"/>
    <p:sldId id="487" r:id="rId27"/>
    <p:sldId id="488" r:id="rId28"/>
    <p:sldId id="497" r:id="rId29"/>
  </p:sldIdLst>
  <p:sldSz cx="9144000" cy="6858000" type="screen4x3"/>
  <p:notesSz cx="6997700" cy="92837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9FF99"/>
    <a:srgbClr val="00A44A"/>
    <a:srgbClr val="CCFF99"/>
    <a:srgbClr val="FFFF99"/>
    <a:srgbClr val="F8EBBA"/>
    <a:srgbClr val="C07200"/>
    <a:srgbClr val="D67F00"/>
    <a:srgbClr val="EE8E00"/>
    <a:srgbClr val="FFC000"/>
    <a:srgbClr val="F2DA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96262" autoAdjust="0"/>
  </p:normalViewPr>
  <p:slideViewPr>
    <p:cSldViewPr snapToGrid="0">
      <p:cViewPr>
        <p:scale>
          <a:sx n="100" d="100"/>
          <a:sy n="100" d="100"/>
        </p:scale>
        <p:origin x="-728" y="-80"/>
      </p:cViewPr>
      <p:guideLst>
        <p:guide orient="horz" pos="2160"/>
        <p:guide pos="2880"/>
      </p:guideLst>
    </p:cSldViewPr>
  </p:slideViewPr>
  <p:notesTextViewPr>
    <p:cViewPr>
      <p:scale>
        <a:sx n="75" d="100"/>
        <a:sy n="7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3" Type="http://schemas.openxmlformats.org/officeDocument/2006/relationships/slide" Target="slides/slide12.xml"/><Relationship Id="rId18" Type="http://schemas.openxmlformats.org/officeDocument/2006/relationships/slide" Target="slides/slide17.xml"/><Relationship Id="rId21" Type="http://schemas.openxmlformats.org/officeDocument/2006/relationships/slide" Target="slides/slide20.xml"/><Relationship Id="rId34" Type="http://schemas.openxmlformats.org/officeDocument/2006/relationships/theme" Target="theme/theme1.xml"/><Relationship Id="rId25" Type="http://schemas.openxmlformats.org/officeDocument/2006/relationships/slide" Target="slides/slide24.xml"/><Relationship Id="rId7" Type="http://schemas.openxmlformats.org/officeDocument/2006/relationships/slide" Target="slides/slide6.xml"/><Relationship Id="rId33"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customXml" Target="../customXml/item3.xml"/><Relationship Id="rId20" Type="http://schemas.openxmlformats.org/officeDocument/2006/relationships/slide" Target="slides/slide19.xml"/><Relationship Id="rId29" Type="http://schemas.openxmlformats.org/officeDocument/2006/relationships/slide" Target="slides/slide28.xml"/><Relationship Id="rId2" Type="http://schemas.openxmlformats.org/officeDocument/2006/relationships/slide" Target="slides/slide1.xml"/><Relationship Id="rId16" Type="http://schemas.openxmlformats.org/officeDocument/2006/relationships/slide" Target="slides/slide15.xml"/><Relationship Id="rId24" Type="http://schemas.openxmlformats.org/officeDocument/2006/relationships/slide" Target="slides/slide23.xml"/><Relationship Id="rId1" Type="http://schemas.openxmlformats.org/officeDocument/2006/relationships/slideMaster" Target="slideMasters/slideMaster1.xml"/><Relationship Id="rId32" Type="http://schemas.openxmlformats.org/officeDocument/2006/relationships/presProps" Target="presProps.xml"/><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customXml" Target="../customXml/item2.xml"/><Relationship Id="rId23" Type="http://schemas.openxmlformats.org/officeDocument/2006/relationships/slide" Target="slides/slide22.xml"/><Relationship Id="rId28" Type="http://schemas.openxmlformats.org/officeDocument/2006/relationships/slide" Target="slides/slide27.xml"/><Relationship Id="rId5" Type="http://schemas.openxmlformats.org/officeDocument/2006/relationships/slide" Target="slides/slide4.xml"/><Relationship Id="rId15" Type="http://schemas.openxmlformats.org/officeDocument/2006/relationships/slide" Target="slides/slide14.xml"/><Relationship Id="rId36" Type="http://schemas.openxmlformats.org/officeDocument/2006/relationships/customXml" Target="../customXml/item1.xml"/><Relationship Id="rId31" Type="http://schemas.openxmlformats.org/officeDocument/2006/relationships/printerSettings" Target="printerSettings/printerSettings1.bin"/><Relationship Id="rId10" Type="http://schemas.openxmlformats.org/officeDocument/2006/relationships/slide" Target="slides/slide9.xml"/><Relationship Id="rId19" Type="http://schemas.openxmlformats.org/officeDocument/2006/relationships/slide" Target="slides/slide18.xml"/><Relationship Id="rId22" Type="http://schemas.openxmlformats.org/officeDocument/2006/relationships/slide" Target="slides/slide21.xml"/><Relationship Id="rId27" Type="http://schemas.openxmlformats.org/officeDocument/2006/relationships/slide" Target="slides/slide26.xml"/><Relationship Id="rId4" Type="http://schemas.openxmlformats.org/officeDocument/2006/relationships/slide" Target="slides/slide3.xml"/><Relationship Id="rId30" Type="http://schemas.openxmlformats.org/officeDocument/2006/relationships/notesMaster" Target="notesMasters/notesMaster1.xml"/><Relationship Id="rId9" Type="http://schemas.openxmlformats.org/officeDocument/2006/relationships/slide" Target="slides/slide8.xml"/><Relationship Id="rId35" Type="http://schemas.openxmlformats.org/officeDocument/2006/relationships/tableStyles" Target="tableStyles.xml"/><Relationship Id="rId14" Type="http://schemas.openxmlformats.org/officeDocument/2006/relationships/slide" Target="slides/slide13.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l" defTabSz="930275">
              <a:defRPr sz="1200" smtClean="0"/>
            </a:lvl1pPr>
          </a:lstStyle>
          <a:p>
            <a:pPr>
              <a:defRPr/>
            </a:pPr>
            <a:endParaRPr lang="en-US"/>
          </a:p>
        </p:txBody>
      </p:sp>
      <p:sp>
        <p:nvSpPr>
          <p:cNvPr id="10243" name="Rectangle 3"/>
          <p:cNvSpPr>
            <a:spLocks noGrp="1" noChangeArrowheads="1"/>
          </p:cNvSpPr>
          <p:nvPr>
            <p:ph type="dt" idx="1"/>
          </p:nvPr>
        </p:nvSpPr>
        <p:spPr bwMode="auto">
          <a:xfrm>
            <a:off x="3963988"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a:defRPr sz="1200" smtClean="0"/>
            </a:lvl1pPr>
          </a:lstStyle>
          <a:p>
            <a:pPr>
              <a:defRPr/>
            </a:pPr>
            <a:endParaRPr lang="en-US"/>
          </a:p>
        </p:txBody>
      </p:sp>
      <p:sp>
        <p:nvSpPr>
          <p:cNvPr id="6148"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700088" y="4410075"/>
            <a:ext cx="5597525" cy="4176713"/>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818563"/>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l" defTabSz="930275">
              <a:defRPr sz="1200" smtClean="0"/>
            </a:lvl1pPr>
          </a:lstStyle>
          <a:p>
            <a:pPr>
              <a:defRPr/>
            </a:pPr>
            <a:endParaRPr lang="en-US"/>
          </a:p>
        </p:txBody>
      </p:sp>
      <p:sp>
        <p:nvSpPr>
          <p:cNvPr id="10247" name="Rectangle 7"/>
          <p:cNvSpPr>
            <a:spLocks noGrp="1" noChangeArrowheads="1"/>
          </p:cNvSpPr>
          <p:nvPr>
            <p:ph type="sldNum" sz="quarter" idx="5"/>
          </p:nvPr>
        </p:nvSpPr>
        <p:spPr bwMode="auto">
          <a:xfrm>
            <a:off x="3963988" y="8818563"/>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a:defRPr sz="1200" smtClean="0"/>
            </a:lvl1pPr>
          </a:lstStyle>
          <a:p>
            <a:pPr>
              <a:defRPr/>
            </a:pPr>
            <a:fld id="{F847D127-D51C-4188-9A50-71C8B1289DC7}" type="slidenum">
              <a:rPr lang="en-US"/>
              <a:pPr>
                <a:defRPr/>
              </a:pPr>
              <a:t>‹#›</a:t>
            </a:fld>
            <a:endParaRPr lang="en-US"/>
          </a:p>
        </p:txBody>
      </p:sp>
    </p:spTree>
    <p:extLst>
      <p:ext uri="{BB962C8B-B14F-4D97-AF65-F5344CB8AC3E}">
        <p14:creationId xmlns:p14="http://schemas.microsoft.com/office/powerpoint/2010/main" val="41922561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47D127-D51C-4188-9A50-71C8B1289DC7}" type="slidenum">
              <a:rPr lang="en-US" smtClean="0"/>
              <a:pPr>
                <a:defRPr/>
              </a:pPr>
              <a:t>13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525F08-BDAB-4074-914D-B4264BEB0FBC}" type="slidenum">
              <a:rPr lang="en-US"/>
              <a:pPr/>
              <a:t>16</a:t>
            </a:fld>
            <a:endParaRPr lang="en-US"/>
          </a:p>
        </p:txBody>
      </p:sp>
      <p:sp>
        <p:nvSpPr>
          <p:cNvPr id="399362"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F847D127-D51C-4188-9A50-71C8B1289DC7}" type="slidenum">
              <a:rPr lang="en-US" smtClean="0"/>
              <a:pPr>
                <a:defRPr/>
              </a:pPr>
              <a:t>19</a:t>
            </a:fld>
            <a:endParaRPr lang="en-US"/>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0B0A69B-80AD-4776-9D20-F299DBB33260}" type="slidenum">
              <a:rPr lang="en-US" smtClean="0">
                <a:latin typeface="Arial" pitchFamily="34" charset="0"/>
              </a:rPr>
              <a:pPr/>
              <a:t>21</a:t>
            </a:fld>
            <a:endParaRPr lang="en-US" smtClean="0">
              <a:latin typeface="Arial"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lIns="92036" tIns="46016" rIns="92036" bIns="46016"/>
          <a:lstStyle/>
          <a:p>
            <a:endParaRPr lang="en-US"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EADE38D9-F30E-4323-8E23-B144EDA2536F}" type="slidenum">
              <a:rPr lang="en-US"/>
              <a:pPr/>
              <a:t>22</a:t>
            </a:fld>
            <a:endParaRPr lang="en-US"/>
          </a:p>
        </p:txBody>
      </p:sp>
      <p:sp>
        <p:nvSpPr>
          <p:cNvPr id="22531" name="Rectangle 7"/>
          <p:cNvSpPr txBox="1">
            <a:spLocks noGrp="1" noChangeArrowheads="1"/>
          </p:cNvSpPr>
          <p:nvPr/>
        </p:nvSpPr>
        <p:spPr bwMode="auto">
          <a:xfrm>
            <a:off x="3963678" y="8818407"/>
            <a:ext cx="3032442" cy="463711"/>
          </a:xfrm>
          <a:prstGeom prst="rect">
            <a:avLst/>
          </a:prstGeom>
          <a:noFill/>
          <a:ln w="9525">
            <a:noFill/>
            <a:miter lim="800000"/>
            <a:headEnd/>
            <a:tailEnd/>
          </a:ln>
        </p:spPr>
        <p:txBody>
          <a:bodyPr lIns="93023" tIns="46512" rIns="93023" bIns="46512" anchor="b"/>
          <a:lstStyle/>
          <a:p>
            <a:pPr algn="r"/>
            <a:fld id="{28BF8727-15D2-432E-874B-83C54C7CABF6}" type="slidenum">
              <a:rPr lang="en-US" sz="1200"/>
              <a:pPr algn="r"/>
              <a:t>22</a:t>
            </a:fld>
            <a:endParaRPr lang="en-US" sz="1200"/>
          </a:p>
        </p:txBody>
      </p:sp>
      <p:sp>
        <p:nvSpPr>
          <p:cNvPr id="22532" name="Rectangle 2"/>
          <p:cNvSpPr>
            <a:spLocks noGrp="1" noRot="1" noChangeAspect="1" noChangeArrowheads="1" noTextEdit="1"/>
          </p:cNvSpPr>
          <p:nvPr>
            <p:ph type="sldImg"/>
          </p:nvPr>
        </p:nvSpPr>
        <p:spPr>
          <a:solidFill>
            <a:srgbClr val="FFFFFF"/>
          </a:solidFill>
          <a:ln/>
        </p:spPr>
      </p:sp>
      <p:sp>
        <p:nvSpPr>
          <p:cNvPr id="22533" name="Rectangle 3"/>
          <p:cNvSpPr>
            <a:spLocks noGrp="1" noChangeArrowheads="1"/>
          </p:cNvSpPr>
          <p:nvPr>
            <p:ph type="body" idx="1"/>
          </p:nvPr>
        </p:nvSpPr>
        <p:spPr>
          <a:xfrm>
            <a:off x="932816" y="4409203"/>
            <a:ext cx="5132068" cy="4178140"/>
          </a:xfrm>
          <a:solidFill>
            <a:srgbClr val="FFFFFF"/>
          </a:solidFill>
          <a:ln>
            <a:solidFill>
              <a:srgbClr val="000000"/>
            </a:solidFill>
          </a:ln>
        </p:spPr>
        <p:txBody>
          <a:bodyPr lIns="93023" tIns="46512" rIns="93023" bIns="46512"/>
          <a:lstStyle/>
          <a:p>
            <a:pPr eaLnBrk="1" hangingPunct="1"/>
            <a:r>
              <a:rPr lang="en-US" smtClean="0">
                <a:latin typeface="Arial" charset="0"/>
                <a:ea typeface="ＭＳ Ｐゴシック" charset="-128"/>
              </a:rPr>
              <a:t>Opportunity to talk for a moment on the long history of an SPP-like mission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99D515-6452-514C-B66C-149C7DB9A60F}" type="slidenum">
              <a:rPr lang="en-US" smtClean="0">
                <a:solidFill>
                  <a:prstClr val="black"/>
                </a:solidFill>
                <a:latin typeface="Calibri"/>
              </a:rPr>
              <a:pPr/>
              <a:t>23</a:t>
            </a:fld>
            <a:endParaRPr lang="en-US">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99D515-6452-514C-B66C-149C7DB9A60F}" type="slidenum">
              <a:rPr lang="en-US" smtClean="0"/>
              <a:pPr/>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descr="BlueSolarProbePlusBannerTemplate.jpg"/>
          <p:cNvPicPr>
            <a:picLocks noChangeAspect="1"/>
          </p:cNvPicPr>
          <p:nvPr userDrawn="1"/>
        </p:nvPicPr>
        <p:blipFill>
          <a:blip r:embed="rId2" cstate="print"/>
          <a:stretch>
            <a:fillRect/>
          </a:stretch>
        </p:blipFill>
        <p:spPr>
          <a:xfrm>
            <a:off x="0" y="-1"/>
            <a:ext cx="9144000" cy="6858001"/>
          </a:xfrm>
          <a:prstGeom prst="rect">
            <a:avLst/>
          </a:prstGeom>
        </p:spPr>
      </p:pic>
      <p:pic>
        <p:nvPicPr>
          <p:cNvPr id="5" name="Picture 5" descr="JHU APL - Script - Rough Blue"/>
          <p:cNvPicPr>
            <a:picLocks noChangeAspect="1" noChangeArrowheads="1"/>
          </p:cNvPicPr>
          <p:nvPr/>
        </p:nvPicPr>
        <p:blipFill>
          <a:blip r:embed="rId3" cstate="print">
            <a:lum bright="55000"/>
          </a:blip>
          <a:srcRect/>
          <a:stretch>
            <a:fillRect/>
          </a:stretch>
        </p:blipFill>
        <p:spPr bwMode="auto">
          <a:xfrm>
            <a:off x="5381625" y="5648325"/>
            <a:ext cx="3198813" cy="800100"/>
          </a:xfrm>
          <a:prstGeom prst="rect">
            <a:avLst/>
          </a:prstGeom>
          <a:noFill/>
          <a:ln w="9525">
            <a:noFill/>
            <a:miter lim="800000"/>
            <a:headEnd/>
            <a:tailEnd/>
          </a:ln>
        </p:spPr>
      </p:pic>
      <p:pic>
        <p:nvPicPr>
          <p:cNvPr id="6" name="Picture 6" descr="APL Icon - Blue"/>
          <p:cNvPicPr>
            <a:picLocks noChangeAspect="1" noChangeArrowheads="1"/>
          </p:cNvPicPr>
          <p:nvPr/>
        </p:nvPicPr>
        <p:blipFill>
          <a:blip r:embed="rId4" cstate="print">
            <a:lum bright="59000"/>
          </a:blip>
          <a:srcRect/>
          <a:stretch>
            <a:fillRect/>
          </a:stretch>
        </p:blipFill>
        <p:spPr bwMode="auto">
          <a:xfrm>
            <a:off x="6831013" y="4764088"/>
            <a:ext cx="1654175" cy="952500"/>
          </a:xfrm>
          <a:prstGeom prst="rect">
            <a:avLst/>
          </a:prstGeom>
          <a:noFill/>
          <a:ln w="9525">
            <a:noFill/>
            <a:miter lim="800000"/>
            <a:headEnd/>
            <a:tailEnd/>
          </a:ln>
        </p:spPr>
      </p:pic>
      <p:sp>
        <p:nvSpPr>
          <p:cNvPr id="5123" name="Rectangle 3"/>
          <p:cNvSpPr>
            <a:spLocks noGrp="1" noChangeArrowheads="1"/>
          </p:cNvSpPr>
          <p:nvPr>
            <p:ph type="subTitle" idx="1"/>
          </p:nvPr>
        </p:nvSpPr>
        <p:spPr bwMode="black">
          <a:xfrm>
            <a:off x="1017649" y="3846245"/>
            <a:ext cx="4827588" cy="1177925"/>
          </a:xfrm>
        </p:spPr>
        <p:txBody>
          <a:bodyPr/>
          <a:lstStyle>
            <a:lvl1pPr marL="0" indent="0" algn="ctr">
              <a:spcAft>
                <a:spcPct val="0"/>
              </a:spcAft>
              <a:buFont typeface="Wingdings" pitchFamily="2" charset="2"/>
              <a:buNone/>
              <a:defRPr sz="2800" i="1">
                <a:solidFill>
                  <a:schemeClr val="bg1"/>
                </a:solidFill>
              </a:defRPr>
            </a:lvl1pPr>
          </a:lstStyle>
          <a:p>
            <a:r>
              <a:rPr lang="en-US" dirty="0"/>
              <a:t>Click to edit Master subtitle style</a:t>
            </a:r>
          </a:p>
        </p:txBody>
      </p:sp>
      <p:sp>
        <p:nvSpPr>
          <p:cNvPr id="5124" name="Rectangle 4"/>
          <p:cNvSpPr>
            <a:spLocks noGrp="1" noChangeArrowheads="1"/>
          </p:cNvSpPr>
          <p:nvPr>
            <p:ph type="ctrTitle"/>
          </p:nvPr>
        </p:nvSpPr>
        <p:spPr bwMode="black">
          <a:xfrm>
            <a:off x="500125" y="1990065"/>
            <a:ext cx="5862638" cy="1470025"/>
          </a:xfrm>
        </p:spPr>
        <p:txBody>
          <a:bodyPr/>
          <a:lstStyle>
            <a:lvl1pPr algn="ctr">
              <a:lnSpc>
                <a:spcPct val="85000"/>
              </a:lnSpc>
              <a:defRPr sz="3600">
                <a:solidFill>
                  <a:schemeClr val="bg1"/>
                </a:solidFill>
              </a:defRPr>
            </a:lvl1pPr>
          </a:lstStyle>
          <a:p>
            <a:r>
              <a:rPr lang="en-US" dirty="0"/>
              <a:t>Click to edit Master title style</a:t>
            </a:r>
          </a:p>
        </p:txBody>
      </p:sp>
      <p:sp>
        <p:nvSpPr>
          <p:cNvPr id="12" name="TextBox 11"/>
          <p:cNvSpPr txBox="1"/>
          <p:nvPr userDrawn="1"/>
        </p:nvSpPr>
        <p:spPr>
          <a:xfrm>
            <a:off x="457200" y="184729"/>
            <a:ext cx="5223164" cy="938719"/>
          </a:xfrm>
          <a:prstGeom prst="rect">
            <a:avLst/>
          </a:prstGeom>
          <a:noFill/>
        </p:spPr>
        <p:txBody>
          <a:bodyPr wrap="square" rtlCol="0">
            <a:spAutoFit/>
          </a:bodyPr>
          <a:lstStyle/>
          <a:p>
            <a:r>
              <a:rPr lang="en-US" sz="3200" b="1" dirty="0" smtClean="0">
                <a:solidFill>
                  <a:schemeClr val="bg1"/>
                </a:solidFill>
                <a:latin typeface="Arial"/>
                <a:cs typeface="Arial"/>
              </a:rPr>
              <a:t>Solar Probe Plus</a:t>
            </a:r>
          </a:p>
          <a:p>
            <a:pPr>
              <a:spcBef>
                <a:spcPts val="600"/>
              </a:spcBef>
            </a:pPr>
            <a:r>
              <a:rPr lang="en-US" i="1" dirty="0" smtClean="0">
                <a:solidFill>
                  <a:schemeClr val="bg1"/>
                </a:solidFill>
                <a:effectLst>
                  <a:outerShdw blurRad="50800" dist="38100" dir="2700000" algn="tl" rotWithShape="0">
                    <a:srgbClr val="000000">
                      <a:alpha val="43000"/>
                    </a:srgbClr>
                  </a:outerShdw>
                </a:effectLst>
                <a:latin typeface="Arial"/>
                <a:cs typeface="Arial"/>
              </a:rPr>
              <a:t>A NASA Mission</a:t>
            </a:r>
            <a:r>
              <a:rPr lang="en-US" i="1" baseline="0" dirty="0" smtClean="0">
                <a:solidFill>
                  <a:schemeClr val="bg1"/>
                </a:solidFill>
                <a:effectLst>
                  <a:outerShdw blurRad="50800" dist="38100" dir="2700000" algn="tl" rotWithShape="0">
                    <a:srgbClr val="000000">
                      <a:alpha val="43000"/>
                    </a:srgbClr>
                  </a:outerShdw>
                </a:effectLst>
                <a:latin typeface="Arial"/>
                <a:cs typeface="Arial"/>
              </a:rPr>
              <a:t> to Touch the Sun</a:t>
            </a:r>
            <a:endParaRPr lang="en-US" i="1" dirty="0">
              <a:solidFill>
                <a:schemeClr val="bg1"/>
              </a:solidFill>
              <a:effectLst>
                <a:outerShdw blurRad="50800" dist="38100" dir="2700000" algn="tl" rotWithShape="0">
                  <a:srgbClr val="000000">
                    <a:alpha val="43000"/>
                  </a:srgbClr>
                </a:outerShdw>
              </a:effectLst>
              <a:latin typeface="Arial"/>
              <a:cs typeface="Arial"/>
            </a:endParaRPr>
          </a:p>
        </p:txBody>
      </p:sp>
    </p:spTree>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0"/>
            <a:ext cx="6597939" cy="1163782"/>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1"/>
          </p:nvPr>
        </p:nvSpPr>
        <p:spPr>
          <a:xfrm>
            <a:off x="304799" y="6599302"/>
            <a:ext cx="2908183" cy="196661"/>
          </a:xfrm>
          <a:ln/>
        </p:spPr>
        <p:txBody>
          <a:bodyPr/>
          <a:lstStyle>
            <a:lvl1pPr>
              <a:defRPr/>
            </a:lvl1pPr>
          </a:lstStyle>
          <a:p>
            <a:pPr>
              <a:defRPr/>
            </a:pPr>
            <a:fld id="{C21E7BA3-4211-4233-A686-9D52B25A43DE}"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590675"/>
            <a:ext cx="4137025"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18025" y="1590675"/>
            <a:ext cx="4137025"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65C9CB56-A388-412F-969D-067B9E4DF749}"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5"/>
          <p:cNvSpPr>
            <a:spLocks noGrp="1" noChangeArrowheads="1"/>
          </p:cNvSpPr>
          <p:nvPr>
            <p:ph type="sldNum" sz="quarter" idx="11"/>
          </p:nvPr>
        </p:nvSpPr>
        <p:spPr>
          <a:ln/>
        </p:spPr>
        <p:txBody>
          <a:bodyPr/>
          <a:lstStyle>
            <a:lvl1pPr>
              <a:defRPr/>
            </a:lvl1pPr>
          </a:lstStyle>
          <a:p>
            <a:pPr>
              <a:defRPr/>
            </a:pPr>
            <a:fld id="{187BFD62-CF2B-4D3B-9312-13899DE05925}" type="slidenum">
              <a:rPr lang="en-US"/>
              <a:pPr>
                <a:defRPr/>
              </a:pPr>
              <a:t>‹#›</a:t>
            </a:fld>
            <a:endParaRPr lang="en-US"/>
          </a:p>
        </p:txBody>
      </p:sp>
      <p:sp>
        <p:nvSpPr>
          <p:cNvPr id="5" name="Title 4"/>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1625" y="433388"/>
            <a:ext cx="8229600" cy="9842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905000"/>
            <a:ext cx="7119938" cy="3959225"/>
          </a:xfrm>
        </p:spPr>
        <p:txBody>
          <a:bodyPr/>
          <a:lstStyle/>
          <a:p>
            <a:endParaRPr lang="en-US"/>
          </a:p>
        </p:txBody>
      </p:sp>
      <p:sp>
        <p:nvSpPr>
          <p:cNvPr id="4" name="Footer Placeholder 3"/>
          <p:cNvSpPr>
            <a:spLocks noGrp="1"/>
          </p:cNvSpPr>
          <p:nvPr>
            <p:ph type="ftr" sz="quarter" idx="10"/>
          </p:nvPr>
        </p:nvSpPr>
        <p:spPr>
          <a:xfrm>
            <a:off x="5310188" y="6565900"/>
            <a:ext cx="2895600" cy="182563"/>
          </a:xfrm>
          <a:prstGeom prst="rect">
            <a:avLst/>
          </a:prstGeom>
        </p:spPr>
        <p:txBody>
          <a:bodyPr/>
          <a:lstStyle>
            <a:lvl1pPr>
              <a:defRPr/>
            </a:lvl1pPr>
          </a:lstStyle>
          <a:p>
            <a:r>
              <a:rPr lang="en-US" dirty="0"/>
              <a:t>Solar Probe Plus Mission Concept Review</a:t>
            </a:r>
          </a:p>
        </p:txBody>
      </p:sp>
      <p:sp>
        <p:nvSpPr>
          <p:cNvPr id="5" name="Slide Number Placeholder 4"/>
          <p:cNvSpPr>
            <a:spLocks noGrp="1"/>
          </p:cNvSpPr>
          <p:nvPr>
            <p:ph type="sldNum" sz="quarter" idx="11"/>
          </p:nvPr>
        </p:nvSpPr>
        <p:spPr>
          <a:xfrm>
            <a:off x="304800" y="6565900"/>
            <a:ext cx="457200" cy="182563"/>
          </a:xfrm>
        </p:spPr>
        <p:txBody>
          <a:bodyPr/>
          <a:lstStyle>
            <a:lvl1pPr>
              <a:defRPr/>
            </a:lvl1pPr>
          </a:lstStyle>
          <a:p>
            <a:fld id="{95888442-E7C5-4E42-8326-5C1BC91328CA}" type="slidenum">
              <a:rPr lang="en-US"/>
              <a:pPr/>
              <a:t>‹#›</a:t>
            </a:fld>
            <a:endParaRPr lang="en-US"/>
          </a:p>
        </p:txBody>
      </p:sp>
      <p:sp>
        <p:nvSpPr>
          <p:cNvPr id="6" name="Date Placeholder 5"/>
          <p:cNvSpPr>
            <a:spLocks noGrp="1"/>
          </p:cNvSpPr>
          <p:nvPr>
            <p:ph type="dt" sz="half" idx="12"/>
          </p:nvPr>
        </p:nvSpPr>
        <p:spPr>
          <a:xfrm>
            <a:off x="6710363" y="114300"/>
            <a:ext cx="2133600" cy="198438"/>
          </a:xfrm>
          <a:prstGeom prst="rect">
            <a:avLst/>
          </a:prstGeom>
        </p:spPr>
        <p:txBody>
          <a:bodyPr/>
          <a:lstStyle>
            <a:lvl1pPr>
              <a:defRPr/>
            </a:lvl1pPr>
          </a:lstStyle>
          <a:p>
            <a:endParaRPr lang="en-US"/>
          </a:p>
        </p:txBody>
      </p:sp>
    </p:spTree>
  </p:cSld>
  <p:clrMapOvr>
    <a:masterClrMapping/>
  </p:clrMapOvr>
  <p:transition xmlns:p14="http://schemas.microsoft.com/office/powerpoint/2010/mai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100013"/>
            <a:ext cx="8229600" cy="9842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19088" y="1963738"/>
            <a:ext cx="3482975" cy="1903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954463" y="1963738"/>
            <a:ext cx="3484562" cy="1903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319088" y="4019550"/>
            <a:ext cx="7119937" cy="19034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0CEEF78C-56D2-449F-BF33-4BA1BF938999}" type="slidenum">
              <a:rPr lang="en-US">
                <a:solidFill>
                  <a:srgbClr val="000000"/>
                </a:solidFill>
                <a:latin typeface="Arial"/>
              </a:rPr>
              <a:pPr>
                <a:defRPr/>
              </a:pPr>
              <a:t>‹#›</a:t>
            </a:fld>
            <a:endParaRPr lang="en-US">
              <a:solidFill>
                <a:srgbClr val="000000"/>
              </a:solidFill>
              <a:latin typeface="Arial"/>
            </a:endParaRPr>
          </a:p>
        </p:txBody>
      </p:sp>
      <p:sp>
        <p:nvSpPr>
          <p:cNvPr id="7" name="Rectangle 23"/>
          <p:cNvSpPr>
            <a:spLocks noGrp="1" noChangeArrowheads="1"/>
          </p:cNvSpPr>
          <p:nvPr>
            <p:ph type="dt" sz="half" idx="11"/>
          </p:nvPr>
        </p:nvSpPr>
        <p:spPr>
          <a:xfrm>
            <a:off x="6710363" y="114300"/>
            <a:ext cx="2133600" cy="198438"/>
          </a:xfrm>
          <a:prstGeom prst="rect">
            <a:avLst/>
          </a:prstGeom>
          <a:ln/>
        </p:spPr>
        <p:txBody>
          <a:bodyPr/>
          <a:lstStyle>
            <a:lvl1pPr>
              <a:defRPr/>
            </a:lvl1pPr>
          </a:lstStyle>
          <a:p>
            <a:pPr defTabSz="914400">
              <a:defRPr/>
            </a:pPr>
            <a:endParaRPr lang="en-US">
              <a:solidFill>
                <a:srgbClr val="000000"/>
              </a:solidFill>
              <a:latin typeface="Arial"/>
            </a:endParaRPr>
          </a:p>
        </p:txBody>
      </p:sp>
    </p:spTree>
    <p:extLst>
      <p:ext uri="{BB962C8B-B14F-4D97-AF65-F5344CB8AC3E}">
        <p14:creationId xmlns:p14="http://schemas.microsoft.com/office/powerpoint/2010/main" val="1970644907"/>
      </p:ext>
    </p:extLst>
  </p:cSld>
  <p:clrMapOvr>
    <a:masterClrMapping/>
  </p:clrMapOvr>
  <p:transition xmlns:p14="http://schemas.microsoft.com/office/powerpoint/2010/mai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5310188" y="6565900"/>
            <a:ext cx="2895600" cy="182563"/>
          </a:xfrm>
          <a:prstGeom prst="rect">
            <a:avLst/>
          </a:prstGeom>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fld id="{46F3CC73-4E75-42CF-8936-4D8D180BBC4B}" type="slidenum">
              <a:rPr lang="en-US"/>
              <a:pPr/>
              <a:t>‹#›</a:t>
            </a:fld>
            <a:endParaRPr lang="en-US"/>
          </a:p>
        </p:txBody>
      </p:sp>
      <p:sp>
        <p:nvSpPr>
          <p:cNvPr id="4" name="Rectangle 8"/>
          <p:cNvSpPr>
            <a:spLocks noGrp="1" noChangeArrowheads="1"/>
          </p:cNvSpPr>
          <p:nvPr>
            <p:ph type="dt" sz="half" idx="12"/>
          </p:nvPr>
        </p:nvSpPr>
        <p:spPr>
          <a:xfrm>
            <a:off x="6710363" y="114300"/>
            <a:ext cx="2133600" cy="198438"/>
          </a:xfrm>
          <a:prstGeom prst="rect">
            <a:avLst/>
          </a:prstGeom>
          <a:ln/>
        </p:spPr>
        <p:txBody>
          <a:bodyPr/>
          <a:lstStyle>
            <a:lvl1pPr>
              <a:defRPr/>
            </a:lvl1pPr>
          </a:lstStyle>
          <a:p>
            <a:fld id="{58D586D2-1397-49E7-A8E7-DC820A358803}" type="datetime1">
              <a:rPr lang="en-US"/>
              <a:pPr/>
              <a:t>5/23/13</a:t>
            </a:fld>
            <a:endParaRPr lang="en-US"/>
          </a:p>
        </p:txBody>
      </p:sp>
    </p:spTree>
    <p:extLst>
      <p:ext uri="{BB962C8B-B14F-4D97-AF65-F5344CB8AC3E}">
        <p14:creationId xmlns:p14="http://schemas.microsoft.com/office/powerpoint/2010/main" val="864446823"/>
      </p:ext>
    </p:extLst>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2.jpeg"/><Relationship Id="rId10"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BlueSolarProbePlusBannerTemplate.jpg"/>
          <p:cNvPicPr>
            <a:picLocks noChangeAspect="1"/>
          </p:cNvPicPr>
          <p:nvPr userDrawn="1"/>
        </p:nvPicPr>
        <p:blipFill>
          <a:blip r:embed="rId9" cstate="print"/>
          <a:srcRect b="77075"/>
          <a:stretch>
            <a:fillRect/>
          </a:stretch>
        </p:blipFill>
        <p:spPr>
          <a:xfrm>
            <a:off x="0" y="-164386"/>
            <a:ext cx="9144000" cy="1561671"/>
          </a:xfrm>
          <a:prstGeom prst="rect">
            <a:avLst/>
          </a:prstGeom>
        </p:spPr>
      </p:pic>
      <p:sp>
        <p:nvSpPr>
          <p:cNvPr id="1027" name="Rectangle 3"/>
          <p:cNvSpPr>
            <a:spLocks noGrp="1" noChangeArrowheads="1"/>
          </p:cNvSpPr>
          <p:nvPr>
            <p:ph type="body" idx="1"/>
          </p:nvPr>
        </p:nvSpPr>
        <p:spPr bwMode="auto">
          <a:xfrm>
            <a:off x="228600" y="1590675"/>
            <a:ext cx="8426450" cy="46783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101" name="Rectangle 5"/>
          <p:cNvSpPr>
            <a:spLocks noGrp="1" noChangeArrowheads="1"/>
          </p:cNvSpPr>
          <p:nvPr>
            <p:ph type="sldNum" sz="quarter" idx="4"/>
          </p:nvPr>
        </p:nvSpPr>
        <p:spPr bwMode="ltGray">
          <a:xfrm>
            <a:off x="304800" y="6625275"/>
            <a:ext cx="457200" cy="18256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a:defRPr sz="1000" smtClean="0"/>
            </a:lvl1pPr>
          </a:lstStyle>
          <a:p>
            <a:pPr>
              <a:defRPr/>
            </a:pPr>
            <a:fld id="{DB641608-A4DE-46D0-828D-E3D6E6F03E41}" type="slidenum">
              <a:rPr lang="en-US"/>
              <a:pPr>
                <a:defRPr/>
              </a:pPr>
              <a:t>‹#›</a:t>
            </a:fld>
            <a:endParaRPr lang="en-US" dirty="0"/>
          </a:p>
        </p:txBody>
      </p:sp>
      <p:sp>
        <p:nvSpPr>
          <p:cNvPr id="1030" name="Rectangle 6"/>
          <p:cNvSpPr>
            <a:spLocks noGrp="1" noChangeArrowheads="1"/>
          </p:cNvSpPr>
          <p:nvPr>
            <p:ph type="title"/>
          </p:nvPr>
        </p:nvSpPr>
        <p:spPr bwMode="auto">
          <a:xfrm>
            <a:off x="301625" y="0"/>
            <a:ext cx="6597939" cy="125878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smtClean="0"/>
              <a:t>Click to edit Master title style</a:t>
            </a:r>
          </a:p>
        </p:txBody>
      </p:sp>
      <p:sp>
        <p:nvSpPr>
          <p:cNvPr id="4103" name="Line 7"/>
          <p:cNvSpPr>
            <a:spLocks noChangeShapeType="1"/>
          </p:cNvSpPr>
          <p:nvPr/>
        </p:nvSpPr>
        <p:spPr bwMode="gray">
          <a:xfrm>
            <a:off x="304800" y="6593650"/>
            <a:ext cx="7907338" cy="0"/>
          </a:xfrm>
          <a:prstGeom prst="line">
            <a:avLst/>
          </a:prstGeom>
          <a:noFill/>
          <a:ln w="38100">
            <a:solidFill>
              <a:srgbClr val="01255B"/>
            </a:solidFill>
            <a:round/>
            <a:headEnd/>
            <a:tailEnd/>
          </a:ln>
          <a:effectLst/>
        </p:spPr>
        <p:txBody>
          <a:bodyPr/>
          <a:lstStyle/>
          <a:p>
            <a:pPr>
              <a:defRPr/>
            </a:pPr>
            <a:endParaRPr lang="en-US"/>
          </a:p>
        </p:txBody>
      </p:sp>
      <p:pic>
        <p:nvPicPr>
          <p:cNvPr id="1033" name="Picture 9" descr="APL Icon - Blue"/>
          <p:cNvPicPr>
            <a:picLocks noChangeAspect="1" noChangeArrowheads="1"/>
          </p:cNvPicPr>
          <p:nvPr/>
        </p:nvPicPr>
        <p:blipFill>
          <a:blip r:embed="rId10" cstate="print"/>
          <a:srcRect/>
          <a:stretch>
            <a:fillRect/>
          </a:stretch>
        </p:blipFill>
        <p:spPr bwMode="auto">
          <a:xfrm>
            <a:off x="8281988" y="6364288"/>
            <a:ext cx="557212" cy="320675"/>
          </a:xfrm>
          <a:prstGeom prst="rect">
            <a:avLst/>
          </a:prstGeom>
          <a:noFill/>
          <a:ln w="9525">
            <a:noFill/>
            <a:miter lim="800000"/>
            <a:headEnd/>
            <a:tailEnd/>
          </a:ln>
        </p:spPr>
      </p:pic>
      <p:sp>
        <p:nvSpPr>
          <p:cNvPr id="16" name="TextBox 15"/>
          <p:cNvSpPr txBox="1"/>
          <p:nvPr userDrawn="1"/>
        </p:nvSpPr>
        <p:spPr>
          <a:xfrm>
            <a:off x="7006442" y="1056904"/>
            <a:ext cx="2125679" cy="348813"/>
          </a:xfrm>
          <a:prstGeom prst="rect">
            <a:avLst/>
          </a:prstGeom>
          <a:noFill/>
        </p:spPr>
        <p:txBody>
          <a:bodyPr wrap="square" rtlCol="0">
            <a:spAutoFit/>
          </a:bodyPr>
          <a:lstStyle/>
          <a:p>
            <a:pPr algn="r">
              <a:lnSpc>
                <a:spcPts val="1000"/>
              </a:lnSpc>
            </a:pPr>
            <a:r>
              <a:rPr lang="en-US" sz="1400" b="1" dirty="0" smtClean="0">
                <a:solidFill>
                  <a:schemeClr val="bg1"/>
                </a:solidFill>
                <a:latin typeface="Arial"/>
                <a:cs typeface="Arial"/>
              </a:rPr>
              <a:t>Solar Probe Plus</a:t>
            </a:r>
          </a:p>
          <a:p>
            <a:pPr algn="r">
              <a:lnSpc>
                <a:spcPts val="1000"/>
              </a:lnSpc>
            </a:pPr>
            <a:r>
              <a:rPr lang="en-US" sz="900" b="1" i="1" dirty="0" smtClean="0">
                <a:solidFill>
                  <a:schemeClr val="bg1"/>
                </a:solidFill>
                <a:latin typeface="Arial"/>
                <a:cs typeface="Arial"/>
              </a:rPr>
              <a:t>A NASA Mission</a:t>
            </a:r>
            <a:r>
              <a:rPr lang="en-US" sz="900" b="1" i="1" baseline="0" dirty="0" smtClean="0">
                <a:solidFill>
                  <a:schemeClr val="bg1"/>
                </a:solidFill>
                <a:latin typeface="Arial"/>
                <a:cs typeface="Arial"/>
              </a:rPr>
              <a:t> to Touch the Sun</a:t>
            </a:r>
            <a:endParaRPr lang="en-US" sz="900" b="1" i="1" dirty="0" smtClean="0">
              <a:solidFill>
                <a:schemeClr val="bg1"/>
              </a:solidFill>
              <a:latin typeface="Arial"/>
              <a:cs typeface="Arial"/>
            </a:endParaRPr>
          </a:p>
        </p:txBody>
      </p:sp>
      <p:sp>
        <p:nvSpPr>
          <p:cNvPr id="17" name="Footer Placeholder 4"/>
          <p:cNvSpPr txBox="1">
            <a:spLocks/>
          </p:cNvSpPr>
          <p:nvPr userDrawn="1"/>
        </p:nvSpPr>
        <p:spPr>
          <a:xfrm>
            <a:off x="2660074" y="6590076"/>
            <a:ext cx="3621974" cy="232299"/>
          </a:xfrm>
          <a:prstGeom prst="rect">
            <a:avLst/>
          </a:prstGeom>
        </p:spPr>
        <p:txBody>
          <a:bodyPr/>
          <a:lstStyle>
            <a:lvl1pPr algn="ct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Arial" charset="0"/>
                <a:ea typeface="+mn-ea"/>
                <a:cs typeface="+mn-cs"/>
              </a:rPr>
              <a:t>POC Motor Preliminary Design Review</a:t>
            </a:r>
          </a:p>
        </p:txBody>
      </p:sp>
      <p:sp>
        <p:nvSpPr>
          <p:cNvPr id="12" name="Footer Placeholder 4"/>
          <p:cNvSpPr txBox="1">
            <a:spLocks/>
          </p:cNvSpPr>
          <p:nvPr userDrawn="1"/>
        </p:nvSpPr>
        <p:spPr>
          <a:xfrm>
            <a:off x="6944139" y="6564346"/>
            <a:ext cx="1378483" cy="293654"/>
          </a:xfrm>
          <a:prstGeom prst="rect">
            <a:avLst/>
          </a:prstGeom>
        </p:spPr>
        <p:txBody>
          <a:bodyPr/>
          <a:lstStyle>
            <a:lvl1pPr algn="ct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Arial" charset="0"/>
                <a:ea typeface="+mn-ea"/>
                <a:cs typeface="+mn-cs"/>
              </a:rPr>
              <a:t>13 March 2013</a:t>
            </a:r>
            <a:endParaRPr kumimoji="0" lang="en-US" sz="1000" b="0" i="0" u="none" strike="noStrike" kern="1200" cap="none" spc="0" normalizeH="0" baseline="0" noProof="0" dirty="0">
              <a:ln>
                <a:noFill/>
              </a:ln>
              <a:solidFill>
                <a:schemeClr val="tx1"/>
              </a:solidFill>
              <a:effectLst/>
              <a:uLnTx/>
              <a:uFillTx/>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3672" r:id="rId1"/>
    <p:sldLayoutId id="2147483662" r:id="rId2"/>
    <p:sldLayoutId id="2147483664" r:id="rId3"/>
    <p:sldLayoutId id="2147483666" r:id="rId4"/>
    <p:sldLayoutId id="2147483674" r:id="rId5"/>
    <p:sldLayoutId id="2147483676" r:id="rId6"/>
    <p:sldLayoutId id="2147483677" r:id="rId7"/>
  </p:sldLayoutIdLst>
  <p:transition xmlns:p14="http://schemas.microsoft.com/office/powerpoint/2010/main" spd="med">
    <p:fade/>
  </p:transition>
  <p:hf hdr="0" ftr="0" dt="0"/>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227013" indent="-227013"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ea typeface="+mn-ea"/>
          <a:cs typeface="+mn-cs"/>
        </a:defRPr>
      </a:lvl1pPr>
      <a:lvl2pPr marL="463550" indent="-23495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2pPr>
      <a:lvl3pPr marL="963613"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3pPr>
      <a:lvl4pPr marL="1193800"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4pPr>
      <a:lvl5pPr marL="2057400"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5pPr>
      <a:lvl6pPr marL="25146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24.png"/><Relationship Id="rId7" Type="http://schemas.openxmlformats.org/officeDocument/2006/relationships/oleObject" Target="???" TargetMode="External"/><Relationship Id="rId8" Type="http://schemas.openxmlformats.org/officeDocument/2006/relationships/image" Target="../media/image22.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8.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microsoft.com/office/2007/relationships/hdphoto" Target="../media/hdphoto1.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microsoft.com/office/2007/relationships/hdphoto" Target="../media/hdphoto2.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4" Type="http://schemas.microsoft.com/office/2007/relationships/hdphoto" Target="../media/hdphoto3.wdp"/><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png"/><Relationship Id="rId7"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3.jpe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jpeg"/><Relationship Id="rId6" Type="http://schemas.openxmlformats.org/officeDocument/2006/relationships/image" Target="../media/image21.png"/><Relationship Id="rId1" Type="http://schemas.openxmlformats.org/officeDocument/2006/relationships/slideLayout" Target="../slideLayouts/slideLayout4.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144216" y="3987521"/>
            <a:ext cx="7754831" cy="1177925"/>
          </a:xfrm>
        </p:spPr>
        <p:txBody>
          <a:bodyPr/>
          <a:lstStyle/>
          <a:p>
            <a:r>
              <a:rPr lang="en-US" sz="2400" b="0" dirty="0" smtClean="0"/>
              <a:t>Jim Kinnison</a:t>
            </a:r>
          </a:p>
          <a:p>
            <a:r>
              <a:rPr lang="en-US" sz="2400" b="0" dirty="0" smtClean="0"/>
              <a:t>SPP Mission System Engineer</a:t>
            </a:r>
          </a:p>
          <a:p>
            <a:endParaRPr lang="en-US" sz="2400" b="0" dirty="0"/>
          </a:p>
          <a:p>
            <a:r>
              <a:rPr lang="en-US" sz="2400" b="0" dirty="0" err="1" smtClean="0"/>
              <a:t>Jim.Kinnison@jhuapl.edu</a:t>
            </a:r>
            <a:endParaRPr lang="en-US" sz="2400" b="0" dirty="0"/>
          </a:p>
        </p:txBody>
      </p:sp>
      <p:sp>
        <p:nvSpPr>
          <p:cNvPr id="5" name="Title 4"/>
          <p:cNvSpPr>
            <a:spLocks noGrp="1"/>
          </p:cNvSpPr>
          <p:nvPr>
            <p:ph type="ctrTitle"/>
          </p:nvPr>
        </p:nvSpPr>
        <p:spPr>
          <a:xfrm>
            <a:off x="500124" y="1990065"/>
            <a:ext cx="7361175" cy="1470025"/>
          </a:xfrm>
        </p:spPr>
        <p:txBody>
          <a:bodyPr/>
          <a:lstStyle/>
          <a:p>
            <a:r>
              <a:rPr lang="en-US" dirty="0" smtClean="0"/>
              <a:t>Solar Probe Plus</a:t>
            </a:r>
            <a:br>
              <a:rPr lang="en-US" dirty="0" smtClean="0"/>
            </a:br>
            <a:r>
              <a:rPr lang="en-US" dirty="0" smtClean="0"/>
              <a:t>Introduction (payload focus)</a:t>
            </a:r>
            <a:endParaRPr lang="en-US" dirty="0"/>
          </a:p>
        </p:txBody>
      </p:sp>
      <p:sp>
        <p:nvSpPr>
          <p:cNvPr id="4" name="Slide Number Placeholder 3"/>
          <p:cNvSpPr>
            <a:spLocks noGrp="1"/>
          </p:cNvSpPr>
          <p:nvPr>
            <p:ph type="sldNum" sz="quarter" idx="4294967295"/>
          </p:nvPr>
        </p:nvSpPr>
        <p:spPr>
          <a:xfrm>
            <a:off x="0" y="6565900"/>
            <a:ext cx="457200" cy="182563"/>
          </a:xfrm>
        </p:spPr>
        <p:txBody>
          <a:bodyPr/>
          <a:lstStyle/>
          <a:p>
            <a:fld id="{95888442-E7C5-4E42-8326-5C1BC91328CA}" type="slidenum">
              <a:rPr lang="en-US" smtClean="0"/>
              <a:pPr/>
              <a:t>1</a:t>
            </a:fld>
            <a:endParaRPr lang="en-US"/>
          </a:p>
        </p:txBody>
      </p:sp>
    </p:spTree>
    <p:extLst>
      <p:ext uri="{BB962C8B-B14F-4D97-AF65-F5344CB8AC3E}">
        <p14:creationId xmlns:p14="http://schemas.microsoft.com/office/powerpoint/2010/main" val="1837427468"/>
      </p:ext>
    </p:extLst>
  </p:cSld>
  <p:clrMapOvr>
    <a:masterClrMapping/>
  </p:clrMapOvr>
  <p:transition xmlns:p14="http://schemas.microsoft.com/office/powerpoint/2010/mai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89717D4-4878-4C8F-8732-4B7369A15DBF}" type="slidenum">
              <a:rPr lang="en-US" smtClean="0"/>
              <a:pPr>
                <a:defRPr/>
              </a:pPr>
              <a:t>10</a:t>
            </a:fld>
            <a:endParaRPr lang="en-US"/>
          </a:p>
        </p:txBody>
      </p:sp>
      <p:sp>
        <p:nvSpPr>
          <p:cNvPr id="3" name="Rectangle 2"/>
          <p:cNvSpPr txBox="1">
            <a:spLocks noChangeArrowheads="1"/>
          </p:cNvSpPr>
          <p:nvPr/>
        </p:nvSpPr>
        <p:spPr>
          <a:xfrm>
            <a:off x="276131" y="344032"/>
            <a:ext cx="8686800" cy="6096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u="none" strike="noStrike" kern="0" cap="none" spc="0" normalizeH="0" baseline="0" noProof="0" dirty="0" smtClean="0">
                <a:ln>
                  <a:noFill/>
                </a:ln>
                <a:solidFill>
                  <a:schemeClr val="bg1"/>
                </a:solidFill>
                <a:effectLst/>
                <a:uLnTx/>
                <a:uFillTx/>
                <a:latin typeface="+mj-lt"/>
                <a:ea typeface="+mj-ea"/>
                <a:cs typeface="+mj-cs"/>
              </a:rPr>
              <a:t>ISIS-EPI-Hi Summary</a:t>
            </a:r>
            <a:endParaRPr kumimoji="0" lang="en-US" sz="3200" b="1" u="none" strike="noStrike" kern="0" cap="none" spc="0" normalizeH="0" baseline="0" noProof="0" dirty="0">
              <a:ln>
                <a:noFill/>
              </a:ln>
              <a:solidFill>
                <a:schemeClr val="bg1"/>
              </a:solidFill>
              <a:effectLst/>
              <a:uLnTx/>
              <a:uFillTx/>
              <a:latin typeface="+mj-lt"/>
              <a:ea typeface="+mj-ea"/>
              <a:cs typeface="+mj-cs"/>
            </a:endParaRPr>
          </a:p>
        </p:txBody>
      </p:sp>
      <p:sp>
        <p:nvSpPr>
          <p:cNvPr id="4" name="Rectangle 3"/>
          <p:cNvSpPr txBox="1">
            <a:spLocks noChangeArrowheads="1"/>
          </p:cNvSpPr>
          <p:nvPr/>
        </p:nvSpPr>
        <p:spPr>
          <a:xfrm>
            <a:off x="1892300" y="1574800"/>
            <a:ext cx="4503083" cy="4908854"/>
          </a:xfrm>
          <a:prstGeom prst="rect">
            <a:avLst/>
          </a:prstGeom>
        </p:spPr>
        <p:txBody>
          <a:bodyPr/>
          <a:lstStyle/>
          <a:p>
            <a:pPr marL="227013" marR="0" lvl="0" indent="-227013" algn="l" defTabSz="914400" rtl="0" eaLnBrk="0" fontAlgn="base" latinLnBrk="0" hangingPunct="0">
              <a:lnSpc>
                <a:spcPct val="85000"/>
              </a:lnSpc>
              <a:spcBef>
                <a:spcPct val="0"/>
              </a:spcBef>
              <a:spcAft>
                <a:spcPct val="25000"/>
              </a:spcAft>
              <a:buClrTx/>
              <a:buSzTx/>
              <a:buFont typeface="Wingdings" pitchFamily="2" charset="2"/>
              <a:buChar char="§"/>
              <a:tabLst/>
              <a:defRPr/>
            </a:pPr>
            <a:r>
              <a:rPr kumimoji="0" lang="en-US" b="1" i="0" u="none" strike="noStrike" kern="0" cap="none" spc="0" normalizeH="0" baseline="0" noProof="0" dirty="0" smtClean="0">
                <a:ln>
                  <a:noFill/>
                </a:ln>
                <a:solidFill>
                  <a:schemeClr val="tx1"/>
                </a:solidFill>
                <a:effectLst/>
                <a:uLnTx/>
                <a:uFillTx/>
                <a:latin typeface="+mn-lt"/>
              </a:rPr>
              <a:t>Measures energetic particle spectra, composition, and angular distributions using the </a:t>
            </a:r>
            <a:r>
              <a:rPr kumimoji="0" lang="en-US" b="1" i="0" u="none" strike="noStrike" kern="0" cap="none" spc="0" normalizeH="0" baseline="0" noProof="0" dirty="0" err="1" smtClean="0">
                <a:ln>
                  <a:noFill/>
                </a:ln>
                <a:solidFill>
                  <a:schemeClr val="tx1"/>
                </a:solidFill>
                <a:effectLst/>
                <a:uLnTx/>
                <a:uFillTx/>
                <a:latin typeface="+mn-lt"/>
              </a:rPr>
              <a:t>dE</a:t>
            </a:r>
            <a:r>
              <a:rPr kumimoji="0" lang="en-US" b="1" i="0" u="none" strike="noStrike" kern="0" cap="none" spc="0" normalizeH="0" baseline="0" noProof="0" dirty="0" smtClean="0">
                <a:ln>
                  <a:noFill/>
                </a:ln>
                <a:solidFill>
                  <a:schemeClr val="tx1"/>
                </a:solidFill>
                <a:effectLst/>
                <a:uLnTx/>
                <a:uFillTx/>
                <a:latin typeface="+mn-lt"/>
              </a:rPr>
              <a:t>/</a:t>
            </a:r>
            <a:r>
              <a:rPr kumimoji="0" lang="en-US" b="1" i="0" u="none" strike="noStrike" kern="0" cap="none" spc="0" normalizeH="0" baseline="0" noProof="0" dirty="0" err="1" smtClean="0">
                <a:ln>
                  <a:noFill/>
                </a:ln>
                <a:solidFill>
                  <a:schemeClr val="tx1"/>
                </a:solidFill>
                <a:effectLst/>
                <a:uLnTx/>
                <a:uFillTx/>
                <a:latin typeface="+mn-lt"/>
              </a:rPr>
              <a:t>dx</a:t>
            </a:r>
            <a:r>
              <a:rPr kumimoji="0" lang="en-US" b="1" i="0" u="none" strike="noStrike" kern="0" cap="none" spc="0" normalizeH="0" baseline="0" noProof="0" dirty="0" smtClean="0">
                <a:ln>
                  <a:noFill/>
                </a:ln>
                <a:solidFill>
                  <a:schemeClr val="tx1"/>
                </a:solidFill>
                <a:effectLst/>
                <a:uLnTx/>
                <a:uFillTx/>
                <a:latin typeface="+mn-lt"/>
              </a:rPr>
              <a:t> vs. E technique in a sensor system consisting of:</a:t>
            </a:r>
          </a:p>
          <a:p>
            <a:pPr marL="463550" marR="0" lvl="1" indent="-234950" algn="l" defTabSz="914400" rtl="0" eaLnBrk="0" fontAlgn="base" latinLnBrk="0" hangingPunct="0">
              <a:lnSpc>
                <a:spcPct val="85000"/>
              </a:lnSpc>
              <a:spcBef>
                <a:spcPct val="0"/>
              </a:spcBef>
              <a:spcAft>
                <a:spcPct val="25000"/>
              </a:spcAft>
              <a:buClrTx/>
              <a:buSzTx/>
              <a:buFont typeface="Wingdings" pitchFamily="2" charset="2"/>
              <a:buChar char="§"/>
              <a:tabLst/>
              <a:defRPr/>
            </a:pPr>
            <a:r>
              <a:rPr kumimoji="0" lang="en-US" b="1" i="0" u="none" strike="noStrike" kern="0" cap="none" spc="0" normalizeH="0" baseline="0" noProof="0" dirty="0" smtClean="0">
                <a:ln>
                  <a:noFill/>
                </a:ln>
                <a:solidFill>
                  <a:schemeClr val="tx1"/>
                </a:solidFill>
                <a:effectLst/>
                <a:uLnTx/>
                <a:uFillTx/>
                <a:latin typeface="+mn-lt"/>
              </a:rPr>
              <a:t>Double-ended High Energy Telescope (HET)</a:t>
            </a:r>
          </a:p>
          <a:p>
            <a:pPr marL="463550" marR="0" lvl="1" indent="-234950" algn="l" defTabSz="914400" rtl="0" eaLnBrk="0" fontAlgn="base" latinLnBrk="0" hangingPunct="0">
              <a:lnSpc>
                <a:spcPct val="85000"/>
              </a:lnSpc>
              <a:spcBef>
                <a:spcPct val="0"/>
              </a:spcBef>
              <a:spcAft>
                <a:spcPct val="25000"/>
              </a:spcAft>
              <a:buClrTx/>
              <a:buSzTx/>
              <a:buFont typeface="Wingdings" pitchFamily="2" charset="2"/>
              <a:buChar char="§"/>
              <a:tabLst/>
              <a:defRPr/>
            </a:pPr>
            <a:r>
              <a:rPr kumimoji="0" lang="en-US" b="1" i="0" u="none" strike="noStrike" kern="0" cap="none" spc="0" normalizeH="0" baseline="0" noProof="0" dirty="0" smtClean="0">
                <a:ln>
                  <a:noFill/>
                </a:ln>
                <a:solidFill>
                  <a:schemeClr val="tx1"/>
                </a:solidFill>
                <a:effectLst/>
                <a:uLnTx/>
                <a:uFillTx/>
                <a:latin typeface="+mn-lt"/>
              </a:rPr>
              <a:t>Two Low Energy Telescopes (LETs), one of which is double-ended (LET1) and one of which is single-ended (LET2)</a:t>
            </a:r>
          </a:p>
          <a:p>
            <a:pPr marL="227013" marR="0" lvl="0" indent="-227013" algn="l" defTabSz="914400" rtl="0" eaLnBrk="0" fontAlgn="base" latinLnBrk="0" hangingPunct="0">
              <a:lnSpc>
                <a:spcPct val="85000"/>
              </a:lnSpc>
              <a:spcBef>
                <a:spcPct val="0"/>
              </a:spcBef>
              <a:spcAft>
                <a:spcPct val="25000"/>
              </a:spcAft>
              <a:buClrTx/>
              <a:buSzTx/>
              <a:buFont typeface="Wingdings" pitchFamily="2" charset="2"/>
              <a:buChar char="§"/>
              <a:tabLst/>
              <a:defRPr/>
            </a:pPr>
            <a:r>
              <a:rPr kumimoji="0" lang="en-US" b="1" i="0" u="none" strike="noStrike" kern="0" cap="none" spc="0" normalizeH="0" baseline="0" noProof="0" dirty="0" smtClean="0">
                <a:ln>
                  <a:noFill/>
                </a:ln>
                <a:solidFill>
                  <a:schemeClr val="tx1"/>
                </a:solidFill>
                <a:effectLst/>
                <a:uLnTx/>
                <a:uFillTx/>
                <a:latin typeface="+mj-lt"/>
                <a:cs typeface="Calibri" pitchFamily="34" charset="0"/>
              </a:rPr>
              <a:t>Together they cover ~1 to &gt;100 </a:t>
            </a:r>
            <a:r>
              <a:rPr kumimoji="0" lang="en-US" b="1" i="0" u="none" strike="noStrike" kern="0" cap="none" spc="0" normalizeH="0" baseline="0" noProof="0" dirty="0" err="1" smtClean="0">
                <a:ln>
                  <a:noFill/>
                </a:ln>
                <a:solidFill>
                  <a:schemeClr val="tx1"/>
                </a:solidFill>
                <a:effectLst/>
                <a:uLnTx/>
                <a:uFillTx/>
                <a:latin typeface="+mj-lt"/>
                <a:cs typeface="Calibri" pitchFamily="34" charset="0"/>
              </a:rPr>
              <a:t>MeV</a:t>
            </a:r>
            <a:r>
              <a:rPr kumimoji="0" lang="en-US" b="1" i="0" u="none" strike="noStrike" kern="0" cap="none" spc="0" normalizeH="0" baseline="0" noProof="0" dirty="0" smtClean="0">
                <a:ln>
                  <a:noFill/>
                </a:ln>
                <a:solidFill>
                  <a:schemeClr val="tx1"/>
                </a:solidFill>
                <a:effectLst/>
                <a:uLnTx/>
                <a:uFillTx/>
                <a:latin typeface="+mj-lt"/>
                <a:cs typeface="Calibri" pitchFamily="34" charset="0"/>
              </a:rPr>
              <a:t>/ </a:t>
            </a:r>
            <a:r>
              <a:rPr kumimoji="0" lang="en-US" b="1" i="0" u="none" strike="noStrike" kern="0" cap="none" spc="0" normalizeH="0" baseline="0" noProof="0" dirty="0" err="1" smtClean="0">
                <a:ln>
                  <a:noFill/>
                </a:ln>
                <a:solidFill>
                  <a:schemeClr val="tx1"/>
                </a:solidFill>
                <a:effectLst/>
                <a:uLnTx/>
                <a:uFillTx/>
                <a:latin typeface="+mj-lt"/>
                <a:cs typeface="Calibri" pitchFamily="34" charset="0"/>
              </a:rPr>
              <a:t>nuc</a:t>
            </a:r>
            <a:r>
              <a:rPr kumimoji="0" lang="en-US" b="1" i="0" u="none" strike="noStrike" kern="0" cap="none" spc="0" normalizeH="0" baseline="0" noProof="0" dirty="0" smtClean="0">
                <a:ln>
                  <a:noFill/>
                </a:ln>
                <a:solidFill>
                  <a:schemeClr val="tx1"/>
                </a:solidFill>
                <a:effectLst/>
                <a:uLnTx/>
                <a:uFillTx/>
                <a:latin typeface="+mj-lt"/>
                <a:cs typeface="Calibri" pitchFamily="34" charset="0"/>
              </a:rPr>
              <a:t> for protons and heavy elements and ~0.5 to 6 </a:t>
            </a:r>
            <a:r>
              <a:rPr kumimoji="0" lang="en-US" b="1" i="0" u="none" strike="noStrike" kern="0" cap="none" spc="0" normalizeH="0" baseline="0" noProof="0" dirty="0" err="1" smtClean="0">
                <a:ln>
                  <a:noFill/>
                </a:ln>
                <a:solidFill>
                  <a:schemeClr val="tx1"/>
                </a:solidFill>
                <a:effectLst/>
                <a:uLnTx/>
                <a:uFillTx/>
                <a:latin typeface="+mj-lt"/>
                <a:cs typeface="Calibri" pitchFamily="34" charset="0"/>
              </a:rPr>
              <a:t>MeV</a:t>
            </a:r>
            <a:r>
              <a:rPr kumimoji="0" lang="en-US" b="1" i="0" u="none" strike="noStrike" kern="0" cap="none" spc="0" normalizeH="0" baseline="0" noProof="0" dirty="0" smtClean="0">
                <a:ln>
                  <a:noFill/>
                </a:ln>
                <a:solidFill>
                  <a:schemeClr val="tx1"/>
                </a:solidFill>
                <a:effectLst/>
                <a:uLnTx/>
                <a:uFillTx/>
                <a:latin typeface="+mj-lt"/>
                <a:cs typeface="Calibri" pitchFamily="34" charset="0"/>
              </a:rPr>
              <a:t> for electrons</a:t>
            </a:r>
          </a:p>
          <a:p>
            <a:pPr marL="227013" marR="0" lvl="0" indent="-227013" algn="l" defTabSz="914400" rtl="0" eaLnBrk="0" fontAlgn="base" latinLnBrk="0" hangingPunct="0">
              <a:lnSpc>
                <a:spcPct val="85000"/>
              </a:lnSpc>
              <a:spcBef>
                <a:spcPct val="0"/>
              </a:spcBef>
              <a:spcAft>
                <a:spcPct val="25000"/>
              </a:spcAft>
              <a:buClrTx/>
              <a:buSzTx/>
              <a:buFont typeface="Wingdings" pitchFamily="2" charset="2"/>
              <a:buChar char="§"/>
              <a:tabLst/>
              <a:defRPr/>
            </a:pPr>
            <a:r>
              <a:rPr kumimoji="0" lang="en-US" b="1" i="0" u="none" strike="noStrike" kern="0" cap="none" spc="0" normalizeH="0" baseline="0" noProof="0" dirty="0" smtClean="0">
                <a:ln>
                  <a:noFill/>
                </a:ln>
                <a:solidFill>
                  <a:schemeClr val="tx1"/>
                </a:solidFill>
                <a:effectLst/>
                <a:uLnTx/>
                <a:uFillTx/>
                <a:latin typeface="+mn-lt"/>
              </a:rPr>
              <a:t>EPI-Hi has its own internal data buffering and processing capability</a:t>
            </a:r>
          </a:p>
          <a:p>
            <a:pPr marL="227013" indent="-227013" eaLnBrk="0" hangingPunct="0">
              <a:lnSpc>
                <a:spcPct val="85000"/>
              </a:lnSpc>
              <a:spcAft>
                <a:spcPct val="25000"/>
              </a:spcAft>
              <a:buFont typeface="Wingdings" pitchFamily="2" charset="2"/>
              <a:buChar char="§"/>
            </a:pPr>
            <a:r>
              <a:rPr lang="en-US" b="1" kern="0" baseline="0" dirty="0" smtClean="0"/>
              <a:t>Caltech/JPL/SWRI</a:t>
            </a:r>
          </a:p>
          <a:p>
            <a:pPr marL="227013" marR="0" lvl="0" indent="-227013" algn="l" defTabSz="914400" rtl="0" eaLnBrk="0" fontAlgn="base" latinLnBrk="0" hangingPunct="0">
              <a:lnSpc>
                <a:spcPct val="85000"/>
              </a:lnSpc>
              <a:spcBef>
                <a:spcPct val="0"/>
              </a:spcBef>
              <a:spcAft>
                <a:spcPct val="25000"/>
              </a:spcAft>
              <a:buClrTx/>
              <a:buSzTx/>
              <a:tabLst/>
              <a:defRPr/>
            </a:pPr>
            <a:endParaRPr kumimoji="0" lang="en-US" sz="1600" b="1" i="0" u="none" strike="noStrike" kern="0" cap="none" spc="0" normalizeH="0" baseline="0" noProof="0" dirty="0" smtClean="0">
              <a:ln>
                <a:noFill/>
              </a:ln>
              <a:solidFill>
                <a:schemeClr val="tx1"/>
              </a:solidFill>
              <a:effectLst/>
              <a:uLnTx/>
              <a:uFillTx/>
              <a:latin typeface="+mn-lt"/>
              <a:ea typeface="+mn-ea"/>
              <a:cs typeface="+mn-cs"/>
            </a:endParaRPr>
          </a:p>
        </p:txBody>
      </p:sp>
      <p:grpSp>
        <p:nvGrpSpPr>
          <p:cNvPr id="5" name="Group 4"/>
          <p:cNvGrpSpPr>
            <a:grpSpLocks/>
          </p:cNvGrpSpPr>
          <p:nvPr/>
        </p:nvGrpSpPr>
        <p:grpSpPr bwMode="auto">
          <a:xfrm>
            <a:off x="-1" y="1294646"/>
            <a:ext cx="1819747" cy="4358347"/>
            <a:chOff x="240" y="672"/>
            <a:chExt cx="1632" cy="3147"/>
          </a:xfrm>
        </p:grpSpPr>
        <p:pic>
          <p:nvPicPr>
            <p:cNvPr id="6" name="Picture 2" descr="stereo_photo.gif"/>
            <p:cNvPicPr>
              <a:picLocks noChangeAspect="1"/>
            </p:cNvPicPr>
            <p:nvPr/>
          </p:nvPicPr>
          <p:blipFill>
            <a:blip r:embed="rId3" cstate="print"/>
            <a:srcRect/>
            <a:stretch>
              <a:fillRect/>
            </a:stretch>
          </p:blipFill>
          <p:spPr bwMode="auto">
            <a:xfrm>
              <a:off x="336" y="672"/>
              <a:ext cx="1456" cy="3147"/>
            </a:xfrm>
            <a:prstGeom prst="rect">
              <a:avLst/>
            </a:prstGeom>
            <a:noFill/>
            <a:ln w="9525">
              <a:noFill/>
              <a:miter lim="800000"/>
              <a:headEnd/>
              <a:tailEnd/>
            </a:ln>
          </p:spPr>
        </p:pic>
        <p:sp>
          <p:nvSpPr>
            <p:cNvPr id="7" name="TextBox 6"/>
            <p:cNvSpPr txBox="1">
              <a:spLocks noChangeArrowheads="1"/>
            </p:cNvSpPr>
            <p:nvPr/>
          </p:nvSpPr>
          <p:spPr bwMode="auto">
            <a:xfrm>
              <a:off x="1208" y="1344"/>
              <a:ext cx="616" cy="200"/>
            </a:xfrm>
            <a:prstGeom prst="rect">
              <a:avLst/>
            </a:prstGeom>
            <a:noFill/>
            <a:ln w="9525">
              <a:noFill/>
              <a:miter lim="800000"/>
              <a:headEnd/>
              <a:tailEnd/>
            </a:ln>
          </p:spPr>
          <p:txBody>
            <a:bodyPr wrap="square">
              <a:spAutoFit/>
            </a:bodyPr>
            <a:lstStyle/>
            <a:p>
              <a:pPr eaLnBrk="0" hangingPunct="0"/>
              <a:r>
                <a:rPr lang="en-US" sz="1200" dirty="0">
                  <a:ea typeface="ＭＳ Ｐゴシック" pitchFamily="34" charset="-128"/>
                </a:rPr>
                <a:t>LET</a:t>
              </a:r>
            </a:p>
          </p:txBody>
        </p:sp>
        <p:sp>
          <p:nvSpPr>
            <p:cNvPr id="8" name="TextBox 7"/>
            <p:cNvSpPr txBox="1">
              <a:spLocks noChangeArrowheads="1"/>
            </p:cNvSpPr>
            <p:nvPr/>
          </p:nvSpPr>
          <p:spPr bwMode="auto">
            <a:xfrm>
              <a:off x="240" y="1632"/>
              <a:ext cx="467" cy="200"/>
            </a:xfrm>
            <a:prstGeom prst="rect">
              <a:avLst/>
            </a:prstGeom>
            <a:noFill/>
            <a:ln w="9525">
              <a:noFill/>
              <a:miter lim="800000"/>
              <a:headEnd/>
              <a:tailEnd/>
            </a:ln>
          </p:spPr>
          <p:txBody>
            <a:bodyPr wrap="square">
              <a:spAutoFit/>
            </a:bodyPr>
            <a:lstStyle/>
            <a:p>
              <a:pPr algn="r" eaLnBrk="0" hangingPunct="0"/>
              <a:r>
                <a:rPr lang="en-US" sz="1200" dirty="0">
                  <a:ea typeface="ＭＳ Ｐゴシック" pitchFamily="34" charset="-128"/>
                </a:rPr>
                <a:t>HET</a:t>
              </a:r>
            </a:p>
          </p:txBody>
        </p:sp>
        <p:sp>
          <p:nvSpPr>
            <p:cNvPr id="9" name="TextBox 8"/>
            <p:cNvSpPr txBox="1">
              <a:spLocks noChangeArrowheads="1"/>
            </p:cNvSpPr>
            <p:nvPr/>
          </p:nvSpPr>
          <p:spPr bwMode="auto">
            <a:xfrm>
              <a:off x="399" y="2640"/>
              <a:ext cx="1137" cy="333"/>
            </a:xfrm>
            <a:prstGeom prst="rect">
              <a:avLst/>
            </a:prstGeom>
            <a:noFill/>
            <a:ln w="9525">
              <a:noFill/>
              <a:miter lim="800000"/>
              <a:headEnd/>
              <a:tailEnd/>
            </a:ln>
          </p:spPr>
          <p:txBody>
            <a:bodyPr wrap="square">
              <a:spAutoFit/>
            </a:bodyPr>
            <a:lstStyle/>
            <a:p>
              <a:pPr eaLnBrk="0" hangingPunct="0"/>
              <a:r>
                <a:rPr lang="en-US" sz="1200" dirty="0">
                  <a:ea typeface="ＭＳ Ｐゴシック" pitchFamily="34" charset="-128"/>
                </a:rPr>
                <a:t>ELECTRONICS BOX</a:t>
              </a:r>
            </a:p>
          </p:txBody>
        </p:sp>
        <p:sp>
          <p:nvSpPr>
            <p:cNvPr id="10" name="TextBox 9"/>
            <p:cNvSpPr txBox="1">
              <a:spLocks noChangeArrowheads="1"/>
            </p:cNvSpPr>
            <p:nvPr/>
          </p:nvSpPr>
          <p:spPr bwMode="auto">
            <a:xfrm>
              <a:off x="844" y="1776"/>
              <a:ext cx="1028" cy="200"/>
            </a:xfrm>
            <a:prstGeom prst="rect">
              <a:avLst/>
            </a:prstGeom>
            <a:noFill/>
            <a:ln w="9525">
              <a:noFill/>
              <a:miter lim="800000"/>
              <a:headEnd/>
              <a:tailEnd/>
            </a:ln>
          </p:spPr>
          <p:txBody>
            <a:bodyPr wrap="square">
              <a:spAutoFit/>
            </a:bodyPr>
            <a:lstStyle/>
            <a:p>
              <a:pPr eaLnBrk="0" hangingPunct="0"/>
              <a:r>
                <a:rPr lang="en-US" sz="1200" dirty="0">
                  <a:ea typeface="ＭＳ Ｐゴシック" pitchFamily="34" charset="-128"/>
                </a:rPr>
                <a:t>PEDESTAL</a:t>
              </a:r>
            </a:p>
          </p:txBody>
        </p:sp>
      </p:grpSp>
      <p:sp>
        <p:nvSpPr>
          <p:cNvPr id="11" name="TextBox 8"/>
          <p:cNvSpPr txBox="1">
            <a:spLocks noChangeArrowheads="1"/>
          </p:cNvSpPr>
          <p:nvPr/>
        </p:nvSpPr>
        <p:spPr bwMode="auto">
          <a:xfrm>
            <a:off x="0" y="5577688"/>
            <a:ext cx="2190939" cy="861774"/>
          </a:xfrm>
          <a:prstGeom prst="rect">
            <a:avLst/>
          </a:prstGeom>
          <a:noFill/>
          <a:ln w="9525">
            <a:noFill/>
            <a:miter lim="800000"/>
            <a:headEnd/>
            <a:tailEnd/>
          </a:ln>
        </p:spPr>
        <p:txBody>
          <a:bodyPr wrap="square">
            <a:spAutoFit/>
          </a:bodyPr>
          <a:lstStyle/>
          <a:p>
            <a:pPr algn="ctr" eaLnBrk="0" hangingPunct="0"/>
            <a:r>
              <a:rPr lang="en-US" sz="1600" dirty="0" smtClean="0"/>
              <a:t>Above: STEREO/IMPACT </a:t>
            </a:r>
            <a:r>
              <a:rPr lang="en-US" sz="1600" dirty="0"/>
              <a:t>LET &amp; </a:t>
            </a:r>
            <a:r>
              <a:rPr lang="en-US" sz="1600" dirty="0" smtClean="0"/>
              <a:t>HET </a:t>
            </a:r>
          </a:p>
          <a:p>
            <a:pPr algn="ctr" eaLnBrk="0" hangingPunct="0"/>
            <a:r>
              <a:rPr lang="en-US" sz="1600" dirty="0" smtClean="0"/>
              <a:t>(EPI-Hi heritage)</a:t>
            </a:r>
            <a:endParaRPr lang="en-US" sz="1600" dirty="0"/>
          </a:p>
        </p:txBody>
      </p:sp>
      <p:pic>
        <p:nvPicPr>
          <p:cNvPr id="12" name="Picture 14" descr="Business Areas - Military Space"/>
          <p:cNvPicPr>
            <a:picLocks noChangeAspect="1" noChangeArrowheads="1"/>
          </p:cNvPicPr>
          <p:nvPr/>
        </p:nvPicPr>
        <p:blipFill>
          <a:blip r:embed="rId4" cstate="print"/>
          <a:srcRect l="57109" t="65736" r="24899" b="13846"/>
          <a:stretch>
            <a:fillRect/>
          </a:stretch>
        </p:blipFill>
        <p:spPr bwMode="auto">
          <a:xfrm>
            <a:off x="6175311" y="1446789"/>
            <a:ext cx="2968689" cy="2182056"/>
          </a:xfrm>
          <a:prstGeom prst="rect">
            <a:avLst/>
          </a:prstGeom>
          <a:noFill/>
          <a:ln w="9525" algn="ctr">
            <a:noFill/>
            <a:miter lim="800000"/>
            <a:headEnd/>
            <a:tailEnd/>
          </a:ln>
        </p:spPr>
      </p:pic>
      <p:sp>
        <p:nvSpPr>
          <p:cNvPr id="13" name="TextBox 12"/>
          <p:cNvSpPr txBox="1"/>
          <p:nvPr/>
        </p:nvSpPr>
        <p:spPr>
          <a:xfrm>
            <a:off x="7542708" y="3184296"/>
            <a:ext cx="689612" cy="297517"/>
          </a:xfrm>
          <a:prstGeom prst="rect">
            <a:avLst/>
          </a:prstGeom>
          <a:noFill/>
        </p:spPr>
        <p:txBody>
          <a:bodyPr wrap="none" rtlCol="0">
            <a:spAutoFit/>
          </a:bodyPr>
          <a:lstStyle/>
          <a:p>
            <a:r>
              <a:rPr lang="en-US" sz="2000" b="1" dirty="0" smtClean="0"/>
              <a:t>EPI-Hi</a:t>
            </a:r>
            <a:endParaRPr lang="en-US" sz="2000" b="1" dirty="0"/>
          </a:p>
        </p:txBody>
      </p:sp>
      <p:cxnSp>
        <p:nvCxnSpPr>
          <p:cNvPr id="15" name="Straight Arrow Connector 14"/>
          <p:cNvCxnSpPr/>
          <p:nvPr/>
        </p:nvCxnSpPr>
        <p:spPr bwMode="auto">
          <a:xfrm rot="16200000" flipV="1">
            <a:off x="6952679" y="2837878"/>
            <a:ext cx="603678" cy="518181"/>
          </a:xfrm>
          <a:prstGeom prst="straightConnector1">
            <a:avLst/>
          </a:prstGeom>
          <a:blipFill dpi="0" rotWithShape="0">
            <a:blip r:embed="rId5" cstate="print"/>
            <a:srcRect/>
            <a:stretch>
              <a:fillRect/>
            </a:stretch>
          </a:blipFill>
          <a:ln w="25400" cap="flat" cmpd="sng" algn="ctr">
            <a:solidFill>
              <a:schemeClr val="tx1"/>
            </a:solidFill>
            <a:prstDash val="solid"/>
            <a:round/>
            <a:headEnd type="none" w="med" len="med"/>
            <a:tailEnd type="arrow"/>
          </a:ln>
          <a:effectLst/>
        </p:spPr>
      </p:cxnSp>
      <p:sp>
        <p:nvSpPr>
          <p:cNvPr id="21" name="TextBox 20"/>
          <p:cNvSpPr txBox="1"/>
          <p:nvPr/>
        </p:nvSpPr>
        <p:spPr>
          <a:xfrm>
            <a:off x="6256563" y="5702513"/>
            <a:ext cx="2887437" cy="584776"/>
          </a:xfrm>
          <a:prstGeom prst="rect">
            <a:avLst/>
          </a:prstGeom>
          <a:noFill/>
        </p:spPr>
        <p:txBody>
          <a:bodyPr wrap="square" rtlCol="0">
            <a:spAutoFit/>
          </a:bodyPr>
          <a:lstStyle/>
          <a:p>
            <a:r>
              <a:rPr lang="en-US" sz="1600" dirty="0" smtClean="0"/>
              <a:t>Above: STEREO LET &amp; HET Si Detectors </a:t>
            </a:r>
            <a:endParaRPr lang="en-US" sz="1600" dirty="0"/>
          </a:p>
        </p:txBody>
      </p:sp>
      <p:pic>
        <p:nvPicPr>
          <p:cNvPr id="22" name="Picture 9" descr="mewaldt2008a_detectors.gif"/>
          <p:cNvPicPr>
            <a:picLocks noChangeAspect="1"/>
          </p:cNvPicPr>
          <p:nvPr/>
        </p:nvPicPr>
        <p:blipFill>
          <a:blip r:embed="rId6" cstate="print"/>
          <a:srcRect/>
          <a:stretch>
            <a:fillRect/>
          </a:stretch>
        </p:blipFill>
        <p:spPr bwMode="auto">
          <a:xfrm>
            <a:off x="7085114" y="3823300"/>
            <a:ext cx="2058886" cy="1653987"/>
          </a:xfrm>
          <a:prstGeom prst="rect">
            <a:avLst/>
          </a:prstGeom>
          <a:noFill/>
          <a:ln w="9525">
            <a:noFill/>
            <a:miter lim="800000"/>
            <a:headEnd/>
            <a:tailEnd/>
          </a:ln>
        </p:spPr>
      </p:pic>
      <p:graphicFrame>
        <p:nvGraphicFramePr>
          <p:cNvPr id="23" name="Object 2"/>
          <p:cNvGraphicFramePr>
            <a:graphicFrameLocks noChangeAspect="1"/>
          </p:cNvGraphicFramePr>
          <p:nvPr>
            <p:extLst>
              <p:ext uri="{D42A27DB-BD31-4B8C-83A1-F6EECF244321}">
                <p14:modId xmlns:p14="http://schemas.microsoft.com/office/powerpoint/2010/main" val="3652540054"/>
              </p:ext>
            </p:extLst>
          </p:nvPr>
        </p:nvGraphicFramePr>
        <p:xfrm>
          <a:off x="6367631" y="3675977"/>
          <a:ext cx="711200" cy="698500"/>
        </p:xfrm>
        <a:graphic>
          <a:graphicData uri="http://schemas.openxmlformats.org/presentationml/2006/ole">
            <mc:AlternateContent xmlns:mc="http://schemas.openxmlformats.org/markup-compatibility/2006">
              <mc:Choice xmlns:v="urn:schemas-microsoft-com:vml" Requires="v">
                <p:oleObj spid="_x0000_s2058" name="Document" r:id="rId7" imgW="2133898" imgH="2095793" progId="Word.Document.12">
                  <p:link updateAutomatic="1"/>
                </p:oleObj>
              </mc:Choice>
              <mc:Fallback>
                <p:oleObj name="Document" r:id="rId7" imgW="2133898" imgH="2095793" progId="Word.Document.12">
                  <p:link updateAutomatic="1"/>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7631" y="3675977"/>
                        <a:ext cx="7112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758237941"/>
      </p:ext>
    </p:extLst>
  </p:cSld>
  <p:clrMapOvr>
    <a:masterClrMapping/>
  </p:clrMapOvr>
  <p:transition xmlns:p14="http://schemas.microsoft.com/office/powerpoint/2010/mai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304800" y="6565900"/>
            <a:ext cx="1027113" cy="292100"/>
          </a:xfrm>
          <a:prstGeom prst="rect">
            <a:avLst/>
          </a:prstGeom>
        </p:spPr>
        <p:txBody>
          <a:bodyPr/>
          <a:lstStyle/>
          <a:p>
            <a:pPr>
              <a:defRPr/>
            </a:pPr>
            <a:fld id="{8C0490CB-13E7-43DC-96BB-E3A4D6F15183}" type="slidenum">
              <a:rPr lang="en-US" smtClean="0"/>
              <a:pPr>
                <a:defRPr/>
              </a:pPr>
              <a:t>11</a:t>
            </a:fld>
            <a:endParaRPr lang="en-US"/>
          </a:p>
        </p:txBody>
      </p:sp>
      <p:sp>
        <p:nvSpPr>
          <p:cNvPr id="6" name="Rectangle 2"/>
          <p:cNvSpPr txBox="1">
            <a:spLocks noChangeArrowheads="1"/>
          </p:cNvSpPr>
          <p:nvPr/>
        </p:nvSpPr>
        <p:spPr bwMode="auto">
          <a:xfrm>
            <a:off x="564068" y="430217"/>
            <a:ext cx="8431187" cy="512867"/>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u="none" strike="noStrike" kern="0" cap="none" spc="0" normalizeH="0" baseline="0" noProof="0" dirty="0" smtClean="0">
                <a:ln>
                  <a:noFill/>
                </a:ln>
                <a:solidFill>
                  <a:srgbClr val="FFFFFF"/>
                </a:solidFill>
                <a:effectLst/>
                <a:uLnTx/>
                <a:uFillTx/>
                <a:latin typeface="+mj-lt"/>
                <a:ea typeface="+mj-ea"/>
                <a:cs typeface="+mj-cs"/>
              </a:rPr>
              <a:t>ISIS-EPI-Lo Summary</a:t>
            </a:r>
            <a:endParaRPr kumimoji="0" lang="en-US" sz="3200" b="1" u="none" strike="noStrike" kern="0" cap="none" spc="0" normalizeH="0" baseline="0" noProof="0" dirty="0">
              <a:ln>
                <a:noFill/>
              </a:ln>
              <a:solidFill>
                <a:srgbClr val="FFFFFF"/>
              </a:solidFill>
              <a:effectLst/>
              <a:uLnTx/>
              <a:uFillTx/>
              <a:latin typeface="+mj-lt"/>
              <a:ea typeface="+mj-ea"/>
              <a:cs typeface="+mj-cs"/>
            </a:endParaRPr>
          </a:p>
        </p:txBody>
      </p:sp>
      <p:sp>
        <p:nvSpPr>
          <p:cNvPr id="7" name="Rectangle 3"/>
          <p:cNvSpPr txBox="1">
            <a:spLocks noChangeArrowheads="1"/>
          </p:cNvSpPr>
          <p:nvPr/>
        </p:nvSpPr>
        <p:spPr>
          <a:xfrm>
            <a:off x="86688" y="1494221"/>
            <a:ext cx="5427475" cy="5073746"/>
          </a:xfrm>
          <a:prstGeom prst="rect">
            <a:avLst/>
          </a:prstGeom>
        </p:spPr>
        <p:txBody>
          <a:bodyPr/>
          <a:lstStyle/>
          <a:p>
            <a:pPr marL="227013" marR="0" lvl="0" indent="-227013" algn="l" defTabSz="914400" rtl="0" eaLnBrk="0" fontAlgn="base" latinLnBrk="0" hangingPunct="0">
              <a:lnSpc>
                <a:spcPct val="85000"/>
              </a:lnSpc>
              <a:spcBef>
                <a:spcPct val="0"/>
              </a:spcBef>
              <a:spcAft>
                <a:spcPct val="25000"/>
              </a:spcAft>
              <a:buClrTx/>
              <a:buSzTx/>
              <a:buFont typeface="Wingdings" pitchFamily="2" charset="2"/>
              <a:buChar char="§"/>
              <a:tabLst/>
              <a:defRPr/>
            </a:pPr>
            <a:r>
              <a:rPr kumimoji="0" lang="en-US" b="1" i="0" u="none" strike="noStrike" kern="0" cap="none" spc="0" normalizeH="0" baseline="0" noProof="0" dirty="0" smtClean="0">
                <a:ln>
                  <a:noFill/>
                </a:ln>
                <a:solidFill>
                  <a:schemeClr val="tx1"/>
                </a:solidFill>
                <a:effectLst/>
                <a:uLnTx/>
                <a:uFillTx/>
                <a:latin typeface="+mn-lt"/>
              </a:rPr>
              <a:t>High-heritage TOF-based mass spectrometer that measures:</a:t>
            </a:r>
          </a:p>
          <a:p>
            <a:pPr marL="463550" marR="0" lvl="1" indent="-234950" algn="l" defTabSz="914400" rtl="0" eaLnBrk="0" fontAlgn="base" latinLnBrk="0" hangingPunct="0">
              <a:lnSpc>
                <a:spcPct val="85000"/>
              </a:lnSpc>
              <a:spcBef>
                <a:spcPct val="0"/>
              </a:spcBef>
              <a:spcAft>
                <a:spcPct val="25000"/>
              </a:spcAft>
              <a:buClrTx/>
              <a:buSzTx/>
              <a:buFont typeface="Wingdings" pitchFamily="2" charset="2"/>
              <a:buChar char="§"/>
              <a:tabLst/>
              <a:defRPr/>
            </a:pPr>
            <a:r>
              <a:rPr kumimoji="0" lang="en-US" b="1" i="0" u="none" strike="noStrike" kern="0" cap="none" spc="0" normalizeH="0" baseline="0" noProof="0" dirty="0" smtClean="0">
                <a:ln>
                  <a:noFill/>
                </a:ln>
                <a:solidFill>
                  <a:schemeClr val="tx1"/>
                </a:solidFill>
                <a:effectLst/>
                <a:uLnTx/>
                <a:uFillTx/>
                <a:latin typeface="+mn-lt"/>
              </a:rPr>
              <a:t>energetic electron (25-500 </a:t>
            </a:r>
            <a:r>
              <a:rPr kumimoji="0" lang="en-US" b="1" i="0" u="none" strike="noStrike" kern="0" cap="none" spc="0" normalizeH="0" baseline="0" noProof="0" dirty="0" err="1" smtClean="0">
                <a:ln>
                  <a:noFill/>
                </a:ln>
                <a:solidFill>
                  <a:schemeClr val="tx1"/>
                </a:solidFill>
                <a:effectLst/>
                <a:uLnTx/>
                <a:uFillTx/>
                <a:latin typeface="+mn-lt"/>
              </a:rPr>
              <a:t>keV</a:t>
            </a:r>
            <a:r>
              <a:rPr kumimoji="0" lang="en-US" b="1" i="0" u="none" strike="noStrike" kern="0" cap="none" spc="0" normalizeH="0" baseline="0" noProof="0" dirty="0" smtClean="0">
                <a:ln>
                  <a:noFill/>
                </a:ln>
                <a:solidFill>
                  <a:schemeClr val="tx1"/>
                </a:solidFill>
                <a:effectLst/>
                <a:uLnTx/>
                <a:uFillTx/>
                <a:latin typeface="+mn-lt"/>
              </a:rPr>
              <a:t>)</a:t>
            </a:r>
          </a:p>
          <a:p>
            <a:pPr marL="463550" marR="0" lvl="1" indent="-234950" algn="l" defTabSz="914400" rtl="0" eaLnBrk="0" fontAlgn="base" latinLnBrk="0" hangingPunct="0">
              <a:lnSpc>
                <a:spcPct val="85000"/>
              </a:lnSpc>
              <a:spcBef>
                <a:spcPct val="0"/>
              </a:spcBef>
              <a:spcAft>
                <a:spcPct val="25000"/>
              </a:spcAft>
              <a:buClrTx/>
              <a:buSzTx/>
              <a:buFont typeface="Wingdings" pitchFamily="2" charset="2"/>
              <a:buChar char="§"/>
              <a:tabLst/>
              <a:defRPr/>
            </a:pPr>
            <a:r>
              <a:rPr kumimoji="0" lang="en-US" b="1" i="0" u="none" strike="noStrike" kern="0" cap="none" spc="0" normalizeH="0" baseline="0" noProof="0" dirty="0" smtClean="0">
                <a:ln>
                  <a:noFill/>
                </a:ln>
                <a:solidFill>
                  <a:schemeClr val="tx1"/>
                </a:solidFill>
                <a:effectLst/>
                <a:uLnTx/>
                <a:uFillTx/>
                <a:latin typeface="+mn-lt"/>
              </a:rPr>
              <a:t>ion spectra (~0.02-7 </a:t>
            </a:r>
            <a:r>
              <a:rPr kumimoji="0" lang="en-US" b="1" i="0" u="none" strike="noStrike" kern="0" cap="none" spc="0" normalizeH="0" baseline="0" noProof="0" dirty="0" err="1" smtClean="0">
                <a:ln>
                  <a:noFill/>
                </a:ln>
                <a:solidFill>
                  <a:schemeClr val="tx1"/>
                </a:solidFill>
                <a:effectLst/>
                <a:uLnTx/>
                <a:uFillTx/>
                <a:latin typeface="+mn-lt"/>
              </a:rPr>
              <a:t>MeV</a:t>
            </a:r>
            <a:r>
              <a:rPr kumimoji="0" lang="en-US" b="1" i="0" u="none" strike="noStrike" kern="0" cap="none" spc="0" normalizeH="0" baseline="0" noProof="0" dirty="0" smtClean="0">
                <a:ln>
                  <a:noFill/>
                </a:ln>
                <a:solidFill>
                  <a:schemeClr val="tx1"/>
                </a:solidFill>
                <a:effectLst/>
                <a:uLnTx/>
                <a:uFillTx/>
                <a:latin typeface="+mn-lt"/>
              </a:rPr>
              <a:t> protons &amp; 0.02-2 </a:t>
            </a:r>
            <a:r>
              <a:rPr kumimoji="0" lang="en-US" b="1" i="0" u="none" strike="noStrike" kern="0" cap="none" spc="0" normalizeH="0" baseline="0" noProof="0" dirty="0" err="1" smtClean="0">
                <a:ln>
                  <a:noFill/>
                </a:ln>
                <a:solidFill>
                  <a:schemeClr val="tx1"/>
                </a:solidFill>
                <a:effectLst/>
                <a:uLnTx/>
                <a:uFillTx/>
                <a:latin typeface="+mn-lt"/>
              </a:rPr>
              <a:t>MeV</a:t>
            </a:r>
            <a:r>
              <a:rPr kumimoji="0" lang="en-US" b="1" i="0" u="none" strike="noStrike" kern="0" cap="none" spc="0" normalizeH="0" baseline="0" noProof="0" dirty="0" smtClean="0">
                <a:ln>
                  <a:noFill/>
                </a:ln>
                <a:solidFill>
                  <a:schemeClr val="tx1"/>
                </a:solidFill>
                <a:effectLst/>
                <a:uLnTx/>
                <a:uFillTx/>
                <a:latin typeface="+mn-lt"/>
              </a:rPr>
              <a:t>/</a:t>
            </a:r>
            <a:r>
              <a:rPr kumimoji="0" lang="en-US" b="1" i="0" u="none" strike="noStrike" kern="0" cap="none" spc="0" normalizeH="0" baseline="0" noProof="0" dirty="0" err="1" smtClean="0">
                <a:ln>
                  <a:noFill/>
                </a:ln>
                <a:solidFill>
                  <a:schemeClr val="tx1"/>
                </a:solidFill>
                <a:effectLst/>
                <a:uLnTx/>
                <a:uFillTx/>
                <a:latin typeface="+mn-lt"/>
              </a:rPr>
              <a:t>nuc</a:t>
            </a:r>
            <a:r>
              <a:rPr kumimoji="0" lang="en-US" b="1" i="0" u="none" strike="noStrike" kern="0" cap="none" spc="0" normalizeH="0" baseline="0" noProof="0" dirty="0" smtClean="0">
                <a:ln>
                  <a:noFill/>
                </a:ln>
                <a:solidFill>
                  <a:schemeClr val="tx1"/>
                </a:solidFill>
                <a:effectLst/>
                <a:uLnTx/>
                <a:uFillTx/>
                <a:latin typeface="+mn-lt"/>
              </a:rPr>
              <a:t> heavier ions)</a:t>
            </a:r>
          </a:p>
          <a:p>
            <a:pPr marL="463550" marR="0" lvl="1" indent="-234950" algn="l" defTabSz="914400" rtl="0" eaLnBrk="0" fontAlgn="base" latinLnBrk="0" hangingPunct="0">
              <a:lnSpc>
                <a:spcPct val="85000"/>
              </a:lnSpc>
              <a:spcBef>
                <a:spcPct val="0"/>
              </a:spcBef>
              <a:spcAft>
                <a:spcPct val="25000"/>
              </a:spcAft>
              <a:buClrTx/>
              <a:buSzTx/>
              <a:buFont typeface="Wingdings" pitchFamily="2" charset="2"/>
              <a:buChar char="§"/>
              <a:tabLst/>
              <a:defRPr/>
            </a:pPr>
            <a:r>
              <a:rPr kumimoji="0" lang="en-US" b="1" i="0" u="none" strike="noStrike" kern="0" cap="none" spc="0" normalizeH="0" baseline="0" noProof="0" dirty="0" smtClean="0">
                <a:ln>
                  <a:noFill/>
                </a:ln>
                <a:solidFill>
                  <a:schemeClr val="tx1"/>
                </a:solidFill>
                <a:effectLst/>
                <a:uLnTx/>
                <a:uFillTx/>
                <a:latin typeface="+mn-lt"/>
              </a:rPr>
              <a:t>Resolves all major heavy ion species and </a:t>
            </a:r>
            <a:r>
              <a:rPr kumimoji="0" lang="en-US" b="1" i="0" u="none" strike="noStrike" kern="0" cap="none" spc="0" normalizeH="0" baseline="30000" noProof="0" dirty="0" smtClean="0">
                <a:ln>
                  <a:noFill/>
                </a:ln>
                <a:solidFill>
                  <a:schemeClr val="tx1"/>
                </a:solidFill>
                <a:effectLst/>
                <a:uLnTx/>
                <a:uFillTx/>
                <a:latin typeface="+mn-lt"/>
              </a:rPr>
              <a:t>3</a:t>
            </a:r>
            <a:r>
              <a:rPr kumimoji="0" lang="en-US" b="1" i="0" u="none" strike="noStrike" kern="0" cap="none" spc="0" normalizeH="0" baseline="0" noProof="0" dirty="0" smtClean="0">
                <a:ln>
                  <a:noFill/>
                </a:ln>
                <a:solidFill>
                  <a:schemeClr val="tx1"/>
                </a:solidFill>
                <a:effectLst/>
                <a:uLnTx/>
                <a:uFillTx/>
                <a:latin typeface="+mn-lt"/>
              </a:rPr>
              <a:t>He and </a:t>
            </a:r>
            <a:r>
              <a:rPr kumimoji="0" lang="en-US" b="1" i="0" u="none" strike="noStrike" kern="0" cap="none" spc="0" normalizeH="0" baseline="30000" noProof="0" dirty="0" smtClean="0">
                <a:ln>
                  <a:noFill/>
                </a:ln>
                <a:solidFill>
                  <a:schemeClr val="tx1"/>
                </a:solidFill>
                <a:effectLst/>
                <a:uLnTx/>
                <a:uFillTx/>
                <a:latin typeface="+mn-lt"/>
              </a:rPr>
              <a:t>4</a:t>
            </a:r>
            <a:r>
              <a:rPr kumimoji="0" lang="en-US" b="1" i="0" u="none" strike="noStrike" kern="0" cap="none" spc="0" normalizeH="0" baseline="0" noProof="0" dirty="0" smtClean="0">
                <a:ln>
                  <a:noFill/>
                </a:ln>
                <a:solidFill>
                  <a:schemeClr val="tx1"/>
                </a:solidFill>
                <a:effectLst/>
                <a:uLnTx/>
                <a:uFillTx/>
                <a:latin typeface="+mn-lt"/>
              </a:rPr>
              <a:t>He over much of this energy range in multiple directions. </a:t>
            </a:r>
          </a:p>
          <a:p>
            <a:pPr marL="463550" marR="0" lvl="1" indent="-234950" algn="l" defTabSz="914400" rtl="0" eaLnBrk="0" fontAlgn="base" latinLnBrk="0" hangingPunct="0">
              <a:lnSpc>
                <a:spcPct val="85000"/>
              </a:lnSpc>
              <a:spcBef>
                <a:spcPct val="0"/>
              </a:spcBef>
              <a:spcAft>
                <a:spcPct val="25000"/>
              </a:spcAft>
              <a:buClrTx/>
              <a:buSzTx/>
              <a:buFont typeface="Wingdings" pitchFamily="2" charset="2"/>
              <a:buChar char="§"/>
              <a:tabLst/>
              <a:defRPr/>
            </a:pPr>
            <a:r>
              <a:rPr kumimoji="0" lang="en-US" b="1" i="0" u="none" strike="noStrike" kern="0" cap="none" spc="0" normalizeH="0" baseline="30000" noProof="0" dirty="0" smtClean="0">
                <a:ln>
                  <a:noFill/>
                </a:ln>
                <a:solidFill>
                  <a:schemeClr val="tx1"/>
                </a:solidFill>
                <a:effectLst/>
                <a:uLnTx/>
                <a:uFillTx/>
                <a:latin typeface="+mn-lt"/>
              </a:rPr>
              <a:t>3</a:t>
            </a:r>
            <a:r>
              <a:rPr kumimoji="0" lang="en-US" b="1" i="0" u="none" strike="noStrike" kern="0" cap="none" spc="0" normalizeH="0" baseline="0" noProof="0" dirty="0" smtClean="0">
                <a:ln>
                  <a:noFill/>
                </a:ln>
                <a:solidFill>
                  <a:schemeClr val="tx1"/>
                </a:solidFill>
                <a:effectLst/>
                <a:uLnTx/>
                <a:uFillTx/>
                <a:latin typeface="+mn-lt"/>
              </a:rPr>
              <a:t>He measured as a key indicator of impulsive events. </a:t>
            </a:r>
          </a:p>
          <a:p>
            <a:pPr marL="227013" marR="0" lvl="0" indent="-227013" algn="l" defTabSz="914400" rtl="0" eaLnBrk="0" fontAlgn="base" latinLnBrk="0" hangingPunct="0">
              <a:lnSpc>
                <a:spcPct val="85000"/>
              </a:lnSpc>
              <a:spcBef>
                <a:spcPct val="0"/>
              </a:spcBef>
              <a:spcAft>
                <a:spcPct val="25000"/>
              </a:spcAft>
              <a:buClrTx/>
              <a:buSzTx/>
              <a:buFont typeface="Wingdings" pitchFamily="2" charset="2"/>
              <a:buChar char="§"/>
              <a:tabLst/>
              <a:defRPr/>
            </a:pPr>
            <a:r>
              <a:rPr kumimoji="0" lang="en-US" b="1" i="0" u="none" strike="noStrike" kern="0" cap="none" spc="0" normalizeH="0" baseline="0" noProof="0" dirty="0" smtClean="0">
                <a:ln>
                  <a:noFill/>
                </a:ln>
                <a:solidFill>
                  <a:schemeClr val="tx1"/>
                </a:solidFill>
                <a:effectLst/>
                <a:uLnTx/>
                <a:uFillTx/>
                <a:latin typeface="+mn-lt"/>
              </a:rPr>
              <a:t>Covers the critical energy range from </a:t>
            </a:r>
            <a:r>
              <a:rPr kumimoji="0" lang="en-US" b="1" i="0" u="none" strike="noStrike" kern="0" cap="none" spc="0" normalizeH="0" baseline="0" noProof="0" dirty="0" err="1" smtClean="0">
                <a:ln>
                  <a:noFill/>
                </a:ln>
                <a:solidFill>
                  <a:schemeClr val="tx1"/>
                </a:solidFill>
                <a:effectLst/>
                <a:uLnTx/>
                <a:uFillTx/>
                <a:latin typeface="+mn-lt"/>
              </a:rPr>
              <a:t>suprathermal</a:t>
            </a:r>
            <a:r>
              <a:rPr kumimoji="0" lang="en-US" b="1" i="0" u="none" strike="noStrike" kern="0" cap="none" spc="0" normalizeH="0" baseline="0" noProof="0" dirty="0" smtClean="0">
                <a:ln>
                  <a:noFill/>
                </a:ln>
                <a:solidFill>
                  <a:schemeClr val="tx1"/>
                </a:solidFill>
                <a:effectLst/>
                <a:uLnTx/>
                <a:uFillTx/>
                <a:latin typeface="+mn-lt"/>
              </a:rPr>
              <a:t> energies (~20 </a:t>
            </a:r>
            <a:r>
              <a:rPr kumimoji="0" lang="en-US" b="1" i="0" u="none" strike="noStrike" kern="0" cap="none" spc="0" normalizeH="0" baseline="0" noProof="0" dirty="0" err="1" smtClean="0">
                <a:ln>
                  <a:noFill/>
                </a:ln>
                <a:solidFill>
                  <a:schemeClr val="tx1"/>
                </a:solidFill>
                <a:effectLst/>
                <a:uLnTx/>
                <a:uFillTx/>
                <a:latin typeface="+mn-lt"/>
              </a:rPr>
              <a:t>keV</a:t>
            </a:r>
            <a:r>
              <a:rPr kumimoji="0" lang="en-US" b="1" i="0" u="none" strike="noStrike" kern="0" cap="none" spc="0" normalizeH="0" baseline="0" noProof="0" dirty="0" smtClean="0">
                <a:ln>
                  <a:noFill/>
                </a:ln>
                <a:solidFill>
                  <a:schemeClr val="tx1"/>
                </a:solidFill>
                <a:effectLst/>
                <a:uLnTx/>
                <a:uFillTx/>
                <a:latin typeface="+mn-lt"/>
              </a:rPr>
              <a:t>/</a:t>
            </a:r>
            <a:r>
              <a:rPr kumimoji="0" lang="en-US" b="1" i="0" u="none" strike="noStrike" kern="0" cap="none" spc="0" normalizeH="0" baseline="0" noProof="0" dirty="0" err="1" smtClean="0">
                <a:ln>
                  <a:noFill/>
                </a:ln>
                <a:solidFill>
                  <a:schemeClr val="tx1"/>
                </a:solidFill>
                <a:effectLst/>
                <a:uLnTx/>
                <a:uFillTx/>
                <a:latin typeface="+mn-lt"/>
              </a:rPr>
              <a:t>nuc</a:t>
            </a:r>
            <a:r>
              <a:rPr kumimoji="0" lang="en-US" b="1" i="0" u="none" strike="noStrike" kern="0" cap="none" spc="0" normalizeH="0" baseline="0" noProof="0" dirty="0" smtClean="0">
                <a:ln>
                  <a:noFill/>
                </a:ln>
                <a:solidFill>
                  <a:schemeClr val="tx1"/>
                </a:solidFill>
                <a:effectLst/>
                <a:uLnTx/>
                <a:uFillTx/>
                <a:latin typeface="+mn-lt"/>
              </a:rPr>
              <a:t>) up to the lower portion of EPI-Hi energy range with a single instrument</a:t>
            </a:r>
          </a:p>
          <a:p>
            <a:pPr marL="227013" indent="-227013" eaLnBrk="0" hangingPunct="0">
              <a:lnSpc>
                <a:spcPct val="85000"/>
              </a:lnSpc>
              <a:spcAft>
                <a:spcPct val="25000"/>
              </a:spcAft>
              <a:buFont typeface="Wingdings" pitchFamily="2" charset="2"/>
              <a:buChar char="§"/>
            </a:pPr>
            <a:r>
              <a:rPr lang="en-US" b="1" kern="0" baseline="0" dirty="0" smtClean="0">
                <a:latin typeface="+mn-lt"/>
              </a:rPr>
              <a:t>EPI-Lo has its own internal data buffering and processing capability</a:t>
            </a:r>
          </a:p>
          <a:p>
            <a:pPr marL="227013" indent="-227013" eaLnBrk="0" hangingPunct="0">
              <a:lnSpc>
                <a:spcPct val="85000"/>
              </a:lnSpc>
              <a:spcAft>
                <a:spcPct val="25000"/>
              </a:spcAft>
              <a:buFont typeface="Wingdings" pitchFamily="2" charset="2"/>
              <a:buChar char="§"/>
            </a:pPr>
            <a:r>
              <a:rPr lang="en-US" b="1" kern="0" baseline="0" dirty="0" smtClean="0">
                <a:latin typeface="+mn-lt"/>
              </a:rPr>
              <a:t>APL/SWRI</a:t>
            </a:r>
          </a:p>
          <a:p>
            <a:pPr marL="227013" indent="-227013" eaLnBrk="0" hangingPunct="0">
              <a:lnSpc>
                <a:spcPct val="85000"/>
              </a:lnSpc>
              <a:spcAft>
                <a:spcPct val="25000"/>
              </a:spcAft>
            </a:pPr>
            <a:endParaRPr lang="en-US" b="1" kern="0" baseline="0" dirty="0" smtClean="0"/>
          </a:p>
          <a:p>
            <a:pPr marL="227013" marR="0" lvl="0" indent="-227013" algn="l" defTabSz="914400" rtl="0" eaLnBrk="0" fontAlgn="base" latinLnBrk="0" hangingPunct="0">
              <a:lnSpc>
                <a:spcPct val="85000"/>
              </a:lnSpc>
              <a:spcBef>
                <a:spcPct val="0"/>
              </a:spcBef>
              <a:spcAft>
                <a:spcPct val="25000"/>
              </a:spcAft>
              <a:buClrTx/>
              <a:buSzTx/>
              <a:tabLst/>
              <a:defRPr/>
            </a:pPr>
            <a:endParaRPr kumimoji="0" lang="en-US" b="1" i="0" u="none" strike="noStrike" kern="0" cap="none" spc="0" normalizeH="0" baseline="0" noProof="0" dirty="0">
              <a:ln>
                <a:noFill/>
              </a:ln>
              <a:solidFill>
                <a:schemeClr val="tx1"/>
              </a:solidFill>
              <a:effectLst/>
              <a:uLnTx/>
              <a:uFillTx/>
              <a:latin typeface="+mn-lt"/>
            </a:endParaRPr>
          </a:p>
        </p:txBody>
      </p:sp>
      <p:pic>
        <p:nvPicPr>
          <p:cNvPr id="8" name="Picture 14" descr="Business Areas - Military Space"/>
          <p:cNvPicPr>
            <a:picLocks noChangeAspect="1" noChangeArrowheads="1"/>
          </p:cNvPicPr>
          <p:nvPr/>
        </p:nvPicPr>
        <p:blipFill>
          <a:blip r:embed="rId2" cstate="print"/>
          <a:srcRect l="57109" t="65736" r="24899" b="13846"/>
          <a:stretch>
            <a:fillRect/>
          </a:stretch>
        </p:blipFill>
        <p:spPr bwMode="auto">
          <a:xfrm>
            <a:off x="7123622" y="1425035"/>
            <a:ext cx="2020378" cy="1485025"/>
          </a:xfrm>
          <a:prstGeom prst="rect">
            <a:avLst/>
          </a:prstGeom>
          <a:noFill/>
          <a:ln w="9525" algn="ctr">
            <a:noFill/>
            <a:miter lim="800000"/>
            <a:headEnd/>
            <a:tailEnd/>
          </a:ln>
        </p:spPr>
      </p:pic>
      <p:sp>
        <p:nvSpPr>
          <p:cNvPr id="9" name="TextBox 8"/>
          <p:cNvSpPr txBox="1"/>
          <p:nvPr/>
        </p:nvSpPr>
        <p:spPr>
          <a:xfrm>
            <a:off x="8077664" y="2462543"/>
            <a:ext cx="811941" cy="338554"/>
          </a:xfrm>
          <a:prstGeom prst="rect">
            <a:avLst/>
          </a:prstGeom>
          <a:noFill/>
        </p:spPr>
        <p:txBody>
          <a:bodyPr wrap="none" rtlCol="0">
            <a:spAutoFit/>
          </a:bodyPr>
          <a:lstStyle/>
          <a:p>
            <a:r>
              <a:rPr lang="en-US" sz="1600" dirty="0" smtClean="0"/>
              <a:t>EPI-Lo</a:t>
            </a:r>
            <a:endParaRPr lang="en-US" sz="1600" dirty="0"/>
          </a:p>
        </p:txBody>
      </p:sp>
      <p:cxnSp>
        <p:nvCxnSpPr>
          <p:cNvPr id="11" name="Straight Arrow Connector 10"/>
          <p:cNvCxnSpPr>
            <a:stCxn id="9" idx="0"/>
          </p:cNvCxnSpPr>
          <p:nvPr/>
        </p:nvCxnSpPr>
        <p:spPr bwMode="auto">
          <a:xfrm flipH="1" flipV="1">
            <a:off x="8292977" y="2245261"/>
            <a:ext cx="190658" cy="217282"/>
          </a:xfrm>
          <a:prstGeom prst="straightConnector1">
            <a:avLst/>
          </a:prstGeom>
          <a:blipFill dpi="0" rotWithShape="0">
            <a:blip r:embed="rId3" cstate="print"/>
            <a:srcRect/>
            <a:stretch>
              <a:fillRect/>
            </a:stretch>
          </a:blipFill>
          <a:ln w="25400" cap="flat" cmpd="sng" algn="ctr">
            <a:solidFill>
              <a:schemeClr val="tx1"/>
            </a:solidFill>
            <a:prstDash val="solid"/>
            <a:round/>
            <a:headEnd type="none" w="med" len="med"/>
            <a:tailEnd type="arrow"/>
          </a:ln>
          <a:effectLst/>
        </p:spPr>
      </p:cxnSp>
      <p:pic>
        <p:nvPicPr>
          <p:cNvPr id="12" name="Picture 11" descr="101_0411.jpg"/>
          <p:cNvPicPr>
            <a:picLocks noChangeAspect="1"/>
          </p:cNvPicPr>
          <p:nvPr/>
        </p:nvPicPr>
        <p:blipFill>
          <a:blip r:embed="rId4" cstate="print"/>
          <a:stretch>
            <a:fillRect/>
          </a:stretch>
        </p:blipFill>
        <p:spPr>
          <a:xfrm>
            <a:off x="7242772" y="2851842"/>
            <a:ext cx="1901228" cy="1425921"/>
          </a:xfrm>
          <a:prstGeom prst="rect">
            <a:avLst/>
          </a:prstGeom>
        </p:spPr>
      </p:pic>
      <p:sp>
        <p:nvSpPr>
          <p:cNvPr id="13" name="TextBox 12"/>
          <p:cNvSpPr txBox="1"/>
          <p:nvPr/>
        </p:nvSpPr>
        <p:spPr>
          <a:xfrm>
            <a:off x="7051142" y="4233500"/>
            <a:ext cx="2245258" cy="523220"/>
          </a:xfrm>
          <a:prstGeom prst="rect">
            <a:avLst/>
          </a:prstGeom>
          <a:noFill/>
        </p:spPr>
        <p:txBody>
          <a:bodyPr wrap="square" rtlCol="0">
            <a:spAutoFit/>
          </a:bodyPr>
          <a:lstStyle/>
          <a:p>
            <a:r>
              <a:rPr lang="en-US" sz="1400" dirty="0" smtClean="0"/>
              <a:t>Above: EPI-Lo PIDDP single-wedge prototype</a:t>
            </a:r>
            <a:endParaRPr lang="en-US" sz="1400" dirty="0"/>
          </a:p>
        </p:txBody>
      </p:sp>
      <p:pic>
        <p:nvPicPr>
          <p:cNvPr id="14" name="Picture 50" descr="epilo_descope2a.jpg"/>
          <p:cNvPicPr>
            <a:picLocks noChangeAspect="1"/>
          </p:cNvPicPr>
          <p:nvPr/>
        </p:nvPicPr>
        <p:blipFill>
          <a:blip r:embed="rId5" cstate="print"/>
          <a:srcRect b="33616"/>
          <a:stretch>
            <a:fillRect/>
          </a:stretch>
        </p:blipFill>
        <p:spPr bwMode="auto">
          <a:xfrm>
            <a:off x="6095832" y="4689694"/>
            <a:ext cx="2749403" cy="1557197"/>
          </a:xfrm>
          <a:prstGeom prst="rect">
            <a:avLst/>
          </a:prstGeom>
          <a:noFill/>
          <a:ln w="9525">
            <a:noFill/>
            <a:miter lim="800000"/>
            <a:headEnd/>
            <a:tailEnd/>
          </a:ln>
        </p:spPr>
      </p:pic>
      <p:sp>
        <p:nvSpPr>
          <p:cNvPr id="16" name="TextBox 61"/>
          <p:cNvSpPr txBox="1">
            <a:spLocks noChangeArrowheads="1"/>
          </p:cNvSpPr>
          <p:nvPr/>
        </p:nvSpPr>
        <p:spPr bwMode="auto">
          <a:xfrm>
            <a:off x="5365080" y="3706527"/>
            <a:ext cx="1485522" cy="861774"/>
          </a:xfrm>
          <a:prstGeom prst="rect">
            <a:avLst/>
          </a:prstGeom>
          <a:noFill/>
          <a:ln w="9525">
            <a:noFill/>
            <a:miter lim="800000"/>
            <a:headEnd/>
            <a:tailEnd/>
          </a:ln>
        </p:spPr>
        <p:txBody>
          <a:bodyPr wrap="square">
            <a:spAutoFit/>
          </a:bodyPr>
          <a:lstStyle/>
          <a:p>
            <a:pPr defTabSz="457200"/>
            <a:r>
              <a:rPr lang="en-US" sz="1600" dirty="0">
                <a:latin typeface="Arial"/>
                <a:cs typeface="Arial"/>
              </a:rPr>
              <a:t>10 Look Directions </a:t>
            </a:r>
            <a:endParaRPr lang="en-US" sz="1600" dirty="0" smtClean="0">
              <a:latin typeface="Arial"/>
              <a:cs typeface="Arial"/>
            </a:endParaRPr>
          </a:p>
          <a:p>
            <a:pPr defTabSz="457200"/>
            <a:r>
              <a:rPr lang="en-US" sz="1600" dirty="0" smtClean="0">
                <a:latin typeface="Arial"/>
                <a:cs typeface="Arial"/>
              </a:rPr>
              <a:t>per </a:t>
            </a:r>
            <a:r>
              <a:rPr lang="en-US" sz="1600" dirty="0">
                <a:latin typeface="Arial"/>
                <a:cs typeface="Arial"/>
              </a:rPr>
              <a:t>Wedge</a:t>
            </a:r>
          </a:p>
        </p:txBody>
      </p:sp>
      <p:cxnSp>
        <p:nvCxnSpPr>
          <p:cNvPr id="17" name="Straight Connector 16"/>
          <p:cNvCxnSpPr/>
          <p:nvPr/>
        </p:nvCxnSpPr>
        <p:spPr>
          <a:xfrm rot="16200000" flipH="1">
            <a:off x="6113404" y="4646744"/>
            <a:ext cx="562897" cy="392142"/>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63"/>
          <p:cNvSpPr txBox="1">
            <a:spLocks noChangeArrowheads="1"/>
          </p:cNvSpPr>
          <p:nvPr/>
        </p:nvSpPr>
        <p:spPr bwMode="auto">
          <a:xfrm>
            <a:off x="4682936" y="5940582"/>
            <a:ext cx="1328565" cy="861774"/>
          </a:xfrm>
          <a:prstGeom prst="rect">
            <a:avLst/>
          </a:prstGeom>
          <a:noFill/>
          <a:ln w="9525">
            <a:noFill/>
            <a:miter lim="800000"/>
            <a:headEnd/>
            <a:tailEnd/>
          </a:ln>
        </p:spPr>
        <p:txBody>
          <a:bodyPr wrap="square">
            <a:spAutoFit/>
          </a:bodyPr>
          <a:lstStyle/>
          <a:p>
            <a:pPr defTabSz="457200"/>
            <a:r>
              <a:rPr lang="en-US" sz="1600" dirty="0">
                <a:latin typeface="Arial"/>
                <a:cs typeface="Arial"/>
              </a:rPr>
              <a:t>EPI-Lo Wedge</a:t>
            </a:r>
          </a:p>
          <a:p>
            <a:pPr defTabSz="457200"/>
            <a:endParaRPr lang="en-US" sz="1600" dirty="0">
              <a:latin typeface="Arial"/>
              <a:cs typeface="Arial"/>
            </a:endParaRPr>
          </a:p>
        </p:txBody>
      </p:sp>
      <p:cxnSp>
        <p:nvCxnSpPr>
          <p:cNvPr id="19" name="Straight Connector 18"/>
          <p:cNvCxnSpPr>
            <a:cxnSpLocks noChangeShapeType="1"/>
          </p:cNvCxnSpPr>
          <p:nvPr/>
        </p:nvCxnSpPr>
        <p:spPr bwMode="auto">
          <a:xfrm rot="16200000" flipH="1">
            <a:off x="5949652" y="4799864"/>
            <a:ext cx="780180" cy="303186"/>
          </a:xfrm>
          <a:prstGeom prst="line">
            <a:avLst/>
          </a:prstGeom>
          <a:noFill/>
          <a:ln w="25400" algn="ctr">
            <a:solidFill>
              <a:schemeClr val="tx1"/>
            </a:solidFill>
            <a:round/>
            <a:headEnd/>
            <a:tailEnd type="triangle"/>
          </a:ln>
        </p:spPr>
      </p:cxnSp>
      <p:cxnSp>
        <p:nvCxnSpPr>
          <p:cNvPr id="30" name="Straight Arrow Connector 29"/>
          <p:cNvCxnSpPr/>
          <p:nvPr/>
        </p:nvCxnSpPr>
        <p:spPr bwMode="auto">
          <a:xfrm flipV="1">
            <a:off x="5803271" y="5739897"/>
            <a:ext cx="760491" cy="380246"/>
          </a:xfrm>
          <a:prstGeom prst="straightConnector1">
            <a:avLst/>
          </a:prstGeom>
          <a:blipFill dpi="0" rotWithShape="0">
            <a:blip r:embed="rId6" cstate="print"/>
            <a:srcRect/>
            <a:stretch>
              <a:fillRect/>
            </a:stretch>
          </a:blipFill>
          <a:ln w="254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566072997"/>
      </p:ext>
    </p:extLst>
  </p:cSld>
  <p:clrMapOvr>
    <a:masterClrMapping/>
  </p:clrMapOvr>
  <p:transition xmlns:p14="http://schemas.microsoft.com/office/powerpoint/2010/mai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WISPR (Wide field Imager for Solar Probe)</a:t>
            </a:r>
            <a:endParaRPr lang="en-US" dirty="0"/>
          </a:p>
        </p:txBody>
      </p:sp>
      <p:sp>
        <p:nvSpPr>
          <p:cNvPr id="3" name="Content Placeholder 2"/>
          <p:cNvSpPr>
            <a:spLocks noGrp="1"/>
          </p:cNvSpPr>
          <p:nvPr>
            <p:ph idx="1"/>
          </p:nvPr>
        </p:nvSpPr>
        <p:spPr>
          <a:xfrm>
            <a:off x="127000" y="1382555"/>
            <a:ext cx="6010667" cy="5118949"/>
          </a:xfrm>
        </p:spPr>
        <p:txBody>
          <a:bodyPr/>
          <a:lstStyle/>
          <a:p>
            <a:pPr eaLnBrk="1" hangingPunct="1"/>
            <a:r>
              <a:rPr lang="en-US" sz="1800" dirty="0" smtClean="0"/>
              <a:t>Wide-Field Imager of the </a:t>
            </a:r>
            <a:r>
              <a:rPr lang="en-US" sz="1800" dirty="0" err="1" smtClean="0"/>
              <a:t>Heliosphere</a:t>
            </a:r>
            <a:endParaRPr lang="en-US" sz="1800" dirty="0" smtClean="0"/>
          </a:p>
          <a:p>
            <a:pPr eaLnBrk="1" hangingPunct="1"/>
            <a:r>
              <a:rPr lang="en-US" sz="1800" dirty="0" smtClean="0"/>
              <a:t>Visible light observations (500-700 nm)</a:t>
            </a:r>
          </a:p>
          <a:p>
            <a:pPr eaLnBrk="1" hangingPunct="1"/>
            <a:r>
              <a:rPr lang="en-US" sz="1800" dirty="0" smtClean="0"/>
              <a:t>Only mechanism is a one-shot door (</a:t>
            </a:r>
            <a:r>
              <a:rPr lang="en-US" sz="1800" dirty="0" err="1" smtClean="0"/>
              <a:t>Starsys</a:t>
            </a:r>
            <a:r>
              <a:rPr lang="en-US" sz="1800" dirty="0" smtClean="0"/>
              <a:t> paraffin actuator with LED/photodiode encoders)</a:t>
            </a:r>
          </a:p>
          <a:p>
            <a:pPr eaLnBrk="1" hangingPunct="1"/>
            <a:r>
              <a:rPr lang="en-US" sz="1800" dirty="0" smtClean="0"/>
              <a:t>2 telescope design, with 2 next-generation 2K x 2K APS sensors</a:t>
            </a:r>
          </a:p>
          <a:p>
            <a:pPr eaLnBrk="1" hangingPunct="1"/>
            <a:r>
              <a:rPr lang="en-US" sz="1800" dirty="0" smtClean="0"/>
              <a:t>Heritage from SECCHI/HI (STEREO)</a:t>
            </a:r>
          </a:p>
          <a:p>
            <a:pPr eaLnBrk="1" hangingPunct="1"/>
            <a:r>
              <a:rPr lang="en-US" sz="1800" dirty="0" smtClean="0"/>
              <a:t>Images of coronal structures when they are close to the Sun, as they approach, and as they pass over the spacecraft</a:t>
            </a:r>
          </a:p>
          <a:p>
            <a:pPr eaLnBrk="1" hangingPunct="1"/>
            <a:r>
              <a:rPr lang="en-US" sz="1800" dirty="0" smtClean="0"/>
              <a:t>Varying viewpoint supports fine-scale 3D reconstructions</a:t>
            </a:r>
          </a:p>
          <a:p>
            <a:pPr eaLnBrk="1" hangingPunct="1"/>
            <a:r>
              <a:rPr lang="en-US" sz="1800" dirty="0" smtClean="0"/>
              <a:t>Image slow and fast solar wind structures and fluctuations directly</a:t>
            </a:r>
          </a:p>
          <a:p>
            <a:pPr eaLnBrk="1" hangingPunct="1"/>
            <a:r>
              <a:rPr lang="en-US" sz="1800" dirty="0" smtClean="0"/>
              <a:t>Image CMEs and Shocks</a:t>
            </a:r>
          </a:p>
          <a:p>
            <a:pPr eaLnBrk="1" hangingPunct="1"/>
            <a:r>
              <a:rPr lang="en-US" sz="1800" dirty="0" smtClean="0"/>
              <a:t>Provides the links between the solar wind structure and SPP </a:t>
            </a:r>
            <a:r>
              <a:rPr lang="en-US" sz="1800" i="1" dirty="0" smtClean="0"/>
              <a:t>in-situ</a:t>
            </a:r>
            <a:r>
              <a:rPr lang="en-US" sz="1800" dirty="0" smtClean="0"/>
              <a:t> instruments.</a:t>
            </a:r>
          </a:p>
          <a:p>
            <a:pPr eaLnBrk="1" hangingPunct="1"/>
            <a:r>
              <a:rPr lang="en-US" sz="1800" dirty="0" smtClean="0"/>
              <a:t>APL provides WISPR DPU (Data Processing Unit)</a:t>
            </a:r>
          </a:p>
          <a:p>
            <a:pPr eaLnBrk="1" hangingPunct="1"/>
            <a:r>
              <a:rPr lang="en-US" sz="1800" dirty="0" smtClean="0"/>
              <a:t>Naval Research Lab (NRL)</a:t>
            </a:r>
          </a:p>
          <a:p>
            <a:pPr eaLnBrk="1" hangingPunct="1">
              <a:buNone/>
            </a:pPr>
            <a:endParaRPr lang="en-US" dirty="0" smtClean="0"/>
          </a:p>
          <a:p>
            <a:pPr>
              <a:buNone/>
            </a:pPr>
            <a:endParaRPr lang="en-US" dirty="0"/>
          </a:p>
        </p:txBody>
      </p:sp>
      <p:sp>
        <p:nvSpPr>
          <p:cNvPr id="4" name="Slide Number Placeholder 3"/>
          <p:cNvSpPr>
            <a:spLocks noGrp="1"/>
          </p:cNvSpPr>
          <p:nvPr>
            <p:ph type="sldNum" sz="quarter" idx="4294967295"/>
          </p:nvPr>
        </p:nvSpPr>
        <p:spPr>
          <a:xfrm>
            <a:off x="304800" y="6565900"/>
            <a:ext cx="1027113" cy="292100"/>
          </a:xfrm>
          <a:prstGeom prst="rect">
            <a:avLst/>
          </a:prstGeom>
        </p:spPr>
        <p:txBody>
          <a:bodyPr/>
          <a:lstStyle/>
          <a:p>
            <a:pPr>
              <a:defRPr/>
            </a:pPr>
            <a:fld id="{AA259CBE-7AB8-4F17-867E-911DC9802237}" type="slidenum">
              <a:rPr lang="en-US" smtClean="0"/>
              <a:pPr>
                <a:defRPr/>
              </a:pPr>
              <a:t>12</a:t>
            </a:fld>
            <a:endParaRPr lang="en-US"/>
          </a:p>
        </p:txBody>
      </p:sp>
      <p:pic>
        <p:nvPicPr>
          <p:cNvPr id="5" name="Picture 14" descr="Business Areas - Military Space"/>
          <p:cNvPicPr>
            <a:picLocks noChangeAspect="1" noChangeArrowheads="1"/>
          </p:cNvPicPr>
          <p:nvPr/>
        </p:nvPicPr>
        <p:blipFill>
          <a:blip r:embed="rId2" cstate="print"/>
          <a:srcRect l="37653" t="10255" r="19469" b="48311"/>
          <a:stretch>
            <a:fillRect/>
          </a:stretch>
        </p:blipFill>
        <p:spPr bwMode="auto">
          <a:xfrm>
            <a:off x="6844420" y="1402224"/>
            <a:ext cx="2299580" cy="1439281"/>
          </a:xfrm>
          <a:prstGeom prst="rect">
            <a:avLst/>
          </a:prstGeom>
          <a:noFill/>
          <a:ln w="9525" algn="ctr">
            <a:noFill/>
            <a:miter lim="800000"/>
            <a:headEnd/>
            <a:tailEnd/>
          </a:ln>
        </p:spPr>
      </p:pic>
      <p:pic>
        <p:nvPicPr>
          <p:cNvPr id="6" name="Picture 2"/>
          <p:cNvPicPr>
            <a:picLocks noChangeAspect="1" noChangeArrowheads="1"/>
          </p:cNvPicPr>
          <p:nvPr/>
        </p:nvPicPr>
        <p:blipFill>
          <a:blip r:embed="rId3" cstate="print"/>
          <a:srcRect l="59699" t="35261" r="27816" b="49428"/>
          <a:stretch>
            <a:fillRect/>
          </a:stretch>
        </p:blipFill>
        <p:spPr bwMode="auto">
          <a:xfrm>
            <a:off x="7018465" y="2744395"/>
            <a:ext cx="2016893" cy="1602463"/>
          </a:xfrm>
          <a:prstGeom prst="rect">
            <a:avLst/>
          </a:prstGeom>
          <a:noFill/>
          <a:ln w="9525">
            <a:noFill/>
            <a:miter lim="800000"/>
            <a:headEnd/>
            <a:tailEnd/>
          </a:ln>
        </p:spPr>
      </p:pic>
      <p:pic>
        <p:nvPicPr>
          <p:cNvPr id="7" name="Picture 4" descr="HI_Photo_Annotated-01"/>
          <p:cNvPicPr>
            <a:picLocks noChangeAspect="1" noChangeArrowheads="1"/>
          </p:cNvPicPr>
          <p:nvPr/>
        </p:nvPicPr>
        <p:blipFill>
          <a:blip r:embed="rId4" cstate="print"/>
          <a:srcRect/>
          <a:stretch>
            <a:fillRect/>
          </a:stretch>
        </p:blipFill>
        <p:spPr bwMode="auto">
          <a:xfrm>
            <a:off x="6857600" y="4389224"/>
            <a:ext cx="2148377" cy="1767027"/>
          </a:xfrm>
          <a:prstGeom prst="rect">
            <a:avLst/>
          </a:prstGeom>
          <a:noFill/>
        </p:spPr>
      </p:pic>
      <p:sp>
        <p:nvSpPr>
          <p:cNvPr id="8" name="TextBox 7"/>
          <p:cNvSpPr txBox="1"/>
          <p:nvPr/>
        </p:nvSpPr>
        <p:spPr>
          <a:xfrm>
            <a:off x="5932969" y="6113722"/>
            <a:ext cx="2711302" cy="379591"/>
          </a:xfrm>
          <a:prstGeom prst="rect">
            <a:avLst/>
          </a:prstGeom>
          <a:noFill/>
        </p:spPr>
        <p:txBody>
          <a:bodyPr wrap="square" rtlCol="0">
            <a:spAutoFit/>
          </a:bodyPr>
          <a:lstStyle/>
          <a:p>
            <a:r>
              <a:rPr lang="en-US" dirty="0" smtClean="0"/>
              <a:t>SECCHI/HI Heritage</a:t>
            </a:r>
            <a:endParaRPr lang="en-US" dirty="0"/>
          </a:p>
        </p:txBody>
      </p:sp>
      <p:sp>
        <p:nvSpPr>
          <p:cNvPr id="9" name="TextBox 8"/>
          <p:cNvSpPr txBox="1"/>
          <p:nvPr/>
        </p:nvSpPr>
        <p:spPr>
          <a:xfrm>
            <a:off x="6539023" y="2828261"/>
            <a:ext cx="970137" cy="379591"/>
          </a:xfrm>
          <a:prstGeom prst="rect">
            <a:avLst/>
          </a:prstGeom>
          <a:noFill/>
        </p:spPr>
        <p:txBody>
          <a:bodyPr wrap="none" rtlCol="0">
            <a:spAutoFit/>
          </a:bodyPr>
          <a:lstStyle/>
          <a:p>
            <a:r>
              <a:rPr lang="en-US" dirty="0" smtClean="0"/>
              <a:t>WISPR</a:t>
            </a:r>
            <a:endParaRPr lang="en-US" dirty="0"/>
          </a:p>
        </p:txBody>
      </p:sp>
      <p:cxnSp>
        <p:nvCxnSpPr>
          <p:cNvPr id="10" name="Straight Arrow Connector 9"/>
          <p:cNvCxnSpPr/>
          <p:nvPr/>
        </p:nvCxnSpPr>
        <p:spPr bwMode="auto">
          <a:xfrm flipV="1">
            <a:off x="7116726" y="2402958"/>
            <a:ext cx="815162" cy="503279"/>
          </a:xfrm>
          <a:prstGeom prst="straightConnector1">
            <a:avLst/>
          </a:prstGeom>
          <a:blipFill dpi="0" rotWithShape="0">
            <a:blip r:embed="rId5" cstate="print"/>
            <a:srcRect/>
            <a:stretch>
              <a:fillRect/>
            </a:stretch>
          </a:blipFill>
          <a:ln w="25400"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a:off x="7049386" y="3242930"/>
            <a:ext cx="361507" cy="255182"/>
          </a:xfrm>
          <a:prstGeom prst="straightConnector1">
            <a:avLst/>
          </a:prstGeom>
          <a:blipFill dpi="0" rotWithShape="0">
            <a:blip r:embed="rId5" cstate="print"/>
            <a:srcRect/>
            <a:stretch>
              <a:fillRect/>
            </a:stretch>
          </a:blipFill>
          <a:ln w="254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4009972340"/>
      </p:ext>
    </p:extLst>
  </p:cSld>
  <p:clrMapOvr>
    <a:masterClrMapping/>
  </p:clrMapOvr>
  <p:transition xmlns:p14="http://schemas.microsoft.com/office/powerpoint/2010/mai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smtClean="0"/>
              <a:t/>
            </a:r>
            <a:br>
              <a:rPr lang="en-US" dirty="0" smtClean="0"/>
            </a:br>
            <a:r>
              <a:rPr lang="en-US" dirty="0" smtClean="0"/>
              <a:t>Reference Mission: Launch and Mission Design Overview</a:t>
            </a:r>
          </a:p>
        </p:txBody>
      </p:sp>
      <p:sp>
        <p:nvSpPr>
          <p:cNvPr id="14340" name="Slide Number Placeholder 4"/>
          <p:cNvSpPr>
            <a:spLocks noGrp="1"/>
          </p:cNvSpPr>
          <p:nvPr>
            <p:ph type="sldNum" sz="quarter" idx="11"/>
          </p:nvPr>
        </p:nvSpPr>
        <p:spPr>
          <a:noFill/>
        </p:spPr>
        <p:txBody>
          <a:bodyPr/>
          <a:lstStyle/>
          <a:p>
            <a:fld id="{433B5C8B-2FC7-4548-B0E5-26541399FE49}" type="slidenum">
              <a:rPr lang="en-US" smtClean="0"/>
              <a:pPr/>
              <a:t>13</a:t>
            </a:fld>
            <a:endParaRPr lang="en-US" smtClean="0"/>
          </a:p>
        </p:txBody>
      </p:sp>
      <p:sp>
        <p:nvSpPr>
          <p:cNvPr id="6" name="Rectangle 3"/>
          <p:cNvSpPr txBox="1">
            <a:spLocks noChangeArrowheads="1"/>
          </p:cNvSpPr>
          <p:nvPr/>
        </p:nvSpPr>
        <p:spPr>
          <a:xfrm>
            <a:off x="212725" y="1755648"/>
            <a:ext cx="3653219" cy="4279392"/>
          </a:xfrm>
          <a:prstGeom prst="rect">
            <a:avLst/>
          </a:prstGeom>
        </p:spPr>
        <p:txBody>
          <a:bodyPr/>
          <a:lstStyle/>
          <a:p>
            <a:pPr marL="227013" indent="-227013" algn="l" eaLnBrk="0" hangingPunct="0">
              <a:lnSpc>
                <a:spcPct val="90000"/>
              </a:lnSpc>
              <a:spcAft>
                <a:spcPct val="20000"/>
              </a:spcAft>
              <a:buFont typeface="Wingdings" pitchFamily="2" charset="2"/>
              <a:buNone/>
              <a:defRPr/>
            </a:pPr>
            <a:r>
              <a:rPr lang="en-US" sz="1600" b="1" kern="0" dirty="0">
                <a:latin typeface="+mn-lt"/>
              </a:rPr>
              <a:t>Launch</a:t>
            </a:r>
          </a:p>
          <a:p>
            <a:pPr marL="463550" lvl="1" indent="-234950" algn="l" eaLnBrk="0" hangingPunct="0">
              <a:lnSpc>
                <a:spcPct val="90000"/>
              </a:lnSpc>
              <a:spcAft>
                <a:spcPct val="20000"/>
              </a:spcAft>
              <a:buFont typeface="Wingdings" pitchFamily="2" charset="2"/>
              <a:buChar char="§"/>
              <a:defRPr/>
            </a:pPr>
            <a:r>
              <a:rPr lang="en-US" sz="1600" b="1" kern="0" dirty="0">
                <a:latin typeface="+mn-lt"/>
              </a:rPr>
              <a:t>Dates: Jul </a:t>
            </a:r>
            <a:r>
              <a:rPr lang="en-US" sz="1600" b="1" kern="0" dirty="0" smtClean="0">
                <a:latin typeface="+mn-lt"/>
              </a:rPr>
              <a:t>31 </a:t>
            </a:r>
            <a:r>
              <a:rPr lang="en-US" sz="1600" b="1" kern="0" dirty="0">
                <a:latin typeface="+mn-lt"/>
              </a:rPr>
              <a:t>– Aug </a:t>
            </a:r>
            <a:r>
              <a:rPr lang="en-US" sz="1600" b="1" kern="0" dirty="0" smtClean="0">
                <a:latin typeface="+mn-lt"/>
              </a:rPr>
              <a:t>19, </a:t>
            </a:r>
            <a:r>
              <a:rPr lang="en-US" sz="1600" b="1" kern="0" dirty="0">
                <a:latin typeface="+mn-lt"/>
              </a:rPr>
              <a:t>2018 (</a:t>
            </a:r>
            <a:r>
              <a:rPr lang="en-US" sz="1600" b="1" kern="0" dirty="0" smtClean="0">
                <a:latin typeface="+mn-lt"/>
              </a:rPr>
              <a:t>20 </a:t>
            </a:r>
            <a:r>
              <a:rPr lang="en-US" sz="1600" b="1" kern="0" dirty="0">
                <a:latin typeface="+mn-lt"/>
              </a:rPr>
              <a:t>days)</a:t>
            </a:r>
          </a:p>
          <a:p>
            <a:pPr marL="463550" lvl="1" indent="-234950" algn="l" eaLnBrk="0" hangingPunct="0">
              <a:lnSpc>
                <a:spcPct val="90000"/>
              </a:lnSpc>
              <a:spcAft>
                <a:spcPct val="20000"/>
              </a:spcAft>
              <a:buFont typeface="Wingdings" pitchFamily="2" charset="2"/>
              <a:buChar char="§"/>
              <a:defRPr/>
            </a:pPr>
            <a:r>
              <a:rPr lang="en-US" sz="1600" b="1" kern="0" dirty="0">
                <a:latin typeface="+mn-lt"/>
              </a:rPr>
              <a:t>Max. Launch C3: </a:t>
            </a:r>
            <a:r>
              <a:rPr lang="en-US" sz="1600" b="1" kern="0" dirty="0" smtClean="0">
                <a:latin typeface="+mn-lt"/>
              </a:rPr>
              <a:t>154 </a:t>
            </a:r>
            <a:r>
              <a:rPr lang="en-US" sz="1600" b="1" kern="0" dirty="0">
                <a:latin typeface="+mn-lt"/>
              </a:rPr>
              <a:t>km</a:t>
            </a:r>
            <a:r>
              <a:rPr lang="en-US" sz="1600" b="1" kern="0" baseline="30000" dirty="0">
                <a:latin typeface="+mn-lt"/>
              </a:rPr>
              <a:t>2</a:t>
            </a:r>
            <a:r>
              <a:rPr lang="en-US" sz="1600" b="1" kern="0" dirty="0">
                <a:latin typeface="+mn-lt"/>
              </a:rPr>
              <a:t>/s</a:t>
            </a:r>
            <a:r>
              <a:rPr lang="en-US" sz="1600" b="1" kern="0" baseline="30000" dirty="0">
                <a:latin typeface="+mn-lt"/>
              </a:rPr>
              <a:t>2</a:t>
            </a:r>
            <a:r>
              <a:rPr lang="en-US" sz="1600" b="1" kern="0" dirty="0">
                <a:latin typeface="+mn-lt"/>
              </a:rPr>
              <a:t> </a:t>
            </a:r>
            <a:endParaRPr lang="en-US" sz="1600" b="1" kern="0" dirty="0" smtClean="0">
              <a:latin typeface="+mn-lt"/>
            </a:endParaRPr>
          </a:p>
          <a:p>
            <a:pPr marL="463550" lvl="1" indent="-234950" algn="l" eaLnBrk="0" hangingPunct="0">
              <a:lnSpc>
                <a:spcPct val="90000"/>
              </a:lnSpc>
              <a:spcAft>
                <a:spcPct val="20000"/>
              </a:spcAft>
              <a:buFont typeface="Wingdings" pitchFamily="2" charset="2"/>
              <a:buChar char="§"/>
              <a:defRPr/>
            </a:pPr>
            <a:r>
              <a:rPr lang="en-US" sz="1600" b="1" kern="0" dirty="0" smtClean="0">
                <a:latin typeface="+mn-lt"/>
              </a:rPr>
              <a:t>Requires Atlas V 551 class with Upper Stage</a:t>
            </a:r>
            <a:endParaRPr lang="en-US" sz="1600" b="1" kern="0" dirty="0">
              <a:latin typeface="+mn-lt"/>
            </a:endParaRPr>
          </a:p>
          <a:p>
            <a:pPr marL="227013" indent="-227013" algn="l" eaLnBrk="0" hangingPunct="0">
              <a:lnSpc>
                <a:spcPct val="90000"/>
              </a:lnSpc>
              <a:spcAft>
                <a:spcPct val="20000"/>
              </a:spcAft>
              <a:buFont typeface="Wingdings" pitchFamily="2" charset="2"/>
              <a:buNone/>
              <a:defRPr/>
            </a:pPr>
            <a:r>
              <a:rPr lang="en-US" sz="1600" b="1" kern="0" dirty="0">
                <a:latin typeface="+mn-lt"/>
              </a:rPr>
              <a:t>Trajectory Design</a:t>
            </a:r>
          </a:p>
          <a:p>
            <a:pPr marL="463550" lvl="1" indent="-234950" algn="l" eaLnBrk="0" hangingPunct="0">
              <a:lnSpc>
                <a:spcPct val="90000"/>
              </a:lnSpc>
              <a:spcBef>
                <a:spcPct val="15000"/>
              </a:spcBef>
              <a:spcAft>
                <a:spcPct val="15000"/>
              </a:spcAft>
              <a:buFont typeface="Wingdings" pitchFamily="2" charset="2"/>
              <a:buChar char="§"/>
              <a:defRPr/>
            </a:pPr>
            <a:r>
              <a:rPr lang="en-US" sz="1600" b="1" kern="0" dirty="0">
                <a:latin typeface="+mn-lt"/>
              </a:rPr>
              <a:t>7 Venus gravity </a:t>
            </a:r>
            <a:r>
              <a:rPr lang="en-US" sz="1600" b="1" kern="0" dirty="0" smtClean="0">
                <a:latin typeface="+mn-lt"/>
              </a:rPr>
              <a:t>assist flybys</a:t>
            </a:r>
            <a:endParaRPr lang="en-US" sz="1600" b="1" kern="0" dirty="0">
              <a:latin typeface="+mn-lt"/>
            </a:endParaRPr>
          </a:p>
          <a:p>
            <a:pPr marL="227013" indent="-227013" algn="l" eaLnBrk="0" hangingPunct="0">
              <a:lnSpc>
                <a:spcPct val="90000"/>
              </a:lnSpc>
              <a:spcAft>
                <a:spcPct val="20000"/>
              </a:spcAft>
              <a:buFont typeface="Wingdings" pitchFamily="2" charset="2"/>
              <a:buNone/>
              <a:defRPr/>
            </a:pPr>
            <a:r>
              <a:rPr lang="en-US" sz="1600" b="1" kern="0" dirty="0" smtClean="0">
                <a:latin typeface="+mn-lt"/>
              </a:rPr>
              <a:t>Final </a:t>
            </a:r>
            <a:r>
              <a:rPr lang="en-US" sz="1600" b="1" kern="0" dirty="0">
                <a:latin typeface="+mn-lt"/>
              </a:rPr>
              <a:t>Solar </a:t>
            </a:r>
            <a:r>
              <a:rPr lang="en-US" sz="1600" b="1" kern="0" dirty="0" smtClean="0">
                <a:latin typeface="+mn-lt"/>
              </a:rPr>
              <a:t>Orbits</a:t>
            </a:r>
            <a:endParaRPr lang="en-US" sz="1600" b="1" kern="0" dirty="0">
              <a:latin typeface="+mn-lt"/>
            </a:endParaRPr>
          </a:p>
          <a:p>
            <a:pPr marL="463550" lvl="1" indent="-234950" algn="l" eaLnBrk="0" hangingPunct="0">
              <a:lnSpc>
                <a:spcPct val="90000"/>
              </a:lnSpc>
              <a:spcAft>
                <a:spcPct val="20000"/>
              </a:spcAft>
              <a:buFont typeface="Wingdings" pitchFamily="2" charset="2"/>
              <a:buChar char="§"/>
              <a:defRPr/>
            </a:pPr>
            <a:r>
              <a:rPr lang="en-US" sz="1600" b="1" kern="0" dirty="0">
                <a:latin typeface="+mn-lt"/>
              </a:rPr>
              <a:t>Perihelion: </a:t>
            </a:r>
            <a:r>
              <a:rPr lang="en-US" sz="1600" b="1" kern="0" dirty="0" smtClean="0">
                <a:latin typeface="+mn-lt"/>
              </a:rPr>
              <a:t>9.86 R</a:t>
            </a:r>
            <a:r>
              <a:rPr lang="en-US" sz="1600" b="1" kern="0" baseline="-25000" dirty="0" smtClean="0">
                <a:latin typeface="+mn-lt"/>
              </a:rPr>
              <a:t>S</a:t>
            </a:r>
            <a:endParaRPr lang="en-US" sz="1600" b="1" kern="0" baseline="-25000" dirty="0">
              <a:latin typeface="+mn-lt"/>
            </a:endParaRPr>
          </a:p>
          <a:p>
            <a:pPr marL="463550" lvl="1" indent="-234950" algn="l" eaLnBrk="0" hangingPunct="0">
              <a:lnSpc>
                <a:spcPct val="90000"/>
              </a:lnSpc>
              <a:spcAft>
                <a:spcPct val="20000"/>
              </a:spcAft>
              <a:buFont typeface="Wingdings" pitchFamily="2" charset="2"/>
              <a:buChar char="§"/>
              <a:defRPr/>
            </a:pPr>
            <a:r>
              <a:rPr lang="en-US" sz="1600" b="1" kern="0" dirty="0">
                <a:latin typeface="+mn-lt"/>
              </a:rPr>
              <a:t>Aphelion: 0.73 AU</a:t>
            </a:r>
          </a:p>
          <a:p>
            <a:pPr marL="463550" lvl="1" indent="-234950" algn="l" eaLnBrk="0" hangingPunct="0">
              <a:lnSpc>
                <a:spcPct val="90000"/>
              </a:lnSpc>
              <a:spcBef>
                <a:spcPct val="15000"/>
              </a:spcBef>
              <a:spcAft>
                <a:spcPct val="15000"/>
              </a:spcAft>
              <a:buFont typeface="Wingdings" pitchFamily="2" charset="2"/>
              <a:buChar char="§"/>
              <a:defRPr/>
            </a:pPr>
            <a:r>
              <a:rPr lang="en-US" sz="1600" b="1" kern="0" dirty="0">
                <a:latin typeface="+mn-lt"/>
              </a:rPr>
              <a:t>Inclination: 3.4 deg from ecliptic </a:t>
            </a:r>
          </a:p>
          <a:p>
            <a:pPr marL="463550" lvl="1" indent="-234950" algn="l" eaLnBrk="0" hangingPunct="0">
              <a:lnSpc>
                <a:spcPct val="90000"/>
              </a:lnSpc>
              <a:spcAft>
                <a:spcPct val="20000"/>
              </a:spcAft>
              <a:buFont typeface="Wingdings" pitchFamily="2" charset="2"/>
              <a:buChar char="§"/>
              <a:defRPr/>
            </a:pPr>
            <a:r>
              <a:rPr lang="en-US" sz="1600" b="1" kern="0" dirty="0">
                <a:latin typeface="+mn-lt"/>
              </a:rPr>
              <a:t>Orbit period: 88 days</a:t>
            </a:r>
          </a:p>
          <a:p>
            <a:pPr marL="227013" indent="-227013" algn="l" eaLnBrk="0" hangingPunct="0">
              <a:lnSpc>
                <a:spcPct val="90000"/>
              </a:lnSpc>
              <a:spcAft>
                <a:spcPct val="20000"/>
              </a:spcAft>
              <a:buFont typeface="Wingdings" pitchFamily="2" charset="2"/>
              <a:buNone/>
              <a:defRPr/>
            </a:pPr>
            <a:r>
              <a:rPr lang="en-US" sz="1600" b="1" kern="0" dirty="0" smtClean="0">
                <a:latin typeface="+mn-lt"/>
              </a:rPr>
              <a:t>Mission duration: </a:t>
            </a:r>
            <a:r>
              <a:rPr lang="en-US" sz="1600" b="1" kern="0" dirty="0">
                <a:latin typeface="+mn-lt"/>
              </a:rPr>
              <a:t>7</a:t>
            </a:r>
            <a:r>
              <a:rPr lang="en-US" sz="1600" b="1" kern="0" dirty="0" smtClean="0">
                <a:latin typeface="+mn-lt"/>
              </a:rPr>
              <a:t> years</a:t>
            </a:r>
            <a:endParaRPr lang="en-US" sz="1600" b="1" kern="0" dirty="0">
              <a:latin typeface="+mn-lt"/>
            </a:endParaRPr>
          </a:p>
        </p:txBody>
      </p:sp>
      <p:pic>
        <p:nvPicPr>
          <p:cNvPr id="14342" name="Picture 13" descr="2018SPP_Traj_v3.bmp"/>
          <p:cNvPicPr>
            <a:picLocks noChangeAspect="1"/>
          </p:cNvPicPr>
          <p:nvPr/>
        </p:nvPicPr>
        <p:blipFill>
          <a:blip r:embed="rId3" cstate="print"/>
          <a:srcRect l="23958" t="1208" r="22292" b="4326"/>
          <a:stretch>
            <a:fillRect/>
          </a:stretch>
        </p:blipFill>
        <p:spPr bwMode="auto">
          <a:xfrm>
            <a:off x="5300663" y="2076450"/>
            <a:ext cx="3640137" cy="3632200"/>
          </a:xfrm>
          <a:prstGeom prst="rect">
            <a:avLst/>
          </a:prstGeom>
          <a:noFill/>
          <a:ln w="9525">
            <a:noFill/>
            <a:miter lim="800000"/>
            <a:headEnd/>
            <a:tailEnd/>
          </a:ln>
        </p:spPr>
      </p:pic>
      <p:sp>
        <p:nvSpPr>
          <p:cNvPr id="14343" name="Oval 12"/>
          <p:cNvSpPr>
            <a:spLocks noChangeAspect="1" noChangeArrowheads="1"/>
          </p:cNvSpPr>
          <p:nvPr/>
        </p:nvSpPr>
        <p:spPr bwMode="auto">
          <a:xfrm>
            <a:off x="7037388" y="3925888"/>
            <a:ext cx="47625" cy="47625"/>
          </a:xfrm>
          <a:prstGeom prst="ellipse">
            <a:avLst/>
          </a:prstGeom>
          <a:solidFill>
            <a:srgbClr val="FF9900"/>
          </a:solidFill>
          <a:ln w="9525" algn="ctr">
            <a:solidFill>
              <a:srgbClr val="FFFF00"/>
            </a:solidFill>
            <a:round/>
            <a:headEnd/>
            <a:tailEnd/>
          </a:ln>
        </p:spPr>
        <p:txBody>
          <a:bodyPr wrap="none" lIns="0" tIns="0" rIns="0" bIns="0" anchor="ctr"/>
          <a:lstStyle/>
          <a:p>
            <a:endParaRPr lang="en-US"/>
          </a:p>
        </p:txBody>
      </p:sp>
      <p:sp>
        <p:nvSpPr>
          <p:cNvPr id="14344" name="Text Box 13"/>
          <p:cNvSpPr txBox="1">
            <a:spLocks noChangeArrowheads="1"/>
          </p:cNvSpPr>
          <p:nvPr/>
        </p:nvSpPr>
        <p:spPr bwMode="auto">
          <a:xfrm>
            <a:off x="7061200" y="3784600"/>
            <a:ext cx="236538" cy="158750"/>
          </a:xfrm>
          <a:prstGeom prst="rect">
            <a:avLst/>
          </a:prstGeom>
          <a:noFill/>
          <a:ln w="9525" algn="ctr">
            <a:noFill/>
            <a:miter lim="800000"/>
            <a:headEnd/>
            <a:tailEnd/>
          </a:ln>
        </p:spPr>
        <p:txBody>
          <a:bodyPr wrap="none" lIns="0" tIns="0" rIns="0" bIns="0" anchor="b">
            <a:spAutoFit/>
          </a:bodyPr>
          <a:lstStyle/>
          <a:p>
            <a:pPr algn="l"/>
            <a:r>
              <a:rPr lang="en-US" sz="1400">
                <a:solidFill>
                  <a:srgbClr val="0000FF"/>
                </a:solidFill>
              </a:rPr>
              <a:t>Sun</a:t>
            </a:r>
          </a:p>
        </p:txBody>
      </p:sp>
      <p:sp>
        <p:nvSpPr>
          <p:cNvPr id="14345" name="Text Box 14"/>
          <p:cNvSpPr txBox="1">
            <a:spLocks noChangeArrowheads="1"/>
          </p:cNvSpPr>
          <p:nvPr/>
        </p:nvSpPr>
        <p:spPr bwMode="auto">
          <a:xfrm>
            <a:off x="7772400" y="4773613"/>
            <a:ext cx="368300" cy="158750"/>
          </a:xfrm>
          <a:prstGeom prst="rect">
            <a:avLst/>
          </a:prstGeom>
          <a:noFill/>
          <a:ln w="9525" algn="ctr">
            <a:noFill/>
            <a:miter lim="800000"/>
            <a:headEnd/>
            <a:tailEnd/>
          </a:ln>
        </p:spPr>
        <p:txBody>
          <a:bodyPr wrap="none" lIns="0" tIns="0" rIns="0" bIns="0" anchor="b">
            <a:spAutoFit/>
          </a:bodyPr>
          <a:lstStyle/>
          <a:p>
            <a:pPr algn="l"/>
            <a:r>
              <a:rPr lang="en-US" sz="1400">
                <a:solidFill>
                  <a:srgbClr val="0000FF"/>
                </a:solidFill>
              </a:rPr>
              <a:t>Venus</a:t>
            </a:r>
          </a:p>
        </p:txBody>
      </p:sp>
      <p:sp>
        <p:nvSpPr>
          <p:cNvPr id="14346" name="Text Box 15"/>
          <p:cNvSpPr txBox="1">
            <a:spLocks noChangeArrowheads="1"/>
          </p:cNvSpPr>
          <p:nvPr/>
        </p:nvSpPr>
        <p:spPr bwMode="auto">
          <a:xfrm>
            <a:off x="7258050" y="4421188"/>
            <a:ext cx="479425" cy="158750"/>
          </a:xfrm>
          <a:prstGeom prst="rect">
            <a:avLst/>
          </a:prstGeom>
          <a:noFill/>
          <a:ln w="9525" algn="ctr">
            <a:noFill/>
            <a:miter lim="800000"/>
            <a:headEnd/>
            <a:tailEnd/>
          </a:ln>
        </p:spPr>
        <p:txBody>
          <a:bodyPr wrap="none" lIns="0" tIns="0" rIns="0" bIns="0" anchor="b">
            <a:spAutoFit/>
          </a:bodyPr>
          <a:lstStyle/>
          <a:p>
            <a:pPr algn="l"/>
            <a:r>
              <a:rPr lang="en-US" sz="1400">
                <a:solidFill>
                  <a:srgbClr val="0000FF"/>
                </a:solidFill>
              </a:rPr>
              <a:t>Mercury</a:t>
            </a:r>
          </a:p>
        </p:txBody>
      </p:sp>
      <p:sp>
        <p:nvSpPr>
          <p:cNvPr id="14347" name="Text Box 16"/>
          <p:cNvSpPr txBox="1">
            <a:spLocks noChangeArrowheads="1"/>
          </p:cNvSpPr>
          <p:nvPr/>
        </p:nvSpPr>
        <p:spPr bwMode="auto">
          <a:xfrm>
            <a:off x="8129588" y="5126038"/>
            <a:ext cx="317500" cy="158750"/>
          </a:xfrm>
          <a:prstGeom prst="rect">
            <a:avLst/>
          </a:prstGeom>
          <a:noFill/>
          <a:ln w="9525" algn="ctr">
            <a:noFill/>
            <a:miter lim="800000"/>
            <a:headEnd/>
            <a:tailEnd/>
          </a:ln>
        </p:spPr>
        <p:txBody>
          <a:bodyPr wrap="none" lIns="0" tIns="0" rIns="0" bIns="0" anchor="b">
            <a:spAutoFit/>
          </a:bodyPr>
          <a:lstStyle/>
          <a:p>
            <a:pPr algn="l"/>
            <a:r>
              <a:rPr lang="en-US" sz="1400">
                <a:solidFill>
                  <a:srgbClr val="0000FF"/>
                </a:solidFill>
              </a:rPr>
              <a:t>Earth</a:t>
            </a:r>
          </a:p>
        </p:txBody>
      </p:sp>
      <p:sp>
        <p:nvSpPr>
          <p:cNvPr id="14348" name="Line 21"/>
          <p:cNvSpPr>
            <a:spLocks noChangeShapeType="1"/>
          </p:cNvSpPr>
          <p:nvPr/>
        </p:nvSpPr>
        <p:spPr bwMode="auto">
          <a:xfrm>
            <a:off x="5648325" y="2514600"/>
            <a:ext cx="1393825" cy="1516063"/>
          </a:xfrm>
          <a:prstGeom prst="line">
            <a:avLst/>
          </a:prstGeom>
          <a:noFill/>
          <a:ln w="9525">
            <a:solidFill>
              <a:schemeClr val="tx1"/>
            </a:solidFill>
            <a:round/>
            <a:headEnd/>
            <a:tailEnd type="triangle" w="med" len="med"/>
          </a:ln>
        </p:spPr>
        <p:txBody>
          <a:bodyPr lIns="0" tIns="0" rIns="0" bIns="0" anchor="b"/>
          <a:lstStyle/>
          <a:p>
            <a:endParaRPr lang="en-US"/>
          </a:p>
        </p:txBody>
      </p:sp>
      <p:sp>
        <p:nvSpPr>
          <p:cNvPr id="14349" name="Oval 9"/>
          <p:cNvSpPr>
            <a:spLocks noChangeAspect="1" noChangeArrowheads="1"/>
          </p:cNvSpPr>
          <p:nvPr/>
        </p:nvSpPr>
        <p:spPr bwMode="auto">
          <a:xfrm>
            <a:off x="8139113" y="2466975"/>
            <a:ext cx="46037" cy="47625"/>
          </a:xfrm>
          <a:prstGeom prst="ellipse">
            <a:avLst/>
          </a:prstGeom>
          <a:solidFill>
            <a:srgbClr val="FF0000"/>
          </a:solidFill>
          <a:ln w="9525" algn="ctr">
            <a:noFill/>
            <a:round/>
            <a:headEnd/>
            <a:tailEnd/>
          </a:ln>
        </p:spPr>
        <p:txBody>
          <a:bodyPr wrap="none" lIns="0" tIns="0" rIns="0" bIns="0" anchor="ctr"/>
          <a:lstStyle/>
          <a:p>
            <a:endParaRPr lang="en-US"/>
          </a:p>
        </p:txBody>
      </p:sp>
      <p:sp>
        <p:nvSpPr>
          <p:cNvPr id="14350" name="Text Box 10"/>
          <p:cNvSpPr txBox="1">
            <a:spLocks noChangeArrowheads="1"/>
          </p:cNvSpPr>
          <p:nvPr/>
        </p:nvSpPr>
        <p:spPr bwMode="auto">
          <a:xfrm>
            <a:off x="7907338" y="1713826"/>
            <a:ext cx="798709" cy="430887"/>
          </a:xfrm>
          <a:prstGeom prst="rect">
            <a:avLst/>
          </a:prstGeom>
          <a:noFill/>
          <a:ln w="9525" algn="ctr">
            <a:noFill/>
            <a:miter lim="800000"/>
            <a:headEnd/>
            <a:tailEnd/>
          </a:ln>
        </p:spPr>
        <p:txBody>
          <a:bodyPr wrap="none" lIns="0" tIns="0" rIns="0" bIns="0" anchor="b">
            <a:spAutoFit/>
          </a:bodyPr>
          <a:lstStyle/>
          <a:p>
            <a:pPr algn="l"/>
            <a:r>
              <a:rPr lang="en-US" sz="1400" dirty="0"/>
              <a:t>Launch</a:t>
            </a:r>
          </a:p>
          <a:p>
            <a:pPr algn="l"/>
            <a:r>
              <a:rPr lang="en-US" sz="1400" dirty="0" smtClean="0"/>
              <a:t>7/31/2018</a:t>
            </a:r>
            <a:endParaRPr lang="en-US" sz="1400" dirty="0"/>
          </a:p>
        </p:txBody>
      </p:sp>
      <p:sp>
        <p:nvSpPr>
          <p:cNvPr id="14351" name="Line 11"/>
          <p:cNvSpPr>
            <a:spLocks noChangeShapeType="1"/>
          </p:cNvSpPr>
          <p:nvPr/>
        </p:nvSpPr>
        <p:spPr bwMode="auto">
          <a:xfrm>
            <a:off x="8143875" y="2157413"/>
            <a:ext cx="11113" cy="295275"/>
          </a:xfrm>
          <a:prstGeom prst="line">
            <a:avLst/>
          </a:prstGeom>
          <a:noFill/>
          <a:ln w="9525">
            <a:solidFill>
              <a:schemeClr val="tx1"/>
            </a:solidFill>
            <a:round/>
            <a:headEnd/>
            <a:tailEnd type="triangle" w="med" len="med"/>
          </a:ln>
        </p:spPr>
        <p:txBody>
          <a:bodyPr lIns="0" tIns="0" rIns="0" bIns="0" anchor="b"/>
          <a:lstStyle/>
          <a:p>
            <a:endParaRPr lang="en-US"/>
          </a:p>
        </p:txBody>
      </p:sp>
      <p:cxnSp>
        <p:nvCxnSpPr>
          <p:cNvPr id="14352" name="Straight Arrow Connector 30"/>
          <p:cNvCxnSpPr>
            <a:cxnSpLocks noChangeShapeType="1"/>
          </p:cNvCxnSpPr>
          <p:nvPr/>
        </p:nvCxnSpPr>
        <p:spPr bwMode="auto">
          <a:xfrm rot="5400000" flipH="1" flipV="1">
            <a:off x="5692776" y="4471988"/>
            <a:ext cx="1493837" cy="966788"/>
          </a:xfrm>
          <a:prstGeom prst="straightConnector1">
            <a:avLst/>
          </a:prstGeom>
          <a:noFill/>
          <a:ln w="12700" algn="ctr">
            <a:solidFill>
              <a:schemeClr val="tx1"/>
            </a:solidFill>
            <a:round/>
            <a:headEnd/>
            <a:tailEnd type="triangle" w="med" len="med"/>
          </a:ln>
        </p:spPr>
      </p:cxnSp>
      <p:sp>
        <p:nvSpPr>
          <p:cNvPr id="14353" name="Text Box 18"/>
          <p:cNvSpPr txBox="1">
            <a:spLocks noChangeArrowheads="1"/>
          </p:cNvSpPr>
          <p:nvPr/>
        </p:nvSpPr>
        <p:spPr bwMode="auto">
          <a:xfrm>
            <a:off x="4719638" y="1635364"/>
            <a:ext cx="1263650" cy="861774"/>
          </a:xfrm>
          <a:prstGeom prst="rect">
            <a:avLst/>
          </a:prstGeom>
          <a:noFill/>
          <a:ln w="9525" algn="ctr">
            <a:noFill/>
            <a:miter lim="800000"/>
            <a:headEnd/>
            <a:tailEnd/>
          </a:ln>
        </p:spPr>
        <p:txBody>
          <a:bodyPr lIns="0" tIns="0" rIns="0" bIns="0" anchor="b">
            <a:spAutoFit/>
          </a:bodyPr>
          <a:lstStyle/>
          <a:p>
            <a:pPr algn="r"/>
            <a:r>
              <a:rPr lang="en-US" sz="1400" dirty="0"/>
              <a:t>1st Min Perihelion</a:t>
            </a:r>
          </a:p>
          <a:p>
            <a:pPr algn="r"/>
            <a:r>
              <a:rPr lang="en-US" sz="1400" dirty="0"/>
              <a:t>at </a:t>
            </a:r>
            <a:r>
              <a:rPr lang="en-US" sz="1400" dirty="0" smtClean="0"/>
              <a:t>9.86 </a:t>
            </a:r>
            <a:r>
              <a:rPr lang="en-US" sz="1400" dirty="0"/>
              <a:t>R</a:t>
            </a:r>
            <a:r>
              <a:rPr lang="en-US" sz="1400" baseline="-25000" dirty="0"/>
              <a:t>S</a:t>
            </a:r>
          </a:p>
          <a:p>
            <a:pPr algn="r"/>
            <a:r>
              <a:rPr lang="en-US" sz="1400" dirty="0" smtClean="0"/>
              <a:t>12/19/2024</a:t>
            </a:r>
            <a:endParaRPr lang="en-US" sz="1400" dirty="0"/>
          </a:p>
        </p:txBody>
      </p:sp>
      <p:sp>
        <p:nvSpPr>
          <p:cNvPr id="14354" name="Text Box 20"/>
          <p:cNvSpPr txBox="1">
            <a:spLocks noChangeArrowheads="1"/>
          </p:cNvSpPr>
          <p:nvPr/>
        </p:nvSpPr>
        <p:spPr bwMode="auto">
          <a:xfrm>
            <a:off x="5792788" y="5657850"/>
            <a:ext cx="1085850" cy="646113"/>
          </a:xfrm>
          <a:prstGeom prst="rect">
            <a:avLst/>
          </a:prstGeom>
          <a:noFill/>
          <a:ln w="9525" algn="ctr">
            <a:noFill/>
            <a:miter lim="800000"/>
            <a:headEnd/>
            <a:tailEnd/>
          </a:ln>
        </p:spPr>
        <p:txBody>
          <a:bodyPr wrap="none" lIns="0" tIns="0" rIns="0" bIns="0" anchor="b">
            <a:spAutoFit/>
          </a:bodyPr>
          <a:lstStyle/>
          <a:p>
            <a:pPr algn="r"/>
            <a:r>
              <a:rPr lang="en-US" sz="1400" dirty="0"/>
              <a:t>1st Perihelion</a:t>
            </a:r>
          </a:p>
          <a:p>
            <a:pPr algn="r"/>
            <a:r>
              <a:rPr lang="en-US" sz="1400" dirty="0"/>
              <a:t>at </a:t>
            </a:r>
            <a:r>
              <a:rPr lang="en-US" sz="1400" dirty="0" smtClean="0"/>
              <a:t>35.7 </a:t>
            </a:r>
            <a:r>
              <a:rPr lang="en-US" sz="1400" dirty="0"/>
              <a:t>R</a:t>
            </a:r>
            <a:r>
              <a:rPr lang="en-US" sz="1400" baseline="-25000" dirty="0"/>
              <a:t>S</a:t>
            </a:r>
            <a:endParaRPr lang="en-US" sz="1400" dirty="0"/>
          </a:p>
          <a:p>
            <a:pPr algn="r"/>
            <a:r>
              <a:rPr lang="en-US" sz="1400" dirty="0" smtClean="0"/>
              <a:t>11/1/2018</a:t>
            </a:r>
            <a:endParaRPr lang="en-US" sz="1400" dirty="0"/>
          </a:p>
        </p:txBody>
      </p:sp>
      <p:pic>
        <p:nvPicPr>
          <p:cNvPr id="20" name="Picture 4" descr="Atlas_V_551_with_New_Horizons_on_Lauch_Pad_41.jpg"/>
          <p:cNvPicPr>
            <a:picLocks noChangeAspect="1"/>
          </p:cNvPicPr>
          <p:nvPr/>
        </p:nvPicPr>
        <p:blipFill>
          <a:blip r:embed="rId4" cstate="print"/>
          <a:srcRect l="31456" r="33295"/>
          <a:stretch>
            <a:fillRect/>
          </a:stretch>
        </p:blipFill>
        <p:spPr bwMode="auto">
          <a:xfrm>
            <a:off x="4467835" y="2662050"/>
            <a:ext cx="844952" cy="3632200"/>
          </a:xfrm>
          <a:prstGeom prst="rect">
            <a:avLst/>
          </a:prstGeom>
          <a:noFill/>
          <a:ln w="9525">
            <a:noFill/>
            <a:miter lim="800000"/>
            <a:headEnd/>
            <a:tailEnd/>
          </a:ln>
        </p:spPr>
      </p:pic>
      <p:pic>
        <p:nvPicPr>
          <p:cNvPr id="21" name="Picture 2"/>
          <p:cNvPicPr>
            <a:picLocks noChangeAspect="1" noChangeArrowheads="1"/>
          </p:cNvPicPr>
          <p:nvPr/>
        </p:nvPicPr>
        <p:blipFill>
          <a:blip r:embed="rId5" cstate="print"/>
          <a:srcRect l="45183" t="6861" r="32669" b="8748"/>
          <a:stretch>
            <a:fillRect/>
          </a:stretch>
        </p:blipFill>
        <p:spPr bwMode="auto">
          <a:xfrm>
            <a:off x="3531243" y="4279836"/>
            <a:ext cx="786114" cy="1933840"/>
          </a:xfrm>
          <a:prstGeom prst="rect">
            <a:avLst/>
          </a:prstGeom>
          <a:noFill/>
          <a:ln w="9525">
            <a:noFill/>
            <a:miter lim="800000"/>
            <a:headEnd/>
            <a:tailEnd/>
          </a:ln>
          <a:effectLst/>
        </p:spPr>
      </p:pic>
    </p:spTree>
    <p:extLst>
      <p:ext uri="{BB962C8B-B14F-4D97-AF65-F5344CB8AC3E}">
        <p14:creationId xmlns:p14="http://schemas.microsoft.com/office/powerpoint/2010/main" val="1707190974"/>
      </p:ext>
    </p:extLst>
  </p:cSld>
  <p:clrMapOvr>
    <a:masterClrMapping/>
  </p:clrMapOvr>
  <p:transition xmlns:p14="http://schemas.microsoft.com/office/powerpoint/2010/mai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Vehicle: </a:t>
            </a:r>
            <a:br>
              <a:rPr lang="en-US" dirty="0" smtClean="0"/>
            </a:br>
            <a:r>
              <a:rPr lang="en-US" dirty="0" smtClean="0"/>
              <a:t>Anti-Ram Facing View</a:t>
            </a:r>
            <a:endParaRPr lang="en-US" dirty="0"/>
          </a:p>
        </p:txBody>
      </p:sp>
      <p:sp>
        <p:nvSpPr>
          <p:cNvPr id="4" name="Slide Number Placeholder 3"/>
          <p:cNvSpPr>
            <a:spLocks noGrp="1"/>
          </p:cNvSpPr>
          <p:nvPr>
            <p:ph type="sldNum" sz="quarter" idx="11"/>
          </p:nvPr>
        </p:nvSpPr>
        <p:spPr/>
        <p:txBody>
          <a:bodyPr/>
          <a:lstStyle/>
          <a:p>
            <a:pPr>
              <a:defRPr/>
            </a:pPr>
            <a:fld id="{C21E7BA3-4211-4233-A686-9D52B25A43DE}" type="slidenum">
              <a:rPr lang="en-US" smtClean="0"/>
              <a:pPr>
                <a:defRPr/>
              </a:pPr>
              <a:t>14</a:t>
            </a:fld>
            <a:endParaRPr lang="en-US"/>
          </a:p>
        </p:txBody>
      </p:sp>
      <p:pic>
        <p:nvPicPr>
          <p:cNvPr id="6" name="Picture 5" descr="C:\Users\lockwmk1\Documents\Papers, Paper Reviews\IAC 2012\Spacecraft 1.pn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l="6633" r="3991"/>
          <a:stretch/>
        </p:blipFill>
        <p:spPr bwMode="auto">
          <a:xfrm>
            <a:off x="762000" y="1548139"/>
            <a:ext cx="7533035" cy="484731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24788981"/>
      </p:ext>
    </p:extLst>
  </p:cSld>
  <p:clrMapOvr>
    <a:masterClrMapping/>
  </p:clrMapOvr>
  <p:transition xmlns:p14="http://schemas.microsoft.com/office/powerpoint/2010/mai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Vehicle: </a:t>
            </a:r>
            <a:br>
              <a:rPr lang="en-US" dirty="0" smtClean="0"/>
            </a:br>
            <a:r>
              <a:rPr lang="en-US" dirty="0" smtClean="0"/>
              <a:t>Ram	 Facing View</a:t>
            </a:r>
            <a:endParaRPr lang="en-US" dirty="0"/>
          </a:p>
        </p:txBody>
      </p:sp>
      <p:sp>
        <p:nvSpPr>
          <p:cNvPr id="4" name="Slide Number Placeholder 3"/>
          <p:cNvSpPr>
            <a:spLocks noGrp="1"/>
          </p:cNvSpPr>
          <p:nvPr>
            <p:ph type="sldNum" sz="quarter" idx="11"/>
          </p:nvPr>
        </p:nvSpPr>
        <p:spPr/>
        <p:txBody>
          <a:bodyPr/>
          <a:lstStyle/>
          <a:p>
            <a:pPr>
              <a:defRPr/>
            </a:pPr>
            <a:fld id="{C21E7BA3-4211-4233-A686-9D52B25A43DE}" type="slidenum">
              <a:rPr lang="en-US" smtClean="0"/>
              <a:pPr>
                <a:defRPr/>
              </a:pPr>
              <a:t>15</a:t>
            </a:fld>
            <a:endParaRPr lang="en-US"/>
          </a:p>
        </p:txBody>
      </p:sp>
      <p:pic>
        <p:nvPicPr>
          <p:cNvPr id="6" name="Picture 5" descr="C:\Users\lockwmk1\Documents\Papers, Paper Reviews\IAC 2012\Spacecraft 2.pn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l="23125"/>
          <a:stretch/>
        </p:blipFill>
        <p:spPr bwMode="auto">
          <a:xfrm>
            <a:off x="1372728" y="1465758"/>
            <a:ext cx="6450471" cy="499806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0532222"/>
      </p:ext>
    </p:extLst>
  </p:cSld>
  <p:clrMapOvr>
    <a:masterClrMapping/>
  </p:clrMapOvr>
  <p:transition xmlns:p14="http://schemas.microsoft.com/office/powerpoint/2010/mai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p:txBody>
          <a:bodyPr/>
          <a:lstStyle/>
          <a:p>
            <a:fld id="{B2393427-4379-4B42-8FC2-5939656B288F}" type="slidenum">
              <a:rPr lang="en-US"/>
              <a:pPr/>
              <a:t>16</a:t>
            </a:fld>
            <a:endParaRPr lang="en-US"/>
          </a:p>
        </p:txBody>
      </p:sp>
      <p:sp>
        <p:nvSpPr>
          <p:cNvPr id="185346" name="Rectangle 2"/>
          <p:cNvSpPr>
            <a:spLocks noGrp="1" noChangeArrowheads="1"/>
          </p:cNvSpPr>
          <p:nvPr>
            <p:ph type="title"/>
          </p:nvPr>
        </p:nvSpPr>
        <p:spPr>
          <a:xfrm>
            <a:off x="230505" y="223520"/>
            <a:ext cx="6597939" cy="868680"/>
          </a:xfrm>
        </p:spPr>
        <p:txBody>
          <a:bodyPr/>
          <a:lstStyle/>
          <a:p>
            <a:r>
              <a:rPr lang="en-US" dirty="0" smtClean="0"/>
              <a:t>Spacecraft Overview</a:t>
            </a:r>
            <a:endParaRPr lang="en-US" dirty="0">
              <a:solidFill>
                <a:srgbClr val="FF3300"/>
              </a:solidFill>
            </a:endParaRPr>
          </a:p>
        </p:txBody>
      </p:sp>
      <p:sp>
        <p:nvSpPr>
          <p:cNvPr id="185361" name="Rectangle 17"/>
          <p:cNvSpPr>
            <a:spLocks noGrp="1" noChangeArrowheads="1"/>
          </p:cNvSpPr>
          <p:nvPr>
            <p:ph type="body" idx="1"/>
          </p:nvPr>
        </p:nvSpPr>
        <p:spPr>
          <a:xfrm>
            <a:off x="3935392" y="1735138"/>
            <a:ext cx="4959371" cy="4676775"/>
          </a:xfrm>
          <a:noFill/>
          <a:ln/>
        </p:spPr>
        <p:txBody>
          <a:bodyPr/>
          <a:lstStyle/>
          <a:p>
            <a:pPr>
              <a:lnSpc>
                <a:spcPct val="80000"/>
              </a:lnSpc>
              <a:spcAft>
                <a:spcPts val="600"/>
              </a:spcAft>
            </a:pPr>
            <a:r>
              <a:rPr lang="en-US" sz="1800" b="0" dirty="0" smtClean="0"/>
              <a:t>NASA selected instrument suites</a:t>
            </a:r>
            <a:endParaRPr lang="en-US" sz="1800" b="0" dirty="0"/>
          </a:p>
          <a:p>
            <a:pPr>
              <a:lnSpc>
                <a:spcPct val="80000"/>
              </a:lnSpc>
              <a:spcAft>
                <a:spcPts val="600"/>
              </a:spcAft>
            </a:pPr>
            <a:r>
              <a:rPr lang="en-US" sz="1800" b="0" dirty="0" smtClean="0"/>
              <a:t>665 kg </a:t>
            </a:r>
            <a:r>
              <a:rPr lang="en-US" sz="1800" b="0" dirty="0"/>
              <a:t>max launch wet mass</a:t>
            </a:r>
          </a:p>
          <a:p>
            <a:pPr>
              <a:lnSpc>
                <a:spcPct val="80000"/>
              </a:lnSpc>
              <a:spcAft>
                <a:spcPts val="600"/>
              </a:spcAft>
            </a:pPr>
            <a:r>
              <a:rPr lang="en-US" sz="1800" b="0" dirty="0"/>
              <a:t>Reference Dimensions:</a:t>
            </a:r>
          </a:p>
          <a:p>
            <a:pPr lvl="1">
              <a:lnSpc>
                <a:spcPct val="80000"/>
              </a:lnSpc>
              <a:spcAft>
                <a:spcPts val="600"/>
              </a:spcAft>
            </a:pPr>
            <a:r>
              <a:rPr lang="en-US" sz="1600" b="0" dirty="0"/>
              <a:t>S/C height: </a:t>
            </a:r>
            <a:r>
              <a:rPr lang="en-US" sz="1600" b="0" dirty="0" smtClean="0"/>
              <a:t>3m (TBR)</a:t>
            </a:r>
            <a:endParaRPr lang="en-US" sz="1600" b="0" dirty="0"/>
          </a:p>
          <a:p>
            <a:pPr lvl="1">
              <a:lnSpc>
                <a:spcPct val="80000"/>
              </a:lnSpc>
              <a:spcAft>
                <a:spcPts val="600"/>
              </a:spcAft>
            </a:pPr>
            <a:r>
              <a:rPr lang="en-US" sz="1600" b="0" dirty="0"/>
              <a:t>TPS max </a:t>
            </a:r>
            <a:r>
              <a:rPr lang="en-US" sz="1600" b="0" dirty="0" smtClean="0"/>
              <a:t>diameter:2.3m (TBR)</a:t>
            </a:r>
            <a:endParaRPr lang="en-US" sz="1600" b="0" dirty="0"/>
          </a:p>
          <a:p>
            <a:pPr lvl="1">
              <a:lnSpc>
                <a:spcPct val="80000"/>
              </a:lnSpc>
              <a:spcAft>
                <a:spcPts val="600"/>
              </a:spcAft>
            </a:pPr>
            <a:r>
              <a:rPr lang="en-US" sz="1600" b="0" dirty="0" smtClean="0"/>
              <a:t>S/C </a:t>
            </a:r>
            <a:r>
              <a:rPr lang="en-US" sz="1600" b="0" dirty="0"/>
              <a:t>bus diameter: </a:t>
            </a:r>
            <a:r>
              <a:rPr lang="en-US" sz="1600" b="0" dirty="0" smtClean="0"/>
              <a:t>1m (TBR)</a:t>
            </a:r>
            <a:endParaRPr lang="en-US" sz="1600" b="0" dirty="0"/>
          </a:p>
          <a:p>
            <a:pPr>
              <a:lnSpc>
                <a:spcPct val="80000"/>
              </a:lnSpc>
              <a:spcAft>
                <a:spcPts val="600"/>
              </a:spcAft>
            </a:pPr>
            <a:r>
              <a:rPr lang="en-US" sz="1800" b="0" dirty="0"/>
              <a:t>C-C Thermal protection system</a:t>
            </a:r>
          </a:p>
          <a:p>
            <a:pPr>
              <a:lnSpc>
                <a:spcPct val="80000"/>
              </a:lnSpc>
              <a:spcAft>
                <a:spcPts val="600"/>
              </a:spcAft>
            </a:pPr>
            <a:r>
              <a:rPr lang="en-US" sz="1800" b="0" dirty="0"/>
              <a:t>Hexagonal prism s/c bus configuration</a:t>
            </a:r>
          </a:p>
          <a:p>
            <a:pPr>
              <a:lnSpc>
                <a:spcPct val="80000"/>
              </a:lnSpc>
              <a:spcAft>
                <a:spcPts val="600"/>
              </a:spcAft>
            </a:pPr>
            <a:r>
              <a:rPr lang="en-US" sz="1800" b="0" dirty="0"/>
              <a:t>Actively cooled solar </a:t>
            </a:r>
            <a:r>
              <a:rPr lang="en-US" sz="1800" b="0" dirty="0" smtClean="0"/>
              <a:t>arrays</a:t>
            </a:r>
            <a:endParaRPr lang="en-US" sz="1800" b="0" dirty="0"/>
          </a:p>
          <a:p>
            <a:pPr lvl="1">
              <a:lnSpc>
                <a:spcPct val="80000"/>
              </a:lnSpc>
              <a:spcAft>
                <a:spcPts val="600"/>
              </a:spcAft>
            </a:pPr>
            <a:r>
              <a:rPr lang="en-US" sz="1600" b="0" dirty="0" smtClean="0"/>
              <a:t>364W (TBR) </a:t>
            </a:r>
            <a:r>
              <a:rPr lang="en-US" sz="1600" b="0" dirty="0"/>
              <a:t>electrical power at encounter</a:t>
            </a:r>
          </a:p>
          <a:p>
            <a:pPr lvl="1">
              <a:lnSpc>
                <a:spcPct val="80000"/>
              </a:lnSpc>
              <a:spcAft>
                <a:spcPts val="600"/>
              </a:spcAft>
            </a:pPr>
            <a:r>
              <a:rPr lang="en-US" sz="1600" b="0" dirty="0"/>
              <a:t>Solar array total area: </a:t>
            </a:r>
            <a:r>
              <a:rPr lang="en-US" sz="1600" b="0" dirty="0" smtClean="0"/>
              <a:t>1.54m</a:t>
            </a:r>
            <a:r>
              <a:rPr lang="en-US" sz="1600" b="0" baseline="30000" dirty="0" smtClean="0"/>
              <a:t>2</a:t>
            </a:r>
            <a:r>
              <a:rPr lang="en-US" sz="1600" b="0" dirty="0" smtClean="0"/>
              <a:t> (TBR)</a:t>
            </a:r>
            <a:endParaRPr lang="en-US" sz="1600" b="0" baseline="30000" dirty="0">
              <a:solidFill>
                <a:srgbClr val="FF0000"/>
              </a:solidFill>
            </a:endParaRPr>
          </a:p>
          <a:p>
            <a:pPr lvl="1">
              <a:lnSpc>
                <a:spcPct val="80000"/>
              </a:lnSpc>
              <a:spcAft>
                <a:spcPts val="600"/>
              </a:spcAft>
            </a:pPr>
            <a:r>
              <a:rPr lang="en-US" sz="1600" b="0" dirty="0"/>
              <a:t>Radiator area under TPS: </a:t>
            </a:r>
            <a:r>
              <a:rPr lang="en-US" sz="1600" b="0" dirty="0" smtClean="0"/>
              <a:t>4.4m</a:t>
            </a:r>
            <a:r>
              <a:rPr lang="en-US" sz="1600" b="0" baseline="30000" dirty="0" smtClean="0"/>
              <a:t>2 </a:t>
            </a:r>
            <a:r>
              <a:rPr lang="en-US" sz="1600" b="0" dirty="0" smtClean="0"/>
              <a:t>(TBR)</a:t>
            </a:r>
            <a:endParaRPr lang="en-US" sz="1600" b="0" baseline="30000" dirty="0"/>
          </a:p>
          <a:p>
            <a:pPr>
              <a:lnSpc>
                <a:spcPct val="80000"/>
              </a:lnSpc>
              <a:spcAft>
                <a:spcPts val="600"/>
              </a:spcAft>
            </a:pPr>
            <a:r>
              <a:rPr lang="en-US" sz="1800" b="0" dirty="0"/>
              <a:t>0.6m HGA, </a:t>
            </a:r>
            <a:r>
              <a:rPr lang="en-US" sz="1800" b="0" dirty="0" smtClean="0"/>
              <a:t>34W </a:t>
            </a:r>
            <a:r>
              <a:rPr lang="en-US" sz="1800" b="0" dirty="0"/>
              <a:t>TWTA Ka-band science DL</a:t>
            </a:r>
          </a:p>
          <a:p>
            <a:pPr>
              <a:lnSpc>
                <a:spcPct val="80000"/>
              </a:lnSpc>
              <a:spcAft>
                <a:spcPts val="600"/>
              </a:spcAft>
            </a:pPr>
            <a:r>
              <a:rPr lang="en-US" sz="1800" b="0" dirty="0"/>
              <a:t>Science downlink rate: </a:t>
            </a:r>
            <a:r>
              <a:rPr lang="en-US" sz="1800" b="0" dirty="0" smtClean="0"/>
              <a:t>163kb/s (TBR) </a:t>
            </a:r>
            <a:r>
              <a:rPr lang="en-US" sz="1800" b="0" dirty="0"/>
              <a:t>at 1AU </a:t>
            </a:r>
          </a:p>
          <a:p>
            <a:pPr>
              <a:lnSpc>
                <a:spcPct val="80000"/>
              </a:lnSpc>
              <a:spcAft>
                <a:spcPts val="600"/>
              </a:spcAft>
            </a:pPr>
            <a:r>
              <a:rPr lang="en-US" sz="1800" b="0" dirty="0" err="1"/>
              <a:t>Blowdown</a:t>
            </a:r>
            <a:r>
              <a:rPr lang="en-US" sz="1800" b="0" dirty="0"/>
              <a:t> </a:t>
            </a:r>
            <a:r>
              <a:rPr lang="en-US" sz="1800" b="0" dirty="0" err="1"/>
              <a:t>monoprop</a:t>
            </a:r>
            <a:r>
              <a:rPr lang="en-US" sz="1800" b="0" dirty="0"/>
              <a:t> hydrazine propulsion</a:t>
            </a:r>
          </a:p>
          <a:p>
            <a:pPr>
              <a:lnSpc>
                <a:spcPct val="80000"/>
              </a:lnSpc>
              <a:spcAft>
                <a:spcPts val="600"/>
              </a:spcAft>
            </a:pPr>
            <a:r>
              <a:rPr lang="en-US" sz="1800" b="0" dirty="0" smtClean="0"/>
              <a:t>Wheels </a:t>
            </a:r>
            <a:r>
              <a:rPr lang="en-US" sz="1800" b="0" dirty="0"/>
              <a:t>for attitude </a:t>
            </a:r>
            <a:r>
              <a:rPr lang="en-US" sz="1800" b="0" dirty="0" smtClean="0"/>
              <a:t>control</a:t>
            </a:r>
            <a:endParaRPr lang="en-US" sz="1800" b="0"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513" t="8410" r="21538" b="10033"/>
          <a:stretch/>
        </p:blipFill>
        <p:spPr bwMode="auto">
          <a:xfrm>
            <a:off x="352301" y="1641767"/>
            <a:ext cx="3293134" cy="4866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083606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Vehicle:</a:t>
            </a:r>
            <a:br>
              <a:rPr lang="en-US" dirty="0" smtClean="0"/>
            </a:br>
            <a:r>
              <a:rPr lang="en-US" dirty="0" smtClean="0"/>
              <a:t>Concept of Operations</a:t>
            </a:r>
            <a:endParaRPr lang="en-US" dirty="0"/>
          </a:p>
        </p:txBody>
      </p:sp>
      <p:sp>
        <p:nvSpPr>
          <p:cNvPr id="4" name="Slide Number Placeholder 3"/>
          <p:cNvSpPr>
            <a:spLocks noGrp="1"/>
          </p:cNvSpPr>
          <p:nvPr>
            <p:ph type="sldNum" sz="quarter" idx="11"/>
          </p:nvPr>
        </p:nvSpPr>
        <p:spPr/>
        <p:txBody>
          <a:bodyPr/>
          <a:lstStyle/>
          <a:p>
            <a:pPr>
              <a:defRPr/>
            </a:pPr>
            <a:fld id="{C21E7BA3-4211-4233-A686-9D52B25A43DE}" type="slidenum">
              <a:rPr lang="en-US" smtClean="0"/>
              <a:pPr>
                <a:defRPr/>
              </a:pPr>
              <a:t>17</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0747" y="1610042"/>
            <a:ext cx="6910441" cy="4726590"/>
          </a:xfrm>
          <a:prstGeom prst="rect">
            <a:avLst/>
          </a:prstGeom>
        </p:spPr>
      </p:pic>
    </p:spTree>
    <p:extLst>
      <p:ext uri="{BB962C8B-B14F-4D97-AF65-F5344CB8AC3E}">
        <p14:creationId xmlns:p14="http://schemas.microsoft.com/office/powerpoint/2010/main" val="3365123161"/>
      </p:ext>
    </p:extLst>
  </p:cSld>
  <p:clrMapOvr>
    <a:masterClrMapping/>
  </p:clrMapOvr>
  <p:transition xmlns:p14="http://schemas.microsoft.com/office/powerpoint/2010/mai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endParaRPr lang="en-US"/>
          </a:p>
        </p:txBody>
      </p:sp>
      <p:sp>
        <p:nvSpPr>
          <p:cNvPr id="5" name="Title 4"/>
          <p:cNvSpPr>
            <a:spLocks noGrp="1"/>
          </p:cNvSpPr>
          <p:nvPr>
            <p:ph type="ctrTitle"/>
          </p:nvPr>
        </p:nvSpPr>
        <p:spPr/>
        <p:txBody>
          <a:bodyPr/>
          <a:lstStyle/>
          <a:p>
            <a:r>
              <a:rPr lang="en-US" dirty="0" smtClean="0"/>
              <a:t>Backup</a:t>
            </a:r>
            <a:endParaRPr lang="en-US" dirty="0"/>
          </a:p>
        </p:txBody>
      </p:sp>
      <p:sp>
        <p:nvSpPr>
          <p:cNvPr id="4" name="Slide Number Placeholder 3"/>
          <p:cNvSpPr>
            <a:spLocks noGrp="1"/>
          </p:cNvSpPr>
          <p:nvPr>
            <p:ph type="sldNum" sz="quarter" idx="4294967295"/>
          </p:nvPr>
        </p:nvSpPr>
        <p:spPr>
          <a:xfrm>
            <a:off x="0" y="6599238"/>
            <a:ext cx="2908300" cy="196850"/>
          </a:xfrm>
        </p:spPr>
        <p:txBody>
          <a:bodyPr/>
          <a:lstStyle/>
          <a:p>
            <a:pPr>
              <a:defRPr/>
            </a:pPr>
            <a:fld id="{C21E7BA3-4211-4233-A686-9D52B25A43DE}" type="slidenum">
              <a:rPr lang="en-US" smtClean="0"/>
              <a:pPr>
                <a:defRPr/>
              </a:pPr>
              <a:t>18</a:t>
            </a:fld>
            <a:endParaRPr lang="en-US"/>
          </a:p>
        </p:txBody>
      </p:sp>
    </p:spTree>
    <p:extLst>
      <p:ext uri="{BB962C8B-B14F-4D97-AF65-F5344CB8AC3E}">
        <p14:creationId xmlns:p14="http://schemas.microsoft.com/office/powerpoint/2010/main" val="1755521734"/>
      </p:ext>
    </p:extLst>
  </p:cSld>
  <p:clrMapOvr>
    <a:masterClrMapping/>
  </p:clrMapOvr>
  <p:transition xmlns:p14="http://schemas.microsoft.com/office/powerpoint/2010/mai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Block Diagram</a:t>
            </a:r>
            <a:br>
              <a:rPr lang="en-US" dirty="0" smtClean="0"/>
            </a:br>
            <a:r>
              <a:rPr lang="en-US" dirty="0" smtClean="0"/>
              <a:t>February Baseline</a:t>
            </a:r>
            <a:endParaRPr lang="en-US" dirty="0"/>
          </a:p>
        </p:txBody>
      </p:sp>
      <p:sp>
        <p:nvSpPr>
          <p:cNvPr id="4" name="Slide Number Placeholder 3"/>
          <p:cNvSpPr>
            <a:spLocks noGrp="1"/>
          </p:cNvSpPr>
          <p:nvPr>
            <p:ph type="sldNum" sz="quarter" idx="11"/>
          </p:nvPr>
        </p:nvSpPr>
        <p:spPr/>
        <p:txBody>
          <a:bodyPr/>
          <a:lstStyle/>
          <a:p>
            <a:pPr>
              <a:defRPr/>
            </a:pPr>
            <a:fld id="{C21E7BA3-4211-4233-A686-9D52B25A43DE}" type="slidenum">
              <a:rPr lang="en-US" smtClean="0"/>
              <a:pPr>
                <a:defRPr/>
              </a:pPr>
              <a:t>19</a:t>
            </a:fld>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440" y="1079998"/>
            <a:ext cx="7464960" cy="551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312390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Questions Addressed by Solar Probe Plus</a:t>
            </a:r>
            <a:endParaRPr lang="en-US" dirty="0"/>
          </a:p>
        </p:txBody>
      </p:sp>
      <p:sp>
        <p:nvSpPr>
          <p:cNvPr id="3" name="Content Placeholder 2"/>
          <p:cNvSpPr>
            <a:spLocks noGrp="1"/>
          </p:cNvSpPr>
          <p:nvPr>
            <p:ph idx="1"/>
          </p:nvPr>
        </p:nvSpPr>
        <p:spPr/>
        <p:txBody>
          <a:bodyPr/>
          <a:lstStyle/>
          <a:p>
            <a:pPr marL="0" indent="0">
              <a:buNone/>
            </a:pPr>
            <a:r>
              <a:rPr lang="en-US" dirty="0" smtClean="0"/>
              <a:t>Overarching Science Objective</a:t>
            </a:r>
            <a:endParaRPr lang="en-US" b="0" dirty="0" smtClean="0"/>
          </a:p>
          <a:p>
            <a:pPr lvl="1">
              <a:lnSpc>
                <a:spcPct val="100000"/>
              </a:lnSpc>
            </a:pPr>
            <a:r>
              <a:rPr lang="en-US" b="0" dirty="0"/>
              <a:t>To determine the structure and dynamics of the Sun’s coronal magnetic field, understand how the solar corona and wind are heated and accelerated, and determine what mechanisms accelerate and transport energetic particles. </a:t>
            </a:r>
            <a:r>
              <a:rPr lang="en-US" b="0" dirty="0" smtClean="0"/>
              <a:t> </a:t>
            </a:r>
          </a:p>
          <a:p>
            <a:endParaRPr lang="en-US" dirty="0"/>
          </a:p>
          <a:p>
            <a:pPr marL="0" indent="0">
              <a:buNone/>
            </a:pPr>
            <a:r>
              <a:rPr lang="en-US" dirty="0" smtClean="0"/>
              <a:t>Detailed Science Objectives</a:t>
            </a:r>
          </a:p>
          <a:p>
            <a:pPr lvl="1"/>
            <a:r>
              <a:rPr lang="en-US" b="0" dirty="0"/>
              <a:t>Trace the flow of energy that heats and accelerates the solar corona and solar wind. </a:t>
            </a:r>
          </a:p>
          <a:p>
            <a:pPr lvl="1"/>
            <a:r>
              <a:rPr lang="en-US" b="0" dirty="0"/>
              <a:t>Determine the structure and dynamics of the plasma and magnetic fields at the sources of the solar wind. </a:t>
            </a:r>
          </a:p>
          <a:p>
            <a:pPr lvl="1"/>
            <a:r>
              <a:rPr lang="en-US" b="0" dirty="0"/>
              <a:t>Explore mechanisms that accelerate and transport energetic particles. </a:t>
            </a:r>
          </a:p>
        </p:txBody>
      </p:sp>
      <p:sp>
        <p:nvSpPr>
          <p:cNvPr id="4" name="Slide Number Placeholder 3"/>
          <p:cNvSpPr>
            <a:spLocks noGrp="1"/>
          </p:cNvSpPr>
          <p:nvPr>
            <p:ph type="sldNum" sz="quarter" idx="11"/>
          </p:nvPr>
        </p:nvSpPr>
        <p:spPr/>
        <p:txBody>
          <a:bodyPr/>
          <a:lstStyle/>
          <a:p>
            <a:pPr>
              <a:defRPr/>
            </a:pPr>
            <a:fld id="{C21E7BA3-4211-4233-A686-9D52B25A43DE}" type="slidenum">
              <a:rPr lang="en-US" smtClean="0"/>
              <a:pPr>
                <a:defRPr/>
              </a:pPr>
              <a:t>2</a:t>
            </a:fld>
            <a:endParaRPr lang="en-US"/>
          </a:p>
        </p:txBody>
      </p:sp>
    </p:spTree>
    <p:extLst>
      <p:ext uri="{BB962C8B-B14F-4D97-AF65-F5344CB8AC3E}">
        <p14:creationId xmlns:p14="http://schemas.microsoft.com/office/powerpoint/2010/main" val="1553182386"/>
      </p:ext>
    </p:extLst>
  </p:cSld>
  <p:clrMapOvr>
    <a:masterClrMapping/>
  </p:clrMapOvr>
  <p:transition xmlns:p14="http://schemas.microsoft.com/office/powerpoint/2010/mai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p:cNvCxnSpPr>
            <a:endCxn id="15" idx="0"/>
          </p:cNvCxnSpPr>
          <p:nvPr/>
        </p:nvCxnSpPr>
        <p:spPr>
          <a:xfrm flipH="1">
            <a:off x="4403902" y="2123399"/>
            <a:ext cx="1592" cy="30388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16" idx="1"/>
          </p:cNvCxnSpPr>
          <p:nvPr/>
        </p:nvCxnSpPr>
        <p:spPr>
          <a:xfrm flipV="1">
            <a:off x="5696596" y="4403353"/>
            <a:ext cx="60320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13" idx="0"/>
          </p:cNvCxnSpPr>
          <p:nvPr/>
        </p:nvCxnSpPr>
        <p:spPr>
          <a:xfrm>
            <a:off x="8003882" y="4858194"/>
            <a:ext cx="0" cy="304006"/>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122" name="Title 1"/>
          <p:cNvSpPr>
            <a:spLocks noGrp="1"/>
          </p:cNvSpPr>
          <p:nvPr>
            <p:ph type="title"/>
          </p:nvPr>
        </p:nvSpPr>
        <p:spPr/>
        <p:txBody>
          <a:bodyPr/>
          <a:lstStyle/>
          <a:p>
            <a:pPr eaLnBrk="1" hangingPunct="1"/>
            <a:r>
              <a:rPr lang="en-US" sz="2800" dirty="0" smtClean="0"/>
              <a:t>Solar Probe Plus Organizational Chart</a:t>
            </a:r>
          </a:p>
        </p:txBody>
      </p:sp>
      <p:sp>
        <p:nvSpPr>
          <p:cNvPr id="13" name="TextBox 12"/>
          <p:cNvSpPr txBox="1"/>
          <p:nvPr/>
        </p:nvSpPr>
        <p:spPr>
          <a:xfrm>
            <a:off x="7011463" y="5162200"/>
            <a:ext cx="1984838" cy="415498"/>
          </a:xfrm>
          <a:prstGeom prst="rect">
            <a:avLst/>
          </a:prstGeom>
          <a:solidFill>
            <a:schemeClr val="accent1">
              <a:lumMod val="60000"/>
              <a:lumOff val="40000"/>
            </a:schemeClr>
          </a:solidFill>
          <a:ln>
            <a:solidFill>
              <a:schemeClr val="tx1"/>
            </a:solidFill>
          </a:ln>
        </p:spPr>
        <p:txBody>
          <a:bodyPr wrap="square">
            <a:spAutoFit/>
          </a:bodyPr>
          <a:lstStyle/>
          <a:p>
            <a:pPr algn="ctr">
              <a:defRPr/>
            </a:pPr>
            <a:r>
              <a:rPr lang="en-US" sz="1050" b="1" dirty="0" smtClean="0">
                <a:latin typeface="Arial" charset="0"/>
              </a:rPr>
              <a:t>Upper Stage Project</a:t>
            </a:r>
          </a:p>
          <a:p>
            <a:pPr algn="ctr">
              <a:defRPr/>
            </a:pPr>
            <a:r>
              <a:rPr lang="en-US" sz="1050" dirty="0" smtClean="0">
                <a:latin typeface="Arial" charset="0"/>
              </a:rPr>
              <a:t>PjM: C. Engelbrecht</a:t>
            </a:r>
          </a:p>
        </p:txBody>
      </p:sp>
      <p:sp>
        <p:nvSpPr>
          <p:cNvPr id="15" name="TextBox 14"/>
          <p:cNvSpPr txBox="1"/>
          <p:nvPr/>
        </p:nvSpPr>
        <p:spPr>
          <a:xfrm>
            <a:off x="3574169" y="5162200"/>
            <a:ext cx="1659466" cy="738664"/>
          </a:xfrm>
          <a:prstGeom prst="rect">
            <a:avLst/>
          </a:prstGeom>
          <a:solidFill>
            <a:schemeClr val="accent1">
              <a:lumMod val="60000"/>
              <a:lumOff val="40000"/>
            </a:schemeClr>
          </a:solidFill>
          <a:ln>
            <a:solidFill>
              <a:schemeClr val="tx1"/>
            </a:solidFill>
          </a:ln>
        </p:spPr>
        <p:txBody>
          <a:bodyPr wrap="square">
            <a:spAutoFit/>
          </a:bodyPr>
          <a:lstStyle/>
          <a:p>
            <a:pPr algn="ctr">
              <a:defRPr/>
            </a:pPr>
            <a:r>
              <a:rPr lang="en-US" sz="1050" b="1" dirty="0">
                <a:latin typeface="Arial" charset="0"/>
              </a:rPr>
              <a:t>Mission System </a:t>
            </a:r>
            <a:r>
              <a:rPr lang="en-US" sz="1050" b="1" dirty="0" smtClean="0">
                <a:latin typeface="Arial" charset="0"/>
              </a:rPr>
              <a:t>Engineer</a:t>
            </a:r>
          </a:p>
          <a:p>
            <a:pPr algn="ctr">
              <a:defRPr/>
            </a:pPr>
            <a:r>
              <a:rPr lang="en-US" sz="1050" dirty="0" smtClean="0">
                <a:latin typeface="Arial" charset="0"/>
              </a:rPr>
              <a:t>MSE: J. Kinnison</a:t>
            </a:r>
          </a:p>
          <a:p>
            <a:pPr algn="ctr">
              <a:defRPr/>
            </a:pPr>
            <a:r>
              <a:rPr lang="en-US" sz="1050" dirty="0" smtClean="0">
                <a:latin typeface="Arial" charset="0"/>
              </a:rPr>
              <a:t>DMSE: M. Lockwood</a:t>
            </a:r>
            <a:endParaRPr lang="en-US" sz="1050" dirty="0">
              <a:latin typeface="Arial" charset="0"/>
            </a:endParaRPr>
          </a:p>
        </p:txBody>
      </p:sp>
      <p:sp>
        <p:nvSpPr>
          <p:cNvPr id="16" name="TextBox 15"/>
          <p:cNvSpPr txBox="1"/>
          <p:nvPr/>
        </p:nvSpPr>
        <p:spPr>
          <a:xfrm>
            <a:off x="6299804" y="4187909"/>
            <a:ext cx="2238852" cy="430887"/>
          </a:xfrm>
          <a:prstGeom prst="rect">
            <a:avLst/>
          </a:prstGeom>
          <a:solidFill>
            <a:schemeClr val="accent1">
              <a:lumMod val="60000"/>
              <a:lumOff val="40000"/>
            </a:schemeClr>
          </a:solidFill>
          <a:ln>
            <a:solidFill>
              <a:schemeClr val="tx1"/>
            </a:solidFill>
          </a:ln>
        </p:spPr>
        <p:txBody>
          <a:bodyPr wrap="square">
            <a:spAutoFit/>
          </a:bodyPr>
          <a:lstStyle/>
          <a:p>
            <a:pPr algn="l">
              <a:defRPr/>
            </a:pPr>
            <a:r>
              <a:rPr lang="en-US" sz="1100" b="1" dirty="0">
                <a:latin typeface="Arial"/>
                <a:cs typeface="Arial"/>
              </a:rPr>
              <a:t>Planning Manager: </a:t>
            </a:r>
            <a:r>
              <a:rPr lang="en-US" sz="1100" dirty="0">
                <a:latin typeface="Arial"/>
                <a:cs typeface="Arial"/>
              </a:rPr>
              <a:t>C. Battista</a:t>
            </a:r>
          </a:p>
          <a:p>
            <a:pPr algn="l">
              <a:defRPr/>
            </a:pPr>
            <a:r>
              <a:rPr lang="en-US" sz="1100" b="1" dirty="0" smtClean="0">
                <a:latin typeface="Arial"/>
                <a:cs typeface="Arial"/>
              </a:rPr>
              <a:t>Financial Manager: </a:t>
            </a:r>
            <a:r>
              <a:rPr lang="en-US" sz="1100" dirty="0" smtClean="0">
                <a:latin typeface="Arial"/>
                <a:cs typeface="Arial"/>
              </a:rPr>
              <a:t>J. Rodgers</a:t>
            </a:r>
            <a:endParaRPr lang="en-US" sz="1100" b="1" dirty="0" smtClean="0">
              <a:latin typeface="Arial"/>
              <a:cs typeface="Arial"/>
            </a:endParaRPr>
          </a:p>
        </p:txBody>
      </p:sp>
      <p:cxnSp>
        <p:nvCxnSpPr>
          <p:cNvPr id="36" name="Straight Connector 35"/>
          <p:cNvCxnSpPr/>
          <p:nvPr/>
        </p:nvCxnSpPr>
        <p:spPr>
          <a:xfrm>
            <a:off x="1751697" y="4843912"/>
            <a:ext cx="6252185" cy="142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35018" y="1406161"/>
            <a:ext cx="2325032" cy="1061829"/>
          </a:xfrm>
          <a:prstGeom prst="rect">
            <a:avLst/>
          </a:prstGeom>
          <a:solidFill>
            <a:schemeClr val="accent1">
              <a:lumMod val="60000"/>
              <a:lumOff val="40000"/>
            </a:schemeClr>
          </a:solidFill>
          <a:ln>
            <a:solidFill>
              <a:schemeClr val="tx1"/>
            </a:solidFill>
          </a:ln>
        </p:spPr>
        <p:txBody>
          <a:bodyPr wrap="none">
            <a:spAutoFit/>
          </a:bodyPr>
          <a:lstStyle/>
          <a:p>
            <a:pPr algn="ctr">
              <a:defRPr/>
            </a:pPr>
            <a:r>
              <a:rPr lang="en-US" sz="1050" b="1" dirty="0">
                <a:latin typeface="Arial" charset="0"/>
              </a:rPr>
              <a:t>NASA </a:t>
            </a:r>
          </a:p>
          <a:p>
            <a:pPr algn="ctr">
              <a:defRPr/>
            </a:pPr>
            <a:r>
              <a:rPr lang="en-US" sz="1050" b="1" dirty="0">
                <a:latin typeface="Arial" charset="0"/>
              </a:rPr>
              <a:t>Science Mission Directorate</a:t>
            </a:r>
          </a:p>
          <a:p>
            <a:pPr algn="ctr">
              <a:defRPr/>
            </a:pPr>
            <a:r>
              <a:rPr lang="en-US" sz="1050" b="1" dirty="0">
                <a:latin typeface="Arial" charset="0"/>
              </a:rPr>
              <a:t>Heliophysics Division</a:t>
            </a:r>
            <a:endParaRPr lang="en-US" sz="1050" b="1" dirty="0" smtClean="0">
              <a:latin typeface="Arial" charset="0"/>
            </a:endParaRPr>
          </a:p>
          <a:p>
            <a:pPr algn="ctr">
              <a:defRPr/>
            </a:pPr>
            <a:r>
              <a:rPr lang="en-US" sz="1050" dirty="0" smtClean="0">
                <a:latin typeface="Arial" charset="0"/>
              </a:rPr>
              <a:t>Acting Director: V. </a:t>
            </a:r>
            <a:r>
              <a:rPr lang="en-US" sz="1050" dirty="0" err="1" smtClean="0">
                <a:latin typeface="Arial" charset="0"/>
              </a:rPr>
              <a:t>Elsbernd</a:t>
            </a:r>
            <a:endParaRPr lang="en-US" sz="1050" dirty="0">
              <a:latin typeface="Arial" charset="0"/>
            </a:endParaRPr>
          </a:p>
          <a:p>
            <a:pPr algn="ctr">
              <a:defRPr/>
            </a:pPr>
            <a:r>
              <a:rPr lang="en-US" sz="1050" dirty="0" smtClean="0">
                <a:latin typeface="Arial" charset="0"/>
              </a:rPr>
              <a:t>Program Scientist: M. </a:t>
            </a:r>
            <a:r>
              <a:rPr lang="en-US" sz="1050" dirty="0" err="1"/>
              <a:t>Guhathakurta</a:t>
            </a:r>
            <a:endParaRPr lang="en-US" sz="1050" dirty="0">
              <a:latin typeface="Arial" charset="0"/>
            </a:endParaRPr>
          </a:p>
          <a:p>
            <a:pPr algn="ctr">
              <a:defRPr/>
            </a:pPr>
            <a:r>
              <a:rPr lang="en-US" sz="1050" dirty="0" smtClean="0">
                <a:latin typeface="Arial" charset="0"/>
              </a:rPr>
              <a:t>Program Executive: J. Lee</a:t>
            </a:r>
          </a:p>
        </p:txBody>
      </p:sp>
      <p:sp>
        <p:nvSpPr>
          <p:cNvPr id="11" name="TextBox 10"/>
          <p:cNvSpPr txBox="1"/>
          <p:nvPr/>
        </p:nvSpPr>
        <p:spPr>
          <a:xfrm>
            <a:off x="3267763" y="2627235"/>
            <a:ext cx="2294853" cy="738664"/>
          </a:xfrm>
          <a:prstGeom prst="rect">
            <a:avLst/>
          </a:prstGeom>
          <a:solidFill>
            <a:schemeClr val="accent1">
              <a:lumMod val="60000"/>
              <a:lumOff val="40000"/>
            </a:schemeClr>
          </a:solidFill>
          <a:ln>
            <a:solidFill>
              <a:schemeClr val="tx1"/>
            </a:solidFill>
          </a:ln>
        </p:spPr>
        <p:txBody>
          <a:bodyPr wrap="none">
            <a:spAutoFit/>
          </a:bodyPr>
          <a:lstStyle/>
          <a:p>
            <a:pPr algn="ctr">
              <a:defRPr/>
            </a:pPr>
            <a:r>
              <a:rPr lang="en-US" sz="1050" b="1" dirty="0" smtClean="0">
                <a:latin typeface="Arial" charset="0"/>
              </a:rPr>
              <a:t>GSFC LWS </a:t>
            </a:r>
            <a:r>
              <a:rPr lang="en-US" sz="1050" b="1" dirty="0">
                <a:latin typeface="Arial" charset="0"/>
              </a:rPr>
              <a:t>Program Office</a:t>
            </a:r>
          </a:p>
          <a:p>
            <a:pPr algn="ctr">
              <a:defRPr/>
            </a:pPr>
            <a:r>
              <a:rPr lang="en-US" sz="1050" dirty="0" smtClean="0">
                <a:latin typeface="Arial" charset="0"/>
              </a:rPr>
              <a:t>Program Manager: N. </a:t>
            </a:r>
            <a:r>
              <a:rPr lang="en-US" sz="1050" dirty="0" err="1" smtClean="0">
                <a:latin typeface="Arial" charset="0"/>
              </a:rPr>
              <a:t>Chrissotimos</a:t>
            </a:r>
            <a:endParaRPr lang="en-US" sz="1050" dirty="0">
              <a:latin typeface="Arial" charset="0"/>
            </a:endParaRPr>
          </a:p>
          <a:p>
            <a:pPr algn="ctr">
              <a:defRPr/>
            </a:pPr>
            <a:r>
              <a:rPr lang="en-US" sz="1050" dirty="0" smtClean="0">
                <a:latin typeface="Arial" charset="0"/>
              </a:rPr>
              <a:t>PM for APL Projects: M. </a:t>
            </a:r>
            <a:r>
              <a:rPr lang="en-US" sz="1050" dirty="0" err="1" smtClean="0">
                <a:latin typeface="Arial" charset="0"/>
              </a:rPr>
              <a:t>Goans</a:t>
            </a:r>
            <a:endParaRPr lang="en-US" sz="1050" dirty="0" smtClean="0">
              <a:latin typeface="Arial" charset="0"/>
            </a:endParaRPr>
          </a:p>
          <a:p>
            <a:pPr algn="ctr">
              <a:defRPr/>
            </a:pPr>
            <a:r>
              <a:rPr lang="en-US" sz="1050" dirty="0" smtClean="0">
                <a:latin typeface="Arial" charset="0"/>
              </a:rPr>
              <a:t>Mission Scientist: A. </a:t>
            </a:r>
            <a:r>
              <a:rPr lang="en-US" sz="1050" dirty="0" err="1" smtClean="0">
                <a:latin typeface="Arial" charset="0"/>
              </a:rPr>
              <a:t>Szabo</a:t>
            </a:r>
            <a:endParaRPr lang="en-US" sz="1050" dirty="0">
              <a:latin typeface="Arial" charset="0"/>
            </a:endParaRPr>
          </a:p>
        </p:txBody>
      </p:sp>
      <p:sp>
        <p:nvSpPr>
          <p:cNvPr id="12" name="TextBox 11"/>
          <p:cNvSpPr txBox="1"/>
          <p:nvPr/>
        </p:nvSpPr>
        <p:spPr>
          <a:xfrm>
            <a:off x="3112667" y="3887827"/>
            <a:ext cx="2583929" cy="769441"/>
          </a:xfrm>
          <a:prstGeom prst="rect">
            <a:avLst/>
          </a:prstGeom>
          <a:solidFill>
            <a:schemeClr val="accent1">
              <a:lumMod val="60000"/>
              <a:lumOff val="40000"/>
            </a:schemeClr>
          </a:solidFill>
          <a:ln>
            <a:solidFill>
              <a:schemeClr val="tx1"/>
            </a:solidFill>
          </a:ln>
        </p:spPr>
        <p:txBody>
          <a:bodyPr wrap="none">
            <a:spAutoFit/>
          </a:bodyPr>
          <a:lstStyle/>
          <a:p>
            <a:pPr algn="ctr">
              <a:defRPr/>
            </a:pPr>
            <a:r>
              <a:rPr lang="en-US" sz="1100" b="1" dirty="0">
                <a:latin typeface="Arial" charset="0"/>
              </a:rPr>
              <a:t>Solar Probe Plus </a:t>
            </a:r>
            <a:r>
              <a:rPr lang="en-US" sz="1100" b="1" dirty="0" smtClean="0">
                <a:latin typeface="Arial" charset="0"/>
              </a:rPr>
              <a:t>Project Office</a:t>
            </a:r>
          </a:p>
          <a:p>
            <a:pPr algn="ctr">
              <a:defRPr/>
            </a:pPr>
            <a:r>
              <a:rPr lang="en-US" sz="1100" dirty="0" smtClean="0">
                <a:latin typeface="Arial" charset="0"/>
              </a:rPr>
              <a:t>Project Manager: A. Driesman</a:t>
            </a:r>
          </a:p>
          <a:p>
            <a:pPr algn="ctr">
              <a:defRPr/>
            </a:pPr>
            <a:r>
              <a:rPr lang="en-US" sz="1100" dirty="0" smtClean="0">
                <a:latin typeface="Arial" charset="0"/>
              </a:rPr>
              <a:t>Deputy Project Manager: E. Reynolds</a:t>
            </a:r>
          </a:p>
          <a:p>
            <a:pPr algn="ctr">
              <a:defRPr/>
            </a:pPr>
            <a:r>
              <a:rPr lang="en-US" sz="1100" dirty="0" smtClean="0">
                <a:latin typeface="Arial" charset="0"/>
              </a:rPr>
              <a:t>Deputy PM for Instruments: P. Hill</a:t>
            </a:r>
          </a:p>
        </p:txBody>
      </p:sp>
      <p:cxnSp>
        <p:nvCxnSpPr>
          <p:cNvPr id="21" name="Straight Connector 20"/>
          <p:cNvCxnSpPr/>
          <p:nvPr/>
        </p:nvCxnSpPr>
        <p:spPr>
          <a:xfrm rot="5400000">
            <a:off x="5935627" y="5086000"/>
            <a:ext cx="457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478427" y="5162200"/>
            <a:ext cx="1399743" cy="415498"/>
          </a:xfrm>
          <a:prstGeom prst="rect">
            <a:avLst/>
          </a:prstGeom>
          <a:solidFill>
            <a:schemeClr val="accent1">
              <a:lumMod val="60000"/>
              <a:lumOff val="40000"/>
            </a:schemeClr>
          </a:solidFill>
          <a:ln>
            <a:solidFill>
              <a:schemeClr val="tx1"/>
            </a:solidFill>
          </a:ln>
        </p:spPr>
        <p:txBody>
          <a:bodyPr wrap="square">
            <a:spAutoFit/>
          </a:bodyPr>
          <a:lstStyle/>
          <a:p>
            <a:pPr algn="ctr">
              <a:defRPr/>
            </a:pPr>
            <a:r>
              <a:rPr lang="en-US" sz="1050" b="1" dirty="0">
                <a:latin typeface="Arial" charset="0"/>
              </a:rPr>
              <a:t>Project </a:t>
            </a:r>
            <a:r>
              <a:rPr lang="en-US" sz="1050" b="1" dirty="0" smtClean="0">
                <a:latin typeface="Arial" charset="0"/>
              </a:rPr>
              <a:t>Scientist</a:t>
            </a:r>
          </a:p>
          <a:p>
            <a:pPr algn="ctr">
              <a:defRPr/>
            </a:pPr>
            <a:r>
              <a:rPr lang="en-US" sz="1050" dirty="0" smtClean="0">
                <a:latin typeface="Arial" charset="0"/>
              </a:rPr>
              <a:t>N. Fox</a:t>
            </a:r>
            <a:endParaRPr lang="en-US" sz="1050" dirty="0">
              <a:latin typeface="Arial" charset="0"/>
            </a:endParaRPr>
          </a:p>
        </p:txBody>
      </p:sp>
      <p:sp>
        <p:nvSpPr>
          <p:cNvPr id="28" name="TextBox 27"/>
          <p:cNvSpPr txBox="1"/>
          <p:nvPr/>
        </p:nvSpPr>
        <p:spPr>
          <a:xfrm>
            <a:off x="135117" y="5202294"/>
            <a:ext cx="1506267" cy="577081"/>
          </a:xfrm>
          <a:prstGeom prst="rect">
            <a:avLst/>
          </a:prstGeom>
          <a:solidFill>
            <a:schemeClr val="accent1">
              <a:lumMod val="60000"/>
              <a:lumOff val="40000"/>
            </a:schemeClr>
          </a:solidFill>
          <a:ln>
            <a:solidFill>
              <a:schemeClr val="tx1"/>
            </a:solidFill>
          </a:ln>
        </p:spPr>
        <p:txBody>
          <a:bodyPr wrap="square">
            <a:spAutoFit/>
          </a:bodyPr>
          <a:lstStyle/>
          <a:p>
            <a:pPr algn="ctr">
              <a:defRPr/>
            </a:pPr>
            <a:r>
              <a:rPr lang="en-US" sz="1050" b="1" dirty="0" smtClean="0">
                <a:latin typeface="Arial" charset="0"/>
              </a:rPr>
              <a:t>WISPR – NRL*</a:t>
            </a:r>
          </a:p>
          <a:p>
            <a:pPr algn="ctr">
              <a:defRPr/>
            </a:pPr>
            <a:r>
              <a:rPr lang="en-US" sz="1050" dirty="0" smtClean="0">
                <a:latin typeface="Arial" charset="0"/>
              </a:rPr>
              <a:t>PI: R. Howard</a:t>
            </a:r>
          </a:p>
          <a:p>
            <a:pPr algn="ctr">
              <a:defRPr/>
            </a:pPr>
            <a:r>
              <a:rPr lang="en-US" sz="1050" dirty="0" smtClean="0">
                <a:latin typeface="Arial" charset="0"/>
              </a:rPr>
              <a:t>PM: S. Plunkett</a:t>
            </a:r>
          </a:p>
        </p:txBody>
      </p:sp>
      <p:sp>
        <p:nvSpPr>
          <p:cNvPr id="53" name="TextBox 52"/>
          <p:cNvSpPr txBox="1"/>
          <p:nvPr/>
        </p:nvSpPr>
        <p:spPr>
          <a:xfrm>
            <a:off x="1865666" y="5057544"/>
            <a:ext cx="1560868" cy="577081"/>
          </a:xfrm>
          <a:prstGeom prst="rect">
            <a:avLst/>
          </a:prstGeom>
          <a:solidFill>
            <a:schemeClr val="accent1">
              <a:lumMod val="60000"/>
              <a:lumOff val="40000"/>
            </a:schemeClr>
          </a:solidFill>
          <a:ln>
            <a:solidFill>
              <a:schemeClr val="tx1"/>
            </a:solidFill>
          </a:ln>
        </p:spPr>
        <p:txBody>
          <a:bodyPr wrap="square">
            <a:spAutoFit/>
          </a:bodyPr>
          <a:lstStyle/>
          <a:p>
            <a:pPr algn="ctr">
              <a:defRPr/>
            </a:pPr>
            <a:r>
              <a:rPr lang="en-US" sz="1050" b="1" dirty="0" smtClean="0">
                <a:latin typeface="Arial" charset="0"/>
              </a:rPr>
              <a:t>ISIS – </a:t>
            </a:r>
            <a:r>
              <a:rPr lang="en-US" sz="1050" b="1" dirty="0" err="1" smtClean="0">
                <a:latin typeface="Arial" charset="0"/>
              </a:rPr>
              <a:t>SwRI</a:t>
            </a:r>
            <a:endParaRPr lang="en-US" sz="1050" b="1" dirty="0" smtClean="0">
              <a:latin typeface="Arial" charset="0"/>
            </a:endParaRPr>
          </a:p>
          <a:p>
            <a:pPr algn="ctr">
              <a:defRPr/>
            </a:pPr>
            <a:r>
              <a:rPr lang="en-US" sz="1050" dirty="0" smtClean="0">
                <a:latin typeface="Arial" charset="0"/>
              </a:rPr>
              <a:t>PI: D. </a:t>
            </a:r>
            <a:r>
              <a:rPr lang="en-US" sz="1050" dirty="0" err="1" smtClean="0">
                <a:latin typeface="Arial" charset="0"/>
              </a:rPr>
              <a:t>McComas</a:t>
            </a:r>
            <a:endParaRPr lang="en-US" sz="1050" dirty="0" smtClean="0">
              <a:latin typeface="Arial" charset="0"/>
            </a:endParaRPr>
          </a:p>
          <a:p>
            <a:pPr algn="ctr">
              <a:defRPr/>
            </a:pPr>
            <a:r>
              <a:rPr lang="en-US" sz="1050" dirty="0" smtClean="0">
                <a:latin typeface="Arial" charset="0"/>
              </a:rPr>
              <a:t>PM: S. Weidner</a:t>
            </a:r>
          </a:p>
        </p:txBody>
      </p:sp>
      <p:sp>
        <p:nvSpPr>
          <p:cNvPr id="55" name="TextBox 54"/>
          <p:cNvSpPr txBox="1"/>
          <p:nvPr/>
        </p:nvSpPr>
        <p:spPr>
          <a:xfrm>
            <a:off x="1873251" y="5754029"/>
            <a:ext cx="1562100" cy="577081"/>
          </a:xfrm>
          <a:prstGeom prst="rect">
            <a:avLst/>
          </a:prstGeom>
          <a:solidFill>
            <a:schemeClr val="accent1">
              <a:lumMod val="60000"/>
              <a:lumOff val="40000"/>
            </a:schemeClr>
          </a:solidFill>
          <a:ln>
            <a:solidFill>
              <a:schemeClr val="tx1"/>
            </a:solidFill>
          </a:ln>
        </p:spPr>
        <p:txBody>
          <a:bodyPr wrap="square">
            <a:spAutoFit/>
          </a:bodyPr>
          <a:lstStyle/>
          <a:p>
            <a:pPr algn="ctr">
              <a:defRPr/>
            </a:pPr>
            <a:r>
              <a:rPr lang="en-US" sz="1050" b="1" dirty="0" smtClean="0">
                <a:latin typeface="Arial" charset="0"/>
              </a:rPr>
              <a:t>FIELDS – UCB</a:t>
            </a:r>
          </a:p>
          <a:p>
            <a:pPr algn="ctr">
              <a:defRPr/>
            </a:pPr>
            <a:r>
              <a:rPr lang="en-US" sz="1050" dirty="0" smtClean="0">
                <a:latin typeface="Arial" charset="0"/>
              </a:rPr>
              <a:t>PI: S. Bale</a:t>
            </a:r>
          </a:p>
          <a:p>
            <a:pPr algn="ctr">
              <a:defRPr/>
            </a:pPr>
            <a:r>
              <a:rPr lang="en-US" sz="1050" dirty="0" smtClean="0">
                <a:latin typeface="Arial" charset="0"/>
              </a:rPr>
              <a:t>PM: P. Harvey</a:t>
            </a:r>
          </a:p>
        </p:txBody>
      </p:sp>
      <p:sp>
        <p:nvSpPr>
          <p:cNvPr id="57" name="TextBox 56"/>
          <p:cNvSpPr txBox="1"/>
          <p:nvPr/>
        </p:nvSpPr>
        <p:spPr>
          <a:xfrm>
            <a:off x="135117" y="5907064"/>
            <a:ext cx="1506266" cy="577081"/>
          </a:xfrm>
          <a:prstGeom prst="rect">
            <a:avLst/>
          </a:prstGeom>
          <a:solidFill>
            <a:schemeClr val="accent1">
              <a:lumMod val="60000"/>
              <a:lumOff val="40000"/>
            </a:schemeClr>
          </a:solidFill>
          <a:ln>
            <a:solidFill>
              <a:schemeClr val="tx1"/>
            </a:solidFill>
          </a:ln>
        </p:spPr>
        <p:txBody>
          <a:bodyPr wrap="square">
            <a:spAutoFit/>
          </a:bodyPr>
          <a:lstStyle/>
          <a:p>
            <a:pPr algn="ctr">
              <a:defRPr/>
            </a:pPr>
            <a:r>
              <a:rPr lang="en-US" sz="1050" b="1" dirty="0" smtClean="0">
                <a:latin typeface="Arial" charset="0"/>
              </a:rPr>
              <a:t>SWEAP – SAO</a:t>
            </a:r>
          </a:p>
          <a:p>
            <a:pPr algn="ctr">
              <a:defRPr/>
            </a:pPr>
            <a:r>
              <a:rPr lang="en-US" sz="1050" dirty="0" smtClean="0">
                <a:latin typeface="Arial" charset="0"/>
              </a:rPr>
              <a:t>PI: J. Kasper</a:t>
            </a:r>
          </a:p>
          <a:p>
            <a:pPr algn="ctr">
              <a:defRPr/>
            </a:pPr>
            <a:r>
              <a:rPr lang="en-US" sz="1050" dirty="0" smtClean="0">
                <a:latin typeface="Arial" charset="0"/>
              </a:rPr>
              <a:t>PM: J. Bookbinder</a:t>
            </a:r>
          </a:p>
        </p:txBody>
      </p:sp>
      <p:cxnSp>
        <p:nvCxnSpPr>
          <p:cNvPr id="50" name="Straight Connector 49"/>
          <p:cNvCxnSpPr/>
          <p:nvPr/>
        </p:nvCxnSpPr>
        <p:spPr>
          <a:xfrm>
            <a:off x="1748367" y="4842933"/>
            <a:ext cx="1058" cy="13705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936870" y="3853904"/>
            <a:ext cx="482568" cy="430887"/>
          </a:xfrm>
          <a:prstGeom prst="rect">
            <a:avLst/>
          </a:prstGeom>
          <a:solidFill>
            <a:schemeClr val="accent1">
              <a:lumMod val="60000"/>
              <a:lumOff val="40000"/>
            </a:schemeClr>
          </a:solidFill>
          <a:ln>
            <a:solidFill>
              <a:schemeClr val="tx1"/>
            </a:solidFill>
          </a:ln>
        </p:spPr>
        <p:txBody>
          <a:bodyPr wrap="none">
            <a:spAutoFit/>
          </a:bodyPr>
          <a:lstStyle/>
          <a:p>
            <a:pPr algn="ctr">
              <a:defRPr/>
            </a:pPr>
            <a:r>
              <a:rPr lang="en-US" sz="1100" b="1" dirty="0" smtClean="0">
                <a:latin typeface="Arial"/>
                <a:cs typeface="Arial"/>
              </a:rPr>
              <a:t>EPO</a:t>
            </a:r>
          </a:p>
          <a:p>
            <a:pPr algn="ctr">
              <a:defRPr/>
            </a:pPr>
            <a:r>
              <a:rPr lang="en-US" sz="1100" dirty="0" smtClean="0">
                <a:latin typeface="Arial"/>
                <a:cs typeface="Arial"/>
              </a:rPr>
              <a:t>TBD</a:t>
            </a:r>
            <a:endParaRPr lang="en-US" sz="1100" dirty="0">
              <a:latin typeface="Arial"/>
              <a:cs typeface="Arial"/>
            </a:endParaRPr>
          </a:p>
        </p:txBody>
      </p:sp>
      <p:cxnSp>
        <p:nvCxnSpPr>
          <p:cNvPr id="39" name="Straight Connector 38"/>
          <p:cNvCxnSpPr>
            <a:stCxn id="38" idx="3"/>
          </p:cNvCxnSpPr>
          <p:nvPr/>
        </p:nvCxnSpPr>
        <p:spPr>
          <a:xfrm>
            <a:off x="2419438" y="4069348"/>
            <a:ext cx="7059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299804" y="3887827"/>
            <a:ext cx="1704078" cy="253916"/>
          </a:xfrm>
          <a:prstGeom prst="rect">
            <a:avLst/>
          </a:prstGeom>
          <a:solidFill>
            <a:schemeClr val="accent1">
              <a:lumMod val="60000"/>
              <a:lumOff val="40000"/>
            </a:schemeClr>
          </a:solidFill>
          <a:ln>
            <a:solidFill>
              <a:schemeClr val="tx1"/>
            </a:solidFill>
          </a:ln>
        </p:spPr>
        <p:txBody>
          <a:bodyPr wrap="square">
            <a:spAutoFit/>
          </a:bodyPr>
          <a:lstStyle/>
          <a:p>
            <a:pPr algn="ctr">
              <a:defRPr/>
            </a:pPr>
            <a:r>
              <a:rPr lang="en-US" sz="1050" b="1" dirty="0">
                <a:latin typeface="Arial" charset="0"/>
              </a:rPr>
              <a:t>Project </a:t>
            </a:r>
            <a:r>
              <a:rPr lang="en-US" sz="1050" b="1" dirty="0" smtClean="0">
                <a:latin typeface="Arial" charset="0"/>
              </a:rPr>
              <a:t>SAM:</a:t>
            </a:r>
            <a:r>
              <a:rPr lang="en-US" sz="1050" dirty="0" smtClean="0">
                <a:latin typeface="Arial" charset="0"/>
              </a:rPr>
              <a:t> L. Becker</a:t>
            </a:r>
            <a:endParaRPr lang="en-US" sz="1050" dirty="0">
              <a:latin typeface="Arial" charset="0"/>
            </a:endParaRPr>
          </a:p>
        </p:txBody>
      </p:sp>
      <p:cxnSp>
        <p:nvCxnSpPr>
          <p:cNvPr id="46" name="Straight Connector 45"/>
          <p:cNvCxnSpPr>
            <a:endCxn id="45" idx="1"/>
          </p:cNvCxnSpPr>
          <p:nvPr/>
        </p:nvCxnSpPr>
        <p:spPr>
          <a:xfrm>
            <a:off x="5696596" y="4014785"/>
            <a:ext cx="6032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299804" y="2970227"/>
            <a:ext cx="1704078" cy="253916"/>
          </a:xfrm>
          <a:prstGeom prst="rect">
            <a:avLst/>
          </a:prstGeom>
          <a:solidFill>
            <a:schemeClr val="accent1">
              <a:lumMod val="60000"/>
              <a:lumOff val="40000"/>
            </a:schemeClr>
          </a:solidFill>
          <a:ln>
            <a:solidFill>
              <a:schemeClr val="tx1"/>
            </a:solidFill>
          </a:ln>
        </p:spPr>
        <p:txBody>
          <a:bodyPr wrap="square">
            <a:spAutoFit/>
          </a:bodyPr>
          <a:lstStyle/>
          <a:p>
            <a:pPr algn="ctr">
              <a:defRPr/>
            </a:pPr>
            <a:r>
              <a:rPr lang="en-US" sz="1050" b="1" dirty="0" smtClean="0">
                <a:latin typeface="Arial" charset="0"/>
              </a:rPr>
              <a:t>SD Management</a:t>
            </a:r>
            <a:endParaRPr lang="en-US" sz="1050" b="1" dirty="0">
              <a:latin typeface="Arial" charset="0"/>
            </a:endParaRPr>
          </a:p>
        </p:txBody>
      </p:sp>
      <p:cxnSp>
        <p:nvCxnSpPr>
          <p:cNvPr id="54" name="Straight Connector 53"/>
          <p:cNvCxnSpPr>
            <a:stCxn id="45" idx="0"/>
            <a:endCxn id="52" idx="2"/>
          </p:cNvCxnSpPr>
          <p:nvPr/>
        </p:nvCxnSpPr>
        <p:spPr>
          <a:xfrm flipV="1">
            <a:off x="7151843" y="3224143"/>
            <a:ext cx="0" cy="663684"/>
          </a:xfrm>
          <a:prstGeom prst="line">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486400" y="5943600"/>
            <a:ext cx="3581400" cy="431800"/>
          </a:xfrm>
          <a:prstGeom prst="rect">
            <a:avLst/>
          </a:prstGeom>
          <a:noFill/>
        </p:spPr>
        <p:txBody>
          <a:bodyPr wrap="none" rtlCol="0">
            <a:normAutofit/>
          </a:bodyPr>
          <a:lstStyle/>
          <a:p>
            <a:pPr marL="0" indent="233363" algn="l">
              <a:buFont typeface="Arial" pitchFamily="34" charset="0"/>
              <a:buNone/>
            </a:pPr>
            <a:r>
              <a:rPr lang="en-US" sz="1400" dirty="0" smtClean="0">
                <a:latin typeface="Arial" pitchFamily="34" charset="0"/>
                <a:cs typeface="Arial" pitchFamily="34" charset="0"/>
              </a:rPr>
              <a:t>* Funded directly by NASA</a:t>
            </a:r>
          </a:p>
        </p:txBody>
      </p:sp>
      <p:sp>
        <p:nvSpPr>
          <p:cNvPr id="33" name="TextBox 32"/>
          <p:cNvSpPr txBox="1"/>
          <p:nvPr/>
        </p:nvSpPr>
        <p:spPr>
          <a:xfrm>
            <a:off x="137583" y="4636283"/>
            <a:ext cx="1499366" cy="430887"/>
          </a:xfrm>
          <a:prstGeom prst="rect">
            <a:avLst/>
          </a:prstGeom>
          <a:solidFill>
            <a:schemeClr val="accent1">
              <a:lumMod val="60000"/>
              <a:lumOff val="40000"/>
            </a:schemeClr>
          </a:solidFill>
          <a:ln>
            <a:solidFill>
              <a:schemeClr val="tx1"/>
            </a:solidFill>
          </a:ln>
        </p:spPr>
        <p:txBody>
          <a:bodyPr wrap="square">
            <a:spAutoFit/>
          </a:bodyPr>
          <a:lstStyle/>
          <a:p>
            <a:pPr algn="ctr">
              <a:defRPr/>
            </a:pPr>
            <a:r>
              <a:rPr lang="en-US" sz="1100" b="1" dirty="0" err="1" smtClean="0"/>
              <a:t>Obs</a:t>
            </a:r>
            <a:r>
              <a:rPr lang="en-US" sz="1100" b="1" dirty="0" smtClean="0"/>
              <a:t> Scientist – JPL</a:t>
            </a:r>
          </a:p>
          <a:p>
            <a:pPr algn="ctr">
              <a:defRPr/>
            </a:pPr>
            <a:r>
              <a:rPr lang="en-US" sz="1100" dirty="0" smtClean="0">
                <a:latin typeface="Arial" charset="0"/>
              </a:rPr>
              <a:t>M. </a:t>
            </a:r>
            <a:r>
              <a:rPr lang="en-US" sz="1100" dirty="0" err="1" smtClean="0">
                <a:latin typeface="Arial" charset="0"/>
              </a:rPr>
              <a:t>Velli</a:t>
            </a:r>
            <a:r>
              <a:rPr lang="en-US" sz="1100" dirty="0" smtClean="0">
                <a:latin typeface="Arial" charset="0"/>
              </a:rPr>
              <a:t>*</a:t>
            </a:r>
            <a:endParaRPr lang="en-US" sz="1100" dirty="0">
              <a:latin typeface="Arial" charset="0"/>
            </a:endParaRPr>
          </a:p>
        </p:txBody>
      </p:sp>
      <p:cxnSp>
        <p:nvCxnSpPr>
          <p:cNvPr id="37" name="Straight Connector 36"/>
          <p:cNvCxnSpPr/>
          <p:nvPr/>
        </p:nvCxnSpPr>
        <p:spPr>
          <a:xfrm>
            <a:off x="1632038" y="6202948"/>
            <a:ext cx="114212" cy="10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752688" y="5371098"/>
            <a:ext cx="114212" cy="10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755863" y="6060073"/>
            <a:ext cx="114212" cy="10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638388" y="5513973"/>
            <a:ext cx="114212" cy="10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879475" y="4406900"/>
            <a:ext cx="2246617" cy="6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882650" y="4406900"/>
            <a:ext cx="1441" cy="23890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637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0"/>
          </p:nvPr>
        </p:nvSpPr>
        <p:spPr>
          <a:noFill/>
        </p:spPr>
        <p:txBody>
          <a:bodyPr/>
          <a:lstStyle/>
          <a:p>
            <a:fld id="{EDEF191D-C0D3-490A-9398-B26E70F0582F}" type="slidenum">
              <a:rPr lang="en-US" smtClean="0">
                <a:latin typeface="Arial" pitchFamily="34" charset="0"/>
              </a:rPr>
              <a:pPr/>
              <a:t>21</a:t>
            </a:fld>
            <a:endParaRPr lang="en-US" smtClean="0">
              <a:latin typeface="Arial" pitchFamily="34" charset="0"/>
            </a:endParaRPr>
          </a:p>
        </p:txBody>
      </p:sp>
      <p:sp>
        <p:nvSpPr>
          <p:cNvPr id="4099" name="Rectangle 2"/>
          <p:cNvSpPr>
            <a:spLocks noGrp="1" noChangeArrowheads="1"/>
          </p:cNvSpPr>
          <p:nvPr>
            <p:ph type="title"/>
          </p:nvPr>
        </p:nvSpPr>
        <p:spPr>
          <a:xfrm>
            <a:off x="248665" y="261256"/>
            <a:ext cx="9295385" cy="914400"/>
          </a:xfrm>
        </p:spPr>
        <p:txBody>
          <a:bodyPr/>
          <a:lstStyle/>
          <a:p>
            <a:r>
              <a:rPr lang="en-US" sz="2800" i="0" dirty="0" smtClean="0"/>
              <a:t>Solar Probe Plus Quad Chart</a:t>
            </a:r>
          </a:p>
        </p:txBody>
      </p:sp>
      <p:sp>
        <p:nvSpPr>
          <p:cNvPr id="4100" name="Rectangle 3"/>
          <p:cNvSpPr>
            <a:spLocks noGrp="1" noChangeArrowheads="1"/>
          </p:cNvSpPr>
          <p:nvPr>
            <p:ph type="body" sz="half" idx="3"/>
          </p:nvPr>
        </p:nvSpPr>
        <p:spPr>
          <a:xfrm>
            <a:off x="4191000" y="1600200"/>
            <a:ext cx="4600575" cy="2276475"/>
          </a:xfrm>
        </p:spPr>
        <p:txBody>
          <a:bodyPr/>
          <a:lstStyle/>
          <a:p>
            <a:pPr marL="0" indent="1588" algn="ctr">
              <a:lnSpc>
                <a:spcPct val="90000"/>
              </a:lnSpc>
              <a:buFont typeface="Wingdings" pitchFamily="2" charset="2"/>
              <a:buNone/>
            </a:pPr>
            <a:r>
              <a:rPr lang="en-US" sz="1800" dirty="0" smtClean="0"/>
              <a:t>Overview</a:t>
            </a:r>
          </a:p>
          <a:p>
            <a:pPr marL="0" indent="1588">
              <a:lnSpc>
                <a:spcPct val="90000"/>
              </a:lnSpc>
              <a:buFont typeface="Wingdings" pitchFamily="2" charset="2"/>
              <a:buNone/>
            </a:pPr>
            <a:r>
              <a:rPr lang="en-US" sz="1600" b="0" dirty="0" smtClean="0"/>
              <a:t>Using in-situ measurements made closer to the Sun than by any previous spacecraft, SPP will determine the mechanisms that produce the fast and slow solar winds, coronal heating, and the transport of energetic particles. </a:t>
            </a:r>
          </a:p>
          <a:p>
            <a:pPr marL="0" indent="1588">
              <a:lnSpc>
                <a:spcPct val="90000"/>
              </a:lnSpc>
              <a:buFont typeface="Wingdings" pitchFamily="2" charset="2"/>
              <a:buNone/>
            </a:pPr>
            <a:endParaRPr lang="en-US" sz="700" b="0" dirty="0" smtClean="0"/>
          </a:p>
          <a:p>
            <a:pPr marL="0" indent="1588">
              <a:lnSpc>
                <a:spcPct val="90000"/>
              </a:lnSpc>
              <a:buFont typeface="Wingdings" pitchFamily="2" charset="2"/>
              <a:buNone/>
            </a:pPr>
            <a:r>
              <a:rPr lang="en-US" sz="1600" b="0" dirty="0" smtClean="0"/>
              <a:t>Solar Probe Plus will fly to less than 10 solar radii (Rs) of the Sun,</a:t>
            </a:r>
            <a:r>
              <a:rPr lang="en-US" sz="1600" b="0" dirty="0" smtClean="0">
                <a:solidFill>
                  <a:srgbClr val="FF0000"/>
                </a:solidFill>
              </a:rPr>
              <a:t> </a:t>
            </a:r>
            <a:r>
              <a:rPr lang="en-US" sz="1600" b="0" dirty="0" smtClean="0"/>
              <a:t>having “walked in” from 35 Rs over 24 orbits.</a:t>
            </a:r>
          </a:p>
          <a:p>
            <a:pPr marL="0" indent="1588">
              <a:lnSpc>
                <a:spcPct val="90000"/>
              </a:lnSpc>
              <a:buFont typeface="Wingdings" pitchFamily="2" charset="2"/>
              <a:buNone/>
            </a:pPr>
            <a:endParaRPr lang="en-US" sz="1400" b="0" dirty="0" smtClean="0"/>
          </a:p>
          <a:p>
            <a:pPr marL="0" indent="1588">
              <a:lnSpc>
                <a:spcPct val="90000"/>
              </a:lnSpc>
            </a:pPr>
            <a:endParaRPr lang="en-US" sz="1400" dirty="0" smtClean="0"/>
          </a:p>
          <a:p>
            <a:pPr marL="0" indent="1588">
              <a:lnSpc>
                <a:spcPct val="90000"/>
              </a:lnSpc>
              <a:buFont typeface="Wingdings" pitchFamily="2" charset="2"/>
              <a:buNone/>
            </a:pPr>
            <a:endParaRPr lang="en-US" sz="1400" b="0" dirty="0" smtClean="0"/>
          </a:p>
        </p:txBody>
      </p:sp>
      <p:sp>
        <p:nvSpPr>
          <p:cNvPr id="4101" name="Rectangle 4"/>
          <p:cNvSpPr>
            <a:spLocks noChangeArrowheads="1"/>
          </p:cNvSpPr>
          <p:nvPr/>
        </p:nvSpPr>
        <p:spPr bwMode="auto">
          <a:xfrm>
            <a:off x="4598988" y="3954463"/>
            <a:ext cx="4340826" cy="2209800"/>
          </a:xfrm>
          <a:prstGeom prst="rect">
            <a:avLst/>
          </a:prstGeom>
          <a:noFill/>
          <a:ln w="9525">
            <a:noFill/>
            <a:miter lim="800000"/>
            <a:headEnd/>
            <a:tailEnd/>
          </a:ln>
        </p:spPr>
        <p:txBody>
          <a:bodyPr lIns="0" tIns="0" rIns="0" bIns="0"/>
          <a:lstStyle/>
          <a:p>
            <a:pPr indent="1588" algn="ctr">
              <a:lnSpc>
                <a:spcPct val="85000"/>
              </a:lnSpc>
              <a:spcAft>
                <a:spcPct val="25000"/>
              </a:spcAft>
              <a:buFont typeface="Wingdings" pitchFamily="2" charset="2"/>
              <a:buNone/>
            </a:pPr>
            <a:endParaRPr lang="en-US" sz="1600" b="1" baseline="0" dirty="0"/>
          </a:p>
          <a:p>
            <a:pPr indent="1588" algn="ctr">
              <a:lnSpc>
                <a:spcPct val="85000"/>
              </a:lnSpc>
              <a:spcAft>
                <a:spcPct val="25000"/>
              </a:spcAft>
              <a:buFont typeface="Wingdings" pitchFamily="2" charset="2"/>
              <a:buNone/>
            </a:pPr>
            <a:endParaRPr lang="en-US" sz="1600" b="1" baseline="0" dirty="0"/>
          </a:p>
          <a:p>
            <a:pPr indent="1588">
              <a:lnSpc>
                <a:spcPct val="85000"/>
              </a:lnSpc>
              <a:spcAft>
                <a:spcPct val="25000"/>
              </a:spcAft>
              <a:buFont typeface="Wingdings" pitchFamily="2" charset="2"/>
              <a:buNone/>
            </a:pPr>
            <a:r>
              <a:rPr lang="en-US" sz="1600" baseline="0" dirty="0"/>
              <a:t>Pre-Phase A:	07/2008 – 11/2009</a:t>
            </a:r>
          </a:p>
          <a:p>
            <a:pPr indent="1588">
              <a:lnSpc>
                <a:spcPct val="85000"/>
              </a:lnSpc>
              <a:spcAft>
                <a:spcPct val="25000"/>
              </a:spcAft>
              <a:buFont typeface="Wingdings" pitchFamily="2" charset="2"/>
              <a:buNone/>
            </a:pPr>
            <a:r>
              <a:rPr lang="en-US" sz="1600" baseline="0" dirty="0"/>
              <a:t>Phase A: 		</a:t>
            </a:r>
            <a:r>
              <a:rPr lang="en-US" sz="1600" baseline="0" dirty="0" smtClean="0"/>
              <a:t>12/2009 </a:t>
            </a:r>
            <a:r>
              <a:rPr lang="en-US" sz="1600" baseline="0" dirty="0"/>
              <a:t>– </a:t>
            </a:r>
            <a:r>
              <a:rPr lang="en-US" sz="1600" baseline="0" dirty="0" smtClean="0"/>
              <a:t>01/2012</a:t>
            </a:r>
            <a:endParaRPr lang="en-US" sz="1600" baseline="0" dirty="0"/>
          </a:p>
          <a:p>
            <a:pPr indent="1588">
              <a:lnSpc>
                <a:spcPct val="85000"/>
              </a:lnSpc>
              <a:spcAft>
                <a:spcPct val="25000"/>
              </a:spcAft>
              <a:buFont typeface="Wingdings" pitchFamily="2" charset="2"/>
              <a:buNone/>
            </a:pPr>
            <a:r>
              <a:rPr lang="en-US" sz="1600" baseline="0" dirty="0"/>
              <a:t>Phase B:   	</a:t>
            </a:r>
            <a:r>
              <a:rPr lang="en-US" sz="1600" baseline="0" dirty="0" smtClean="0"/>
              <a:t>02/2012 </a:t>
            </a:r>
            <a:r>
              <a:rPr lang="en-US" sz="1600" baseline="0" dirty="0"/>
              <a:t>– </a:t>
            </a:r>
            <a:r>
              <a:rPr lang="en-US" sz="1600" baseline="0" dirty="0" smtClean="0"/>
              <a:t>03/2014</a:t>
            </a:r>
            <a:endParaRPr lang="en-US" sz="1600" baseline="0" dirty="0"/>
          </a:p>
          <a:p>
            <a:pPr indent="1588">
              <a:lnSpc>
                <a:spcPct val="85000"/>
              </a:lnSpc>
              <a:spcAft>
                <a:spcPct val="25000"/>
              </a:spcAft>
              <a:buFont typeface="Wingdings" pitchFamily="2" charset="2"/>
              <a:buNone/>
            </a:pPr>
            <a:r>
              <a:rPr lang="en-US" sz="1600" baseline="0" dirty="0"/>
              <a:t>Phase C/D:	</a:t>
            </a:r>
            <a:r>
              <a:rPr lang="en-US" sz="1600" baseline="0" dirty="0" smtClean="0"/>
              <a:t>03/2014 </a:t>
            </a:r>
            <a:r>
              <a:rPr lang="en-US" sz="1600" baseline="0" dirty="0"/>
              <a:t>– </a:t>
            </a:r>
            <a:r>
              <a:rPr lang="en-US" sz="1600" baseline="0" dirty="0" smtClean="0"/>
              <a:t>08/2018  </a:t>
            </a:r>
            <a:endParaRPr lang="en-US" sz="1600" baseline="0" dirty="0"/>
          </a:p>
          <a:p>
            <a:pPr indent="1588">
              <a:lnSpc>
                <a:spcPct val="85000"/>
              </a:lnSpc>
              <a:spcAft>
                <a:spcPct val="25000"/>
              </a:spcAft>
              <a:buFont typeface="Wingdings" pitchFamily="2" charset="2"/>
              <a:buNone/>
            </a:pPr>
            <a:r>
              <a:rPr lang="en-US" sz="1600" baseline="0" dirty="0"/>
              <a:t>Phase E:		</a:t>
            </a:r>
            <a:r>
              <a:rPr lang="en-US" sz="1600" baseline="0" dirty="0" smtClean="0"/>
              <a:t>09/2018 </a:t>
            </a:r>
            <a:r>
              <a:rPr lang="en-US" sz="1600" baseline="0" dirty="0"/>
              <a:t>– </a:t>
            </a:r>
            <a:r>
              <a:rPr lang="en-US" sz="1600" baseline="0" dirty="0" smtClean="0"/>
              <a:t>09/2025</a:t>
            </a:r>
            <a:endParaRPr lang="en-US" sz="1600" baseline="0" dirty="0"/>
          </a:p>
          <a:p>
            <a:pPr indent="1588">
              <a:lnSpc>
                <a:spcPct val="85000"/>
              </a:lnSpc>
              <a:spcAft>
                <a:spcPct val="25000"/>
              </a:spcAft>
              <a:buFont typeface="Wingdings" pitchFamily="2" charset="2"/>
              <a:buNone/>
            </a:pPr>
            <a:endParaRPr lang="en-US" sz="1600" baseline="0" dirty="0"/>
          </a:p>
          <a:p>
            <a:pPr indent="1588">
              <a:lnSpc>
                <a:spcPct val="85000"/>
              </a:lnSpc>
              <a:spcAft>
                <a:spcPct val="25000"/>
              </a:spcAft>
              <a:buFont typeface="Wingdings" pitchFamily="2" charset="2"/>
              <a:buNone/>
            </a:pPr>
            <a:endParaRPr lang="en-US" sz="1600" baseline="0" dirty="0"/>
          </a:p>
        </p:txBody>
      </p:sp>
      <p:sp>
        <p:nvSpPr>
          <p:cNvPr id="4102" name="Rectangle 5"/>
          <p:cNvSpPr>
            <a:spLocks noChangeArrowheads="1"/>
          </p:cNvSpPr>
          <p:nvPr/>
        </p:nvSpPr>
        <p:spPr bwMode="auto">
          <a:xfrm>
            <a:off x="0" y="4114800"/>
            <a:ext cx="4529138" cy="2462212"/>
          </a:xfrm>
          <a:prstGeom prst="rect">
            <a:avLst/>
          </a:prstGeom>
          <a:noFill/>
          <a:ln w="12700">
            <a:noFill/>
            <a:miter lim="800000"/>
            <a:headEnd/>
            <a:tailEnd/>
          </a:ln>
        </p:spPr>
        <p:txBody>
          <a:bodyPr>
            <a:spAutoFit/>
          </a:bodyPr>
          <a:lstStyle/>
          <a:p>
            <a:pPr eaLnBrk="0" hangingPunct="0"/>
            <a:r>
              <a:rPr lang="en-US" sz="1400" b="1" baseline="0" dirty="0"/>
              <a:t>Sponsor: NASA SMD/Heliophysics </a:t>
            </a:r>
            <a:r>
              <a:rPr lang="en-US" sz="1400" b="1" baseline="0" dirty="0" err="1" smtClean="0"/>
              <a:t>Div</a:t>
            </a:r>
            <a:endParaRPr lang="en-US" sz="1000" baseline="0" dirty="0"/>
          </a:p>
          <a:p>
            <a:pPr marL="228600" lvl="1" indent="171450" algn="l" eaLnBrk="0" hangingPunct="0">
              <a:buFontTx/>
              <a:buChar char="•"/>
            </a:pPr>
            <a:r>
              <a:rPr lang="en-US" sz="1600" baseline="0" dirty="0"/>
              <a:t>Program Office – GSFC/LWS</a:t>
            </a:r>
          </a:p>
          <a:p>
            <a:pPr marL="228600" lvl="1" indent="171450" algn="l" eaLnBrk="0" hangingPunct="0">
              <a:buFontTx/>
              <a:buChar char="•"/>
            </a:pPr>
            <a:r>
              <a:rPr lang="en-US" sz="1600" baseline="0" dirty="0"/>
              <a:t>Project Scientist - APL</a:t>
            </a:r>
          </a:p>
          <a:p>
            <a:pPr marL="228600" lvl="1" indent="171450" algn="l" eaLnBrk="0" hangingPunct="0">
              <a:buFontTx/>
              <a:buChar char="•"/>
            </a:pPr>
            <a:r>
              <a:rPr lang="en-US" sz="1600" baseline="0" dirty="0"/>
              <a:t>Project Management - APL</a:t>
            </a:r>
          </a:p>
          <a:p>
            <a:pPr marL="228600" lvl="1" indent="171450" algn="l" eaLnBrk="0" hangingPunct="0">
              <a:buFontTx/>
              <a:buChar char="•"/>
            </a:pPr>
            <a:r>
              <a:rPr lang="en-US" sz="1600" baseline="0" dirty="0"/>
              <a:t>S/C Development &amp; Operations – APL</a:t>
            </a:r>
          </a:p>
          <a:p>
            <a:pPr marL="228600" lvl="1" indent="171450" algn="l" eaLnBrk="0" hangingPunct="0">
              <a:buFontTx/>
              <a:buChar char="•"/>
            </a:pPr>
            <a:r>
              <a:rPr lang="en-US" sz="1600" baseline="0" dirty="0" smtClean="0"/>
              <a:t>Science Investigations selected by AO:</a:t>
            </a:r>
          </a:p>
          <a:p>
            <a:pPr marL="685800" lvl="2" indent="171450" algn="l" eaLnBrk="0" hangingPunct="0">
              <a:buFontTx/>
              <a:buChar char="•"/>
            </a:pPr>
            <a:r>
              <a:rPr lang="en-US" sz="1200" baseline="0" dirty="0" smtClean="0"/>
              <a:t>SWEAP - Smithsonian Astrophysical Observatory</a:t>
            </a:r>
          </a:p>
          <a:p>
            <a:pPr marL="685800" lvl="2" indent="171450" algn="l" eaLnBrk="0" hangingPunct="0">
              <a:buFontTx/>
              <a:buChar char="•"/>
            </a:pPr>
            <a:r>
              <a:rPr lang="en-US" sz="1200" baseline="0" dirty="0" smtClean="0"/>
              <a:t>FIELDS - UC Berkeley</a:t>
            </a:r>
          </a:p>
          <a:p>
            <a:pPr marL="685800" lvl="2" indent="171450" algn="l" eaLnBrk="0" hangingPunct="0">
              <a:buFontTx/>
              <a:buChar char="•"/>
            </a:pPr>
            <a:r>
              <a:rPr lang="en-US" sz="1200" baseline="0" dirty="0" smtClean="0"/>
              <a:t>WISPR -</a:t>
            </a:r>
            <a:r>
              <a:rPr lang="en-US" sz="1200" dirty="0" smtClean="0"/>
              <a:t> </a:t>
            </a:r>
            <a:r>
              <a:rPr lang="en-US" sz="1200" baseline="0" dirty="0" smtClean="0"/>
              <a:t>Naval</a:t>
            </a:r>
            <a:r>
              <a:rPr lang="en-US" sz="1200" dirty="0" smtClean="0"/>
              <a:t> Research Laboratory</a:t>
            </a:r>
            <a:endParaRPr lang="en-US" sz="1200" baseline="0" dirty="0" smtClean="0"/>
          </a:p>
          <a:p>
            <a:pPr marL="685800" lvl="2" indent="171450" algn="l" eaLnBrk="0" hangingPunct="0">
              <a:buFontTx/>
              <a:buChar char="•"/>
            </a:pPr>
            <a:r>
              <a:rPr lang="en-US" sz="1200" baseline="0" dirty="0" smtClean="0"/>
              <a:t>ISIS – Southwest Research Institute </a:t>
            </a:r>
          </a:p>
          <a:p>
            <a:pPr marL="685800" lvl="2" indent="171450" algn="l" eaLnBrk="0" hangingPunct="0">
              <a:buFontTx/>
              <a:buChar char="•"/>
            </a:pPr>
            <a:r>
              <a:rPr lang="en-US" sz="1200" baseline="0" dirty="0" err="1" smtClean="0"/>
              <a:t>HelioOrigins</a:t>
            </a:r>
            <a:r>
              <a:rPr lang="en-US" sz="1200" baseline="0" dirty="0" smtClean="0"/>
              <a:t> – Jet Propulsion</a:t>
            </a:r>
            <a:r>
              <a:rPr lang="en-US" sz="1200" dirty="0" smtClean="0"/>
              <a:t> Laboratory</a:t>
            </a:r>
            <a:endParaRPr lang="en-US" sz="1200" baseline="0" dirty="0" smtClean="0"/>
          </a:p>
        </p:txBody>
      </p:sp>
      <p:sp>
        <p:nvSpPr>
          <p:cNvPr id="4104" name="Rectangle 7"/>
          <p:cNvSpPr>
            <a:spLocks noChangeArrowheads="1"/>
          </p:cNvSpPr>
          <p:nvPr/>
        </p:nvSpPr>
        <p:spPr bwMode="auto">
          <a:xfrm>
            <a:off x="3048000" y="2133600"/>
            <a:ext cx="228600" cy="1676400"/>
          </a:xfrm>
          <a:prstGeom prst="rect">
            <a:avLst/>
          </a:prstGeom>
          <a:solidFill>
            <a:schemeClr val="bg1"/>
          </a:solidFill>
          <a:ln w="9525">
            <a:solidFill>
              <a:schemeClr val="bg1"/>
            </a:solidFill>
            <a:miter lim="800000"/>
            <a:headEnd/>
            <a:tailEnd/>
          </a:ln>
        </p:spPr>
        <p:txBody>
          <a:bodyPr wrap="none" anchor="ctr"/>
          <a:lstStyle/>
          <a:p>
            <a:pPr algn="ctr"/>
            <a:endParaRPr lang="en-US"/>
          </a:p>
        </p:txBody>
      </p:sp>
      <p:sp>
        <p:nvSpPr>
          <p:cNvPr id="4105" name="Text Box 11" descr="Business Areas - Military Space"/>
          <p:cNvSpPr txBox="1">
            <a:spLocks noChangeArrowheads="1"/>
          </p:cNvSpPr>
          <p:nvPr/>
        </p:nvSpPr>
        <p:spPr bwMode="auto">
          <a:xfrm>
            <a:off x="4191000" y="3810000"/>
            <a:ext cx="4724400" cy="646331"/>
          </a:xfrm>
          <a:prstGeom prst="rect">
            <a:avLst/>
          </a:prstGeom>
          <a:noFill/>
          <a:ln w="9525" algn="ctr">
            <a:noFill/>
            <a:miter lim="800000"/>
            <a:headEnd/>
            <a:tailEnd/>
          </a:ln>
        </p:spPr>
        <p:txBody>
          <a:bodyPr wrap="square" lIns="45720">
            <a:spAutoFit/>
          </a:bodyPr>
          <a:lstStyle/>
          <a:p>
            <a:pPr algn="ctr"/>
            <a:r>
              <a:rPr lang="en-US" b="1" dirty="0"/>
              <a:t>Preliminary Mission Milestones</a:t>
            </a:r>
          </a:p>
          <a:p>
            <a:pPr algn="ctr"/>
            <a:r>
              <a:rPr lang="en-US" b="1" dirty="0"/>
              <a:t>(Assuming </a:t>
            </a:r>
            <a:r>
              <a:rPr lang="en-US" b="1" dirty="0" smtClean="0"/>
              <a:t>2018 </a:t>
            </a:r>
            <a:r>
              <a:rPr lang="en-US" b="1" dirty="0"/>
              <a:t>Launch)</a:t>
            </a:r>
          </a:p>
        </p:txBody>
      </p:sp>
      <p:pic>
        <p:nvPicPr>
          <p:cNvPr id="11" name="Picture 10" descr="ObservingSun.232B.jp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a:ext>
            </a:extLst>
          </a:blip>
          <a:srcRect t="2106"/>
          <a:stretch>
            <a:fillRect/>
          </a:stretch>
        </p:blipFill>
        <p:spPr>
          <a:xfrm>
            <a:off x="152399" y="1600200"/>
            <a:ext cx="3896591" cy="2286000"/>
          </a:xfrm>
          <a:prstGeom prst="rect">
            <a:avLst/>
          </a:prstGeom>
        </p:spPr>
      </p:pic>
    </p:spTree>
    <p:extLst>
      <p:ext uri="{BB962C8B-B14F-4D97-AF65-F5344CB8AC3E}">
        <p14:creationId xmlns:p14="http://schemas.microsoft.com/office/powerpoint/2010/main" val="531679941"/>
      </p:ext>
    </p:extLst>
  </p:cSld>
  <p:clrMapOvr>
    <a:masterClrMapping/>
  </p:clrMapOvr>
  <p:transition xmlns:p14="http://schemas.microsoft.com/office/powerpoint/2010/main" spd="med">
    <p:fade thruBlk="1"/>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2"/>
          <p:cNvSpPr>
            <a:spLocks noGrp="1"/>
          </p:cNvSpPr>
          <p:nvPr>
            <p:ph type="sldNum" sz="quarter" idx="11"/>
          </p:nvPr>
        </p:nvSpPr>
        <p:spPr>
          <a:noFill/>
        </p:spPr>
        <p:txBody>
          <a:bodyPr/>
          <a:lstStyle/>
          <a:p>
            <a:fld id="{01644E61-F25F-4B3E-BB90-57E32672B805}" type="slidenum">
              <a:rPr lang="en-US"/>
              <a:pPr/>
              <a:t>22</a:t>
            </a:fld>
            <a:endParaRPr lang="en-US"/>
          </a:p>
        </p:txBody>
      </p:sp>
      <p:sp>
        <p:nvSpPr>
          <p:cNvPr id="21508" name="Rectangle 2"/>
          <p:cNvSpPr>
            <a:spLocks noGrp="1" noChangeArrowheads="1"/>
          </p:cNvSpPr>
          <p:nvPr>
            <p:ph type="title" idx="4294967295"/>
          </p:nvPr>
        </p:nvSpPr>
        <p:spPr>
          <a:xfrm>
            <a:off x="301625" y="787400"/>
            <a:ext cx="7772400" cy="458788"/>
          </a:xfrm>
          <a:noFill/>
        </p:spPr>
        <p:txBody>
          <a:bodyPr/>
          <a:lstStyle/>
          <a:p>
            <a:pPr eaLnBrk="1" hangingPunct="1"/>
            <a:r>
              <a:rPr lang="en-US" sz="2800" dirty="0" smtClean="0">
                <a:ea typeface="ＭＳ Ｐゴシック" charset="-128"/>
              </a:rPr>
              <a:t>Solar Probe History (1958 - present)</a:t>
            </a:r>
            <a:endParaRPr lang="en-US" dirty="0" smtClean="0">
              <a:ea typeface="ＭＳ Ｐゴシック" charset="-128"/>
            </a:endParaRPr>
          </a:p>
        </p:txBody>
      </p:sp>
      <p:sp>
        <p:nvSpPr>
          <p:cNvPr id="21509" name="Rectangle 3"/>
          <p:cNvSpPr>
            <a:spLocks noGrp="1" noChangeArrowheads="1"/>
          </p:cNvSpPr>
          <p:nvPr>
            <p:ph type="body" idx="4294967295"/>
          </p:nvPr>
        </p:nvSpPr>
        <p:spPr>
          <a:xfrm>
            <a:off x="5029200" y="5943600"/>
            <a:ext cx="2514600" cy="381000"/>
          </a:xfrm>
          <a:noFill/>
        </p:spPr>
        <p:txBody>
          <a:bodyPr/>
          <a:lstStyle/>
          <a:p>
            <a:pPr eaLnBrk="1" hangingPunct="1">
              <a:lnSpc>
                <a:spcPct val="90000"/>
              </a:lnSpc>
              <a:spcBef>
                <a:spcPct val="50000"/>
              </a:spcBef>
              <a:spcAft>
                <a:spcPct val="0"/>
              </a:spcAft>
              <a:buFont typeface="Wingdings" charset="2"/>
              <a:buNone/>
            </a:pPr>
            <a:r>
              <a:rPr lang="en-US" sz="1000" smtClean="0">
                <a:solidFill>
                  <a:schemeClr val="bg1"/>
                </a:solidFill>
                <a:ea typeface="ＭＳ Ｐゴシック" charset="-128"/>
              </a:rPr>
              <a:t>Solar Probe studies, reports; NAS: 1962, 1985, 1995, 2003</a:t>
            </a:r>
          </a:p>
        </p:txBody>
      </p:sp>
      <p:pic>
        <p:nvPicPr>
          <p:cNvPr id="21512" name="Picture 6"/>
          <p:cNvPicPr>
            <a:picLocks noChangeAspect="1" noChangeArrowheads="1"/>
          </p:cNvPicPr>
          <p:nvPr/>
        </p:nvPicPr>
        <p:blipFill>
          <a:blip r:embed="rId3"/>
          <a:srcRect t="17256" b="3391"/>
          <a:stretch>
            <a:fillRect/>
          </a:stretch>
        </p:blipFill>
        <p:spPr bwMode="auto">
          <a:xfrm>
            <a:off x="152400" y="1676400"/>
            <a:ext cx="5105400" cy="3021013"/>
          </a:xfrm>
          <a:prstGeom prst="rect">
            <a:avLst/>
          </a:prstGeom>
          <a:noFill/>
          <a:ln w="9525">
            <a:noFill/>
            <a:miter lim="800000"/>
            <a:headEnd/>
            <a:tailEnd/>
          </a:ln>
        </p:spPr>
      </p:pic>
      <p:pic>
        <p:nvPicPr>
          <p:cNvPr id="21513" name="Picture 7" descr="Cover_Impl Plan"/>
          <p:cNvPicPr>
            <a:picLocks noChangeAspect="1" noChangeArrowheads="1"/>
          </p:cNvPicPr>
          <p:nvPr/>
        </p:nvPicPr>
        <p:blipFill>
          <a:blip r:embed="rId4"/>
          <a:srcRect/>
          <a:stretch>
            <a:fillRect/>
          </a:stretch>
        </p:blipFill>
        <p:spPr bwMode="auto">
          <a:xfrm>
            <a:off x="5410200" y="1828800"/>
            <a:ext cx="1716088" cy="2286000"/>
          </a:xfrm>
          <a:prstGeom prst="rect">
            <a:avLst/>
          </a:prstGeom>
          <a:noFill/>
          <a:ln w="9525">
            <a:noFill/>
            <a:miter lim="800000"/>
            <a:headEnd/>
            <a:tailEnd/>
          </a:ln>
        </p:spPr>
      </p:pic>
      <p:pic>
        <p:nvPicPr>
          <p:cNvPr id="21514" name="Picture 8" descr="Cover_SunToEarth"/>
          <p:cNvPicPr>
            <a:picLocks noChangeAspect="1" noChangeArrowheads="1"/>
          </p:cNvPicPr>
          <p:nvPr/>
        </p:nvPicPr>
        <p:blipFill>
          <a:blip r:embed="rId5"/>
          <a:srcRect/>
          <a:stretch>
            <a:fillRect/>
          </a:stretch>
        </p:blipFill>
        <p:spPr bwMode="auto">
          <a:xfrm>
            <a:off x="6934200" y="2971800"/>
            <a:ext cx="1998663" cy="2895600"/>
          </a:xfrm>
          <a:prstGeom prst="rect">
            <a:avLst/>
          </a:prstGeom>
          <a:noFill/>
          <a:ln w="9525">
            <a:noFill/>
            <a:miter lim="800000"/>
            <a:headEnd/>
            <a:tailEnd/>
          </a:ln>
        </p:spPr>
      </p:pic>
      <p:pic>
        <p:nvPicPr>
          <p:cNvPr id="21511" name="Picture 5" descr="Coverof1978Close-upofSun"/>
          <p:cNvPicPr>
            <a:picLocks noChangeAspect="1" noChangeArrowheads="1"/>
          </p:cNvPicPr>
          <p:nvPr/>
        </p:nvPicPr>
        <p:blipFill>
          <a:blip r:embed="rId6"/>
          <a:srcRect/>
          <a:stretch>
            <a:fillRect/>
          </a:stretch>
        </p:blipFill>
        <p:spPr bwMode="auto">
          <a:xfrm>
            <a:off x="3124200" y="4572000"/>
            <a:ext cx="1633538" cy="1905000"/>
          </a:xfrm>
          <a:prstGeom prst="rect">
            <a:avLst/>
          </a:prstGeom>
          <a:noFill/>
          <a:ln w="9525">
            <a:noFill/>
            <a:miter lim="800000"/>
            <a:headEnd/>
            <a:tailEnd/>
          </a:ln>
        </p:spPr>
      </p:pic>
      <p:pic>
        <p:nvPicPr>
          <p:cNvPr id="21510" name="Picture 4" descr="Coverof1962RevSpaceResearch"/>
          <p:cNvPicPr>
            <a:picLocks noChangeAspect="1" noChangeArrowheads="1"/>
          </p:cNvPicPr>
          <p:nvPr/>
        </p:nvPicPr>
        <p:blipFill>
          <a:blip r:embed="rId7"/>
          <a:srcRect/>
          <a:stretch>
            <a:fillRect/>
          </a:stretch>
        </p:blipFill>
        <p:spPr bwMode="auto">
          <a:xfrm>
            <a:off x="990600" y="4572000"/>
            <a:ext cx="1617663" cy="1905000"/>
          </a:xfrm>
          <a:prstGeom prst="rect">
            <a:avLst/>
          </a:prstGeom>
          <a:noFill/>
          <a:ln w="9525">
            <a:noFill/>
            <a:miter lim="800000"/>
            <a:headEnd/>
            <a:tailEnd/>
          </a:ln>
        </p:spPr>
      </p:pic>
    </p:spTree>
    <p:extLst>
      <p:ext uri="{BB962C8B-B14F-4D97-AF65-F5344CB8AC3E}">
        <p14:creationId xmlns:p14="http://schemas.microsoft.com/office/powerpoint/2010/main" val="34715134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Engineering </a:t>
            </a:r>
            <a:br>
              <a:rPr lang="en-US" dirty="0" smtClean="0"/>
            </a:br>
            <a:r>
              <a:rPr lang="en-US" dirty="0" smtClean="0"/>
              <a:t>Organization</a:t>
            </a:r>
            <a:endParaRPr lang="en-US" dirty="0"/>
          </a:p>
        </p:txBody>
      </p:sp>
      <p:sp>
        <p:nvSpPr>
          <p:cNvPr id="4" name="Slide Number Placeholder 3"/>
          <p:cNvSpPr>
            <a:spLocks noGrp="1"/>
          </p:cNvSpPr>
          <p:nvPr>
            <p:ph type="sldNum" sz="quarter" idx="11"/>
          </p:nvPr>
        </p:nvSpPr>
        <p:spPr>
          <a:xfrm>
            <a:off x="304799" y="6599302"/>
            <a:ext cx="2908183" cy="196661"/>
          </a:xfrm>
        </p:spPr>
        <p:txBody>
          <a:bodyPr/>
          <a:lstStyle/>
          <a:p>
            <a:pPr>
              <a:defRPr/>
            </a:pPr>
            <a:fld id="{C21E7BA3-4211-4233-A686-9D52B25A43DE}" type="slidenum">
              <a:rPr lang="en-US" smtClean="0">
                <a:solidFill>
                  <a:srgbClr val="000000"/>
                </a:solidFill>
                <a:latin typeface="Arial"/>
              </a:rPr>
              <a:pPr>
                <a:defRPr/>
              </a:pPr>
              <a:t>23</a:t>
            </a:fld>
            <a:endParaRPr lang="en-US">
              <a:solidFill>
                <a:srgbClr val="000000"/>
              </a:solidFill>
              <a:latin typeface="Arial"/>
            </a:endParaRPr>
          </a:p>
        </p:txBody>
      </p:sp>
      <p:sp>
        <p:nvSpPr>
          <p:cNvPr id="36" name="Rectangle 35"/>
          <p:cNvSpPr/>
          <p:nvPr/>
        </p:nvSpPr>
        <p:spPr bwMode="auto">
          <a:xfrm>
            <a:off x="3397381" y="1594412"/>
            <a:ext cx="2133600" cy="606788"/>
          </a:xfrm>
          <a:prstGeom prst="rect">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algn="ctr" defTabSz="914400"/>
            <a:r>
              <a:rPr lang="en-US" sz="1000" dirty="0" smtClean="0">
                <a:solidFill>
                  <a:srgbClr val="000000"/>
                </a:solidFill>
              </a:rPr>
              <a:t>Mission System Engineer</a:t>
            </a:r>
          </a:p>
          <a:p>
            <a:pPr algn="ctr" defTabSz="914400"/>
            <a:r>
              <a:rPr lang="en-US" sz="1000" dirty="0" smtClean="0">
                <a:solidFill>
                  <a:srgbClr val="000000"/>
                </a:solidFill>
              </a:rPr>
              <a:t>Jim Kinnison</a:t>
            </a:r>
          </a:p>
          <a:p>
            <a:pPr algn="ctr" defTabSz="914400"/>
            <a:r>
              <a:rPr lang="en-US" sz="1000" dirty="0" smtClean="0">
                <a:solidFill>
                  <a:srgbClr val="000000"/>
                </a:solidFill>
              </a:rPr>
              <a:t>Mary </a:t>
            </a:r>
            <a:r>
              <a:rPr lang="en-US" sz="1000" dirty="0" err="1" smtClean="0">
                <a:solidFill>
                  <a:srgbClr val="000000"/>
                </a:solidFill>
              </a:rPr>
              <a:t>Kae</a:t>
            </a:r>
            <a:r>
              <a:rPr lang="en-US" sz="1000" dirty="0" smtClean="0">
                <a:solidFill>
                  <a:srgbClr val="000000"/>
                </a:solidFill>
              </a:rPr>
              <a:t> Lockwood (Deputy)</a:t>
            </a:r>
          </a:p>
        </p:txBody>
      </p:sp>
      <p:sp>
        <p:nvSpPr>
          <p:cNvPr id="37" name="Rectangle 36"/>
          <p:cNvSpPr/>
          <p:nvPr/>
        </p:nvSpPr>
        <p:spPr bwMode="auto">
          <a:xfrm>
            <a:off x="2051181" y="2326018"/>
            <a:ext cx="1511300" cy="424180"/>
          </a:xfrm>
          <a:prstGeom prst="rect">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algn="ctr" defTabSz="914400"/>
            <a:r>
              <a:rPr lang="en-US" sz="1000" dirty="0" smtClean="0">
                <a:solidFill>
                  <a:srgbClr val="000000"/>
                </a:solidFill>
              </a:rPr>
              <a:t>Fault Management</a:t>
            </a:r>
          </a:p>
          <a:p>
            <a:pPr algn="ctr" defTabSz="914400"/>
            <a:r>
              <a:rPr lang="en-US" sz="1000" dirty="0" err="1" smtClean="0">
                <a:solidFill>
                  <a:srgbClr val="000000"/>
                </a:solidFill>
              </a:rPr>
              <a:t>Sanae</a:t>
            </a:r>
            <a:r>
              <a:rPr lang="en-US" sz="1000" dirty="0" smtClean="0">
                <a:solidFill>
                  <a:srgbClr val="000000"/>
                </a:solidFill>
              </a:rPr>
              <a:t> Kubota</a:t>
            </a:r>
          </a:p>
        </p:txBody>
      </p:sp>
      <p:sp>
        <p:nvSpPr>
          <p:cNvPr id="38" name="Rectangle 37"/>
          <p:cNvSpPr/>
          <p:nvPr/>
        </p:nvSpPr>
        <p:spPr bwMode="auto">
          <a:xfrm>
            <a:off x="2051181" y="2864533"/>
            <a:ext cx="1511300" cy="563043"/>
          </a:xfrm>
          <a:prstGeom prst="rect">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anchor="t"/>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algn="ctr" defTabSz="914400"/>
            <a:r>
              <a:rPr lang="en-US" sz="1000" dirty="0" smtClean="0">
                <a:solidFill>
                  <a:srgbClr val="000000"/>
                </a:solidFill>
              </a:rPr>
              <a:t>Requirements</a:t>
            </a:r>
          </a:p>
          <a:p>
            <a:pPr algn="ctr" defTabSz="914400"/>
            <a:r>
              <a:rPr lang="en-US" sz="1000" dirty="0">
                <a:solidFill>
                  <a:srgbClr val="000000"/>
                </a:solidFill>
              </a:rPr>
              <a:t>Dan </a:t>
            </a:r>
            <a:r>
              <a:rPr lang="en-US" sz="1000" dirty="0" smtClean="0">
                <a:solidFill>
                  <a:srgbClr val="000000"/>
                </a:solidFill>
              </a:rPr>
              <a:t>Kelly</a:t>
            </a:r>
            <a:endParaRPr lang="en-US" sz="800" dirty="0" smtClean="0">
              <a:solidFill>
                <a:srgbClr val="000000"/>
              </a:solidFill>
            </a:endParaRPr>
          </a:p>
        </p:txBody>
      </p:sp>
      <p:sp>
        <p:nvSpPr>
          <p:cNvPr id="39" name="Rectangle 38"/>
          <p:cNvSpPr/>
          <p:nvPr/>
        </p:nvSpPr>
        <p:spPr bwMode="auto">
          <a:xfrm>
            <a:off x="2051181" y="3519818"/>
            <a:ext cx="1511300" cy="424180"/>
          </a:xfrm>
          <a:prstGeom prst="rect">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algn="ctr" defTabSz="914400"/>
            <a:r>
              <a:rPr lang="en-US" sz="1000" dirty="0" smtClean="0">
                <a:solidFill>
                  <a:srgbClr val="000000"/>
                </a:solidFill>
              </a:rPr>
              <a:t>Reliability</a:t>
            </a:r>
          </a:p>
          <a:p>
            <a:pPr algn="ctr" defTabSz="914400"/>
            <a:r>
              <a:rPr lang="en-US" sz="1000" dirty="0" smtClean="0">
                <a:solidFill>
                  <a:srgbClr val="000000"/>
                </a:solidFill>
              </a:rPr>
              <a:t>Clay Smith</a:t>
            </a:r>
          </a:p>
        </p:txBody>
      </p:sp>
      <p:sp>
        <p:nvSpPr>
          <p:cNvPr id="40" name="Rectangle 39"/>
          <p:cNvSpPr/>
          <p:nvPr/>
        </p:nvSpPr>
        <p:spPr bwMode="auto">
          <a:xfrm>
            <a:off x="2063881" y="4091318"/>
            <a:ext cx="1511300" cy="424180"/>
          </a:xfrm>
          <a:prstGeom prst="rect">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algn="ctr" defTabSz="914400"/>
            <a:r>
              <a:rPr lang="en-US" sz="1000" dirty="0" smtClean="0">
                <a:solidFill>
                  <a:srgbClr val="000000"/>
                </a:solidFill>
              </a:rPr>
              <a:t>Data System Engineer</a:t>
            </a:r>
          </a:p>
          <a:p>
            <a:pPr algn="ctr" defTabSz="914400"/>
            <a:r>
              <a:rPr lang="en-US" sz="1000" dirty="0" smtClean="0">
                <a:solidFill>
                  <a:srgbClr val="000000"/>
                </a:solidFill>
              </a:rPr>
              <a:t>Alan Mick</a:t>
            </a:r>
          </a:p>
        </p:txBody>
      </p:sp>
      <p:sp>
        <p:nvSpPr>
          <p:cNvPr id="41" name="Rectangle 40"/>
          <p:cNvSpPr/>
          <p:nvPr/>
        </p:nvSpPr>
        <p:spPr bwMode="auto">
          <a:xfrm>
            <a:off x="5289681" y="2326018"/>
            <a:ext cx="1511300" cy="424180"/>
          </a:xfrm>
          <a:prstGeom prst="rect">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algn="ctr" defTabSz="914400"/>
            <a:r>
              <a:rPr lang="en-US" sz="1000" dirty="0" smtClean="0">
                <a:solidFill>
                  <a:srgbClr val="000000"/>
                </a:solidFill>
              </a:rPr>
              <a:t>EMI/EMC</a:t>
            </a:r>
          </a:p>
          <a:p>
            <a:pPr algn="ctr" defTabSz="914400"/>
            <a:r>
              <a:rPr lang="en-US" sz="1000" dirty="0" smtClean="0">
                <a:solidFill>
                  <a:srgbClr val="000000"/>
                </a:solidFill>
              </a:rPr>
              <a:t>Carl Herrmann</a:t>
            </a:r>
          </a:p>
        </p:txBody>
      </p:sp>
      <p:sp>
        <p:nvSpPr>
          <p:cNvPr id="42" name="Rectangle 41"/>
          <p:cNvSpPr/>
          <p:nvPr/>
        </p:nvSpPr>
        <p:spPr bwMode="auto">
          <a:xfrm>
            <a:off x="5289681" y="2922524"/>
            <a:ext cx="1511300" cy="424180"/>
          </a:xfrm>
          <a:prstGeom prst="rect">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algn="ctr" defTabSz="914400"/>
            <a:r>
              <a:rPr lang="en-US" sz="1000" dirty="0" smtClean="0">
                <a:solidFill>
                  <a:srgbClr val="000000"/>
                </a:solidFill>
              </a:rPr>
              <a:t>Contamination Control</a:t>
            </a:r>
          </a:p>
          <a:p>
            <a:pPr algn="ctr" defTabSz="914400"/>
            <a:r>
              <a:rPr lang="en-US" sz="1000" dirty="0" smtClean="0">
                <a:solidFill>
                  <a:srgbClr val="000000"/>
                </a:solidFill>
              </a:rPr>
              <a:t>John Nichols</a:t>
            </a:r>
          </a:p>
        </p:txBody>
      </p:sp>
      <p:sp>
        <p:nvSpPr>
          <p:cNvPr id="43" name="Rectangle 42"/>
          <p:cNvSpPr/>
          <p:nvPr/>
        </p:nvSpPr>
        <p:spPr bwMode="auto">
          <a:xfrm>
            <a:off x="3728185" y="5495805"/>
            <a:ext cx="1511300" cy="424180"/>
          </a:xfrm>
          <a:prstGeom prst="rect">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algn="ctr" defTabSz="914400"/>
            <a:r>
              <a:rPr lang="en-US" sz="1000" dirty="0" smtClean="0">
                <a:solidFill>
                  <a:srgbClr val="000000"/>
                </a:solidFill>
              </a:rPr>
              <a:t>Ground System HW</a:t>
            </a:r>
          </a:p>
          <a:p>
            <a:pPr algn="ctr" defTabSz="914400"/>
            <a:r>
              <a:rPr lang="en-US" sz="1000" dirty="0" smtClean="0">
                <a:solidFill>
                  <a:srgbClr val="000000"/>
                </a:solidFill>
              </a:rPr>
              <a:t>Walter </a:t>
            </a:r>
            <a:r>
              <a:rPr lang="en-US" sz="1000" dirty="0" err="1" smtClean="0">
                <a:solidFill>
                  <a:srgbClr val="000000"/>
                </a:solidFill>
              </a:rPr>
              <a:t>Mitnick</a:t>
            </a:r>
            <a:endParaRPr lang="en-US" sz="1000" dirty="0" smtClean="0">
              <a:solidFill>
                <a:srgbClr val="000000"/>
              </a:solidFill>
            </a:endParaRPr>
          </a:p>
        </p:txBody>
      </p:sp>
      <p:sp>
        <p:nvSpPr>
          <p:cNvPr id="45" name="Rectangle 44"/>
          <p:cNvSpPr/>
          <p:nvPr/>
        </p:nvSpPr>
        <p:spPr bwMode="auto">
          <a:xfrm>
            <a:off x="286485" y="5495805"/>
            <a:ext cx="1511300" cy="576766"/>
          </a:xfrm>
          <a:prstGeom prst="rect">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algn="ctr" defTabSz="914400"/>
            <a:r>
              <a:rPr lang="en-US" sz="1000" dirty="0" smtClean="0">
                <a:solidFill>
                  <a:srgbClr val="000000"/>
                </a:solidFill>
              </a:rPr>
              <a:t>Spacecraft SE</a:t>
            </a:r>
          </a:p>
          <a:p>
            <a:pPr algn="ctr" defTabSz="914400"/>
            <a:r>
              <a:rPr lang="en-US" sz="1000" dirty="0" smtClean="0">
                <a:solidFill>
                  <a:srgbClr val="000000"/>
                </a:solidFill>
              </a:rPr>
              <a:t>Mary </a:t>
            </a:r>
            <a:r>
              <a:rPr lang="en-US" sz="1000" dirty="0" err="1" smtClean="0">
                <a:solidFill>
                  <a:srgbClr val="000000"/>
                </a:solidFill>
              </a:rPr>
              <a:t>Kae</a:t>
            </a:r>
            <a:r>
              <a:rPr lang="en-US" sz="1000" dirty="0" smtClean="0">
                <a:solidFill>
                  <a:srgbClr val="000000"/>
                </a:solidFill>
              </a:rPr>
              <a:t> Lockwood</a:t>
            </a:r>
          </a:p>
          <a:p>
            <a:pPr algn="ctr" defTabSz="914400"/>
            <a:r>
              <a:rPr lang="en-US" sz="1000" dirty="0" smtClean="0">
                <a:solidFill>
                  <a:srgbClr val="000000"/>
                </a:solidFill>
              </a:rPr>
              <a:t>Rich </a:t>
            </a:r>
            <a:r>
              <a:rPr lang="en-US" sz="1000" dirty="0" err="1" smtClean="0">
                <a:solidFill>
                  <a:srgbClr val="000000"/>
                </a:solidFill>
              </a:rPr>
              <a:t>Conde</a:t>
            </a:r>
            <a:r>
              <a:rPr lang="en-US" sz="1000" dirty="0" smtClean="0">
                <a:solidFill>
                  <a:srgbClr val="000000"/>
                </a:solidFill>
              </a:rPr>
              <a:t> (Deputy)</a:t>
            </a:r>
          </a:p>
        </p:txBody>
      </p:sp>
      <p:sp>
        <p:nvSpPr>
          <p:cNvPr id="46" name="Rectangle 45"/>
          <p:cNvSpPr/>
          <p:nvPr/>
        </p:nvSpPr>
        <p:spPr bwMode="auto">
          <a:xfrm>
            <a:off x="5252663" y="4742272"/>
            <a:ext cx="1511300" cy="424180"/>
          </a:xfrm>
          <a:prstGeom prst="rect">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algn="ctr" defTabSz="914400"/>
            <a:r>
              <a:rPr lang="en-US" sz="1000" dirty="0" smtClean="0">
                <a:solidFill>
                  <a:srgbClr val="000000"/>
                </a:solidFill>
              </a:rPr>
              <a:t>Integration &amp; Test</a:t>
            </a:r>
          </a:p>
          <a:p>
            <a:pPr algn="ctr" defTabSz="914400"/>
            <a:r>
              <a:rPr lang="en-US" sz="1000" dirty="0" smtClean="0">
                <a:solidFill>
                  <a:srgbClr val="000000"/>
                </a:solidFill>
              </a:rPr>
              <a:t>Mike Colby</a:t>
            </a:r>
          </a:p>
        </p:txBody>
      </p:sp>
      <p:cxnSp>
        <p:nvCxnSpPr>
          <p:cNvPr id="49" name="Straight Arrow Connector 48"/>
          <p:cNvCxnSpPr>
            <a:stCxn id="36" idx="2"/>
            <a:endCxn id="43" idx="0"/>
          </p:cNvCxnSpPr>
          <p:nvPr/>
        </p:nvCxnSpPr>
        <p:spPr bwMode="auto">
          <a:xfrm>
            <a:off x="4464181" y="2201200"/>
            <a:ext cx="19654" cy="3294605"/>
          </a:xfrm>
          <a:prstGeom prst="straightConnector1">
            <a:avLst/>
          </a:prstGeom>
          <a:blipFill dpi="0" rotWithShape="0">
            <a:blip r:embed="rId3" cstate="print"/>
            <a:srcRect/>
            <a:stretch>
              <a:fillRect/>
            </a:stretch>
          </a:blipFill>
          <a:ln w="9525" cap="flat" cmpd="sng" algn="ctr">
            <a:solidFill>
              <a:schemeClr val="tx1"/>
            </a:solidFill>
            <a:prstDash val="solid"/>
            <a:round/>
            <a:headEnd type="none" w="med" len="med"/>
            <a:tailEnd type="none"/>
          </a:ln>
          <a:effectLst/>
        </p:spPr>
      </p:cxnSp>
      <p:cxnSp>
        <p:nvCxnSpPr>
          <p:cNvPr id="50" name="Straight Connector 49"/>
          <p:cNvCxnSpPr>
            <a:stCxn id="37" idx="3"/>
            <a:endCxn id="41" idx="1"/>
          </p:cNvCxnSpPr>
          <p:nvPr/>
        </p:nvCxnSpPr>
        <p:spPr bwMode="auto">
          <a:xfrm>
            <a:off x="3562481" y="2538108"/>
            <a:ext cx="1727200" cy="1588"/>
          </a:xfrm>
          <a:prstGeom prst="line">
            <a:avLst/>
          </a:prstGeom>
          <a:blipFill dpi="0" rotWithShape="0">
            <a:blip r:embed="rId3" cstate="print"/>
            <a:srcRect/>
            <a:stretch>
              <a:fillRect/>
            </a:stretch>
          </a:blip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a:off x="3562481" y="3135008"/>
            <a:ext cx="1727200" cy="1588"/>
          </a:xfrm>
          <a:prstGeom prst="line">
            <a:avLst/>
          </a:prstGeom>
          <a:blipFill dpi="0" rotWithShape="0">
            <a:blip r:embed="rId3" cstate="print"/>
            <a:srcRect/>
            <a:stretch>
              <a:fillRect/>
            </a:stretch>
          </a:blip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a:off x="3549781" y="3731908"/>
            <a:ext cx="1727200" cy="1588"/>
          </a:xfrm>
          <a:prstGeom prst="line">
            <a:avLst/>
          </a:prstGeom>
          <a:blipFill dpi="0" rotWithShape="0">
            <a:blip r:embed="rId3" cstate="print"/>
            <a:srcRect/>
            <a:stretch>
              <a:fillRect/>
            </a:stretch>
          </a:blipFill>
          <a:ln w="9525" cap="flat" cmpd="sng" algn="ctr">
            <a:solidFill>
              <a:schemeClr val="tx1"/>
            </a:solidFill>
            <a:prstDash val="solid"/>
            <a:round/>
            <a:headEnd type="none" w="med" len="med"/>
            <a:tailEnd type="none" w="med" len="med"/>
          </a:ln>
          <a:effectLst/>
        </p:spPr>
      </p:cxnSp>
      <p:cxnSp>
        <p:nvCxnSpPr>
          <p:cNvPr id="53" name="Straight Connector 52"/>
          <p:cNvCxnSpPr>
            <a:stCxn id="40" idx="3"/>
            <a:endCxn id="60" idx="1"/>
          </p:cNvCxnSpPr>
          <p:nvPr/>
        </p:nvCxnSpPr>
        <p:spPr bwMode="auto">
          <a:xfrm flipV="1">
            <a:off x="3575181" y="4302739"/>
            <a:ext cx="1706479" cy="669"/>
          </a:xfrm>
          <a:prstGeom prst="line">
            <a:avLst/>
          </a:prstGeom>
          <a:blipFill dpi="0" rotWithShape="0">
            <a:blip r:embed="rId3" cstate="print"/>
            <a:srcRect/>
            <a:stretch>
              <a:fillRect/>
            </a:stretch>
          </a:blip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a:off x="921485" y="5310385"/>
            <a:ext cx="7162800" cy="17371"/>
          </a:xfrm>
          <a:prstGeom prst="line">
            <a:avLst/>
          </a:prstGeom>
          <a:blipFill dpi="0" rotWithShape="0">
            <a:blip r:embed="rId3" cstate="print"/>
            <a:srcRect/>
            <a:stretch>
              <a:fillRect/>
            </a:stretch>
          </a:blipFill>
          <a:ln w="9525" cap="flat" cmpd="sng" algn="ctr">
            <a:solidFill>
              <a:schemeClr val="tx1"/>
            </a:solidFill>
            <a:prstDash val="solid"/>
            <a:round/>
            <a:headEnd type="none" w="med" len="med"/>
            <a:tailEnd type="none" w="med" len="med"/>
          </a:ln>
          <a:effectLst/>
        </p:spPr>
      </p:cxnSp>
      <p:cxnSp>
        <p:nvCxnSpPr>
          <p:cNvPr id="55" name="Straight Arrow Connector 54"/>
          <p:cNvCxnSpPr/>
          <p:nvPr/>
        </p:nvCxnSpPr>
        <p:spPr bwMode="auto">
          <a:xfrm rot="5400000">
            <a:off x="843592" y="5392512"/>
            <a:ext cx="172720" cy="1588"/>
          </a:xfrm>
          <a:prstGeom prst="straightConnector1">
            <a:avLst/>
          </a:prstGeom>
          <a:blipFill dpi="0" rotWithShape="0">
            <a:blip r:embed="rId3"/>
            <a:srcRect/>
            <a:stretch>
              <a:fillRect/>
            </a:stretch>
          </a:blipFill>
          <a:ln w="9525" cap="flat" cmpd="sng" algn="ctr">
            <a:solidFill>
              <a:schemeClr val="tx1"/>
            </a:solidFill>
            <a:prstDash val="solid"/>
            <a:round/>
            <a:headEnd type="none" w="med" len="med"/>
            <a:tailEnd type="none"/>
          </a:ln>
          <a:effectLst/>
        </p:spPr>
      </p:cxnSp>
      <p:cxnSp>
        <p:nvCxnSpPr>
          <p:cNvPr id="56" name="Straight Arrow Connector 55"/>
          <p:cNvCxnSpPr/>
          <p:nvPr/>
        </p:nvCxnSpPr>
        <p:spPr bwMode="auto">
          <a:xfrm rot="16200000" flipH="1">
            <a:off x="2670443" y="5435376"/>
            <a:ext cx="273255" cy="1"/>
          </a:xfrm>
          <a:prstGeom prst="straightConnector1">
            <a:avLst/>
          </a:prstGeom>
          <a:blipFill dpi="0" rotWithShape="0">
            <a:blip r:embed="rId3"/>
            <a:srcRect/>
            <a:stretch>
              <a:fillRect/>
            </a:stretch>
          </a:blipFill>
          <a:ln w="9525" cap="flat" cmpd="sng" algn="ctr">
            <a:solidFill>
              <a:schemeClr val="tx1"/>
            </a:solidFill>
            <a:prstDash val="solid"/>
            <a:round/>
            <a:headEnd type="none" w="med" len="med"/>
            <a:tailEnd type="none"/>
          </a:ln>
          <a:effectLst/>
        </p:spPr>
      </p:cxnSp>
      <p:cxnSp>
        <p:nvCxnSpPr>
          <p:cNvPr id="57" name="Straight Arrow Connector 56"/>
          <p:cNvCxnSpPr/>
          <p:nvPr/>
        </p:nvCxnSpPr>
        <p:spPr bwMode="auto">
          <a:xfrm rot="16200000" flipH="1">
            <a:off x="6170060" y="5495206"/>
            <a:ext cx="343175" cy="517"/>
          </a:xfrm>
          <a:prstGeom prst="straightConnector1">
            <a:avLst/>
          </a:prstGeom>
          <a:blipFill dpi="0" rotWithShape="0">
            <a:blip r:embed="rId3"/>
            <a:srcRect/>
            <a:stretch>
              <a:fillRect/>
            </a:stretch>
          </a:blipFill>
          <a:ln w="9525" cap="flat" cmpd="sng" algn="ctr">
            <a:solidFill>
              <a:schemeClr val="tx1"/>
            </a:solidFill>
            <a:prstDash val="solid"/>
            <a:round/>
            <a:headEnd type="none" w="med" len="med"/>
            <a:tailEnd type="none"/>
          </a:ln>
          <a:effectLst/>
        </p:spPr>
      </p:cxnSp>
      <p:cxnSp>
        <p:nvCxnSpPr>
          <p:cNvPr id="58" name="Straight Arrow Connector 57"/>
          <p:cNvCxnSpPr/>
          <p:nvPr/>
        </p:nvCxnSpPr>
        <p:spPr bwMode="auto">
          <a:xfrm rot="5400000">
            <a:off x="7924668" y="5476783"/>
            <a:ext cx="326240" cy="3501"/>
          </a:xfrm>
          <a:prstGeom prst="straightConnector1">
            <a:avLst/>
          </a:prstGeom>
          <a:blipFill dpi="0" rotWithShape="0">
            <a:blip r:embed="rId3"/>
            <a:srcRect/>
            <a:stretch>
              <a:fillRect/>
            </a:stretch>
          </a:blipFill>
          <a:ln w="9525" cap="flat" cmpd="sng" algn="ctr">
            <a:solidFill>
              <a:schemeClr val="tx1"/>
            </a:solidFill>
            <a:prstDash val="solid"/>
            <a:round/>
            <a:headEnd type="none" w="med" len="med"/>
            <a:tailEnd type="none"/>
          </a:ln>
          <a:effectLst/>
        </p:spPr>
      </p:cxnSp>
      <p:sp>
        <p:nvSpPr>
          <p:cNvPr id="59" name="Rectangle 58"/>
          <p:cNvSpPr/>
          <p:nvPr/>
        </p:nvSpPr>
        <p:spPr bwMode="auto">
          <a:xfrm>
            <a:off x="5268292" y="3515807"/>
            <a:ext cx="1511300" cy="424180"/>
          </a:xfrm>
          <a:prstGeom prst="rect">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algn="ctr" defTabSz="914400"/>
            <a:r>
              <a:rPr lang="en-US" sz="1000" dirty="0" smtClean="0">
                <a:solidFill>
                  <a:srgbClr val="000000"/>
                </a:solidFill>
              </a:rPr>
              <a:t>Radiation</a:t>
            </a:r>
          </a:p>
          <a:p>
            <a:pPr algn="ctr" defTabSz="914400"/>
            <a:r>
              <a:rPr lang="en-US" sz="1000" u="sng" dirty="0" smtClean="0">
                <a:solidFill>
                  <a:srgbClr val="000000"/>
                </a:solidFill>
              </a:rPr>
              <a:t>Dave Roth</a:t>
            </a:r>
          </a:p>
        </p:txBody>
      </p:sp>
      <p:sp>
        <p:nvSpPr>
          <p:cNvPr id="60" name="Rectangle 59"/>
          <p:cNvSpPr/>
          <p:nvPr/>
        </p:nvSpPr>
        <p:spPr bwMode="auto">
          <a:xfrm>
            <a:off x="5281660" y="4090649"/>
            <a:ext cx="1511300" cy="424180"/>
          </a:xfrm>
          <a:prstGeom prst="rect">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algn="ctr" defTabSz="914400"/>
            <a:r>
              <a:rPr lang="en-US" sz="1000" dirty="0" smtClean="0">
                <a:solidFill>
                  <a:srgbClr val="000000"/>
                </a:solidFill>
              </a:rPr>
              <a:t>Charging</a:t>
            </a:r>
          </a:p>
          <a:p>
            <a:pPr algn="ctr" defTabSz="914400"/>
            <a:r>
              <a:rPr lang="en-US" sz="1000" dirty="0" smtClean="0">
                <a:solidFill>
                  <a:srgbClr val="000000"/>
                </a:solidFill>
              </a:rPr>
              <a:t>Michelle </a:t>
            </a:r>
            <a:r>
              <a:rPr lang="en-US" sz="1000" dirty="0" err="1" smtClean="0">
                <a:solidFill>
                  <a:srgbClr val="000000"/>
                </a:solidFill>
              </a:rPr>
              <a:t>Donegan</a:t>
            </a:r>
            <a:endParaRPr lang="en-US" sz="1000" dirty="0" smtClean="0">
              <a:solidFill>
                <a:srgbClr val="000000"/>
              </a:solidFill>
            </a:endParaRPr>
          </a:p>
        </p:txBody>
      </p:sp>
      <p:cxnSp>
        <p:nvCxnSpPr>
          <p:cNvPr id="61" name="Straight Arrow Connector 60"/>
          <p:cNvCxnSpPr/>
          <p:nvPr/>
        </p:nvCxnSpPr>
        <p:spPr bwMode="auto">
          <a:xfrm flipH="1">
            <a:off x="5405826" y="5333676"/>
            <a:ext cx="1" cy="994013"/>
          </a:xfrm>
          <a:prstGeom prst="straightConnector1">
            <a:avLst/>
          </a:prstGeom>
          <a:blipFill dpi="0" rotWithShape="0">
            <a:blip r:embed="rId3"/>
            <a:srcRect/>
            <a:stretch>
              <a:fillRect/>
            </a:stretch>
          </a:blipFill>
          <a:ln w="9525" cap="flat" cmpd="sng" algn="ctr">
            <a:solidFill>
              <a:schemeClr val="tx1"/>
            </a:solidFill>
            <a:prstDash val="solid"/>
            <a:round/>
            <a:headEnd type="none" w="med" len="med"/>
            <a:tailEnd type="none"/>
          </a:ln>
          <a:effectLst/>
        </p:spPr>
      </p:cxnSp>
      <p:sp>
        <p:nvSpPr>
          <p:cNvPr id="62" name="Rectangle 61"/>
          <p:cNvSpPr/>
          <p:nvPr/>
        </p:nvSpPr>
        <p:spPr bwMode="auto">
          <a:xfrm>
            <a:off x="5588826" y="5536786"/>
            <a:ext cx="1511300" cy="424180"/>
          </a:xfrm>
          <a:prstGeom prst="rect">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algn="ctr" defTabSz="914400"/>
            <a:r>
              <a:rPr lang="en-US" sz="1000" u="sng" dirty="0" smtClean="0">
                <a:solidFill>
                  <a:srgbClr val="000000"/>
                </a:solidFill>
              </a:rPr>
              <a:t>Upper Stage SE</a:t>
            </a:r>
          </a:p>
          <a:p>
            <a:pPr algn="ctr" defTabSz="914400"/>
            <a:r>
              <a:rPr lang="en-US" sz="1000" u="sng" dirty="0" smtClean="0">
                <a:solidFill>
                  <a:srgbClr val="000000"/>
                </a:solidFill>
              </a:rPr>
              <a:t>Rich Anderson</a:t>
            </a:r>
          </a:p>
        </p:txBody>
      </p:sp>
      <p:sp>
        <p:nvSpPr>
          <p:cNvPr id="63" name="Rectangle 62"/>
          <p:cNvSpPr/>
          <p:nvPr/>
        </p:nvSpPr>
        <p:spPr bwMode="auto">
          <a:xfrm>
            <a:off x="4660320" y="6106575"/>
            <a:ext cx="1511300" cy="476664"/>
          </a:xfrm>
          <a:prstGeom prst="rect">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algn="ctr" defTabSz="914400"/>
            <a:r>
              <a:rPr lang="en-US" sz="1000" dirty="0" smtClean="0">
                <a:solidFill>
                  <a:srgbClr val="000000"/>
                </a:solidFill>
              </a:rPr>
              <a:t>Launch Vehicle Integration Manager</a:t>
            </a:r>
          </a:p>
          <a:p>
            <a:pPr algn="ctr" defTabSz="914400"/>
            <a:r>
              <a:rPr lang="en-US" sz="1000" dirty="0" smtClean="0">
                <a:solidFill>
                  <a:srgbClr val="000000"/>
                </a:solidFill>
              </a:rPr>
              <a:t>Steve Vernon</a:t>
            </a:r>
          </a:p>
        </p:txBody>
      </p:sp>
      <p:sp>
        <p:nvSpPr>
          <p:cNvPr id="64" name="Rectangle 63"/>
          <p:cNvSpPr/>
          <p:nvPr/>
        </p:nvSpPr>
        <p:spPr bwMode="auto">
          <a:xfrm>
            <a:off x="2083233" y="4687245"/>
            <a:ext cx="1511300" cy="494931"/>
          </a:xfrm>
          <a:prstGeom prst="rect">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algn="ctr" defTabSz="914400"/>
            <a:r>
              <a:rPr lang="en-US" sz="1000" dirty="0" smtClean="0">
                <a:solidFill>
                  <a:srgbClr val="000000"/>
                </a:solidFill>
              </a:rPr>
              <a:t>Mission Design/Navigation</a:t>
            </a:r>
          </a:p>
          <a:p>
            <a:pPr algn="ctr" defTabSz="914400"/>
            <a:r>
              <a:rPr lang="en-US" sz="1000" dirty="0" err="1" smtClean="0">
                <a:solidFill>
                  <a:srgbClr val="000000"/>
                </a:solidFill>
              </a:rPr>
              <a:t>Yanping</a:t>
            </a:r>
            <a:r>
              <a:rPr lang="en-US" sz="1000" dirty="0" smtClean="0">
                <a:solidFill>
                  <a:srgbClr val="000000"/>
                </a:solidFill>
              </a:rPr>
              <a:t> </a:t>
            </a:r>
            <a:r>
              <a:rPr lang="en-US" sz="1000" dirty="0" err="1" smtClean="0">
                <a:solidFill>
                  <a:srgbClr val="000000"/>
                </a:solidFill>
              </a:rPr>
              <a:t>Guo</a:t>
            </a:r>
            <a:endParaRPr lang="en-US" sz="1000" dirty="0" smtClean="0">
              <a:solidFill>
                <a:srgbClr val="000000"/>
              </a:solidFill>
            </a:endParaRPr>
          </a:p>
        </p:txBody>
      </p:sp>
      <p:cxnSp>
        <p:nvCxnSpPr>
          <p:cNvPr id="65" name="Straight Connector 64"/>
          <p:cNvCxnSpPr>
            <a:stCxn id="64" idx="3"/>
            <a:endCxn id="46" idx="1"/>
          </p:cNvCxnSpPr>
          <p:nvPr/>
        </p:nvCxnSpPr>
        <p:spPr bwMode="auto">
          <a:xfrm>
            <a:off x="3594533" y="4934711"/>
            <a:ext cx="1658130" cy="19651"/>
          </a:xfrm>
          <a:prstGeom prst="line">
            <a:avLst/>
          </a:prstGeom>
          <a:blipFill dpi="0" rotWithShape="0">
            <a:blip r:embed="rId3" cstate="print"/>
            <a:srcRect/>
            <a:stretch>
              <a:fillRect/>
            </a:stretch>
          </a:blipFill>
          <a:ln w="9525" cap="flat" cmpd="sng" algn="ctr">
            <a:solidFill>
              <a:schemeClr val="tx1"/>
            </a:solidFill>
            <a:prstDash val="solid"/>
            <a:round/>
            <a:headEnd type="none" w="med" len="med"/>
            <a:tailEnd type="none" w="med" len="med"/>
          </a:ln>
          <a:effectLst/>
        </p:spPr>
      </p:cxnSp>
      <p:sp>
        <p:nvSpPr>
          <p:cNvPr id="44" name="Rectangle 43"/>
          <p:cNvSpPr/>
          <p:nvPr/>
        </p:nvSpPr>
        <p:spPr bwMode="auto">
          <a:xfrm>
            <a:off x="2023044" y="5495805"/>
            <a:ext cx="1546026" cy="424180"/>
          </a:xfrm>
          <a:prstGeom prst="rect">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algn="ctr" defTabSz="914400"/>
            <a:r>
              <a:rPr lang="en-US" sz="1000" dirty="0" smtClean="0">
                <a:solidFill>
                  <a:srgbClr val="000000"/>
                </a:solidFill>
              </a:rPr>
              <a:t>Payload SE</a:t>
            </a:r>
          </a:p>
          <a:p>
            <a:pPr algn="ctr" defTabSz="914400"/>
            <a:r>
              <a:rPr lang="en-US" sz="1000" dirty="0" smtClean="0">
                <a:solidFill>
                  <a:srgbClr val="000000"/>
                </a:solidFill>
              </a:rPr>
              <a:t>John Boynton</a:t>
            </a:r>
          </a:p>
        </p:txBody>
      </p:sp>
      <p:sp>
        <p:nvSpPr>
          <p:cNvPr id="47" name="Rectangle 46"/>
          <p:cNvSpPr/>
          <p:nvPr/>
        </p:nvSpPr>
        <p:spPr bwMode="auto">
          <a:xfrm>
            <a:off x="7321554" y="5519995"/>
            <a:ext cx="1511300" cy="424180"/>
          </a:xfrm>
          <a:prstGeom prst="rect">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algn="ctr" defTabSz="914400"/>
            <a:r>
              <a:rPr lang="en-US" sz="1000" dirty="0" smtClean="0">
                <a:solidFill>
                  <a:srgbClr val="000000"/>
                </a:solidFill>
              </a:rPr>
              <a:t>Mission Software SE</a:t>
            </a:r>
          </a:p>
          <a:p>
            <a:pPr algn="ctr" defTabSz="914400"/>
            <a:r>
              <a:rPr lang="en-US" sz="1000" dirty="0" smtClean="0">
                <a:solidFill>
                  <a:srgbClr val="000000"/>
                </a:solidFill>
              </a:rPr>
              <a:t>Mike Furrow</a:t>
            </a:r>
          </a:p>
        </p:txBody>
      </p:sp>
      <p:cxnSp>
        <p:nvCxnSpPr>
          <p:cNvPr id="48" name="Straight Arrow Connector 47"/>
          <p:cNvCxnSpPr/>
          <p:nvPr/>
        </p:nvCxnSpPr>
        <p:spPr bwMode="auto">
          <a:xfrm flipH="1">
            <a:off x="3646611" y="5315853"/>
            <a:ext cx="1" cy="994013"/>
          </a:xfrm>
          <a:prstGeom prst="straightConnector1">
            <a:avLst/>
          </a:prstGeom>
          <a:blipFill dpi="0" rotWithShape="0">
            <a:blip r:embed="rId3"/>
            <a:srcRect/>
            <a:stretch>
              <a:fillRect/>
            </a:stretch>
          </a:blipFill>
          <a:ln w="9525" cap="flat" cmpd="sng" algn="ctr">
            <a:solidFill>
              <a:schemeClr val="tx1"/>
            </a:solidFill>
            <a:prstDash val="solid"/>
            <a:round/>
            <a:headEnd type="none" w="med" len="med"/>
            <a:tailEnd type="none"/>
          </a:ln>
          <a:effectLst/>
        </p:spPr>
      </p:cxnSp>
      <p:sp>
        <p:nvSpPr>
          <p:cNvPr id="66" name="Rectangle 65"/>
          <p:cNvSpPr/>
          <p:nvPr/>
        </p:nvSpPr>
        <p:spPr bwMode="auto">
          <a:xfrm>
            <a:off x="2901105" y="6088752"/>
            <a:ext cx="1511300" cy="476664"/>
          </a:xfrm>
          <a:prstGeom prst="rect">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algn="ctr" defTabSz="914400"/>
            <a:r>
              <a:rPr lang="en-US" sz="1000" dirty="0" smtClean="0">
                <a:solidFill>
                  <a:srgbClr val="000000"/>
                </a:solidFill>
              </a:rPr>
              <a:t>Mission Operations</a:t>
            </a:r>
          </a:p>
          <a:p>
            <a:pPr algn="ctr" defTabSz="914400"/>
            <a:r>
              <a:rPr lang="en-US" sz="1000" dirty="0" smtClean="0">
                <a:solidFill>
                  <a:srgbClr val="000000"/>
                </a:solidFill>
              </a:rPr>
              <a:t>Nick </a:t>
            </a:r>
            <a:r>
              <a:rPr lang="en-US" sz="1000" dirty="0" err="1" smtClean="0">
                <a:solidFill>
                  <a:srgbClr val="000000"/>
                </a:solidFill>
              </a:rPr>
              <a:t>Pinkine</a:t>
            </a:r>
            <a:endParaRPr lang="en-US" sz="1000" dirty="0" smtClean="0">
              <a:solidFill>
                <a:srgbClr val="000000"/>
              </a:solidFill>
            </a:endParaRPr>
          </a:p>
        </p:txBody>
      </p:sp>
      <p:sp>
        <p:nvSpPr>
          <p:cNvPr id="67" name="Rectangle 66"/>
          <p:cNvSpPr/>
          <p:nvPr/>
        </p:nvSpPr>
        <p:spPr bwMode="auto">
          <a:xfrm>
            <a:off x="6934711" y="2622452"/>
            <a:ext cx="1511300" cy="424180"/>
          </a:xfrm>
          <a:prstGeom prst="rect">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algn="ctr" defTabSz="914400"/>
            <a:r>
              <a:rPr lang="en-US" sz="1000" dirty="0" smtClean="0">
                <a:solidFill>
                  <a:srgbClr val="000000"/>
                </a:solidFill>
              </a:rPr>
              <a:t>Parts</a:t>
            </a:r>
          </a:p>
          <a:p>
            <a:pPr algn="ctr" defTabSz="914400"/>
            <a:r>
              <a:rPr lang="en-US" sz="1000" dirty="0" smtClean="0">
                <a:solidFill>
                  <a:srgbClr val="000000"/>
                </a:solidFill>
              </a:rPr>
              <a:t>David Bonner</a:t>
            </a:r>
          </a:p>
        </p:txBody>
      </p:sp>
      <p:cxnSp>
        <p:nvCxnSpPr>
          <p:cNvPr id="68" name="Straight Connector 67"/>
          <p:cNvCxnSpPr>
            <a:endCxn id="67" idx="1"/>
          </p:cNvCxnSpPr>
          <p:nvPr/>
        </p:nvCxnSpPr>
        <p:spPr bwMode="auto">
          <a:xfrm flipV="1">
            <a:off x="4452469" y="2834542"/>
            <a:ext cx="2482242" cy="3803"/>
          </a:xfrm>
          <a:prstGeom prst="line">
            <a:avLst/>
          </a:prstGeom>
          <a:blipFill dpi="0" rotWithShape="0">
            <a:blip r:embed="rId3" cstate="print"/>
            <a:srcRect/>
            <a:stretch>
              <a:fillRect/>
            </a:stretch>
          </a:blipFill>
          <a:ln w="9525" cap="flat" cmpd="sng" algn="ctr">
            <a:solidFill>
              <a:schemeClr val="tx1"/>
            </a:solidFill>
            <a:prstDash val="solid"/>
            <a:round/>
            <a:headEnd type="none" w="med" len="med"/>
            <a:tailEnd type="none" w="med" len="med"/>
          </a:ln>
          <a:effectLst/>
        </p:spPr>
      </p:cxnSp>
      <p:sp>
        <p:nvSpPr>
          <p:cNvPr id="69" name="Rectangle 68"/>
          <p:cNvSpPr/>
          <p:nvPr/>
        </p:nvSpPr>
        <p:spPr bwMode="auto">
          <a:xfrm>
            <a:off x="6956178" y="3141485"/>
            <a:ext cx="1511300" cy="547972"/>
          </a:xfrm>
          <a:prstGeom prst="rect">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algn="ctr" defTabSz="914400"/>
            <a:r>
              <a:rPr lang="en-US" sz="1000" dirty="0" smtClean="0">
                <a:solidFill>
                  <a:srgbClr val="000000"/>
                </a:solidFill>
              </a:rPr>
              <a:t>Materials and Processes</a:t>
            </a:r>
          </a:p>
          <a:p>
            <a:pPr algn="ctr" defTabSz="914400"/>
            <a:r>
              <a:rPr lang="en-US" sz="1000" dirty="0" smtClean="0">
                <a:solidFill>
                  <a:srgbClr val="000000"/>
                </a:solidFill>
              </a:rPr>
              <a:t>Tyler Langley</a:t>
            </a:r>
          </a:p>
        </p:txBody>
      </p:sp>
      <p:cxnSp>
        <p:nvCxnSpPr>
          <p:cNvPr id="70" name="Straight Connector 69"/>
          <p:cNvCxnSpPr>
            <a:endCxn id="69" idx="1"/>
          </p:cNvCxnSpPr>
          <p:nvPr/>
        </p:nvCxnSpPr>
        <p:spPr bwMode="auto">
          <a:xfrm flipV="1">
            <a:off x="4452469" y="3415471"/>
            <a:ext cx="2503709" cy="25200"/>
          </a:xfrm>
          <a:prstGeom prst="line">
            <a:avLst/>
          </a:prstGeom>
          <a:blipFill dpi="0" rotWithShape="0">
            <a:blip r:embed="rId3" cstate="print"/>
            <a:srcRect/>
            <a:stretch>
              <a:fillRect/>
            </a:stretch>
          </a:blip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94261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Duration and Key Reviews</a:t>
            </a:r>
            <a:endParaRPr lang="en-US" dirty="0"/>
          </a:p>
        </p:txBody>
      </p:sp>
      <p:sp>
        <p:nvSpPr>
          <p:cNvPr id="3" name="Slide Number Placeholder 2"/>
          <p:cNvSpPr>
            <a:spLocks noGrp="1"/>
          </p:cNvSpPr>
          <p:nvPr>
            <p:ph type="sldNum" sz="quarter" idx="11"/>
          </p:nvPr>
        </p:nvSpPr>
        <p:spPr/>
        <p:txBody>
          <a:bodyPr/>
          <a:lstStyle/>
          <a:p>
            <a:pPr>
              <a:defRPr/>
            </a:pPr>
            <a:fld id="{187BFD62-CF2B-4D3B-9312-13899DE05925}" type="slidenum">
              <a:rPr lang="en-US" smtClean="0"/>
              <a:pPr>
                <a:defRPr/>
              </a:pPr>
              <a:t>24</a:t>
            </a:fld>
            <a:endParaRPr lang="en-US" dirty="0"/>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772" t="17648" r="34222" b="38367"/>
          <a:stretch/>
        </p:blipFill>
        <p:spPr bwMode="auto">
          <a:xfrm>
            <a:off x="152400" y="1676399"/>
            <a:ext cx="8763000" cy="461724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7409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Spacecraft Technology Development</a:t>
            </a:r>
            <a:endParaRPr lang="en-US" dirty="0"/>
          </a:p>
        </p:txBody>
      </p:sp>
      <p:sp>
        <p:nvSpPr>
          <p:cNvPr id="4" name="Slide Number Placeholder 3"/>
          <p:cNvSpPr>
            <a:spLocks noGrp="1"/>
          </p:cNvSpPr>
          <p:nvPr>
            <p:ph type="sldNum" sz="quarter" idx="11"/>
          </p:nvPr>
        </p:nvSpPr>
        <p:spPr/>
        <p:txBody>
          <a:bodyPr/>
          <a:lstStyle/>
          <a:p>
            <a:pPr>
              <a:defRPr/>
            </a:pPr>
            <a:fld id="{C21E7BA3-4211-4233-A686-9D52B25A43DE}" type="slidenum">
              <a:rPr lang="en-US" smtClean="0"/>
              <a:pPr>
                <a:defRPr/>
              </a:pPr>
              <a:t>25</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685118741"/>
              </p:ext>
            </p:extLst>
          </p:nvPr>
        </p:nvGraphicFramePr>
        <p:xfrm>
          <a:off x="279400" y="1511826"/>
          <a:ext cx="8737600" cy="5011888"/>
        </p:xfrm>
        <a:graphic>
          <a:graphicData uri="http://schemas.openxmlformats.org/drawingml/2006/table">
            <a:tbl>
              <a:tblPr firstRow="1" bandRow="1">
                <a:tableStyleId>{21E4AEA4-8DFA-4A89-87EB-49C32662AFE0}</a:tableStyleId>
              </a:tblPr>
              <a:tblGrid>
                <a:gridCol w="1460500"/>
                <a:gridCol w="3644900"/>
                <a:gridCol w="3632200"/>
              </a:tblGrid>
              <a:tr h="378929">
                <a:tc>
                  <a:txBody>
                    <a:bodyPr/>
                    <a:lstStyle/>
                    <a:p>
                      <a:r>
                        <a:rPr lang="en-US" sz="1600" dirty="0" smtClean="0"/>
                        <a:t>Subsystem</a:t>
                      </a:r>
                      <a:endParaRPr lang="en-US" sz="1600" dirty="0"/>
                    </a:p>
                  </a:txBody>
                  <a:tcPr/>
                </a:tc>
                <a:tc>
                  <a:txBody>
                    <a:bodyPr/>
                    <a:lstStyle/>
                    <a:p>
                      <a:r>
                        <a:rPr lang="en-US" sz="1600" dirty="0" smtClean="0"/>
                        <a:t>Description</a:t>
                      </a:r>
                      <a:endParaRPr lang="en-US" sz="1600" dirty="0"/>
                    </a:p>
                  </a:txBody>
                  <a:tcPr/>
                </a:tc>
                <a:tc>
                  <a:txBody>
                    <a:bodyPr/>
                    <a:lstStyle/>
                    <a:p>
                      <a:r>
                        <a:rPr lang="en-US" sz="1600" dirty="0" smtClean="0"/>
                        <a:t>Development</a:t>
                      </a:r>
                      <a:r>
                        <a:rPr lang="en-US" sz="1600" baseline="0" dirty="0" smtClean="0"/>
                        <a:t> Plan</a:t>
                      </a:r>
                      <a:endParaRPr lang="en-US" sz="1600" dirty="0"/>
                    </a:p>
                  </a:txBody>
                  <a:tcPr/>
                </a:tc>
              </a:tr>
              <a:tr h="3789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Thermal Protection System (TPS)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Lightweight, non-ablative</a:t>
                      </a:r>
                      <a:r>
                        <a:rPr lang="en-US" sz="1400" baseline="0" dirty="0" smtClean="0">
                          <a:solidFill>
                            <a:schemeClr val="tx1"/>
                          </a:solidFill>
                        </a:rPr>
                        <a:t> insulating layer. Provides umbra to protect spacecraft from near-Sun environment. Shaped to provide “knife edges” for solar array wings and “chamfers” for Solar Limb Sensors.</a:t>
                      </a:r>
                      <a:endParaRPr lang="en-US" sz="1400" dirty="0" smtClean="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Significant materials and</a:t>
                      </a:r>
                      <a:r>
                        <a:rPr lang="en-US" sz="1400" baseline="0" dirty="0" smtClean="0">
                          <a:solidFill>
                            <a:schemeClr val="tx1"/>
                          </a:solidFill>
                        </a:rPr>
                        <a:t> coatings testing. Full-scale mechanical prototype tested in the launch environment. Subscale prototype used in thermal testing in perihelion environment.</a:t>
                      </a:r>
                      <a:endParaRPr lang="en-US" sz="1400" dirty="0" smtClean="0">
                        <a:solidFill>
                          <a:schemeClr val="tx1"/>
                        </a:solidFill>
                      </a:endParaRPr>
                    </a:p>
                  </a:txBody>
                  <a:tcPr/>
                </a:tc>
              </a:tr>
              <a:tr h="6545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Solar</a:t>
                      </a:r>
                      <a:r>
                        <a:rPr lang="en-US" sz="1400" baseline="0" dirty="0" smtClean="0">
                          <a:solidFill>
                            <a:schemeClr val="tx1"/>
                          </a:solidFill>
                        </a:rPr>
                        <a:t> Array Cooling System</a:t>
                      </a:r>
                      <a:endParaRPr lang="en-US" sz="1400" dirty="0" smtClean="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Pumped</a:t>
                      </a:r>
                      <a:r>
                        <a:rPr lang="en-US" sz="1400" baseline="0" dirty="0" smtClean="0">
                          <a:solidFill>
                            <a:schemeClr val="tx1"/>
                          </a:solidFill>
                        </a:rPr>
                        <a:t>-water cooling system for thermal control of the solar cell wings. Dissipates ~6000 W of heat at perihelion and is designed and operated to prevent freezing at aphelion.</a:t>
                      </a:r>
                      <a:endParaRPr lang="en-US" sz="1400" dirty="0" smtClean="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Additional wing and radiator fabricated and structurally tested for launch environment. Full-scale</a:t>
                      </a:r>
                      <a:r>
                        <a:rPr lang="en-US" sz="1400" baseline="0" dirty="0" smtClean="0">
                          <a:solidFill>
                            <a:schemeClr val="tx1"/>
                          </a:solidFill>
                        </a:rPr>
                        <a:t> “1/2” cooling system prototype in fabrication to include one wing, two radiators and pump. Testing includes thermal and hydraulic performance.</a:t>
                      </a:r>
                      <a:endParaRPr lang="en-US" sz="1400" dirty="0" smtClean="0">
                        <a:solidFill>
                          <a:schemeClr val="tx1"/>
                        </a:solidFill>
                      </a:endParaRPr>
                    </a:p>
                  </a:txBody>
                  <a:tcPr/>
                </a:tc>
              </a:tr>
              <a:tr h="3789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Solar</a:t>
                      </a:r>
                      <a:r>
                        <a:rPr lang="en-US" sz="1400" baseline="0" dirty="0" smtClean="0"/>
                        <a:t> cells</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Primary</a:t>
                      </a:r>
                      <a:r>
                        <a:rPr lang="en-US" sz="1400" baseline="0" dirty="0" smtClean="0"/>
                        <a:t> and secondary sections with fixed cant angle between sections. Secondary section uses a thermally optimized cell stack illuminated to about 25 Suns at perihelion.</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Full</a:t>
                      </a:r>
                      <a:r>
                        <a:rPr lang="en-US" sz="1400" baseline="0" dirty="0" smtClean="0"/>
                        <a:t> size secondary section in fabrication, including water-cooled substrate and flight-like cell assemblies to be tested at high solar irradiance, high temperature conditions.</a:t>
                      </a:r>
                      <a:endParaRPr lang="en-US" sz="1400" dirty="0" smtClean="0"/>
                    </a:p>
                  </a:txBody>
                  <a:tcPr/>
                </a:tc>
              </a:tr>
              <a:tr h="3789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Solar</a:t>
                      </a:r>
                      <a:r>
                        <a:rPr lang="en-US" sz="1400" baseline="0" dirty="0" smtClean="0"/>
                        <a:t> Limb Sensor</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Positioned in umbra so that sensors are illuminated</a:t>
                      </a:r>
                      <a:r>
                        <a:rPr lang="en-US" sz="1400" baseline="0" dirty="0" smtClean="0"/>
                        <a:t> before any other item in the umbra. Provides early warning of umbra violation.</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Prototype sensor fabrication and testing in penumbra environment.</a:t>
                      </a:r>
                    </a:p>
                  </a:txBody>
                  <a:tcPr/>
                </a:tc>
              </a:tr>
            </a:tbl>
          </a:graphicData>
        </a:graphic>
      </p:graphicFrame>
    </p:spTree>
    <p:extLst>
      <p:ext uri="{BB962C8B-B14F-4D97-AF65-F5344CB8AC3E}">
        <p14:creationId xmlns:p14="http://schemas.microsoft.com/office/powerpoint/2010/main" val="1162332684"/>
      </p:ext>
    </p:extLst>
  </p:cSld>
  <p:clrMapOvr>
    <a:masterClrMapping/>
  </p:clrMapOvr>
  <p:transition xmlns:p14="http://schemas.microsoft.com/office/powerpoint/2010/mai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Payload Technology Development</a:t>
            </a:r>
            <a:endParaRPr lang="en-US" dirty="0"/>
          </a:p>
        </p:txBody>
      </p:sp>
      <p:sp>
        <p:nvSpPr>
          <p:cNvPr id="4" name="Slide Number Placeholder 3"/>
          <p:cNvSpPr>
            <a:spLocks noGrp="1"/>
          </p:cNvSpPr>
          <p:nvPr>
            <p:ph type="sldNum" sz="quarter" idx="11"/>
          </p:nvPr>
        </p:nvSpPr>
        <p:spPr/>
        <p:txBody>
          <a:bodyPr/>
          <a:lstStyle/>
          <a:p>
            <a:pPr>
              <a:defRPr/>
            </a:pPr>
            <a:fld id="{C21E7BA3-4211-4233-A686-9D52B25A43DE}" type="slidenum">
              <a:rPr lang="en-US" smtClean="0"/>
              <a:pPr>
                <a:defRPr/>
              </a:pPr>
              <a:t>26</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488177464"/>
              </p:ext>
            </p:extLst>
          </p:nvPr>
        </p:nvGraphicFramePr>
        <p:xfrm>
          <a:off x="279400" y="1511826"/>
          <a:ext cx="8737600" cy="2908768"/>
        </p:xfrm>
        <a:graphic>
          <a:graphicData uri="http://schemas.openxmlformats.org/drawingml/2006/table">
            <a:tbl>
              <a:tblPr firstRow="1" bandRow="1">
                <a:tableStyleId>{21E4AEA4-8DFA-4A89-87EB-49C32662AFE0}</a:tableStyleId>
              </a:tblPr>
              <a:tblGrid>
                <a:gridCol w="1460500"/>
                <a:gridCol w="3644900"/>
                <a:gridCol w="3632200"/>
              </a:tblGrid>
              <a:tr h="378929">
                <a:tc>
                  <a:txBody>
                    <a:bodyPr/>
                    <a:lstStyle/>
                    <a:p>
                      <a:r>
                        <a:rPr lang="en-US" sz="1600" dirty="0" smtClean="0"/>
                        <a:t>Instrument</a:t>
                      </a:r>
                      <a:endParaRPr lang="en-US" sz="1600" dirty="0"/>
                    </a:p>
                  </a:txBody>
                  <a:tcPr/>
                </a:tc>
                <a:tc>
                  <a:txBody>
                    <a:bodyPr/>
                    <a:lstStyle/>
                    <a:p>
                      <a:r>
                        <a:rPr lang="en-US" sz="1600" dirty="0" smtClean="0"/>
                        <a:t>Description</a:t>
                      </a:r>
                      <a:endParaRPr lang="en-US" sz="1600" dirty="0"/>
                    </a:p>
                  </a:txBody>
                  <a:tcPr/>
                </a:tc>
                <a:tc>
                  <a:txBody>
                    <a:bodyPr/>
                    <a:lstStyle/>
                    <a:p>
                      <a:r>
                        <a:rPr lang="en-US" sz="1600" dirty="0" smtClean="0"/>
                        <a:t>Development</a:t>
                      </a:r>
                      <a:r>
                        <a:rPr lang="en-US" sz="1600" baseline="0" dirty="0" smtClean="0"/>
                        <a:t> Plan</a:t>
                      </a:r>
                      <a:endParaRPr lang="en-US" sz="1600" dirty="0"/>
                    </a:p>
                  </a:txBody>
                  <a:tcPr/>
                </a:tc>
              </a:tr>
              <a:tr h="3789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FIELDS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Four niobium</a:t>
                      </a:r>
                      <a:r>
                        <a:rPr lang="en-US" sz="1400" baseline="0" dirty="0" smtClean="0">
                          <a:solidFill>
                            <a:schemeClr val="tx1"/>
                          </a:solidFill>
                        </a:rPr>
                        <a:t> whip antennas extend beyond TPS for electric field measurements. Each mounted to TSA through thermal choke to prevent heat transfer into structure.</a:t>
                      </a:r>
                      <a:endParaRPr lang="en-US" sz="1400" dirty="0" smtClean="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Significant</a:t>
                      </a:r>
                      <a:r>
                        <a:rPr lang="en-US" sz="1400" baseline="0" dirty="0" smtClean="0">
                          <a:solidFill>
                            <a:schemeClr val="tx1"/>
                          </a:solidFill>
                        </a:rPr>
                        <a:t> materials testing in realistic solar environment. Fabrication and test of thermal choke prototype to validate thermal modeling.</a:t>
                      </a:r>
                      <a:endParaRPr lang="en-US" sz="1400" dirty="0" smtClean="0">
                        <a:solidFill>
                          <a:schemeClr val="tx1"/>
                        </a:solidFill>
                      </a:endParaRPr>
                    </a:p>
                  </a:txBody>
                  <a:tcPr/>
                </a:tc>
              </a:tr>
              <a:tr h="6545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SWEAP Solar</a:t>
                      </a:r>
                      <a:r>
                        <a:rPr lang="en-US" sz="1400" baseline="0" dirty="0" smtClean="0">
                          <a:solidFill>
                            <a:schemeClr val="tx1"/>
                          </a:solidFill>
                        </a:rPr>
                        <a:t> Probe Cup</a:t>
                      </a:r>
                      <a:endParaRPr lang="en-US" sz="1400" dirty="0" smtClean="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Faraday</a:t>
                      </a:r>
                      <a:r>
                        <a:rPr lang="en-US" sz="1400" baseline="0" dirty="0" smtClean="0">
                          <a:solidFill>
                            <a:schemeClr val="tx1"/>
                          </a:solidFill>
                        </a:rPr>
                        <a:t> cup using a series of high voltage and ground grids to measure energy of incoming solar wind ions. Mounted on arm that extends beyond TPS for direct observation of radial solar wind flow.</a:t>
                      </a:r>
                      <a:endParaRPr lang="en-US" sz="1400" dirty="0" smtClean="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Significant</a:t>
                      </a:r>
                      <a:r>
                        <a:rPr lang="en-US" sz="1400" baseline="0" dirty="0" smtClean="0">
                          <a:solidFill>
                            <a:schemeClr val="tx1"/>
                          </a:solidFill>
                        </a:rPr>
                        <a:t> materials and coatings tests performed to develop characteristics over temperature. Mechanical and thermal tests of grid prototypes have been done Prototypes will be used in thermal and mechanical tests to prove concept and validate modeling.</a:t>
                      </a:r>
                      <a:endParaRPr lang="en-US" sz="1400" dirty="0" smtClean="0">
                        <a:solidFill>
                          <a:schemeClr val="tx1"/>
                        </a:solidFill>
                      </a:endParaRPr>
                    </a:p>
                  </a:txBody>
                  <a:tcPr/>
                </a:tc>
              </a:tr>
            </a:tbl>
          </a:graphicData>
        </a:graphic>
      </p:graphicFrame>
    </p:spTree>
    <p:extLst>
      <p:ext uri="{BB962C8B-B14F-4D97-AF65-F5344CB8AC3E}">
        <p14:creationId xmlns:p14="http://schemas.microsoft.com/office/powerpoint/2010/main" val="129818512"/>
      </p:ext>
    </p:extLst>
  </p:cSld>
  <p:clrMapOvr>
    <a:masterClrMapping/>
  </p:clrMapOvr>
  <p:transition xmlns:p14="http://schemas.microsoft.com/office/powerpoint/2010/mai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Protecting Solar Probe Plus</a:t>
            </a:r>
            <a:endParaRPr lang="en-US" dirty="0"/>
          </a:p>
        </p:txBody>
      </p:sp>
      <p:sp>
        <p:nvSpPr>
          <p:cNvPr id="4" name="Slide Number Placeholder 3"/>
          <p:cNvSpPr>
            <a:spLocks noGrp="1"/>
          </p:cNvSpPr>
          <p:nvPr>
            <p:ph type="sldNum" sz="quarter" idx="11"/>
          </p:nvPr>
        </p:nvSpPr>
        <p:spPr/>
        <p:txBody>
          <a:bodyPr/>
          <a:lstStyle/>
          <a:p>
            <a:pPr>
              <a:defRPr/>
            </a:pPr>
            <a:fld id="{C21E7BA3-4211-4233-A686-9D52B25A43DE}" type="slidenum">
              <a:rPr lang="en-US" smtClean="0"/>
              <a:pPr>
                <a:defRPr/>
              </a:pPr>
              <a:t>27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593612175"/>
              </p:ext>
            </p:extLst>
          </p:nvPr>
        </p:nvGraphicFramePr>
        <p:xfrm>
          <a:off x="464553" y="1511826"/>
          <a:ext cx="8395368" cy="4746595"/>
        </p:xfrm>
        <a:graphic>
          <a:graphicData uri="http://schemas.openxmlformats.org/drawingml/2006/table">
            <a:tbl>
              <a:tblPr firstRow="1" bandRow="1">
                <a:tableStyleId>{21E4AEA4-8DFA-4A89-87EB-49C32662AFE0}</a:tableStyleId>
              </a:tblPr>
              <a:tblGrid>
                <a:gridCol w="8395368"/>
              </a:tblGrid>
              <a:tr h="378929">
                <a:tc>
                  <a:txBody>
                    <a:bodyPr/>
                    <a:lstStyle/>
                    <a:p>
                      <a:r>
                        <a:rPr lang="en-US" sz="1600" dirty="0" smtClean="0"/>
                        <a:t>SPP Design</a:t>
                      </a:r>
                      <a:endParaRPr lang="en-US" sz="1600" dirty="0"/>
                    </a:p>
                  </a:txBody>
                  <a:tcPr/>
                </a:tc>
              </a:tr>
              <a:tr h="3789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TPS coating,</a:t>
                      </a:r>
                      <a:r>
                        <a:rPr lang="en-US" sz="1400" baseline="0" dirty="0" smtClean="0"/>
                        <a:t> foam </a:t>
                      </a:r>
                      <a:r>
                        <a:rPr lang="en-US" sz="1400" baseline="0" dirty="0" smtClean="0">
                          <a:solidFill>
                            <a:schemeClr val="tx1"/>
                          </a:solidFill>
                        </a:rPr>
                        <a:t>thickness</a:t>
                      </a:r>
                      <a:r>
                        <a:rPr lang="en-US" sz="1400" baseline="0" dirty="0">
                          <a:solidFill>
                            <a:schemeClr val="tx1"/>
                          </a:solidFill>
                        </a:rPr>
                        <a:t> </a:t>
                      </a:r>
                      <a:r>
                        <a:rPr lang="en-US" sz="1400" baseline="0" dirty="0" smtClean="0">
                          <a:solidFill>
                            <a:schemeClr val="tx1"/>
                          </a:solidFill>
                        </a:rPr>
                        <a:t>provides standard spacecraft thermal environment.</a:t>
                      </a:r>
                      <a:endParaRPr lang="en-US" sz="1400" dirty="0" smtClean="0">
                        <a:solidFill>
                          <a:schemeClr val="tx1"/>
                        </a:solidFill>
                      </a:endParaRPr>
                    </a:p>
                  </a:txBody>
                  <a:tcPr/>
                </a:tc>
              </a:tr>
              <a:tr h="6545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All spacecraft components are packaged within an 8° packaging umbra</a:t>
                      </a:r>
                      <a:r>
                        <a:rPr lang="en-US" sz="1400" baseline="0" dirty="0" smtClean="0"/>
                        <a:t>, from nominal TPS</a:t>
                      </a:r>
                      <a:r>
                        <a:rPr lang="en-US" sz="1400" dirty="0" smtClean="0"/>
                        <a:t>, providing at least 2° margin against 6° umbra at 9.5Rs. Spacecraft pointing </a:t>
                      </a:r>
                      <a:r>
                        <a:rPr lang="en-US" sz="1400" dirty="0" smtClean="0">
                          <a:solidFill>
                            <a:schemeClr val="tx1"/>
                          </a:solidFill>
                        </a:rPr>
                        <a:t>accuracy is 6 </a:t>
                      </a:r>
                      <a:r>
                        <a:rPr lang="en-US" sz="1400" dirty="0" err="1" smtClean="0">
                          <a:solidFill>
                            <a:schemeClr val="tx1"/>
                          </a:solidFill>
                        </a:rPr>
                        <a:t>arcmin</a:t>
                      </a:r>
                      <a:r>
                        <a:rPr lang="en-US" sz="1400" baseline="0" dirty="0" smtClean="0">
                          <a:solidFill>
                            <a:schemeClr val="tx1"/>
                          </a:solidFill>
                        </a:rPr>
                        <a:t> (0.1deg), well within umbra margin.</a:t>
                      </a:r>
                      <a:endParaRPr lang="en-US" sz="1400" dirty="0" smtClean="0">
                        <a:solidFill>
                          <a:schemeClr val="tx1"/>
                        </a:solidFill>
                      </a:endParaRPr>
                    </a:p>
                  </a:txBody>
                  <a:tcPr/>
                </a:tc>
              </a:tr>
              <a:tr h="3789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Solar cell laydown designed for higher</a:t>
                      </a:r>
                      <a:r>
                        <a:rPr lang="en-US" sz="1400" baseline="0" dirty="0" smtClean="0"/>
                        <a:t> thermal conductivity, higher temperature tolerance</a:t>
                      </a:r>
                      <a:r>
                        <a:rPr lang="en-US" sz="1400" baseline="0" dirty="0" smtClean="0">
                          <a:solidFill>
                            <a:schemeClr val="tx1"/>
                          </a:solidFill>
                        </a:rPr>
                        <a:t>. </a:t>
                      </a:r>
                      <a:r>
                        <a:rPr lang="en-US" sz="1400" dirty="0" smtClean="0">
                          <a:solidFill>
                            <a:schemeClr val="tx1"/>
                          </a:solidFill>
                        </a:rPr>
                        <a:t>Solar array angle autonomously controlled</a:t>
                      </a:r>
                      <a:r>
                        <a:rPr lang="en-US" sz="1400" baseline="0" dirty="0" smtClean="0">
                          <a:solidFill>
                            <a:schemeClr val="tx1"/>
                          </a:solidFill>
                        </a:rPr>
                        <a:t>, meets power load with minimum thermal load. </a:t>
                      </a:r>
                      <a:r>
                        <a:rPr lang="en-US" sz="1400" dirty="0" smtClean="0"/>
                        <a:t>Solar</a:t>
                      </a:r>
                      <a:r>
                        <a:rPr lang="en-US" sz="1400" baseline="0" dirty="0" smtClean="0"/>
                        <a:t> array cooling system sized for additional margin above margined power loads.</a:t>
                      </a:r>
                      <a:endParaRPr lang="en-US" sz="1400" dirty="0" smtClean="0"/>
                    </a:p>
                  </a:txBody>
                  <a:tcPr/>
                </a:tc>
              </a:tr>
              <a:tr h="3789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Designed to meet</a:t>
                      </a:r>
                      <a:r>
                        <a:rPr lang="en-US" sz="1400" baseline="0" dirty="0" smtClean="0"/>
                        <a:t> radiation environments.</a:t>
                      </a:r>
                      <a:endParaRPr lang="en-US" sz="1400" dirty="0" smtClean="0"/>
                    </a:p>
                  </a:txBody>
                  <a:tcPr/>
                </a:tc>
              </a:tr>
              <a:tr h="3789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Dust</a:t>
                      </a:r>
                      <a:r>
                        <a:rPr lang="en-US" sz="1400" baseline="0" dirty="0" smtClean="0"/>
                        <a:t> environment, impact analysis, design guidelines – s/c and instruments</a:t>
                      </a:r>
                      <a:r>
                        <a:rPr lang="en-US" sz="1400" baseline="0" dirty="0" smtClean="0">
                          <a:solidFill>
                            <a:schemeClr val="tx1"/>
                          </a:solidFill>
                        </a:rPr>
                        <a:t>. </a:t>
                      </a:r>
                      <a:r>
                        <a:rPr lang="en-US" sz="1400" dirty="0" smtClean="0"/>
                        <a:t>Solar arrays oriented parallel to ram to minimize dust environment</a:t>
                      </a:r>
                      <a:r>
                        <a:rPr lang="en-US" sz="1400" baseline="0" dirty="0" smtClean="0"/>
                        <a:t> on arrays.</a:t>
                      </a:r>
                      <a:endParaRPr lang="en-US" sz="1400" dirty="0" smtClean="0"/>
                    </a:p>
                  </a:txBody>
                  <a:tcPr/>
                </a:tc>
              </a:tr>
              <a:tr h="378929">
                <a:tc>
                  <a:txBody>
                    <a:bodyPr/>
                    <a:lstStyle/>
                    <a:p>
                      <a:r>
                        <a:rPr lang="en-US" sz="1400" dirty="0" smtClean="0">
                          <a:solidFill>
                            <a:schemeClr val="tx1"/>
                          </a:solidFill>
                        </a:rPr>
                        <a:t>Spacecraft</a:t>
                      </a:r>
                      <a:r>
                        <a:rPr lang="en-US" sz="1400" baseline="0" dirty="0" smtClean="0">
                          <a:solidFill>
                            <a:schemeClr val="tx1"/>
                          </a:solidFill>
                        </a:rPr>
                        <a:t> is designed to be single fault tolerant and to minimize fault management response time. Fault management designed </a:t>
                      </a:r>
                      <a:r>
                        <a:rPr lang="en-US" sz="1400" strike="noStrike" baseline="0" dirty="0" smtClean="0">
                          <a:solidFill>
                            <a:schemeClr val="tx1"/>
                          </a:solidFill>
                        </a:rPr>
                        <a:t>for autonomous </a:t>
                      </a:r>
                      <a:r>
                        <a:rPr lang="en-US" sz="1400" strike="noStrike" baseline="0" dirty="0" err="1" smtClean="0">
                          <a:solidFill>
                            <a:schemeClr val="tx1"/>
                          </a:solidFill>
                        </a:rPr>
                        <a:t>safing</a:t>
                      </a:r>
                      <a:r>
                        <a:rPr lang="en-US" sz="1400" strike="noStrike" baseline="0" dirty="0" smtClean="0">
                          <a:solidFill>
                            <a:schemeClr val="tx1"/>
                          </a:solidFill>
                        </a:rPr>
                        <a:t> and recovery.</a:t>
                      </a:r>
                      <a:endParaRPr lang="en-US" sz="1400" strike="noStrike" baseline="0" dirty="0">
                        <a:solidFill>
                          <a:schemeClr val="tx1"/>
                        </a:solidFill>
                      </a:endParaRPr>
                    </a:p>
                  </a:txBody>
                  <a:tcPr/>
                </a:tc>
              </a:tr>
              <a:tr h="378929">
                <a:tc>
                  <a:txBody>
                    <a:bodyPr/>
                    <a:lstStyle/>
                    <a:p>
                      <a:r>
                        <a:rPr lang="en-US" sz="1400" dirty="0" smtClean="0"/>
                        <a:t>Solar Limb Sensors provide an additional sensor to warn of a nearing umbra violation.  Solar array current and voltage sensors provide additional sensors to warn of high irradiance or over-temperature on the wings.</a:t>
                      </a:r>
                      <a:endParaRPr lang="en-US" sz="1400" dirty="0"/>
                    </a:p>
                  </a:txBody>
                  <a:tcPr/>
                </a:tc>
              </a:tr>
              <a:tr h="3789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Mission design “walk-in” provides calibration opportunity in less</a:t>
                      </a:r>
                      <a:r>
                        <a:rPr lang="en-US" sz="1400" baseline="0" dirty="0" smtClean="0"/>
                        <a:t> severe environment</a:t>
                      </a:r>
                      <a:endParaRPr lang="en-US" sz="1400" dirty="0" smtClean="0"/>
                    </a:p>
                  </a:txBody>
                  <a:tcPr/>
                </a:tc>
              </a:tr>
            </a:tbl>
          </a:graphicData>
        </a:graphic>
      </p:graphicFrame>
    </p:spTree>
    <p:extLst>
      <p:ext uri="{BB962C8B-B14F-4D97-AF65-F5344CB8AC3E}">
        <p14:creationId xmlns:p14="http://schemas.microsoft.com/office/powerpoint/2010/main" val="2243858326"/>
      </p:ext>
    </p:extLst>
  </p:cSld>
  <p:clrMapOvr>
    <a:masterClrMapping/>
  </p:clrMapOvr>
  <p:transition xmlns:p14="http://schemas.microsoft.com/office/powerpoint/2010/mai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Launch System Overview</a:t>
            </a:r>
            <a:endParaRPr lang="en-US" dirty="0"/>
          </a:p>
        </p:txBody>
      </p:sp>
      <p:sp>
        <p:nvSpPr>
          <p:cNvPr id="3" name="Content Placeholder 2"/>
          <p:cNvSpPr>
            <a:spLocks noGrp="1"/>
          </p:cNvSpPr>
          <p:nvPr>
            <p:ph idx="1"/>
          </p:nvPr>
        </p:nvSpPr>
        <p:spPr>
          <a:xfrm>
            <a:off x="358775" y="1648420"/>
            <a:ext cx="3999469" cy="4678363"/>
          </a:xfrm>
        </p:spPr>
        <p:txBody>
          <a:bodyPr/>
          <a:lstStyle/>
          <a:p>
            <a:r>
              <a:rPr lang="en-US" sz="2000" b="0" dirty="0" smtClean="0"/>
              <a:t>Launch System is the Launch Vehicle and Upper Stage</a:t>
            </a:r>
          </a:p>
          <a:p>
            <a:r>
              <a:rPr lang="en-US" sz="2000" b="0" dirty="0" smtClean="0"/>
              <a:t>Mission </a:t>
            </a:r>
            <a:r>
              <a:rPr lang="en-US" b="0" dirty="0" smtClean="0"/>
              <a:t>performance</a:t>
            </a:r>
            <a:r>
              <a:rPr lang="en-US" sz="2000" b="0" dirty="0" smtClean="0"/>
              <a:t> is determined by combined LV and US performance</a:t>
            </a:r>
          </a:p>
          <a:p>
            <a:pPr lvl="1"/>
            <a:r>
              <a:rPr lang="en-US" b="0" dirty="0" smtClean="0"/>
              <a:t>SC separated mass: 665 </a:t>
            </a:r>
            <a:r>
              <a:rPr lang="en-US" b="0" dirty="0"/>
              <a:t>k</a:t>
            </a:r>
            <a:r>
              <a:rPr lang="en-US" b="0" dirty="0" smtClean="0"/>
              <a:t>g</a:t>
            </a:r>
          </a:p>
          <a:p>
            <a:pPr lvl="1"/>
            <a:r>
              <a:rPr lang="en-US" b="0" dirty="0" smtClean="0"/>
              <a:t>C3 requirement: </a:t>
            </a:r>
            <a:r>
              <a:rPr lang="en-US" b="0" dirty="0" smtClean="0">
                <a:ea typeface="ＭＳ Ｐゴシック"/>
              </a:rPr>
              <a:t>154 </a:t>
            </a:r>
            <a:r>
              <a:rPr lang="en-US" b="0" dirty="0">
                <a:ea typeface="ＭＳ Ｐゴシック"/>
              </a:rPr>
              <a:t>km</a:t>
            </a:r>
            <a:r>
              <a:rPr lang="en-US" b="0" baseline="30000" dirty="0">
                <a:ea typeface="ＭＳ Ｐゴシック"/>
              </a:rPr>
              <a:t>2</a:t>
            </a:r>
            <a:r>
              <a:rPr lang="en-US" b="0" dirty="0">
                <a:ea typeface="ＭＳ Ｐゴシック"/>
              </a:rPr>
              <a:t>/</a:t>
            </a:r>
            <a:r>
              <a:rPr lang="en-US" b="0" dirty="0" smtClean="0">
                <a:ea typeface="ＭＳ Ｐゴシック"/>
              </a:rPr>
              <a:t>sec</a:t>
            </a:r>
            <a:r>
              <a:rPr lang="en-US" b="0" baseline="30000" dirty="0" smtClean="0">
                <a:ea typeface="ＭＳ Ｐゴシック"/>
              </a:rPr>
              <a:t>2</a:t>
            </a:r>
            <a:endParaRPr lang="en-US" b="0" dirty="0">
              <a:ea typeface="ＭＳ Ｐゴシック"/>
            </a:endParaRPr>
          </a:p>
          <a:p>
            <a:r>
              <a:rPr lang="en-US" b="0" dirty="0" smtClean="0">
                <a:ea typeface="ＭＳ Ｐゴシック"/>
              </a:rPr>
              <a:t>Significant Phase B effort to define launch vehicle performance</a:t>
            </a:r>
            <a:endParaRPr lang="en-US" b="0" dirty="0" smtClean="0"/>
          </a:p>
          <a:p>
            <a:endParaRPr lang="en-US" dirty="0"/>
          </a:p>
        </p:txBody>
      </p:sp>
      <p:sp>
        <p:nvSpPr>
          <p:cNvPr id="4" name="Slide Number Placeholder 3"/>
          <p:cNvSpPr>
            <a:spLocks noGrp="1"/>
          </p:cNvSpPr>
          <p:nvPr>
            <p:ph type="sldNum" sz="quarter" idx="11"/>
          </p:nvPr>
        </p:nvSpPr>
        <p:spPr/>
        <p:txBody>
          <a:bodyPr/>
          <a:lstStyle/>
          <a:p>
            <a:pPr>
              <a:defRPr/>
            </a:pPr>
            <a:fld id="{C21E7BA3-4211-4233-A686-9D52B25A43DE}" type="slidenum">
              <a:rPr lang="en-US" smtClean="0"/>
              <a:pPr>
                <a:defRPr/>
              </a:pPr>
              <a:t>28</a:t>
            </a:fld>
            <a:endParaRPr lang="en-US"/>
          </a:p>
        </p:txBody>
      </p:sp>
      <p:pic>
        <p:nvPicPr>
          <p:cNvPr id="5" name="Picture 4" descr="SP_Launch_Config-1.png"/>
          <p:cNvPicPr>
            <a:picLocks noChangeAspect="1"/>
          </p:cNvPicPr>
          <p:nvPr/>
        </p:nvPicPr>
        <p:blipFill>
          <a:blip r:embed="rId2" cstate="print"/>
          <a:stretch>
            <a:fillRect/>
          </a:stretch>
        </p:blipFill>
        <p:spPr>
          <a:xfrm>
            <a:off x="1770517" y="2283646"/>
            <a:ext cx="7017224" cy="4043137"/>
          </a:xfrm>
          <a:prstGeom prst="rect">
            <a:avLst/>
          </a:prstGeom>
        </p:spPr>
      </p:pic>
    </p:spTree>
    <p:extLst>
      <p:ext uri="{BB962C8B-B14F-4D97-AF65-F5344CB8AC3E}">
        <p14:creationId xmlns:p14="http://schemas.microsoft.com/office/powerpoint/2010/main" val="260960715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333" y="133170"/>
            <a:ext cx="6597939" cy="1163782"/>
          </a:xfrm>
        </p:spPr>
        <p:txBody>
          <a:bodyPr>
            <a:normAutofit fontScale="90000"/>
          </a:bodyPr>
          <a:lstStyle/>
          <a:p>
            <a:r>
              <a:rPr lang="en-US" dirty="0"/>
              <a:t>Level 1 Objectives &amp; Processes</a:t>
            </a:r>
            <a:br>
              <a:rPr lang="en-US" dirty="0"/>
            </a:br>
            <a:r>
              <a:rPr lang="en-US" dirty="0"/>
              <a:t>require high quality, integrated measurements</a:t>
            </a:r>
          </a:p>
        </p:txBody>
      </p:sp>
      <p:graphicFrame>
        <p:nvGraphicFramePr>
          <p:cNvPr id="5" name="Content Placeholder 4"/>
          <p:cNvGraphicFramePr>
            <a:graphicFrameLocks noGrp="1"/>
          </p:cNvGraphicFramePr>
          <p:nvPr>
            <p:ph idx="1"/>
          </p:nvPr>
        </p:nvGraphicFramePr>
        <p:xfrm>
          <a:off x="228600" y="1590675"/>
          <a:ext cx="8426450" cy="741680"/>
        </p:xfrm>
        <a:graphic>
          <a:graphicData uri="http://schemas.openxmlformats.org/drawingml/2006/table">
            <a:tbl>
              <a:tblPr firstRow="1" bandRow="1">
                <a:tableStyleId>{5C22544A-7EE6-4342-B048-85BDC9FD1C3A}</a:tableStyleId>
              </a:tblPr>
              <a:tblGrid>
                <a:gridCol w="1685290"/>
                <a:gridCol w="1685290"/>
                <a:gridCol w="1685290"/>
                <a:gridCol w="1685290"/>
                <a:gridCol w="1685290"/>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4" name="Slide Number Placeholder 3"/>
          <p:cNvSpPr>
            <a:spLocks noGrp="1"/>
          </p:cNvSpPr>
          <p:nvPr>
            <p:ph type="sldNum" sz="quarter" idx="11"/>
          </p:nvPr>
        </p:nvSpPr>
        <p:spPr/>
        <p:txBody>
          <a:bodyPr/>
          <a:lstStyle/>
          <a:p>
            <a:pPr>
              <a:defRPr/>
            </a:pPr>
            <a:fld id="{C21E7BA3-4211-4233-A686-9D52B25A43DE}" type="slidenum">
              <a:rPr lang="en-US" smtClean="0"/>
              <a:pPr>
                <a:defRPr/>
              </a:pPr>
              <a:t>3</a:t>
            </a:fld>
            <a:endParaRPr lang="en-US"/>
          </a:p>
        </p:txBody>
      </p:sp>
      <p:graphicFrame>
        <p:nvGraphicFramePr>
          <p:cNvPr id="6" name="Content Placeholder 5"/>
          <p:cNvGraphicFramePr>
            <a:graphicFrameLocks/>
          </p:cNvGraphicFramePr>
          <p:nvPr>
            <p:extLst>
              <p:ext uri="{D42A27DB-BD31-4B8C-83A1-F6EECF244321}">
                <p14:modId xmlns:p14="http://schemas.microsoft.com/office/powerpoint/2010/main" val="3932909103"/>
              </p:ext>
            </p:extLst>
          </p:nvPr>
        </p:nvGraphicFramePr>
        <p:xfrm>
          <a:off x="131082" y="1491260"/>
          <a:ext cx="8915264" cy="5044440"/>
        </p:xfrm>
        <a:graphic>
          <a:graphicData uri="http://schemas.openxmlformats.org/drawingml/2006/table">
            <a:tbl>
              <a:tblPr firstRow="1" bandRow="1">
                <a:tableStyleId>{21E4AEA4-8DFA-4A89-87EB-49C32662AFE0}</a:tableStyleId>
              </a:tblPr>
              <a:tblGrid>
                <a:gridCol w="2052825"/>
                <a:gridCol w="1802167"/>
                <a:gridCol w="2272683"/>
                <a:gridCol w="2787589"/>
              </a:tblGrid>
              <a:tr h="408561">
                <a:tc>
                  <a:txBody>
                    <a:bodyPr/>
                    <a:lstStyle/>
                    <a:p>
                      <a:r>
                        <a:rPr lang="en-US" sz="1600" dirty="0" smtClean="0">
                          <a:solidFill>
                            <a:schemeClr val="bg1"/>
                          </a:solidFill>
                        </a:rPr>
                        <a:t>L1 Science Objectives</a:t>
                      </a:r>
                      <a:endParaRPr lang="en-US"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solidFill>
                            <a:schemeClr val="bg1"/>
                          </a:solidFill>
                        </a:rPr>
                        <a:t>Sample Processes</a:t>
                      </a:r>
                      <a:endParaRPr lang="en-US"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solidFill>
                            <a:schemeClr val="bg1"/>
                          </a:solidFill>
                        </a:rPr>
                        <a:t>Needed Measurements</a:t>
                      </a:r>
                      <a:endParaRPr lang="en-US"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solidFill>
                            <a:schemeClr val="bg1"/>
                          </a:solidFill>
                        </a:rPr>
                        <a:t>Instruments</a:t>
                      </a:r>
                      <a:endParaRPr lang="en-US"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9268">
                <a:tc>
                  <a:txBody>
                    <a:bodyPr/>
                    <a:lstStyle/>
                    <a:p>
                      <a:pPr marL="0">
                        <a:spcBef>
                          <a:spcPts val="600"/>
                        </a:spcBef>
                      </a:pPr>
                      <a:r>
                        <a:rPr lang="en-US" sz="1600" dirty="0" smtClean="0">
                          <a:solidFill>
                            <a:schemeClr val="tx1"/>
                          </a:solidFill>
                        </a:rPr>
                        <a:t>1. Trace the flow of energy that heats and accelerates the solar corona and solar wind.</a:t>
                      </a:r>
                    </a:p>
                    <a:p>
                      <a:pPr marL="0">
                        <a:spcBef>
                          <a:spcPts val="600"/>
                        </a:spcBef>
                      </a:pPr>
                      <a:r>
                        <a:rPr lang="en-US" sz="1600" dirty="0" smtClean="0">
                          <a:solidFill>
                            <a:schemeClr val="tx1"/>
                          </a:solidFill>
                        </a:rPr>
                        <a:t>2. Determine the structure and dynamics of the plasma and magnetic fields at the sources of the solar wind. </a:t>
                      </a:r>
                    </a:p>
                    <a:p>
                      <a:pPr marL="0">
                        <a:spcBef>
                          <a:spcPts val="600"/>
                        </a:spcBef>
                      </a:pPr>
                      <a:r>
                        <a:rPr lang="en-US" sz="1600" dirty="0" smtClean="0">
                          <a:solidFill>
                            <a:schemeClr val="tx1"/>
                          </a:solidFill>
                        </a:rPr>
                        <a:t>3. Explore mechanisms that accelerate and transport energetic particles.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pPr>
                      <a:r>
                        <a:rPr lang="en-US" sz="1600" kern="1200" dirty="0" smtClean="0">
                          <a:solidFill>
                            <a:schemeClr val="dk1"/>
                          </a:solidFill>
                          <a:effectLst/>
                          <a:latin typeface="+mn-lt"/>
                          <a:ea typeface="+mn-ea"/>
                          <a:cs typeface="+mn-cs"/>
                        </a:rPr>
                        <a:t>- heating mechanisms of the corona and the solar wind; </a:t>
                      </a:r>
                    </a:p>
                    <a:p>
                      <a:pPr>
                        <a:spcBef>
                          <a:spcPts val="600"/>
                        </a:spcBef>
                      </a:pPr>
                      <a:r>
                        <a:rPr lang="en-US" sz="1600" kern="1200" dirty="0" smtClean="0">
                          <a:solidFill>
                            <a:schemeClr val="dk1"/>
                          </a:solidFill>
                          <a:effectLst/>
                          <a:latin typeface="+mn-lt"/>
                          <a:ea typeface="+mn-ea"/>
                          <a:cs typeface="+mn-cs"/>
                        </a:rPr>
                        <a:t>- environmental control of plasma and fields;</a:t>
                      </a:r>
                    </a:p>
                    <a:p>
                      <a:pPr>
                        <a:spcBef>
                          <a:spcPts val="600"/>
                        </a:spcBef>
                      </a:pPr>
                      <a:r>
                        <a:rPr lang="en-US" sz="1600" kern="1200" dirty="0" smtClean="0">
                          <a:solidFill>
                            <a:schemeClr val="dk1"/>
                          </a:solidFill>
                          <a:effectLst/>
                          <a:latin typeface="+mn-lt"/>
                          <a:ea typeface="+mn-ea"/>
                          <a:cs typeface="+mn-cs"/>
                        </a:rPr>
                        <a:t>- connection of the solar corona to the inner heliosphere.</a:t>
                      </a:r>
                    </a:p>
                    <a:p>
                      <a:pPr>
                        <a:spcBef>
                          <a:spcPts val="600"/>
                        </a:spcBef>
                      </a:pPr>
                      <a:r>
                        <a:rPr lang="en-US" sz="1600" kern="1200" dirty="0" smtClean="0">
                          <a:solidFill>
                            <a:schemeClr val="dk1"/>
                          </a:solidFill>
                          <a:effectLst/>
                          <a:latin typeface="+mn-lt"/>
                          <a:ea typeface="+mn-ea"/>
                          <a:cs typeface="+mn-cs"/>
                        </a:rPr>
                        <a:t>- particle energization</a:t>
                      </a:r>
                      <a:r>
                        <a:rPr lang="en-US" sz="1600" kern="1200" baseline="0" dirty="0" smtClean="0">
                          <a:solidFill>
                            <a:schemeClr val="dk1"/>
                          </a:solidFill>
                          <a:effectLst/>
                          <a:latin typeface="+mn-lt"/>
                          <a:ea typeface="+mn-ea"/>
                          <a:cs typeface="+mn-cs"/>
                        </a:rPr>
                        <a:t> and</a:t>
                      </a:r>
                      <a:r>
                        <a:rPr lang="en-US" sz="1600" kern="1200" dirty="0" smtClean="0">
                          <a:solidFill>
                            <a:schemeClr val="dk1"/>
                          </a:solidFill>
                          <a:effectLst/>
                          <a:latin typeface="+mn-lt"/>
                          <a:ea typeface="+mn-ea"/>
                          <a:cs typeface="+mn-cs"/>
                        </a:rPr>
                        <a:t> transport across the corona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kern="1200" dirty="0" smtClean="0"/>
                        <a:t>- electric &amp; magnetic fields and waves, Poynting flux, absolute plasma density &amp; electron temperature, spacecraft floating potential &amp; density fluctuations, &amp; radio emissions</a:t>
                      </a:r>
                    </a:p>
                    <a:p>
                      <a:pPr marL="0" marR="0" indent="0" algn="l" defTabSz="914400" rtl="0" eaLnBrk="1" fontAlgn="auto" latinLnBrk="0" hangingPunct="1">
                        <a:lnSpc>
                          <a:spcPct val="100000"/>
                        </a:lnSpc>
                        <a:spcBef>
                          <a:spcPts val="600"/>
                        </a:spcBef>
                        <a:spcAft>
                          <a:spcPts val="0"/>
                        </a:spcAft>
                        <a:buClrTx/>
                        <a:buSzTx/>
                        <a:buFontTx/>
                        <a:buNone/>
                        <a:tabLst/>
                        <a:defRPr/>
                      </a:pPr>
                      <a:r>
                        <a:rPr lang="en-US" sz="1600" kern="1200" dirty="0" smtClean="0"/>
                        <a:t>- energetic electrons, protons and heavy ions</a:t>
                      </a:r>
                    </a:p>
                    <a:p>
                      <a:pPr marL="0" marR="0" indent="0" algn="l" defTabSz="914400" rtl="0" eaLnBrk="1" fontAlgn="auto" latinLnBrk="0" hangingPunct="1">
                        <a:lnSpc>
                          <a:spcPct val="100000"/>
                        </a:lnSpc>
                        <a:spcBef>
                          <a:spcPts val="600"/>
                        </a:spcBef>
                        <a:spcAft>
                          <a:spcPts val="0"/>
                        </a:spcAft>
                        <a:buClrTx/>
                        <a:buSzTx/>
                        <a:buFontTx/>
                        <a:buNone/>
                        <a:tabLst/>
                        <a:defRPr/>
                      </a:pPr>
                      <a:r>
                        <a:rPr lang="en-US" sz="1600" kern="1200" dirty="0" smtClean="0"/>
                        <a:t>- velocity, density, and temperature of solar wind </a:t>
                      </a:r>
                      <a:r>
                        <a:rPr lang="en-US" sz="1600" baseline="0" dirty="0" smtClean="0">
                          <a:solidFill>
                            <a:schemeClr val="tx1"/>
                          </a:solidFill>
                        </a:rPr>
                        <a:t>e-, H+, He++</a:t>
                      </a:r>
                      <a:endParaRPr lang="en-US" sz="1600" dirty="0" smtClean="0">
                        <a:solidFill>
                          <a:schemeClr val="tx1"/>
                        </a:solidFill>
                      </a:endParaRPr>
                    </a:p>
                    <a:p>
                      <a:pPr marL="0" marR="0" indent="0" algn="l" defTabSz="914400" rtl="0" eaLnBrk="1" fontAlgn="auto" latinLnBrk="0" hangingPunct="1">
                        <a:lnSpc>
                          <a:spcPct val="100000"/>
                        </a:lnSpc>
                        <a:spcBef>
                          <a:spcPts val="600"/>
                        </a:spcBef>
                        <a:spcAft>
                          <a:spcPts val="0"/>
                        </a:spcAft>
                        <a:buClrTx/>
                        <a:buSzTx/>
                        <a:buFontTx/>
                        <a:buNone/>
                        <a:tabLst/>
                        <a:defRPr/>
                      </a:pPr>
                      <a:r>
                        <a:rPr lang="en-US" sz="1600" kern="1200" dirty="0" smtClean="0"/>
                        <a:t>- solar wind</a:t>
                      </a:r>
                      <a:r>
                        <a:rPr lang="en-US" sz="1600" kern="1200" baseline="0" dirty="0" smtClean="0"/>
                        <a:t> structures and</a:t>
                      </a:r>
                      <a:r>
                        <a:rPr lang="en-US" sz="1600" kern="1200" dirty="0" smtClean="0"/>
                        <a:t> shocks</a:t>
                      </a:r>
                      <a:endParaRPr lang="en-US" sz="16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solidFill>
                            <a:schemeClr val="tx1"/>
                          </a:solidFill>
                        </a:rPr>
                        <a:t>FIELDS</a:t>
                      </a:r>
                    </a:p>
                    <a:p>
                      <a:pPr marL="285750" indent="-285750">
                        <a:buFontTx/>
                        <a:buChar char="-"/>
                      </a:pPr>
                      <a:r>
                        <a:rPr lang="en-US" sz="1600" dirty="0" smtClean="0">
                          <a:solidFill>
                            <a:schemeClr val="tx1"/>
                          </a:solidFill>
                        </a:rPr>
                        <a:t>Magnetic Field</a:t>
                      </a:r>
                    </a:p>
                    <a:p>
                      <a:pPr marL="285750" indent="-285750">
                        <a:buFontTx/>
                        <a:buChar char="-"/>
                      </a:pPr>
                      <a:r>
                        <a:rPr lang="en-US" sz="1600" baseline="0" dirty="0" smtClean="0">
                          <a:solidFill>
                            <a:schemeClr val="tx1"/>
                          </a:solidFill>
                        </a:rPr>
                        <a:t>Electric Field</a:t>
                      </a:r>
                    </a:p>
                    <a:p>
                      <a:pPr marL="285750" indent="-285750">
                        <a:buFontTx/>
                        <a:buChar char="-"/>
                      </a:pPr>
                      <a:r>
                        <a:rPr lang="en-US" sz="1600" baseline="0" dirty="0" smtClean="0">
                          <a:solidFill>
                            <a:schemeClr val="tx1"/>
                          </a:solidFill>
                        </a:rPr>
                        <a:t>Electric/Mag Wave</a:t>
                      </a:r>
                    </a:p>
                    <a:p>
                      <a:pPr marL="0" indent="0">
                        <a:spcBef>
                          <a:spcPts val="600"/>
                        </a:spcBef>
                        <a:buFontTx/>
                        <a:buNone/>
                      </a:pPr>
                      <a:r>
                        <a:rPr lang="en-US" sz="1600" baseline="0" dirty="0" smtClean="0">
                          <a:solidFill>
                            <a:schemeClr val="tx1"/>
                          </a:solidFill>
                        </a:rPr>
                        <a:t>ISIS</a:t>
                      </a:r>
                    </a:p>
                    <a:p>
                      <a:pPr marL="285750" indent="-285750">
                        <a:buFontTx/>
                        <a:buChar char="-"/>
                      </a:pPr>
                      <a:r>
                        <a:rPr lang="en-US" sz="1600" baseline="0" dirty="0" smtClean="0">
                          <a:solidFill>
                            <a:schemeClr val="tx1"/>
                          </a:solidFill>
                        </a:rPr>
                        <a:t>Energetic electrons</a:t>
                      </a:r>
                    </a:p>
                    <a:p>
                      <a:pPr marL="285750" indent="-285750">
                        <a:buFontTx/>
                        <a:buChar char="-"/>
                      </a:pPr>
                      <a:r>
                        <a:rPr lang="en-US" sz="1600" baseline="0" dirty="0" smtClean="0">
                          <a:solidFill>
                            <a:schemeClr val="tx1"/>
                          </a:solidFill>
                        </a:rPr>
                        <a:t>Energetic protons and heavy ions</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en-US" sz="1600" kern="1200" dirty="0" smtClean="0"/>
                        <a:t>(10s of keV to ~100 MeV)</a:t>
                      </a:r>
                      <a:endParaRPr lang="en-US" sz="1600" baseline="0" dirty="0" smtClean="0">
                        <a:solidFill>
                          <a:schemeClr val="tx1"/>
                        </a:solidFill>
                      </a:endParaRPr>
                    </a:p>
                    <a:p>
                      <a:pPr marL="0" indent="0">
                        <a:spcBef>
                          <a:spcPts val="600"/>
                        </a:spcBef>
                        <a:buFontTx/>
                        <a:buNone/>
                      </a:pPr>
                      <a:r>
                        <a:rPr lang="en-US" sz="1600" baseline="0" dirty="0" smtClean="0">
                          <a:solidFill>
                            <a:schemeClr val="tx1"/>
                          </a:solidFill>
                        </a:rPr>
                        <a:t>SWEAP</a:t>
                      </a:r>
                    </a:p>
                    <a:p>
                      <a:pPr marL="285750" indent="-285750">
                        <a:buFontTx/>
                        <a:buChar char="-"/>
                      </a:pPr>
                      <a:r>
                        <a:rPr lang="en-US" sz="1600" baseline="0" dirty="0" smtClean="0">
                          <a:solidFill>
                            <a:schemeClr val="tx1"/>
                          </a:solidFill>
                        </a:rPr>
                        <a:t>Plasma e-, H+, He++</a:t>
                      </a:r>
                    </a:p>
                    <a:p>
                      <a:pPr marL="285750" indent="-285750">
                        <a:buFontTx/>
                        <a:buChar char="-"/>
                      </a:pPr>
                      <a:r>
                        <a:rPr lang="en-US" sz="1600" baseline="0" dirty="0" smtClean="0">
                          <a:solidFill>
                            <a:schemeClr val="tx1"/>
                          </a:solidFill>
                        </a:rPr>
                        <a:t>SW velocity &amp; temperature</a:t>
                      </a:r>
                    </a:p>
                    <a:p>
                      <a:pPr marL="0" indent="0">
                        <a:spcBef>
                          <a:spcPts val="600"/>
                        </a:spcBef>
                        <a:buFontTx/>
                        <a:buNone/>
                      </a:pPr>
                      <a:r>
                        <a:rPr lang="en-US" sz="1600" baseline="0" dirty="0" smtClean="0">
                          <a:solidFill>
                            <a:schemeClr val="tx1"/>
                          </a:solidFill>
                        </a:rPr>
                        <a:t>WISPR</a:t>
                      </a:r>
                    </a:p>
                    <a:p>
                      <a:pPr marL="0" indent="0">
                        <a:buFontTx/>
                        <a:buNone/>
                      </a:pPr>
                      <a:r>
                        <a:rPr lang="en-US" sz="1600" baseline="0" dirty="0" smtClean="0">
                          <a:solidFill>
                            <a:schemeClr val="tx1"/>
                          </a:solidFill>
                        </a:rPr>
                        <a:t>- White light measurements of solar wind structures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4186356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SPP Investigations to Answer the Science Questions</a:t>
            </a:r>
            <a:endParaRPr lang="en-US" dirty="0"/>
          </a:p>
        </p:txBody>
      </p:sp>
      <p:graphicFrame>
        <p:nvGraphicFramePr>
          <p:cNvPr id="5" name="Content Placeholder 4"/>
          <p:cNvGraphicFramePr>
            <a:graphicFrameLocks noGrp="1"/>
          </p:cNvGraphicFramePr>
          <p:nvPr>
            <p:ph idx="1"/>
          </p:nvPr>
        </p:nvGraphicFramePr>
        <p:xfrm>
          <a:off x="228600" y="1590675"/>
          <a:ext cx="8426450" cy="741680"/>
        </p:xfrm>
        <a:graphic>
          <a:graphicData uri="http://schemas.openxmlformats.org/drawingml/2006/table">
            <a:tbl>
              <a:tblPr firstRow="1" bandRow="1">
                <a:tableStyleId>{5C22544A-7EE6-4342-B048-85BDC9FD1C3A}</a:tableStyleId>
              </a:tblPr>
              <a:tblGrid>
                <a:gridCol w="1685290"/>
                <a:gridCol w="1685290"/>
                <a:gridCol w="1685290"/>
                <a:gridCol w="1685290"/>
                <a:gridCol w="1685290"/>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4" name="Slide Number Placeholder 3"/>
          <p:cNvSpPr>
            <a:spLocks noGrp="1"/>
          </p:cNvSpPr>
          <p:nvPr>
            <p:ph type="sldNum" sz="quarter" idx="11"/>
          </p:nvPr>
        </p:nvSpPr>
        <p:spPr/>
        <p:txBody>
          <a:bodyPr/>
          <a:lstStyle/>
          <a:p>
            <a:pPr>
              <a:defRPr/>
            </a:pPr>
            <a:fld id="{C21E7BA3-4211-4233-A686-9D52B25A43DE}" type="slidenum">
              <a:rPr lang="en-US" smtClean="0"/>
              <a:pPr>
                <a:defRPr/>
              </a:pPr>
              <a:t>4</a:t>
            </a:fld>
            <a:endParaRPr lang="en-US"/>
          </a:p>
        </p:txBody>
      </p:sp>
      <p:graphicFrame>
        <p:nvGraphicFramePr>
          <p:cNvPr id="6" name="Content Placeholder 5"/>
          <p:cNvGraphicFramePr>
            <a:graphicFrameLocks/>
          </p:cNvGraphicFramePr>
          <p:nvPr>
            <p:extLst>
              <p:ext uri="{D42A27DB-BD31-4B8C-83A1-F6EECF244321}">
                <p14:modId xmlns:p14="http://schemas.microsoft.com/office/powerpoint/2010/main" val="1372437897"/>
              </p:ext>
            </p:extLst>
          </p:nvPr>
        </p:nvGraphicFramePr>
        <p:xfrm>
          <a:off x="131082" y="1517894"/>
          <a:ext cx="8798768" cy="4764659"/>
        </p:xfrm>
        <a:graphic>
          <a:graphicData uri="http://schemas.openxmlformats.org/drawingml/2006/table">
            <a:tbl>
              <a:tblPr firstRow="1" bandRow="1">
                <a:tableStyleId>{21E4AEA4-8DFA-4A89-87EB-49C32662AFE0}</a:tableStyleId>
              </a:tblPr>
              <a:tblGrid>
                <a:gridCol w="2211557"/>
                <a:gridCol w="2886309"/>
                <a:gridCol w="3700902"/>
              </a:tblGrid>
              <a:tr h="408561">
                <a:tc>
                  <a:txBody>
                    <a:bodyPr/>
                    <a:lstStyle/>
                    <a:p>
                      <a:r>
                        <a:rPr lang="en-US" sz="1600" dirty="0" smtClean="0"/>
                        <a:t>Investigation</a:t>
                      </a:r>
                      <a:endParaRPr lang="en-US" sz="1600" dirty="0">
                        <a:solidFill>
                          <a:schemeClr val="accent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Instruments</a:t>
                      </a:r>
                      <a:endParaRPr lang="en-US" sz="1600" dirty="0">
                        <a:solidFill>
                          <a:schemeClr val="accent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Measurements</a:t>
                      </a:r>
                      <a:endParaRPr lang="en-US" sz="1600" dirty="0">
                        <a:solidFill>
                          <a:schemeClr val="accent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9268">
                <a:tc>
                  <a:txBody>
                    <a:bodyPr/>
                    <a:lstStyle/>
                    <a:p>
                      <a:r>
                        <a:rPr lang="en-US" sz="1200" kern="1200" dirty="0" smtClean="0"/>
                        <a:t>Fields Experiment (</a:t>
                      </a:r>
                      <a:r>
                        <a:rPr lang="en-US" sz="1200" dirty="0" smtClean="0"/>
                        <a:t>FIELDS)</a:t>
                      </a:r>
                      <a:r>
                        <a:rPr lang="en-US" sz="1200" baseline="0" dirty="0" smtClean="0"/>
                        <a:t> – S. Bale, Univ. of California, Berkeley </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kern="1200" baseline="0" dirty="0" smtClean="0"/>
                        <a:t>4 x Electric Antennas</a:t>
                      </a:r>
                    </a:p>
                    <a:p>
                      <a:r>
                        <a:rPr lang="en-US" sz="1200" kern="1200" baseline="0" dirty="0" smtClean="0"/>
                        <a:t>2 x Fluxgate Magnetometers (MAG)</a:t>
                      </a:r>
                    </a:p>
                    <a:p>
                      <a:r>
                        <a:rPr lang="en-US" sz="1200" kern="1200" baseline="0" dirty="0" smtClean="0"/>
                        <a:t>1 x Search Coil Magnetometer (SCM)</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kern="1200" dirty="0" smtClean="0"/>
                        <a:t>electric &amp; magnetic fields and waves, Poynting flux, absolute plasma density &amp; electron temperature, spacecraft floating potential &amp; density fluctuations, &amp; radio emissions</a:t>
                      </a:r>
                      <a:endParaRPr lang="en-US" sz="12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28012">
                <a:tc>
                  <a:txBody>
                    <a:bodyPr/>
                    <a:lstStyle/>
                    <a:p>
                      <a:r>
                        <a:rPr lang="en-US" sz="1200" kern="1200" dirty="0" smtClean="0"/>
                        <a:t>Integrated Science Investigation of the Sun (</a:t>
                      </a:r>
                      <a:r>
                        <a:rPr lang="en-US" sz="1200" dirty="0" smtClean="0"/>
                        <a:t>ISIS) – D. </a:t>
                      </a:r>
                      <a:r>
                        <a:rPr lang="en-US" sz="1200" dirty="0" err="1" smtClean="0"/>
                        <a:t>McComas</a:t>
                      </a:r>
                      <a:r>
                        <a:rPr lang="en-US" sz="1200" dirty="0" smtClean="0"/>
                        <a:t>,</a:t>
                      </a:r>
                      <a:r>
                        <a:rPr lang="en-US" sz="1200" baseline="0" dirty="0" smtClean="0"/>
                        <a:t> Southwest Research Institute </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r>
                        <a:rPr lang="en-US" sz="1200" dirty="0" smtClean="0"/>
                        <a:t>High energy Energetic Particle Instrument (EPI-Hi)</a:t>
                      </a:r>
                      <a:endParaRPr lang="en-US" sz="1200" baseline="0" dirty="0" smtClean="0"/>
                    </a:p>
                    <a:p>
                      <a:pPr lvl="0"/>
                      <a:r>
                        <a:rPr lang="en-US" sz="1200" dirty="0" smtClean="0"/>
                        <a:t>Low energy Energetic Particle Instrument (</a:t>
                      </a:r>
                      <a:r>
                        <a:rPr lang="en-US" sz="1200" baseline="0" dirty="0" smtClean="0"/>
                        <a:t>EPI-Lo)</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kern="1200" dirty="0" smtClean="0"/>
                        <a:t>energetic electrons, protons and heavy ions (10s of keV to ~100 MeV)</a:t>
                      </a:r>
                      <a:endParaRPr lang="en-US" sz="12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5691">
                <a:tc>
                  <a:txBody>
                    <a:bodyPr/>
                    <a:lstStyle/>
                    <a:p>
                      <a:r>
                        <a:rPr lang="en-US" sz="1200" kern="1200" dirty="0" smtClean="0"/>
                        <a:t>Solar Wind Electrons Alphas and Protons (</a:t>
                      </a:r>
                      <a:r>
                        <a:rPr lang="en-US" sz="1200" dirty="0" smtClean="0"/>
                        <a:t>SWEAP) - </a:t>
                      </a:r>
                      <a:r>
                        <a:rPr lang="en-US" sz="1200" baseline="0" dirty="0" smtClean="0"/>
                        <a:t>J. Kasper, Smithsonian Astrophysical Observatory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kern="1200" baseline="0" dirty="0" smtClean="0"/>
                        <a:t>Solar Probe Cup (SPC)</a:t>
                      </a:r>
                    </a:p>
                    <a:p>
                      <a:r>
                        <a:rPr lang="en-US" sz="1200" dirty="0" smtClean="0"/>
                        <a:t>2 Solar Probe </a:t>
                      </a:r>
                      <a:r>
                        <a:rPr lang="en-US" sz="1200" dirty="0" err="1" smtClean="0"/>
                        <a:t>ANalyzers</a:t>
                      </a:r>
                      <a:r>
                        <a:rPr lang="en-US" sz="1200" dirty="0" smtClean="0"/>
                        <a:t> (SPAN)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kern="1200" dirty="0" smtClean="0"/>
                        <a:t>velocity, density, and temperature of solar wind electrons, protons and helium ions</a:t>
                      </a:r>
                      <a:endParaRPr lang="en-US" sz="12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4587">
                <a:tc>
                  <a:txBody>
                    <a:bodyPr/>
                    <a:lstStyle/>
                    <a:p>
                      <a:r>
                        <a:rPr lang="en-US" sz="1200" kern="1200" dirty="0" smtClean="0"/>
                        <a:t>Wide-field Imager for Solar </a:t>
                      </a:r>
                      <a:r>
                        <a:rPr lang="en-US" sz="1200" kern="1200" dirty="0" err="1" smtClean="0"/>
                        <a:t>PRobe</a:t>
                      </a:r>
                      <a:r>
                        <a:rPr lang="en-US" sz="1200" kern="1200" dirty="0" smtClean="0"/>
                        <a:t> (</a:t>
                      </a:r>
                      <a:r>
                        <a:rPr lang="en-US" sz="1200" dirty="0" smtClean="0"/>
                        <a:t>WISPR) – R. Howard, Naval Research </a:t>
                      </a:r>
                      <a:r>
                        <a:rPr lang="en-US" sz="1200" dirty="0" err="1" smtClean="0"/>
                        <a:t>Laboratiry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t>White light imager</a:t>
                      </a:r>
                      <a:endParaRPr lang="en-US" sz="12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t>images the solar wind, shocks and other structures in the solar corona and inner heliosphere</a:t>
                      </a:r>
                      <a:endParaRPr lang="en-US" sz="12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128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Heliospheric Origins with Solar Probe Plus (</a:t>
                      </a:r>
                      <a:r>
                        <a:rPr lang="en-US" sz="1200" dirty="0" err="1" smtClean="0"/>
                        <a:t>HeliOSPP</a:t>
                      </a:r>
                      <a:r>
                        <a:rPr lang="en-US" sz="1200" dirty="0" smtClean="0"/>
                        <a:t>) – M.</a:t>
                      </a:r>
                      <a:r>
                        <a:rPr lang="en-US" sz="1200" baseline="0" dirty="0" smtClean="0"/>
                        <a:t> </a:t>
                      </a:r>
                      <a:r>
                        <a:rPr lang="en-US" sz="1200" baseline="0" dirty="0" err="1" smtClean="0"/>
                        <a:t>Velli</a:t>
                      </a:r>
                      <a:r>
                        <a:rPr lang="en-US" sz="1200" baseline="0" dirty="0" smtClean="0"/>
                        <a:t>, Jet Propulsion </a:t>
                      </a:r>
                      <a:r>
                        <a:rPr lang="en-US" sz="1200" baseline="0" dirty="0" err="1" smtClean="0"/>
                        <a:t>Laborar</a:t>
                      </a:r>
                      <a:endParaRPr lang="en-US" sz="1200" dirty="0" smtClean="0">
                        <a:cs typeface="ＭＳ Ｐゴシック" pitchFamily="26"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Observatory Scientist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addresses SPP science objectives via multi-instrument data analysis and provides independent advice to optimize the scientific productivity of the mission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0486380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Probe</a:t>
            </a:r>
            <a:r>
              <a:rPr lang="en-US" smtClean="0"/>
              <a:t>: </a:t>
            </a:r>
            <a:r>
              <a:rPr lang="en-US" smtClean="0"/>
              <a:t>Science Payload</a:t>
            </a:r>
            <a:endParaRPr lang="en-US" dirty="0"/>
          </a:p>
        </p:txBody>
      </p:sp>
      <p:sp>
        <p:nvSpPr>
          <p:cNvPr id="3" name="Content Placeholder 2"/>
          <p:cNvSpPr>
            <a:spLocks noGrp="1"/>
          </p:cNvSpPr>
          <p:nvPr>
            <p:ph idx="1"/>
          </p:nvPr>
        </p:nvSpPr>
        <p:spPr>
          <a:xfrm>
            <a:off x="205836" y="1508114"/>
            <a:ext cx="4651315" cy="4901073"/>
          </a:xfrm>
        </p:spPr>
        <p:txBody>
          <a:bodyPr/>
          <a:lstStyle/>
          <a:p>
            <a:r>
              <a:rPr lang="en-US" sz="1800" dirty="0" smtClean="0"/>
              <a:t>FIELDS: </a:t>
            </a:r>
          </a:p>
          <a:p>
            <a:pPr lvl="1"/>
            <a:r>
              <a:rPr lang="en-US" sz="1800" dirty="0" smtClean="0"/>
              <a:t>PI: Stuart Bale, UC Berkeley SSL</a:t>
            </a:r>
          </a:p>
          <a:p>
            <a:pPr lvl="1"/>
            <a:r>
              <a:rPr lang="en-US" sz="1800" dirty="0" smtClean="0"/>
              <a:t>PWI (Plasma Waves Instrument) </a:t>
            </a:r>
          </a:p>
          <a:p>
            <a:pPr lvl="1"/>
            <a:r>
              <a:rPr lang="en-US" sz="1800" dirty="0" smtClean="0"/>
              <a:t>MAG (Magnetometer) </a:t>
            </a:r>
          </a:p>
          <a:p>
            <a:r>
              <a:rPr lang="en-US" sz="1800" dirty="0" smtClean="0"/>
              <a:t>SWEAP (Solar Winds Electrons Alphas and Protons): </a:t>
            </a:r>
          </a:p>
          <a:p>
            <a:pPr lvl="1"/>
            <a:r>
              <a:rPr lang="en-US" sz="1800" dirty="0" smtClean="0"/>
              <a:t>PI: Justin Kasper, Smithsonian CFA </a:t>
            </a:r>
          </a:p>
          <a:p>
            <a:pPr lvl="1"/>
            <a:r>
              <a:rPr lang="en-US" sz="1800" dirty="0" smtClean="0"/>
              <a:t>SPC (Solar Probe Cup) </a:t>
            </a:r>
          </a:p>
          <a:p>
            <a:pPr lvl="1"/>
            <a:r>
              <a:rPr lang="en-US" sz="1800" dirty="0" smtClean="0"/>
              <a:t>SPAN (A &amp; B)</a:t>
            </a:r>
          </a:p>
          <a:p>
            <a:r>
              <a:rPr lang="en-US" sz="1800" dirty="0" smtClean="0"/>
              <a:t>ISIS (Integrated Science Investigation of the Sun) </a:t>
            </a:r>
          </a:p>
          <a:p>
            <a:pPr lvl="1"/>
            <a:r>
              <a:rPr lang="en-US" sz="1800" dirty="0" smtClean="0"/>
              <a:t>PI: Dave McComas, SWRI</a:t>
            </a:r>
          </a:p>
          <a:p>
            <a:pPr lvl="1"/>
            <a:r>
              <a:rPr lang="en-US" sz="1800" dirty="0" smtClean="0"/>
              <a:t>EPI-Hi</a:t>
            </a:r>
          </a:p>
          <a:p>
            <a:pPr lvl="1"/>
            <a:r>
              <a:rPr lang="en-US" sz="1800" dirty="0" smtClean="0"/>
              <a:t>EPI-Lo</a:t>
            </a:r>
          </a:p>
          <a:p>
            <a:r>
              <a:rPr lang="en-US" sz="1800" dirty="0" smtClean="0"/>
              <a:t>WISPR (Wide-field Imager for Solar Probe)</a:t>
            </a:r>
          </a:p>
          <a:p>
            <a:pPr lvl="1"/>
            <a:r>
              <a:rPr lang="en-US" sz="1800" dirty="0" smtClean="0"/>
              <a:t>PI, Russell Howard, NRL </a:t>
            </a:r>
            <a:endParaRPr lang="en-US" sz="1800" dirty="0"/>
          </a:p>
        </p:txBody>
      </p:sp>
      <p:sp>
        <p:nvSpPr>
          <p:cNvPr id="4" name="Slide Number Placeholder 3"/>
          <p:cNvSpPr>
            <a:spLocks noGrp="1"/>
          </p:cNvSpPr>
          <p:nvPr>
            <p:ph type="sldNum" sz="quarter" idx="4294967295"/>
          </p:nvPr>
        </p:nvSpPr>
        <p:spPr>
          <a:xfrm>
            <a:off x="304800" y="6565900"/>
            <a:ext cx="1027113" cy="292100"/>
          </a:xfrm>
          <a:prstGeom prst="rect">
            <a:avLst/>
          </a:prstGeom>
        </p:spPr>
        <p:txBody>
          <a:bodyPr/>
          <a:lstStyle/>
          <a:p>
            <a:pPr>
              <a:defRPr/>
            </a:pPr>
            <a:fld id="{AA259CBE-7AB8-4F17-867E-911DC9802237}" type="slidenum">
              <a:rPr lang="en-US" smtClean="0"/>
              <a:pPr>
                <a:defRPr/>
              </a:pPr>
              <a:t>5</a:t>
            </a:fld>
            <a:endParaRPr lang="en-US"/>
          </a:p>
        </p:txBody>
      </p:sp>
      <p:pic>
        <p:nvPicPr>
          <p:cNvPr id="6" name="Picture 14" descr="Business Areas - Military Space"/>
          <p:cNvPicPr>
            <a:picLocks noChangeAspect="1" noChangeArrowheads="1"/>
          </p:cNvPicPr>
          <p:nvPr/>
        </p:nvPicPr>
        <p:blipFill>
          <a:blip r:embed="rId2" cstate="print"/>
          <a:srcRect l="37653" t="10255" r="19380" b="13846"/>
          <a:stretch>
            <a:fillRect/>
          </a:stretch>
        </p:blipFill>
        <p:spPr bwMode="auto">
          <a:xfrm>
            <a:off x="6048887" y="1432060"/>
            <a:ext cx="2010330" cy="2300085"/>
          </a:xfrm>
          <a:prstGeom prst="rect">
            <a:avLst/>
          </a:prstGeom>
          <a:noFill/>
          <a:ln w="9525" algn="ctr">
            <a:noFill/>
            <a:miter lim="800000"/>
            <a:headEnd/>
            <a:tailEnd/>
          </a:ln>
        </p:spPr>
      </p:pic>
      <p:sp>
        <p:nvSpPr>
          <p:cNvPr id="8" name="TextBox 7"/>
          <p:cNvSpPr txBox="1">
            <a:spLocks noChangeArrowheads="1"/>
          </p:cNvSpPr>
          <p:nvPr/>
        </p:nvSpPr>
        <p:spPr bwMode="auto">
          <a:xfrm>
            <a:off x="8029884" y="1534420"/>
            <a:ext cx="1190316" cy="379591"/>
          </a:xfrm>
          <a:prstGeom prst="rect">
            <a:avLst/>
          </a:prstGeom>
          <a:noFill/>
          <a:ln w="9525">
            <a:noFill/>
            <a:miter lim="800000"/>
            <a:headEnd/>
            <a:tailEnd/>
          </a:ln>
        </p:spPr>
        <p:txBody>
          <a:bodyPr wrap="square">
            <a:spAutoFit/>
          </a:bodyPr>
          <a:lstStyle/>
          <a:p>
            <a:r>
              <a:rPr lang="en-US" dirty="0"/>
              <a:t>WISPR</a:t>
            </a:r>
          </a:p>
        </p:txBody>
      </p:sp>
      <p:sp>
        <p:nvSpPr>
          <p:cNvPr id="9" name="TextBox 8"/>
          <p:cNvSpPr txBox="1">
            <a:spLocks noChangeArrowheads="1"/>
          </p:cNvSpPr>
          <p:nvPr/>
        </p:nvSpPr>
        <p:spPr bwMode="auto">
          <a:xfrm>
            <a:off x="8057228" y="2578135"/>
            <a:ext cx="1086772" cy="379591"/>
          </a:xfrm>
          <a:prstGeom prst="rect">
            <a:avLst/>
          </a:prstGeom>
          <a:noFill/>
          <a:ln w="9525">
            <a:noFill/>
            <a:miter lim="800000"/>
            <a:headEnd/>
            <a:tailEnd/>
          </a:ln>
        </p:spPr>
        <p:txBody>
          <a:bodyPr wrap="square">
            <a:spAutoFit/>
          </a:bodyPr>
          <a:lstStyle/>
          <a:p>
            <a:r>
              <a:rPr lang="en-US" dirty="0" smtClean="0"/>
              <a:t>EPI-Lo</a:t>
            </a:r>
            <a:endParaRPr lang="en-US" dirty="0"/>
          </a:p>
        </p:txBody>
      </p:sp>
      <p:sp>
        <p:nvSpPr>
          <p:cNvPr id="10" name="TextBox 9"/>
          <p:cNvSpPr txBox="1">
            <a:spLocks noChangeArrowheads="1"/>
          </p:cNvSpPr>
          <p:nvPr/>
        </p:nvSpPr>
        <p:spPr bwMode="auto">
          <a:xfrm>
            <a:off x="7834338" y="3356588"/>
            <a:ext cx="948071" cy="379591"/>
          </a:xfrm>
          <a:prstGeom prst="rect">
            <a:avLst/>
          </a:prstGeom>
          <a:noFill/>
          <a:ln w="9525">
            <a:noFill/>
            <a:miter lim="800000"/>
            <a:headEnd/>
            <a:tailEnd/>
          </a:ln>
        </p:spPr>
        <p:txBody>
          <a:bodyPr wrap="square">
            <a:spAutoFit/>
          </a:bodyPr>
          <a:lstStyle/>
          <a:p>
            <a:r>
              <a:rPr lang="en-US" dirty="0" smtClean="0"/>
              <a:t>EPI-Hi</a:t>
            </a:r>
            <a:endParaRPr lang="en-US" dirty="0"/>
          </a:p>
        </p:txBody>
      </p:sp>
      <p:sp>
        <p:nvSpPr>
          <p:cNvPr id="11" name="TextBox 10"/>
          <p:cNvSpPr txBox="1">
            <a:spLocks noChangeArrowheads="1"/>
          </p:cNvSpPr>
          <p:nvPr/>
        </p:nvSpPr>
        <p:spPr bwMode="auto">
          <a:xfrm>
            <a:off x="5046172" y="3532758"/>
            <a:ext cx="1231942" cy="379591"/>
          </a:xfrm>
          <a:prstGeom prst="rect">
            <a:avLst/>
          </a:prstGeom>
          <a:noFill/>
          <a:ln w="9525">
            <a:noFill/>
            <a:miter lim="800000"/>
            <a:headEnd/>
            <a:tailEnd/>
          </a:ln>
        </p:spPr>
        <p:txBody>
          <a:bodyPr wrap="square">
            <a:spAutoFit/>
          </a:bodyPr>
          <a:lstStyle/>
          <a:p>
            <a:r>
              <a:rPr lang="en-US" dirty="0" smtClean="0"/>
              <a:t>SPAN-A</a:t>
            </a:r>
            <a:endParaRPr lang="en-US" dirty="0"/>
          </a:p>
        </p:txBody>
      </p:sp>
      <p:cxnSp>
        <p:nvCxnSpPr>
          <p:cNvPr id="12" name="Straight Arrow Connector 11"/>
          <p:cNvCxnSpPr/>
          <p:nvPr/>
        </p:nvCxnSpPr>
        <p:spPr>
          <a:xfrm flipV="1">
            <a:off x="6349042" y="3355676"/>
            <a:ext cx="232913" cy="18978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7119766" y="3524442"/>
            <a:ext cx="957434" cy="20935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7437888" y="2935140"/>
            <a:ext cx="526213" cy="34505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7250192" y="1733908"/>
            <a:ext cx="970782" cy="41658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6" name="Picture 2"/>
          <p:cNvPicPr>
            <a:picLocks noChangeAspect="1" noChangeArrowheads="1"/>
          </p:cNvPicPr>
          <p:nvPr/>
        </p:nvPicPr>
        <p:blipFill>
          <a:blip r:embed="rId3" cstate="print"/>
          <a:srcRect l="19492" t="10941" r="4709" b="17776"/>
          <a:stretch>
            <a:fillRect/>
          </a:stretch>
        </p:blipFill>
        <p:spPr bwMode="auto">
          <a:xfrm>
            <a:off x="5011947" y="3849741"/>
            <a:ext cx="4132053" cy="2517635"/>
          </a:xfrm>
          <a:prstGeom prst="rect">
            <a:avLst/>
          </a:prstGeom>
          <a:noFill/>
          <a:ln w="9525">
            <a:noFill/>
            <a:miter lim="800000"/>
            <a:headEnd/>
            <a:tailEnd/>
          </a:ln>
        </p:spPr>
      </p:pic>
      <p:sp>
        <p:nvSpPr>
          <p:cNvPr id="40" name="TextBox 39"/>
          <p:cNvSpPr txBox="1"/>
          <p:nvPr/>
        </p:nvSpPr>
        <p:spPr>
          <a:xfrm>
            <a:off x="4856670" y="4666891"/>
            <a:ext cx="835485" cy="666849"/>
          </a:xfrm>
          <a:prstGeom prst="rect">
            <a:avLst/>
          </a:prstGeom>
          <a:noFill/>
        </p:spPr>
        <p:txBody>
          <a:bodyPr wrap="none" rtlCol="0">
            <a:spAutoFit/>
          </a:bodyPr>
          <a:lstStyle/>
          <a:p>
            <a:r>
              <a:rPr lang="en-US" dirty="0" smtClean="0"/>
              <a:t>MAG</a:t>
            </a:r>
          </a:p>
          <a:p>
            <a:r>
              <a:rPr lang="en-US" dirty="0" smtClean="0"/>
              <a:t>FGMs</a:t>
            </a:r>
            <a:endParaRPr lang="en-US" dirty="0"/>
          </a:p>
        </p:txBody>
      </p:sp>
      <p:sp>
        <p:nvSpPr>
          <p:cNvPr id="41" name="TextBox 40"/>
          <p:cNvSpPr txBox="1"/>
          <p:nvPr/>
        </p:nvSpPr>
        <p:spPr>
          <a:xfrm>
            <a:off x="5995358" y="4563374"/>
            <a:ext cx="729687" cy="666849"/>
          </a:xfrm>
          <a:prstGeom prst="rect">
            <a:avLst/>
          </a:prstGeom>
          <a:noFill/>
        </p:spPr>
        <p:txBody>
          <a:bodyPr wrap="none" rtlCol="0">
            <a:spAutoFit/>
          </a:bodyPr>
          <a:lstStyle/>
          <a:p>
            <a:r>
              <a:rPr lang="en-US" dirty="0" smtClean="0"/>
              <a:t>MAG</a:t>
            </a:r>
          </a:p>
          <a:p>
            <a:r>
              <a:rPr lang="en-US" dirty="0" smtClean="0"/>
              <a:t>SCM</a:t>
            </a:r>
            <a:endParaRPr lang="en-US" dirty="0"/>
          </a:p>
        </p:txBody>
      </p:sp>
      <p:cxnSp>
        <p:nvCxnSpPr>
          <p:cNvPr id="42" name="Straight Arrow Connector 41"/>
          <p:cNvCxnSpPr/>
          <p:nvPr/>
        </p:nvCxnSpPr>
        <p:spPr>
          <a:xfrm rot="5400000">
            <a:off x="4904118" y="5576978"/>
            <a:ext cx="603851" cy="1984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313872" y="5391509"/>
            <a:ext cx="655607" cy="34506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5400000">
            <a:off x="5576979" y="5300933"/>
            <a:ext cx="560717" cy="50033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676845" y="4201064"/>
            <a:ext cx="1367682" cy="379591"/>
          </a:xfrm>
          <a:prstGeom prst="rect">
            <a:avLst/>
          </a:prstGeom>
          <a:noFill/>
        </p:spPr>
        <p:txBody>
          <a:bodyPr wrap="none" rtlCol="0">
            <a:spAutoFit/>
          </a:bodyPr>
          <a:lstStyle/>
          <a:p>
            <a:r>
              <a:rPr lang="en-US" dirty="0" smtClean="0"/>
              <a:t>PWI Whips</a:t>
            </a:r>
            <a:endParaRPr lang="en-US" dirty="0"/>
          </a:p>
        </p:txBody>
      </p:sp>
      <p:cxnSp>
        <p:nvCxnSpPr>
          <p:cNvPr id="55" name="Straight Arrow Connector 54"/>
          <p:cNvCxnSpPr/>
          <p:nvPr/>
        </p:nvCxnSpPr>
        <p:spPr>
          <a:xfrm flipV="1">
            <a:off x="7211683" y="4088923"/>
            <a:ext cx="431321" cy="22428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7168551" y="4063042"/>
            <a:ext cx="1268083" cy="26741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7496355" y="6331789"/>
            <a:ext cx="1526875"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8267201" y="5891841"/>
            <a:ext cx="678391" cy="379591"/>
          </a:xfrm>
          <a:prstGeom prst="rect">
            <a:avLst/>
          </a:prstGeom>
          <a:noFill/>
        </p:spPr>
        <p:txBody>
          <a:bodyPr wrap="none" rtlCol="0">
            <a:spAutoFit/>
          </a:bodyPr>
          <a:lstStyle/>
          <a:p>
            <a:r>
              <a:rPr lang="en-US" dirty="0" smtClean="0"/>
              <a:t>SPC</a:t>
            </a:r>
            <a:endParaRPr lang="en-US" dirty="0"/>
          </a:p>
        </p:txBody>
      </p:sp>
      <p:cxnSp>
        <p:nvCxnSpPr>
          <p:cNvPr id="81" name="Straight Arrow Connector 80"/>
          <p:cNvCxnSpPr/>
          <p:nvPr/>
        </p:nvCxnSpPr>
        <p:spPr>
          <a:xfrm rot="5400000" flipH="1" flipV="1">
            <a:off x="8432321" y="5947914"/>
            <a:ext cx="189781" cy="2587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6116863" y="6075939"/>
            <a:ext cx="1367682" cy="379591"/>
          </a:xfrm>
          <a:prstGeom prst="rect">
            <a:avLst/>
          </a:prstGeom>
          <a:noFill/>
        </p:spPr>
        <p:txBody>
          <a:bodyPr wrap="none" rtlCol="0">
            <a:spAutoFit/>
          </a:bodyPr>
          <a:lstStyle/>
          <a:p>
            <a:r>
              <a:rPr lang="en-US" dirty="0" smtClean="0"/>
              <a:t>PWI Whips</a:t>
            </a:r>
            <a:endParaRPr lang="en-US" dirty="0"/>
          </a:p>
        </p:txBody>
      </p:sp>
      <p:cxnSp>
        <p:nvCxnSpPr>
          <p:cNvPr id="94" name="Straight Arrow Connector 93"/>
          <p:cNvCxnSpPr>
            <a:stCxn id="93" idx="3"/>
          </p:cNvCxnSpPr>
          <p:nvPr/>
        </p:nvCxnSpPr>
        <p:spPr>
          <a:xfrm flipV="1">
            <a:off x="7484545" y="5975499"/>
            <a:ext cx="713157" cy="29023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5964865" y="5762847"/>
            <a:ext cx="1061381" cy="379591"/>
          </a:xfrm>
          <a:prstGeom prst="rect">
            <a:avLst/>
          </a:prstGeom>
          <a:noFill/>
        </p:spPr>
        <p:txBody>
          <a:bodyPr wrap="none" rtlCol="0">
            <a:spAutoFit/>
          </a:bodyPr>
          <a:lstStyle/>
          <a:p>
            <a:r>
              <a:rPr lang="en-US" dirty="0" smtClean="0"/>
              <a:t>SPAN-B</a:t>
            </a:r>
            <a:endParaRPr lang="en-US" dirty="0"/>
          </a:p>
        </p:txBody>
      </p:sp>
      <p:cxnSp>
        <p:nvCxnSpPr>
          <p:cNvPr id="98" name="Straight Arrow Connector 97"/>
          <p:cNvCxnSpPr/>
          <p:nvPr/>
        </p:nvCxnSpPr>
        <p:spPr>
          <a:xfrm flipV="1">
            <a:off x="6938781" y="5879805"/>
            <a:ext cx="355154" cy="13815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7775430"/>
      </p:ext>
    </p:extLst>
  </p:cSld>
  <p:clrMapOvr>
    <a:masterClrMapping/>
  </p:clrMapOvr>
  <p:transition xmlns:p14="http://schemas.microsoft.com/office/powerpoint/2010/mai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FIELDS PWI (Plasma Waves Instrument) </a:t>
            </a:r>
            <a:endParaRPr lang="en-US" dirty="0"/>
          </a:p>
        </p:txBody>
      </p:sp>
      <p:sp>
        <p:nvSpPr>
          <p:cNvPr id="3" name="Content Placeholder 2"/>
          <p:cNvSpPr>
            <a:spLocks noGrp="1"/>
          </p:cNvSpPr>
          <p:nvPr>
            <p:ph idx="1"/>
          </p:nvPr>
        </p:nvSpPr>
        <p:spPr>
          <a:xfrm>
            <a:off x="156036" y="1401368"/>
            <a:ext cx="4415963" cy="5160796"/>
          </a:xfrm>
        </p:spPr>
        <p:txBody>
          <a:bodyPr/>
          <a:lstStyle/>
          <a:p>
            <a:r>
              <a:rPr lang="en-US" sz="1600" dirty="0" smtClean="0">
                <a:cs typeface="Calibri" pitchFamily="34" charset="0"/>
              </a:rPr>
              <a:t>Measures DC &amp; AC electric fields </a:t>
            </a:r>
          </a:p>
          <a:p>
            <a:r>
              <a:rPr lang="en-US" sz="1600" dirty="0" smtClean="0">
                <a:cs typeface="Calibri" pitchFamily="34" charset="0"/>
              </a:rPr>
              <a:t>2.3 m electric field antennas:   </a:t>
            </a:r>
          </a:p>
          <a:p>
            <a:pPr lvl="1">
              <a:lnSpc>
                <a:spcPct val="90000"/>
              </a:lnSpc>
            </a:pPr>
            <a:r>
              <a:rPr lang="en-US" sz="1600" dirty="0" smtClean="0">
                <a:cs typeface="Calibri" pitchFamily="34" charset="0"/>
              </a:rPr>
              <a:t>4 whips (2 co-linear pairs)  exposed beyond umbra: Niobium C-103 tube</a:t>
            </a:r>
          </a:p>
          <a:p>
            <a:pPr lvl="1">
              <a:lnSpc>
                <a:spcPct val="90000"/>
              </a:lnSpc>
            </a:pPr>
            <a:r>
              <a:rPr lang="en-US" sz="1600" dirty="0" smtClean="0">
                <a:cs typeface="Calibri" pitchFamily="34" charset="0"/>
              </a:rPr>
              <a:t>Canted 5º from orthogonal (for WISPR FOV reasons) </a:t>
            </a:r>
          </a:p>
          <a:p>
            <a:pPr lvl="1">
              <a:lnSpc>
                <a:spcPct val="90000"/>
              </a:lnSpc>
            </a:pPr>
            <a:r>
              <a:rPr lang="en-US" sz="1600" dirty="0" smtClean="0">
                <a:cs typeface="Calibri" pitchFamily="34" charset="0"/>
              </a:rPr>
              <a:t>Mounted on TSA (coplanar) behind TPS</a:t>
            </a:r>
          </a:p>
          <a:p>
            <a:pPr lvl="1">
              <a:lnSpc>
                <a:spcPct val="90000"/>
              </a:lnSpc>
            </a:pPr>
            <a:r>
              <a:rPr lang="en-US" sz="1600" dirty="0" smtClean="0">
                <a:cs typeface="Calibri" pitchFamily="34" charset="0"/>
              </a:rPr>
              <a:t>Heat shield: layers of Niobium sheet</a:t>
            </a:r>
          </a:p>
          <a:p>
            <a:pPr lvl="1">
              <a:lnSpc>
                <a:spcPct val="90000"/>
              </a:lnSpc>
            </a:pPr>
            <a:r>
              <a:rPr lang="en-US" sz="1600" dirty="0" smtClean="0">
                <a:cs typeface="Calibri" pitchFamily="34" charset="0"/>
              </a:rPr>
              <a:t>Whips stowed back along S/C</a:t>
            </a:r>
          </a:p>
          <a:p>
            <a:pPr lvl="1">
              <a:lnSpc>
                <a:spcPct val="90000"/>
              </a:lnSpc>
            </a:pPr>
            <a:r>
              <a:rPr lang="en-US" sz="1600" dirty="0" smtClean="0">
                <a:cs typeface="Calibri" pitchFamily="34" charset="0"/>
              </a:rPr>
              <a:t>P5 Pin-puller actuators (two per antenna: whip cage &amp; hinge)</a:t>
            </a:r>
          </a:p>
          <a:p>
            <a:pPr lvl="1">
              <a:lnSpc>
                <a:spcPct val="90000"/>
              </a:lnSpc>
            </a:pPr>
            <a:r>
              <a:rPr lang="en-US" sz="1600" dirty="0" smtClean="0">
                <a:cs typeface="Calibri" pitchFamily="34" charset="0"/>
              </a:rPr>
              <a:t>Dampers control deployment speed</a:t>
            </a:r>
          </a:p>
          <a:p>
            <a:r>
              <a:rPr lang="en-US" sz="1600" dirty="0" smtClean="0">
                <a:cs typeface="Calibri" pitchFamily="34" charset="0"/>
              </a:rPr>
              <a:t>FIELDS Instrument Control Unit (ICU) provides internal processing, buffers data &amp; controls both PWI and MAG</a:t>
            </a:r>
          </a:p>
          <a:p>
            <a:r>
              <a:rPr lang="en-US" sz="1600" dirty="0" smtClean="0">
                <a:cs typeface="Calibri" pitchFamily="34" charset="0"/>
              </a:rPr>
              <a:t>Institutions: UC Berkeley, Univ. of Minnesota, LASP (CU, Boulder), </a:t>
            </a:r>
            <a:r>
              <a:rPr lang="en-US" sz="1600" kern="1200" dirty="0" smtClean="0">
                <a:solidFill>
                  <a:schemeClr val="dk1"/>
                </a:solidFill>
                <a:cs typeface="Calibri" pitchFamily="34" charset="0"/>
              </a:rPr>
              <a:t>LESIA (</a:t>
            </a:r>
            <a:r>
              <a:rPr lang="en-US" sz="1600" dirty="0" err="1" smtClean="0">
                <a:cs typeface="Calibri" pitchFamily="34" charset="0"/>
              </a:rPr>
              <a:t>Obs</a:t>
            </a:r>
            <a:r>
              <a:rPr lang="en-US" sz="1600" dirty="0" smtClean="0">
                <a:cs typeface="Calibri" pitchFamily="34" charset="0"/>
              </a:rPr>
              <a:t> de </a:t>
            </a:r>
            <a:r>
              <a:rPr lang="en-US" sz="1600" dirty="0" err="1" smtClean="0">
                <a:cs typeface="Calibri" pitchFamily="34" charset="0"/>
              </a:rPr>
              <a:t>Meudon</a:t>
            </a:r>
            <a:r>
              <a:rPr lang="en-US" sz="1600" dirty="0" smtClean="0">
                <a:cs typeface="Calibri" pitchFamily="34" charset="0"/>
              </a:rPr>
              <a:t>, France</a:t>
            </a:r>
            <a:r>
              <a:rPr lang="en-US" sz="1600" kern="1200" dirty="0" smtClean="0">
                <a:solidFill>
                  <a:schemeClr val="dk1"/>
                </a:solidFill>
                <a:cs typeface="Calibri" pitchFamily="34" charset="0"/>
              </a:rPr>
              <a:t>)</a:t>
            </a:r>
            <a:endParaRPr lang="en-US" sz="1600" dirty="0" smtClean="0">
              <a:cs typeface="Calibri" pitchFamily="34" charset="0"/>
            </a:endParaRPr>
          </a:p>
          <a:p>
            <a:endParaRPr lang="en-US" sz="1600" dirty="0">
              <a:cs typeface="Calibri" pitchFamily="34" charset="0"/>
            </a:endParaRPr>
          </a:p>
        </p:txBody>
      </p:sp>
      <p:sp>
        <p:nvSpPr>
          <p:cNvPr id="4" name="Slide Number Placeholder 3"/>
          <p:cNvSpPr>
            <a:spLocks noGrp="1"/>
          </p:cNvSpPr>
          <p:nvPr>
            <p:ph type="sldNum" sz="quarter" idx="4294967295"/>
          </p:nvPr>
        </p:nvSpPr>
        <p:spPr>
          <a:xfrm>
            <a:off x="304800" y="6565900"/>
            <a:ext cx="1027113" cy="292100"/>
          </a:xfrm>
          <a:prstGeom prst="rect">
            <a:avLst/>
          </a:prstGeom>
        </p:spPr>
        <p:txBody>
          <a:bodyPr/>
          <a:lstStyle/>
          <a:p>
            <a:pPr>
              <a:defRPr/>
            </a:pPr>
            <a:fld id="{AA259CBE-7AB8-4F17-867E-911DC9802237}" type="slidenum">
              <a:rPr lang="en-US" smtClean="0"/>
              <a:pPr>
                <a:defRPr/>
              </a:pPr>
              <a:t>6</a:t>
            </a:fld>
            <a:endParaRPr lang="en-US" dirty="0"/>
          </a:p>
        </p:txBody>
      </p:sp>
      <p:pic>
        <p:nvPicPr>
          <p:cNvPr id="5" name="Picture 2"/>
          <p:cNvPicPr>
            <a:picLocks noChangeAspect="1" noChangeArrowheads="1"/>
          </p:cNvPicPr>
          <p:nvPr/>
        </p:nvPicPr>
        <p:blipFill>
          <a:blip r:embed="rId2" cstate="print"/>
          <a:srcRect l="66112" t="10941" r="4555" b="17265"/>
          <a:stretch>
            <a:fillRect/>
          </a:stretch>
        </p:blipFill>
        <p:spPr bwMode="auto">
          <a:xfrm>
            <a:off x="7305038" y="1349298"/>
            <a:ext cx="1838961" cy="291621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l="30952" t="8292" r="13676" b="8974"/>
          <a:stretch>
            <a:fillRect/>
          </a:stretch>
        </p:blipFill>
        <p:spPr bwMode="auto">
          <a:xfrm>
            <a:off x="7108166" y="4296015"/>
            <a:ext cx="2035834" cy="1970495"/>
          </a:xfrm>
          <a:prstGeom prst="rect">
            <a:avLst/>
          </a:prstGeom>
          <a:noFill/>
          <a:ln w="9525">
            <a:noFill/>
            <a:miter lim="800000"/>
            <a:headEnd/>
            <a:tailEnd/>
          </a:ln>
        </p:spPr>
      </p:pic>
      <p:pic>
        <p:nvPicPr>
          <p:cNvPr id="7" name="Picture 5" descr="SPP-ANT-MEC-000 Antenna Assy 4-11-11"/>
          <p:cNvPicPr>
            <a:picLocks noChangeAspect="1" noChangeArrowheads="1"/>
          </p:cNvPicPr>
          <p:nvPr/>
        </p:nvPicPr>
        <p:blipFill>
          <a:blip r:embed="rId4" cstate="print"/>
          <a:srcRect l="28307" r="44434" b="2967"/>
          <a:stretch>
            <a:fillRect/>
          </a:stretch>
        </p:blipFill>
        <p:spPr bwMode="auto">
          <a:xfrm>
            <a:off x="5765180" y="1361080"/>
            <a:ext cx="1293542" cy="2954442"/>
          </a:xfrm>
          <a:prstGeom prst="rect">
            <a:avLst/>
          </a:prstGeom>
          <a:noFill/>
        </p:spPr>
      </p:pic>
      <p:pic>
        <p:nvPicPr>
          <p:cNvPr id="8" name="Picture 20" descr="WW PAs_sm"/>
          <p:cNvPicPr>
            <a:picLocks noChangeAspect="1" noChangeArrowheads="1"/>
          </p:cNvPicPr>
          <p:nvPr/>
        </p:nvPicPr>
        <p:blipFill>
          <a:blip r:embed="rId5" cstate="print"/>
          <a:srcRect/>
          <a:stretch>
            <a:fillRect/>
          </a:stretch>
        </p:blipFill>
        <p:spPr bwMode="auto">
          <a:xfrm>
            <a:off x="5025788" y="4765391"/>
            <a:ext cx="2099423" cy="1162978"/>
          </a:xfrm>
          <a:prstGeom prst="rect">
            <a:avLst/>
          </a:prstGeom>
          <a:noFill/>
        </p:spPr>
      </p:pic>
      <p:sp>
        <p:nvSpPr>
          <p:cNvPr id="9" name="TextBox 8"/>
          <p:cNvSpPr txBox="1"/>
          <p:nvPr/>
        </p:nvSpPr>
        <p:spPr>
          <a:xfrm>
            <a:off x="4922874" y="1329068"/>
            <a:ext cx="729687" cy="379591"/>
          </a:xfrm>
          <a:prstGeom prst="rect">
            <a:avLst/>
          </a:prstGeom>
          <a:noFill/>
        </p:spPr>
        <p:txBody>
          <a:bodyPr wrap="none" rtlCol="0">
            <a:spAutoFit/>
          </a:bodyPr>
          <a:lstStyle/>
          <a:p>
            <a:r>
              <a:rPr lang="en-US" dirty="0" smtClean="0"/>
              <a:t>Whip</a:t>
            </a:r>
            <a:endParaRPr lang="en-US" dirty="0"/>
          </a:p>
        </p:txBody>
      </p:sp>
      <p:cxnSp>
        <p:nvCxnSpPr>
          <p:cNvPr id="10" name="Straight Arrow Connector 9"/>
          <p:cNvCxnSpPr>
            <a:stCxn id="9" idx="3"/>
          </p:cNvCxnSpPr>
          <p:nvPr/>
        </p:nvCxnSpPr>
        <p:spPr bwMode="auto">
          <a:xfrm>
            <a:off x="5652561" y="1518864"/>
            <a:ext cx="407998" cy="44123"/>
          </a:xfrm>
          <a:prstGeom prst="straightConnector1">
            <a:avLst/>
          </a:prstGeom>
          <a:blipFill dpi="0" rotWithShape="0">
            <a:blip r:embed="rId6" cstate="print"/>
            <a:srcRect/>
            <a:stretch>
              <a:fillRect/>
            </a:stretch>
          </a:blipFill>
          <a:ln w="25400" cap="flat" cmpd="sng" algn="ctr">
            <a:solidFill>
              <a:schemeClr val="tx1"/>
            </a:solidFill>
            <a:prstDash val="solid"/>
            <a:round/>
            <a:headEnd type="none" w="med" len="med"/>
            <a:tailEnd type="arrow"/>
          </a:ln>
          <a:effectLst/>
        </p:spPr>
      </p:cxnSp>
      <p:sp>
        <p:nvSpPr>
          <p:cNvPr id="16" name="TextBox 15"/>
          <p:cNvSpPr txBox="1"/>
          <p:nvPr/>
        </p:nvSpPr>
        <p:spPr>
          <a:xfrm>
            <a:off x="6124353" y="1392865"/>
            <a:ext cx="1127232" cy="666849"/>
          </a:xfrm>
          <a:prstGeom prst="rect">
            <a:avLst/>
          </a:prstGeom>
          <a:noFill/>
        </p:spPr>
        <p:txBody>
          <a:bodyPr wrap="none" rtlCol="0">
            <a:spAutoFit/>
          </a:bodyPr>
          <a:lstStyle/>
          <a:p>
            <a:r>
              <a:rPr lang="en-US" dirty="0" smtClean="0"/>
              <a:t>Thermal </a:t>
            </a:r>
          </a:p>
          <a:p>
            <a:r>
              <a:rPr lang="en-US" dirty="0" smtClean="0"/>
              <a:t>Isolator</a:t>
            </a:r>
            <a:endParaRPr lang="en-US" dirty="0"/>
          </a:p>
        </p:txBody>
      </p:sp>
      <p:cxnSp>
        <p:nvCxnSpPr>
          <p:cNvPr id="17" name="Straight Arrow Connector 16"/>
          <p:cNvCxnSpPr/>
          <p:nvPr/>
        </p:nvCxnSpPr>
        <p:spPr bwMode="auto">
          <a:xfrm rot="10800000" flipV="1">
            <a:off x="6198782" y="2139096"/>
            <a:ext cx="307929" cy="61844"/>
          </a:xfrm>
          <a:prstGeom prst="straightConnector1">
            <a:avLst/>
          </a:prstGeom>
          <a:blipFill dpi="0" rotWithShape="0">
            <a:blip r:embed="rId6" cstate="print"/>
            <a:srcRect/>
            <a:stretch>
              <a:fillRect/>
            </a:stretch>
          </a:blipFill>
          <a:ln w="25400" cap="flat" cmpd="sng" algn="ctr">
            <a:solidFill>
              <a:schemeClr val="tx1"/>
            </a:solidFill>
            <a:prstDash val="solid"/>
            <a:round/>
            <a:headEnd type="none" w="med" len="med"/>
            <a:tailEnd type="arrow"/>
          </a:ln>
          <a:effectLst/>
        </p:spPr>
      </p:cxnSp>
      <p:sp>
        <p:nvSpPr>
          <p:cNvPr id="19" name="TextBox 18"/>
          <p:cNvSpPr txBox="1"/>
          <p:nvPr/>
        </p:nvSpPr>
        <p:spPr>
          <a:xfrm>
            <a:off x="5741581" y="4263654"/>
            <a:ext cx="1023037" cy="379591"/>
          </a:xfrm>
          <a:prstGeom prst="rect">
            <a:avLst/>
          </a:prstGeom>
          <a:noFill/>
        </p:spPr>
        <p:txBody>
          <a:bodyPr wrap="none" rtlCol="0">
            <a:spAutoFit/>
          </a:bodyPr>
          <a:lstStyle/>
          <a:p>
            <a:r>
              <a:rPr lang="en-US" dirty="0" smtClean="0"/>
              <a:t>Preamp</a:t>
            </a:r>
            <a:endParaRPr lang="en-US" dirty="0"/>
          </a:p>
        </p:txBody>
      </p:sp>
      <p:cxnSp>
        <p:nvCxnSpPr>
          <p:cNvPr id="20" name="Straight Arrow Connector 19"/>
          <p:cNvCxnSpPr/>
          <p:nvPr/>
        </p:nvCxnSpPr>
        <p:spPr bwMode="auto">
          <a:xfrm rot="5400000" flipH="1" flipV="1">
            <a:off x="6235996" y="3981894"/>
            <a:ext cx="531631" cy="350877"/>
          </a:xfrm>
          <a:prstGeom prst="straightConnector1">
            <a:avLst/>
          </a:prstGeom>
          <a:blipFill dpi="0" rotWithShape="0">
            <a:blip r:embed="rId6" cstate="print"/>
            <a:srcRect/>
            <a:stretch>
              <a:fillRect/>
            </a:stretch>
          </a:blipFill>
          <a:ln w="25400"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rot="5400000">
            <a:off x="6023346" y="4747438"/>
            <a:ext cx="287079" cy="127589"/>
          </a:xfrm>
          <a:prstGeom prst="straightConnector1">
            <a:avLst/>
          </a:prstGeom>
          <a:blipFill dpi="0" rotWithShape="0">
            <a:blip r:embed="rId6" cstate="print"/>
            <a:srcRect/>
            <a:stretch>
              <a:fillRect/>
            </a:stretch>
          </a:blipFill>
          <a:ln w="25400" cap="flat" cmpd="sng" algn="ctr">
            <a:solidFill>
              <a:schemeClr val="tx1"/>
            </a:solidFill>
            <a:prstDash val="solid"/>
            <a:round/>
            <a:headEnd type="none" w="med" len="med"/>
            <a:tailEnd type="arrow"/>
          </a:ln>
          <a:effectLst/>
        </p:spPr>
      </p:cxnSp>
      <p:sp>
        <p:nvSpPr>
          <p:cNvPr id="30" name="TextBox 29"/>
          <p:cNvSpPr txBox="1"/>
          <p:nvPr/>
        </p:nvSpPr>
        <p:spPr>
          <a:xfrm>
            <a:off x="4279900" y="4031511"/>
            <a:ext cx="1686680" cy="379591"/>
          </a:xfrm>
          <a:prstGeom prst="rect">
            <a:avLst/>
          </a:prstGeom>
          <a:noFill/>
        </p:spPr>
        <p:txBody>
          <a:bodyPr wrap="none" rtlCol="0">
            <a:spAutoFit/>
          </a:bodyPr>
          <a:lstStyle/>
          <a:p>
            <a:r>
              <a:rPr lang="en-US" dirty="0" smtClean="0"/>
              <a:t>Hinge/damper</a:t>
            </a:r>
            <a:endParaRPr lang="en-US" dirty="0"/>
          </a:p>
        </p:txBody>
      </p:sp>
      <p:cxnSp>
        <p:nvCxnSpPr>
          <p:cNvPr id="31" name="Straight Arrow Connector 30"/>
          <p:cNvCxnSpPr/>
          <p:nvPr/>
        </p:nvCxnSpPr>
        <p:spPr bwMode="auto">
          <a:xfrm flipV="1">
            <a:off x="5277294" y="3838353"/>
            <a:ext cx="878957" cy="279996"/>
          </a:xfrm>
          <a:prstGeom prst="straightConnector1">
            <a:avLst/>
          </a:prstGeom>
          <a:blipFill dpi="0" rotWithShape="0">
            <a:blip r:embed="rId6" cstate="print"/>
            <a:srcRect/>
            <a:stretch>
              <a:fillRect/>
            </a:stretch>
          </a:blipFill>
          <a:ln w="25400" cap="flat" cmpd="sng" algn="ctr">
            <a:solidFill>
              <a:schemeClr val="tx1"/>
            </a:solidFill>
            <a:prstDash val="solid"/>
            <a:round/>
            <a:headEnd type="none" w="med" len="med"/>
            <a:tailEnd type="arrow"/>
          </a:ln>
          <a:effectLst/>
        </p:spPr>
      </p:cxnSp>
      <p:sp>
        <p:nvSpPr>
          <p:cNvPr id="33" name="TextBox 32"/>
          <p:cNvSpPr txBox="1"/>
          <p:nvPr/>
        </p:nvSpPr>
        <p:spPr>
          <a:xfrm>
            <a:off x="4901610" y="2126512"/>
            <a:ext cx="809837" cy="666849"/>
          </a:xfrm>
          <a:prstGeom prst="rect">
            <a:avLst/>
          </a:prstGeom>
          <a:noFill/>
        </p:spPr>
        <p:txBody>
          <a:bodyPr wrap="none" rtlCol="0">
            <a:spAutoFit/>
          </a:bodyPr>
          <a:lstStyle/>
          <a:p>
            <a:r>
              <a:rPr lang="en-US" dirty="0" smtClean="0"/>
              <a:t>Heat</a:t>
            </a:r>
          </a:p>
          <a:p>
            <a:r>
              <a:rPr lang="en-US" dirty="0" smtClean="0"/>
              <a:t>shield</a:t>
            </a:r>
            <a:endParaRPr lang="en-US" dirty="0"/>
          </a:p>
        </p:txBody>
      </p:sp>
      <p:cxnSp>
        <p:nvCxnSpPr>
          <p:cNvPr id="34" name="Straight Arrow Connector 33"/>
          <p:cNvCxnSpPr/>
          <p:nvPr/>
        </p:nvCxnSpPr>
        <p:spPr bwMode="auto">
          <a:xfrm>
            <a:off x="5602943" y="2543134"/>
            <a:ext cx="276862" cy="51210"/>
          </a:xfrm>
          <a:prstGeom prst="straightConnector1">
            <a:avLst/>
          </a:prstGeom>
          <a:blipFill dpi="0" rotWithShape="0">
            <a:blip r:embed="rId6" cstate="print"/>
            <a:srcRect/>
            <a:stretch>
              <a:fillRect/>
            </a:stretch>
          </a:blipFill>
          <a:ln w="25400" cap="flat" cmpd="sng" algn="ctr">
            <a:solidFill>
              <a:schemeClr val="tx1"/>
            </a:solidFill>
            <a:prstDash val="solid"/>
            <a:round/>
            <a:headEnd type="none" w="med" len="med"/>
            <a:tailEnd type="arrow"/>
          </a:ln>
          <a:effectLst/>
        </p:spPr>
      </p:cxnSp>
      <p:sp>
        <p:nvSpPr>
          <p:cNvPr id="36" name="TextBox 35"/>
          <p:cNvSpPr txBox="1"/>
          <p:nvPr/>
        </p:nvSpPr>
        <p:spPr>
          <a:xfrm>
            <a:off x="6262576" y="2690037"/>
            <a:ext cx="676788" cy="379591"/>
          </a:xfrm>
          <a:prstGeom prst="rect">
            <a:avLst/>
          </a:prstGeom>
          <a:noFill/>
        </p:spPr>
        <p:txBody>
          <a:bodyPr wrap="none" rtlCol="0">
            <a:spAutoFit/>
          </a:bodyPr>
          <a:lstStyle/>
          <a:p>
            <a:r>
              <a:rPr lang="en-US" dirty="0" smtClean="0"/>
              <a:t>Stub</a:t>
            </a:r>
            <a:endParaRPr lang="en-US" dirty="0"/>
          </a:p>
        </p:txBody>
      </p:sp>
      <p:cxnSp>
        <p:nvCxnSpPr>
          <p:cNvPr id="37" name="Straight Arrow Connector 36"/>
          <p:cNvCxnSpPr>
            <a:stCxn id="36" idx="2"/>
          </p:cNvCxnSpPr>
          <p:nvPr/>
        </p:nvCxnSpPr>
        <p:spPr bwMode="auto">
          <a:xfrm rot="5400000">
            <a:off x="6302594" y="2916200"/>
            <a:ext cx="144948" cy="451804"/>
          </a:xfrm>
          <a:prstGeom prst="straightConnector1">
            <a:avLst/>
          </a:prstGeom>
          <a:blipFill dpi="0" rotWithShape="0">
            <a:blip r:embed="rId6" cstate="print"/>
            <a:srcRect/>
            <a:stretch>
              <a:fillRect/>
            </a:stretch>
          </a:blipFill>
          <a:ln w="25400" cap="flat" cmpd="sng" algn="ctr">
            <a:solidFill>
              <a:schemeClr val="tx1"/>
            </a:solidFill>
            <a:prstDash val="solid"/>
            <a:round/>
            <a:headEnd type="none" w="med" len="med"/>
            <a:tailEnd type="arrow"/>
          </a:ln>
          <a:effectLst/>
        </p:spPr>
      </p:cxnSp>
      <p:sp>
        <p:nvSpPr>
          <p:cNvPr id="41" name="TextBox 40"/>
          <p:cNvSpPr txBox="1"/>
          <p:nvPr/>
        </p:nvSpPr>
        <p:spPr>
          <a:xfrm>
            <a:off x="6878084" y="3404781"/>
            <a:ext cx="1754006" cy="923330"/>
          </a:xfrm>
          <a:prstGeom prst="rect">
            <a:avLst/>
          </a:prstGeom>
          <a:noFill/>
        </p:spPr>
        <p:txBody>
          <a:bodyPr wrap="square" rtlCol="0">
            <a:spAutoFit/>
          </a:bodyPr>
          <a:lstStyle/>
          <a:p>
            <a:r>
              <a:rPr lang="en-US" dirty="0" smtClean="0"/>
              <a:t>Hinge </a:t>
            </a:r>
          </a:p>
          <a:p>
            <a:r>
              <a:rPr lang="en-US" dirty="0" smtClean="0"/>
              <a:t>Release</a:t>
            </a:r>
          </a:p>
          <a:p>
            <a:r>
              <a:rPr lang="en-US" dirty="0" smtClean="0"/>
              <a:t>Mechanism</a:t>
            </a:r>
            <a:endParaRPr lang="en-US" dirty="0"/>
          </a:p>
        </p:txBody>
      </p:sp>
      <p:cxnSp>
        <p:nvCxnSpPr>
          <p:cNvPr id="42" name="Straight Arrow Connector 41"/>
          <p:cNvCxnSpPr/>
          <p:nvPr/>
        </p:nvCxnSpPr>
        <p:spPr bwMode="auto">
          <a:xfrm rot="5400000">
            <a:off x="6911163" y="3859618"/>
            <a:ext cx="265814" cy="180754"/>
          </a:xfrm>
          <a:prstGeom prst="straightConnector1">
            <a:avLst/>
          </a:prstGeom>
          <a:blipFill dpi="0" rotWithShape="0">
            <a:blip r:embed="rId6" cstate="print"/>
            <a:srcRect/>
            <a:stretch>
              <a:fillRect/>
            </a:stretch>
          </a:blipFill>
          <a:ln w="25400" cap="flat" cmpd="sng" algn="ctr">
            <a:solidFill>
              <a:schemeClr val="tx1"/>
            </a:solidFill>
            <a:prstDash val="solid"/>
            <a:round/>
            <a:headEnd type="none" w="med" len="med"/>
            <a:tailEnd type="arrow"/>
          </a:ln>
          <a:effectLst/>
        </p:spPr>
      </p:cxnSp>
      <p:sp>
        <p:nvSpPr>
          <p:cNvPr id="45" name="TextBox 44"/>
          <p:cNvSpPr txBox="1"/>
          <p:nvPr/>
        </p:nvSpPr>
        <p:spPr>
          <a:xfrm>
            <a:off x="7561817" y="1270887"/>
            <a:ext cx="849913" cy="666849"/>
          </a:xfrm>
          <a:prstGeom prst="rect">
            <a:avLst/>
          </a:prstGeom>
          <a:noFill/>
        </p:spPr>
        <p:txBody>
          <a:bodyPr wrap="none" rtlCol="0">
            <a:spAutoFit/>
          </a:bodyPr>
          <a:lstStyle/>
          <a:p>
            <a:r>
              <a:rPr lang="en-US" dirty="0" smtClean="0"/>
              <a:t>PWI </a:t>
            </a:r>
          </a:p>
          <a:p>
            <a:r>
              <a:rPr lang="en-US" dirty="0" smtClean="0"/>
              <a:t>Whips</a:t>
            </a:r>
            <a:endParaRPr lang="en-US" dirty="0"/>
          </a:p>
        </p:txBody>
      </p:sp>
      <p:cxnSp>
        <p:nvCxnSpPr>
          <p:cNvPr id="46" name="Straight Arrow Connector 45"/>
          <p:cNvCxnSpPr>
            <a:stCxn id="45" idx="1"/>
          </p:cNvCxnSpPr>
          <p:nvPr/>
        </p:nvCxnSpPr>
        <p:spPr bwMode="auto">
          <a:xfrm rot="10800000">
            <a:off x="7384609" y="1572148"/>
            <a:ext cx="177208" cy="32165"/>
          </a:xfrm>
          <a:prstGeom prst="straightConnector1">
            <a:avLst/>
          </a:prstGeom>
          <a:blipFill dpi="0" rotWithShape="0">
            <a:blip r:embed="rId6" cstate="print"/>
            <a:srcRect/>
            <a:stretch>
              <a:fillRect/>
            </a:stretch>
          </a:blipFill>
          <a:ln w="25400" cap="flat" cmpd="sng" algn="ctr">
            <a:solidFill>
              <a:schemeClr val="tx1"/>
            </a:solidFill>
            <a:prstDash val="solid"/>
            <a:round/>
            <a:headEnd type="none" w="med" len="med"/>
            <a:tailEnd type="arrow"/>
          </a:ln>
          <a:effectLst/>
        </p:spPr>
      </p:cxnSp>
      <p:cxnSp>
        <p:nvCxnSpPr>
          <p:cNvPr id="50" name="Straight Arrow Connector 49"/>
          <p:cNvCxnSpPr/>
          <p:nvPr/>
        </p:nvCxnSpPr>
        <p:spPr bwMode="auto">
          <a:xfrm>
            <a:off x="8268468" y="1561395"/>
            <a:ext cx="188255" cy="90196"/>
          </a:xfrm>
          <a:prstGeom prst="straightConnector1">
            <a:avLst/>
          </a:prstGeom>
          <a:blipFill dpi="0" rotWithShape="0">
            <a:blip r:embed="rId6" cstate="print"/>
            <a:srcRect/>
            <a:stretch>
              <a:fillRect/>
            </a:stretch>
          </a:blipFill>
          <a:ln w="25400" cap="flat" cmpd="sng" algn="ctr">
            <a:solidFill>
              <a:schemeClr val="tx1"/>
            </a:solidFill>
            <a:prstDash val="solid"/>
            <a:round/>
            <a:headEnd type="none" w="med" len="med"/>
            <a:tailEnd type="arrow"/>
          </a:ln>
          <a:effectLst/>
        </p:spPr>
      </p:cxnSp>
      <p:sp>
        <p:nvSpPr>
          <p:cNvPr id="52" name="TextBox 51"/>
          <p:cNvSpPr txBox="1"/>
          <p:nvPr/>
        </p:nvSpPr>
        <p:spPr>
          <a:xfrm>
            <a:off x="8382987" y="3520560"/>
            <a:ext cx="849913" cy="666849"/>
          </a:xfrm>
          <a:prstGeom prst="rect">
            <a:avLst/>
          </a:prstGeom>
          <a:noFill/>
        </p:spPr>
        <p:txBody>
          <a:bodyPr wrap="none" rtlCol="0">
            <a:spAutoFit/>
          </a:bodyPr>
          <a:lstStyle/>
          <a:p>
            <a:r>
              <a:rPr lang="en-US" dirty="0" smtClean="0"/>
              <a:t>PWI </a:t>
            </a:r>
          </a:p>
          <a:p>
            <a:r>
              <a:rPr lang="en-US" dirty="0" smtClean="0"/>
              <a:t>Whips</a:t>
            </a:r>
            <a:endParaRPr lang="en-US" dirty="0"/>
          </a:p>
        </p:txBody>
      </p:sp>
      <p:cxnSp>
        <p:nvCxnSpPr>
          <p:cNvPr id="53" name="Straight Arrow Connector 52"/>
          <p:cNvCxnSpPr>
            <a:stCxn id="52" idx="1"/>
          </p:cNvCxnSpPr>
          <p:nvPr/>
        </p:nvCxnSpPr>
        <p:spPr bwMode="auto">
          <a:xfrm rot="10800000">
            <a:off x="8205779" y="3821823"/>
            <a:ext cx="177208" cy="32163"/>
          </a:xfrm>
          <a:prstGeom prst="straightConnector1">
            <a:avLst/>
          </a:prstGeom>
          <a:blipFill dpi="0" rotWithShape="0">
            <a:blip r:embed="rId6" cstate="print"/>
            <a:srcRect/>
            <a:stretch>
              <a:fillRect/>
            </a:stretch>
          </a:blipFill>
          <a:ln w="25400" cap="flat" cmpd="sng" algn="ctr">
            <a:solidFill>
              <a:schemeClr val="tx1"/>
            </a:solidFill>
            <a:prstDash val="solid"/>
            <a:round/>
            <a:headEnd type="none" w="med" len="med"/>
            <a:tailEnd type="arrow"/>
          </a:ln>
          <a:effectLst/>
        </p:spPr>
      </p:cxnSp>
      <p:cxnSp>
        <p:nvCxnSpPr>
          <p:cNvPr id="54" name="Straight Arrow Connector 53"/>
          <p:cNvCxnSpPr/>
          <p:nvPr/>
        </p:nvCxnSpPr>
        <p:spPr bwMode="auto">
          <a:xfrm rot="16200000" flipH="1">
            <a:off x="8844962" y="4106385"/>
            <a:ext cx="66797" cy="233570"/>
          </a:xfrm>
          <a:prstGeom prst="straightConnector1">
            <a:avLst/>
          </a:prstGeom>
          <a:blipFill dpi="0" rotWithShape="0">
            <a:blip r:embed="rId6" cstate="print"/>
            <a:srcRect/>
            <a:stretch>
              <a:fillRect/>
            </a:stretch>
          </a:blipFill>
          <a:ln w="25400" cap="flat" cmpd="sng" algn="ctr">
            <a:solidFill>
              <a:schemeClr val="tx1"/>
            </a:solidFill>
            <a:prstDash val="solid"/>
            <a:round/>
            <a:headEnd type="none" w="med" len="med"/>
            <a:tailEnd type="arrow"/>
          </a:ln>
          <a:effectLst/>
        </p:spPr>
      </p:cxnSp>
      <p:sp>
        <p:nvSpPr>
          <p:cNvPr id="58" name="TextBox 57"/>
          <p:cNvSpPr txBox="1"/>
          <p:nvPr/>
        </p:nvSpPr>
        <p:spPr>
          <a:xfrm>
            <a:off x="4920510" y="6111360"/>
            <a:ext cx="2721936" cy="379591"/>
          </a:xfrm>
          <a:prstGeom prst="rect">
            <a:avLst/>
          </a:prstGeom>
          <a:noFill/>
        </p:spPr>
        <p:txBody>
          <a:bodyPr wrap="square" rtlCol="0">
            <a:spAutoFit/>
          </a:bodyPr>
          <a:lstStyle/>
          <a:p>
            <a:r>
              <a:rPr lang="en-US" dirty="0" smtClean="0"/>
              <a:t>Stowed PWI Whips</a:t>
            </a:r>
            <a:endParaRPr lang="en-US" dirty="0"/>
          </a:p>
        </p:txBody>
      </p:sp>
      <p:cxnSp>
        <p:nvCxnSpPr>
          <p:cNvPr id="59" name="Straight Arrow Connector 58"/>
          <p:cNvCxnSpPr/>
          <p:nvPr/>
        </p:nvCxnSpPr>
        <p:spPr bwMode="auto">
          <a:xfrm flipV="1">
            <a:off x="6492949" y="5454502"/>
            <a:ext cx="960474" cy="708843"/>
          </a:xfrm>
          <a:prstGeom prst="straightConnector1">
            <a:avLst/>
          </a:prstGeom>
          <a:blipFill dpi="0" rotWithShape="0">
            <a:blip r:embed="rId6" cstate="print"/>
            <a:srcRect/>
            <a:stretch>
              <a:fillRect/>
            </a:stretch>
          </a:blipFill>
          <a:ln w="25400" cap="flat" cmpd="sng" algn="ctr">
            <a:solidFill>
              <a:schemeClr val="tx1"/>
            </a:solidFill>
            <a:prstDash val="solid"/>
            <a:round/>
            <a:headEnd type="none" w="med" len="med"/>
            <a:tailEnd type="arrow"/>
          </a:ln>
          <a:effectLst/>
        </p:spPr>
      </p:cxnSp>
      <p:cxnSp>
        <p:nvCxnSpPr>
          <p:cNvPr id="61" name="Straight Arrow Connector 60"/>
          <p:cNvCxnSpPr/>
          <p:nvPr/>
        </p:nvCxnSpPr>
        <p:spPr bwMode="auto">
          <a:xfrm flipV="1">
            <a:off x="6539023" y="5351723"/>
            <a:ext cx="2289544" cy="804528"/>
          </a:xfrm>
          <a:prstGeom prst="straightConnector1">
            <a:avLst/>
          </a:prstGeom>
          <a:blipFill dpi="0" rotWithShape="0">
            <a:blip r:embed="rId6" cstate="print"/>
            <a:srcRect/>
            <a:stretch>
              <a:fillRect/>
            </a:stretch>
          </a:blipFill>
          <a:ln w="254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106052160"/>
      </p:ext>
    </p:extLst>
  </p:cSld>
  <p:clrMapOvr>
    <a:masterClrMapping/>
  </p:clrMapOvr>
  <p:transition xmlns:p14="http://schemas.microsoft.com/office/powerpoint/2010/mai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FIELDS MAG (Magnetometer) </a:t>
            </a:r>
            <a:endParaRPr lang="en-US" dirty="0"/>
          </a:p>
        </p:txBody>
      </p:sp>
      <p:sp>
        <p:nvSpPr>
          <p:cNvPr id="3" name="Content Placeholder 2"/>
          <p:cNvSpPr>
            <a:spLocks noGrp="1"/>
          </p:cNvSpPr>
          <p:nvPr>
            <p:ph idx="1"/>
          </p:nvPr>
        </p:nvSpPr>
        <p:spPr>
          <a:xfrm>
            <a:off x="189302" y="1478748"/>
            <a:ext cx="4255698" cy="5234280"/>
          </a:xfrm>
        </p:spPr>
        <p:txBody>
          <a:bodyPr/>
          <a:lstStyle/>
          <a:p>
            <a:r>
              <a:rPr lang="en-US" sz="1800" dirty="0" smtClean="0">
                <a:latin typeface="Arial" charset="0"/>
              </a:rPr>
              <a:t>2 fluxgate magnetometers (FGMs, inboard and outboard) for DC magnetic field </a:t>
            </a:r>
          </a:p>
          <a:p>
            <a:r>
              <a:rPr lang="en-US" sz="1800" dirty="0" smtClean="0">
                <a:latin typeface="Arial" charset="0"/>
              </a:rPr>
              <a:t>1 vector search-coil magnetometer (SCM) for AC  magnetic fluctuations</a:t>
            </a:r>
          </a:p>
          <a:p>
            <a:r>
              <a:rPr lang="en-US" sz="1800" dirty="0" smtClean="0">
                <a:latin typeface="Arial" charset="0"/>
              </a:rPr>
              <a:t>SCM and FGMs aligned on centerline (z-axis) of S/C</a:t>
            </a:r>
          </a:p>
          <a:p>
            <a:r>
              <a:rPr lang="en-US" sz="1800" dirty="0" smtClean="0">
                <a:latin typeface="Arial" charset="0"/>
              </a:rPr>
              <a:t>Mounted on a ~4-m boom (APL-provided)</a:t>
            </a:r>
          </a:p>
          <a:p>
            <a:r>
              <a:rPr lang="en-US" sz="1800" dirty="0" smtClean="0">
                <a:latin typeface="Arial" charset="0"/>
              </a:rPr>
              <a:t>FIELDS Instrument Control Unit (ICU) provides internal processing, buffers data &amp; controls both PWI and MAG</a:t>
            </a:r>
          </a:p>
          <a:p>
            <a:r>
              <a:rPr lang="en-US" sz="1800" dirty="0" smtClean="0">
                <a:latin typeface="Arial" charset="0"/>
              </a:rPr>
              <a:t>Institutions: UC Berkeley, </a:t>
            </a:r>
            <a:r>
              <a:rPr lang="en-US" sz="1800" dirty="0" smtClean="0"/>
              <a:t>NASA/Goddard Space Flight Center, </a:t>
            </a:r>
            <a:r>
              <a:rPr lang="fr-FR" sz="1800" dirty="0" smtClean="0"/>
              <a:t>Laboratoire de Physique et Chimie de l’</a:t>
            </a:r>
            <a:r>
              <a:rPr lang="fr-FR" sz="1800" dirty="0" err="1" smtClean="0"/>
              <a:t>Environnment</a:t>
            </a:r>
            <a:r>
              <a:rPr lang="fr-FR" sz="1800" dirty="0" smtClean="0"/>
              <a:t> et de l’Espace (LPC2E, France)</a:t>
            </a:r>
            <a:endParaRPr lang="en-US" sz="1800" dirty="0" smtClean="0">
              <a:latin typeface="Arial" charset="0"/>
            </a:endParaRPr>
          </a:p>
          <a:p>
            <a:endParaRPr lang="en-US" sz="1800" dirty="0"/>
          </a:p>
        </p:txBody>
      </p:sp>
      <p:sp>
        <p:nvSpPr>
          <p:cNvPr id="4" name="Slide Number Placeholder 3"/>
          <p:cNvSpPr>
            <a:spLocks noGrp="1"/>
          </p:cNvSpPr>
          <p:nvPr>
            <p:ph type="sldNum" sz="quarter" idx="4294967295"/>
          </p:nvPr>
        </p:nvSpPr>
        <p:spPr>
          <a:xfrm>
            <a:off x="304800" y="6565900"/>
            <a:ext cx="1027113" cy="292100"/>
          </a:xfrm>
          <a:prstGeom prst="rect">
            <a:avLst/>
          </a:prstGeom>
        </p:spPr>
        <p:txBody>
          <a:bodyPr/>
          <a:lstStyle/>
          <a:p>
            <a:pPr>
              <a:defRPr/>
            </a:pPr>
            <a:fld id="{AA259CBE-7AB8-4F17-867E-911DC9802237}" type="slidenum">
              <a:rPr lang="en-US" smtClean="0"/>
              <a:pPr>
                <a:defRPr/>
              </a:pPr>
              <a:t>7</a:t>
            </a:fld>
            <a:endParaRPr lang="en-US"/>
          </a:p>
        </p:txBody>
      </p:sp>
      <p:sp>
        <p:nvSpPr>
          <p:cNvPr id="16" name="Slide Number Placeholder 2"/>
          <p:cNvSpPr txBox="1">
            <a:spLocks/>
          </p:cNvSpPr>
          <p:nvPr/>
        </p:nvSpPr>
        <p:spPr bwMode="ltGray">
          <a:xfrm>
            <a:off x="304800" y="6565900"/>
            <a:ext cx="1027113" cy="2921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8C0490CB-13E7-43DC-96BB-E3A4D6F15183}" type="slidenum">
              <a:rPr kumimoji="0" lang="en-US" sz="800" b="0" i="0" u="none" strike="noStrike" kern="1200" cap="none" spc="0" normalizeH="0" baseline="0" noProof="0" smtClean="0">
                <a:ln>
                  <a:noFill/>
                </a:ln>
                <a:solidFill>
                  <a:srgbClr val="BFA88D"/>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0" lang="en-US" sz="800" b="0" i="0" u="none" strike="noStrike" kern="1200" cap="none" spc="0" normalizeH="0" baseline="0" noProof="0">
              <a:ln>
                <a:noFill/>
              </a:ln>
              <a:solidFill>
                <a:srgbClr val="BFA88D"/>
              </a:solidFill>
              <a:effectLst/>
              <a:uLnTx/>
              <a:uFillTx/>
              <a:latin typeface="Arial" charset="0"/>
              <a:ea typeface="+mn-ea"/>
              <a:cs typeface="+mn-cs"/>
            </a:endParaRPr>
          </a:p>
        </p:txBody>
      </p:sp>
      <p:sp>
        <p:nvSpPr>
          <p:cNvPr id="24" name="TextBox 20"/>
          <p:cNvSpPr txBox="1">
            <a:spLocks noChangeArrowheads="1"/>
          </p:cNvSpPr>
          <p:nvPr/>
        </p:nvSpPr>
        <p:spPr bwMode="auto">
          <a:xfrm>
            <a:off x="7102310" y="2785956"/>
            <a:ext cx="2041690" cy="369332"/>
          </a:xfrm>
          <a:prstGeom prst="rect">
            <a:avLst/>
          </a:prstGeom>
          <a:noFill/>
          <a:ln w="9525">
            <a:noFill/>
            <a:miter lim="800000"/>
            <a:headEnd/>
            <a:tailEnd/>
          </a:ln>
        </p:spPr>
        <p:txBody>
          <a:bodyPr wrap="square">
            <a:spAutoFit/>
          </a:bodyPr>
          <a:lstStyle/>
          <a:p>
            <a:r>
              <a:rPr lang="en-US" dirty="0"/>
              <a:t>FIELDS </a:t>
            </a:r>
            <a:r>
              <a:rPr lang="en-US" dirty="0" smtClean="0"/>
              <a:t>SCM</a:t>
            </a:r>
            <a:endParaRPr lang="en-US" dirty="0"/>
          </a:p>
        </p:txBody>
      </p:sp>
      <p:sp>
        <p:nvSpPr>
          <p:cNvPr id="29" name="TextBox 28"/>
          <p:cNvSpPr txBox="1"/>
          <p:nvPr/>
        </p:nvSpPr>
        <p:spPr>
          <a:xfrm>
            <a:off x="5073186" y="2540895"/>
            <a:ext cx="1656616" cy="923330"/>
          </a:xfrm>
          <a:prstGeom prst="rect">
            <a:avLst/>
          </a:prstGeom>
          <a:noFill/>
        </p:spPr>
        <p:txBody>
          <a:bodyPr wrap="square" rtlCol="0">
            <a:spAutoFit/>
          </a:bodyPr>
          <a:lstStyle/>
          <a:p>
            <a:r>
              <a:rPr lang="en-US" dirty="0" smtClean="0"/>
              <a:t>FIELDS FGMs</a:t>
            </a:r>
          </a:p>
          <a:p>
            <a:endParaRPr lang="en-US" dirty="0"/>
          </a:p>
        </p:txBody>
      </p:sp>
      <p:cxnSp>
        <p:nvCxnSpPr>
          <p:cNvPr id="34" name="Straight Arrow Connector 33"/>
          <p:cNvCxnSpPr/>
          <p:nvPr/>
        </p:nvCxnSpPr>
        <p:spPr bwMode="auto">
          <a:xfrm>
            <a:off x="7202078" y="4751109"/>
            <a:ext cx="914400" cy="914400"/>
          </a:xfrm>
          <a:prstGeom prst="straightConnector1">
            <a:avLst/>
          </a:prstGeom>
          <a:blipFill dpi="0" rotWithShape="0">
            <a:blip r:embed="rId2" cstate="print"/>
            <a:srcRect/>
            <a:stretch>
              <a:fillRect/>
            </a:stretch>
          </a:blipFill>
          <a:ln w="9525" cap="flat" cmpd="sng" algn="ctr">
            <a:noFill/>
            <a:prstDash val="solid"/>
            <a:round/>
            <a:headEnd type="none" w="med" len="med"/>
            <a:tailEnd type="arrow"/>
          </a:ln>
          <a:effectLst/>
        </p:spPr>
      </p:cxnSp>
      <p:pic>
        <p:nvPicPr>
          <p:cNvPr id="45" name="Picture 2"/>
          <p:cNvPicPr>
            <a:picLocks noChangeAspect="1" noChangeArrowheads="1"/>
          </p:cNvPicPr>
          <p:nvPr/>
        </p:nvPicPr>
        <p:blipFill>
          <a:blip r:embed="rId3" cstate="print"/>
          <a:srcRect l="19492" t="37240" r="29355" b="23690"/>
          <a:stretch>
            <a:fillRect/>
          </a:stretch>
        </p:blipFill>
        <p:spPr bwMode="auto">
          <a:xfrm>
            <a:off x="4092008" y="3864634"/>
            <a:ext cx="5051992" cy="2499955"/>
          </a:xfrm>
          <a:prstGeom prst="rect">
            <a:avLst/>
          </a:prstGeom>
          <a:noFill/>
          <a:ln w="9525">
            <a:noFill/>
            <a:miter lim="800000"/>
            <a:headEnd/>
            <a:tailEnd/>
          </a:ln>
        </p:spPr>
      </p:pic>
      <p:cxnSp>
        <p:nvCxnSpPr>
          <p:cNvPr id="49" name="Straight Arrow Connector 48"/>
          <p:cNvCxnSpPr/>
          <p:nvPr/>
        </p:nvCxnSpPr>
        <p:spPr bwMode="auto">
          <a:xfrm rot="5400000">
            <a:off x="3374082" y="3932323"/>
            <a:ext cx="3008143" cy="1320010"/>
          </a:xfrm>
          <a:prstGeom prst="straightConnector1">
            <a:avLst/>
          </a:prstGeom>
          <a:blipFill dpi="0" rotWithShape="0">
            <a:blip r:embed="rId2" cstate="print"/>
            <a:srcRect/>
            <a:stretch>
              <a:fillRect/>
            </a:stretch>
          </a:blipFill>
          <a:ln w="25400" cap="flat" cmpd="sng" algn="ctr">
            <a:solidFill>
              <a:schemeClr val="tx1"/>
            </a:solidFill>
            <a:prstDash val="solid"/>
            <a:round/>
            <a:headEnd type="none" w="med" len="med"/>
            <a:tailEnd type="triangle"/>
          </a:ln>
          <a:effectLst/>
        </p:spPr>
      </p:cxnSp>
      <p:cxnSp>
        <p:nvCxnSpPr>
          <p:cNvPr id="54" name="Straight Arrow Connector 53"/>
          <p:cNvCxnSpPr/>
          <p:nvPr/>
        </p:nvCxnSpPr>
        <p:spPr bwMode="auto">
          <a:xfrm rot="16200000" flipH="1">
            <a:off x="4503377" y="4141067"/>
            <a:ext cx="2484403" cy="413296"/>
          </a:xfrm>
          <a:prstGeom prst="straightConnector1">
            <a:avLst/>
          </a:prstGeom>
          <a:blipFill dpi="0" rotWithShape="0">
            <a:blip r:embed="rId2" cstate="print"/>
            <a:srcRect/>
            <a:stretch>
              <a:fillRect/>
            </a:stretch>
          </a:blipFill>
          <a:ln w="25400" cap="flat" cmpd="sng" algn="ctr">
            <a:solidFill>
              <a:schemeClr val="tx1"/>
            </a:solidFill>
            <a:prstDash val="solid"/>
            <a:round/>
            <a:headEnd type="none" w="med" len="med"/>
            <a:tailEnd type="triangle"/>
          </a:ln>
          <a:effectLst/>
        </p:spPr>
      </p:cxnSp>
      <p:cxnSp>
        <p:nvCxnSpPr>
          <p:cNvPr id="64" name="Straight Arrow Connector 63"/>
          <p:cNvCxnSpPr/>
          <p:nvPr/>
        </p:nvCxnSpPr>
        <p:spPr bwMode="auto">
          <a:xfrm rot="5400000">
            <a:off x="5073744" y="3284746"/>
            <a:ext cx="2700577" cy="2496366"/>
          </a:xfrm>
          <a:prstGeom prst="straightConnector1">
            <a:avLst/>
          </a:prstGeom>
          <a:blipFill dpi="0" rotWithShape="0">
            <a:blip r:embed="rId2" cstate="print"/>
            <a:srcRect/>
            <a:stretch>
              <a:fillRect/>
            </a:stretch>
          </a:blipFill>
          <a:ln w="25400" cap="flat" cmpd="sng" algn="ctr">
            <a:solidFill>
              <a:schemeClr val="tx1"/>
            </a:solidFill>
            <a:prstDash val="solid"/>
            <a:round/>
            <a:headEnd type="none" w="med" len="med"/>
            <a:tailEnd type="triangle"/>
          </a:ln>
          <a:effectLst/>
        </p:spPr>
      </p:cxnSp>
      <p:pic>
        <p:nvPicPr>
          <p:cNvPr id="18" name="Picture 6" descr="SCM sensor unit"/>
          <p:cNvPicPr>
            <a:picLocks noChangeAspect="1" noChangeArrowheads="1"/>
          </p:cNvPicPr>
          <p:nvPr/>
        </p:nvPicPr>
        <p:blipFill>
          <a:blip r:embed="rId4" cstate="print"/>
          <a:srcRect/>
          <a:stretch>
            <a:fillRect/>
          </a:stretch>
        </p:blipFill>
        <p:spPr bwMode="auto">
          <a:xfrm>
            <a:off x="7060241" y="1440611"/>
            <a:ext cx="1805796" cy="1354347"/>
          </a:xfrm>
          <a:prstGeom prst="rect">
            <a:avLst/>
          </a:prstGeom>
          <a:noFill/>
        </p:spPr>
      </p:pic>
      <p:pic>
        <p:nvPicPr>
          <p:cNvPr id="19" name="Picture 7" descr="MAG_photo"/>
          <p:cNvPicPr>
            <a:picLocks noChangeAspect="1" noChangeArrowheads="1"/>
          </p:cNvPicPr>
          <p:nvPr/>
        </p:nvPicPr>
        <p:blipFill>
          <a:blip r:embed="rId5" cstate="print"/>
          <a:srcRect/>
          <a:stretch>
            <a:fillRect/>
          </a:stretch>
        </p:blipFill>
        <p:spPr bwMode="auto">
          <a:xfrm>
            <a:off x="4921370" y="1361259"/>
            <a:ext cx="1695091" cy="1273841"/>
          </a:xfrm>
          <a:prstGeom prst="rect">
            <a:avLst/>
          </a:prstGeom>
          <a:noFill/>
        </p:spPr>
      </p:pic>
    </p:spTree>
    <p:extLst>
      <p:ext uri="{BB962C8B-B14F-4D97-AF65-F5344CB8AC3E}">
        <p14:creationId xmlns:p14="http://schemas.microsoft.com/office/powerpoint/2010/main" val="752641585"/>
      </p:ext>
    </p:extLst>
  </p:cSld>
  <p:clrMapOvr>
    <a:masterClrMapping/>
  </p:clrMapOvr>
  <p:transition xmlns:p14="http://schemas.microsoft.com/office/powerpoint/2010/mai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SWEAP SPC (Solar Probe Cup)</a:t>
            </a:r>
            <a:endParaRPr lang="en-US" dirty="0"/>
          </a:p>
        </p:txBody>
      </p:sp>
      <p:sp>
        <p:nvSpPr>
          <p:cNvPr id="4" name="Slide Number Placeholder 3"/>
          <p:cNvSpPr>
            <a:spLocks noGrp="1"/>
          </p:cNvSpPr>
          <p:nvPr>
            <p:ph type="sldNum" sz="quarter" idx="4294967295"/>
          </p:nvPr>
        </p:nvSpPr>
        <p:spPr>
          <a:xfrm>
            <a:off x="304800" y="6565900"/>
            <a:ext cx="1027113" cy="292100"/>
          </a:xfrm>
          <a:prstGeom prst="rect">
            <a:avLst/>
          </a:prstGeom>
        </p:spPr>
        <p:txBody>
          <a:bodyPr/>
          <a:lstStyle/>
          <a:p>
            <a:pPr>
              <a:defRPr/>
            </a:pPr>
            <a:fld id="{AA259CBE-7AB8-4F17-867E-911DC9802237}" type="slidenum">
              <a:rPr lang="en-US" smtClean="0"/>
              <a:pPr>
                <a:defRPr/>
              </a:pPr>
              <a:t>8</a:t>
            </a:fld>
            <a:endParaRPr lang="en-US"/>
          </a:p>
        </p:txBody>
      </p:sp>
      <p:sp>
        <p:nvSpPr>
          <p:cNvPr id="5" name="Content Placeholder 4"/>
          <p:cNvSpPr>
            <a:spLocks noGrp="1"/>
          </p:cNvSpPr>
          <p:nvPr>
            <p:ph idx="1"/>
          </p:nvPr>
        </p:nvSpPr>
        <p:spPr>
          <a:xfrm>
            <a:off x="238445" y="1471525"/>
            <a:ext cx="4676905" cy="5036494"/>
          </a:xfrm>
        </p:spPr>
        <p:txBody>
          <a:bodyPr/>
          <a:lstStyle/>
          <a:p>
            <a:r>
              <a:rPr lang="en-US" sz="1800" dirty="0" smtClean="0"/>
              <a:t>Solar Probe Cup (SPC)</a:t>
            </a:r>
          </a:p>
          <a:p>
            <a:pPr lvl="1"/>
            <a:r>
              <a:rPr lang="en-US" sz="1800" dirty="0" smtClean="0"/>
              <a:t>Sensor in direct sunlight</a:t>
            </a:r>
          </a:p>
          <a:p>
            <a:pPr lvl="1"/>
            <a:r>
              <a:rPr lang="en-US" sz="1800" dirty="0" smtClean="0"/>
              <a:t>Faraday Cup faces Sun for high cadence bulk ion &amp; electron measurements</a:t>
            </a:r>
          </a:p>
          <a:p>
            <a:pPr lvl="0"/>
            <a:r>
              <a:rPr lang="en-US" sz="1800" dirty="0" smtClean="0"/>
              <a:t>Uses same SWEM (SWEAP Electronics Module) as SPAN-A and –B (UC, Berkeley)</a:t>
            </a:r>
          </a:p>
          <a:p>
            <a:pPr lvl="1"/>
            <a:r>
              <a:rPr lang="en-US" sz="1800" dirty="0" smtClean="0"/>
              <a:t>Electrical interface to spacecraft</a:t>
            </a:r>
          </a:p>
          <a:p>
            <a:pPr lvl="1"/>
            <a:r>
              <a:rPr lang="en-US" sz="1800" dirty="0" smtClean="0"/>
              <a:t>Controls SPC &amp; SPAN, formats data products, buffers data</a:t>
            </a:r>
          </a:p>
          <a:p>
            <a:pPr lvl="1"/>
            <a:r>
              <a:rPr lang="en-US" sz="1800" dirty="0" smtClean="0"/>
              <a:t>Includes SAO boards: </a:t>
            </a:r>
          </a:p>
          <a:p>
            <a:pPr lvl="2"/>
            <a:r>
              <a:rPr lang="en-US" sz="1800" dirty="0" smtClean="0"/>
              <a:t>Analog Processing Board (APB): analyzes analog signals from SPC</a:t>
            </a:r>
          </a:p>
          <a:p>
            <a:pPr lvl="2"/>
            <a:r>
              <a:rPr lang="en-US" sz="1800" dirty="0" smtClean="0"/>
              <a:t>High Voltage Modulator Board (HMB): produces high voltage signal for SPC’s modulator grid</a:t>
            </a:r>
          </a:p>
          <a:p>
            <a:r>
              <a:rPr lang="en-US" sz="1800" dirty="0" smtClean="0"/>
              <a:t>Smithsonian Astrophysical Observatory (SAO) </a:t>
            </a:r>
          </a:p>
          <a:p>
            <a:pPr>
              <a:buNone/>
            </a:pPr>
            <a:endParaRPr lang="en-US" sz="1800" dirty="0"/>
          </a:p>
        </p:txBody>
      </p:sp>
      <p:pic>
        <p:nvPicPr>
          <p:cNvPr id="6" name="Picture 3"/>
          <p:cNvPicPr>
            <a:picLocks noChangeAspect="1" noChangeArrowheads="1"/>
          </p:cNvPicPr>
          <p:nvPr/>
        </p:nvPicPr>
        <p:blipFill>
          <a:blip r:embed="rId2" cstate="print"/>
          <a:srcRect l="30952" t="28147" r="53844" b="52126"/>
          <a:stretch>
            <a:fillRect/>
          </a:stretch>
        </p:blipFill>
        <p:spPr bwMode="auto">
          <a:xfrm>
            <a:off x="6972481" y="1298384"/>
            <a:ext cx="2171519" cy="1825142"/>
          </a:xfrm>
          <a:prstGeom prst="rect">
            <a:avLst/>
          </a:prstGeom>
          <a:noFill/>
          <a:ln w="9525">
            <a:noFill/>
            <a:miter lim="800000"/>
            <a:headEnd/>
            <a:tailEnd/>
          </a:ln>
        </p:spPr>
      </p:pic>
      <p:pic>
        <p:nvPicPr>
          <p:cNvPr id="7" name="Picture 3"/>
          <p:cNvPicPr>
            <a:picLocks noChangeAspect="1" noChangeArrowheads="1"/>
          </p:cNvPicPr>
          <p:nvPr/>
        </p:nvPicPr>
        <p:blipFill>
          <a:blip r:embed="rId3" cstate="screen"/>
          <a:srcRect/>
          <a:stretch>
            <a:fillRect/>
          </a:stretch>
        </p:blipFill>
        <p:spPr bwMode="auto">
          <a:xfrm>
            <a:off x="5469790" y="1361159"/>
            <a:ext cx="1546005" cy="1590908"/>
          </a:xfrm>
          <a:prstGeom prst="rect">
            <a:avLst/>
          </a:prstGeom>
          <a:noFill/>
          <a:ln w="9525">
            <a:noFill/>
            <a:miter lim="800000"/>
            <a:headEnd/>
            <a:tailEnd/>
          </a:ln>
        </p:spPr>
      </p:pic>
      <p:sp>
        <p:nvSpPr>
          <p:cNvPr id="13" name="TextBox 12"/>
          <p:cNvSpPr txBox="1"/>
          <p:nvPr/>
        </p:nvSpPr>
        <p:spPr>
          <a:xfrm>
            <a:off x="5618088" y="3067733"/>
            <a:ext cx="3340277" cy="584776"/>
          </a:xfrm>
          <a:prstGeom prst="rect">
            <a:avLst/>
          </a:prstGeom>
          <a:noFill/>
        </p:spPr>
        <p:txBody>
          <a:bodyPr wrap="none" rtlCol="0">
            <a:spAutoFit/>
          </a:bodyPr>
          <a:lstStyle/>
          <a:p>
            <a:r>
              <a:rPr lang="en-US" sz="1600" dirty="0" smtClean="0"/>
              <a:t>Above right: SPC mounted on TSA</a:t>
            </a:r>
          </a:p>
          <a:p>
            <a:r>
              <a:rPr lang="en-US" sz="1600" dirty="0" smtClean="0"/>
              <a:t>Above left: SPC prototype</a:t>
            </a:r>
            <a:endParaRPr lang="en-US" sz="1600" dirty="0"/>
          </a:p>
        </p:txBody>
      </p:sp>
      <p:sp>
        <p:nvSpPr>
          <p:cNvPr id="14" name="TextBox 13"/>
          <p:cNvSpPr txBox="1"/>
          <p:nvPr/>
        </p:nvSpPr>
        <p:spPr>
          <a:xfrm>
            <a:off x="5887061" y="6043260"/>
            <a:ext cx="2538663" cy="379591"/>
          </a:xfrm>
          <a:prstGeom prst="rect">
            <a:avLst/>
          </a:prstGeom>
          <a:noFill/>
        </p:spPr>
        <p:txBody>
          <a:bodyPr wrap="square" rtlCol="0">
            <a:spAutoFit/>
          </a:bodyPr>
          <a:lstStyle/>
          <a:p>
            <a:r>
              <a:rPr lang="en-US" dirty="0" smtClean="0"/>
              <a:t>Above: SPC details</a:t>
            </a:r>
            <a:endParaRPr lang="en-US" dirty="0"/>
          </a:p>
        </p:txBody>
      </p:sp>
      <p:pic>
        <p:nvPicPr>
          <p:cNvPr id="1026" name="Picture 2"/>
          <p:cNvPicPr>
            <a:picLocks noChangeAspect="1" noChangeArrowheads="1"/>
          </p:cNvPicPr>
          <p:nvPr/>
        </p:nvPicPr>
        <p:blipFill>
          <a:blip r:embed="rId4" cstate="print"/>
          <a:srcRect l="7563" t="28222" r="61625" b="9145"/>
          <a:stretch>
            <a:fillRect/>
          </a:stretch>
        </p:blipFill>
        <p:spPr bwMode="auto">
          <a:xfrm>
            <a:off x="5028378" y="3706151"/>
            <a:ext cx="4118893" cy="2354783"/>
          </a:xfrm>
          <a:prstGeom prst="rect">
            <a:avLst/>
          </a:prstGeom>
          <a:noFill/>
          <a:ln w="9525">
            <a:noFill/>
            <a:miter lim="800000"/>
            <a:headEnd/>
            <a:tailEnd/>
          </a:ln>
        </p:spPr>
      </p:pic>
    </p:spTree>
    <p:extLst>
      <p:ext uri="{BB962C8B-B14F-4D97-AF65-F5344CB8AC3E}">
        <p14:creationId xmlns:p14="http://schemas.microsoft.com/office/powerpoint/2010/main" val="41807619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100013"/>
            <a:ext cx="8454186" cy="1004168"/>
          </a:xfrm>
        </p:spPr>
        <p:txBody>
          <a:bodyPr/>
          <a:lstStyle/>
          <a:p>
            <a:r>
              <a:rPr lang="en-US" sz="2800" dirty="0" smtClean="0"/>
              <a:t>SWEAP: SPAN-A and –B (Solar Probe Analyzers)  </a:t>
            </a:r>
            <a:endParaRPr lang="en-US" sz="2800" dirty="0"/>
          </a:p>
        </p:txBody>
      </p:sp>
      <p:sp>
        <p:nvSpPr>
          <p:cNvPr id="3" name="Slide Number Placeholder 2"/>
          <p:cNvSpPr>
            <a:spLocks noGrp="1"/>
          </p:cNvSpPr>
          <p:nvPr>
            <p:ph type="sldNum" sz="quarter" idx="4294967295"/>
          </p:nvPr>
        </p:nvSpPr>
        <p:spPr>
          <a:xfrm>
            <a:off x="304800" y="6565900"/>
            <a:ext cx="1027113" cy="292100"/>
          </a:xfrm>
          <a:prstGeom prst="rect">
            <a:avLst/>
          </a:prstGeom>
        </p:spPr>
        <p:txBody>
          <a:bodyPr/>
          <a:lstStyle/>
          <a:p>
            <a:pPr>
              <a:defRPr/>
            </a:pPr>
            <a:fld id="{8C0490CB-13E7-43DC-96BB-E3A4D6F15183}" type="slidenum">
              <a:rPr lang="en-US" smtClean="0"/>
              <a:pPr>
                <a:defRPr/>
              </a:pPr>
              <a:t>9</a:t>
            </a:fld>
            <a:endParaRPr lang="en-US"/>
          </a:p>
        </p:txBody>
      </p:sp>
      <p:sp>
        <p:nvSpPr>
          <p:cNvPr id="7" name="Content Placeholder 2"/>
          <p:cNvSpPr txBox="1">
            <a:spLocks/>
          </p:cNvSpPr>
          <p:nvPr/>
        </p:nvSpPr>
        <p:spPr>
          <a:xfrm>
            <a:off x="154380" y="1417879"/>
            <a:ext cx="5154627" cy="5150382"/>
          </a:xfrm>
          <a:prstGeom prst="rect">
            <a:avLst/>
          </a:prstGeom>
        </p:spPr>
        <p:txBody>
          <a:bodyPr/>
          <a:lstStyle/>
          <a:p>
            <a:pPr marL="227013" marR="0" lvl="0" indent="-227013" algn="l" defTabSz="914400" rtl="0" eaLnBrk="0" fontAlgn="base" latinLnBrk="0" hangingPunct="0">
              <a:lnSpc>
                <a:spcPct val="85000"/>
              </a:lnSpc>
              <a:spcBef>
                <a:spcPct val="0"/>
              </a:spcBef>
              <a:spcAft>
                <a:spcPct val="25000"/>
              </a:spcAft>
              <a:buClrTx/>
              <a:buSzTx/>
              <a:buFont typeface="Wingdings" pitchFamily="2" charset="2"/>
              <a:buChar char="§"/>
              <a:tabLst/>
              <a:defRPr/>
            </a:pPr>
            <a:r>
              <a:rPr kumimoji="0" lang="en-US" sz="1800" b="1" i="0" u="none" strike="noStrike" kern="0" cap="none" spc="0" normalizeH="0" baseline="0" noProof="0" dirty="0" smtClean="0">
                <a:ln>
                  <a:noFill/>
                </a:ln>
                <a:solidFill>
                  <a:schemeClr val="tx1"/>
                </a:solidFill>
                <a:effectLst/>
                <a:uLnTx/>
                <a:uFillTx/>
                <a:latin typeface="+mn-lt"/>
                <a:ea typeface="+mn-ea"/>
                <a:cs typeface="+mn-cs"/>
              </a:rPr>
              <a:t>Solar Probe Analyzers (SPAN)</a:t>
            </a:r>
          </a:p>
          <a:p>
            <a:pPr marL="463550" marR="0" lvl="1" indent="-234950" algn="l" defTabSz="914400" rtl="0" eaLnBrk="0" fontAlgn="base" latinLnBrk="0" hangingPunct="0">
              <a:lnSpc>
                <a:spcPct val="85000"/>
              </a:lnSpc>
              <a:spcBef>
                <a:spcPct val="0"/>
              </a:spcBef>
              <a:spcAft>
                <a:spcPct val="25000"/>
              </a:spcAft>
              <a:buClrTx/>
              <a:buSzTx/>
              <a:buFont typeface="Wingdings" pitchFamily="2" charset="2"/>
              <a:buChar char="§"/>
              <a:tabLst/>
              <a:defRPr/>
            </a:pPr>
            <a:r>
              <a:rPr kumimoji="0" lang="en-US" sz="1800" b="1" i="0" u="none" strike="noStrike" kern="0" cap="none" spc="0" normalizeH="0" baseline="0" noProof="0" dirty="0" smtClean="0">
                <a:ln>
                  <a:noFill/>
                </a:ln>
                <a:solidFill>
                  <a:schemeClr val="tx1"/>
                </a:solidFill>
                <a:effectLst/>
                <a:uLnTx/>
                <a:uFillTx/>
                <a:latin typeface="+mn-lt"/>
              </a:rPr>
              <a:t>Electrostatic analyzers (ESAs) in shadow at back of spacecraft on RAM (SPAN-A) &amp; anti-RAM (SPAN-B) sides</a:t>
            </a:r>
          </a:p>
          <a:p>
            <a:pPr marL="463550" marR="0" lvl="1" indent="-234950" algn="l" defTabSz="914400" rtl="0" eaLnBrk="0" fontAlgn="base" latinLnBrk="0" hangingPunct="0">
              <a:lnSpc>
                <a:spcPct val="85000"/>
              </a:lnSpc>
              <a:spcBef>
                <a:spcPct val="0"/>
              </a:spcBef>
              <a:spcAft>
                <a:spcPct val="25000"/>
              </a:spcAft>
              <a:buClrTx/>
              <a:buSzTx/>
              <a:buFont typeface="Wingdings" pitchFamily="2" charset="2"/>
              <a:buChar char="§"/>
              <a:tabLst/>
              <a:defRPr/>
            </a:pPr>
            <a:r>
              <a:rPr lang="en-US" sz="1800" b="1" kern="0" baseline="0" dirty="0" smtClean="0">
                <a:latin typeface="+mn-lt"/>
              </a:rPr>
              <a:t>Detailed measurements of 3D ion &amp; electron velocity distribution functions</a:t>
            </a:r>
          </a:p>
          <a:p>
            <a:pPr marL="463550" marR="0" lvl="1" indent="-234950" algn="l" defTabSz="914400" rtl="0" eaLnBrk="0" fontAlgn="base" latinLnBrk="0" hangingPunct="0">
              <a:lnSpc>
                <a:spcPct val="85000"/>
              </a:lnSpc>
              <a:spcBef>
                <a:spcPct val="0"/>
              </a:spcBef>
              <a:spcAft>
                <a:spcPct val="25000"/>
              </a:spcAft>
              <a:buClrTx/>
              <a:buSzTx/>
              <a:buFont typeface="Wingdings" pitchFamily="2" charset="2"/>
              <a:buChar char="§"/>
              <a:tabLst/>
              <a:defRPr/>
            </a:pPr>
            <a:r>
              <a:rPr lang="en-US" sz="1800" b="1" kern="0" baseline="0" dirty="0" smtClean="0">
                <a:latin typeface="+mn-lt"/>
              </a:rPr>
              <a:t>SPAN-A Plus enhancement: </a:t>
            </a:r>
          </a:p>
          <a:p>
            <a:pPr marL="920750" lvl="2" indent="-234950" eaLnBrk="0" hangingPunct="0">
              <a:lnSpc>
                <a:spcPct val="85000"/>
              </a:lnSpc>
              <a:spcAft>
                <a:spcPct val="25000"/>
              </a:spcAft>
              <a:buFont typeface="Wingdings" pitchFamily="2" charset="2"/>
              <a:buChar char="§"/>
              <a:defRPr/>
            </a:pPr>
            <a:r>
              <a:rPr lang="en-US" sz="1800" b="1" kern="0" baseline="0" dirty="0" smtClean="0">
                <a:latin typeface="+mn-lt"/>
              </a:rPr>
              <a:t>Added time of flight (TOF) section to provide mass per charge resolution.</a:t>
            </a:r>
          </a:p>
          <a:p>
            <a:pPr marL="920750" lvl="2" indent="-234950" eaLnBrk="0" hangingPunct="0">
              <a:lnSpc>
                <a:spcPct val="85000"/>
              </a:lnSpc>
              <a:spcAft>
                <a:spcPct val="25000"/>
              </a:spcAft>
              <a:buFont typeface="Wingdings" pitchFamily="2" charset="2"/>
              <a:buChar char="§"/>
              <a:defRPr/>
            </a:pPr>
            <a:r>
              <a:rPr lang="en-US" sz="1800" b="1" kern="0" baseline="0" dirty="0" smtClean="0">
                <a:latin typeface="+mn-lt"/>
              </a:rPr>
              <a:t>Separates minor ion species, enabling distinct proton &amp; alpha velocity distribution functions.  </a:t>
            </a:r>
            <a:endParaRPr kumimoji="0" lang="en-US" sz="1800" b="1" i="0" u="none" strike="noStrike" kern="0" cap="none" spc="0" normalizeH="0" baseline="0" noProof="0" dirty="0" smtClean="0">
              <a:ln>
                <a:noFill/>
              </a:ln>
              <a:solidFill>
                <a:schemeClr val="tx1"/>
              </a:solidFill>
              <a:effectLst/>
              <a:uLnTx/>
              <a:uFillTx/>
              <a:latin typeface="+mn-lt"/>
            </a:endParaRPr>
          </a:p>
          <a:p>
            <a:pPr marL="227013" marR="0" lvl="0" indent="-227013" algn="l" defTabSz="914400" rtl="0" eaLnBrk="0" fontAlgn="base" latinLnBrk="0" hangingPunct="0">
              <a:lnSpc>
                <a:spcPct val="85000"/>
              </a:lnSpc>
              <a:spcBef>
                <a:spcPct val="0"/>
              </a:spcBef>
              <a:spcAft>
                <a:spcPct val="25000"/>
              </a:spcAft>
              <a:buClrTx/>
              <a:buSzTx/>
              <a:buFont typeface="Wingdings" pitchFamily="2" charset="2"/>
              <a:buChar char="§"/>
              <a:tabLst/>
              <a:defRPr/>
            </a:pPr>
            <a:r>
              <a:rPr kumimoji="0" lang="en-US" sz="1800" b="1" i="0" u="none" strike="noStrike" kern="0" cap="none" spc="0" normalizeH="0" baseline="0" noProof="0" dirty="0" smtClean="0">
                <a:ln>
                  <a:noFill/>
                </a:ln>
                <a:solidFill>
                  <a:schemeClr val="tx1"/>
                </a:solidFill>
                <a:effectLst/>
                <a:uLnTx/>
                <a:uFillTx/>
                <a:latin typeface="+mn-lt"/>
                <a:ea typeface="+mn-ea"/>
                <a:cs typeface="+mn-cs"/>
              </a:rPr>
              <a:t>Uses SWEM (SWEAP Electronics Module) interface, along with SPC</a:t>
            </a:r>
          </a:p>
          <a:p>
            <a:pPr marL="463550" marR="0" lvl="1" indent="-234950" algn="l" defTabSz="914400" rtl="0" eaLnBrk="0" fontAlgn="base" latinLnBrk="0" hangingPunct="0">
              <a:lnSpc>
                <a:spcPct val="85000"/>
              </a:lnSpc>
              <a:spcBef>
                <a:spcPct val="0"/>
              </a:spcBef>
              <a:spcAft>
                <a:spcPct val="25000"/>
              </a:spcAft>
              <a:buClrTx/>
              <a:buSzTx/>
              <a:buFont typeface="Wingdings" pitchFamily="2" charset="2"/>
              <a:buChar char="§"/>
              <a:tabLst/>
              <a:defRPr/>
            </a:pPr>
            <a:r>
              <a:rPr kumimoji="0" lang="en-US" sz="1800" b="1" i="0" u="none" strike="noStrike" kern="0" cap="none" spc="0" normalizeH="0" baseline="0" noProof="0" dirty="0" smtClean="0">
                <a:ln>
                  <a:noFill/>
                </a:ln>
                <a:solidFill>
                  <a:schemeClr val="tx1"/>
                </a:solidFill>
                <a:effectLst/>
                <a:uLnTx/>
                <a:uFillTx/>
                <a:latin typeface="+mn-lt"/>
              </a:rPr>
              <a:t>Electrical interface to spacecraft</a:t>
            </a:r>
          </a:p>
          <a:p>
            <a:pPr marL="463550" marR="0" lvl="1" indent="-234950" algn="l" defTabSz="914400" rtl="0" eaLnBrk="0" fontAlgn="base" latinLnBrk="0" hangingPunct="0">
              <a:lnSpc>
                <a:spcPct val="85000"/>
              </a:lnSpc>
              <a:spcBef>
                <a:spcPct val="0"/>
              </a:spcBef>
              <a:spcAft>
                <a:spcPct val="25000"/>
              </a:spcAft>
              <a:buClrTx/>
              <a:buSzTx/>
              <a:buFont typeface="Wingdings" pitchFamily="2" charset="2"/>
              <a:buChar char="§"/>
              <a:tabLst/>
              <a:defRPr/>
            </a:pPr>
            <a:r>
              <a:rPr kumimoji="0" lang="en-US" sz="1800" b="1" i="0" u="none" strike="noStrike" kern="0" cap="none" spc="0" normalizeH="0" baseline="0" noProof="0" dirty="0" smtClean="0">
                <a:ln>
                  <a:noFill/>
                </a:ln>
                <a:solidFill>
                  <a:schemeClr val="tx1"/>
                </a:solidFill>
                <a:effectLst/>
                <a:uLnTx/>
                <a:uFillTx/>
                <a:latin typeface="+mn-lt"/>
              </a:rPr>
              <a:t>Controls SPC &amp; SPAN, formats data products, buffers data</a:t>
            </a:r>
          </a:p>
          <a:p>
            <a:pPr marL="6350" indent="-234950" eaLnBrk="0" hangingPunct="0">
              <a:lnSpc>
                <a:spcPct val="85000"/>
              </a:lnSpc>
              <a:spcAft>
                <a:spcPct val="25000"/>
              </a:spcAft>
              <a:buFont typeface="Wingdings" pitchFamily="2" charset="2"/>
              <a:buChar char="§"/>
            </a:pPr>
            <a:r>
              <a:rPr lang="en-US" sz="1800" b="1" kern="0" baseline="0" dirty="0" smtClean="0">
                <a:latin typeface="+mn-lt"/>
              </a:rPr>
              <a:t>UC, Berkeley, Space Sciences Lab (SSL), as part of SAO SWEAP Investigation</a:t>
            </a:r>
          </a:p>
          <a:p>
            <a:pPr marL="6350" indent="-234950" eaLnBrk="0" hangingPunct="0">
              <a:lnSpc>
                <a:spcPct val="85000"/>
              </a:lnSpc>
              <a:spcAft>
                <a:spcPct val="25000"/>
              </a:spcAft>
            </a:pPr>
            <a:endParaRPr kumimoji="0" lang="en-US" sz="1800" b="0" i="0" u="none" strike="noStrike" kern="0" cap="none" spc="0" normalizeH="0" baseline="0" noProof="0" dirty="0" smtClean="0">
              <a:ln>
                <a:noFill/>
              </a:ln>
              <a:solidFill>
                <a:schemeClr val="tx1"/>
              </a:solidFill>
              <a:effectLst/>
              <a:uLnTx/>
              <a:uFillTx/>
              <a:latin typeface="+mn-lt"/>
            </a:endParaRPr>
          </a:p>
          <a:p>
            <a:pPr marL="463550" marR="0" lvl="1" indent="-234950" algn="l" defTabSz="914400" rtl="0" eaLnBrk="0" fontAlgn="base" latinLnBrk="0" hangingPunct="0">
              <a:lnSpc>
                <a:spcPct val="85000"/>
              </a:lnSpc>
              <a:spcBef>
                <a:spcPct val="0"/>
              </a:spcBef>
              <a:spcAft>
                <a:spcPct val="25000"/>
              </a:spcAft>
              <a:buClrTx/>
              <a:buSzTx/>
              <a:buFont typeface="Wingdings" pitchFamily="2" charset="2"/>
              <a:buChar char="§"/>
              <a:tabLst/>
              <a:defRPr/>
            </a:pPr>
            <a:endParaRPr kumimoji="0" lang="en-US" sz="1800" b="0" i="0" u="none" strike="noStrike" kern="0" cap="none" spc="0" normalizeH="0" baseline="0" noProof="0" dirty="0" smtClean="0">
              <a:ln>
                <a:noFill/>
              </a:ln>
              <a:solidFill>
                <a:schemeClr val="tx1"/>
              </a:solidFill>
              <a:effectLst/>
              <a:uLnTx/>
              <a:uFillTx/>
              <a:latin typeface="+mn-lt"/>
            </a:endParaRPr>
          </a:p>
          <a:p>
            <a:pPr marL="227013" marR="0" lvl="0" indent="-227013" algn="l" defTabSz="914400" rtl="0" eaLnBrk="0" fontAlgn="base" latinLnBrk="0" hangingPunct="0">
              <a:lnSpc>
                <a:spcPct val="85000"/>
              </a:lnSpc>
              <a:spcBef>
                <a:spcPct val="0"/>
              </a:spcBef>
              <a:spcAft>
                <a:spcPct val="25000"/>
              </a:spcAft>
              <a:buClrTx/>
              <a:buSzTx/>
              <a:buFont typeface="Wingdings" pitchFamily="2" charset="2"/>
              <a:buChar char="§"/>
              <a:tabLst/>
              <a:defRPr/>
            </a:pPr>
            <a:endParaRPr kumimoji="0" lang="en-US" sz="2000" b="1" i="0" u="none" strike="noStrike" kern="0" cap="none" spc="0" normalizeH="0" baseline="0" noProof="0" dirty="0">
              <a:ln>
                <a:noFill/>
              </a:ln>
              <a:solidFill>
                <a:schemeClr val="tx1"/>
              </a:solidFill>
              <a:effectLst/>
              <a:uLnTx/>
              <a:uFillTx/>
              <a:latin typeface="+mn-lt"/>
              <a:ea typeface="+mn-ea"/>
              <a:cs typeface="+mn-cs"/>
            </a:endParaRPr>
          </a:p>
        </p:txBody>
      </p:sp>
      <p:pic>
        <p:nvPicPr>
          <p:cNvPr id="9" name="Picture 13" descr="Business Areas - Military Space"/>
          <p:cNvPicPr>
            <a:picLocks noChangeAspect="1" noChangeArrowheads="1"/>
          </p:cNvPicPr>
          <p:nvPr/>
        </p:nvPicPr>
        <p:blipFill>
          <a:blip r:embed="rId2" cstate="print"/>
          <a:srcRect l="49278" t="55873" r="29207" b="16777"/>
          <a:stretch>
            <a:fillRect/>
          </a:stretch>
        </p:blipFill>
        <p:spPr bwMode="auto">
          <a:xfrm>
            <a:off x="7539427" y="3141529"/>
            <a:ext cx="1604574" cy="1321414"/>
          </a:xfrm>
          <a:prstGeom prst="rect">
            <a:avLst/>
          </a:prstGeom>
          <a:noFill/>
          <a:ln w="9525" algn="ctr">
            <a:noFill/>
            <a:miter lim="800000"/>
            <a:headEnd/>
            <a:tailEnd/>
          </a:ln>
        </p:spPr>
      </p:pic>
      <p:sp>
        <p:nvSpPr>
          <p:cNvPr id="18" name="TextBox 17"/>
          <p:cNvSpPr txBox="1"/>
          <p:nvPr/>
        </p:nvSpPr>
        <p:spPr>
          <a:xfrm>
            <a:off x="5969001" y="2709384"/>
            <a:ext cx="3175000" cy="307777"/>
          </a:xfrm>
          <a:prstGeom prst="rect">
            <a:avLst/>
          </a:prstGeom>
          <a:noFill/>
        </p:spPr>
        <p:txBody>
          <a:bodyPr wrap="square" rtlCol="0">
            <a:spAutoFit/>
          </a:bodyPr>
          <a:lstStyle/>
          <a:p>
            <a:r>
              <a:rPr lang="en-US" sz="1400" dirty="0" smtClean="0"/>
              <a:t>Above:</a:t>
            </a:r>
            <a:r>
              <a:rPr lang="en-US" sz="1400" baseline="0" dirty="0" smtClean="0"/>
              <a:t> </a:t>
            </a:r>
            <a:r>
              <a:rPr lang="en-US" sz="1400" dirty="0" smtClean="0"/>
              <a:t>SPAN-A-Plus on Ram-side </a:t>
            </a:r>
            <a:r>
              <a:rPr lang="en-US" sz="1400" baseline="0" dirty="0" smtClean="0"/>
              <a:t> </a:t>
            </a:r>
            <a:endParaRPr lang="en-US" sz="1400" dirty="0"/>
          </a:p>
        </p:txBody>
      </p:sp>
      <p:pic>
        <p:nvPicPr>
          <p:cNvPr id="19" name="Picture 7"/>
          <p:cNvPicPr>
            <a:picLocks noChangeAspect="1" noChangeArrowheads="1"/>
          </p:cNvPicPr>
          <p:nvPr/>
        </p:nvPicPr>
        <p:blipFill>
          <a:blip r:embed="rId3" cstate="screen"/>
          <a:srcRect/>
          <a:stretch>
            <a:fillRect/>
          </a:stretch>
        </p:blipFill>
        <p:spPr bwMode="auto">
          <a:xfrm>
            <a:off x="6226986" y="3133384"/>
            <a:ext cx="1224646" cy="1178557"/>
          </a:xfrm>
          <a:prstGeom prst="rect">
            <a:avLst/>
          </a:prstGeom>
          <a:noFill/>
          <a:ln w="38100">
            <a:solidFill>
              <a:srgbClr val="0070C0"/>
            </a:solidFill>
            <a:miter lim="800000"/>
            <a:headEnd/>
            <a:tailEnd/>
          </a:ln>
        </p:spPr>
      </p:pic>
      <p:pic>
        <p:nvPicPr>
          <p:cNvPr id="20" name="Picture 2"/>
          <p:cNvPicPr>
            <a:picLocks noChangeAspect="1" noChangeArrowheads="1"/>
          </p:cNvPicPr>
          <p:nvPr/>
        </p:nvPicPr>
        <p:blipFill>
          <a:blip r:embed="rId4" cstate="screen"/>
          <a:srcRect/>
          <a:stretch>
            <a:fillRect/>
          </a:stretch>
        </p:blipFill>
        <p:spPr bwMode="auto">
          <a:xfrm>
            <a:off x="5887211" y="4648541"/>
            <a:ext cx="1131472" cy="1163000"/>
          </a:xfrm>
          <a:prstGeom prst="rect">
            <a:avLst/>
          </a:prstGeom>
          <a:noFill/>
          <a:ln w="9525">
            <a:noFill/>
            <a:miter lim="800000"/>
            <a:headEnd/>
            <a:tailEnd/>
          </a:ln>
        </p:spPr>
      </p:pic>
      <p:sp>
        <p:nvSpPr>
          <p:cNvPr id="21" name="TextBox 20"/>
          <p:cNvSpPr txBox="1"/>
          <p:nvPr/>
        </p:nvSpPr>
        <p:spPr>
          <a:xfrm>
            <a:off x="5130800" y="4317491"/>
            <a:ext cx="4140200" cy="307777"/>
          </a:xfrm>
          <a:prstGeom prst="rect">
            <a:avLst/>
          </a:prstGeom>
          <a:noFill/>
        </p:spPr>
        <p:txBody>
          <a:bodyPr wrap="square" rtlCol="0">
            <a:spAutoFit/>
          </a:bodyPr>
          <a:lstStyle/>
          <a:p>
            <a:r>
              <a:rPr lang="en-US" sz="1400" dirty="0" smtClean="0"/>
              <a:t>Above: SPAN-B: Anti-ram: observes</a:t>
            </a:r>
            <a:r>
              <a:rPr lang="en-US" sz="1400" baseline="0" dirty="0" smtClean="0"/>
              <a:t> </a:t>
            </a:r>
            <a:r>
              <a:rPr lang="en-US" sz="1400" dirty="0" smtClean="0"/>
              <a:t>electrons</a:t>
            </a:r>
            <a:endParaRPr lang="en-US" sz="1400" dirty="0"/>
          </a:p>
        </p:txBody>
      </p:sp>
      <p:sp>
        <p:nvSpPr>
          <p:cNvPr id="22" name="TextBox 21"/>
          <p:cNvSpPr txBox="1"/>
          <p:nvPr/>
        </p:nvSpPr>
        <p:spPr>
          <a:xfrm>
            <a:off x="5312176" y="5829050"/>
            <a:ext cx="3854832" cy="738664"/>
          </a:xfrm>
          <a:prstGeom prst="rect">
            <a:avLst/>
          </a:prstGeom>
          <a:noFill/>
        </p:spPr>
        <p:txBody>
          <a:bodyPr wrap="square" rtlCol="0">
            <a:spAutoFit/>
          </a:bodyPr>
          <a:lstStyle/>
          <a:p>
            <a:r>
              <a:rPr lang="en-US" sz="1400" dirty="0" smtClean="0"/>
              <a:t>Above left: THEMIS ESA (heritage)</a:t>
            </a:r>
          </a:p>
          <a:p>
            <a:r>
              <a:rPr lang="en-US" sz="1400" dirty="0" smtClean="0"/>
              <a:t>Above right: MAVEN Solar Wind Ion Analyzer (SWIA)</a:t>
            </a:r>
            <a:endParaRPr lang="en-US" sz="1400" dirty="0"/>
          </a:p>
        </p:txBody>
      </p:sp>
      <p:pic>
        <p:nvPicPr>
          <p:cNvPr id="1026" name="Picture 2" descr="C:\Users\boyntje1\Documents\Solar_Probe_Plus_All_Folders_8-23-2010\Solar Probe Plus\SWEAP\swiamanip_MAVEN.jpg"/>
          <p:cNvPicPr>
            <a:picLocks noChangeAspect="1" noChangeArrowheads="1"/>
          </p:cNvPicPr>
          <p:nvPr/>
        </p:nvPicPr>
        <p:blipFill>
          <a:blip r:embed="rId5" cstate="print"/>
          <a:srcRect l="3747" t="24886" r="5917"/>
          <a:stretch>
            <a:fillRect/>
          </a:stretch>
        </p:blipFill>
        <p:spPr bwMode="auto">
          <a:xfrm>
            <a:off x="7100982" y="4630723"/>
            <a:ext cx="2043018" cy="1132514"/>
          </a:xfrm>
          <a:prstGeom prst="rect">
            <a:avLst/>
          </a:prstGeom>
          <a:noFill/>
        </p:spPr>
      </p:pic>
      <p:pic>
        <p:nvPicPr>
          <p:cNvPr id="14" name="Picture 2"/>
          <p:cNvPicPr>
            <a:picLocks noChangeAspect="1" noChangeArrowheads="1"/>
          </p:cNvPicPr>
          <p:nvPr/>
        </p:nvPicPr>
        <p:blipFill>
          <a:blip r:embed="rId6" cstate="print"/>
          <a:srcRect l="16833" t="26335" r="34113" b="19660"/>
          <a:stretch>
            <a:fillRect/>
          </a:stretch>
        </p:blipFill>
        <p:spPr bwMode="auto">
          <a:xfrm>
            <a:off x="6944251" y="1268963"/>
            <a:ext cx="2078368" cy="1482329"/>
          </a:xfrm>
          <a:prstGeom prst="rect">
            <a:avLst/>
          </a:prstGeom>
          <a:noFill/>
          <a:ln w="9525">
            <a:noFill/>
            <a:miter lim="800000"/>
            <a:headEnd/>
            <a:tailEnd/>
          </a:ln>
          <a:effectLst/>
        </p:spPr>
      </p:pic>
    </p:spTree>
    <p:extLst>
      <p:ext uri="{BB962C8B-B14F-4D97-AF65-F5344CB8AC3E}">
        <p14:creationId xmlns:p14="http://schemas.microsoft.com/office/powerpoint/2010/main" val="198330309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Heritage Blue">
  <a:themeElements>
    <a:clrScheme name="Heritag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eritage 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4572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4572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Heritag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eritage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eritage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eritage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eritage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eritage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eritage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eritage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eritage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eritage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eritage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eritage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Heritage Blue 13">
        <a:dk1>
          <a:srgbClr val="333300"/>
        </a:dk1>
        <a:lt1>
          <a:srgbClr val="FFFFFF"/>
        </a:lt1>
        <a:dk2>
          <a:srgbClr val="990000"/>
        </a:dk2>
        <a:lt2>
          <a:srgbClr val="996633"/>
        </a:lt2>
        <a:accent1>
          <a:srgbClr val="C8BBAC"/>
        </a:accent1>
        <a:accent2>
          <a:srgbClr val="336699"/>
        </a:accent2>
        <a:accent3>
          <a:srgbClr val="FFFFFF"/>
        </a:accent3>
        <a:accent4>
          <a:srgbClr val="2A2A00"/>
        </a:accent4>
        <a:accent5>
          <a:srgbClr val="E0DAD2"/>
        </a:accent5>
        <a:accent6>
          <a:srgbClr val="2D5C8A"/>
        </a:accent6>
        <a:hlink>
          <a:srgbClr val="669900"/>
        </a:hlink>
        <a:folHlink>
          <a:srgbClr val="990000"/>
        </a:folHlink>
      </a:clrScheme>
      <a:clrMap bg1="lt1" tx1="dk1" bg2="lt2" tx2="dk2" accent1="accent1" accent2="accent2" accent3="accent3" accent4="accent4" accent5="accent5" accent6="accent6" hlink="hlink" folHlink="folHlink"/>
    </a:extraClrScheme>
    <a:extraClrScheme>
      <a:clrScheme name="Heritage Blue 14">
        <a:dk1>
          <a:srgbClr val="333300"/>
        </a:dk1>
        <a:lt1>
          <a:srgbClr val="FFFFFF"/>
        </a:lt1>
        <a:dk2>
          <a:srgbClr val="990000"/>
        </a:dk2>
        <a:lt2>
          <a:srgbClr val="846F58"/>
        </a:lt2>
        <a:accent1>
          <a:srgbClr val="C8BBAC"/>
        </a:accent1>
        <a:accent2>
          <a:srgbClr val="336699"/>
        </a:accent2>
        <a:accent3>
          <a:srgbClr val="FFFFFF"/>
        </a:accent3>
        <a:accent4>
          <a:srgbClr val="2A2A00"/>
        </a:accent4>
        <a:accent5>
          <a:srgbClr val="E0DAD2"/>
        </a:accent5>
        <a:accent6>
          <a:srgbClr val="2D5C8A"/>
        </a:accent6>
        <a:hlink>
          <a:srgbClr val="669900"/>
        </a:hlink>
        <a:folHlink>
          <a:srgbClr val="990000"/>
        </a:folHlink>
      </a:clrScheme>
      <a:clrMap bg1="lt1" tx1="dk1" bg2="lt2" tx2="dk2" accent1="accent1" accent2="accent2" accent3="accent3" accent4="accent4" accent5="accent5" accent6="accent6" hlink="hlink" folHlink="folHlink"/>
    </a:extraClrScheme>
    <a:extraClrScheme>
      <a:clrScheme name="Heritage Blue 15">
        <a:dk1>
          <a:srgbClr val="000000"/>
        </a:dk1>
        <a:lt1>
          <a:srgbClr val="FFFFFF"/>
        </a:lt1>
        <a:dk2>
          <a:srgbClr val="002850"/>
        </a:dk2>
        <a:lt2>
          <a:srgbClr val="846F58"/>
        </a:lt2>
        <a:accent1>
          <a:srgbClr val="C8BBAC"/>
        </a:accent1>
        <a:accent2>
          <a:srgbClr val="CCCCFF"/>
        </a:accent2>
        <a:accent3>
          <a:srgbClr val="FFFFFF"/>
        </a:accent3>
        <a:accent4>
          <a:srgbClr val="000000"/>
        </a:accent4>
        <a:accent5>
          <a:srgbClr val="E0DAD2"/>
        </a:accent5>
        <a:accent6>
          <a:srgbClr val="B9B9E7"/>
        </a:accent6>
        <a:hlink>
          <a:srgbClr val="006699"/>
        </a:hlink>
        <a:folHlink>
          <a:srgbClr val="002850"/>
        </a:folHlink>
      </a:clrScheme>
      <a:clrMap bg1="lt1" tx1="dk1" bg2="lt2" tx2="dk2" accent1="accent1" accent2="accent2" accent3="accent3" accent4="accent4" accent5="accent5" accent6="accent6" hlink="hlink" folHlink="folHlink"/>
    </a:extraClrScheme>
    <a:extraClrScheme>
      <a:clrScheme name="Heritage Blue 16">
        <a:dk1>
          <a:srgbClr val="000000"/>
        </a:dk1>
        <a:lt1>
          <a:srgbClr val="FFFFFF"/>
        </a:lt1>
        <a:dk2>
          <a:srgbClr val="01255B"/>
        </a:dk2>
        <a:lt2>
          <a:srgbClr val="846F58"/>
        </a:lt2>
        <a:accent1>
          <a:srgbClr val="C8BBAC"/>
        </a:accent1>
        <a:accent2>
          <a:srgbClr val="CCCCFF"/>
        </a:accent2>
        <a:accent3>
          <a:srgbClr val="FFFFFF"/>
        </a:accent3>
        <a:accent4>
          <a:srgbClr val="000000"/>
        </a:accent4>
        <a:accent5>
          <a:srgbClr val="E0DAD2"/>
        </a:accent5>
        <a:accent6>
          <a:srgbClr val="B9B9E7"/>
        </a:accent6>
        <a:hlink>
          <a:srgbClr val="006699"/>
        </a:hlink>
        <a:folHlink>
          <a:srgbClr val="01255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65AC792EEC324A992116C4FEEA565B" ma:contentTypeVersion="0" ma:contentTypeDescription="Create a new document." ma:contentTypeScope="" ma:versionID="75758037e8e258a534e6b8f9ab9c846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B8CA0B3-93DD-4EBC-BE80-01E12BBC52BF}"/>
</file>

<file path=customXml/itemProps2.xml><?xml version="1.0" encoding="utf-8"?>
<ds:datastoreItem xmlns:ds="http://schemas.openxmlformats.org/officeDocument/2006/customXml" ds:itemID="{ED546CB1-EBCF-4778-B94B-93D34C71A1A4}"/>
</file>

<file path=customXml/itemProps3.xml><?xml version="1.0" encoding="utf-8"?>
<ds:datastoreItem xmlns:ds="http://schemas.openxmlformats.org/officeDocument/2006/customXml" ds:itemID="{E89F58F3-E4A9-49DC-A9FE-A2812FE22E9F}"/>
</file>

<file path=docProps/app.xml><?xml version="1.0" encoding="utf-8"?>
<Properties xmlns="http://schemas.openxmlformats.org/officeDocument/2006/extended-properties" xmlns:vt="http://schemas.openxmlformats.org/officeDocument/2006/docPropsVTypes">
  <Template>Heritage Blue</Template>
  <TotalTime>15443</TotalTime>
  <Words>3046</Words>
  <Application>Microsoft Macintosh PowerPoint</Application>
  <PresentationFormat>On-screen Show (4:3)</PresentationFormat>
  <Paragraphs>444</Paragraphs>
  <Slides>28</Slides>
  <Notes>7</Notes>
  <HiddenSlides>0</HiddenSlides>
  <MMClips>0</MMClips>
  <ScaleCrop>false</ScaleCrop>
  <HeadingPairs>
    <vt:vector size="6" baseType="variant">
      <vt:variant>
        <vt:lpstr>Theme</vt:lpstr>
      </vt:variant>
      <vt:variant>
        <vt:i4>1</vt:i4>
      </vt:variant>
      <vt:variant>
        <vt:lpstr>Links</vt:lpstr>
      </vt:variant>
      <vt:variant>
        <vt:i4>1</vt:i4>
      </vt:variant>
      <vt:variant>
        <vt:lpstr>Slide Titles</vt:lpstr>
      </vt:variant>
      <vt:variant>
        <vt:i4>28</vt:i4>
      </vt:variant>
    </vt:vector>
  </HeadingPairs>
  <TitlesOfParts>
    <vt:vector size="30" baseType="lpstr">
      <vt:lpstr>Heritage Blue</vt:lpstr>
      <vt:lpstr>???</vt:lpstr>
      <vt:lpstr>Solar Probe Plus Introduction (payload focus)</vt:lpstr>
      <vt:lpstr>Science Questions Addressed by Solar Probe Plus</vt:lpstr>
      <vt:lpstr>Level 1 Objectives &amp; Processes require high quality, integrated measurements</vt:lpstr>
      <vt:lpstr>SPP Investigations to Answer the Science Questions</vt:lpstr>
      <vt:lpstr>Solar Probe: Science Payload</vt:lpstr>
      <vt:lpstr>FIELDS PWI (Plasma Waves Instrument) </vt:lpstr>
      <vt:lpstr>FIELDS MAG (Magnetometer) </vt:lpstr>
      <vt:lpstr>SWEAP SPC (Solar Probe Cup)</vt:lpstr>
      <vt:lpstr>SWEAP: SPAN-A and –B (Solar Probe Analyzers)  </vt:lpstr>
      <vt:lpstr>PowerPoint Presentation</vt:lpstr>
      <vt:lpstr>PowerPoint Presentation</vt:lpstr>
      <vt:lpstr>WISPR (Wide field Imager for Solar Probe)</vt:lpstr>
      <vt:lpstr> Reference Mission: Launch and Mission Design Overview</vt:lpstr>
      <vt:lpstr>Reference Vehicle:  Anti-Ram Facing View</vt:lpstr>
      <vt:lpstr>Reference Vehicle:  Ram  Facing View</vt:lpstr>
      <vt:lpstr>Spacecraft Overview</vt:lpstr>
      <vt:lpstr>Reference Vehicle: Concept of Operations</vt:lpstr>
      <vt:lpstr>Backup</vt:lpstr>
      <vt:lpstr>Block Diagram February Baseline</vt:lpstr>
      <vt:lpstr>Solar Probe Plus Organizational Chart</vt:lpstr>
      <vt:lpstr>Solar Probe Plus Quad Chart</vt:lpstr>
      <vt:lpstr>Solar Probe History (1958 - present)</vt:lpstr>
      <vt:lpstr>System Engineering  Organization</vt:lpstr>
      <vt:lpstr>Phase Duration and Key Reviews</vt:lpstr>
      <vt:lpstr>Spacecraft Technology Development</vt:lpstr>
      <vt:lpstr>Payload Technology Development</vt:lpstr>
      <vt:lpstr>Protecting Solar Probe Plus</vt:lpstr>
      <vt:lpstr>Launch System Overview</vt:lpstr>
    </vt:vector>
  </TitlesOfParts>
  <Company>JHUAPL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Elena Y. Adams</cp:lastModifiedBy>
  <cp:revision>1678</cp:revision>
  <cp:lastPrinted>2012-09-14T20:27:05Z</cp:lastPrinted>
  <dcterms:created xsi:type="dcterms:W3CDTF">2009-04-28T16:03:47Z</dcterms:created>
  <dcterms:modified xsi:type="dcterms:W3CDTF">2013-05-23T15:23:25Z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0x0101008165AC792EEC324A992116C4FEEA565B</vt:lpwstr>
  </property>
</Properties>
</file>