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47"/>
  </p:notesMasterIdLst>
  <p:sldIdLst>
    <p:sldId id="285" r:id="rId2"/>
    <p:sldId id="272" r:id="rId3"/>
    <p:sldId id="288" r:id="rId4"/>
    <p:sldId id="324" r:id="rId5"/>
    <p:sldId id="317" r:id="rId6"/>
    <p:sldId id="336" r:id="rId7"/>
    <p:sldId id="337" r:id="rId8"/>
    <p:sldId id="325" r:id="rId9"/>
    <p:sldId id="326" r:id="rId10"/>
    <p:sldId id="333" r:id="rId11"/>
    <p:sldId id="327" r:id="rId12"/>
    <p:sldId id="291" r:id="rId13"/>
    <p:sldId id="293" r:id="rId14"/>
    <p:sldId id="301" r:id="rId15"/>
    <p:sldId id="294" r:id="rId16"/>
    <p:sldId id="303" r:id="rId17"/>
    <p:sldId id="335" r:id="rId18"/>
    <p:sldId id="302" r:id="rId19"/>
    <p:sldId id="290" r:id="rId20"/>
    <p:sldId id="313" r:id="rId21"/>
    <p:sldId id="309" r:id="rId22"/>
    <p:sldId id="311" r:id="rId23"/>
    <p:sldId id="312" r:id="rId24"/>
    <p:sldId id="314" r:id="rId25"/>
    <p:sldId id="315" r:id="rId26"/>
    <p:sldId id="306" r:id="rId27"/>
    <p:sldId id="307" r:id="rId28"/>
    <p:sldId id="328" r:id="rId29"/>
    <p:sldId id="299" r:id="rId30"/>
    <p:sldId id="318" r:id="rId31"/>
    <p:sldId id="329" r:id="rId32"/>
    <p:sldId id="319" r:id="rId33"/>
    <p:sldId id="320" r:id="rId34"/>
    <p:sldId id="321" r:id="rId35"/>
    <p:sldId id="322" r:id="rId36"/>
    <p:sldId id="334" r:id="rId37"/>
    <p:sldId id="338" r:id="rId38"/>
    <p:sldId id="323" r:id="rId39"/>
    <p:sldId id="331" r:id="rId40"/>
    <p:sldId id="332" r:id="rId41"/>
    <p:sldId id="316" r:id="rId42"/>
    <p:sldId id="297" r:id="rId43"/>
    <p:sldId id="295" r:id="rId44"/>
    <p:sldId id="300" r:id="rId45"/>
    <p:sldId id="305" r:id="rId46"/>
  </p:sldIdLst>
  <p:sldSz cx="9144000" cy="6858000" type="screen4x3"/>
  <p:notesSz cx="7010400" cy="92964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9FF66"/>
    <a:srgbClr val="00CC99"/>
    <a:srgbClr val="FFFFFE"/>
    <a:srgbClr val="FF3300"/>
    <a:srgbClr val="C0C0C0"/>
    <a:srgbClr val="CC6600"/>
    <a:srgbClr val="66FFFF"/>
    <a:srgbClr val="CC006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7870" autoAdjust="0"/>
  </p:normalViewPr>
  <p:slideViewPr>
    <p:cSldViewPr snapToGrid="0">
      <p:cViewPr>
        <p:scale>
          <a:sx n="130" d="100"/>
          <a:sy n="130" d="100"/>
        </p:scale>
        <p:origin x="-438" y="648"/>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1" y="0"/>
            <a:ext cx="3037628" cy="464184"/>
          </a:xfrm>
          <a:prstGeom prst="rect">
            <a:avLst/>
          </a:prstGeom>
          <a:noFill/>
          <a:ln w="9525">
            <a:noFill/>
            <a:miter lim="800000"/>
            <a:headEnd/>
            <a:tailEnd/>
          </a:ln>
          <a:effectLst/>
        </p:spPr>
        <p:txBody>
          <a:bodyPr vert="horz" wrap="square" lIns="93245" tIns="46623" rIns="93245" bIns="46623" numCol="1" anchor="t" anchorCtr="0" compatLnSpc="1">
            <a:prstTxWarp prst="textNoShape">
              <a:avLst/>
            </a:prstTxWarp>
          </a:bodyPr>
          <a:lstStyle>
            <a:lvl1pPr algn="l" defTabSz="932415">
              <a:defRPr sz="1200" smtClean="0"/>
            </a:lvl1pPr>
          </a:lstStyle>
          <a:p>
            <a:pPr>
              <a:defRPr/>
            </a:pPr>
            <a:endParaRPr lang="en-US" dirty="0"/>
          </a:p>
        </p:txBody>
      </p:sp>
      <p:sp>
        <p:nvSpPr>
          <p:cNvPr id="10243" name="Rectangle 3"/>
          <p:cNvSpPr>
            <a:spLocks noGrp="1" noChangeArrowheads="1"/>
          </p:cNvSpPr>
          <p:nvPr>
            <p:ph type="dt" idx="1"/>
          </p:nvPr>
        </p:nvSpPr>
        <p:spPr bwMode="auto">
          <a:xfrm>
            <a:off x="3971182" y="0"/>
            <a:ext cx="3037628" cy="464184"/>
          </a:xfrm>
          <a:prstGeom prst="rect">
            <a:avLst/>
          </a:prstGeom>
          <a:noFill/>
          <a:ln w="9525">
            <a:noFill/>
            <a:miter lim="800000"/>
            <a:headEnd/>
            <a:tailEnd/>
          </a:ln>
          <a:effectLst/>
        </p:spPr>
        <p:txBody>
          <a:bodyPr vert="horz" wrap="square" lIns="93245" tIns="46623" rIns="93245" bIns="46623" numCol="1" anchor="t" anchorCtr="0" compatLnSpc="1">
            <a:prstTxWarp prst="textNoShape">
              <a:avLst/>
            </a:prstTxWarp>
          </a:bodyPr>
          <a:lstStyle>
            <a:lvl1pPr algn="r" defTabSz="932415">
              <a:defRPr sz="1200" smtClean="0"/>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01359" y="4416109"/>
            <a:ext cx="5607684" cy="4182427"/>
          </a:xfrm>
          <a:prstGeom prst="rect">
            <a:avLst/>
          </a:prstGeom>
          <a:noFill/>
          <a:ln w="9525">
            <a:noFill/>
            <a:miter lim="800000"/>
            <a:headEnd/>
            <a:tailEnd/>
          </a:ln>
          <a:effectLst/>
        </p:spPr>
        <p:txBody>
          <a:bodyPr vert="horz" wrap="square" lIns="93245" tIns="46623" rIns="93245" bIns="466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1" y="8830627"/>
            <a:ext cx="3037628" cy="464184"/>
          </a:xfrm>
          <a:prstGeom prst="rect">
            <a:avLst/>
          </a:prstGeom>
          <a:noFill/>
          <a:ln w="9525">
            <a:noFill/>
            <a:miter lim="800000"/>
            <a:headEnd/>
            <a:tailEnd/>
          </a:ln>
          <a:effectLst/>
        </p:spPr>
        <p:txBody>
          <a:bodyPr vert="horz" wrap="square" lIns="93245" tIns="46623" rIns="93245" bIns="46623" numCol="1" anchor="b" anchorCtr="0" compatLnSpc="1">
            <a:prstTxWarp prst="textNoShape">
              <a:avLst/>
            </a:prstTxWarp>
          </a:bodyPr>
          <a:lstStyle>
            <a:lvl1pPr algn="l" defTabSz="932415">
              <a:defRPr sz="1200" smtClean="0"/>
            </a:lvl1pPr>
          </a:lstStyle>
          <a:p>
            <a:pPr>
              <a:defRPr/>
            </a:pPr>
            <a:endParaRPr lang="en-US" dirty="0"/>
          </a:p>
        </p:txBody>
      </p:sp>
      <p:sp>
        <p:nvSpPr>
          <p:cNvPr id="10247" name="Rectangle 7"/>
          <p:cNvSpPr>
            <a:spLocks noGrp="1" noChangeArrowheads="1"/>
          </p:cNvSpPr>
          <p:nvPr>
            <p:ph type="sldNum" sz="quarter" idx="5"/>
          </p:nvPr>
        </p:nvSpPr>
        <p:spPr bwMode="auto">
          <a:xfrm>
            <a:off x="3971182" y="8830627"/>
            <a:ext cx="3037628" cy="464184"/>
          </a:xfrm>
          <a:prstGeom prst="rect">
            <a:avLst/>
          </a:prstGeom>
          <a:noFill/>
          <a:ln w="9525">
            <a:noFill/>
            <a:miter lim="800000"/>
            <a:headEnd/>
            <a:tailEnd/>
          </a:ln>
          <a:effectLst/>
        </p:spPr>
        <p:txBody>
          <a:bodyPr vert="horz" wrap="square" lIns="93245" tIns="46623" rIns="93245" bIns="46623" numCol="1" anchor="b" anchorCtr="0" compatLnSpc="1">
            <a:prstTxWarp prst="textNoShape">
              <a:avLst/>
            </a:prstTxWarp>
          </a:bodyPr>
          <a:lstStyle>
            <a:lvl1pPr algn="r" defTabSz="932415">
              <a:defRPr sz="1200" smtClean="0"/>
            </a:lvl1pPr>
          </a:lstStyle>
          <a:p>
            <a:pPr>
              <a:defRPr/>
            </a:pPr>
            <a:fld id="{F847D127-D51C-4188-9A50-71C8B1289DC7}" type="slidenum">
              <a:rPr lang="en-US"/>
              <a:pPr>
                <a:defRPr/>
              </a:pPr>
              <a:t>‹#›</a:t>
            </a:fld>
            <a:endParaRPr lang="en-US" dirty="0"/>
          </a:p>
        </p:txBody>
      </p:sp>
    </p:spTree>
    <p:extLst>
      <p:ext uri="{BB962C8B-B14F-4D97-AF65-F5344CB8AC3E}">
        <p14:creationId xmlns:p14="http://schemas.microsoft.com/office/powerpoint/2010/main" val="1909723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197646-DAB6-48FF-8EA7-4AE90B7EC2BE}" type="slidenum">
              <a:rPr lang="en-US"/>
              <a:pPr/>
              <a:t>14</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197646-DAB6-48FF-8EA7-4AE90B7EC2BE}" type="slidenum">
              <a:rPr lang="en-US"/>
              <a:pPr/>
              <a:t>35</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197646-DAB6-48FF-8EA7-4AE90B7EC2BE}" type="slidenum">
              <a:rPr lang="en-US"/>
              <a:pPr/>
              <a:t>36</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197646-DAB6-48FF-8EA7-4AE90B7EC2BE}" type="slidenum">
              <a:rPr lang="en-US"/>
              <a:pPr/>
              <a:t>37</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descr="BlueSolarProbePlusBannerTemplate.jpg"/>
          <p:cNvPicPr>
            <a:picLocks noChangeAspect="1"/>
          </p:cNvPicPr>
          <p:nvPr userDrawn="1"/>
        </p:nvPicPr>
        <p:blipFill>
          <a:blip r:embed="rId2" cstate="print"/>
          <a:stretch>
            <a:fillRect/>
          </a:stretch>
        </p:blipFill>
        <p:spPr>
          <a:xfrm>
            <a:off x="0" y="-1"/>
            <a:ext cx="9144000" cy="6858001"/>
          </a:xfrm>
          <a:prstGeom prst="rect">
            <a:avLst/>
          </a:prstGeom>
        </p:spPr>
      </p:pic>
      <p:pic>
        <p:nvPicPr>
          <p:cNvPr id="5" name="Picture 5" descr="JHU APL - Script - Rough Blue"/>
          <p:cNvPicPr>
            <a:picLocks noChangeAspect="1" noChangeArrowheads="1"/>
          </p:cNvPicPr>
          <p:nvPr/>
        </p:nvPicPr>
        <p:blipFill>
          <a:blip r:embed="rId3" cstate="print">
            <a:lum bright="55000"/>
          </a:blip>
          <a:srcRect/>
          <a:stretch>
            <a:fillRect/>
          </a:stretch>
        </p:blipFill>
        <p:spPr bwMode="auto">
          <a:xfrm>
            <a:off x="5381625" y="5648325"/>
            <a:ext cx="3198813" cy="800100"/>
          </a:xfrm>
          <a:prstGeom prst="rect">
            <a:avLst/>
          </a:prstGeom>
          <a:noFill/>
          <a:ln w="9525">
            <a:noFill/>
            <a:miter lim="800000"/>
            <a:headEnd/>
            <a:tailEnd/>
          </a:ln>
        </p:spPr>
      </p:pic>
      <p:pic>
        <p:nvPicPr>
          <p:cNvPr id="6" name="Picture 6" descr="APL Icon - Blue"/>
          <p:cNvPicPr>
            <a:picLocks noChangeAspect="1" noChangeArrowheads="1"/>
          </p:cNvPicPr>
          <p:nvPr/>
        </p:nvPicPr>
        <p:blipFill>
          <a:blip r:embed="rId4" cstate="print">
            <a:lum bright="59000"/>
          </a:blip>
          <a:srcRect/>
          <a:stretch>
            <a:fillRect/>
          </a:stretch>
        </p:blipFill>
        <p:spPr bwMode="auto">
          <a:xfrm>
            <a:off x="6831013" y="4764088"/>
            <a:ext cx="1654175" cy="952500"/>
          </a:xfrm>
          <a:prstGeom prst="rect">
            <a:avLst/>
          </a:prstGeom>
          <a:noFill/>
          <a:ln w="9525">
            <a:noFill/>
            <a:miter lim="800000"/>
            <a:headEnd/>
            <a:tailEnd/>
          </a:ln>
        </p:spPr>
      </p:pic>
      <p:sp>
        <p:nvSpPr>
          <p:cNvPr id="5123" name="Rectangle 3"/>
          <p:cNvSpPr>
            <a:spLocks noGrp="1" noChangeArrowheads="1"/>
          </p:cNvSpPr>
          <p:nvPr>
            <p:ph type="subTitle" idx="1"/>
          </p:nvPr>
        </p:nvSpPr>
        <p:spPr bwMode="black">
          <a:xfrm>
            <a:off x="1017649" y="3846245"/>
            <a:ext cx="4827588" cy="1177925"/>
          </a:xfrm>
        </p:spPr>
        <p:txBody>
          <a:bodyPr/>
          <a:lstStyle>
            <a:lvl1pPr marL="0" indent="0" algn="ctr">
              <a:spcAft>
                <a:spcPct val="0"/>
              </a:spcAft>
              <a:buFont typeface="Wingdings" pitchFamily="2" charset="2"/>
              <a:buNone/>
              <a:defRPr sz="2800" i="1">
                <a:solidFill>
                  <a:schemeClr val="bg1"/>
                </a:solidFill>
              </a:defRPr>
            </a:lvl1pPr>
          </a:lstStyle>
          <a:p>
            <a:r>
              <a:rPr lang="en-US" dirty="0"/>
              <a:t>Click to edit Master subtitle style</a:t>
            </a:r>
          </a:p>
        </p:txBody>
      </p:sp>
      <p:sp>
        <p:nvSpPr>
          <p:cNvPr id="5124" name="Rectangle 4"/>
          <p:cNvSpPr>
            <a:spLocks noGrp="1" noChangeArrowheads="1"/>
          </p:cNvSpPr>
          <p:nvPr>
            <p:ph type="ctrTitle"/>
          </p:nvPr>
        </p:nvSpPr>
        <p:spPr bwMode="black">
          <a:xfrm>
            <a:off x="500125" y="1990065"/>
            <a:ext cx="5862638" cy="1470025"/>
          </a:xfrm>
        </p:spPr>
        <p:txBody>
          <a:bodyPr/>
          <a:lstStyle>
            <a:lvl1pPr algn="ctr">
              <a:lnSpc>
                <a:spcPct val="85000"/>
              </a:lnSpc>
              <a:defRPr sz="3600">
                <a:solidFill>
                  <a:schemeClr val="bg1"/>
                </a:solidFill>
              </a:defRPr>
            </a:lvl1pPr>
          </a:lstStyle>
          <a:p>
            <a:r>
              <a:rPr lang="en-US" dirty="0"/>
              <a:t>Click to edit Master title style</a:t>
            </a:r>
          </a:p>
        </p:txBody>
      </p:sp>
      <p:sp>
        <p:nvSpPr>
          <p:cNvPr id="12" name="TextBox 11"/>
          <p:cNvSpPr txBox="1"/>
          <p:nvPr userDrawn="1"/>
        </p:nvSpPr>
        <p:spPr>
          <a:xfrm>
            <a:off x="457200" y="184729"/>
            <a:ext cx="5223164" cy="938719"/>
          </a:xfrm>
          <a:prstGeom prst="rect">
            <a:avLst/>
          </a:prstGeom>
          <a:noFill/>
        </p:spPr>
        <p:txBody>
          <a:bodyPr wrap="square" rtlCol="0">
            <a:spAutoFit/>
          </a:bodyPr>
          <a:lstStyle/>
          <a:p>
            <a:r>
              <a:rPr lang="en-US" sz="3200" b="1" dirty="0" smtClean="0">
                <a:solidFill>
                  <a:schemeClr val="bg1"/>
                </a:solidFill>
                <a:latin typeface="Arial"/>
                <a:cs typeface="Arial"/>
              </a:rPr>
              <a:t>Solar Probe Plus</a:t>
            </a:r>
          </a:p>
          <a:p>
            <a:pPr>
              <a:spcBef>
                <a:spcPts val="600"/>
              </a:spcBef>
            </a:pPr>
            <a:r>
              <a:rPr lang="en-US" i="1" dirty="0" smtClean="0">
                <a:solidFill>
                  <a:schemeClr val="bg1"/>
                </a:solidFill>
                <a:effectLst>
                  <a:outerShdw blurRad="50800" dist="38100" dir="2700000" algn="tl" rotWithShape="0">
                    <a:srgbClr val="000000">
                      <a:alpha val="43000"/>
                    </a:srgbClr>
                  </a:outerShdw>
                </a:effectLst>
                <a:latin typeface="Arial"/>
                <a:cs typeface="Arial"/>
              </a:rPr>
              <a:t>A NASA Mission</a:t>
            </a:r>
            <a:r>
              <a:rPr lang="en-US" i="1" baseline="0" dirty="0" smtClean="0">
                <a:solidFill>
                  <a:schemeClr val="bg1"/>
                </a:solidFill>
                <a:effectLst>
                  <a:outerShdw blurRad="50800" dist="38100" dir="2700000" algn="tl" rotWithShape="0">
                    <a:srgbClr val="000000">
                      <a:alpha val="43000"/>
                    </a:srgbClr>
                  </a:outerShdw>
                </a:effectLst>
                <a:latin typeface="Arial"/>
                <a:cs typeface="Arial"/>
              </a:rPr>
              <a:t> to Touch the Sun</a:t>
            </a:r>
            <a:endParaRPr lang="en-US" i="1" dirty="0">
              <a:solidFill>
                <a:schemeClr val="bg1"/>
              </a:solidFill>
              <a:effectLst>
                <a:outerShdw blurRad="50800" dist="38100" dir="2700000" algn="tl" rotWithShape="0">
                  <a:srgbClr val="000000">
                    <a:alpha val="43000"/>
                  </a:srgbClr>
                </a:outerShdw>
              </a:effectLst>
              <a:latin typeface="Arial"/>
              <a:cs typeface="Arial"/>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0"/>
            <a:ext cx="6597939" cy="1163782"/>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sldNum" sz="quarter" idx="11"/>
          </p:nvPr>
        </p:nvSpPr>
        <p:spPr>
          <a:xfrm>
            <a:off x="304800" y="6599302"/>
            <a:ext cx="1353880" cy="173638"/>
          </a:xfrm>
          <a:ln/>
        </p:spPr>
        <p:txBody>
          <a:bodyPr/>
          <a:lstStyle>
            <a:lvl1pPr>
              <a:defRPr/>
            </a:lvl1pPr>
          </a:lstStyle>
          <a:p>
            <a:pPr>
              <a:defRPr/>
            </a:pPr>
            <a:fld id="{C21E7BA3-4211-4233-A686-9D52B25A43DE}" type="slidenum">
              <a:rPr lang="en-US"/>
              <a:pPr>
                <a:defRPr/>
              </a:pPr>
              <a:t>‹#›</a:t>
            </a:fld>
            <a:endParaRPr lang="en-US" dirty="0"/>
          </a:p>
        </p:txBody>
      </p:sp>
      <p:sp>
        <p:nvSpPr>
          <p:cNvPr id="4" name="TextBox 3"/>
          <p:cNvSpPr txBox="1"/>
          <p:nvPr userDrawn="1"/>
        </p:nvSpPr>
        <p:spPr>
          <a:xfrm>
            <a:off x="3531442" y="6588277"/>
            <a:ext cx="1223860" cy="276999"/>
          </a:xfrm>
          <a:prstGeom prst="rect">
            <a:avLst/>
          </a:prstGeom>
          <a:noFill/>
        </p:spPr>
        <p:txBody>
          <a:bodyPr wrap="none" rtlCol="0">
            <a:spAutoFit/>
          </a:bodyPr>
          <a:lstStyle/>
          <a:p>
            <a:r>
              <a:rPr lang="en-US" sz="1200" dirty="0" smtClean="0"/>
              <a:t>SPP Emulators</a:t>
            </a:r>
            <a:endParaRPr lang="en-US" sz="1200" dirty="0"/>
          </a:p>
        </p:txBody>
      </p:sp>
    </p:spTree>
  </p:cSld>
  <p:clrMapOvr>
    <a:masterClrMapping/>
  </p:clrMapOvr>
  <p:transition spd="med">
    <p:fade/>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590675"/>
            <a:ext cx="4137025"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18025" y="1590675"/>
            <a:ext cx="4137025"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65C9CB56-A388-412F-969D-067B9E4DF749}" type="slidenum">
              <a:rPr lang="en-US"/>
              <a:pPr>
                <a:defRPr/>
              </a:pPr>
              <a:t>‹#›</a:t>
            </a:fld>
            <a:endParaRPr 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187BFD62-CF2B-4D3B-9312-13899DE05925}" type="slidenum">
              <a:rPr lang="en-US"/>
              <a:pPr>
                <a:defRPr/>
              </a:pPr>
              <a:t>‹#›</a:t>
            </a:fld>
            <a:endParaRPr lang="en-US"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4"/>
          <p:cNvSpPr>
            <a:spLocks noGrp="1"/>
          </p:cNvSpPr>
          <p:nvPr>
            <p:ph type="sldNum" sz="quarter" idx="11"/>
          </p:nvPr>
        </p:nvSpPr>
        <p:spPr/>
        <p:txBody>
          <a:bodyPr/>
          <a:lstStyle>
            <a:lvl1pPr>
              <a:defRPr/>
            </a:lvl1pPr>
          </a:lstStyle>
          <a:p>
            <a:fld id="{B86BE704-30DF-4930-B8CC-03E790F9D5D8}" type="slidenum">
              <a:rPr lang="en-US"/>
              <a:pPr/>
              <a:t>‹#›</a:t>
            </a:fld>
            <a:endParaRPr lang="en-US"/>
          </a:p>
        </p:txBody>
      </p:sp>
      <p:sp>
        <p:nvSpPr>
          <p:cNvPr id="6" name="Date Placeholder 5"/>
          <p:cNvSpPr>
            <a:spLocks noGrp="1"/>
          </p:cNvSpPr>
          <p:nvPr>
            <p:ph type="dt" sz="half" idx="12"/>
          </p:nvPr>
        </p:nvSpPr>
        <p:spPr>
          <a:xfrm>
            <a:off x="6710363" y="114300"/>
            <a:ext cx="2133600" cy="198438"/>
          </a:xfrm>
          <a:prstGeom prst="rect">
            <a:avLst/>
          </a:prstGeom>
        </p:spPr>
        <p:txBody>
          <a:bodyPr/>
          <a:lstStyle>
            <a:lvl1pPr>
              <a:defRPr/>
            </a:lvl1pPr>
          </a:lstStyle>
          <a:p>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BlueSolarProbePlusBannerTemplate.jpg"/>
          <p:cNvPicPr>
            <a:picLocks noChangeAspect="1"/>
          </p:cNvPicPr>
          <p:nvPr userDrawn="1"/>
        </p:nvPicPr>
        <p:blipFill>
          <a:blip r:embed="rId7" cstate="print"/>
          <a:srcRect b="77075"/>
          <a:stretch>
            <a:fillRect/>
          </a:stretch>
        </p:blipFill>
        <p:spPr>
          <a:xfrm>
            <a:off x="0" y="-164386"/>
            <a:ext cx="9144000" cy="1561671"/>
          </a:xfrm>
          <a:prstGeom prst="rect">
            <a:avLst/>
          </a:prstGeom>
        </p:spPr>
      </p:pic>
      <p:sp>
        <p:nvSpPr>
          <p:cNvPr id="1027" name="Rectangle 3"/>
          <p:cNvSpPr>
            <a:spLocks noGrp="1" noChangeArrowheads="1"/>
          </p:cNvSpPr>
          <p:nvPr>
            <p:ph type="body" idx="1"/>
          </p:nvPr>
        </p:nvSpPr>
        <p:spPr bwMode="auto">
          <a:xfrm>
            <a:off x="228600" y="1590675"/>
            <a:ext cx="8426450" cy="46783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1" name="Rectangle 5"/>
          <p:cNvSpPr>
            <a:spLocks noGrp="1" noChangeArrowheads="1"/>
          </p:cNvSpPr>
          <p:nvPr>
            <p:ph type="sldNum" sz="quarter" idx="4"/>
          </p:nvPr>
        </p:nvSpPr>
        <p:spPr bwMode="ltGray">
          <a:xfrm>
            <a:off x="304800" y="6625275"/>
            <a:ext cx="457200" cy="18256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000" smtClean="0"/>
            </a:lvl1pPr>
          </a:lstStyle>
          <a:p>
            <a:pPr>
              <a:defRPr/>
            </a:pPr>
            <a:fld id="{DB641608-A4DE-46D0-828D-E3D6E6F03E41}" type="slidenum">
              <a:rPr lang="en-US"/>
              <a:pPr>
                <a:defRPr/>
              </a:pPr>
              <a:t>‹#›</a:t>
            </a:fld>
            <a:endParaRPr lang="en-US" dirty="0"/>
          </a:p>
        </p:txBody>
      </p:sp>
      <p:sp>
        <p:nvSpPr>
          <p:cNvPr id="1030" name="Rectangle 6"/>
          <p:cNvSpPr>
            <a:spLocks noGrp="1" noChangeArrowheads="1"/>
          </p:cNvSpPr>
          <p:nvPr>
            <p:ph type="title"/>
          </p:nvPr>
        </p:nvSpPr>
        <p:spPr bwMode="auto">
          <a:xfrm>
            <a:off x="301625" y="0"/>
            <a:ext cx="6597939" cy="1258784"/>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Click to edit Master title style</a:t>
            </a:r>
          </a:p>
        </p:txBody>
      </p:sp>
      <p:sp>
        <p:nvSpPr>
          <p:cNvPr id="4103" name="Line 7"/>
          <p:cNvSpPr>
            <a:spLocks noChangeShapeType="1"/>
          </p:cNvSpPr>
          <p:nvPr/>
        </p:nvSpPr>
        <p:spPr bwMode="gray">
          <a:xfrm>
            <a:off x="304800" y="6593650"/>
            <a:ext cx="7907338" cy="0"/>
          </a:xfrm>
          <a:prstGeom prst="line">
            <a:avLst/>
          </a:prstGeom>
          <a:noFill/>
          <a:ln w="38100">
            <a:solidFill>
              <a:srgbClr val="01255B"/>
            </a:solidFill>
            <a:round/>
            <a:headEnd/>
            <a:tailEnd/>
          </a:ln>
          <a:effectLst/>
        </p:spPr>
        <p:txBody>
          <a:bodyPr/>
          <a:lstStyle/>
          <a:p>
            <a:pPr>
              <a:defRPr/>
            </a:pPr>
            <a:endParaRPr lang="en-US" dirty="0"/>
          </a:p>
        </p:txBody>
      </p:sp>
      <p:pic>
        <p:nvPicPr>
          <p:cNvPr id="1033" name="Picture 9" descr="APL Icon - Blue"/>
          <p:cNvPicPr>
            <a:picLocks noChangeAspect="1" noChangeArrowheads="1"/>
          </p:cNvPicPr>
          <p:nvPr/>
        </p:nvPicPr>
        <p:blipFill>
          <a:blip r:embed="rId8" cstate="print"/>
          <a:srcRect/>
          <a:stretch>
            <a:fillRect/>
          </a:stretch>
        </p:blipFill>
        <p:spPr bwMode="auto">
          <a:xfrm>
            <a:off x="8281988" y="6364288"/>
            <a:ext cx="557212" cy="320675"/>
          </a:xfrm>
          <a:prstGeom prst="rect">
            <a:avLst/>
          </a:prstGeom>
          <a:noFill/>
          <a:ln w="9525">
            <a:noFill/>
            <a:miter lim="800000"/>
            <a:headEnd/>
            <a:tailEnd/>
          </a:ln>
        </p:spPr>
      </p:pic>
      <p:sp>
        <p:nvSpPr>
          <p:cNvPr id="16" name="TextBox 15"/>
          <p:cNvSpPr txBox="1"/>
          <p:nvPr userDrawn="1"/>
        </p:nvSpPr>
        <p:spPr>
          <a:xfrm>
            <a:off x="7006442" y="1056904"/>
            <a:ext cx="2125679" cy="348813"/>
          </a:xfrm>
          <a:prstGeom prst="rect">
            <a:avLst/>
          </a:prstGeom>
          <a:noFill/>
        </p:spPr>
        <p:txBody>
          <a:bodyPr wrap="square" rtlCol="0">
            <a:spAutoFit/>
          </a:bodyPr>
          <a:lstStyle/>
          <a:p>
            <a:pPr algn="r">
              <a:lnSpc>
                <a:spcPts val="1000"/>
              </a:lnSpc>
            </a:pPr>
            <a:r>
              <a:rPr lang="en-US" sz="1400" b="1" dirty="0" smtClean="0">
                <a:solidFill>
                  <a:schemeClr val="bg1"/>
                </a:solidFill>
                <a:latin typeface="Arial"/>
                <a:cs typeface="Arial"/>
              </a:rPr>
              <a:t>Solar Probe Plus</a:t>
            </a:r>
          </a:p>
          <a:p>
            <a:pPr algn="r">
              <a:lnSpc>
                <a:spcPts val="1000"/>
              </a:lnSpc>
            </a:pPr>
            <a:r>
              <a:rPr lang="en-US" sz="900" b="1" i="1" dirty="0" smtClean="0">
                <a:solidFill>
                  <a:schemeClr val="bg1"/>
                </a:solidFill>
                <a:latin typeface="Arial"/>
                <a:cs typeface="Arial"/>
              </a:rPr>
              <a:t>A NASA Mission</a:t>
            </a:r>
            <a:r>
              <a:rPr lang="en-US" sz="900" b="1" i="1" baseline="0" dirty="0" smtClean="0">
                <a:solidFill>
                  <a:schemeClr val="bg1"/>
                </a:solidFill>
                <a:latin typeface="Arial"/>
                <a:cs typeface="Arial"/>
              </a:rPr>
              <a:t> to Touch the Sun</a:t>
            </a:r>
            <a:endParaRPr lang="en-US" sz="900" b="1" i="1" dirty="0" smtClean="0">
              <a:solidFill>
                <a:schemeClr val="bg1"/>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4" r:id="rId3"/>
    <p:sldLayoutId id="2147483666" r:id="rId4"/>
    <p:sldLayoutId id="2147483673" r:id="rId5"/>
  </p:sldLayoutIdLst>
  <p:transition spd="med">
    <p:fade/>
  </p:transition>
  <p:hf hdr="0" dt="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227013" indent="-227013" algn="l" rtl="0" eaLnBrk="0" fontAlgn="base" hangingPunct="0">
        <a:lnSpc>
          <a:spcPct val="85000"/>
        </a:lnSpc>
        <a:spcBef>
          <a:spcPct val="0"/>
        </a:spcBef>
        <a:spcAft>
          <a:spcPct val="25000"/>
        </a:spcAft>
        <a:buFont typeface="Wingdings" pitchFamily="2" charset="2"/>
        <a:buChar char="§"/>
        <a:defRPr sz="2000" b="1">
          <a:solidFill>
            <a:schemeClr val="tx1"/>
          </a:solidFill>
          <a:latin typeface="+mn-lt"/>
          <a:ea typeface="+mn-ea"/>
          <a:cs typeface="+mn-cs"/>
        </a:defRPr>
      </a:lvl1pPr>
      <a:lvl2pPr marL="463550" indent="-234950" algn="l" rtl="0" eaLnBrk="0" fontAlgn="base" hangingPunct="0">
        <a:lnSpc>
          <a:spcPct val="85000"/>
        </a:lnSpc>
        <a:spcBef>
          <a:spcPct val="0"/>
        </a:spcBef>
        <a:spcAft>
          <a:spcPct val="25000"/>
        </a:spcAft>
        <a:buFont typeface="Wingdings" pitchFamily="2" charset="2"/>
        <a:buChar char="§"/>
        <a:defRPr sz="2000" b="1">
          <a:solidFill>
            <a:schemeClr val="tx1"/>
          </a:solidFill>
          <a:latin typeface="+mn-lt"/>
        </a:defRPr>
      </a:lvl2pPr>
      <a:lvl3pPr marL="963613" indent="-228600" algn="l" rtl="0" eaLnBrk="0" fontAlgn="base" hangingPunct="0">
        <a:lnSpc>
          <a:spcPct val="85000"/>
        </a:lnSpc>
        <a:spcBef>
          <a:spcPct val="0"/>
        </a:spcBef>
        <a:spcAft>
          <a:spcPct val="25000"/>
        </a:spcAft>
        <a:buFont typeface="Wingdings" pitchFamily="2" charset="2"/>
        <a:buChar char="§"/>
        <a:defRPr sz="2000" b="1">
          <a:solidFill>
            <a:schemeClr val="tx1"/>
          </a:solidFill>
          <a:latin typeface="+mn-lt"/>
        </a:defRPr>
      </a:lvl3pPr>
      <a:lvl4pPr marL="1193800" indent="-228600" algn="l" rtl="0" eaLnBrk="0" fontAlgn="base" hangingPunct="0">
        <a:lnSpc>
          <a:spcPct val="85000"/>
        </a:lnSpc>
        <a:spcBef>
          <a:spcPct val="0"/>
        </a:spcBef>
        <a:spcAft>
          <a:spcPct val="25000"/>
        </a:spcAft>
        <a:buFont typeface="Wingdings" pitchFamily="2" charset="2"/>
        <a:buChar char="§"/>
        <a:defRPr sz="2000" b="1">
          <a:solidFill>
            <a:schemeClr val="tx1"/>
          </a:solidFill>
          <a:latin typeface="+mn-lt"/>
        </a:defRPr>
      </a:lvl4pPr>
      <a:lvl5pPr marL="2057400" indent="-228600" algn="l" rtl="0" eaLnBrk="0" fontAlgn="base" hangingPunct="0">
        <a:lnSpc>
          <a:spcPct val="85000"/>
        </a:lnSpc>
        <a:spcBef>
          <a:spcPct val="0"/>
        </a:spcBef>
        <a:spcAft>
          <a:spcPct val="25000"/>
        </a:spcAft>
        <a:buFont typeface="Wingdings" pitchFamily="2" charset="2"/>
        <a:buChar char="§"/>
        <a:defRPr sz="2000" b="1">
          <a:solidFill>
            <a:schemeClr val="tx1"/>
          </a:solidFill>
          <a:latin typeface="+mn-lt"/>
        </a:defRPr>
      </a:lvl5pPr>
      <a:lvl6pPr marL="2514600" indent="-228600" algn="l" rtl="0" fontAlgn="base">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fontAlgn="base">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fontAlgn="base">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fontAlgn="base">
        <a:lnSpc>
          <a:spcPct val="85000"/>
        </a:lnSpc>
        <a:spcBef>
          <a:spcPct val="0"/>
        </a:spcBef>
        <a:spcAft>
          <a:spcPct val="25000"/>
        </a:spcAft>
        <a:buFont typeface="Wingdings" pitchFamily="2" charset="2"/>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7.emf"/></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gseos.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287079" y="3846245"/>
            <a:ext cx="7251405" cy="1177925"/>
          </a:xfrm>
        </p:spPr>
        <p:txBody>
          <a:bodyPr/>
          <a:lstStyle/>
          <a:p>
            <a:r>
              <a:rPr lang="en-US" dirty="0" smtClean="0"/>
              <a:t>Sam Sawada</a:t>
            </a:r>
          </a:p>
          <a:p>
            <a:r>
              <a:rPr lang="en-US" dirty="0" smtClean="0"/>
              <a:t>samuel.sawada@jhuapl.edu</a:t>
            </a:r>
          </a:p>
          <a:p>
            <a:r>
              <a:rPr lang="en-US" dirty="0" smtClean="0"/>
              <a:t>443-778-7020</a:t>
            </a:r>
          </a:p>
          <a:p>
            <a:r>
              <a:rPr lang="en-US" dirty="0" smtClean="0"/>
              <a:t>June 27, 2013</a:t>
            </a:r>
            <a:endParaRPr lang="en-US" dirty="0"/>
          </a:p>
        </p:txBody>
      </p:sp>
      <p:sp>
        <p:nvSpPr>
          <p:cNvPr id="5" name="Title 4"/>
          <p:cNvSpPr>
            <a:spLocks noGrp="1"/>
          </p:cNvSpPr>
          <p:nvPr>
            <p:ph type="ctrTitle"/>
          </p:nvPr>
        </p:nvSpPr>
        <p:spPr>
          <a:xfrm>
            <a:off x="500124" y="1990065"/>
            <a:ext cx="7022109" cy="1470025"/>
          </a:xfrm>
        </p:spPr>
        <p:txBody>
          <a:bodyPr/>
          <a:lstStyle/>
          <a:p>
            <a:r>
              <a:rPr lang="en-US" dirty="0" smtClean="0"/>
              <a:t>SPP Spacecraft Emulator (SCE) Requirements Peer Review</a:t>
            </a:r>
            <a:br>
              <a:rPr lang="en-US" dirty="0" smtClean="0"/>
            </a:br>
            <a:endParaRPr lang="en-US" dirty="0"/>
          </a:p>
        </p:txBody>
      </p:sp>
    </p:spTree>
    <p:extLst>
      <p:ext uri="{BB962C8B-B14F-4D97-AF65-F5344CB8AC3E}">
        <p14:creationId xmlns:p14="http://schemas.microsoft.com/office/powerpoint/2010/main" val="3637491198"/>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Emulator Requirements Flow (Continued)</a:t>
            </a:r>
            <a:endParaRPr lang="en-US" dirty="0"/>
          </a:p>
        </p:txBody>
      </p:sp>
      <p:sp>
        <p:nvSpPr>
          <p:cNvPr id="4" name="Slide Number Placeholder 3"/>
          <p:cNvSpPr>
            <a:spLocks noGrp="1"/>
          </p:cNvSpPr>
          <p:nvPr>
            <p:ph type="sldNum" sz="quarter" idx="11"/>
          </p:nvPr>
        </p:nvSpPr>
        <p:spPr/>
        <p:txBody>
          <a:bodyPr/>
          <a:lstStyle/>
          <a:p>
            <a:pPr>
              <a:defRPr/>
            </a:pPr>
            <a:fld id="{C21E7BA3-4211-4233-A686-9D52B25A43DE}" type="slidenum">
              <a:rPr lang="en-US" smtClean="0"/>
              <a:pPr>
                <a:defRPr/>
              </a:pPr>
              <a:t>10</a:t>
            </a:fld>
            <a:endParaRPr lang="en-US" dirty="0"/>
          </a:p>
        </p:txBody>
      </p:sp>
      <p:sp>
        <p:nvSpPr>
          <p:cNvPr id="5" name="Rectangle 5"/>
          <p:cNvSpPr>
            <a:spLocks noChangeArrowheads="1"/>
          </p:cNvSpPr>
          <p:nvPr/>
        </p:nvSpPr>
        <p:spPr bwMode="auto">
          <a:xfrm>
            <a:off x="3886200" y="1905000"/>
            <a:ext cx="1371600" cy="19812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6" name="Rectangle 6"/>
          <p:cNvSpPr>
            <a:spLocks noChangeArrowheads="1"/>
          </p:cNvSpPr>
          <p:nvPr/>
        </p:nvSpPr>
        <p:spPr bwMode="auto">
          <a:xfrm rot="5400000">
            <a:off x="3411538" y="2312987"/>
            <a:ext cx="685800" cy="288925"/>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000"/>
              <a:t>USB</a:t>
            </a:r>
          </a:p>
        </p:txBody>
      </p:sp>
      <p:sp>
        <p:nvSpPr>
          <p:cNvPr id="7" name="Rectangle 7"/>
          <p:cNvSpPr>
            <a:spLocks noChangeArrowheads="1"/>
          </p:cNvSpPr>
          <p:nvPr/>
        </p:nvSpPr>
        <p:spPr bwMode="auto">
          <a:xfrm rot="5400000">
            <a:off x="5059363" y="2332037"/>
            <a:ext cx="685800" cy="288925"/>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900"/>
              <a:t>LVDS</a:t>
            </a:r>
          </a:p>
        </p:txBody>
      </p:sp>
      <p:sp>
        <p:nvSpPr>
          <p:cNvPr id="8" name="Rectangle 8"/>
          <p:cNvSpPr>
            <a:spLocks noChangeArrowheads="1"/>
          </p:cNvSpPr>
          <p:nvPr/>
        </p:nvSpPr>
        <p:spPr bwMode="auto">
          <a:xfrm>
            <a:off x="6629400" y="1981200"/>
            <a:ext cx="1295400" cy="1905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a:t>Instrument</a:t>
            </a:r>
          </a:p>
        </p:txBody>
      </p:sp>
      <p:sp>
        <p:nvSpPr>
          <p:cNvPr id="9" name="Line 9"/>
          <p:cNvSpPr>
            <a:spLocks noChangeShapeType="1"/>
          </p:cNvSpPr>
          <p:nvPr/>
        </p:nvSpPr>
        <p:spPr bwMode="auto">
          <a:xfrm>
            <a:off x="5562600" y="2438400"/>
            <a:ext cx="1066800"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0"/>
          <p:cNvSpPr>
            <a:spLocks noChangeShapeType="1"/>
          </p:cNvSpPr>
          <p:nvPr/>
        </p:nvSpPr>
        <p:spPr bwMode="auto">
          <a:xfrm>
            <a:off x="5257800" y="3048000"/>
            <a:ext cx="1379538"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Text Box 11"/>
          <p:cNvSpPr txBox="1">
            <a:spLocks noChangeArrowheads="1"/>
          </p:cNvSpPr>
          <p:nvPr/>
        </p:nvSpPr>
        <p:spPr bwMode="auto">
          <a:xfrm>
            <a:off x="5638800" y="2819400"/>
            <a:ext cx="8667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800"/>
              <a:t>30V Inst power</a:t>
            </a:r>
          </a:p>
        </p:txBody>
      </p:sp>
      <p:sp>
        <p:nvSpPr>
          <p:cNvPr id="12" name="Line 12"/>
          <p:cNvSpPr>
            <a:spLocks noChangeShapeType="1"/>
          </p:cNvSpPr>
          <p:nvPr/>
        </p:nvSpPr>
        <p:spPr bwMode="auto">
          <a:xfrm flipH="1">
            <a:off x="5257800" y="3733800"/>
            <a:ext cx="1371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3"/>
          <p:cNvSpPr>
            <a:spLocks noChangeShapeType="1"/>
          </p:cNvSpPr>
          <p:nvPr/>
        </p:nvSpPr>
        <p:spPr bwMode="auto">
          <a:xfrm flipH="1">
            <a:off x="5715000" y="2971800"/>
            <a:ext cx="71438"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Text Box 14"/>
          <p:cNvSpPr txBox="1">
            <a:spLocks noChangeArrowheads="1"/>
          </p:cNvSpPr>
          <p:nvPr/>
        </p:nvSpPr>
        <p:spPr bwMode="auto">
          <a:xfrm>
            <a:off x="5676900" y="3009900"/>
            <a:ext cx="2413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800"/>
              <a:t>2</a:t>
            </a:r>
          </a:p>
        </p:txBody>
      </p:sp>
      <p:sp>
        <p:nvSpPr>
          <p:cNvPr id="15" name="Text Box 15"/>
          <p:cNvSpPr txBox="1">
            <a:spLocks noChangeArrowheads="1"/>
          </p:cNvSpPr>
          <p:nvPr/>
        </p:nvSpPr>
        <p:spPr bwMode="auto">
          <a:xfrm>
            <a:off x="5562600" y="3505200"/>
            <a:ext cx="10001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800"/>
              <a:t>RTD Temp Sense</a:t>
            </a:r>
          </a:p>
        </p:txBody>
      </p:sp>
      <p:sp>
        <p:nvSpPr>
          <p:cNvPr id="16" name="Text Box 16"/>
          <p:cNvSpPr txBox="1">
            <a:spLocks noChangeArrowheads="1"/>
          </p:cNvSpPr>
          <p:nvPr/>
        </p:nvSpPr>
        <p:spPr bwMode="auto">
          <a:xfrm>
            <a:off x="5762625" y="3724275"/>
            <a:ext cx="2413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800"/>
              <a:t>8</a:t>
            </a:r>
          </a:p>
        </p:txBody>
      </p:sp>
      <p:sp>
        <p:nvSpPr>
          <p:cNvPr id="17" name="Line 17"/>
          <p:cNvSpPr>
            <a:spLocks noChangeShapeType="1"/>
          </p:cNvSpPr>
          <p:nvPr/>
        </p:nvSpPr>
        <p:spPr bwMode="auto">
          <a:xfrm flipV="1">
            <a:off x="5791200" y="3657600"/>
            <a:ext cx="71438"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Rectangle 18"/>
          <p:cNvSpPr>
            <a:spLocks noChangeArrowheads="1"/>
          </p:cNvSpPr>
          <p:nvPr/>
        </p:nvSpPr>
        <p:spPr bwMode="auto">
          <a:xfrm>
            <a:off x="1295400" y="2057400"/>
            <a:ext cx="1371600" cy="1981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a:t>GSEOS</a:t>
            </a:r>
          </a:p>
          <a:p>
            <a:r>
              <a:rPr lang="en-US" sz="1400"/>
              <a:t>PC</a:t>
            </a:r>
          </a:p>
        </p:txBody>
      </p:sp>
      <p:sp>
        <p:nvSpPr>
          <p:cNvPr id="19" name="Line 19"/>
          <p:cNvSpPr>
            <a:spLocks noChangeShapeType="1"/>
          </p:cNvSpPr>
          <p:nvPr/>
        </p:nvSpPr>
        <p:spPr bwMode="auto">
          <a:xfrm flipH="1">
            <a:off x="2667000" y="2438400"/>
            <a:ext cx="914400"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Rectangle 21"/>
          <p:cNvSpPr>
            <a:spLocks noChangeArrowheads="1"/>
          </p:cNvSpPr>
          <p:nvPr/>
        </p:nvSpPr>
        <p:spPr bwMode="auto">
          <a:xfrm>
            <a:off x="3962400" y="2514600"/>
            <a:ext cx="1143000" cy="228600"/>
          </a:xfrm>
          <a:prstGeom prst="rect">
            <a:avLst/>
          </a:prstGeom>
          <a:solidFill>
            <a:srgbClr val="FDD8A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900" dirty="0"/>
              <a:t>OK </a:t>
            </a:r>
            <a:r>
              <a:rPr lang="en-US" sz="900" dirty="0" smtClean="0"/>
              <a:t>XEM6010-LX45</a:t>
            </a:r>
            <a:endParaRPr lang="en-US" sz="900" dirty="0"/>
          </a:p>
        </p:txBody>
      </p:sp>
      <p:sp>
        <p:nvSpPr>
          <p:cNvPr id="21" name="Rectangle 22"/>
          <p:cNvSpPr>
            <a:spLocks noChangeArrowheads="1"/>
          </p:cNvSpPr>
          <p:nvPr/>
        </p:nvSpPr>
        <p:spPr bwMode="auto">
          <a:xfrm>
            <a:off x="1447800" y="2286000"/>
            <a:ext cx="1066800" cy="533400"/>
          </a:xfrm>
          <a:prstGeom prst="rect">
            <a:avLst/>
          </a:prstGeom>
          <a:solidFill>
            <a:srgbClr val="FDD8A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p>
          <a:p>
            <a:r>
              <a:rPr lang="en-US" sz="1200" dirty="0" smtClean="0"/>
              <a:t>SPP</a:t>
            </a:r>
            <a:endParaRPr lang="en-US" sz="1200" dirty="0"/>
          </a:p>
          <a:p>
            <a:r>
              <a:rPr lang="en-US" sz="1200" dirty="0"/>
              <a:t>GSEOS</a:t>
            </a:r>
          </a:p>
          <a:p>
            <a:r>
              <a:rPr lang="en-US" sz="1400" dirty="0"/>
              <a:t> </a:t>
            </a:r>
          </a:p>
        </p:txBody>
      </p:sp>
      <p:grpSp>
        <p:nvGrpSpPr>
          <p:cNvPr id="22" name="Group 23"/>
          <p:cNvGrpSpPr>
            <a:grpSpLocks/>
          </p:cNvGrpSpPr>
          <p:nvPr/>
        </p:nvGrpSpPr>
        <p:grpSpPr bwMode="auto">
          <a:xfrm>
            <a:off x="3962400" y="2743200"/>
            <a:ext cx="1143000" cy="533400"/>
            <a:chOff x="3504" y="1104"/>
            <a:chExt cx="720" cy="336"/>
          </a:xfrm>
        </p:grpSpPr>
        <p:sp>
          <p:nvSpPr>
            <p:cNvPr id="23" name="Rectangle 24"/>
            <p:cNvSpPr>
              <a:spLocks noChangeArrowheads="1"/>
            </p:cNvSpPr>
            <p:nvPr/>
          </p:nvSpPr>
          <p:spPr bwMode="auto">
            <a:xfrm>
              <a:off x="3504" y="1104"/>
              <a:ext cx="720" cy="336"/>
            </a:xfrm>
            <a:prstGeom prst="rect">
              <a:avLst/>
            </a:prstGeom>
            <a:solidFill>
              <a:srgbClr val="FDD8A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900"/>
                <a:t>FGPA</a:t>
              </a:r>
            </a:p>
          </p:txBody>
        </p:sp>
        <p:sp>
          <p:nvSpPr>
            <p:cNvPr id="24" name="Rectangle 25"/>
            <p:cNvSpPr>
              <a:spLocks noChangeArrowheads="1"/>
            </p:cNvSpPr>
            <p:nvPr/>
          </p:nvSpPr>
          <p:spPr bwMode="auto">
            <a:xfrm>
              <a:off x="3738" y="1236"/>
              <a:ext cx="384" cy="192"/>
            </a:xfrm>
            <a:prstGeom prst="rect">
              <a:avLst/>
            </a:prstGeom>
            <a:solidFill>
              <a:schemeClr val="accent5">
                <a:lumMod val="9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900"/>
                <a:t>MBLAZE</a:t>
              </a:r>
            </a:p>
          </p:txBody>
        </p:sp>
      </p:grpSp>
      <p:sp>
        <p:nvSpPr>
          <p:cNvPr id="25" name="Text Box 26" descr="Business Areas - Military Space"/>
          <p:cNvSpPr txBox="1">
            <a:spLocks noChangeArrowheads="1"/>
          </p:cNvSpPr>
          <p:nvPr/>
        </p:nvSpPr>
        <p:spPr bwMode="auto">
          <a:xfrm>
            <a:off x="3962400" y="2743200"/>
            <a:ext cx="658813" cy="228600"/>
          </a:xfrm>
          <a:prstGeom prst="rect">
            <a:avLst/>
          </a:prstGeom>
          <a:noFill/>
          <a:ln>
            <a:noFill/>
          </a:ln>
          <a:effectLst/>
          <a:extLst>
            <a:ext uri="{909E8E84-426E-40DD-AFC4-6F175D3DCCD1}">
              <a14:hiddenFill xmlns:a14="http://schemas.microsoft.com/office/drawing/2010/main">
                <a:blipFill dpi="0" rotWithShape="0">
                  <a:blip r:embed="rId2"/>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a:spAutoFit/>
          </a:bodyPr>
          <a:lstStyle/>
          <a:p>
            <a:r>
              <a:rPr lang="en-US" sz="900" b="1"/>
              <a:t>OK FPGA</a:t>
            </a:r>
          </a:p>
        </p:txBody>
      </p:sp>
      <p:sp>
        <p:nvSpPr>
          <p:cNvPr id="26" name="Text Box 28" descr="Business Areas - Military Space"/>
          <p:cNvSpPr txBox="1">
            <a:spLocks noChangeArrowheads="1"/>
          </p:cNvSpPr>
          <p:nvPr/>
        </p:nvSpPr>
        <p:spPr bwMode="auto">
          <a:xfrm>
            <a:off x="4114800" y="1981200"/>
            <a:ext cx="1052513" cy="366713"/>
          </a:xfrm>
          <a:prstGeom prst="rect">
            <a:avLst/>
          </a:prstGeom>
          <a:noFill/>
          <a:ln>
            <a:noFill/>
          </a:ln>
          <a:effectLst/>
          <a:extLst>
            <a:ext uri="{909E8E84-426E-40DD-AFC4-6F175D3DCCD1}">
              <a14:hiddenFill xmlns:a14="http://schemas.microsoft.com/office/drawing/2010/main">
                <a:blipFill dpi="0" rotWithShape="0">
                  <a:blip r:embed="rId2"/>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a:spAutoFit/>
          </a:bodyPr>
          <a:lstStyle/>
          <a:p>
            <a:r>
              <a:rPr lang="en-US"/>
              <a:t>Emulator</a:t>
            </a:r>
          </a:p>
        </p:txBody>
      </p:sp>
      <p:sp>
        <p:nvSpPr>
          <p:cNvPr id="27" name="Line 29"/>
          <p:cNvSpPr>
            <a:spLocks noChangeShapeType="1"/>
          </p:cNvSpPr>
          <p:nvPr/>
        </p:nvSpPr>
        <p:spPr bwMode="auto">
          <a:xfrm>
            <a:off x="3429000" y="3048000"/>
            <a:ext cx="609600" cy="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a:lstStyle/>
          <a:p>
            <a:endParaRPr lang="en-US"/>
          </a:p>
        </p:txBody>
      </p:sp>
      <p:sp>
        <p:nvSpPr>
          <p:cNvPr id="28" name="Text Box 30" descr="Business Areas - Military Space"/>
          <p:cNvSpPr txBox="1">
            <a:spLocks noChangeArrowheads="1"/>
          </p:cNvSpPr>
          <p:nvPr/>
        </p:nvSpPr>
        <p:spPr bwMode="auto">
          <a:xfrm>
            <a:off x="2667000" y="2819400"/>
            <a:ext cx="1087438" cy="854075"/>
          </a:xfrm>
          <a:prstGeom prst="rect">
            <a:avLst/>
          </a:prstGeom>
          <a:noFill/>
          <a:ln>
            <a:noFill/>
          </a:ln>
          <a:effectLst/>
          <a:extLst>
            <a:ext uri="{909E8E84-426E-40DD-AFC4-6F175D3DCCD1}">
              <a14:hiddenFill xmlns:a14="http://schemas.microsoft.com/office/drawing/2010/main">
                <a:blipFill dpi="0" rotWithShape="0">
                  <a:blip r:embed="rId2"/>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a:spAutoFit/>
          </a:bodyPr>
          <a:lstStyle/>
          <a:p>
            <a:r>
              <a:rPr lang="en-US" sz="1000" b="1" dirty="0" smtClean="0"/>
              <a:t>54K Flip Flops</a:t>
            </a:r>
            <a:endParaRPr lang="en-US" sz="1000" b="1" dirty="0"/>
          </a:p>
          <a:p>
            <a:r>
              <a:rPr lang="en-US" sz="1000" b="1" dirty="0"/>
              <a:t>FPGA provides </a:t>
            </a:r>
          </a:p>
          <a:p>
            <a:r>
              <a:rPr lang="en-US" sz="1000" b="1" dirty="0"/>
              <a:t>Flexibility to</a:t>
            </a:r>
          </a:p>
          <a:p>
            <a:r>
              <a:rPr lang="en-US" sz="1000" b="1" dirty="0"/>
              <a:t>Mitigate TBD</a:t>
            </a:r>
          </a:p>
          <a:p>
            <a:r>
              <a:rPr lang="en-US" sz="1000" b="1" dirty="0"/>
              <a:t>Requirements</a:t>
            </a:r>
          </a:p>
        </p:txBody>
      </p:sp>
      <p:sp>
        <p:nvSpPr>
          <p:cNvPr id="29" name="Text Box 35" descr="Business Areas - Military Space"/>
          <p:cNvSpPr txBox="1">
            <a:spLocks noChangeArrowheads="1"/>
          </p:cNvSpPr>
          <p:nvPr/>
        </p:nvSpPr>
        <p:spPr bwMode="auto">
          <a:xfrm>
            <a:off x="5486400" y="4953000"/>
            <a:ext cx="2068866" cy="523220"/>
          </a:xfrm>
          <a:prstGeom prst="rect">
            <a:avLst/>
          </a:prstGeom>
          <a:noFill/>
          <a:ln>
            <a:noFill/>
          </a:ln>
          <a:effectLst/>
          <a:extLst>
            <a:ext uri="{909E8E84-426E-40DD-AFC4-6F175D3DCCD1}">
              <a14:hiddenFill xmlns:a14="http://schemas.microsoft.com/office/drawing/2010/main">
                <a:blipFill dpi="0" rotWithShape="0">
                  <a:blip r:embed="rId2"/>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a:spAutoFit/>
          </a:bodyPr>
          <a:lstStyle/>
          <a:p>
            <a:r>
              <a:rPr lang="en-US" sz="1400" dirty="0"/>
              <a:t>Hard to </a:t>
            </a:r>
            <a:r>
              <a:rPr lang="en-US" sz="1400" dirty="0" smtClean="0"/>
              <a:t>change (Hardware)</a:t>
            </a:r>
            <a:endParaRPr lang="en-US" sz="1400" dirty="0"/>
          </a:p>
        </p:txBody>
      </p:sp>
      <p:sp>
        <p:nvSpPr>
          <p:cNvPr id="30" name="Line 36"/>
          <p:cNvSpPr>
            <a:spLocks noChangeShapeType="1"/>
          </p:cNvSpPr>
          <p:nvPr/>
        </p:nvSpPr>
        <p:spPr bwMode="auto">
          <a:xfrm flipH="1" flipV="1">
            <a:off x="5791200" y="3886200"/>
            <a:ext cx="619125" cy="106680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a:lstStyle/>
          <a:p>
            <a:endParaRPr lang="en-US"/>
          </a:p>
        </p:txBody>
      </p:sp>
      <p:sp>
        <p:nvSpPr>
          <p:cNvPr id="31" name="Text Box 37" descr="Business Areas - Military Space"/>
          <p:cNvSpPr txBox="1">
            <a:spLocks noChangeArrowheads="1"/>
          </p:cNvSpPr>
          <p:nvPr/>
        </p:nvSpPr>
        <p:spPr bwMode="auto">
          <a:xfrm>
            <a:off x="1469655" y="4953000"/>
            <a:ext cx="3537700" cy="523220"/>
          </a:xfrm>
          <a:prstGeom prst="rect">
            <a:avLst/>
          </a:prstGeom>
          <a:noFill/>
          <a:ln>
            <a:noFill/>
          </a:ln>
          <a:effectLst/>
          <a:extLst>
            <a:ext uri="{909E8E84-426E-40DD-AFC4-6F175D3DCCD1}">
              <a14:hiddenFill xmlns:a14="http://schemas.microsoft.com/office/drawing/2010/main">
                <a:blipFill dpi="0" rotWithShape="0">
                  <a:blip r:embed="rId2"/>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a:spAutoFit/>
          </a:bodyPr>
          <a:lstStyle/>
          <a:p>
            <a:r>
              <a:rPr lang="en-US" sz="1400" dirty="0" smtClean="0"/>
              <a:t>Easier </a:t>
            </a:r>
            <a:r>
              <a:rPr lang="en-US" sz="1400" dirty="0"/>
              <a:t>to </a:t>
            </a:r>
            <a:r>
              <a:rPr lang="en-US" sz="1400" dirty="0" smtClean="0"/>
              <a:t>change</a:t>
            </a:r>
          </a:p>
          <a:p>
            <a:r>
              <a:rPr lang="en-US" sz="1400" dirty="0" smtClean="0"/>
              <a:t>(GSEOS SW, Embedded SW, FPGA code)</a:t>
            </a:r>
            <a:endParaRPr lang="en-US" sz="1400" dirty="0"/>
          </a:p>
        </p:txBody>
      </p:sp>
      <p:sp>
        <p:nvSpPr>
          <p:cNvPr id="32" name="Line 38"/>
          <p:cNvSpPr>
            <a:spLocks noChangeShapeType="1"/>
          </p:cNvSpPr>
          <p:nvPr/>
        </p:nvSpPr>
        <p:spPr bwMode="auto">
          <a:xfrm flipV="1">
            <a:off x="3238505" y="3200400"/>
            <a:ext cx="723895" cy="175260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a:lstStyle/>
          <a:p>
            <a:endParaRPr lang="en-US"/>
          </a:p>
        </p:txBody>
      </p:sp>
      <p:sp>
        <p:nvSpPr>
          <p:cNvPr id="33" name="Line 39"/>
          <p:cNvSpPr>
            <a:spLocks noChangeShapeType="1"/>
          </p:cNvSpPr>
          <p:nvPr/>
        </p:nvSpPr>
        <p:spPr bwMode="auto">
          <a:xfrm flipH="1" flipV="1">
            <a:off x="2362200" y="2819400"/>
            <a:ext cx="457200" cy="213360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a:lstStyle/>
          <a:p>
            <a:endParaRPr lang="en-US"/>
          </a:p>
        </p:txBody>
      </p:sp>
      <p:sp>
        <p:nvSpPr>
          <p:cNvPr id="34" name="Rectangle 40"/>
          <p:cNvSpPr>
            <a:spLocks noChangeArrowheads="1"/>
          </p:cNvSpPr>
          <p:nvPr/>
        </p:nvSpPr>
        <p:spPr bwMode="auto">
          <a:xfrm>
            <a:off x="3733800" y="3886200"/>
            <a:ext cx="1752600" cy="533400"/>
          </a:xfrm>
          <a:prstGeom prst="rect">
            <a:avLst/>
          </a:prstGeom>
          <a:solidFill>
            <a:srgbClr val="FF330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anchor="ctr"/>
          <a:lstStyle/>
          <a:p>
            <a:r>
              <a:rPr lang="en-US" sz="1000" b="1"/>
              <a:t>Displays/ Switches</a:t>
            </a:r>
          </a:p>
          <a:p>
            <a:r>
              <a:rPr lang="en-US" sz="1000" b="1"/>
              <a:t>I/O Connectors</a:t>
            </a:r>
          </a:p>
          <a:p>
            <a:r>
              <a:rPr lang="en-US" sz="1000" b="1"/>
              <a:t>Grounding Scheme</a:t>
            </a:r>
          </a:p>
        </p:txBody>
      </p:sp>
      <p:sp>
        <p:nvSpPr>
          <p:cNvPr id="35" name="Line 41"/>
          <p:cNvSpPr>
            <a:spLocks noChangeShapeType="1"/>
          </p:cNvSpPr>
          <p:nvPr/>
        </p:nvSpPr>
        <p:spPr bwMode="auto">
          <a:xfrm flipH="1" flipV="1">
            <a:off x="5029198" y="4419600"/>
            <a:ext cx="1162051" cy="533400"/>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a:lstStyle/>
          <a:p>
            <a:endParaRPr lang="en-US"/>
          </a:p>
        </p:txBody>
      </p:sp>
      <p:sp>
        <p:nvSpPr>
          <p:cNvPr id="36" name="Line 42"/>
          <p:cNvSpPr>
            <a:spLocks noChangeShapeType="1"/>
          </p:cNvSpPr>
          <p:nvPr/>
        </p:nvSpPr>
        <p:spPr bwMode="auto">
          <a:xfrm>
            <a:off x="5257800" y="3352800"/>
            <a:ext cx="1379538"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43"/>
          <p:cNvSpPr>
            <a:spLocks noChangeShapeType="1"/>
          </p:cNvSpPr>
          <p:nvPr/>
        </p:nvSpPr>
        <p:spPr bwMode="auto">
          <a:xfrm flipH="1">
            <a:off x="5715000" y="3276600"/>
            <a:ext cx="71438"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Text Box 44"/>
          <p:cNvSpPr txBox="1">
            <a:spLocks noChangeArrowheads="1"/>
          </p:cNvSpPr>
          <p:nvPr/>
        </p:nvSpPr>
        <p:spPr bwMode="auto">
          <a:xfrm>
            <a:off x="5686425" y="3314700"/>
            <a:ext cx="2413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800"/>
              <a:t>8</a:t>
            </a:r>
          </a:p>
        </p:txBody>
      </p:sp>
      <p:sp>
        <p:nvSpPr>
          <p:cNvPr id="39" name="Text Box 45"/>
          <p:cNvSpPr txBox="1">
            <a:spLocks noChangeArrowheads="1"/>
          </p:cNvSpPr>
          <p:nvPr/>
        </p:nvSpPr>
        <p:spPr bwMode="auto">
          <a:xfrm>
            <a:off x="5715000" y="3200400"/>
            <a:ext cx="6953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800"/>
              <a:t>Aux  power</a:t>
            </a:r>
          </a:p>
        </p:txBody>
      </p:sp>
    </p:spTree>
    <p:extLst>
      <p:ext uri="{BB962C8B-B14F-4D97-AF65-F5344CB8AC3E}">
        <p14:creationId xmlns:p14="http://schemas.microsoft.com/office/powerpoint/2010/main" val="1071307506"/>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Differences: Full vs. Mini Emulators</a:t>
            </a:r>
            <a:endParaRPr lang="en-US" sz="2800" dirty="0"/>
          </a:p>
        </p:txBody>
      </p:sp>
      <p:sp>
        <p:nvSpPr>
          <p:cNvPr id="4" name="Slide Number Placeholder 3"/>
          <p:cNvSpPr>
            <a:spLocks noGrp="1"/>
          </p:cNvSpPr>
          <p:nvPr>
            <p:ph type="sldNum" sz="quarter" idx="11"/>
          </p:nvPr>
        </p:nvSpPr>
        <p:spPr/>
        <p:txBody>
          <a:bodyPr/>
          <a:lstStyle/>
          <a:p>
            <a:pPr>
              <a:defRPr/>
            </a:pPr>
            <a:fld id="{C21E7BA3-4211-4233-A686-9D52B25A43DE}" type="slidenum">
              <a:rPr lang="en-US" smtClean="0"/>
              <a:pPr>
                <a:defRPr/>
              </a:pPr>
              <a:t>11</a:t>
            </a:fld>
            <a:endParaRPr lang="en-US" dirty="0"/>
          </a:p>
        </p:txBody>
      </p:sp>
      <p:graphicFrame>
        <p:nvGraphicFramePr>
          <p:cNvPr id="5" name="Group 599"/>
          <p:cNvGraphicFramePr>
            <a:graphicFrameLocks/>
          </p:cNvGraphicFramePr>
          <p:nvPr>
            <p:extLst>
              <p:ext uri="{D42A27DB-BD31-4B8C-83A1-F6EECF244321}">
                <p14:modId xmlns:p14="http://schemas.microsoft.com/office/powerpoint/2010/main" val="823016552"/>
              </p:ext>
            </p:extLst>
          </p:nvPr>
        </p:nvGraphicFramePr>
        <p:xfrm>
          <a:off x="590550" y="1552575"/>
          <a:ext cx="6858000" cy="4522789"/>
        </p:xfrm>
        <a:graphic>
          <a:graphicData uri="http://schemas.openxmlformats.org/drawingml/2006/table">
            <a:tbl>
              <a:tblPr/>
              <a:tblGrid>
                <a:gridCol w="3152775"/>
                <a:gridCol w="1458913"/>
                <a:gridCol w="254000"/>
                <a:gridCol w="1992312"/>
              </a:tblGrid>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Capability</a:t>
                      </a:r>
                      <a:endParaRPr kumimoji="0" lang="en-US" sz="1800" b="0" i="0" u="none" strike="noStrike" cap="none" normalizeH="0" baseline="0" dirty="0" smtClean="0">
                        <a:ln>
                          <a:noFill/>
                        </a:ln>
                        <a:solidFill>
                          <a:schemeClr val="tx1"/>
                        </a:solidFill>
                        <a:effectLst/>
                        <a:latin typeface="Arial" pitchFamily="34" charset="0"/>
                        <a:ea typeface="MS PGothic" pitchFamily="34" charset="-128"/>
                      </a:endParaRPr>
                    </a:p>
                  </a:txBody>
                  <a:tcPr marL="457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Full Emulator</a:t>
                      </a:r>
                      <a:endParaRPr kumimoji="0" lang="en-US" sz="1800" b="0" i="0" u="none" strike="noStrike" cap="none" normalizeH="0" baseline="0" dirty="0" smtClean="0">
                        <a:ln>
                          <a:noFill/>
                        </a:ln>
                        <a:solidFill>
                          <a:schemeClr val="tx1"/>
                        </a:solidFill>
                        <a:effectLst/>
                        <a:latin typeface="Arial" pitchFamily="34" charset="0"/>
                        <a:ea typeface="MS PGothic" pitchFamily="34" charset="-128"/>
                      </a:endParaRPr>
                    </a:p>
                  </a:txBody>
                  <a:tcPr marL="457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MS PGothic" pitchFamily="34" charset="-128"/>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a:txBody>
                  <a:tcPr marL="457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MS PGothic" pitchFamily="34" charset="-128"/>
                          <a:cs typeface="Arial" pitchFamily="34" charset="0"/>
                        </a:rPr>
                        <a:t>Mini-Emulator</a:t>
                      </a: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a:txBody>
                  <a:tcPr marL="457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4079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Instrument CMD/TLM (UART/</a:t>
                      </a:r>
                      <a:r>
                        <a:rPr kumimoji="0" lang="en-US" sz="1000" b="1" i="0" u="none" strike="noStrike" cap="none" normalizeH="0" baseline="0" dirty="0" err="1" smtClean="0">
                          <a:ln>
                            <a:noFill/>
                          </a:ln>
                          <a:solidFill>
                            <a:schemeClr val="tx1"/>
                          </a:solidFill>
                          <a:effectLst/>
                          <a:latin typeface="Arial" pitchFamily="34" charset="0"/>
                          <a:ea typeface="MS PGothic" pitchFamily="34" charset="-128"/>
                          <a:cs typeface="Arial" pitchFamily="34" charset="0"/>
                        </a:rPr>
                        <a:t>SpW</a:t>
                      </a:r>
                      <a:r>
                        <a:rPr kumimoji="0" lang="en-US" sz="10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(A/B) Interface</a:t>
                      </a:r>
                      <a:endParaRPr kumimoji="0" lang="en-US" sz="1800" b="0" i="0" u="none" strike="noStrike" cap="none" normalizeH="0" baseline="0" dirty="0" smtClean="0">
                        <a:ln>
                          <a:noFill/>
                        </a:ln>
                        <a:solidFill>
                          <a:schemeClr val="tx1"/>
                        </a:solidFill>
                        <a:effectLst/>
                        <a:latin typeface="Arial" pitchFamily="34" charset="0"/>
                        <a:ea typeface="MS PGothic" pitchFamily="34" charset="-128"/>
                      </a:endParaRPr>
                    </a:p>
                  </a:txBody>
                  <a:tcPr marL="457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YES</a:t>
                      </a:r>
                      <a:endParaRPr kumimoji="0" lang="en-US" sz="1800" b="0" i="0" u="none" strike="noStrike" cap="none" normalizeH="0" baseline="0" dirty="0" smtClean="0">
                        <a:ln>
                          <a:noFill/>
                        </a:ln>
                        <a:solidFill>
                          <a:schemeClr val="tx1"/>
                        </a:solidFill>
                        <a:effectLst/>
                        <a:latin typeface="Arial" pitchFamily="34" charset="0"/>
                        <a:ea typeface="MS PGothic" pitchFamily="34" charset="-128"/>
                      </a:endParaRPr>
                    </a:p>
                  </a:txBody>
                  <a:tcPr marL="457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ea typeface="MS PGothic" pitchFamily="34" charset="-128"/>
                      </a:endParaRPr>
                    </a:p>
                  </a:txBody>
                  <a:tcPr marL="457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YES</a:t>
                      </a:r>
                      <a:endParaRPr kumimoji="0" lang="en-US" sz="1800" b="0" i="0" u="none" strike="noStrike" cap="none" normalizeH="0" baseline="0" dirty="0" smtClean="0">
                        <a:ln>
                          <a:noFill/>
                        </a:ln>
                        <a:solidFill>
                          <a:schemeClr val="tx1"/>
                        </a:solidFill>
                        <a:effectLst/>
                        <a:latin typeface="Arial" pitchFamily="34" charset="0"/>
                        <a:ea typeface="MS PGothic" pitchFamily="34" charset="-128"/>
                      </a:endParaRPr>
                    </a:p>
                  </a:txBody>
                  <a:tcPr marL="457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7988">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000" b="1" i="0" u="none" strike="noStrike" cap="none" normalizeH="0" baseline="0" dirty="0" smtClean="0">
                          <a:ln>
                            <a:noFill/>
                          </a:ln>
                          <a:solidFill>
                            <a:srgbClr val="0070C0"/>
                          </a:solidFill>
                          <a:effectLst/>
                          <a:latin typeface="Arial" pitchFamily="34" charset="0"/>
                          <a:ea typeface="MS PGothic" pitchFamily="34" charset="-128"/>
                          <a:cs typeface="Arial" pitchFamily="34" charset="0"/>
                        </a:rPr>
                        <a:t>1PPS/</a:t>
                      </a:r>
                      <a:r>
                        <a:rPr kumimoji="0" lang="en-US" sz="1000" b="1" i="0" u="none" strike="noStrike" cap="none" normalizeH="0" baseline="0" dirty="0" err="1" smtClean="0">
                          <a:ln>
                            <a:noFill/>
                          </a:ln>
                          <a:solidFill>
                            <a:srgbClr val="0070C0"/>
                          </a:solidFill>
                          <a:effectLst/>
                          <a:latin typeface="Arial" pitchFamily="34" charset="0"/>
                          <a:ea typeface="MS PGothic" pitchFamily="34" charset="-128"/>
                          <a:cs typeface="Arial" pitchFamily="34" charset="0"/>
                        </a:rPr>
                        <a:t>PPS_Gated</a:t>
                      </a:r>
                      <a:r>
                        <a:rPr kumimoji="0" lang="en-US" sz="1000" b="1" i="0" u="none" strike="noStrike" cap="none" normalizeH="0" baseline="0" dirty="0" smtClean="0">
                          <a:ln>
                            <a:noFill/>
                          </a:ln>
                          <a:solidFill>
                            <a:srgbClr val="0070C0"/>
                          </a:solidFill>
                          <a:effectLst/>
                          <a:latin typeface="Arial" pitchFamily="34" charset="0"/>
                          <a:ea typeface="MS PGothic" pitchFamily="34" charset="-128"/>
                          <a:cs typeface="Arial" pitchFamily="34" charset="0"/>
                        </a:rPr>
                        <a:t> Interface (</a:t>
                      </a:r>
                      <a:r>
                        <a:rPr kumimoji="0" lang="en-US" sz="1000" b="1" i="0" u="none" strike="noStrike" cap="none" normalizeH="0" baseline="0" dirty="0" err="1" smtClean="0">
                          <a:ln>
                            <a:noFill/>
                          </a:ln>
                          <a:solidFill>
                            <a:srgbClr val="0070C0"/>
                          </a:solidFill>
                          <a:effectLst/>
                          <a:latin typeface="Arial" pitchFamily="34" charset="0"/>
                          <a:ea typeface="MS PGothic" pitchFamily="34" charset="-128"/>
                          <a:cs typeface="Arial" pitchFamily="34" charset="0"/>
                        </a:rPr>
                        <a:t>Instr</a:t>
                      </a:r>
                      <a:r>
                        <a:rPr kumimoji="0" lang="en-US" sz="1000" b="1" i="0" u="none" strike="noStrike" cap="none" normalizeH="0" baseline="0" dirty="0" smtClean="0">
                          <a:ln>
                            <a:noFill/>
                          </a:ln>
                          <a:solidFill>
                            <a:srgbClr val="0070C0"/>
                          </a:solidFill>
                          <a:effectLst/>
                          <a:latin typeface="Arial" pitchFamily="34" charset="0"/>
                          <a:ea typeface="MS PGothic" pitchFamily="34" charset="-128"/>
                          <a:cs typeface="Arial" pitchFamily="34" charset="0"/>
                        </a:rPr>
                        <a:t> EGSE IF)</a:t>
                      </a:r>
                      <a:endParaRPr kumimoji="0" lang="en-US" sz="1000" b="0" i="0" u="none" strike="noStrike" cap="none" normalizeH="0" baseline="0" dirty="0" smtClean="0">
                        <a:ln>
                          <a:noFill/>
                        </a:ln>
                        <a:solidFill>
                          <a:srgbClr val="0070C0"/>
                        </a:solidFill>
                        <a:effectLst/>
                        <a:latin typeface="Arial" pitchFamily="34" charset="0"/>
                        <a:ea typeface="MS PGothic" pitchFamily="34" charset="-128"/>
                      </a:endParaRPr>
                    </a:p>
                  </a:txBody>
                  <a:tcPr marL="457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70C0"/>
                          </a:solidFill>
                          <a:effectLst/>
                          <a:latin typeface="Arial" pitchFamily="34" charset="0"/>
                          <a:ea typeface="MS PGothic" pitchFamily="34" charset="-128"/>
                          <a:cs typeface="Arial" pitchFamily="34" charset="0"/>
                        </a:rPr>
                        <a:t>YES</a:t>
                      </a:r>
                      <a:endParaRPr kumimoji="0" lang="en-US" sz="1800" b="0" i="0" u="none" strike="noStrike" cap="none" normalizeH="0" baseline="0" dirty="0" smtClean="0">
                        <a:ln>
                          <a:noFill/>
                        </a:ln>
                        <a:solidFill>
                          <a:srgbClr val="0070C0"/>
                        </a:solidFill>
                        <a:effectLst/>
                        <a:latin typeface="Arial" pitchFamily="34" charset="0"/>
                        <a:ea typeface="MS PGothic" pitchFamily="34" charset="-128"/>
                      </a:endParaRPr>
                    </a:p>
                  </a:txBody>
                  <a:tcPr marL="457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70C0"/>
                          </a:solidFill>
                          <a:effectLst/>
                          <a:latin typeface="Arial" pitchFamily="34" charset="0"/>
                          <a:ea typeface="MS PGothic" pitchFamily="34" charset="-128"/>
                          <a:cs typeface="Arial" pitchFamily="34" charset="0"/>
                        </a:rPr>
                        <a:t> </a:t>
                      </a:r>
                      <a:endParaRPr kumimoji="0" lang="en-US" sz="1800" b="0" i="0" u="none" strike="noStrike" cap="none" normalizeH="0" baseline="0" dirty="0" smtClean="0">
                        <a:ln>
                          <a:noFill/>
                        </a:ln>
                        <a:solidFill>
                          <a:srgbClr val="0070C0"/>
                        </a:solidFill>
                        <a:effectLst/>
                        <a:latin typeface="Arial" pitchFamily="34" charset="0"/>
                        <a:ea typeface="MS PGothic" pitchFamily="34" charset="-128"/>
                      </a:endParaRPr>
                    </a:p>
                  </a:txBody>
                  <a:tcPr marL="457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70C0"/>
                          </a:solidFill>
                          <a:effectLst/>
                          <a:latin typeface="Arial" pitchFamily="34" charset="0"/>
                          <a:ea typeface="MS PGothic" pitchFamily="34" charset="-128"/>
                          <a:cs typeface="Arial" pitchFamily="34" charset="0"/>
                        </a:rPr>
                        <a:t>YES</a:t>
                      </a:r>
                      <a:endParaRPr kumimoji="0" lang="en-US" sz="1800" b="0" i="0" u="none" strike="noStrike" cap="none" normalizeH="0" baseline="0" dirty="0" smtClean="0">
                        <a:ln>
                          <a:noFill/>
                        </a:ln>
                        <a:solidFill>
                          <a:srgbClr val="0070C0"/>
                        </a:solidFill>
                        <a:effectLst/>
                        <a:latin typeface="Arial" pitchFamily="34" charset="0"/>
                        <a:ea typeface="MS PGothic" pitchFamily="34" charset="-128"/>
                      </a:endParaRPr>
                    </a:p>
                  </a:txBody>
                  <a:tcPr marL="457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USB Interface to PC (Opal-Kelly)                       </a:t>
                      </a:r>
                      <a:r>
                        <a:rPr kumimoji="0" lang="en-US" sz="1000" b="1" i="0" u="none" strike="noStrike" cap="none" normalizeH="0" baseline="0" dirty="0" smtClean="0">
                          <a:ln>
                            <a:noFill/>
                          </a:ln>
                          <a:solidFill>
                            <a:srgbClr val="0070C0"/>
                          </a:solidFill>
                          <a:effectLst/>
                          <a:latin typeface="Arial" pitchFamily="34" charset="0"/>
                          <a:ea typeface="MS PGothic" pitchFamily="34" charset="-128"/>
                          <a:cs typeface="Arial" pitchFamily="34" charset="0"/>
                        </a:rPr>
                        <a:t>(Note: USB Power not used)</a:t>
                      </a:r>
                      <a:endParaRPr kumimoji="0" lang="en-US" sz="1800" b="0" i="0" u="none" strike="noStrike" cap="none" normalizeH="0" baseline="0" dirty="0" smtClean="0">
                        <a:ln>
                          <a:noFill/>
                        </a:ln>
                        <a:solidFill>
                          <a:srgbClr val="0070C0"/>
                        </a:solidFill>
                        <a:effectLst/>
                        <a:latin typeface="Arial" pitchFamily="34" charset="0"/>
                        <a:ea typeface="MS PGothic" pitchFamily="34" charset="-128"/>
                      </a:endParaRPr>
                    </a:p>
                  </a:txBody>
                  <a:tcPr marL="457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70C0"/>
                          </a:solidFill>
                          <a:effectLst/>
                          <a:latin typeface="Arial" pitchFamily="34" charset="0"/>
                          <a:ea typeface="MS PGothic" pitchFamily="34" charset="-128"/>
                          <a:cs typeface="Arial" pitchFamily="34" charset="0"/>
                        </a:rPr>
                        <a:t>YES</a:t>
                      </a:r>
                      <a:endParaRPr kumimoji="0" lang="en-US" sz="1800" b="0" i="0" u="none" strike="noStrike" cap="none" normalizeH="0" baseline="0" dirty="0" smtClean="0">
                        <a:ln>
                          <a:noFill/>
                        </a:ln>
                        <a:solidFill>
                          <a:srgbClr val="0070C0"/>
                        </a:solidFill>
                        <a:effectLst/>
                        <a:latin typeface="Arial" pitchFamily="34" charset="0"/>
                        <a:ea typeface="MS PGothic" pitchFamily="34" charset="-128"/>
                      </a:endParaRPr>
                    </a:p>
                  </a:txBody>
                  <a:tcPr marL="457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70C0"/>
                          </a:solidFill>
                          <a:effectLst/>
                          <a:latin typeface="Arial" pitchFamily="34" charset="0"/>
                          <a:ea typeface="MS PGothic" pitchFamily="34" charset="-128"/>
                          <a:cs typeface="Arial" pitchFamily="34" charset="0"/>
                        </a:rPr>
                        <a:t> </a:t>
                      </a:r>
                      <a:endParaRPr kumimoji="0" lang="en-US" sz="1800" b="0" i="0" u="none" strike="noStrike" cap="none" normalizeH="0" baseline="0" dirty="0" smtClean="0">
                        <a:ln>
                          <a:noFill/>
                        </a:ln>
                        <a:solidFill>
                          <a:srgbClr val="0070C0"/>
                        </a:solidFill>
                        <a:effectLst/>
                        <a:latin typeface="Arial" pitchFamily="34" charset="0"/>
                        <a:ea typeface="MS PGothic" pitchFamily="34" charset="-128"/>
                      </a:endParaRPr>
                    </a:p>
                  </a:txBody>
                  <a:tcPr marL="457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70C0"/>
                          </a:solidFill>
                          <a:effectLst/>
                          <a:latin typeface="Arial" pitchFamily="34" charset="0"/>
                          <a:ea typeface="MS PGothic" pitchFamily="34" charset="-128"/>
                          <a:cs typeface="Arial" pitchFamily="34" charset="0"/>
                        </a:rPr>
                        <a:t>YES</a:t>
                      </a:r>
                      <a:endParaRPr kumimoji="0" lang="en-US" sz="1800" b="0" i="0" u="none" strike="noStrike" cap="none" normalizeH="0" baseline="0" dirty="0" smtClean="0">
                        <a:ln>
                          <a:noFill/>
                        </a:ln>
                        <a:solidFill>
                          <a:srgbClr val="0070C0"/>
                        </a:solidFill>
                        <a:effectLst/>
                        <a:latin typeface="Arial" pitchFamily="34" charset="0"/>
                        <a:ea typeface="MS PGothic" pitchFamily="34" charset="-128"/>
                      </a:endParaRPr>
                    </a:p>
                  </a:txBody>
                  <a:tcPr marL="457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70C0"/>
                          </a:solidFill>
                          <a:effectLst/>
                          <a:latin typeface="Arial" pitchFamily="34" charset="0"/>
                          <a:ea typeface="MS PGothic" pitchFamily="34" charset="-128"/>
                          <a:cs typeface="Arial" pitchFamily="34" charset="0"/>
                        </a:rPr>
                        <a:t>External 5V Input for Internal Emulator Logic </a:t>
                      </a:r>
                      <a:endParaRPr kumimoji="0" lang="en-US" sz="1000" b="0" i="0" u="none" strike="noStrike" cap="none" normalizeH="0" baseline="0" dirty="0" smtClean="0">
                        <a:ln>
                          <a:noFill/>
                        </a:ln>
                        <a:solidFill>
                          <a:srgbClr val="0070C0"/>
                        </a:solidFill>
                        <a:effectLst/>
                        <a:latin typeface="Arial" pitchFamily="34" charset="0"/>
                        <a:ea typeface="MS PGothic" pitchFamily="34" charset="-128"/>
                      </a:endParaRPr>
                    </a:p>
                  </a:txBody>
                  <a:tcPr marL="457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000" b="0" i="0" u="none" strike="noStrike" cap="none" normalizeH="0" baseline="0" dirty="0" smtClean="0">
                          <a:ln>
                            <a:noFill/>
                          </a:ln>
                          <a:solidFill>
                            <a:srgbClr val="0070C0"/>
                          </a:solidFill>
                          <a:effectLst/>
                          <a:latin typeface="Arial" pitchFamily="34" charset="0"/>
                          <a:ea typeface="MS PGothic" pitchFamily="34" charset="-128"/>
                        </a:rPr>
                        <a:t> </a:t>
                      </a:r>
                      <a:r>
                        <a:rPr kumimoji="0" lang="en-US" sz="1000" b="1" i="0" u="none" strike="noStrike" cap="none" normalizeH="0" baseline="0" dirty="0" smtClean="0">
                          <a:ln>
                            <a:noFill/>
                          </a:ln>
                          <a:solidFill>
                            <a:srgbClr val="0070C0"/>
                          </a:solidFill>
                          <a:effectLst/>
                          <a:latin typeface="Arial" pitchFamily="34" charset="0"/>
                          <a:ea typeface="MS PGothic" pitchFamily="34" charset="-128"/>
                          <a:cs typeface="Arial" pitchFamily="34" charset="0"/>
                        </a:rPr>
                        <a:t>NO</a:t>
                      </a:r>
                      <a:endParaRPr kumimoji="0" lang="en-US" sz="1000" b="0" i="0" u="none" strike="noStrike" cap="none" normalizeH="0" baseline="0" dirty="0" smtClean="0">
                        <a:ln>
                          <a:noFill/>
                        </a:ln>
                        <a:solidFill>
                          <a:srgbClr val="0070C0"/>
                        </a:solidFill>
                        <a:effectLst/>
                        <a:latin typeface="Arial" pitchFamily="34" charset="0"/>
                        <a:ea typeface="MS PGothic" pitchFamily="34" charset="-128"/>
                      </a:endParaRPr>
                    </a:p>
                  </a:txBody>
                  <a:tcPr marL="457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70C0"/>
                        </a:solidFill>
                        <a:effectLst/>
                        <a:latin typeface="Arial" pitchFamily="34" charset="0"/>
                        <a:ea typeface="MS PGothic" pitchFamily="34" charset="-128"/>
                      </a:endParaRPr>
                    </a:p>
                  </a:txBody>
                  <a:tcPr marL="457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000" b="1" i="0" u="none" strike="noStrike" cap="none" normalizeH="0" baseline="0" dirty="0" smtClean="0">
                          <a:ln>
                            <a:noFill/>
                          </a:ln>
                          <a:solidFill>
                            <a:srgbClr val="0070C0"/>
                          </a:solidFill>
                          <a:effectLst/>
                          <a:latin typeface="Arial" pitchFamily="34" charset="0"/>
                          <a:ea typeface="MS PGothic" pitchFamily="34" charset="-128"/>
                          <a:cs typeface="Arial" pitchFamily="34" charset="0"/>
                        </a:rPr>
                        <a:t>YES</a:t>
                      </a:r>
                      <a:endParaRPr kumimoji="0" lang="en-US" sz="1000" b="0" i="0" u="none" strike="noStrike" cap="none" normalizeH="0" baseline="0" dirty="0" smtClean="0">
                        <a:ln>
                          <a:noFill/>
                        </a:ln>
                        <a:solidFill>
                          <a:srgbClr val="0070C0"/>
                        </a:solidFill>
                        <a:effectLst/>
                        <a:latin typeface="Arial" pitchFamily="34" charset="0"/>
                        <a:ea typeface="MS PGothic" pitchFamily="34" charset="-128"/>
                      </a:endParaRPr>
                    </a:p>
                  </a:txBody>
                  <a:tcPr marL="457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External AC Input for Internal Emulator Logic (AC/DC converters)  </a:t>
                      </a:r>
                      <a:endParaRPr kumimoji="0" lang="en-US" sz="1000" b="0" i="0" u="none" strike="noStrike" cap="none" normalizeH="0" baseline="0" dirty="0" smtClean="0">
                        <a:ln>
                          <a:noFill/>
                        </a:ln>
                        <a:solidFill>
                          <a:schemeClr val="tx1"/>
                        </a:solidFill>
                        <a:effectLst/>
                        <a:latin typeface="Arial" pitchFamily="34" charset="0"/>
                        <a:ea typeface="MS PGothic" pitchFamily="34" charset="-128"/>
                      </a:endParaRPr>
                    </a:p>
                  </a:txBody>
                  <a:tcPr marL="457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YES</a:t>
                      </a:r>
                      <a:endParaRPr kumimoji="0" lang="en-US" sz="1800" b="0" i="0" u="none" strike="noStrike" cap="none" normalizeH="0" baseline="0" dirty="0" smtClean="0">
                        <a:ln>
                          <a:noFill/>
                        </a:ln>
                        <a:solidFill>
                          <a:schemeClr val="tx1"/>
                        </a:solidFill>
                        <a:effectLst/>
                        <a:latin typeface="Arial" pitchFamily="34" charset="0"/>
                        <a:ea typeface="MS PGothic" pitchFamily="34" charset="-128"/>
                      </a:endParaRPr>
                    </a:p>
                  </a:txBody>
                  <a:tcPr marL="457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ea typeface="MS PGothic" pitchFamily="34" charset="-128"/>
                      </a:endParaRPr>
                    </a:p>
                  </a:txBody>
                  <a:tcPr marL="457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NO</a:t>
                      </a:r>
                      <a:endParaRPr kumimoji="0" lang="en-US" sz="1800" b="0" i="0" u="none" strike="noStrike" cap="none" normalizeH="0" baseline="0" dirty="0" smtClean="0">
                        <a:ln>
                          <a:noFill/>
                        </a:ln>
                        <a:solidFill>
                          <a:schemeClr val="tx1"/>
                        </a:solidFill>
                        <a:effectLst/>
                        <a:latin typeface="Arial" pitchFamily="34" charset="0"/>
                        <a:ea typeface="MS PGothic" pitchFamily="34" charset="-128"/>
                      </a:endParaRPr>
                    </a:p>
                  </a:txBody>
                  <a:tcPr marL="457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Optical Isolation</a:t>
                      </a:r>
                      <a:endParaRPr kumimoji="0" lang="en-US" sz="1800" b="0" i="0" u="none" strike="noStrike" cap="none" normalizeH="0" baseline="0" dirty="0" smtClean="0">
                        <a:ln>
                          <a:noFill/>
                        </a:ln>
                        <a:solidFill>
                          <a:schemeClr val="tx1"/>
                        </a:solidFill>
                        <a:effectLst/>
                        <a:latin typeface="Arial" pitchFamily="34" charset="0"/>
                        <a:ea typeface="MS PGothic" pitchFamily="34" charset="-128"/>
                      </a:endParaRPr>
                    </a:p>
                  </a:txBody>
                  <a:tcPr marL="457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YES</a:t>
                      </a:r>
                      <a:endParaRPr kumimoji="0" lang="en-US" sz="1800" b="0" i="0" u="none" strike="noStrike" cap="none" normalizeH="0" baseline="0" dirty="0" smtClean="0">
                        <a:ln>
                          <a:noFill/>
                        </a:ln>
                        <a:solidFill>
                          <a:schemeClr val="tx1"/>
                        </a:solidFill>
                        <a:effectLst/>
                        <a:latin typeface="Arial" pitchFamily="34" charset="0"/>
                        <a:ea typeface="MS PGothic" pitchFamily="34" charset="-128"/>
                      </a:endParaRPr>
                    </a:p>
                  </a:txBody>
                  <a:tcPr marL="457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ea typeface="MS PGothic" pitchFamily="34" charset="-128"/>
                      </a:endParaRPr>
                    </a:p>
                  </a:txBody>
                  <a:tcPr marL="457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NO</a:t>
                      </a:r>
                      <a:endParaRPr kumimoji="0" lang="en-US" sz="1800" b="0" i="0" u="none" strike="noStrike" cap="none" normalizeH="0" baseline="0" dirty="0" smtClean="0">
                        <a:ln>
                          <a:noFill/>
                        </a:ln>
                        <a:solidFill>
                          <a:schemeClr val="tx1"/>
                        </a:solidFill>
                        <a:effectLst/>
                        <a:latin typeface="Arial" pitchFamily="34" charset="0"/>
                        <a:ea typeface="MS PGothic" pitchFamily="34" charset="-128"/>
                      </a:endParaRPr>
                    </a:p>
                  </a:txBody>
                  <a:tcPr marL="457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30V Power OUTPUTS (10)</a:t>
                      </a:r>
                      <a:endParaRPr kumimoji="0" lang="en-US" sz="1800" b="0" i="0" u="none" strike="noStrike" cap="none" normalizeH="0" baseline="0" dirty="0" smtClean="0">
                        <a:ln>
                          <a:noFill/>
                        </a:ln>
                        <a:solidFill>
                          <a:schemeClr val="tx1"/>
                        </a:solidFill>
                        <a:effectLst/>
                        <a:latin typeface="Arial" pitchFamily="34" charset="0"/>
                        <a:ea typeface="MS PGothic" pitchFamily="34" charset="-128"/>
                      </a:endParaRPr>
                    </a:p>
                  </a:txBody>
                  <a:tcPr marL="457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YES</a:t>
                      </a:r>
                      <a:endParaRPr kumimoji="0" lang="en-US" sz="1800" b="0" i="0" u="none" strike="noStrike" cap="none" normalizeH="0" baseline="0" dirty="0" smtClean="0">
                        <a:ln>
                          <a:noFill/>
                        </a:ln>
                        <a:solidFill>
                          <a:schemeClr val="tx1"/>
                        </a:solidFill>
                        <a:effectLst/>
                        <a:latin typeface="Arial" pitchFamily="34" charset="0"/>
                        <a:ea typeface="MS PGothic" pitchFamily="34" charset="-128"/>
                      </a:endParaRPr>
                    </a:p>
                  </a:txBody>
                  <a:tcPr marL="457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MS PGothic" pitchFamily="34" charset="-128"/>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a:txBody>
                  <a:tcPr marL="457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MS PGothic" pitchFamily="34" charset="-128"/>
                          <a:cs typeface="Arial" pitchFamily="34" charset="0"/>
                        </a:rPr>
                        <a:t>NO</a:t>
                      </a: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a:txBody>
                  <a:tcPr marL="457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Temperatures (8)/Voltage/Current Sensors</a:t>
                      </a:r>
                      <a:endParaRPr kumimoji="0" lang="en-US" sz="1800" b="0" i="0" u="none" strike="noStrike" cap="none" normalizeH="0" baseline="0" dirty="0" smtClean="0">
                        <a:ln>
                          <a:noFill/>
                        </a:ln>
                        <a:solidFill>
                          <a:schemeClr val="tx1"/>
                        </a:solidFill>
                        <a:effectLst/>
                        <a:latin typeface="Arial" pitchFamily="34" charset="0"/>
                        <a:ea typeface="MS PGothic" pitchFamily="34" charset="-128"/>
                      </a:endParaRPr>
                    </a:p>
                  </a:txBody>
                  <a:tcPr marL="457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YES</a:t>
                      </a:r>
                      <a:endParaRPr kumimoji="0" lang="en-US" sz="1800" b="0" i="0" u="none" strike="noStrike" cap="none" normalizeH="0" baseline="0" dirty="0" smtClean="0">
                        <a:ln>
                          <a:noFill/>
                        </a:ln>
                        <a:solidFill>
                          <a:schemeClr val="tx1"/>
                        </a:solidFill>
                        <a:effectLst/>
                        <a:latin typeface="Arial" pitchFamily="34" charset="0"/>
                        <a:ea typeface="MS PGothic" pitchFamily="34" charset="-128"/>
                      </a:endParaRPr>
                    </a:p>
                  </a:txBody>
                  <a:tcPr marL="457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MS PGothic" pitchFamily="34" charset="-128"/>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a:txBody>
                  <a:tcPr marL="457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MS PGothic" pitchFamily="34" charset="-128"/>
                          <a:cs typeface="Arial" pitchFamily="34" charset="0"/>
                        </a:rPr>
                        <a:t>NO</a:t>
                      </a: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a:txBody>
                  <a:tcPr marL="457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EXT 30V SC BUS Power Supply Input/              Internal 30V SC BUS Power Supply</a:t>
                      </a:r>
                      <a:endParaRPr kumimoji="0" lang="en-US" sz="1800" b="0" i="0" u="none" strike="noStrike" cap="none" normalizeH="0" baseline="0" dirty="0" smtClean="0">
                        <a:ln>
                          <a:noFill/>
                        </a:ln>
                        <a:solidFill>
                          <a:schemeClr val="tx1"/>
                        </a:solidFill>
                        <a:effectLst/>
                        <a:latin typeface="Arial" pitchFamily="34" charset="0"/>
                        <a:ea typeface="MS PGothic" pitchFamily="34" charset="-128"/>
                      </a:endParaRPr>
                    </a:p>
                  </a:txBody>
                  <a:tcPr marL="457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YES</a:t>
                      </a:r>
                      <a:endParaRPr kumimoji="0" lang="en-US" sz="1800" b="0" i="0" u="none" strike="noStrike" cap="none" normalizeH="0" baseline="0" dirty="0" smtClean="0">
                        <a:ln>
                          <a:noFill/>
                        </a:ln>
                        <a:solidFill>
                          <a:schemeClr val="tx1"/>
                        </a:solidFill>
                        <a:effectLst/>
                        <a:latin typeface="Arial" pitchFamily="34" charset="0"/>
                        <a:ea typeface="MS PGothic" pitchFamily="34" charset="-128"/>
                      </a:endParaRPr>
                    </a:p>
                  </a:txBody>
                  <a:tcPr marL="457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MS PGothic" pitchFamily="34" charset="-128"/>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a:txBody>
                  <a:tcPr marL="457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MS PGothic" pitchFamily="34" charset="-128"/>
                          <a:cs typeface="Arial" pitchFamily="34" charset="0"/>
                        </a:rPr>
                        <a:t>NO</a:t>
                      </a: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a:txBody>
                  <a:tcPr marL="457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MS PGothic" pitchFamily="34" charset="-128"/>
                        </a:rPr>
                        <a:t>Rack Mount</a:t>
                      </a:r>
                    </a:p>
                  </a:txBody>
                  <a:tcPr marL="457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MS PGothic" pitchFamily="34" charset="-128"/>
                        </a:rPr>
                        <a:t>YES </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MS PGothic" pitchFamily="34" charset="-128"/>
                        </a:rPr>
                        <a:t>(5</a:t>
                      </a:r>
                      <a:r>
                        <a:rPr kumimoji="0" lang="ja-JP" altLang="en-US" sz="1000" b="1" i="0" u="none" strike="noStrike" cap="none" normalizeH="0" baseline="0" smtClean="0">
                          <a:ln>
                            <a:noFill/>
                          </a:ln>
                          <a:solidFill>
                            <a:schemeClr val="tx1"/>
                          </a:solidFill>
                          <a:effectLst/>
                          <a:latin typeface="Arial" pitchFamily="34" charset="0"/>
                          <a:ea typeface="MS PGothic" pitchFamily="34" charset="-128"/>
                        </a:rPr>
                        <a:t>”</a:t>
                      </a:r>
                      <a:r>
                        <a:rPr kumimoji="0" lang="en-US" altLang="ja-JP" sz="1000" b="1" i="0" u="none" strike="noStrike" cap="none" normalizeH="0" baseline="0" smtClean="0">
                          <a:ln>
                            <a:noFill/>
                          </a:ln>
                          <a:solidFill>
                            <a:schemeClr val="tx1"/>
                          </a:solidFill>
                          <a:effectLst/>
                          <a:latin typeface="Arial" pitchFamily="34" charset="0"/>
                          <a:ea typeface="MS PGothic" pitchFamily="34" charset="-128"/>
                        </a:rPr>
                        <a:t>H x 19</a:t>
                      </a:r>
                      <a:r>
                        <a:rPr kumimoji="0" lang="ja-JP" altLang="en-US" sz="1000" b="1" i="0" u="none" strike="noStrike" cap="none" normalizeH="0" baseline="0" smtClean="0">
                          <a:ln>
                            <a:noFill/>
                          </a:ln>
                          <a:solidFill>
                            <a:schemeClr val="tx1"/>
                          </a:solidFill>
                          <a:effectLst/>
                          <a:latin typeface="Arial" pitchFamily="34" charset="0"/>
                          <a:ea typeface="MS PGothic" pitchFamily="34" charset="-128"/>
                        </a:rPr>
                        <a:t>”</a:t>
                      </a:r>
                      <a:r>
                        <a:rPr kumimoji="0" lang="en-US" altLang="ja-JP" sz="1000" b="1" i="0" u="none" strike="noStrike" cap="none" normalizeH="0" baseline="0" smtClean="0">
                          <a:ln>
                            <a:noFill/>
                          </a:ln>
                          <a:solidFill>
                            <a:schemeClr val="tx1"/>
                          </a:solidFill>
                          <a:effectLst/>
                          <a:latin typeface="Arial" pitchFamily="34" charset="0"/>
                          <a:ea typeface="MS PGothic" pitchFamily="34" charset="-128"/>
                        </a:rPr>
                        <a:t>W x 14</a:t>
                      </a:r>
                      <a:r>
                        <a:rPr kumimoji="0" lang="ja-JP" altLang="en-US" sz="1000" b="1" i="0" u="none" strike="noStrike" cap="none" normalizeH="0" baseline="0" smtClean="0">
                          <a:ln>
                            <a:noFill/>
                          </a:ln>
                          <a:solidFill>
                            <a:schemeClr val="tx1"/>
                          </a:solidFill>
                          <a:effectLst/>
                          <a:latin typeface="Arial" pitchFamily="34" charset="0"/>
                          <a:ea typeface="MS PGothic" pitchFamily="34" charset="-128"/>
                        </a:rPr>
                        <a:t>”</a:t>
                      </a:r>
                      <a:r>
                        <a:rPr kumimoji="0" lang="en-US" altLang="ja-JP" sz="1000" b="1" i="0" u="none" strike="noStrike" cap="none" normalizeH="0" baseline="0" smtClean="0">
                          <a:ln>
                            <a:noFill/>
                          </a:ln>
                          <a:solidFill>
                            <a:schemeClr val="tx1"/>
                          </a:solidFill>
                          <a:effectLst/>
                          <a:latin typeface="Arial" pitchFamily="34" charset="0"/>
                          <a:ea typeface="MS PGothic" pitchFamily="34" charset="-128"/>
                        </a:rPr>
                        <a:t>D</a:t>
                      </a:r>
                      <a:endParaRPr kumimoji="0" lang="en-US" sz="1000" b="1" i="0" u="none" strike="noStrike" cap="none" normalizeH="0" baseline="0" smtClean="0">
                        <a:ln>
                          <a:noFill/>
                        </a:ln>
                        <a:solidFill>
                          <a:schemeClr val="tx1"/>
                        </a:solidFill>
                        <a:effectLst/>
                        <a:latin typeface="Arial" pitchFamily="34" charset="0"/>
                        <a:ea typeface="MS PGothic" pitchFamily="34" charset="-128"/>
                      </a:endParaRPr>
                    </a:p>
                  </a:txBody>
                  <a:tcPr marL="457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a:txBody>
                  <a:tcPr marL="457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MS PGothic" pitchFamily="34" charset="-128"/>
                        </a:rPr>
                        <a:t>NO</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MS PGothic" pitchFamily="34" charset="-128"/>
                        </a:rPr>
                        <a:t>(1</a:t>
                      </a:r>
                      <a:r>
                        <a:rPr kumimoji="0" lang="ja-JP" altLang="en-US" sz="1000" b="1" i="0" u="none" strike="noStrike" cap="none" normalizeH="0" baseline="0" dirty="0" smtClean="0">
                          <a:ln>
                            <a:noFill/>
                          </a:ln>
                          <a:solidFill>
                            <a:schemeClr val="tx1"/>
                          </a:solidFill>
                          <a:effectLst/>
                          <a:latin typeface="Arial" pitchFamily="34" charset="0"/>
                          <a:ea typeface="MS PGothic" pitchFamily="34" charset="-128"/>
                        </a:rPr>
                        <a:t>”</a:t>
                      </a:r>
                      <a:r>
                        <a:rPr kumimoji="0" lang="en-US" altLang="ja-JP" sz="1000" b="1" i="0" u="none" strike="noStrike" cap="none" normalizeH="0" baseline="0" dirty="0" smtClean="0">
                          <a:ln>
                            <a:noFill/>
                          </a:ln>
                          <a:solidFill>
                            <a:schemeClr val="tx1"/>
                          </a:solidFill>
                          <a:effectLst/>
                          <a:latin typeface="Arial" pitchFamily="34" charset="0"/>
                          <a:ea typeface="MS PGothic" pitchFamily="34" charset="-128"/>
                        </a:rPr>
                        <a:t>H x 5</a:t>
                      </a:r>
                      <a:r>
                        <a:rPr kumimoji="0" lang="ja-JP" altLang="en-US" sz="1000" b="1" i="0" u="none" strike="noStrike" cap="none" normalizeH="0" baseline="0" dirty="0" smtClean="0">
                          <a:ln>
                            <a:noFill/>
                          </a:ln>
                          <a:solidFill>
                            <a:schemeClr val="tx1"/>
                          </a:solidFill>
                          <a:effectLst/>
                          <a:latin typeface="Arial" pitchFamily="34" charset="0"/>
                          <a:ea typeface="MS PGothic" pitchFamily="34" charset="-128"/>
                        </a:rPr>
                        <a:t>”</a:t>
                      </a:r>
                      <a:r>
                        <a:rPr kumimoji="0" lang="en-US" altLang="ja-JP" sz="1000" b="1" i="0" u="none" strike="noStrike" cap="none" normalizeH="0" baseline="0" dirty="0" smtClean="0">
                          <a:ln>
                            <a:noFill/>
                          </a:ln>
                          <a:solidFill>
                            <a:schemeClr val="tx1"/>
                          </a:solidFill>
                          <a:effectLst/>
                          <a:latin typeface="Arial" pitchFamily="34" charset="0"/>
                          <a:ea typeface="MS PGothic" pitchFamily="34" charset="-128"/>
                        </a:rPr>
                        <a:t>W x 7</a:t>
                      </a:r>
                      <a:r>
                        <a:rPr kumimoji="0" lang="ja-JP" altLang="en-US" sz="1000" b="1" i="0" u="none" strike="noStrike" cap="none" normalizeH="0" baseline="0" dirty="0" smtClean="0">
                          <a:ln>
                            <a:noFill/>
                          </a:ln>
                          <a:solidFill>
                            <a:schemeClr val="tx1"/>
                          </a:solidFill>
                          <a:effectLst/>
                          <a:latin typeface="Arial" pitchFamily="34" charset="0"/>
                          <a:ea typeface="MS PGothic" pitchFamily="34" charset="-128"/>
                        </a:rPr>
                        <a:t>”</a:t>
                      </a:r>
                      <a:r>
                        <a:rPr kumimoji="0" lang="en-US" altLang="ja-JP" sz="1000" b="1" i="0" u="none" strike="noStrike" cap="none" normalizeH="0" baseline="0" dirty="0" smtClean="0">
                          <a:ln>
                            <a:noFill/>
                          </a:ln>
                          <a:solidFill>
                            <a:schemeClr val="tx1"/>
                          </a:solidFill>
                          <a:effectLst/>
                          <a:latin typeface="Arial" pitchFamily="34" charset="0"/>
                          <a:ea typeface="MS PGothic" pitchFamily="34" charset="-128"/>
                        </a:rPr>
                        <a:t>D)</a:t>
                      </a:r>
                      <a:endParaRPr kumimoji="0" lang="en-US" sz="1800" b="0" i="0" u="none" strike="noStrike" cap="none" normalizeH="0" baseline="0" dirty="0" smtClean="0">
                        <a:ln>
                          <a:noFill/>
                        </a:ln>
                        <a:solidFill>
                          <a:schemeClr val="tx1"/>
                        </a:solidFill>
                        <a:effectLst/>
                        <a:latin typeface="Arial" pitchFamily="34" charset="0"/>
                        <a:ea typeface="MS PGothic" pitchFamily="34" charset="-128"/>
                      </a:endParaRPr>
                    </a:p>
                  </a:txBody>
                  <a:tcPr marL="457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172262020"/>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SPP Instrument </a:t>
            </a:r>
            <a:r>
              <a:rPr lang="en-US" dirty="0"/>
              <a:t>D</a:t>
            </a:r>
            <a:r>
              <a:rPr lang="en-US" dirty="0" smtClean="0"/>
              <a:t>ata Interfaces</a:t>
            </a:r>
            <a:endParaRPr lang="en-US" dirty="0"/>
          </a:p>
        </p:txBody>
      </p:sp>
      <p:sp>
        <p:nvSpPr>
          <p:cNvPr id="4" name="Slide Number Placeholder 3"/>
          <p:cNvSpPr>
            <a:spLocks noGrp="1"/>
          </p:cNvSpPr>
          <p:nvPr>
            <p:ph type="sldNum" sz="quarter" idx="11"/>
          </p:nvPr>
        </p:nvSpPr>
        <p:spPr/>
        <p:txBody>
          <a:bodyPr/>
          <a:lstStyle/>
          <a:p>
            <a:pPr>
              <a:defRPr/>
            </a:pPr>
            <a:fld id="{C21E7BA3-4211-4233-A686-9D52B25A43DE}" type="slidenum">
              <a:rPr lang="en-US" smtClean="0"/>
              <a:pPr>
                <a:defRPr/>
              </a:pPr>
              <a:t>12</a:t>
            </a:fld>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1322" y="1606181"/>
            <a:ext cx="3686175"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a:spLocks noGrp="1"/>
          </p:cNvSpPr>
          <p:nvPr>
            <p:ph idx="1"/>
          </p:nvPr>
        </p:nvSpPr>
        <p:spPr>
          <a:xfrm>
            <a:off x="6525883" y="2246284"/>
            <a:ext cx="2372722" cy="1256041"/>
          </a:xfrm>
        </p:spPr>
        <p:txBody>
          <a:bodyPr/>
          <a:lstStyle/>
          <a:p>
            <a:pPr marL="227013" lvl="1" indent="-227013"/>
            <a:r>
              <a:rPr lang="en-US" dirty="0" smtClean="0">
                <a:solidFill>
                  <a:srgbClr val="0070C0"/>
                </a:solidFill>
              </a:rPr>
              <a:t>Note: </a:t>
            </a:r>
          </a:p>
          <a:p>
            <a:pPr marL="727076" lvl="2" indent="-227013"/>
            <a:r>
              <a:rPr lang="en-US" dirty="0" smtClean="0">
                <a:solidFill>
                  <a:srgbClr val="0070C0"/>
                </a:solidFill>
              </a:rPr>
              <a:t>FIELDS = FIELDS1 &amp; FIELDS2</a:t>
            </a:r>
            <a:endParaRPr lang="en-US" dirty="0">
              <a:solidFill>
                <a:srgbClr val="0070C0"/>
              </a:solidFill>
            </a:endParaRPr>
          </a:p>
          <a:p>
            <a:endParaRPr lang="en-US" dirty="0"/>
          </a:p>
        </p:txBody>
      </p:sp>
    </p:spTree>
    <p:extLst>
      <p:ext uri="{BB962C8B-B14F-4D97-AF65-F5344CB8AC3E}">
        <p14:creationId xmlns:p14="http://schemas.microsoft.com/office/powerpoint/2010/main" val="321287906"/>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 Mini-Emulator</a:t>
            </a:r>
            <a:endParaRPr lang="en-US" dirty="0"/>
          </a:p>
        </p:txBody>
      </p:sp>
      <p:sp>
        <p:nvSpPr>
          <p:cNvPr id="3" name="Content Placeholder 2"/>
          <p:cNvSpPr>
            <a:spLocks noGrp="1"/>
          </p:cNvSpPr>
          <p:nvPr>
            <p:ph idx="1"/>
          </p:nvPr>
        </p:nvSpPr>
        <p:spPr/>
        <p:txBody>
          <a:bodyPr/>
          <a:lstStyle/>
          <a:p>
            <a:r>
              <a:rPr lang="en-US" dirty="0" smtClean="0"/>
              <a:t>Provides Instrument Data Interfaces only, No Power Interfaces, No Temperature Interfaces</a:t>
            </a:r>
          </a:p>
          <a:p>
            <a:r>
              <a:rPr lang="en-US" dirty="0" smtClean="0"/>
              <a:t>Also provides 1PPS and </a:t>
            </a:r>
            <a:r>
              <a:rPr lang="en-US" dirty="0" err="1" smtClean="0"/>
              <a:t>Gated_PPS</a:t>
            </a:r>
            <a:r>
              <a:rPr lang="en-US" dirty="0" smtClean="0"/>
              <a:t> Interfaces for Instrument EGSE </a:t>
            </a:r>
          </a:p>
          <a:p>
            <a:r>
              <a:rPr lang="en-US" dirty="0" smtClean="0"/>
              <a:t>GSEOS Interface is fully compliant </a:t>
            </a:r>
          </a:p>
          <a:p>
            <a:r>
              <a:rPr lang="en-US" dirty="0" smtClean="0"/>
              <a:t>Non-flight use only</a:t>
            </a:r>
          </a:p>
          <a:p>
            <a:pPr lvl="1"/>
            <a:r>
              <a:rPr lang="en-US" sz="1600" dirty="0"/>
              <a:t>SCE data connectors </a:t>
            </a:r>
            <a:r>
              <a:rPr lang="en-US" sz="1600" dirty="0" smtClean="0"/>
              <a:t>are female MDMs (9F)</a:t>
            </a:r>
          </a:p>
          <a:p>
            <a:pPr lvl="1"/>
            <a:r>
              <a:rPr lang="en-US" sz="1600" dirty="0"/>
              <a:t>SCE </a:t>
            </a:r>
            <a:r>
              <a:rPr lang="en-US" sz="1600" dirty="0" smtClean="0"/>
              <a:t>PPS test connector is male MDM </a:t>
            </a:r>
            <a:r>
              <a:rPr lang="en-US" sz="1600" dirty="0"/>
              <a:t>(</a:t>
            </a:r>
            <a:r>
              <a:rPr lang="en-US" sz="1600" dirty="0" smtClean="0"/>
              <a:t>9F)</a:t>
            </a:r>
            <a:endParaRPr lang="en-US" sz="1600" dirty="0"/>
          </a:p>
          <a:p>
            <a:pPr marL="0" indent="0">
              <a:buNone/>
            </a:pPr>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C21E7BA3-4211-4233-A686-9D52B25A43DE}" type="slidenum">
              <a:rPr lang="en-US" smtClean="0"/>
              <a:pPr>
                <a:defRPr/>
              </a:pPr>
              <a:t>13</a:t>
            </a:fld>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213" y="3778787"/>
            <a:ext cx="2173857" cy="428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0683" y="3713575"/>
            <a:ext cx="17192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6946" y="4618676"/>
            <a:ext cx="4100513" cy="1184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3716" y="4207288"/>
            <a:ext cx="3181349" cy="175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1625789"/>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4"/>
          <p:cNvSpPr>
            <a:spLocks noGrp="1"/>
          </p:cNvSpPr>
          <p:nvPr>
            <p:ph type="sldNum" sz="quarter" idx="11"/>
          </p:nvPr>
        </p:nvSpPr>
        <p:spPr/>
        <p:txBody>
          <a:bodyPr/>
          <a:lstStyle/>
          <a:p>
            <a:fld id="{422340D4-8275-4EA0-BDB4-0F21395F00BB}" type="slidenum">
              <a:rPr lang="en-US"/>
              <a:pPr/>
              <a:t>14</a:t>
            </a:fld>
            <a:endParaRPr lang="en-US"/>
          </a:p>
        </p:txBody>
      </p:sp>
      <p:sp>
        <p:nvSpPr>
          <p:cNvPr id="173276" name="Rectangle 220"/>
          <p:cNvSpPr>
            <a:spLocks noGrp="1" noChangeArrowheads="1"/>
          </p:cNvSpPr>
          <p:nvPr>
            <p:ph type="title"/>
          </p:nvPr>
        </p:nvSpPr>
        <p:spPr>
          <a:xfrm>
            <a:off x="301625" y="433388"/>
            <a:ext cx="6047739" cy="984250"/>
          </a:xfrm>
          <a:noFill/>
          <a:ln/>
        </p:spPr>
        <p:txBody>
          <a:bodyPr/>
          <a:lstStyle/>
          <a:p>
            <a:r>
              <a:rPr lang="en-US" dirty="0" smtClean="0"/>
              <a:t>Mini-Emulator Block Diagram</a:t>
            </a:r>
            <a:endParaRPr lang="en-US" dirty="0"/>
          </a:p>
        </p:txBody>
      </p:sp>
      <p:sp>
        <p:nvSpPr>
          <p:cNvPr id="83" name="Text Box 286" descr="Business Areas - Military Space"/>
          <p:cNvSpPr txBox="1">
            <a:spLocks noChangeArrowheads="1"/>
          </p:cNvSpPr>
          <p:nvPr/>
        </p:nvSpPr>
        <p:spPr bwMode="auto">
          <a:xfrm>
            <a:off x="2151544" y="5838825"/>
            <a:ext cx="4975860" cy="861774"/>
          </a:xfrm>
          <a:prstGeom prst="rect">
            <a:avLst/>
          </a:prstGeom>
          <a:noFill/>
          <a:ln>
            <a:noFill/>
          </a:ln>
          <a:effectLst/>
          <a:extLst>
            <a:ext uri="{909E8E84-426E-40DD-AFC4-6F175D3DCCD1}">
              <a14:hiddenFill xmlns:a14="http://schemas.microsoft.com/office/drawing/2010/main">
                <a:blipFill dpi="0" rotWithShape="0">
                  <a:blip r:embed="rId3"/>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a:spAutoFit/>
          </a:bodyPr>
          <a:lstStyle/>
          <a:p>
            <a:r>
              <a:rPr lang="en-US" sz="1000" dirty="0" smtClean="0"/>
              <a:t>Note 1: USB Cable and 5V Adapter cable are provided with Emulator Delivery</a:t>
            </a:r>
            <a:r>
              <a:rPr lang="en-US" sz="1000" dirty="0"/>
              <a:t>,</a:t>
            </a:r>
            <a:r>
              <a:rPr lang="en-US" sz="1000" dirty="0" smtClean="0"/>
              <a:t> </a:t>
            </a:r>
          </a:p>
          <a:p>
            <a:r>
              <a:rPr lang="en-US" sz="1000" dirty="0" smtClean="0"/>
              <a:t>PC is not part of Delivery. </a:t>
            </a:r>
          </a:p>
          <a:p>
            <a:r>
              <a:rPr lang="en-US" sz="1000" dirty="0"/>
              <a:t>Note </a:t>
            </a:r>
            <a:r>
              <a:rPr lang="en-US" sz="1000" dirty="0" smtClean="0"/>
              <a:t>2: CMD/TLM UART Signals are shared with </a:t>
            </a:r>
            <a:r>
              <a:rPr lang="en-US" sz="1000" dirty="0" err="1" smtClean="0"/>
              <a:t>SpW</a:t>
            </a:r>
            <a:r>
              <a:rPr lang="en-US" sz="1000" dirty="0" smtClean="0"/>
              <a:t> Data Signals. Strobe signal is not used for UART interfaces</a:t>
            </a:r>
            <a:endParaRPr lang="en-US" sz="1000" dirty="0"/>
          </a:p>
          <a:p>
            <a:endParaRPr lang="en-US" sz="1000" dirty="0"/>
          </a:p>
        </p:txBody>
      </p:sp>
      <p:grpSp>
        <p:nvGrpSpPr>
          <p:cNvPr id="2" name="Group 1"/>
          <p:cNvGrpSpPr/>
          <p:nvPr/>
        </p:nvGrpSpPr>
        <p:grpSpPr>
          <a:xfrm>
            <a:off x="304800" y="1981200"/>
            <a:ext cx="8839200" cy="3810000"/>
            <a:chOff x="304800" y="1981200"/>
            <a:chExt cx="8839200" cy="3810000"/>
          </a:xfrm>
        </p:grpSpPr>
        <p:sp>
          <p:nvSpPr>
            <p:cNvPr id="173232" name="Line 176"/>
            <p:cNvSpPr>
              <a:spLocks noChangeShapeType="1"/>
            </p:cNvSpPr>
            <p:nvPr/>
          </p:nvSpPr>
          <p:spPr bwMode="auto">
            <a:xfrm flipH="1" flipV="1">
              <a:off x="6019800" y="3810000"/>
              <a:ext cx="685800"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lstStyle/>
            <a:p>
              <a:endParaRPr lang="en-US"/>
            </a:p>
          </p:txBody>
        </p:sp>
        <p:sp>
          <p:nvSpPr>
            <p:cNvPr id="173233" name="Rectangle 177"/>
            <p:cNvSpPr>
              <a:spLocks noChangeArrowheads="1"/>
            </p:cNvSpPr>
            <p:nvPr/>
          </p:nvSpPr>
          <p:spPr bwMode="auto">
            <a:xfrm>
              <a:off x="990600" y="3324225"/>
              <a:ext cx="1027113" cy="10175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b="1" dirty="0" smtClean="0">
                  <a:latin typeface="Times New Roman" pitchFamily="18" charset="0"/>
                </a:rPr>
                <a:t>GSEOS</a:t>
              </a:r>
              <a:endParaRPr lang="en-US" b="1" dirty="0">
                <a:latin typeface="Times New Roman" pitchFamily="18" charset="0"/>
              </a:endParaRPr>
            </a:p>
            <a:p>
              <a:pPr eaLnBrk="0" hangingPunct="0"/>
              <a:r>
                <a:rPr lang="en-US" b="1" dirty="0">
                  <a:latin typeface="Times New Roman" pitchFamily="18" charset="0"/>
                </a:rPr>
                <a:t>PC</a:t>
              </a:r>
            </a:p>
            <a:p>
              <a:pPr eaLnBrk="0" hangingPunct="0"/>
              <a:endParaRPr lang="en-US" sz="1000" b="1" dirty="0">
                <a:latin typeface="Times New Roman" pitchFamily="18" charset="0"/>
              </a:endParaRPr>
            </a:p>
          </p:txBody>
        </p:sp>
        <p:sp>
          <p:nvSpPr>
            <p:cNvPr id="173234" name="Line 178"/>
            <p:cNvSpPr>
              <a:spLocks noChangeShapeType="1"/>
            </p:cNvSpPr>
            <p:nvPr/>
          </p:nvSpPr>
          <p:spPr bwMode="auto">
            <a:xfrm flipH="1">
              <a:off x="6172200" y="3711575"/>
              <a:ext cx="76200" cy="165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235" name="Line 179"/>
            <p:cNvSpPr>
              <a:spLocks noChangeShapeType="1"/>
            </p:cNvSpPr>
            <p:nvPr/>
          </p:nvSpPr>
          <p:spPr bwMode="auto">
            <a:xfrm>
              <a:off x="6477000" y="1981200"/>
              <a:ext cx="0" cy="38100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236" name="Text Box 180"/>
            <p:cNvSpPr txBox="1">
              <a:spLocks noChangeArrowheads="1"/>
            </p:cNvSpPr>
            <p:nvPr/>
          </p:nvSpPr>
          <p:spPr bwMode="auto">
            <a:xfrm>
              <a:off x="6937375" y="2082800"/>
              <a:ext cx="1733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b="1" dirty="0">
                  <a:latin typeface="Times New Roman" pitchFamily="18" charset="0"/>
                </a:rPr>
                <a:t>INSTRUMENT</a:t>
              </a:r>
            </a:p>
            <a:p>
              <a:pPr algn="l" eaLnBrk="0" hangingPunct="0"/>
              <a:r>
                <a:rPr lang="en-US" b="1" dirty="0">
                  <a:latin typeface="Times New Roman" pitchFamily="18" charset="0"/>
                </a:rPr>
                <a:t>Interface</a:t>
              </a:r>
              <a:endParaRPr lang="en-US" sz="2400" b="1" dirty="0">
                <a:latin typeface="Times New Roman" pitchFamily="18" charset="0"/>
              </a:endParaRPr>
            </a:p>
          </p:txBody>
        </p:sp>
        <p:sp>
          <p:nvSpPr>
            <p:cNvPr id="173237" name="Line 181"/>
            <p:cNvSpPr>
              <a:spLocks noChangeShapeType="1"/>
            </p:cNvSpPr>
            <p:nvPr/>
          </p:nvSpPr>
          <p:spPr bwMode="auto">
            <a:xfrm>
              <a:off x="619125" y="2971800"/>
              <a:ext cx="0" cy="1524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238" name="Line 182"/>
            <p:cNvSpPr>
              <a:spLocks noChangeShapeType="1"/>
            </p:cNvSpPr>
            <p:nvPr/>
          </p:nvSpPr>
          <p:spPr bwMode="auto">
            <a:xfrm>
              <a:off x="619125" y="3962400"/>
              <a:ext cx="381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239" name="Text Box 183"/>
            <p:cNvSpPr txBox="1">
              <a:spLocks noChangeArrowheads="1"/>
            </p:cNvSpPr>
            <p:nvPr/>
          </p:nvSpPr>
          <p:spPr bwMode="auto">
            <a:xfrm>
              <a:off x="304800" y="2667000"/>
              <a:ext cx="641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sz="1200">
                  <a:latin typeface="Times New Roman" pitchFamily="18" charset="0"/>
                </a:rPr>
                <a:t>TCP/IP</a:t>
              </a:r>
              <a:endParaRPr lang="en-US" sz="2400">
                <a:latin typeface="Times New Roman" pitchFamily="18" charset="0"/>
              </a:endParaRPr>
            </a:p>
          </p:txBody>
        </p:sp>
        <p:sp>
          <p:nvSpPr>
            <p:cNvPr id="173240" name="Rectangle 184"/>
            <p:cNvSpPr>
              <a:spLocks noChangeArrowheads="1"/>
            </p:cNvSpPr>
            <p:nvPr/>
          </p:nvSpPr>
          <p:spPr bwMode="auto">
            <a:xfrm flipH="1">
              <a:off x="3429000" y="2197100"/>
              <a:ext cx="2463800" cy="35941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241" name="Rectangle 185"/>
            <p:cNvSpPr>
              <a:spLocks noChangeArrowheads="1"/>
            </p:cNvSpPr>
            <p:nvPr/>
          </p:nvSpPr>
          <p:spPr bwMode="auto">
            <a:xfrm flipH="1">
              <a:off x="5868988" y="3505200"/>
              <a:ext cx="150812" cy="533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1200" dirty="0">
                  <a:latin typeface="Times New Roman" pitchFamily="18" charset="0"/>
                </a:rPr>
                <a:t>9</a:t>
              </a:r>
            </a:p>
            <a:p>
              <a:pPr eaLnBrk="0" hangingPunct="0"/>
              <a:r>
                <a:rPr lang="en-US" sz="1200" dirty="0" smtClean="0">
                  <a:latin typeface="Times New Roman" pitchFamily="18" charset="0"/>
                </a:rPr>
                <a:t>F</a:t>
              </a:r>
              <a:endParaRPr lang="en-US" sz="1200" b="1" dirty="0">
                <a:latin typeface="Times New Roman" pitchFamily="18" charset="0"/>
              </a:endParaRPr>
            </a:p>
          </p:txBody>
        </p:sp>
        <p:sp>
          <p:nvSpPr>
            <p:cNvPr id="173242" name="Text Box 186"/>
            <p:cNvSpPr txBox="1">
              <a:spLocks noChangeArrowheads="1"/>
            </p:cNvSpPr>
            <p:nvPr/>
          </p:nvSpPr>
          <p:spPr bwMode="auto">
            <a:xfrm flipH="1">
              <a:off x="3581400" y="2209800"/>
              <a:ext cx="1423988" cy="5492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000" b="1" dirty="0" smtClean="0">
                  <a:latin typeface="Times New Roman" pitchFamily="18" charset="0"/>
                </a:rPr>
                <a:t>SPP</a:t>
              </a:r>
              <a:endParaRPr lang="en-US" sz="1000" b="1" dirty="0">
                <a:latin typeface="Times New Roman" pitchFamily="18" charset="0"/>
              </a:endParaRPr>
            </a:p>
            <a:p>
              <a:pPr eaLnBrk="0" hangingPunct="0"/>
              <a:r>
                <a:rPr lang="en-US" sz="1000" b="1" dirty="0">
                  <a:latin typeface="Times New Roman" pitchFamily="18" charset="0"/>
                </a:rPr>
                <a:t>SPACECRAFT</a:t>
              </a:r>
            </a:p>
            <a:p>
              <a:pPr eaLnBrk="0" hangingPunct="0"/>
              <a:r>
                <a:rPr lang="en-US" sz="1000" b="1" dirty="0">
                  <a:latin typeface="Times New Roman" pitchFamily="18" charset="0"/>
                </a:rPr>
                <a:t> EMULATOR</a:t>
              </a:r>
            </a:p>
          </p:txBody>
        </p:sp>
        <p:sp>
          <p:nvSpPr>
            <p:cNvPr id="173243" name="Rectangle 187"/>
            <p:cNvSpPr>
              <a:spLocks noChangeArrowheads="1"/>
            </p:cNvSpPr>
            <p:nvPr/>
          </p:nvSpPr>
          <p:spPr bwMode="auto">
            <a:xfrm flipH="1">
              <a:off x="3563938" y="3324225"/>
              <a:ext cx="627062" cy="1095375"/>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1000" dirty="0">
                  <a:latin typeface="Times New Roman" pitchFamily="18" charset="0"/>
                </a:rPr>
                <a:t>Opal Kelly</a:t>
              </a:r>
            </a:p>
            <a:p>
              <a:pPr eaLnBrk="0" hangingPunct="0"/>
              <a:r>
                <a:rPr lang="en-US" sz="1000" dirty="0">
                  <a:latin typeface="Times New Roman" pitchFamily="18" charset="0"/>
                </a:rPr>
                <a:t>Daughter </a:t>
              </a:r>
            </a:p>
            <a:p>
              <a:pPr eaLnBrk="0" hangingPunct="0"/>
              <a:r>
                <a:rPr lang="en-US" sz="1000" dirty="0" smtClean="0">
                  <a:latin typeface="Times New Roman" pitchFamily="18" charset="0"/>
                </a:rPr>
                <a:t>Card</a:t>
              </a:r>
            </a:p>
            <a:p>
              <a:pPr eaLnBrk="0" hangingPunct="0"/>
              <a:r>
                <a:rPr lang="en-US" sz="1000" dirty="0" smtClean="0">
                  <a:latin typeface="Times New Roman" pitchFamily="18" charset="0"/>
                </a:rPr>
                <a:t>(XEM6010)</a:t>
              </a:r>
              <a:endParaRPr lang="en-US" sz="1000" dirty="0">
                <a:latin typeface="Times New Roman" pitchFamily="18" charset="0"/>
              </a:endParaRPr>
            </a:p>
            <a:p>
              <a:pPr eaLnBrk="0" hangingPunct="0"/>
              <a:endParaRPr lang="en-US" sz="1000" dirty="0">
                <a:latin typeface="Times New Roman" pitchFamily="18" charset="0"/>
              </a:endParaRPr>
            </a:p>
            <a:p>
              <a:pPr eaLnBrk="0" hangingPunct="0"/>
              <a:endParaRPr lang="en-US" sz="1000" dirty="0">
                <a:latin typeface="Times New Roman" pitchFamily="18" charset="0"/>
              </a:endParaRPr>
            </a:p>
          </p:txBody>
        </p:sp>
        <p:sp>
          <p:nvSpPr>
            <p:cNvPr id="173244" name="Line 188"/>
            <p:cNvSpPr>
              <a:spLocks noChangeShapeType="1"/>
            </p:cNvSpPr>
            <p:nvPr/>
          </p:nvSpPr>
          <p:spPr bwMode="auto">
            <a:xfrm flipH="1" flipV="1">
              <a:off x="5294626" y="3840955"/>
              <a:ext cx="568012" cy="2383"/>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3245" name="Line 189"/>
            <p:cNvSpPr>
              <a:spLocks noChangeShapeType="1"/>
            </p:cNvSpPr>
            <p:nvPr/>
          </p:nvSpPr>
          <p:spPr bwMode="auto">
            <a:xfrm>
              <a:off x="5294626" y="3936670"/>
              <a:ext cx="564837" cy="826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3246" name="Line 190"/>
            <p:cNvSpPr>
              <a:spLocks noChangeShapeType="1"/>
            </p:cNvSpPr>
            <p:nvPr/>
          </p:nvSpPr>
          <p:spPr bwMode="auto">
            <a:xfrm flipH="1" flipV="1">
              <a:off x="5294626" y="3733800"/>
              <a:ext cx="572774" cy="63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3247" name="Text Box 191"/>
            <p:cNvSpPr txBox="1">
              <a:spLocks noChangeArrowheads="1"/>
            </p:cNvSpPr>
            <p:nvPr/>
          </p:nvSpPr>
          <p:spPr bwMode="auto">
            <a:xfrm flipH="1">
              <a:off x="5294628" y="3793005"/>
              <a:ext cx="598172" cy="20005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sz="700" dirty="0" smtClean="0">
                  <a:latin typeface="Times New Roman" pitchFamily="18" charset="0"/>
                </a:rPr>
                <a:t>STROBE</a:t>
              </a:r>
              <a:endParaRPr lang="en-US" sz="700" dirty="0">
                <a:latin typeface="Times New Roman" pitchFamily="18" charset="0"/>
              </a:endParaRPr>
            </a:p>
          </p:txBody>
        </p:sp>
        <p:sp>
          <p:nvSpPr>
            <p:cNvPr id="173248" name="Text Box 192"/>
            <p:cNvSpPr txBox="1">
              <a:spLocks noChangeArrowheads="1"/>
            </p:cNvSpPr>
            <p:nvPr/>
          </p:nvSpPr>
          <p:spPr bwMode="auto">
            <a:xfrm flipH="1">
              <a:off x="5294627" y="3686145"/>
              <a:ext cx="598173" cy="20005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sz="700" dirty="0" smtClean="0">
                  <a:latin typeface="Times New Roman" pitchFamily="18" charset="0"/>
                </a:rPr>
                <a:t>CMD/DAT</a:t>
              </a:r>
              <a:endParaRPr lang="en-US" sz="700" dirty="0">
                <a:latin typeface="Times New Roman" pitchFamily="18" charset="0"/>
              </a:endParaRPr>
            </a:p>
          </p:txBody>
        </p:sp>
        <p:sp>
          <p:nvSpPr>
            <p:cNvPr id="173249" name="Text Box 193"/>
            <p:cNvSpPr txBox="1">
              <a:spLocks noChangeArrowheads="1"/>
            </p:cNvSpPr>
            <p:nvPr/>
          </p:nvSpPr>
          <p:spPr bwMode="auto">
            <a:xfrm flipH="1">
              <a:off x="5346699" y="3571845"/>
              <a:ext cx="546101" cy="20005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sz="700" dirty="0" smtClean="0">
                  <a:latin typeface="Times New Roman" pitchFamily="18" charset="0"/>
                </a:rPr>
                <a:t>STROBE</a:t>
              </a:r>
              <a:endParaRPr lang="en-US" sz="700" dirty="0">
                <a:latin typeface="Times New Roman" pitchFamily="18" charset="0"/>
              </a:endParaRPr>
            </a:p>
          </p:txBody>
        </p:sp>
        <p:sp>
          <p:nvSpPr>
            <p:cNvPr id="173250" name="Line 194"/>
            <p:cNvSpPr>
              <a:spLocks noChangeShapeType="1"/>
            </p:cNvSpPr>
            <p:nvPr/>
          </p:nvSpPr>
          <p:spPr bwMode="auto">
            <a:xfrm>
              <a:off x="2019300" y="3859213"/>
              <a:ext cx="1552575"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3251" name="Text Box 195"/>
            <p:cNvSpPr txBox="1">
              <a:spLocks noChangeArrowheads="1"/>
            </p:cNvSpPr>
            <p:nvPr/>
          </p:nvSpPr>
          <p:spPr bwMode="auto">
            <a:xfrm>
              <a:off x="2346325" y="3657600"/>
              <a:ext cx="4064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sz="900" dirty="0">
                  <a:latin typeface="Times New Roman" pitchFamily="18" charset="0"/>
                </a:rPr>
                <a:t>USB</a:t>
              </a:r>
            </a:p>
          </p:txBody>
        </p:sp>
        <p:sp>
          <p:nvSpPr>
            <p:cNvPr id="173252" name="Text Box 196"/>
            <p:cNvSpPr txBox="1">
              <a:spLocks noChangeArrowheads="1"/>
            </p:cNvSpPr>
            <p:nvPr/>
          </p:nvSpPr>
          <p:spPr bwMode="auto">
            <a:xfrm flipH="1">
              <a:off x="2438400" y="3865563"/>
              <a:ext cx="971550" cy="46166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sz="800" dirty="0">
                  <a:latin typeface="Times New Roman" pitchFamily="18" charset="0"/>
                </a:rPr>
                <a:t>INST CMD/TLM</a:t>
              </a:r>
            </a:p>
            <a:p>
              <a:pPr algn="l" eaLnBrk="0" hangingPunct="0"/>
              <a:r>
                <a:rPr lang="en-US" sz="800" dirty="0">
                  <a:latin typeface="Times New Roman" pitchFamily="18" charset="0"/>
                </a:rPr>
                <a:t>EMU </a:t>
              </a:r>
              <a:r>
                <a:rPr lang="en-US" sz="800" dirty="0" smtClean="0">
                  <a:latin typeface="Times New Roman" pitchFamily="18" charset="0"/>
                </a:rPr>
                <a:t>CMD/STAT</a:t>
              </a:r>
            </a:p>
            <a:p>
              <a:pPr algn="l" eaLnBrk="0" hangingPunct="0"/>
              <a:r>
                <a:rPr lang="en-US" sz="800" dirty="0">
                  <a:latin typeface="Times New Roman" pitchFamily="18" charset="0"/>
                </a:rPr>
                <a:t>OPK </a:t>
              </a:r>
              <a:r>
                <a:rPr lang="en-US" sz="800" dirty="0" smtClean="0">
                  <a:latin typeface="Times New Roman" pitchFamily="18" charset="0"/>
                </a:rPr>
                <a:t>CONFIG</a:t>
              </a:r>
              <a:endParaRPr lang="en-US" sz="800" dirty="0">
                <a:latin typeface="Times New Roman" pitchFamily="18" charset="0"/>
              </a:endParaRPr>
            </a:p>
          </p:txBody>
        </p:sp>
        <p:sp>
          <p:nvSpPr>
            <p:cNvPr id="173254" name="Text Box 198"/>
            <p:cNvSpPr txBox="1">
              <a:spLocks noChangeArrowheads="1"/>
            </p:cNvSpPr>
            <p:nvPr/>
          </p:nvSpPr>
          <p:spPr bwMode="auto">
            <a:xfrm flipH="1">
              <a:off x="4724400" y="2338388"/>
              <a:ext cx="977900" cy="2286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sz="900">
                  <a:latin typeface="Times New Roman" pitchFamily="18" charset="0"/>
                </a:rPr>
                <a:t>MINI-VERSION</a:t>
              </a:r>
            </a:p>
          </p:txBody>
        </p:sp>
        <p:sp>
          <p:nvSpPr>
            <p:cNvPr id="173257" name="Rectangle 201"/>
            <p:cNvSpPr>
              <a:spLocks noChangeArrowheads="1"/>
            </p:cNvSpPr>
            <p:nvPr/>
          </p:nvSpPr>
          <p:spPr bwMode="auto">
            <a:xfrm flipH="1">
              <a:off x="3200400" y="4922520"/>
              <a:ext cx="228600" cy="63630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800" dirty="0" smtClean="0">
                  <a:latin typeface="Times New Roman" pitchFamily="18" charset="0"/>
                </a:rPr>
                <a:t>L</a:t>
              </a:r>
            </a:p>
            <a:p>
              <a:pPr eaLnBrk="0" hangingPunct="0"/>
              <a:r>
                <a:rPr lang="en-US" sz="800" dirty="0" smtClean="0">
                  <a:latin typeface="Times New Roman" pitchFamily="18" charset="0"/>
                </a:rPr>
                <a:t>E</a:t>
              </a:r>
            </a:p>
            <a:p>
              <a:pPr eaLnBrk="0" hangingPunct="0"/>
              <a:r>
                <a:rPr lang="en-US" sz="800" dirty="0" smtClean="0">
                  <a:latin typeface="Times New Roman" pitchFamily="18" charset="0"/>
                </a:rPr>
                <a:t>D</a:t>
              </a:r>
            </a:p>
            <a:p>
              <a:pPr eaLnBrk="0" hangingPunct="0"/>
              <a:r>
                <a:rPr lang="en-US" sz="800" dirty="0" smtClean="0">
                  <a:latin typeface="Times New Roman" pitchFamily="18" charset="0"/>
                </a:rPr>
                <a:t>S</a:t>
              </a:r>
            </a:p>
            <a:p>
              <a:pPr eaLnBrk="0" hangingPunct="0"/>
              <a:r>
                <a:rPr lang="en-US" sz="800" dirty="0" smtClean="0">
                  <a:latin typeface="Times New Roman" pitchFamily="18" charset="0"/>
                </a:rPr>
                <a:t>(3)</a:t>
              </a:r>
              <a:endParaRPr lang="en-US" sz="800" dirty="0">
                <a:latin typeface="Times New Roman" pitchFamily="18" charset="0"/>
              </a:endParaRPr>
            </a:p>
          </p:txBody>
        </p:sp>
        <p:sp>
          <p:nvSpPr>
            <p:cNvPr id="173258" name="Text Box 202"/>
            <p:cNvSpPr txBox="1">
              <a:spLocks noChangeArrowheads="1"/>
            </p:cNvSpPr>
            <p:nvPr/>
          </p:nvSpPr>
          <p:spPr bwMode="auto">
            <a:xfrm flipH="1">
              <a:off x="6096000" y="3505200"/>
              <a:ext cx="381000" cy="244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sz="1000" dirty="0" smtClean="0">
                  <a:latin typeface="Times New Roman" pitchFamily="18" charset="0"/>
                </a:rPr>
                <a:t>8</a:t>
              </a:r>
              <a:endParaRPr lang="en-US" sz="1000" dirty="0">
                <a:latin typeface="Times New Roman" pitchFamily="18" charset="0"/>
              </a:endParaRPr>
            </a:p>
          </p:txBody>
        </p:sp>
        <p:sp>
          <p:nvSpPr>
            <p:cNvPr id="173259" name="Rectangle 203"/>
            <p:cNvSpPr>
              <a:spLocks noChangeArrowheads="1"/>
            </p:cNvSpPr>
            <p:nvPr/>
          </p:nvSpPr>
          <p:spPr bwMode="auto">
            <a:xfrm>
              <a:off x="4875526" y="2828181"/>
              <a:ext cx="419100" cy="12866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700"/>
                <a:t>LVDS</a:t>
              </a:r>
            </a:p>
            <a:p>
              <a:r>
                <a:rPr lang="en-US" sz="700"/>
                <a:t>convert</a:t>
              </a:r>
            </a:p>
          </p:txBody>
        </p:sp>
        <p:sp>
          <p:nvSpPr>
            <p:cNvPr id="173260" name="Line 204"/>
            <p:cNvSpPr>
              <a:spLocks noChangeShapeType="1"/>
            </p:cNvSpPr>
            <p:nvPr/>
          </p:nvSpPr>
          <p:spPr bwMode="auto">
            <a:xfrm flipH="1">
              <a:off x="4197350" y="3695700"/>
              <a:ext cx="67817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3261" name="Line 205"/>
            <p:cNvSpPr>
              <a:spLocks noChangeShapeType="1"/>
            </p:cNvSpPr>
            <p:nvPr/>
          </p:nvSpPr>
          <p:spPr bwMode="auto">
            <a:xfrm flipH="1" flipV="1">
              <a:off x="4210050" y="3838574"/>
              <a:ext cx="665476" cy="4763"/>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3263" name="Text Box 207"/>
            <p:cNvSpPr txBox="1">
              <a:spLocks noChangeArrowheads="1"/>
            </p:cNvSpPr>
            <p:nvPr/>
          </p:nvSpPr>
          <p:spPr bwMode="auto">
            <a:xfrm flipH="1">
              <a:off x="6992554" y="2932943"/>
              <a:ext cx="2151446" cy="103105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sz="800" b="1" dirty="0" smtClean="0">
                  <a:latin typeface="Times New Roman" pitchFamily="18" charset="0"/>
                </a:rPr>
                <a:t>CMD/TLM UART/ </a:t>
              </a:r>
              <a:r>
                <a:rPr lang="en-US" sz="800" b="1" dirty="0" err="1" smtClean="0">
                  <a:latin typeface="Times New Roman" pitchFamily="18" charset="0"/>
                </a:rPr>
                <a:t>SpW</a:t>
              </a:r>
              <a:r>
                <a:rPr lang="en-US" sz="800" b="1" dirty="0" smtClean="0">
                  <a:latin typeface="Times New Roman" pitchFamily="18" charset="0"/>
                </a:rPr>
                <a:t> </a:t>
              </a:r>
              <a:endParaRPr lang="en-US" sz="800" b="1" dirty="0">
                <a:latin typeface="Times New Roman" pitchFamily="18" charset="0"/>
              </a:endParaRPr>
            </a:p>
            <a:p>
              <a:pPr algn="l" eaLnBrk="0" hangingPunct="0"/>
              <a:r>
                <a:rPr lang="en-US" sz="800" b="1" dirty="0">
                  <a:latin typeface="Times New Roman" pitchFamily="18" charset="0"/>
                </a:rPr>
                <a:t>(3.3V LVDS)</a:t>
              </a:r>
            </a:p>
            <a:p>
              <a:pPr algn="l" eaLnBrk="0" hangingPunct="0"/>
              <a:endParaRPr lang="en-US" sz="800" b="1" dirty="0" smtClean="0">
                <a:latin typeface="Times New Roman" pitchFamily="18" charset="0"/>
              </a:endParaRPr>
            </a:p>
            <a:p>
              <a:pPr algn="l" eaLnBrk="0" hangingPunct="0"/>
              <a:r>
                <a:rPr lang="en-US" sz="800" b="1" u="sng" dirty="0" smtClean="0">
                  <a:latin typeface="Times New Roman" pitchFamily="18" charset="0"/>
                </a:rPr>
                <a:t>UART</a:t>
              </a:r>
              <a:endParaRPr lang="en-US" sz="800" b="1" u="sng" dirty="0">
                <a:latin typeface="Times New Roman" pitchFamily="18" charset="0"/>
              </a:endParaRPr>
            </a:p>
            <a:p>
              <a:pPr algn="l"/>
              <a:r>
                <a:rPr lang="en-US" sz="700" b="1" dirty="0" smtClean="0"/>
                <a:t>CMD Baud rate </a:t>
              </a:r>
              <a:r>
                <a:rPr lang="en-US" sz="700" b="1" dirty="0"/>
                <a:t>= </a:t>
              </a:r>
              <a:r>
                <a:rPr lang="en-US" sz="700" b="1" dirty="0" smtClean="0"/>
                <a:t>115.2 Kbps</a:t>
              </a:r>
            </a:p>
            <a:p>
              <a:pPr algn="l"/>
              <a:r>
                <a:rPr lang="en-US" sz="700" b="1" dirty="0" smtClean="0"/>
                <a:t>TLM Baud rate </a:t>
              </a:r>
              <a:r>
                <a:rPr lang="en-US" sz="700" b="1" dirty="0"/>
                <a:t>= </a:t>
              </a:r>
              <a:r>
                <a:rPr lang="en-US" sz="700" b="1" dirty="0" smtClean="0"/>
                <a:t>115.2kbps, 345.6 Kbps</a:t>
              </a:r>
              <a:endParaRPr lang="en-US" sz="700" b="1" dirty="0"/>
            </a:p>
            <a:p>
              <a:pPr algn="l"/>
              <a:r>
                <a:rPr lang="en-US" sz="800" b="1" u="sng" dirty="0" smtClean="0">
                  <a:latin typeface="Times New Roman" pitchFamily="18" charset="0"/>
                </a:rPr>
                <a:t>Space Wire</a:t>
              </a:r>
              <a:endParaRPr lang="en-US" sz="800" b="1" u="sng" dirty="0">
                <a:latin typeface="Times New Roman" pitchFamily="18" charset="0"/>
              </a:endParaRPr>
            </a:p>
            <a:p>
              <a:pPr algn="l"/>
              <a:r>
                <a:rPr lang="en-US" sz="700" b="1" dirty="0" smtClean="0"/>
                <a:t>CMD/TLM Signaling </a:t>
              </a:r>
              <a:r>
                <a:rPr lang="en-US" sz="700" b="1" dirty="0"/>
                <a:t>data rate = </a:t>
              </a:r>
              <a:r>
                <a:rPr lang="en-US" sz="700" b="1" dirty="0" smtClean="0"/>
                <a:t>30Mbps</a:t>
              </a:r>
              <a:endParaRPr lang="en-US" sz="700" b="1" dirty="0"/>
            </a:p>
          </p:txBody>
        </p:sp>
        <p:sp>
          <p:nvSpPr>
            <p:cNvPr id="173265" name="Rectangle 209"/>
            <p:cNvSpPr>
              <a:spLocks noChangeArrowheads="1"/>
            </p:cNvSpPr>
            <p:nvPr/>
          </p:nvSpPr>
          <p:spPr bwMode="auto">
            <a:xfrm>
              <a:off x="3948430" y="4770120"/>
              <a:ext cx="548640" cy="198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700" dirty="0" smtClean="0"/>
                <a:t>JTAG CONN</a:t>
              </a:r>
              <a:endParaRPr lang="en-US" dirty="0"/>
            </a:p>
          </p:txBody>
        </p:sp>
        <p:sp>
          <p:nvSpPr>
            <p:cNvPr id="173340" name="Rectangle 284"/>
            <p:cNvSpPr>
              <a:spLocks noChangeArrowheads="1"/>
            </p:cNvSpPr>
            <p:nvPr/>
          </p:nvSpPr>
          <p:spPr bwMode="auto">
            <a:xfrm>
              <a:off x="3657600" y="4038600"/>
              <a:ext cx="457200" cy="228600"/>
            </a:xfrm>
            <a:prstGeom prst="rect">
              <a:avLst/>
            </a:prstGeom>
            <a:solidFill>
              <a:srgbClr val="FF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anchor="ctr"/>
            <a:lstStyle/>
            <a:p>
              <a:r>
                <a:rPr lang="en-US" sz="1000"/>
                <a:t>FPGA</a:t>
              </a:r>
            </a:p>
          </p:txBody>
        </p:sp>
        <p:sp>
          <p:nvSpPr>
            <p:cNvPr id="173341" name="Line 285"/>
            <p:cNvSpPr>
              <a:spLocks noChangeShapeType="1"/>
            </p:cNvSpPr>
            <p:nvPr/>
          </p:nvSpPr>
          <p:spPr bwMode="auto">
            <a:xfrm flipV="1">
              <a:off x="3048000" y="4191000"/>
              <a:ext cx="609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a:lstStyle/>
            <a:p>
              <a:endParaRPr lang="en-US"/>
            </a:p>
          </p:txBody>
        </p:sp>
        <p:sp>
          <p:nvSpPr>
            <p:cNvPr id="173342" name="Text Box 286" descr="Business Areas - Military Space"/>
            <p:cNvSpPr txBox="1">
              <a:spLocks noChangeArrowheads="1"/>
            </p:cNvSpPr>
            <p:nvPr/>
          </p:nvSpPr>
          <p:spPr bwMode="auto">
            <a:xfrm>
              <a:off x="1828800" y="4419600"/>
              <a:ext cx="1355725" cy="549275"/>
            </a:xfrm>
            <a:prstGeom prst="rect">
              <a:avLst/>
            </a:prstGeom>
            <a:noFill/>
            <a:ln>
              <a:noFill/>
            </a:ln>
            <a:effectLst/>
            <a:extLst>
              <a:ext uri="{909E8E84-426E-40DD-AFC4-6F175D3DCCD1}">
                <a14:hiddenFill xmlns:a14="http://schemas.microsoft.com/office/drawing/2010/main">
                  <a:blipFill dpi="0" rotWithShape="0">
                    <a:blip r:embed="rId3"/>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a:spAutoFit/>
            </a:bodyPr>
            <a:lstStyle/>
            <a:p>
              <a:r>
                <a:rPr lang="en-US" sz="1000" dirty="0" err="1"/>
                <a:t>Microblaze</a:t>
              </a:r>
              <a:r>
                <a:rPr lang="en-US" sz="1000" dirty="0"/>
                <a:t> Processor</a:t>
              </a:r>
            </a:p>
            <a:p>
              <a:r>
                <a:rPr lang="en-US" sz="1000" dirty="0"/>
                <a:t>Is part of </a:t>
              </a:r>
              <a:r>
                <a:rPr lang="en-US" sz="1000" dirty="0" smtClean="0"/>
                <a:t>FPGA</a:t>
              </a:r>
              <a:endParaRPr lang="en-US" sz="1000" dirty="0"/>
            </a:p>
            <a:p>
              <a:r>
                <a:rPr lang="en-US" sz="1000" dirty="0" smtClean="0"/>
                <a:t>XC6S-LX45</a:t>
              </a:r>
              <a:endParaRPr lang="en-US" sz="1000" dirty="0"/>
            </a:p>
          </p:txBody>
        </p:sp>
        <p:sp>
          <p:nvSpPr>
            <p:cNvPr id="48" name="Rectangle 177"/>
            <p:cNvSpPr>
              <a:spLocks noChangeArrowheads="1"/>
            </p:cNvSpPr>
            <p:nvPr/>
          </p:nvSpPr>
          <p:spPr bwMode="auto">
            <a:xfrm>
              <a:off x="1377538" y="2344341"/>
              <a:ext cx="679862" cy="633411"/>
            </a:xfrm>
            <a:prstGeom prst="rect">
              <a:avLst/>
            </a:prstGeom>
            <a:solidFill>
              <a:srgbClr val="FFFF00"/>
            </a:solidFill>
            <a:ln w="9525">
              <a:solidFill>
                <a:schemeClr val="tx1"/>
              </a:solidFill>
              <a:miter lim="800000"/>
              <a:headEnd/>
              <a:tailEnd/>
            </a:ln>
            <a:effectLst/>
          </p:spPr>
          <p:txBody>
            <a:bodyPr wrap="none" anchor="ctr"/>
            <a:lstStyle/>
            <a:p>
              <a:pPr eaLnBrk="0" hangingPunct="0"/>
              <a:r>
                <a:rPr lang="en-US" sz="1000" b="1" dirty="0" smtClean="0">
                  <a:latin typeface="Times New Roman" pitchFamily="18" charset="0"/>
                </a:rPr>
                <a:t>AC/5V </a:t>
              </a:r>
            </a:p>
            <a:p>
              <a:pPr eaLnBrk="0" hangingPunct="0"/>
              <a:r>
                <a:rPr lang="en-US" sz="1000" b="1" dirty="0" smtClean="0">
                  <a:latin typeface="Times New Roman" pitchFamily="18" charset="0"/>
                </a:rPr>
                <a:t>PWR </a:t>
              </a:r>
            </a:p>
            <a:p>
              <a:pPr eaLnBrk="0" hangingPunct="0"/>
              <a:r>
                <a:rPr lang="en-US" sz="1000" b="1" dirty="0" smtClean="0">
                  <a:latin typeface="Times New Roman" pitchFamily="18" charset="0"/>
                </a:rPr>
                <a:t>Adapter</a:t>
              </a:r>
              <a:endParaRPr lang="en-US" sz="1000" b="1" dirty="0">
                <a:latin typeface="Times New Roman" pitchFamily="18" charset="0"/>
              </a:endParaRPr>
            </a:p>
            <a:p>
              <a:pPr eaLnBrk="0" hangingPunct="0"/>
              <a:endParaRPr lang="en-US" sz="1000" b="1" dirty="0">
                <a:latin typeface="Times New Roman" pitchFamily="18" charset="0"/>
              </a:endParaRPr>
            </a:p>
          </p:txBody>
        </p:sp>
        <p:cxnSp>
          <p:nvCxnSpPr>
            <p:cNvPr id="3" name="Straight Connector 2"/>
            <p:cNvCxnSpPr/>
            <p:nvPr/>
          </p:nvCxnSpPr>
          <p:spPr bwMode="auto">
            <a:xfrm>
              <a:off x="2924175" y="3022270"/>
              <a:ext cx="914400" cy="914400"/>
            </a:xfrm>
            <a:prstGeom prst="line">
              <a:avLst/>
            </a:prstGeom>
            <a:blipFill dpi="0" rotWithShape="0">
              <a:blip r:embed="rId3"/>
              <a:srcRect/>
              <a:stretch>
                <a:fillRect/>
              </a:stretch>
            </a:blipFill>
            <a:ln w="9525" cap="flat" cmpd="sng" algn="ctr">
              <a:noFill/>
              <a:prstDash val="solid"/>
              <a:round/>
              <a:headEnd type="none" w="med" len="med"/>
              <a:tailEnd type="none" w="med" len="med"/>
            </a:ln>
            <a:effectLst/>
          </p:spPr>
        </p:cxnSp>
        <p:sp>
          <p:nvSpPr>
            <p:cNvPr id="55" name="Line 206"/>
            <p:cNvSpPr>
              <a:spLocks noChangeShapeType="1"/>
            </p:cNvSpPr>
            <p:nvPr/>
          </p:nvSpPr>
          <p:spPr bwMode="auto">
            <a:xfrm>
              <a:off x="2782888" y="3424238"/>
              <a:ext cx="7810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5" name="Straight Connector 4"/>
            <p:cNvCxnSpPr>
              <a:stCxn id="48" idx="3"/>
            </p:cNvCxnSpPr>
            <p:nvPr/>
          </p:nvCxnSpPr>
          <p:spPr bwMode="auto">
            <a:xfrm flipV="1">
              <a:off x="2057400" y="2661046"/>
              <a:ext cx="725488" cy="1"/>
            </a:xfrm>
            <a:prstGeom prst="line">
              <a:avLst/>
            </a:prstGeom>
            <a:blipFill dpi="0" rotWithShape="0">
              <a:blip r:embed="rId3"/>
              <a:srcRect/>
              <a:stretch>
                <a:fillRect/>
              </a:stretch>
            </a:blipFill>
            <a:ln w="9525" cap="flat" cmpd="sng" algn="ctr">
              <a:solidFill>
                <a:schemeClr val="tx1"/>
              </a:solidFill>
              <a:prstDash val="solid"/>
              <a:round/>
              <a:headEnd type="none" w="med" len="med"/>
              <a:tailEnd type="none" w="med" len="med"/>
            </a:ln>
            <a:effectLst/>
          </p:spPr>
        </p:cxnSp>
        <p:cxnSp>
          <p:nvCxnSpPr>
            <p:cNvPr id="61" name="Straight Connector 60"/>
            <p:cNvCxnSpPr/>
            <p:nvPr/>
          </p:nvCxnSpPr>
          <p:spPr bwMode="auto">
            <a:xfrm>
              <a:off x="2782888" y="2667000"/>
              <a:ext cx="0" cy="757238"/>
            </a:xfrm>
            <a:prstGeom prst="line">
              <a:avLst/>
            </a:prstGeom>
            <a:blipFill dpi="0" rotWithShape="0">
              <a:blip r:embed="rId3"/>
              <a:srcRect/>
              <a:stretch>
                <a:fillRect/>
              </a:stretch>
            </a:blipFill>
            <a:ln w="9525" cap="flat" cmpd="sng" algn="ctr">
              <a:solidFill>
                <a:schemeClr val="tx1"/>
              </a:solidFill>
              <a:prstDash val="solid"/>
              <a:round/>
              <a:headEnd type="none" w="med" len="med"/>
              <a:tailEnd type="none" w="med" len="med"/>
            </a:ln>
            <a:effectLst/>
          </p:spPr>
        </p:cxnSp>
        <p:sp>
          <p:nvSpPr>
            <p:cNvPr id="66" name="Text Box 196"/>
            <p:cNvSpPr txBox="1">
              <a:spLocks noChangeArrowheads="1"/>
            </p:cNvSpPr>
            <p:nvPr/>
          </p:nvSpPr>
          <p:spPr bwMode="auto">
            <a:xfrm flipH="1">
              <a:off x="2295585" y="2452688"/>
              <a:ext cx="694645" cy="21544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sz="800" dirty="0" smtClean="0">
                  <a:latin typeface="Times New Roman" pitchFamily="18" charset="0"/>
                </a:rPr>
                <a:t>5V </a:t>
              </a:r>
              <a:r>
                <a:rPr lang="en-US" sz="800" dirty="0">
                  <a:latin typeface="Times New Roman" pitchFamily="18" charset="0"/>
                </a:rPr>
                <a:t>Power</a:t>
              </a:r>
            </a:p>
          </p:txBody>
        </p:sp>
        <p:sp>
          <p:nvSpPr>
            <p:cNvPr id="78" name="Text Box 195"/>
            <p:cNvSpPr txBox="1">
              <a:spLocks noChangeArrowheads="1"/>
            </p:cNvSpPr>
            <p:nvPr/>
          </p:nvSpPr>
          <p:spPr bwMode="auto">
            <a:xfrm>
              <a:off x="2549525" y="5099050"/>
              <a:ext cx="651140" cy="507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171450" indent="-171450" algn="l" eaLnBrk="0" hangingPunct="0">
                <a:buFont typeface="Arial" pitchFamily="34" charset="0"/>
                <a:buChar char="•"/>
              </a:pPr>
              <a:r>
                <a:rPr lang="en-US" sz="900" dirty="0" smtClean="0">
                  <a:latin typeface="Times New Roman" pitchFamily="18" charset="0"/>
                </a:rPr>
                <a:t>PPS</a:t>
              </a:r>
            </a:p>
            <a:p>
              <a:pPr marL="171450" indent="-171450" algn="l" eaLnBrk="0" hangingPunct="0">
                <a:buFont typeface="Arial" pitchFamily="34" charset="0"/>
                <a:buChar char="•"/>
              </a:pPr>
              <a:r>
                <a:rPr lang="en-US" sz="900" dirty="0" smtClean="0">
                  <a:latin typeface="Times New Roman" pitchFamily="18" charset="0"/>
                </a:rPr>
                <a:t>ERR</a:t>
              </a:r>
            </a:p>
            <a:p>
              <a:pPr marL="171450" indent="-171450" algn="l" eaLnBrk="0" hangingPunct="0">
                <a:buFont typeface="Arial" pitchFamily="34" charset="0"/>
                <a:buChar char="•"/>
              </a:pPr>
              <a:r>
                <a:rPr lang="en-US" sz="900" dirty="0" smtClean="0">
                  <a:latin typeface="Times New Roman" pitchFamily="18" charset="0"/>
                </a:rPr>
                <a:t>+3.3V</a:t>
              </a:r>
              <a:endParaRPr lang="en-US" sz="900" dirty="0">
                <a:latin typeface="Times New Roman" pitchFamily="18" charset="0"/>
              </a:endParaRPr>
            </a:p>
          </p:txBody>
        </p:sp>
        <p:sp>
          <p:nvSpPr>
            <p:cNvPr id="79" name="Rectangle 209"/>
            <p:cNvSpPr>
              <a:spLocks noChangeArrowheads="1"/>
            </p:cNvSpPr>
            <p:nvPr/>
          </p:nvSpPr>
          <p:spPr bwMode="auto">
            <a:xfrm>
              <a:off x="3794760" y="5079047"/>
              <a:ext cx="548640" cy="198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700" dirty="0" smtClean="0"/>
                <a:t>Test CONN</a:t>
              </a:r>
              <a:endParaRPr lang="en-US" dirty="0"/>
            </a:p>
          </p:txBody>
        </p:sp>
        <p:sp>
          <p:nvSpPr>
            <p:cNvPr id="80" name="Line 204"/>
            <p:cNvSpPr>
              <a:spLocks noChangeShapeType="1"/>
            </p:cNvSpPr>
            <p:nvPr/>
          </p:nvSpPr>
          <p:spPr bwMode="auto">
            <a:xfrm flipH="1">
              <a:off x="3412966" y="5277802"/>
              <a:ext cx="244634" cy="381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81" name="Straight Connector 80"/>
            <p:cNvCxnSpPr/>
            <p:nvPr/>
          </p:nvCxnSpPr>
          <p:spPr bwMode="auto">
            <a:xfrm>
              <a:off x="3657600" y="4419600"/>
              <a:ext cx="0" cy="858202"/>
            </a:xfrm>
            <a:prstGeom prst="line">
              <a:avLst/>
            </a:prstGeom>
            <a:blipFill dpi="0" rotWithShape="0">
              <a:blip r:embed="rId3"/>
              <a:srcRect/>
              <a:stretch>
                <a:fillRect/>
              </a:stretch>
            </a:blipFill>
            <a:ln w="9525" cap="flat" cmpd="sng" algn="ctr">
              <a:solidFill>
                <a:schemeClr val="tx1"/>
              </a:solidFill>
              <a:prstDash val="solid"/>
              <a:round/>
              <a:headEnd type="none" w="med" len="med"/>
              <a:tailEnd type="none" w="med" len="med"/>
            </a:ln>
            <a:effectLst/>
          </p:spPr>
        </p:cxnSp>
        <p:sp>
          <p:nvSpPr>
            <p:cNvPr id="84" name="Line 204"/>
            <p:cNvSpPr>
              <a:spLocks noChangeShapeType="1"/>
            </p:cNvSpPr>
            <p:nvPr/>
          </p:nvSpPr>
          <p:spPr bwMode="auto">
            <a:xfrm flipH="1">
              <a:off x="3831431" y="4413567"/>
              <a:ext cx="7144" cy="665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 name="Line 204"/>
            <p:cNvSpPr>
              <a:spLocks noChangeShapeType="1"/>
            </p:cNvSpPr>
            <p:nvPr/>
          </p:nvSpPr>
          <p:spPr bwMode="auto">
            <a:xfrm flipH="1">
              <a:off x="4111228" y="4413568"/>
              <a:ext cx="3572" cy="3627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 name="Rectangle 209"/>
            <p:cNvSpPr>
              <a:spLocks noChangeArrowheads="1"/>
            </p:cNvSpPr>
            <p:nvPr/>
          </p:nvSpPr>
          <p:spPr bwMode="auto">
            <a:xfrm>
              <a:off x="4402971" y="3324860"/>
              <a:ext cx="239871" cy="198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700" dirty="0" smtClean="0"/>
                <a:t>HDR</a:t>
              </a:r>
              <a:endParaRPr lang="en-US" dirty="0"/>
            </a:p>
          </p:txBody>
        </p:sp>
        <p:sp>
          <p:nvSpPr>
            <p:cNvPr id="87" name="Line 204"/>
            <p:cNvSpPr>
              <a:spLocks noChangeShapeType="1"/>
            </p:cNvSpPr>
            <p:nvPr/>
          </p:nvSpPr>
          <p:spPr bwMode="auto">
            <a:xfrm flipH="1">
              <a:off x="4192230" y="3424238"/>
              <a:ext cx="21074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 name="Text Box 196"/>
            <p:cNvSpPr txBox="1">
              <a:spLocks noChangeArrowheads="1"/>
            </p:cNvSpPr>
            <p:nvPr/>
          </p:nvSpPr>
          <p:spPr bwMode="auto">
            <a:xfrm flipH="1">
              <a:off x="4263608" y="3012867"/>
              <a:ext cx="694645" cy="33855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sz="800" dirty="0" smtClean="0">
                  <a:latin typeface="Times New Roman" pitchFamily="18" charset="0"/>
                </a:rPr>
                <a:t>Mini/Full EM </a:t>
              </a:r>
              <a:r>
                <a:rPr lang="en-US" sz="800" dirty="0" err="1" smtClean="0">
                  <a:latin typeface="Times New Roman" pitchFamily="18" charset="0"/>
                </a:rPr>
                <a:t>Config</a:t>
              </a:r>
              <a:endParaRPr lang="en-US" sz="800" dirty="0">
                <a:latin typeface="Times New Roman" pitchFamily="18" charset="0"/>
              </a:endParaRPr>
            </a:p>
          </p:txBody>
        </p:sp>
        <p:sp>
          <p:nvSpPr>
            <p:cNvPr id="89" name="Rectangle 203"/>
            <p:cNvSpPr>
              <a:spLocks noChangeArrowheads="1"/>
            </p:cNvSpPr>
            <p:nvPr/>
          </p:nvSpPr>
          <p:spPr bwMode="auto">
            <a:xfrm>
              <a:off x="4875526" y="4520457"/>
              <a:ext cx="419100" cy="65796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700" dirty="0" smtClean="0"/>
                <a:t>LVAC244 </a:t>
              </a:r>
            </a:p>
            <a:p>
              <a:r>
                <a:rPr lang="en-US" sz="700" dirty="0" smtClean="0"/>
                <a:t>Buffer</a:t>
              </a:r>
              <a:endParaRPr lang="en-US" sz="700" dirty="0"/>
            </a:p>
          </p:txBody>
        </p:sp>
        <p:sp>
          <p:nvSpPr>
            <p:cNvPr id="91" name="Line 206"/>
            <p:cNvSpPr>
              <a:spLocks noChangeShapeType="1"/>
            </p:cNvSpPr>
            <p:nvPr/>
          </p:nvSpPr>
          <p:spPr bwMode="auto">
            <a:xfrm flipV="1">
              <a:off x="4582755" y="4727113"/>
              <a:ext cx="292771" cy="1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92" name="Straight Connector 91"/>
            <p:cNvCxnSpPr>
              <a:endCxn id="91" idx="0"/>
            </p:cNvCxnSpPr>
            <p:nvPr/>
          </p:nvCxnSpPr>
          <p:spPr bwMode="auto">
            <a:xfrm>
              <a:off x="4582755" y="4341813"/>
              <a:ext cx="0" cy="386887"/>
            </a:xfrm>
            <a:prstGeom prst="line">
              <a:avLst/>
            </a:prstGeom>
            <a:blipFill dpi="0" rotWithShape="0">
              <a:blip r:embed="rId3"/>
              <a:srcRect/>
              <a:stretch>
                <a:fillRect/>
              </a:stretch>
            </a:blipFill>
            <a:ln w="9525" cap="flat" cmpd="sng" algn="ctr">
              <a:solidFill>
                <a:schemeClr val="tx1"/>
              </a:solidFill>
              <a:prstDash val="solid"/>
              <a:round/>
              <a:headEnd type="none" w="med" len="med"/>
              <a:tailEnd type="none" w="med" len="med"/>
            </a:ln>
            <a:effectLst/>
          </p:spPr>
        </p:cxnSp>
        <p:cxnSp>
          <p:nvCxnSpPr>
            <p:cNvPr id="93" name="Straight Connector 92"/>
            <p:cNvCxnSpPr/>
            <p:nvPr/>
          </p:nvCxnSpPr>
          <p:spPr bwMode="auto">
            <a:xfrm flipH="1">
              <a:off x="4187191" y="4344409"/>
              <a:ext cx="391953" cy="1"/>
            </a:xfrm>
            <a:prstGeom prst="line">
              <a:avLst/>
            </a:prstGeom>
            <a:blipFill dpi="0" rotWithShape="0">
              <a:blip r:embed="rId3"/>
              <a:srcRect/>
              <a:stretch>
                <a:fillRect/>
              </a:stretch>
            </a:blipFill>
            <a:ln w="9525" cap="flat" cmpd="sng" algn="ctr">
              <a:solidFill>
                <a:schemeClr val="tx1"/>
              </a:solidFill>
              <a:prstDash val="solid"/>
              <a:round/>
              <a:headEnd type="none" w="med" len="med"/>
              <a:tailEnd type="none" w="med" len="med"/>
            </a:ln>
            <a:effectLst/>
          </p:spPr>
        </p:cxnSp>
        <p:sp>
          <p:nvSpPr>
            <p:cNvPr id="104" name="Line 189"/>
            <p:cNvSpPr>
              <a:spLocks noChangeShapeType="1"/>
            </p:cNvSpPr>
            <p:nvPr/>
          </p:nvSpPr>
          <p:spPr bwMode="auto">
            <a:xfrm flipV="1">
              <a:off x="5294626" y="4689878"/>
              <a:ext cx="583950" cy="109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 name="Line 137"/>
            <p:cNvSpPr>
              <a:spLocks noChangeShapeType="1"/>
            </p:cNvSpPr>
            <p:nvPr/>
          </p:nvSpPr>
          <p:spPr bwMode="auto">
            <a:xfrm flipV="1">
              <a:off x="6029388" y="4695507"/>
              <a:ext cx="639953" cy="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Text Box 138"/>
            <p:cNvSpPr txBox="1">
              <a:spLocks noChangeArrowheads="1"/>
            </p:cNvSpPr>
            <p:nvPr/>
          </p:nvSpPr>
          <p:spPr bwMode="auto">
            <a:xfrm flipH="1">
              <a:off x="6705599" y="4567641"/>
              <a:ext cx="1362677" cy="55399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000" dirty="0">
                  <a:latin typeface="Times New Roman" pitchFamily="18" charset="0"/>
                </a:rPr>
                <a:t>1PPS OUT TP</a:t>
              </a:r>
            </a:p>
            <a:p>
              <a:pPr algn="l"/>
              <a:r>
                <a:rPr lang="en-US" sz="1000" dirty="0">
                  <a:latin typeface="Times New Roman" pitchFamily="18" charset="0"/>
                </a:rPr>
                <a:t>PPS_GATED1_TP</a:t>
              </a:r>
            </a:p>
            <a:p>
              <a:pPr algn="l"/>
              <a:r>
                <a:rPr lang="en-US" sz="1000" dirty="0">
                  <a:latin typeface="Times New Roman" pitchFamily="18" charset="0"/>
                </a:rPr>
                <a:t>PPS_GATED2_TP</a:t>
              </a:r>
              <a:endParaRPr lang="en-US" sz="1100" dirty="0">
                <a:latin typeface="Times New Roman" pitchFamily="18" charset="0"/>
              </a:endParaRPr>
            </a:p>
          </p:txBody>
        </p:sp>
        <p:sp>
          <p:nvSpPr>
            <p:cNvPr id="108" name="Line 206"/>
            <p:cNvSpPr>
              <a:spLocks noChangeShapeType="1"/>
            </p:cNvSpPr>
            <p:nvPr/>
          </p:nvSpPr>
          <p:spPr bwMode="auto">
            <a:xfrm flipV="1">
              <a:off x="3682166" y="3171247"/>
              <a:ext cx="193457" cy="1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09" name="Straight Connector 108"/>
            <p:cNvCxnSpPr/>
            <p:nvPr/>
          </p:nvCxnSpPr>
          <p:spPr bwMode="auto">
            <a:xfrm>
              <a:off x="3684270" y="3172835"/>
              <a:ext cx="0" cy="151390"/>
            </a:xfrm>
            <a:prstGeom prst="line">
              <a:avLst/>
            </a:prstGeom>
            <a:blipFill dpi="0" rotWithShape="0">
              <a:blip r:embed="rId3"/>
              <a:srcRect/>
              <a:stretch>
                <a:fillRect/>
              </a:stretch>
            </a:blipFill>
            <a:ln w="9525" cap="flat" cmpd="sng" algn="ctr">
              <a:solidFill>
                <a:schemeClr val="tx1"/>
              </a:solidFill>
              <a:prstDash val="solid"/>
              <a:round/>
              <a:headEnd type="none" w="med" len="med"/>
              <a:tailEnd type="none" w="med" len="med"/>
            </a:ln>
            <a:effectLst/>
          </p:spPr>
        </p:cxnSp>
        <p:sp>
          <p:nvSpPr>
            <p:cNvPr id="110" name="Text Box 196"/>
            <p:cNvSpPr txBox="1">
              <a:spLocks noChangeArrowheads="1"/>
            </p:cNvSpPr>
            <p:nvPr/>
          </p:nvSpPr>
          <p:spPr bwMode="auto">
            <a:xfrm flipH="1">
              <a:off x="3806485" y="3063525"/>
              <a:ext cx="457123" cy="21544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sz="800" dirty="0" smtClean="0">
                  <a:latin typeface="Times New Roman" pitchFamily="18" charset="0"/>
                </a:rPr>
                <a:t>+3.3V</a:t>
              </a:r>
              <a:endParaRPr lang="en-US" sz="800" dirty="0">
                <a:latin typeface="Times New Roman" pitchFamily="18" charset="0"/>
              </a:endParaRPr>
            </a:p>
          </p:txBody>
        </p:sp>
        <p:sp>
          <p:nvSpPr>
            <p:cNvPr id="111" name="Rectangle 185"/>
            <p:cNvSpPr>
              <a:spLocks noChangeArrowheads="1"/>
            </p:cNvSpPr>
            <p:nvPr/>
          </p:nvSpPr>
          <p:spPr bwMode="auto">
            <a:xfrm flipH="1">
              <a:off x="5878576" y="2859392"/>
              <a:ext cx="150812" cy="4893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1200" dirty="0">
                  <a:latin typeface="Times New Roman" pitchFamily="18" charset="0"/>
                </a:rPr>
                <a:t>9</a:t>
              </a:r>
            </a:p>
            <a:p>
              <a:pPr eaLnBrk="0" hangingPunct="0"/>
              <a:r>
                <a:rPr lang="en-US" sz="1200" dirty="0" smtClean="0">
                  <a:latin typeface="Times New Roman" pitchFamily="18" charset="0"/>
                </a:rPr>
                <a:t>F</a:t>
              </a:r>
              <a:endParaRPr lang="en-US" sz="1200" b="1" dirty="0">
                <a:latin typeface="Times New Roman" pitchFamily="18" charset="0"/>
              </a:endParaRPr>
            </a:p>
          </p:txBody>
        </p:sp>
        <p:sp>
          <p:nvSpPr>
            <p:cNvPr id="113" name="Line 178"/>
            <p:cNvSpPr>
              <a:spLocks noChangeShapeType="1"/>
            </p:cNvSpPr>
            <p:nvPr/>
          </p:nvSpPr>
          <p:spPr bwMode="auto">
            <a:xfrm flipH="1">
              <a:off x="3799422" y="4677490"/>
              <a:ext cx="86777" cy="82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Text Box 202"/>
            <p:cNvSpPr txBox="1">
              <a:spLocks noChangeArrowheads="1"/>
            </p:cNvSpPr>
            <p:nvPr/>
          </p:nvSpPr>
          <p:spPr bwMode="auto">
            <a:xfrm flipH="1">
              <a:off x="3757930" y="4495004"/>
              <a:ext cx="381000" cy="244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sz="1000" dirty="0" smtClean="0">
                  <a:latin typeface="Times New Roman" pitchFamily="18" charset="0"/>
                </a:rPr>
                <a:t>12</a:t>
              </a:r>
              <a:endParaRPr lang="en-US" sz="1000" dirty="0">
                <a:latin typeface="Times New Roman" pitchFamily="18" charset="0"/>
              </a:endParaRPr>
            </a:p>
          </p:txBody>
        </p:sp>
        <p:sp>
          <p:nvSpPr>
            <p:cNvPr id="115" name="Line 190"/>
            <p:cNvSpPr>
              <a:spLocks noChangeShapeType="1"/>
            </p:cNvSpPr>
            <p:nvPr/>
          </p:nvSpPr>
          <p:spPr bwMode="auto">
            <a:xfrm flipH="1">
              <a:off x="5294626" y="3602831"/>
              <a:ext cx="574361"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 name="Text Box 193"/>
            <p:cNvSpPr txBox="1">
              <a:spLocks noChangeArrowheads="1"/>
            </p:cNvSpPr>
            <p:nvPr/>
          </p:nvSpPr>
          <p:spPr bwMode="auto">
            <a:xfrm flipH="1">
              <a:off x="5343630" y="3444081"/>
              <a:ext cx="610349" cy="20005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sz="700" dirty="0" smtClean="0">
                  <a:latin typeface="Times New Roman" pitchFamily="18" charset="0"/>
                </a:rPr>
                <a:t>TLM/DAT</a:t>
              </a:r>
              <a:endParaRPr lang="en-US" sz="700" dirty="0">
                <a:latin typeface="Times New Roman" pitchFamily="18" charset="0"/>
              </a:endParaRPr>
            </a:p>
          </p:txBody>
        </p:sp>
        <p:sp>
          <p:nvSpPr>
            <p:cNvPr id="117" name="Line 176"/>
            <p:cNvSpPr>
              <a:spLocks noChangeShapeType="1"/>
            </p:cNvSpPr>
            <p:nvPr/>
          </p:nvSpPr>
          <p:spPr bwMode="auto">
            <a:xfrm flipH="1" flipV="1">
              <a:off x="6035802" y="3110937"/>
              <a:ext cx="685800"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lstStyle/>
            <a:p>
              <a:endParaRPr lang="en-US"/>
            </a:p>
          </p:txBody>
        </p:sp>
        <p:sp>
          <p:nvSpPr>
            <p:cNvPr id="118" name="Line 178"/>
            <p:cNvSpPr>
              <a:spLocks noChangeShapeType="1"/>
            </p:cNvSpPr>
            <p:nvPr/>
          </p:nvSpPr>
          <p:spPr bwMode="auto">
            <a:xfrm flipH="1">
              <a:off x="6188202" y="3012512"/>
              <a:ext cx="76200" cy="165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Text Box 202"/>
            <p:cNvSpPr txBox="1">
              <a:spLocks noChangeArrowheads="1"/>
            </p:cNvSpPr>
            <p:nvPr/>
          </p:nvSpPr>
          <p:spPr bwMode="auto">
            <a:xfrm flipH="1">
              <a:off x="6112002" y="2806137"/>
              <a:ext cx="381000" cy="244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sz="1000" dirty="0" smtClean="0">
                  <a:latin typeface="Times New Roman" pitchFamily="18" charset="0"/>
                </a:rPr>
                <a:t>8</a:t>
              </a:r>
              <a:endParaRPr lang="en-US" sz="1000" dirty="0">
                <a:latin typeface="Times New Roman" pitchFamily="18" charset="0"/>
              </a:endParaRPr>
            </a:p>
          </p:txBody>
        </p:sp>
        <p:sp>
          <p:nvSpPr>
            <p:cNvPr id="120" name="Line 188"/>
            <p:cNvSpPr>
              <a:spLocks noChangeShapeType="1"/>
            </p:cNvSpPr>
            <p:nvPr/>
          </p:nvSpPr>
          <p:spPr bwMode="auto">
            <a:xfrm flipH="1" flipV="1">
              <a:off x="5297398" y="3220007"/>
              <a:ext cx="568012" cy="2383"/>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 name="Line 189"/>
            <p:cNvSpPr>
              <a:spLocks noChangeShapeType="1"/>
            </p:cNvSpPr>
            <p:nvPr/>
          </p:nvSpPr>
          <p:spPr bwMode="auto">
            <a:xfrm>
              <a:off x="5297398" y="3315722"/>
              <a:ext cx="564837" cy="826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 name="Line 190"/>
            <p:cNvSpPr>
              <a:spLocks noChangeShapeType="1"/>
            </p:cNvSpPr>
            <p:nvPr/>
          </p:nvSpPr>
          <p:spPr bwMode="auto">
            <a:xfrm flipH="1" flipV="1">
              <a:off x="5297398" y="3112852"/>
              <a:ext cx="572774" cy="63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 name="Text Box 191"/>
            <p:cNvSpPr txBox="1">
              <a:spLocks noChangeArrowheads="1"/>
            </p:cNvSpPr>
            <p:nvPr/>
          </p:nvSpPr>
          <p:spPr bwMode="auto">
            <a:xfrm flipH="1">
              <a:off x="5297400" y="3172057"/>
              <a:ext cx="598172" cy="20005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sz="700" dirty="0" smtClean="0">
                  <a:latin typeface="Times New Roman" pitchFamily="18" charset="0"/>
                </a:rPr>
                <a:t>STROBE</a:t>
              </a:r>
              <a:endParaRPr lang="en-US" sz="700" dirty="0">
                <a:latin typeface="Times New Roman" pitchFamily="18" charset="0"/>
              </a:endParaRPr>
            </a:p>
          </p:txBody>
        </p:sp>
        <p:sp>
          <p:nvSpPr>
            <p:cNvPr id="124" name="Text Box 192"/>
            <p:cNvSpPr txBox="1">
              <a:spLocks noChangeArrowheads="1"/>
            </p:cNvSpPr>
            <p:nvPr/>
          </p:nvSpPr>
          <p:spPr bwMode="auto">
            <a:xfrm flipH="1">
              <a:off x="5297399" y="3065197"/>
              <a:ext cx="598173" cy="20005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sz="700" dirty="0" smtClean="0">
                  <a:latin typeface="Times New Roman" pitchFamily="18" charset="0"/>
                </a:rPr>
                <a:t>CMD/DAT</a:t>
              </a:r>
              <a:endParaRPr lang="en-US" sz="700" dirty="0">
                <a:latin typeface="Times New Roman" pitchFamily="18" charset="0"/>
              </a:endParaRPr>
            </a:p>
          </p:txBody>
        </p:sp>
        <p:sp>
          <p:nvSpPr>
            <p:cNvPr id="125" name="Text Box 193"/>
            <p:cNvSpPr txBox="1">
              <a:spLocks noChangeArrowheads="1"/>
            </p:cNvSpPr>
            <p:nvPr/>
          </p:nvSpPr>
          <p:spPr bwMode="auto">
            <a:xfrm flipH="1">
              <a:off x="5349471" y="2950897"/>
              <a:ext cx="546101" cy="20005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sz="700" dirty="0" smtClean="0">
                  <a:latin typeface="Times New Roman" pitchFamily="18" charset="0"/>
                </a:rPr>
                <a:t>STROBE</a:t>
              </a:r>
              <a:endParaRPr lang="en-US" sz="700" dirty="0">
                <a:latin typeface="Times New Roman" pitchFamily="18" charset="0"/>
              </a:endParaRPr>
            </a:p>
          </p:txBody>
        </p:sp>
        <p:sp>
          <p:nvSpPr>
            <p:cNvPr id="126" name="Line 190"/>
            <p:cNvSpPr>
              <a:spLocks noChangeShapeType="1"/>
            </p:cNvSpPr>
            <p:nvPr/>
          </p:nvSpPr>
          <p:spPr bwMode="auto">
            <a:xfrm flipH="1">
              <a:off x="5297398" y="2981883"/>
              <a:ext cx="574361"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 name="Text Box 193"/>
            <p:cNvSpPr txBox="1">
              <a:spLocks noChangeArrowheads="1"/>
            </p:cNvSpPr>
            <p:nvPr/>
          </p:nvSpPr>
          <p:spPr bwMode="auto">
            <a:xfrm flipH="1">
              <a:off x="5332806" y="2823133"/>
              <a:ext cx="610349" cy="20005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sz="700" dirty="0" smtClean="0">
                  <a:latin typeface="Times New Roman" pitchFamily="18" charset="0"/>
                </a:rPr>
                <a:t>TLM/DAT</a:t>
              </a:r>
              <a:endParaRPr lang="en-US" sz="700" dirty="0">
                <a:latin typeface="Times New Roman" pitchFamily="18" charset="0"/>
              </a:endParaRPr>
            </a:p>
          </p:txBody>
        </p:sp>
        <p:sp>
          <p:nvSpPr>
            <p:cNvPr id="128" name="Line 176"/>
            <p:cNvSpPr>
              <a:spLocks noChangeShapeType="1"/>
            </p:cNvSpPr>
            <p:nvPr/>
          </p:nvSpPr>
          <p:spPr bwMode="auto">
            <a:xfrm flipH="1" flipV="1">
              <a:off x="6713600" y="2859391"/>
              <a:ext cx="8001" cy="492029"/>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lstStyle/>
            <a:p>
              <a:endParaRPr lang="en-US"/>
            </a:p>
          </p:txBody>
        </p:sp>
        <p:sp>
          <p:nvSpPr>
            <p:cNvPr id="129" name="Line 176"/>
            <p:cNvSpPr>
              <a:spLocks noChangeShapeType="1"/>
            </p:cNvSpPr>
            <p:nvPr/>
          </p:nvSpPr>
          <p:spPr bwMode="auto">
            <a:xfrm flipH="1" flipV="1">
              <a:off x="6709599" y="3540157"/>
              <a:ext cx="8001" cy="492029"/>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lstStyle/>
            <a:p>
              <a:endParaRPr lang="en-US"/>
            </a:p>
          </p:txBody>
        </p:sp>
        <p:sp>
          <p:nvSpPr>
            <p:cNvPr id="130" name="Text Box 138"/>
            <p:cNvSpPr txBox="1">
              <a:spLocks noChangeArrowheads="1"/>
            </p:cNvSpPr>
            <p:nvPr/>
          </p:nvSpPr>
          <p:spPr bwMode="auto">
            <a:xfrm flipH="1">
              <a:off x="6470554" y="2636837"/>
              <a:ext cx="565953" cy="244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000" dirty="0" smtClean="0">
                  <a:latin typeface="Times New Roman" pitchFamily="18" charset="0"/>
                </a:rPr>
                <a:t>Side A</a:t>
              </a:r>
              <a:endParaRPr lang="en-US" sz="1000" dirty="0">
                <a:latin typeface="Times New Roman" pitchFamily="18" charset="0"/>
              </a:endParaRPr>
            </a:p>
          </p:txBody>
        </p:sp>
        <p:sp>
          <p:nvSpPr>
            <p:cNvPr id="131" name="Text Box 138"/>
            <p:cNvSpPr txBox="1">
              <a:spLocks noChangeArrowheads="1"/>
            </p:cNvSpPr>
            <p:nvPr/>
          </p:nvSpPr>
          <p:spPr bwMode="auto">
            <a:xfrm flipH="1">
              <a:off x="6470555" y="3350577"/>
              <a:ext cx="565953" cy="244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000" dirty="0" smtClean="0">
                  <a:latin typeface="Times New Roman" pitchFamily="18" charset="0"/>
                </a:rPr>
                <a:t>Side B</a:t>
              </a:r>
              <a:endParaRPr lang="en-US" sz="1000" dirty="0">
                <a:latin typeface="Times New Roman" pitchFamily="18" charset="0"/>
              </a:endParaRPr>
            </a:p>
          </p:txBody>
        </p:sp>
        <p:sp>
          <p:nvSpPr>
            <p:cNvPr id="132" name="Text Box 180"/>
            <p:cNvSpPr txBox="1">
              <a:spLocks noChangeArrowheads="1"/>
            </p:cNvSpPr>
            <p:nvPr/>
          </p:nvSpPr>
          <p:spPr bwMode="auto">
            <a:xfrm>
              <a:off x="7038184" y="4115646"/>
              <a:ext cx="12330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sz="1200" b="1" dirty="0">
                  <a:latin typeface="Times New Roman" pitchFamily="18" charset="0"/>
                </a:rPr>
                <a:t>INSTRUMENT</a:t>
              </a:r>
            </a:p>
            <a:p>
              <a:pPr algn="l" eaLnBrk="0" hangingPunct="0"/>
              <a:r>
                <a:rPr lang="en-US" sz="1200" b="1" dirty="0" smtClean="0">
                  <a:latin typeface="Times New Roman" pitchFamily="18" charset="0"/>
                </a:rPr>
                <a:t>EGSE Interface</a:t>
              </a:r>
              <a:endParaRPr lang="en-US" sz="1200" b="1" dirty="0">
                <a:latin typeface="Times New Roman" pitchFamily="18" charset="0"/>
              </a:endParaRPr>
            </a:p>
          </p:txBody>
        </p:sp>
        <p:sp>
          <p:nvSpPr>
            <p:cNvPr id="90" name="Rectangle 185"/>
            <p:cNvSpPr>
              <a:spLocks noChangeArrowheads="1"/>
            </p:cNvSpPr>
            <p:nvPr/>
          </p:nvSpPr>
          <p:spPr bwMode="auto">
            <a:xfrm flipH="1">
              <a:off x="5880870" y="4413568"/>
              <a:ext cx="150812" cy="533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1200" dirty="0">
                  <a:latin typeface="Times New Roman" pitchFamily="18" charset="0"/>
                </a:rPr>
                <a:t>9</a:t>
              </a:r>
            </a:p>
            <a:p>
              <a:pPr eaLnBrk="0" hangingPunct="0"/>
              <a:r>
                <a:rPr lang="en-US" sz="1200" dirty="0" smtClean="0">
                  <a:latin typeface="Times New Roman" pitchFamily="18" charset="0"/>
                </a:rPr>
                <a:t>M</a:t>
              </a:r>
              <a:endParaRPr lang="en-US" sz="1200" b="1" dirty="0">
                <a:latin typeface="Times New Roman" pitchFamily="18" charset="0"/>
              </a:endParaRPr>
            </a:p>
          </p:txBody>
        </p:sp>
      </p:grpSp>
      <p:sp>
        <p:nvSpPr>
          <p:cNvPr id="95" name="Line 178"/>
          <p:cNvSpPr>
            <a:spLocks noChangeShapeType="1"/>
          </p:cNvSpPr>
          <p:nvPr/>
        </p:nvSpPr>
        <p:spPr bwMode="auto">
          <a:xfrm flipH="1">
            <a:off x="6207728" y="4625975"/>
            <a:ext cx="76200" cy="165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Text Box 202"/>
          <p:cNvSpPr txBox="1">
            <a:spLocks noChangeArrowheads="1"/>
          </p:cNvSpPr>
          <p:nvPr/>
        </p:nvSpPr>
        <p:spPr bwMode="auto">
          <a:xfrm flipH="1">
            <a:off x="6131528" y="4419600"/>
            <a:ext cx="381000" cy="244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sz="1000" dirty="0" smtClean="0">
                <a:latin typeface="Times New Roman" pitchFamily="18" charset="0"/>
              </a:rPr>
              <a:t>3</a:t>
            </a:r>
            <a:endParaRPr lang="en-US" sz="1000" dirty="0">
              <a:latin typeface="Times New Roman" pitchFamily="18" charset="0"/>
            </a:endParaRPr>
          </a:p>
        </p:txBody>
      </p:sp>
    </p:spTree>
    <p:extLst>
      <p:ext uri="{BB962C8B-B14F-4D97-AF65-F5344CB8AC3E}">
        <p14:creationId xmlns:p14="http://schemas.microsoft.com/office/powerpoint/2010/main" val="3822916856"/>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 Full-Emulator</a:t>
            </a:r>
            <a:endParaRPr lang="en-US" dirty="0"/>
          </a:p>
        </p:txBody>
      </p:sp>
      <p:sp>
        <p:nvSpPr>
          <p:cNvPr id="3" name="Content Placeholder 2"/>
          <p:cNvSpPr>
            <a:spLocks noGrp="1"/>
          </p:cNvSpPr>
          <p:nvPr>
            <p:ph idx="1"/>
          </p:nvPr>
        </p:nvSpPr>
        <p:spPr/>
        <p:txBody>
          <a:bodyPr/>
          <a:lstStyle/>
          <a:p>
            <a:r>
              <a:rPr lang="en-US" dirty="0"/>
              <a:t>Provides Instrument </a:t>
            </a:r>
            <a:r>
              <a:rPr lang="en-US" dirty="0" smtClean="0"/>
              <a:t>Data, Power and Temperature Interfaces</a:t>
            </a:r>
          </a:p>
          <a:p>
            <a:r>
              <a:rPr lang="en-US" dirty="0"/>
              <a:t>Also provides 1PPS and </a:t>
            </a:r>
            <a:r>
              <a:rPr lang="en-US" dirty="0" err="1"/>
              <a:t>Gated_PPS</a:t>
            </a:r>
            <a:r>
              <a:rPr lang="en-US" dirty="0"/>
              <a:t> Interfaces for Instrument EGSE </a:t>
            </a:r>
          </a:p>
          <a:p>
            <a:r>
              <a:rPr lang="en-US" dirty="0"/>
              <a:t>GSEOS Interface is fully compliant </a:t>
            </a:r>
          </a:p>
          <a:p>
            <a:r>
              <a:rPr lang="en-US" dirty="0" smtClean="0"/>
              <a:t>Designed for use with Flight hardware</a:t>
            </a:r>
          </a:p>
          <a:p>
            <a:pPr lvl="1"/>
            <a:r>
              <a:rPr lang="en-US" sz="1600" dirty="0" smtClean="0"/>
              <a:t>Data </a:t>
            </a:r>
            <a:r>
              <a:rPr lang="en-US" sz="1600" dirty="0"/>
              <a:t>connectors are female MDMs (</a:t>
            </a:r>
            <a:r>
              <a:rPr lang="en-US" sz="1600" dirty="0" smtClean="0"/>
              <a:t>9F)</a:t>
            </a:r>
            <a:endParaRPr lang="en-US" sz="1600" dirty="0"/>
          </a:p>
          <a:p>
            <a:pPr lvl="1"/>
            <a:r>
              <a:rPr lang="en-US" sz="1600" dirty="0" smtClean="0"/>
              <a:t>PPS </a:t>
            </a:r>
            <a:r>
              <a:rPr lang="en-US" sz="1600" dirty="0"/>
              <a:t>test connector is male MDM (</a:t>
            </a:r>
            <a:r>
              <a:rPr lang="en-US" sz="1600" dirty="0" smtClean="0"/>
              <a:t>9M)</a:t>
            </a:r>
          </a:p>
          <a:p>
            <a:pPr lvl="1"/>
            <a:r>
              <a:rPr lang="en-US" sz="1600" dirty="0" smtClean="0"/>
              <a:t>Instrument Power connector is female DSUB </a:t>
            </a:r>
            <a:r>
              <a:rPr lang="en-US" sz="1600" dirty="0"/>
              <a:t>(</a:t>
            </a:r>
            <a:r>
              <a:rPr lang="en-US" sz="1600" dirty="0" smtClean="0"/>
              <a:t>9F)</a:t>
            </a:r>
            <a:endParaRPr lang="en-US" sz="1600" dirty="0"/>
          </a:p>
          <a:p>
            <a:pPr lvl="1"/>
            <a:r>
              <a:rPr lang="en-US" sz="1600" dirty="0"/>
              <a:t>Instrument </a:t>
            </a:r>
            <a:r>
              <a:rPr lang="en-US" sz="1600" dirty="0" smtClean="0"/>
              <a:t>RTD connector </a:t>
            </a:r>
            <a:r>
              <a:rPr lang="en-US" sz="1600" dirty="0"/>
              <a:t>is </a:t>
            </a:r>
            <a:r>
              <a:rPr lang="en-US" sz="1600" dirty="0" smtClean="0"/>
              <a:t>male </a:t>
            </a:r>
            <a:r>
              <a:rPr lang="en-US" sz="1600" dirty="0"/>
              <a:t>DSUB (</a:t>
            </a:r>
            <a:r>
              <a:rPr lang="en-US" sz="1600" dirty="0" smtClean="0"/>
              <a:t>9M)</a:t>
            </a:r>
          </a:p>
          <a:p>
            <a:pPr lvl="1"/>
            <a:r>
              <a:rPr lang="en-US" sz="1600" dirty="0" smtClean="0"/>
              <a:t>External Power Supply IF: Banana Jacks</a:t>
            </a:r>
          </a:p>
          <a:p>
            <a:pPr lvl="1"/>
            <a:r>
              <a:rPr lang="en-US" sz="1600" dirty="0" smtClean="0"/>
              <a:t>Front Panel D/S Test points: BNC</a:t>
            </a:r>
            <a:endParaRPr lang="en-US" sz="1600" dirty="0"/>
          </a:p>
          <a:p>
            <a:pPr lvl="1"/>
            <a:endParaRPr lang="en-US" sz="1600" dirty="0" smtClean="0"/>
          </a:p>
          <a:p>
            <a:pPr lvl="1"/>
            <a:endParaRPr lang="en-US" sz="1600" dirty="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C21E7BA3-4211-4233-A686-9D52B25A43DE}" type="slidenum">
              <a:rPr lang="en-US" smtClean="0"/>
              <a:pPr>
                <a:defRPr/>
              </a:pPr>
              <a:t>15</a:t>
            </a:fld>
            <a:endParaRPr lang="en-US" dirty="0"/>
          </a:p>
        </p:txBody>
      </p:sp>
      <p:pic>
        <p:nvPicPr>
          <p:cNvPr id="3075" name="Picture 3" descr="C:\Ottman\SPP\Emulator\RBSP_Photos\DSC0118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751" t="17515" r="6868" b="22880"/>
          <a:stretch/>
        </p:blipFill>
        <p:spPr bwMode="auto">
          <a:xfrm>
            <a:off x="367015" y="4739843"/>
            <a:ext cx="2732795" cy="14308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1521" y="5255300"/>
            <a:ext cx="3300233" cy="998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1521" y="4218367"/>
            <a:ext cx="35814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9253" y="2775033"/>
            <a:ext cx="1325280" cy="1184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2630" y="2329712"/>
            <a:ext cx="17192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33941" y="2823425"/>
            <a:ext cx="849754" cy="635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8430023"/>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 Full-Emulator</a:t>
            </a:r>
            <a:endParaRPr lang="en-US" dirty="0"/>
          </a:p>
        </p:txBody>
      </p:sp>
      <p:sp>
        <p:nvSpPr>
          <p:cNvPr id="3" name="Content Placeholder 2"/>
          <p:cNvSpPr>
            <a:spLocks noGrp="1"/>
          </p:cNvSpPr>
          <p:nvPr>
            <p:ph idx="1"/>
          </p:nvPr>
        </p:nvSpPr>
        <p:spPr>
          <a:xfrm>
            <a:off x="228600" y="1590676"/>
            <a:ext cx="8426450" cy="633910"/>
          </a:xfrm>
        </p:spPr>
        <p:txBody>
          <a:bodyPr/>
          <a:lstStyle/>
          <a:p>
            <a:r>
              <a:rPr lang="en-US" dirty="0" smtClean="0"/>
              <a:t>Full Emulator Front Panel LED Interface/BNC TP Interface</a:t>
            </a:r>
            <a:endParaRPr lang="en-US" dirty="0"/>
          </a:p>
          <a:p>
            <a:endParaRPr lang="en-US" dirty="0"/>
          </a:p>
        </p:txBody>
      </p:sp>
      <p:sp>
        <p:nvSpPr>
          <p:cNvPr id="4" name="Slide Number Placeholder 3"/>
          <p:cNvSpPr>
            <a:spLocks noGrp="1"/>
          </p:cNvSpPr>
          <p:nvPr>
            <p:ph type="sldNum" sz="quarter" idx="11"/>
          </p:nvPr>
        </p:nvSpPr>
        <p:spPr/>
        <p:txBody>
          <a:bodyPr/>
          <a:lstStyle/>
          <a:p>
            <a:pPr>
              <a:defRPr/>
            </a:pPr>
            <a:fld id="{C21E7BA3-4211-4233-A686-9D52B25A43DE}" type="slidenum">
              <a:rPr lang="en-US" smtClean="0"/>
              <a:pPr>
                <a:defRPr/>
              </a:pPr>
              <a:t>16</a:t>
            </a:fld>
            <a:endParaRPr lang="en-US" dirty="0"/>
          </a:p>
        </p:txBody>
      </p:sp>
      <p:grpSp>
        <p:nvGrpSpPr>
          <p:cNvPr id="6" name="Group 5"/>
          <p:cNvGrpSpPr/>
          <p:nvPr/>
        </p:nvGrpSpPr>
        <p:grpSpPr>
          <a:xfrm>
            <a:off x="6081913" y="2686281"/>
            <a:ext cx="2563943" cy="1933486"/>
            <a:chOff x="1664898" y="3733800"/>
            <a:chExt cx="4050102" cy="2583529"/>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4898" y="3733800"/>
              <a:ext cx="4050102" cy="2583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7275" y="5667375"/>
              <a:ext cx="77152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5440932"/>
              <a:ext cx="3124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oup 9"/>
          <p:cNvGrpSpPr/>
          <p:nvPr/>
        </p:nvGrpSpPr>
        <p:grpSpPr>
          <a:xfrm>
            <a:off x="586854" y="2287137"/>
            <a:ext cx="5104262" cy="2565779"/>
            <a:chOff x="1600200" y="533400"/>
            <a:chExt cx="5750577" cy="2819400"/>
          </a:xfrm>
        </p:grpSpPr>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533400"/>
              <a:ext cx="571411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0199" y="2438400"/>
              <a:ext cx="325907" cy="112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05574" y="2034107"/>
              <a:ext cx="845203" cy="126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Content Placeholder 2"/>
          <p:cNvSpPr txBox="1">
            <a:spLocks/>
          </p:cNvSpPr>
          <p:nvPr/>
        </p:nvSpPr>
        <p:spPr bwMode="auto">
          <a:xfrm>
            <a:off x="219406" y="5429251"/>
            <a:ext cx="8426450" cy="63391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7013" indent="-227013" algn="l" rtl="0" eaLnBrk="0" fontAlgn="base" hangingPunct="0">
              <a:lnSpc>
                <a:spcPct val="85000"/>
              </a:lnSpc>
              <a:spcBef>
                <a:spcPct val="0"/>
              </a:spcBef>
              <a:spcAft>
                <a:spcPct val="25000"/>
              </a:spcAft>
              <a:buFont typeface="Wingdings" pitchFamily="2" charset="2"/>
              <a:buChar char="§"/>
              <a:defRPr sz="2000" b="1">
                <a:solidFill>
                  <a:schemeClr val="tx1"/>
                </a:solidFill>
                <a:latin typeface="+mn-lt"/>
                <a:ea typeface="+mn-ea"/>
                <a:cs typeface="+mn-cs"/>
              </a:defRPr>
            </a:lvl1pPr>
            <a:lvl2pPr marL="463550" indent="-234950" algn="l" rtl="0" eaLnBrk="0" fontAlgn="base" hangingPunct="0">
              <a:lnSpc>
                <a:spcPct val="85000"/>
              </a:lnSpc>
              <a:spcBef>
                <a:spcPct val="0"/>
              </a:spcBef>
              <a:spcAft>
                <a:spcPct val="25000"/>
              </a:spcAft>
              <a:buFont typeface="Wingdings" pitchFamily="2" charset="2"/>
              <a:buChar char="§"/>
              <a:defRPr sz="2000" b="1">
                <a:solidFill>
                  <a:schemeClr val="tx1"/>
                </a:solidFill>
                <a:latin typeface="+mn-lt"/>
              </a:defRPr>
            </a:lvl2pPr>
            <a:lvl3pPr marL="963613" indent="-228600" algn="l" rtl="0" eaLnBrk="0" fontAlgn="base" hangingPunct="0">
              <a:lnSpc>
                <a:spcPct val="85000"/>
              </a:lnSpc>
              <a:spcBef>
                <a:spcPct val="0"/>
              </a:spcBef>
              <a:spcAft>
                <a:spcPct val="25000"/>
              </a:spcAft>
              <a:buFont typeface="Wingdings" pitchFamily="2" charset="2"/>
              <a:buChar char="§"/>
              <a:defRPr sz="2000" b="1">
                <a:solidFill>
                  <a:schemeClr val="tx1"/>
                </a:solidFill>
                <a:latin typeface="+mn-lt"/>
              </a:defRPr>
            </a:lvl3pPr>
            <a:lvl4pPr marL="1193800" indent="-228600" algn="l" rtl="0" eaLnBrk="0" fontAlgn="base" hangingPunct="0">
              <a:lnSpc>
                <a:spcPct val="85000"/>
              </a:lnSpc>
              <a:spcBef>
                <a:spcPct val="0"/>
              </a:spcBef>
              <a:spcAft>
                <a:spcPct val="25000"/>
              </a:spcAft>
              <a:buFont typeface="Wingdings" pitchFamily="2" charset="2"/>
              <a:buChar char="§"/>
              <a:defRPr sz="2000" b="1">
                <a:solidFill>
                  <a:schemeClr val="tx1"/>
                </a:solidFill>
                <a:latin typeface="+mn-lt"/>
              </a:defRPr>
            </a:lvl4pPr>
            <a:lvl5pPr marL="2057400" indent="-228600" algn="l" rtl="0" eaLnBrk="0" fontAlgn="base" hangingPunct="0">
              <a:lnSpc>
                <a:spcPct val="85000"/>
              </a:lnSpc>
              <a:spcBef>
                <a:spcPct val="0"/>
              </a:spcBef>
              <a:spcAft>
                <a:spcPct val="25000"/>
              </a:spcAft>
              <a:buFont typeface="Wingdings" pitchFamily="2" charset="2"/>
              <a:buChar char="§"/>
              <a:defRPr sz="2000" b="1">
                <a:solidFill>
                  <a:schemeClr val="tx1"/>
                </a:solidFill>
                <a:latin typeface="+mn-lt"/>
              </a:defRPr>
            </a:lvl5pPr>
            <a:lvl6pPr marL="2514600" indent="-228600" algn="l" rtl="0" fontAlgn="base">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fontAlgn="base">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fontAlgn="base">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fontAlgn="base">
              <a:lnSpc>
                <a:spcPct val="85000"/>
              </a:lnSpc>
              <a:spcBef>
                <a:spcPct val="0"/>
              </a:spcBef>
              <a:spcAft>
                <a:spcPct val="25000"/>
              </a:spcAft>
              <a:buFont typeface="Wingdings" pitchFamily="2" charset="2"/>
              <a:buChar char="§"/>
              <a:defRPr sz="2000" b="1">
                <a:solidFill>
                  <a:schemeClr val="tx1"/>
                </a:solidFill>
                <a:latin typeface="+mn-lt"/>
              </a:defRPr>
            </a:lvl9pPr>
          </a:lstStyle>
          <a:p>
            <a:r>
              <a:rPr lang="en-US" dirty="0" smtClean="0"/>
              <a:t>Note: The 2 switches above drive Power FETs on/off; Internal P/S remains powered. Individual Instrument and Aux power outputs are Software controlled on/off. See next Slide.</a:t>
            </a:r>
          </a:p>
          <a:p>
            <a:endParaRPr lang="en-US" dirty="0"/>
          </a:p>
        </p:txBody>
      </p:sp>
    </p:spTree>
    <p:extLst>
      <p:ext uri="{BB962C8B-B14F-4D97-AF65-F5344CB8AC3E}">
        <p14:creationId xmlns:p14="http://schemas.microsoft.com/office/powerpoint/2010/main" val="2600802371"/>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 Full-Emulator</a:t>
            </a:r>
            <a:endParaRPr lang="en-US" dirty="0"/>
          </a:p>
        </p:txBody>
      </p:sp>
      <p:sp>
        <p:nvSpPr>
          <p:cNvPr id="4" name="Slide Number Placeholder 3"/>
          <p:cNvSpPr>
            <a:spLocks noGrp="1"/>
          </p:cNvSpPr>
          <p:nvPr>
            <p:ph type="sldNum" sz="quarter" idx="11"/>
          </p:nvPr>
        </p:nvSpPr>
        <p:spPr/>
        <p:txBody>
          <a:bodyPr/>
          <a:lstStyle/>
          <a:p>
            <a:pPr>
              <a:defRPr/>
            </a:pPr>
            <a:fld id="{C21E7BA3-4211-4233-A686-9D52B25A43DE}" type="slidenum">
              <a:rPr lang="en-US" smtClean="0"/>
              <a:pPr>
                <a:defRPr/>
              </a:pPr>
              <a:t>17</a:t>
            </a:fld>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25" y="1923401"/>
            <a:ext cx="6395148" cy="439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ontent Placeholder 2"/>
          <p:cNvSpPr>
            <a:spLocks noGrp="1"/>
          </p:cNvSpPr>
          <p:nvPr>
            <p:ph idx="1"/>
          </p:nvPr>
        </p:nvSpPr>
        <p:spPr>
          <a:xfrm>
            <a:off x="228600" y="1590676"/>
            <a:ext cx="8426450" cy="633910"/>
          </a:xfrm>
        </p:spPr>
        <p:txBody>
          <a:bodyPr/>
          <a:lstStyle/>
          <a:p>
            <a:r>
              <a:rPr lang="en-US" dirty="0" smtClean="0"/>
              <a:t>Full Emulator Instrument Power Interfaces</a:t>
            </a:r>
            <a:endParaRPr lang="en-US" dirty="0"/>
          </a:p>
          <a:p>
            <a:endParaRPr lang="en-US" dirty="0"/>
          </a:p>
        </p:txBody>
      </p:sp>
    </p:spTree>
    <p:extLst>
      <p:ext uri="{BB962C8B-B14F-4D97-AF65-F5344CB8AC3E}">
        <p14:creationId xmlns:p14="http://schemas.microsoft.com/office/powerpoint/2010/main" val="2554148365"/>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Full-Emulator Block Diagram</a:t>
            </a:r>
            <a:endParaRPr lang="en-US" dirty="0"/>
          </a:p>
        </p:txBody>
      </p:sp>
      <p:sp>
        <p:nvSpPr>
          <p:cNvPr id="4" name="Slide Number Placeholder 3"/>
          <p:cNvSpPr>
            <a:spLocks noGrp="1"/>
          </p:cNvSpPr>
          <p:nvPr>
            <p:ph type="sldNum" sz="quarter" idx="11"/>
          </p:nvPr>
        </p:nvSpPr>
        <p:spPr/>
        <p:txBody>
          <a:bodyPr/>
          <a:lstStyle/>
          <a:p>
            <a:pPr>
              <a:defRPr/>
            </a:pPr>
            <a:fld id="{C21E7BA3-4211-4233-A686-9D52B25A43DE}" type="slidenum">
              <a:rPr lang="en-US" smtClean="0"/>
              <a:pPr>
                <a:defRPr/>
              </a:pPr>
              <a:t>18</a:t>
            </a:fld>
            <a:endParaRPr lang="en-US" dirty="0"/>
          </a:p>
        </p:txBody>
      </p:sp>
      <p:grpSp>
        <p:nvGrpSpPr>
          <p:cNvPr id="151" name="Group 150"/>
          <p:cNvGrpSpPr/>
          <p:nvPr/>
        </p:nvGrpSpPr>
        <p:grpSpPr>
          <a:xfrm>
            <a:off x="164175" y="1493838"/>
            <a:ext cx="8699099" cy="4991100"/>
            <a:chOff x="533400" y="1524000"/>
            <a:chExt cx="8699099" cy="4991100"/>
          </a:xfrm>
        </p:grpSpPr>
        <p:grpSp>
          <p:nvGrpSpPr>
            <p:cNvPr id="152" name="Group 151"/>
            <p:cNvGrpSpPr/>
            <p:nvPr/>
          </p:nvGrpSpPr>
          <p:grpSpPr>
            <a:xfrm>
              <a:off x="533400" y="1524000"/>
              <a:ext cx="8699099" cy="4991100"/>
              <a:chOff x="533400" y="1524000"/>
              <a:chExt cx="8699099" cy="4991100"/>
            </a:xfrm>
          </p:grpSpPr>
          <p:sp>
            <p:nvSpPr>
              <p:cNvPr id="160" name="Text Box 207"/>
              <p:cNvSpPr txBox="1">
                <a:spLocks noChangeArrowheads="1"/>
              </p:cNvSpPr>
              <p:nvPr/>
            </p:nvSpPr>
            <p:spPr bwMode="auto">
              <a:xfrm flipH="1">
                <a:off x="7081053" y="3045893"/>
                <a:ext cx="2151446" cy="103105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sz="800" b="1" dirty="0" smtClean="0">
                    <a:latin typeface="Times New Roman" pitchFamily="18" charset="0"/>
                  </a:rPr>
                  <a:t>CMD/TLM UART/ </a:t>
                </a:r>
                <a:r>
                  <a:rPr lang="en-US" sz="800" b="1" dirty="0" err="1" smtClean="0">
                    <a:latin typeface="Times New Roman" pitchFamily="18" charset="0"/>
                  </a:rPr>
                  <a:t>SpW</a:t>
                </a:r>
                <a:r>
                  <a:rPr lang="en-US" sz="800" b="1" dirty="0" smtClean="0">
                    <a:latin typeface="Times New Roman" pitchFamily="18" charset="0"/>
                  </a:rPr>
                  <a:t> </a:t>
                </a:r>
                <a:endParaRPr lang="en-US" sz="800" b="1" dirty="0">
                  <a:latin typeface="Times New Roman" pitchFamily="18" charset="0"/>
                </a:endParaRPr>
              </a:p>
              <a:p>
                <a:pPr algn="l" eaLnBrk="0" hangingPunct="0"/>
                <a:r>
                  <a:rPr lang="en-US" sz="800" b="1" dirty="0">
                    <a:latin typeface="Times New Roman" pitchFamily="18" charset="0"/>
                  </a:rPr>
                  <a:t>(3.3V LVDS)</a:t>
                </a:r>
              </a:p>
              <a:p>
                <a:pPr algn="l" eaLnBrk="0" hangingPunct="0"/>
                <a:endParaRPr lang="en-US" sz="800" b="1" dirty="0" smtClean="0">
                  <a:latin typeface="Times New Roman" pitchFamily="18" charset="0"/>
                </a:endParaRPr>
              </a:p>
              <a:p>
                <a:pPr algn="l" eaLnBrk="0" hangingPunct="0"/>
                <a:r>
                  <a:rPr lang="en-US" sz="800" b="1" u="sng" dirty="0">
                    <a:latin typeface="Times New Roman" pitchFamily="18" charset="0"/>
                  </a:rPr>
                  <a:t>UART</a:t>
                </a:r>
              </a:p>
              <a:p>
                <a:pPr algn="l"/>
                <a:r>
                  <a:rPr lang="en-US" sz="700" b="1" dirty="0"/>
                  <a:t>CMD Baud rate = 115.2 Kbps</a:t>
                </a:r>
              </a:p>
              <a:p>
                <a:pPr algn="l"/>
                <a:r>
                  <a:rPr lang="en-US" sz="700" b="1" dirty="0"/>
                  <a:t>TLM Baud rate = 115.2kbps, 345.6 Kbps</a:t>
                </a:r>
              </a:p>
              <a:p>
                <a:pPr algn="l"/>
                <a:r>
                  <a:rPr lang="en-US" sz="800" b="1" u="sng" dirty="0">
                    <a:latin typeface="Times New Roman" pitchFamily="18" charset="0"/>
                  </a:rPr>
                  <a:t>Space Wire</a:t>
                </a:r>
              </a:p>
              <a:p>
                <a:pPr algn="l"/>
                <a:r>
                  <a:rPr lang="en-US" sz="700" b="1" dirty="0" smtClean="0"/>
                  <a:t>CMD/TLM Signaling data rate = 30Mbps</a:t>
                </a:r>
                <a:endParaRPr lang="en-US" sz="700" b="1" dirty="0"/>
              </a:p>
            </p:txBody>
          </p:sp>
          <p:sp>
            <p:nvSpPr>
              <p:cNvPr id="161" name="Text Box 217"/>
              <p:cNvSpPr txBox="1">
                <a:spLocks noChangeArrowheads="1"/>
              </p:cNvSpPr>
              <p:nvPr/>
            </p:nvSpPr>
            <p:spPr bwMode="auto">
              <a:xfrm>
                <a:off x="3810000" y="1524000"/>
                <a:ext cx="10064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US" sz="1000"/>
                  <a:t>LCD DISPLAY</a:t>
                </a:r>
              </a:p>
            </p:txBody>
          </p:sp>
          <p:grpSp>
            <p:nvGrpSpPr>
              <p:cNvPr id="162" name="Group 161"/>
              <p:cNvGrpSpPr/>
              <p:nvPr/>
            </p:nvGrpSpPr>
            <p:grpSpPr>
              <a:xfrm>
                <a:off x="533400" y="1752600"/>
                <a:ext cx="7858125" cy="4762500"/>
                <a:chOff x="533400" y="1752600"/>
                <a:chExt cx="7858125" cy="4762500"/>
              </a:xfrm>
            </p:grpSpPr>
            <p:sp>
              <p:nvSpPr>
                <p:cNvPr id="172" name="Line 127"/>
                <p:cNvSpPr>
                  <a:spLocks noChangeShapeType="1"/>
                </p:cNvSpPr>
                <p:nvPr/>
              </p:nvSpPr>
              <p:spPr bwMode="auto">
                <a:xfrm flipV="1">
                  <a:off x="5495925" y="6199188"/>
                  <a:ext cx="1285875" cy="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lstStyle/>
                <a:p>
                  <a:endParaRPr lang="en-US"/>
                </a:p>
              </p:txBody>
            </p:sp>
            <p:sp>
              <p:nvSpPr>
                <p:cNvPr id="173" name="Rectangle 129"/>
                <p:cNvSpPr>
                  <a:spLocks noChangeArrowheads="1"/>
                </p:cNvSpPr>
                <p:nvPr/>
              </p:nvSpPr>
              <p:spPr bwMode="auto">
                <a:xfrm>
                  <a:off x="1260475" y="2971800"/>
                  <a:ext cx="1027113" cy="10175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b="1">
                      <a:latin typeface="Times New Roman" pitchFamily="18" charset="0"/>
                    </a:rPr>
                    <a:t>GSE-OS</a:t>
                  </a:r>
                </a:p>
                <a:p>
                  <a:pPr eaLnBrk="0" hangingPunct="0"/>
                  <a:r>
                    <a:rPr lang="en-US" b="1">
                      <a:latin typeface="Times New Roman" pitchFamily="18" charset="0"/>
                    </a:rPr>
                    <a:t>PC</a:t>
                  </a:r>
                  <a:endParaRPr lang="en-US" sz="1000" b="1">
                    <a:latin typeface="Times New Roman" pitchFamily="18" charset="0"/>
                  </a:endParaRPr>
                </a:p>
              </p:txBody>
            </p:sp>
            <p:sp>
              <p:nvSpPr>
                <p:cNvPr id="174" name="Line 130"/>
                <p:cNvSpPr>
                  <a:spLocks noChangeShapeType="1"/>
                </p:cNvSpPr>
                <p:nvPr/>
              </p:nvSpPr>
              <p:spPr bwMode="auto">
                <a:xfrm flipH="1" flipV="1">
                  <a:off x="5988050" y="5254625"/>
                  <a:ext cx="717550" cy="3175"/>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lstStyle/>
                <a:p>
                  <a:endParaRPr lang="en-US"/>
                </a:p>
              </p:txBody>
            </p:sp>
            <p:sp>
              <p:nvSpPr>
                <p:cNvPr id="175" name="Text Box 131"/>
                <p:cNvSpPr txBox="1">
                  <a:spLocks noChangeArrowheads="1"/>
                </p:cNvSpPr>
                <p:nvPr/>
              </p:nvSpPr>
              <p:spPr bwMode="auto">
                <a:xfrm flipH="1">
                  <a:off x="5845175" y="5984875"/>
                  <a:ext cx="214313" cy="244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000">
                      <a:latin typeface="Times New Roman" pitchFamily="18" charset="0"/>
                    </a:rPr>
                    <a:t>8</a:t>
                  </a:r>
                </a:p>
              </p:txBody>
            </p:sp>
            <p:sp>
              <p:nvSpPr>
                <p:cNvPr id="176" name="Line 133"/>
                <p:cNvSpPr>
                  <a:spLocks noChangeShapeType="1"/>
                </p:cNvSpPr>
                <p:nvPr/>
              </p:nvSpPr>
              <p:spPr bwMode="auto">
                <a:xfrm flipH="1">
                  <a:off x="5492750" y="5486400"/>
                  <a:ext cx="1212850" cy="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lstStyle/>
                <a:p>
                  <a:endParaRPr lang="en-US"/>
                </a:p>
              </p:txBody>
            </p:sp>
            <p:sp>
              <p:nvSpPr>
                <p:cNvPr id="177" name="Text Box 134"/>
                <p:cNvSpPr txBox="1">
                  <a:spLocks noChangeArrowheads="1"/>
                </p:cNvSpPr>
                <p:nvPr/>
              </p:nvSpPr>
              <p:spPr bwMode="auto">
                <a:xfrm flipH="1">
                  <a:off x="6792913" y="6083300"/>
                  <a:ext cx="1522412" cy="396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000" b="1">
                      <a:latin typeface="Times New Roman" pitchFamily="18" charset="0"/>
                    </a:rPr>
                    <a:t>RTD Temperature Sense</a:t>
                  </a:r>
                </a:p>
              </p:txBody>
            </p:sp>
            <p:sp>
              <p:nvSpPr>
                <p:cNvPr id="178" name="Text Box 135"/>
                <p:cNvSpPr txBox="1">
                  <a:spLocks noChangeArrowheads="1"/>
                </p:cNvSpPr>
                <p:nvPr/>
              </p:nvSpPr>
              <p:spPr bwMode="auto">
                <a:xfrm flipH="1">
                  <a:off x="6791325" y="5321300"/>
                  <a:ext cx="1600200" cy="244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000" b="1" dirty="0">
                      <a:latin typeface="Times New Roman" pitchFamily="18" charset="0"/>
                    </a:rPr>
                    <a:t>INST Power </a:t>
                  </a:r>
                  <a:r>
                    <a:rPr lang="en-US" sz="1000" b="1" dirty="0" smtClean="0">
                      <a:latin typeface="Times New Roman" pitchFamily="18" charset="0"/>
                    </a:rPr>
                    <a:t>B</a:t>
                  </a:r>
                  <a:endParaRPr lang="en-US" sz="1000" b="1" dirty="0">
                    <a:latin typeface="Times New Roman" pitchFamily="18" charset="0"/>
                  </a:endParaRPr>
                </a:p>
              </p:txBody>
            </p:sp>
            <p:sp>
              <p:nvSpPr>
                <p:cNvPr id="179" name="Text Box 136"/>
                <p:cNvSpPr txBox="1">
                  <a:spLocks noChangeArrowheads="1"/>
                </p:cNvSpPr>
                <p:nvPr/>
              </p:nvSpPr>
              <p:spPr bwMode="auto">
                <a:xfrm flipH="1">
                  <a:off x="6829425" y="5130800"/>
                  <a:ext cx="1485900" cy="244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000" b="1" dirty="0">
                      <a:latin typeface="Times New Roman" pitchFamily="18" charset="0"/>
                    </a:rPr>
                    <a:t>INST Power </a:t>
                  </a:r>
                  <a:r>
                    <a:rPr lang="en-US" sz="1000" b="1" dirty="0" smtClean="0">
                      <a:latin typeface="Times New Roman" pitchFamily="18" charset="0"/>
                    </a:rPr>
                    <a:t>A</a:t>
                  </a:r>
                  <a:endParaRPr lang="en-US" sz="1000" b="1" dirty="0">
                    <a:latin typeface="Times New Roman" pitchFamily="18" charset="0"/>
                  </a:endParaRPr>
                </a:p>
              </p:txBody>
            </p:sp>
            <p:sp>
              <p:nvSpPr>
                <p:cNvPr id="180" name="Line 137"/>
                <p:cNvSpPr>
                  <a:spLocks noChangeShapeType="1"/>
                </p:cNvSpPr>
                <p:nvPr/>
              </p:nvSpPr>
              <p:spPr bwMode="auto">
                <a:xfrm flipH="1">
                  <a:off x="2817813" y="2518490"/>
                  <a:ext cx="525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 name="Text Box 138"/>
                <p:cNvSpPr txBox="1">
                  <a:spLocks noChangeArrowheads="1"/>
                </p:cNvSpPr>
                <p:nvPr/>
              </p:nvSpPr>
              <p:spPr bwMode="auto">
                <a:xfrm flipH="1">
                  <a:off x="2271003" y="2647412"/>
                  <a:ext cx="970672" cy="46166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800" dirty="0" smtClean="0">
                      <a:latin typeface="Times New Roman" pitchFamily="18" charset="0"/>
                    </a:rPr>
                    <a:t>1PPS OUT TP</a:t>
                  </a:r>
                </a:p>
                <a:p>
                  <a:pPr algn="l"/>
                  <a:r>
                    <a:rPr lang="en-US" sz="800" dirty="0" smtClean="0">
                      <a:latin typeface="Times New Roman" pitchFamily="18" charset="0"/>
                    </a:rPr>
                    <a:t>PPS_GATED1_TP</a:t>
                  </a:r>
                </a:p>
                <a:p>
                  <a:pPr algn="l"/>
                  <a:r>
                    <a:rPr lang="en-US" sz="800" dirty="0" smtClean="0">
                      <a:latin typeface="Times New Roman" pitchFamily="18" charset="0"/>
                    </a:rPr>
                    <a:t>PPS_GATED2_TP</a:t>
                  </a:r>
                  <a:endParaRPr lang="en-US" sz="1000" dirty="0">
                    <a:latin typeface="Times New Roman" pitchFamily="18" charset="0"/>
                  </a:endParaRPr>
                </a:p>
              </p:txBody>
            </p:sp>
            <p:sp>
              <p:nvSpPr>
                <p:cNvPr id="182" name="Line 139"/>
                <p:cNvSpPr>
                  <a:spLocks noChangeShapeType="1"/>
                </p:cNvSpPr>
                <p:nvPr/>
              </p:nvSpPr>
              <p:spPr bwMode="auto">
                <a:xfrm>
                  <a:off x="6588125" y="2095500"/>
                  <a:ext cx="12700" cy="44196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 name="Text Box 140"/>
                <p:cNvSpPr txBox="1">
                  <a:spLocks noChangeArrowheads="1"/>
                </p:cNvSpPr>
                <p:nvPr/>
              </p:nvSpPr>
              <p:spPr bwMode="auto">
                <a:xfrm>
                  <a:off x="6635750" y="1930400"/>
                  <a:ext cx="1733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b="1">
                      <a:latin typeface="Times New Roman" pitchFamily="18" charset="0"/>
                    </a:rPr>
                    <a:t>INSTRUMENT</a:t>
                  </a:r>
                </a:p>
                <a:p>
                  <a:pPr algn="l"/>
                  <a:r>
                    <a:rPr lang="en-US" b="1">
                      <a:latin typeface="Times New Roman" pitchFamily="18" charset="0"/>
                    </a:rPr>
                    <a:t>Interface</a:t>
                  </a:r>
                  <a:endParaRPr lang="en-US" sz="2400" b="1">
                    <a:latin typeface="Times New Roman" pitchFamily="18" charset="0"/>
                  </a:endParaRPr>
                </a:p>
              </p:txBody>
            </p:sp>
            <p:sp>
              <p:nvSpPr>
                <p:cNvPr id="184" name="Line 141"/>
                <p:cNvSpPr>
                  <a:spLocks noChangeShapeType="1"/>
                </p:cNvSpPr>
                <p:nvPr/>
              </p:nvSpPr>
              <p:spPr bwMode="auto">
                <a:xfrm>
                  <a:off x="879475" y="2514600"/>
                  <a:ext cx="0" cy="1524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 name="Line 142"/>
                <p:cNvSpPr>
                  <a:spLocks noChangeShapeType="1"/>
                </p:cNvSpPr>
                <p:nvPr/>
              </p:nvSpPr>
              <p:spPr bwMode="auto">
                <a:xfrm>
                  <a:off x="879475" y="3505200"/>
                  <a:ext cx="381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 name="Text Box 143"/>
                <p:cNvSpPr txBox="1">
                  <a:spLocks noChangeArrowheads="1"/>
                </p:cNvSpPr>
                <p:nvPr/>
              </p:nvSpPr>
              <p:spPr bwMode="auto">
                <a:xfrm>
                  <a:off x="533400" y="2209800"/>
                  <a:ext cx="641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200">
                      <a:latin typeface="Times New Roman" pitchFamily="18" charset="0"/>
                    </a:rPr>
                    <a:t>TCP/IP</a:t>
                  </a:r>
                  <a:endParaRPr lang="en-US" sz="2400">
                    <a:latin typeface="Times New Roman" pitchFamily="18" charset="0"/>
                  </a:endParaRPr>
                </a:p>
              </p:txBody>
            </p:sp>
            <p:sp>
              <p:nvSpPr>
                <p:cNvPr id="187" name="Rectangle 144"/>
                <p:cNvSpPr>
                  <a:spLocks noChangeArrowheads="1"/>
                </p:cNvSpPr>
                <p:nvPr/>
              </p:nvSpPr>
              <p:spPr bwMode="auto">
                <a:xfrm flipH="1">
                  <a:off x="3429000" y="2286000"/>
                  <a:ext cx="2667000" cy="41148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 name="Rectangle 145"/>
                <p:cNvSpPr>
                  <a:spLocks noChangeArrowheads="1"/>
                </p:cNvSpPr>
                <p:nvPr/>
              </p:nvSpPr>
              <p:spPr bwMode="auto">
                <a:xfrm flipH="1">
                  <a:off x="5029200" y="4894480"/>
                  <a:ext cx="533400" cy="1012608"/>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1000">
                      <a:latin typeface="Times New Roman" pitchFamily="18" charset="0"/>
                    </a:rPr>
                    <a:t>I/V</a:t>
                  </a:r>
                </a:p>
                <a:p>
                  <a:pPr eaLnBrk="0" hangingPunct="0"/>
                  <a:r>
                    <a:rPr lang="en-US" sz="1000">
                      <a:latin typeface="Times New Roman" pitchFamily="18" charset="0"/>
                    </a:rPr>
                    <a:t>Sensors</a:t>
                  </a:r>
                </a:p>
                <a:p>
                  <a:pPr eaLnBrk="0" hangingPunct="0"/>
                  <a:r>
                    <a:rPr lang="en-US" sz="1000">
                      <a:latin typeface="Times New Roman" pitchFamily="18" charset="0"/>
                    </a:rPr>
                    <a:t> &amp;</a:t>
                  </a:r>
                </a:p>
                <a:p>
                  <a:pPr eaLnBrk="0" hangingPunct="0"/>
                  <a:r>
                    <a:rPr lang="en-US" sz="1000">
                      <a:latin typeface="Times New Roman" pitchFamily="18" charset="0"/>
                    </a:rPr>
                    <a:t>FET</a:t>
                  </a:r>
                </a:p>
                <a:p>
                  <a:pPr eaLnBrk="0" hangingPunct="0"/>
                  <a:r>
                    <a:rPr lang="en-US" sz="1000">
                      <a:latin typeface="Times New Roman" pitchFamily="18" charset="0"/>
                    </a:rPr>
                    <a:t>Switches</a:t>
                  </a:r>
                </a:p>
              </p:txBody>
            </p:sp>
            <p:sp>
              <p:nvSpPr>
                <p:cNvPr id="189" name="Rectangle 146"/>
                <p:cNvSpPr>
                  <a:spLocks noChangeArrowheads="1"/>
                </p:cNvSpPr>
                <p:nvPr/>
              </p:nvSpPr>
              <p:spPr bwMode="auto">
                <a:xfrm flipH="1">
                  <a:off x="4029075" y="6099175"/>
                  <a:ext cx="1219200" cy="225425"/>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1000">
                      <a:latin typeface="Times New Roman" pitchFamily="18" charset="0"/>
                    </a:rPr>
                    <a:t>8 RTD TEMP Sensors</a:t>
                  </a:r>
                </a:p>
              </p:txBody>
            </p:sp>
            <p:sp>
              <p:nvSpPr>
                <p:cNvPr id="190" name="Rectangle 147"/>
                <p:cNvSpPr>
                  <a:spLocks noChangeArrowheads="1"/>
                </p:cNvSpPr>
                <p:nvPr/>
              </p:nvSpPr>
              <p:spPr bwMode="auto">
                <a:xfrm flipH="1">
                  <a:off x="6092823" y="5943600"/>
                  <a:ext cx="155575" cy="381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1200" dirty="0" smtClean="0">
                      <a:latin typeface="Times New Roman" pitchFamily="18" charset="0"/>
                    </a:rPr>
                    <a:t>25</a:t>
                  </a:r>
                </a:p>
                <a:p>
                  <a:pPr eaLnBrk="0" hangingPunct="0"/>
                  <a:r>
                    <a:rPr lang="en-US" sz="1200" dirty="0">
                      <a:latin typeface="Times New Roman" pitchFamily="18" charset="0"/>
                    </a:rPr>
                    <a:t>M</a:t>
                  </a:r>
                  <a:endParaRPr lang="en-US" sz="2400" dirty="0">
                    <a:latin typeface="Times New Roman" pitchFamily="18" charset="0"/>
                  </a:endParaRPr>
                </a:p>
              </p:txBody>
            </p:sp>
            <p:sp>
              <p:nvSpPr>
                <p:cNvPr id="191" name="Text Box 149"/>
                <p:cNvSpPr txBox="1">
                  <a:spLocks noChangeArrowheads="1"/>
                </p:cNvSpPr>
                <p:nvPr/>
              </p:nvSpPr>
              <p:spPr bwMode="auto">
                <a:xfrm flipH="1">
                  <a:off x="6705600" y="5562600"/>
                  <a:ext cx="1600200" cy="244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000" b="1">
                      <a:latin typeface="Times New Roman" pitchFamily="18" charset="0"/>
                    </a:rPr>
                    <a:t>Aux/Htr Power 1-8 </a:t>
                  </a:r>
                </a:p>
              </p:txBody>
            </p:sp>
            <p:sp>
              <p:nvSpPr>
                <p:cNvPr id="192" name="Line 150"/>
                <p:cNvSpPr>
                  <a:spLocks noChangeShapeType="1"/>
                </p:cNvSpPr>
                <p:nvPr/>
              </p:nvSpPr>
              <p:spPr bwMode="auto">
                <a:xfrm>
                  <a:off x="2286000" y="3478213"/>
                  <a:ext cx="1508125" cy="635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3" name="Text Box 151"/>
                <p:cNvSpPr txBox="1">
                  <a:spLocks noChangeArrowheads="1"/>
                </p:cNvSpPr>
                <p:nvPr/>
              </p:nvSpPr>
              <p:spPr bwMode="auto">
                <a:xfrm>
                  <a:off x="2286000" y="3276600"/>
                  <a:ext cx="4064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900">
                      <a:latin typeface="Times New Roman" pitchFamily="18" charset="0"/>
                    </a:rPr>
                    <a:t>USB</a:t>
                  </a:r>
                </a:p>
              </p:txBody>
            </p:sp>
            <p:sp>
              <p:nvSpPr>
                <p:cNvPr id="194" name="Line 152"/>
                <p:cNvSpPr>
                  <a:spLocks noChangeShapeType="1"/>
                </p:cNvSpPr>
                <p:nvPr/>
              </p:nvSpPr>
              <p:spPr bwMode="auto">
                <a:xfrm flipV="1">
                  <a:off x="2559050" y="4873095"/>
                  <a:ext cx="6826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 name="Text Box 153"/>
                <p:cNvSpPr txBox="1">
                  <a:spLocks noChangeArrowheads="1"/>
                </p:cNvSpPr>
                <p:nvPr/>
              </p:nvSpPr>
              <p:spPr bwMode="auto">
                <a:xfrm flipH="1">
                  <a:off x="1232614" y="4724400"/>
                  <a:ext cx="1353312" cy="24622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a:r>
                    <a:rPr lang="en-US" sz="1000" dirty="0">
                      <a:latin typeface="Times New Roman" pitchFamily="18" charset="0"/>
                    </a:rPr>
                    <a:t>EXT </a:t>
                  </a:r>
                  <a:r>
                    <a:rPr lang="en-US" sz="1000" dirty="0" smtClean="0">
                      <a:latin typeface="Times New Roman" pitchFamily="18" charset="0"/>
                    </a:rPr>
                    <a:t>30V POWER IN</a:t>
                  </a:r>
                  <a:endParaRPr lang="en-US" sz="1000" dirty="0">
                    <a:latin typeface="Times New Roman" pitchFamily="18" charset="0"/>
                  </a:endParaRPr>
                </a:p>
              </p:txBody>
            </p:sp>
            <p:sp>
              <p:nvSpPr>
                <p:cNvPr id="196" name="Rectangle 154"/>
                <p:cNvSpPr>
                  <a:spLocks noChangeArrowheads="1"/>
                </p:cNvSpPr>
                <p:nvPr/>
              </p:nvSpPr>
              <p:spPr bwMode="auto">
                <a:xfrm flipH="1">
                  <a:off x="3627438" y="5193835"/>
                  <a:ext cx="563562" cy="347663"/>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1000" dirty="0">
                      <a:latin typeface="Times New Roman" pitchFamily="18" charset="0"/>
                    </a:rPr>
                    <a:t>30V@ </a:t>
                  </a:r>
                  <a:r>
                    <a:rPr lang="en-US" sz="1000" dirty="0" smtClean="0">
                      <a:latin typeface="Times New Roman" pitchFamily="18" charset="0"/>
                    </a:rPr>
                    <a:t>3A</a:t>
                  </a:r>
                  <a:endParaRPr lang="en-US" sz="1000" dirty="0">
                    <a:latin typeface="Times New Roman" pitchFamily="18" charset="0"/>
                  </a:endParaRPr>
                </a:p>
                <a:p>
                  <a:pPr eaLnBrk="0" hangingPunct="0"/>
                  <a:r>
                    <a:rPr lang="en-US" sz="1000" dirty="0">
                      <a:latin typeface="Times New Roman" pitchFamily="18" charset="0"/>
                    </a:rPr>
                    <a:t>Power</a:t>
                  </a:r>
                </a:p>
              </p:txBody>
            </p:sp>
            <p:sp>
              <p:nvSpPr>
                <p:cNvPr id="197" name="Text Box 155"/>
                <p:cNvSpPr txBox="1">
                  <a:spLocks noChangeArrowheads="1"/>
                </p:cNvSpPr>
                <p:nvPr/>
              </p:nvSpPr>
              <p:spPr bwMode="auto">
                <a:xfrm flipH="1">
                  <a:off x="2378075" y="3484563"/>
                  <a:ext cx="971550" cy="45878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800" dirty="0">
                      <a:latin typeface="Times New Roman" pitchFamily="18" charset="0"/>
                    </a:rPr>
                    <a:t>INST CMD/TLM</a:t>
                  </a:r>
                </a:p>
                <a:p>
                  <a:pPr algn="l"/>
                  <a:r>
                    <a:rPr lang="en-US" sz="800" dirty="0">
                      <a:latin typeface="Times New Roman" pitchFamily="18" charset="0"/>
                    </a:rPr>
                    <a:t>EMU CMD/STAT</a:t>
                  </a:r>
                </a:p>
                <a:p>
                  <a:pPr algn="l"/>
                  <a:r>
                    <a:rPr lang="en-US" sz="800" dirty="0">
                      <a:latin typeface="Times New Roman" pitchFamily="18" charset="0"/>
                    </a:rPr>
                    <a:t>OPK CONFIG</a:t>
                  </a:r>
                </a:p>
              </p:txBody>
            </p:sp>
            <p:sp>
              <p:nvSpPr>
                <p:cNvPr id="198" name="Rectangle 156"/>
                <p:cNvSpPr>
                  <a:spLocks noChangeArrowheads="1"/>
                </p:cNvSpPr>
                <p:nvPr/>
              </p:nvSpPr>
              <p:spPr bwMode="auto">
                <a:xfrm flipH="1">
                  <a:off x="3238500" y="4828645"/>
                  <a:ext cx="190500" cy="80963"/>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a:latin typeface="Times New Roman" pitchFamily="18" charset="0"/>
                  </a:endParaRPr>
                </a:p>
              </p:txBody>
            </p:sp>
            <p:sp>
              <p:nvSpPr>
                <p:cNvPr id="199" name="Rectangle 157"/>
                <p:cNvSpPr>
                  <a:spLocks noChangeArrowheads="1"/>
                </p:cNvSpPr>
                <p:nvPr/>
              </p:nvSpPr>
              <p:spPr bwMode="auto">
                <a:xfrm flipH="1">
                  <a:off x="6096000" y="5105400"/>
                  <a:ext cx="152400" cy="64611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1200">
                      <a:latin typeface="Times New Roman" pitchFamily="18" charset="0"/>
                    </a:rPr>
                    <a:t>25</a:t>
                  </a:r>
                </a:p>
                <a:p>
                  <a:pPr eaLnBrk="0" hangingPunct="0"/>
                  <a:r>
                    <a:rPr lang="en-US" sz="1200">
                      <a:latin typeface="Times New Roman" pitchFamily="18" charset="0"/>
                    </a:rPr>
                    <a:t>F</a:t>
                  </a:r>
                  <a:endParaRPr lang="en-US" sz="2400">
                    <a:latin typeface="Times New Roman" pitchFamily="18" charset="0"/>
                  </a:endParaRPr>
                </a:p>
              </p:txBody>
            </p:sp>
            <p:sp>
              <p:nvSpPr>
                <p:cNvPr id="200" name="Line 158"/>
                <p:cNvSpPr>
                  <a:spLocks noChangeShapeType="1"/>
                </p:cNvSpPr>
                <p:nvPr/>
              </p:nvSpPr>
              <p:spPr bwMode="auto">
                <a:xfrm flipH="1">
                  <a:off x="6248400" y="5715000"/>
                  <a:ext cx="457200" cy="635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lstStyle/>
                <a:p>
                  <a:endParaRPr lang="en-US"/>
                </a:p>
              </p:txBody>
            </p:sp>
            <p:sp>
              <p:nvSpPr>
                <p:cNvPr id="201" name="Text Box 159"/>
                <p:cNvSpPr txBox="1">
                  <a:spLocks noChangeArrowheads="1"/>
                </p:cNvSpPr>
                <p:nvPr/>
              </p:nvSpPr>
              <p:spPr bwMode="auto">
                <a:xfrm flipH="1">
                  <a:off x="5562600" y="5029200"/>
                  <a:ext cx="457200" cy="244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000">
                      <a:latin typeface="Times New Roman" pitchFamily="18" charset="0"/>
                    </a:rPr>
                    <a:t>30V</a:t>
                  </a:r>
                </a:p>
              </p:txBody>
            </p:sp>
            <p:sp>
              <p:nvSpPr>
                <p:cNvPr id="202" name="Line 160"/>
                <p:cNvSpPr>
                  <a:spLocks noChangeShapeType="1"/>
                </p:cNvSpPr>
                <p:nvPr/>
              </p:nvSpPr>
              <p:spPr bwMode="auto">
                <a:xfrm flipH="1">
                  <a:off x="6440488" y="5622925"/>
                  <a:ext cx="103187" cy="1555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3" name="Text Box 161"/>
                <p:cNvSpPr txBox="1">
                  <a:spLocks noChangeArrowheads="1"/>
                </p:cNvSpPr>
                <p:nvPr/>
              </p:nvSpPr>
              <p:spPr bwMode="auto">
                <a:xfrm flipH="1">
                  <a:off x="6324600" y="5486400"/>
                  <a:ext cx="315913" cy="244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000">
                      <a:latin typeface="Times New Roman" pitchFamily="18" charset="0"/>
                    </a:rPr>
                    <a:t>8   </a:t>
                  </a:r>
                </a:p>
              </p:txBody>
            </p:sp>
            <p:sp>
              <p:nvSpPr>
                <p:cNvPr id="204" name="Rectangle 167"/>
                <p:cNvSpPr>
                  <a:spLocks noChangeArrowheads="1"/>
                </p:cNvSpPr>
                <p:nvPr/>
              </p:nvSpPr>
              <p:spPr bwMode="auto">
                <a:xfrm flipH="1">
                  <a:off x="3808413" y="3140075"/>
                  <a:ext cx="687387" cy="898525"/>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1000" dirty="0">
                      <a:latin typeface="Times New Roman" pitchFamily="18" charset="0"/>
                    </a:rPr>
                    <a:t>Opal Kelly</a:t>
                  </a:r>
                </a:p>
                <a:p>
                  <a:pPr eaLnBrk="0" hangingPunct="0"/>
                  <a:r>
                    <a:rPr lang="en-US" sz="1000" dirty="0">
                      <a:latin typeface="Times New Roman" pitchFamily="18" charset="0"/>
                    </a:rPr>
                    <a:t>Daughter </a:t>
                  </a:r>
                </a:p>
                <a:p>
                  <a:pPr eaLnBrk="0" hangingPunct="0"/>
                  <a:r>
                    <a:rPr lang="en-US" sz="1000" dirty="0">
                      <a:latin typeface="Times New Roman" pitchFamily="18" charset="0"/>
                    </a:rPr>
                    <a:t>Card</a:t>
                  </a:r>
                </a:p>
                <a:p>
                  <a:pPr eaLnBrk="0" hangingPunct="0"/>
                  <a:r>
                    <a:rPr lang="en-US" sz="1000" dirty="0">
                      <a:latin typeface="Times New Roman" pitchFamily="18" charset="0"/>
                    </a:rPr>
                    <a:t>FPGA</a:t>
                  </a:r>
                </a:p>
              </p:txBody>
            </p:sp>
            <p:sp>
              <p:nvSpPr>
                <p:cNvPr id="205" name="Rectangle 170"/>
                <p:cNvSpPr>
                  <a:spLocks noChangeArrowheads="1"/>
                </p:cNvSpPr>
                <p:nvPr/>
              </p:nvSpPr>
              <p:spPr bwMode="auto">
                <a:xfrm flipH="1">
                  <a:off x="4495800" y="2590800"/>
                  <a:ext cx="423863" cy="32385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900" dirty="0">
                      <a:latin typeface="Times New Roman" pitchFamily="18" charset="0"/>
                    </a:rPr>
                    <a:t>5V/3.3V</a:t>
                  </a:r>
                </a:p>
                <a:p>
                  <a:pPr eaLnBrk="0" hangingPunct="0"/>
                  <a:r>
                    <a:rPr lang="en-US" sz="900" dirty="0">
                      <a:latin typeface="Times New Roman" pitchFamily="18" charset="0"/>
                    </a:rPr>
                    <a:t> </a:t>
                  </a:r>
                  <a:r>
                    <a:rPr lang="en-US" sz="900" dirty="0" smtClean="0">
                      <a:latin typeface="Times New Roman" pitchFamily="18" charset="0"/>
                    </a:rPr>
                    <a:t>Power</a:t>
                  </a:r>
                  <a:endParaRPr lang="en-US" sz="1000" dirty="0">
                    <a:latin typeface="Times New Roman" pitchFamily="18" charset="0"/>
                  </a:endParaRPr>
                </a:p>
              </p:txBody>
            </p:sp>
            <p:grpSp>
              <p:nvGrpSpPr>
                <p:cNvPr id="206" name="Group 171"/>
                <p:cNvGrpSpPr>
                  <a:grpSpLocks/>
                </p:cNvGrpSpPr>
                <p:nvPr/>
              </p:nvGrpSpPr>
              <p:grpSpPr bwMode="auto">
                <a:xfrm>
                  <a:off x="4991100" y="3195638"/>
                  <a:ext cx="198438" cy="685800"/>
                  <a:chOff x="2922" y="2064"/>
                  <a:chExt cx="125" cy="432"/>
                </a:xfrm>
              </p:grpSpPr>
              <p:sp>
                <p:nvSpPr>
                  <p:cNvPr id="292" name="Rectangle 172"/>
                  <p:cNvSpPr>
                    <a:spLocks noChangeArrowheads="1"/>
                  </p:cNvSpPr>
                  <p:nvPr/>
                </p:nvSpPr>
                <p:spPr bwMode="auto">
                  <a:xfrm>
                    <a:off x="2928" y="2064"/>
                    <a:ext cx="104" cy="432"/>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Text Box 173"/>
                  <p:cNvSpPr txBox="1">
                    <a:spLocks noChangeArrowheads="1"/>
                  </p:cNvSpPr>
                  <p:nvPr/>
                </p:nvSpPr>
                <p:spPr bwMode="auto">
                  <a:xfrm rot="5400000" flipH="1">
                    <a:off x="2800" y="2198"/>
                    <a:ext cx="370" cy="1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700">
                        <a:latin typeface="Times New Roman" pitchFamily="18" charset="0"/>
                      </a:rPr>
                      <a:t>OPTO-ISO</a:t>
                    </a:r>
                  </a:p>
                </p:txBody>
              </p:sp>
            </p:grpSp>
            <p:sp>
              <p:nvSpPr>
                <p:cNvPr id="207" name="Line 174"/>
                <p:cNvSpPr>
                  <a:spLocks noChangeShapeType="1"/>
                </p:cNvSpPr>
                <p:nvPr/>
              </p:nvSpPr>
              <p:spPr bwMode="auto">
                <a:xfrm flipH="1">
                  <a:off x="5167313" y="3533775"/>
                  <a:ext cx="1143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 name="Line 175"/>
                <p:cNvSpPr>
                  <a:spLocks noChangeShapeType="1"/>
                </p:cNvSpPr>
                <p:nvPr/>
              </p:nvSpPr>
              <p:spPr bwMode="auto">
                <a:xfrm flipH="1">
                  <a:off x="5172075" y="3452813"/>
                  <a:ext cx="1047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 name="Rectangle 176"/>
                <p:cNvSpPr>
                  <a:spLocks noChangeArrowheads="1"/>
                </p:cNvSpPr>
                <p:nvPr/>
              </p:nvSpPr>
              <p:spPr bwMode="auto">
                <a:xfrm>
                  <a:off x="3581400" y="2438400"/>
                  <a:ext cx="2362200" cy="2362200"/>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 name="Line 177"/>
                <p:cNvSpPr>
                  <a:spLocks noChangeShapeType="1"/>
                </p:cNvSpPr>
                <p:nvPr/>
              </p:nvSpPr>
              <p:spPr bwMode="auto">
                <a:xfrm flipH="1">
                  <a:off x="5167313" y="3614738"/>
                  <a:ext cx="11906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 name="Line 178"/>
                <p:cNvSpPr>
                  <a:spLocks noChangeShapeType="1"/>
                </p:cNvSpPr>
                <p:nvPr/>
              </p:nvSpPr>
              <p:spPr bwMode="auto">
                <a:xfrm flipH="1">
                  <a:off x="6440488" y="6124575"/>
                  <a:ext cx="103187" cy="1555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 name="Text Box 179"/>
                <p:cNvSpPr txBox="1">
                  <a:spLocks noChangeArrowheads="1"/>
                </p:cNvSpPr>
                <p:nvPr/>
              </p:nvSpPr>
              <p:spPr bwMode="auto">
                <a:xfrm flipH="1">
                  <a:off x="6303963" y="5988050"/>
                  <a:ext cx="315912" cy="244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000">
                      <a:latin typeface="Times New Roman" pitchFamily="18" charset="0"/>
                    </a:rPr>
                    <a:t>8   </a:t>
                  </a:r>
                </a:p>
              </p:txBody>
            </p:sp>
            <p:sp>
              <p:nvSpPr>
                <p:cNvPr id="213" name="Line 180"/>
                <p:cNvSpPr>
                  <a:spLocks noChangeShapeType="1"/>
                </p:cNvSpPr>
                <p:nvPr/>
              </p:nvSpPr>
              <p:spPr bwMode="auto">
                <a:xfrm flipH="1">
                  <a:off x="5562600" y="5257800"/>
                  <a:ext cx="533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4" name="Line 181"/>
                <p:cNvSpPr>
                  <a:spLocks noChangeShapeType="1"/>
                </p:cNvSpPr>
                <p:nvPr/>
              </p:nvSpPr>
              <p:spPr bwMode="auto">
                <a:xfrm flipH="1">
                  <a:off x="5562600" y="5486400"/>
                  <a:ext cx="533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 name="Line 182"/>
                <p:cNvSpPr>
                  <a:spLocks noChangeShapeType="1"/>
                </p:cNvSpPr>
                <p:nvPr/>
              </p:nvSpPr>
              <p:spPr bwMode="auto">
                <a:xfrm flipH="1">
                  <a:off x="5562600" y="5715000"/>
                  <a:ext cx="533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 name="Line 183"/>
                <p:cNvSpPr>
                  <a:spLocks noChangeShapeType="1"/>
                </p:cNvSpPr>
                <p:nvPr/>
              </p:nvSpPr>
              <p:spPr bwMode="auto">
                <a:xfrm flipH="1">
                  <a:off x="5233988" y="6189663"/>
                  <a:ext cx="857250" cy="63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 name="Rectangle 184"/>
                <p:cNvSpPr>
                  <a:spLocks noChangeArrowheads="1"/>
                </p:cNvSpPr>
                <p:nvPr/>
              </p:nvSpPr>
              <p:spPr bwMode="auto">
                <a:xfrm flipH="1">
                  <a:off x="4343400" y="5334000"/>
                  <a:ext cx="457200" cy="6096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1000">
                      <a:latin typeface="Times New Roman" pitchFamily="18" charset="0"/>
                    </a:rPr>
                    <a:t>16 CH</a:t>
                  </a:r>
                </a:p>
                <a:p>
                  <a:pPr eaLnBrk="0" hangingPunct="0"/>
                  <a:r>
                    <a:rPr lang="en-US" sz="1000">
                      <a:latin typeface="Times New Roman" pitchFamily="18" charset="0"/>
                    </a:rPr>
                    <a:t>A/D</a:t>
                  </a:r>
                </a:p>
              </p:txBody>
            </p:sp>
            <p:sp>
              <p:nvSpPr>
                <p:cNvPr id="218" name="Line 191"/>
                <p:cNvSpPr>
                  <a:spLocks noChangeShapeType="1"/>
                </p:cNvSpPr>
                <p:nvPr/>
              </p:nvSpPr>
              <p:spPr bwMode="auto">
                <a:xfrm>
                  <a:off x="5105400" y="3886200"/>
                  <a:ext cx="0" cy="914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 name="Line 192"/>
                <p:cNvSpPr>
                  <a:spLocks noChangeShapeType="1"/>
                </p:cNvSpPr>
                <p:nvPr/>
              </p:nvSpPr>
              <p:spPr bwMode="auto">
                <a:xfrm>
                  <a:off x="5105400" y="2438400"/>
                  <a:ext cx="0" cy="762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0" name="Rectangle 193"/>
                <p:cNvSpPr>
                  <a:spLocks noChangeArrowheads="1"/>
                </p:cNvSpPr>
                <p:nvPr/>
              </p:nvSpPr>
              <p:spPr bwMode="auto">
                <a:xfrm>
                  <a:off x="5257800" y="3126073"/>
                  <a:ext cx="258390" cy="123637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600" dirty="0"/>
                    <a:t>LVDS</a:t>
                  </a:r>
                </a:p>
                <a:p>
                  <a:r>
                    <a:rPr lang="en-US" sz="600" dirty="0"/>
                    <a:t>convert</a:t>
                  </a:r>
                </a:p>
              </p:txBody>
            </p:sp>
            <p:sp>
              <p:nvSpPr>
                <p:cNvPr id="221" name="Rectangle 194"/>
                <p:cNvSpPr>
                  <a:spLocks noChangeArrowheads="1"/>
                </p:cNvSpPr>
                <p:nvPr/>
              </p:nvSpPr>
              <p:spPr bwMode="auto">
                <a:xfrm flipH="1">
                  <a:off x="5334000" y="2590800"/>
                  <a:ext cx="457200" cy="457200"/>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900">
                      <a:latin typeface="Times New Roman" pitchFamily="18" charset="0"/>
                    </a:rPr>
                    <a:t>3.3V</a:t>
                  </a:r>
                </a:p>
                <a:p>
                  <a:pPr eaLnBrk="0" hangingPunct="0"/>
                  <a:r>
                    <a:rPr lang="en-US" sz="900">
                      <a:latin typeface="Times New Roman" pitchFamily="18" charset="0"/>
                    </a:rPr>
                    <a:t>I/F</a:t>
                  </a:r>
                </a:p>
                <a:p>
                  <a:pPr eaLnBrk="0" hangingPunct="0"/>
                  <a:r>
                    <a:rPr lang="en-US" sz="900">
                      <a:latin typeface="Times New Roman" pitchFamily="18" charset="0"/>
                    </a:rPr>
                    <a:t> Power</a:t>
                  </a:r>
                  <a:r>
                    <a:rPr lang="en-US" sz="1000">
                      <a:latin typeface="Times New Roman" pitchFamily="18" charset="0"/>
                    </a:rPr>
                    <a:t>`</a:t>
                  </a:r>
                </a:p>
              </p:txBody>
            </p:sp>
            <p:sp>
              <p:nvSpPr>
                <p:cNvPr id="222" name="Line 197"/>
                <p:cNvSpPr>
                  <a:spLocks noChangeShapeType="1"/>
                </p:cNvSpPr>
                <p:nvPr/>
              </p:nvSpPr>
              <p:spPr bwMode="auto">
                <a:xfrm>
                  <a:off x="4511675" y="3505200"/>
                  <a:ext cx="466725"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 name="Line 198"/>
                <p:cNvSpPr>
                  <a:spLocks noChangeShapeType="1"/>
                </p:cNvSpPr>
                <p:nvPr/>
              </p:nvSpPr>
              <p:spPr bwMode="auto">
                <a:xfrm>
                  <a:off x="4511675" y="3678324"/>
                  <a:ext cx="4921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4" name="Text Box 199"/>
                <p:cNvSpPr txBox="1">
                  <a:spLocks noChangeArrowheads="1"/>
                </p:cNvSpPr>
                <p:nvPr/>
              </p:nvSpPr>
              <p:spPr bwMode="auto">
                <a:xfrm flipH="1">
                  <a:off x="5562600" y="5257800"/>
                  <a:ext cx="457200" cy="244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000">
                      <a:latin typeface="Times New Roman" pitchFamily="18" charset="0"/>
                    </a:rPr>
                    <a:t>30V</a:t>
                  </a:r>
                </a:p>
              </p:txBody>
            </p:sp>
            <p:sp>
              <p:nvSpPr>
                <p:cNvPr id="225" name="Text Box 200"/>
                <p:cNvSpPr txBox="1">
                  <a:spLocks noChangeArrowheads="1"/>
                </p:cNvSpPr>
                <p:nvPr/>
              </p:nvSpPr>
              <p:spPr bwMode="auto">
                <a:xfrm flipH="1">
                  <a:off x="5562600" y="5486400"/>
                  <a:ext cx="457200" cy="244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000">
                      <a:latin typeface="Times New Roman" pitchFamily="18" charset="0"/>
                    </a:rPr>
                    <a:t>30V</a:t>
                  </a:r>
                </a:p>
              </p:txBody>
            </p:sp>
            <p:sp>
              <p:nvSpPr>
                <p:cNvPr id="226" name="Line 201"/>
                <p:cNvSpPr>
                  <a:spLocks noChangeShapeType="1"/>
                </p:cNvSpPr>
                <p:nvPr/>
              </p:nvSpPr>
              <p:spPr bwMode="auto">
                <a:xfrm>
                  <a:off x="4419600" y="4038600"/>
                  <a:ext cx="0" cy="12954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7" name="Line 202"/>
                <p:cNvSpPr>
                  <a:spLocks noChangeShapeType="1"/>
                </p:cNvSpPr>
                <p:nvPr/>
              </p:nvSpPr>
              <p:spPr bwMode="auto">
                <a:xfrm flipV="1">
                  <a:off x="4572000" y="5943600"/>
                  <a:ext cx="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 name="Line 207"/>
                <p:cNvSpPr>
                  <a:spLocks noChangeShapeType="1"/>
                </p:cNvSpPr>
                <p:nvPr/>
              </p:nvSpPr>
              <p:spPr bwMode="auto">
                <a:xfrm>
                  <a:off x="3870794" y="4027163"/>
                  <a:ext cx="0" cy="163837"/>
                </a:xfrm>
                <a:prstGeom prst="line">
                  <a:avLst/>
                </a:prstGeom>
                <a:noFill/>
                <a:ln w="9525">
                  <a:solidFill>
                    <a:schemeClr val="tx1"/>
                  </a:solidFill>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 name="Line 209"/>
                <p:cNvSpPr>
                  <a:spLocks noChangeShapeType="1"/>
                </p:cNvSpPr>
                <p:nvPr/>
              </p:nvSpPr>
              <p:spPr bwMode="auto">
                <a:xfrm>
                  <a:off x="3657600" y="2528015"/>
                  <a:ext cx="381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 name="Line 210"/>
                <p:cNvSpPr>
                  <a:spLocks noChangeShapeType="1"/>
                </p:cNvSpPr>
                <p:nvPr/>
              </p:nvSpPr>
              <p:spPr bwMode="auto">
                <a:xfrm flipH="1" flipV="1">
                  <a:off x="4029075" y="2528015"/>
                  <a:ext cx="9525" cy="59618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 name="Line 211"/>
                <p:cNvSpPr>
                  <a:spLocks noChangeShapeType="1"/>
                </p:cNvSpPr>
                <p:nvPr/>
              </p:nvSpPr>
              <p:spPr bwMode="auto">
                <a:xfrm>
                  <a:off x="3429000" y="4879445"/>
                  <a:ext cx="203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 name="Line 213"/>
                <p:cNvSpPr>
                  <a:spLocks noChangeShapeType="1"/>
                </p:cNvSpPr>
                <p:nvPr/>
              </p:nvSpPr>
              <p:spPr bwMode="auto">
                <a:xfrm>
                  <a:off x="4195057" y="4984547"/>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 name="Line 214"/>
                <p:cNvSpPr>
                  <a:spLocks noChangeShapeType="1"/>
                </p:cNvSpPr>
                <p:nvPr/>
              </p:nvSpPr>
              <p:spPr bwMode="auto">
                <a:xfrm flipH="1">
                  <a:off x="4800600" y="55626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4" name="Rectangle 215"/>
                <p:cNvSpPr>
                  <a:spLocks noChangeArrowheads="1"/>
                </p:cNvSpPr>
                <p:nvPr/>
              </p:nvSpPr>
              <p:spPr bwMode="auto">
                <a:xfrm>
                  <a:off x="3886200" y="1752600"/>
                  <a:ext cx="838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 name="Text Box 216"/>
                <p:cNvSpPr txBox="1">
                  <a:spLocks noChangeArrowheads="1"/>
                </p:cNvSpPr>
                <p:nvPr/>
              </p:nvSpPr>
              <p:spPr bwMode="auto">
                <a:xfrm>
                  <a:off x="3886200" y="1752600"/>
                  <a:ext cx="790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US" sz="500" dirty="0" smtClean="0"/>
                    <a:t>SPP Emulator </a:t>
                  </a:r>
                  <a:r>
                    <a:rPr lang="en-US" sz="500" dirty="0" err="1"/>
                    <a:t>xx.xx</a:t>
                  </a:r>
                  <a:endParaRPr lang="en-US" sz="500" dirty="0"/>
                </a:p>
                <a:p>
                  <a:pPr algn="l" eaLnBrk="1" hangingPunct="1"/>
                  <a:r>
                    <a:rPr lang="en-US" sz="500" dirty="0"/>
                    <a:t>            Volts    Amps</a:t>
                  </a:r>
                </a:p>
                <a:p>
                  <a:pPr algn="l" eaLnBrk="1" hangingPunct="1"/>
                  <a:r>
                    <a:rPr lang="en-US" sz="500" dirty="0"/>
                    <a:t>INST   </a:t>
                  </a:r>
                  <a:r>
                    <a:rPr lang="en-US" sz="500" dirty="0" err="1"/>
                    <a:t>xx.xx</a:t>
                  </a:r>
                  <a:r>
                    <a:rPr lang="en-US" sz="500" dirty="0"/>
                    <a:t>    </a:t>
                  </a:r>
                  <a:r>
                    <a:rPr lang="en-US" sz="500" dirty="0" err="1"/>
                    <a:t>xx.xx</a:t>
                  </a:r>
                  <a:endParaRPr lang="en-US" sz="500" dirty="0"/>
                </a:p>
                <a:p>
                  <a:pPr algn="l" eaLnBrk="1" hangingPunct="1"/>
                  <a:r>
                    <a:rPr lang="en-US" sz="500" dirty="0"/>
                    <a:t>HTR    </a:t>
                  </a:r>
                  <a:r>
                    <a:rPr lang="en-US" sz="500" dirty="0" err="1"/>
                    <a:t>xx.xx</a:t>
                  </a:r>
                  <a:r>
                    <a:rPr lang="en-US" sz="500" dirty="0"/>
                    <a:t>    </a:t>
                  </a:r>
                  <a:r>
                    <a:rPr lang="en-US" sz="500" dirty="0" err="1"/>
                    <a:t>xx.xx</a:t>
                  </a:r>
                  <a:endParaRPr lang="en-US" sz="500" dirty="0"/>
                </a:p>
              </p:txBody>
            </p:sp>
            <p:sp>
              <p:nvSpPr>
                <p:cNvPr id="236" name="Line 218"/>
                <p:cNvSpPr>
                  <a:spLocks noChangeShapeType="1"/>
                </p:cNvSpPr>
                <p:nvPr/>
              </p:nvSpPr>
              <p:spPr bwMode="auto">
                <a:xfrm>
                  <a:off x="4267200" y="2133600"/>
                  <a:ext cx="0" cy="99060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 name="Line 219"/>
                <p:cNvSpPr>
                  <a:spLocks noChangeShapeType="1"/>
                </p:cNvSpPr>
                <p:nvPr/>
              </p:nvSpPr>
              <p:spPr bwMode="auto">
                <a:xfrm>
                  <a:off x="4495800" y="3962400"/>
                  <a:ext cx="457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 name="Line 220"/>
                <p:cNvSpPr>
                  <a:spLocks noChangeShapeType="1"/>
                </p:cNvSpPr>
                <p:nvPr/>
              </p:nvSpPr>
              <p:spPr bwMode="auto">
                <a:xfrm>
                  <a:off x="4953000" y="3962400"/>
                  <a:ext cx="0" cy="685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9" name="Line 221"/>
                <p:cNvSpPr>
                  <a:spLocks noChangeShapeType="1"/>
                </p:cNvSpPr>
                <p:nvPr/>
              </p:nvSpPr>
              <p:spPr bwMode="auto">
                <a:xfrm>
                  <a:off x="4953000" y="4648200"/>
                  <a:ext cx="381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0" name="Line 222"/>
                <p:cNvSpPr>
                  <a:spLocks noChangeShapeType="1"/>
                </p:cNvSpPr>
                <p:nvPr/>
              </p:nvSpPr>
              <p:spPr bwMode="auto">
                <a:xfrm>
                  <a:off x="5334000" y="4648201"/>
                  <a:ext cx="0" cy="2462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1" name="Text Box 223"/>
                <p:cNvSpPr txBox="1">
                  <a:spLocks noChangeArrowheads="1"/>
                </p:cNvSpPr>
                <p:nvPr/>
              </p:nvSpPr>
              <p:spPr bwMode="auto">
                <a:xfrm>
                  <a:off x="4876800" y="4495800"/>
                  <a:ext cx="68897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US" sz="600"/>
                    <a:t>SW On/Off Ctrl</a:t>
                  </a:r>
                </a:p>
              </p:txBody>
            </p:sp>
            <p:sp>
              <p:nvSpPr>
                <p:cNvPr id="242" name="Rectangle 224"/>
                <p:cNvSpPr>
                  <a:spLocks noChangeArrowheads="1"/>
                </p:cNvSpPr>
                <p:nvPr/>
              </p:nvSpPr>
              <p:spPr bwMode="auto">
                <a:xfrm>
                  <a:off x="3581400" y="4800600"/>
                  <a:ext cx="2362200" cy="1524000"/>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 name="Rectangle 225"/>
                <p:cNvSpPr>
                  <a:spLocks noChangeArrowheads="1"/>
                </p:cNvSpPr>
                <p:nvPr/>
              </p:nvSpPr>
              <p:spPr bwMode="auto">
                <a:xfrm flipH="1">
                  <a:off x="3697529" y="5596763"/>
                  <a:ext cx="457200" cy="457200"/>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900" dirty="0">
                      <a:latin typeface="Times New Roman" pitchFamily="18" charset="0"/>
                    </a:rPr>
                    <a:t>5V</a:t>
                  </a:r>
                </a:p>
                <a:p>
                  <a:pPr eaLnBrk="0" hangingPunct="0"/>
                  <a:r>
                    <a:rPr lang="en-US" sz="900" dirty="0">
                      <a:latin typeface="Times New Roman" pitchFamily="18" charset="0"/>
                    </a:rPr>
                    <a:t>I/F</a:t>
                  </a:r>
                </a:p>
                <a:p>
                  <a:pPr eaLnBrk="0" hangingPunct="0"/>
                  <a:r>
                    <a:rPr lang="en-US" sz="900" dirty="0">
                      <a:latin typeface="Times New Roman" pitchFamily="18" charset="0"/>
                    </a:rPr>
                    <a:t> </a:t>
                  </a:r>
                  <a:r>
                    <a:rPr lang="en-US" sz="900" dirty="0" smtClean="0">
                      <a:latin typeface="Times New Roman" pitchFamily="18" charset="0"/>
                    </a:rPr>
                    <a:t>Power</a:t>
                  </a:r>
                  <a:endParaRPr lang="en-US" sz="1000" dirty="0">
                    <a:latin typeface="Times New Roman" pitchFamily="18" charset="0"/>
                  </a:endParaRPr>
                </a:p>
              </p:txBody>
            </p:sp>
            <p:grpSp>
              <p:nvGrpSpPr>
                <p:cNvPr id="244" name="Group 226"/>
                <p:cNvGrpSpPr>
                  <a:grpSpLocks/>
                </p:cNvGrpSpPr>
                <p:nvPr/>
              </p:nvGrpSpPr>
              <p:grpSpPr bwMode="auto">
                <a:xfrm rot="-5400000">
                  <a:off x="4548981" y="3909219"/>
                  <a:ext cx="198438" cy="762000"/>
                  <a:chOff x="2922" y="2064"/>
                  <a:chExt cx="125" cy="432"/>
                </a:xfrm>
              </p:grpSpPr>
              <p:sp>
                <p:nvSpPr>
                  <p:cNvPr id="290" name="Rectangle 227"/>
                  <p:cNvSpPr>
                    <a:spLocks noChangeArrowheads="1"/>
                  </p:cNvSpPr>
                  <p:nvPr/>
                </p:nvSpPr>
                <p:spPr bwMode="auto">
                  <a:xfrm>
                    <a:off x="2928" y="2064"/>
                    <a:ext cx="104" cy="432"/>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Text Box 228"/>
                  <p:cNvSpPr txBox="1">
                    <a:spLocks noChangeArrowheads="1"/>
                  </p:cNvSpPr>
                  <p:nvPr/>
                </p:nvSpPr>
                <p:spPr bwMode="auto">
                  <a:xfrm rot="5400000" flipH="1">
                    <a:off x="2818" y="2181"/>
                    <a:ext cx="333" cy="1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700" dirty="0">
                        <a:latin typeface="Times New Roman" pitchFamily="18" charset="0"/>
                      </a:rPr>
                      <a:t>OPTO-ISO</a:t>
                    </a:r>
                  </a:p>
                </p:txBody>
              </p:sp>
            </p:grpSp>
            <p:sp>
              <p:nvSpPr>
                <p:cNvPr id="245" name="Rectangle 229"/>
                <p:cNvSpPr>
                  <a:spLocks noChangeArrowheads="1"/>
                </p:cNvSpPr>
                <p:nvPr/>
              </p:nvSpPr>
              <p:spPr bwMode="auto">
                <a:xfrm>
                  <a:off x="3962400" y="3733800"/>
                  <a:ext cx="381000" cy="228600"/>
                </a:xfrm>
                <a:prstGeom prst="rect">
                  <a:avLst/>
                </a:prstGeom>
                <a:solidFill>
                  <a:srgbClr val="FF33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anchor="ctr"/>
                <a:lstStyle/>
                <a:p>
                  <a:r>
                    <a:rPr lang="en-US" sz="1000" b="1"/>
                    <a:t>FPGA</a:t>
                  </a:r>
                </a:p>
              </p:txBody>
            </p:sp>
            <p:sp>
              <p:nvSpPr>
                <p:cNvPr id="246" name="Rectangle 215"/>
                <p:cNvSpPr>
                  <a:spLocks noChangeArrowheads="1"/>
                </p:cNvSpPr>
                <p:nvPr/>
              </p:nvSpPr>
              <p:spPr bwMode="auto">
                <a:xfrm>
                  <a:off x="2692400" y="4038600"/>
                  <a:ext cx="919811"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 name="Text Box 217"/>
                <p:cNvSpPr txBox="1">
                  <a:spLocks noChangeArrowheads="1"/>
                </p:cNvSpPr>
                <p:nvPr/>
              </p:nvSpPr>
              <p:spPr bwMode="auto">
                <a:xfrm>
                  <a:off x="2615635" y="4066401"/>
                  <a:ext cx="10422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US" sz="1000" dirty="0" smtClean="0"/>
                    <a:t>LED  DISPLAY</a:t>
                  </a:r>
                </a:p>
                <a:p>
                  <a:pPr algn="l" eaLnBrk="1" hangingPunct="1"/>
                  <a:r>
                    <a:rPr lang="en-US" sz="600" dirty="0" smtClean="0"/>
                    <a:t>Error Status, </a:t>
                  </a:r>
                </a:p>
                <a:p>
                  <a:pPr algn="l" eaLnBrk="1" hangingPunct="1"/>
                  <a:r>
                    <a:rPr lang="en-US" sz="600" dirty="0" err="1" smtClean="0"/>
                    <a:t>Instr</a:t>
                  </a:r>
                  <a:r>
                    <a:rPr lang="en-US" sz="600" dirty="0" smtClean="0"/>
                    <a:t>/Aux</a:t>
                  </a:r>
                </a:p>
                <a:p>
                  <a:pPr algn="l" eaLnBrk="1" hangingPunct="1"/>
                  <a:r>
                    <a:rPr lang="en-US" sz="600" dirty="0"/>
                    <a:t> </a:t>
                  </a:r>
                  <a:r>
                    <a:rPr lang="en-US" sz="600" dirty="0" smtClean="0"/>
                    <a:t>  PWR on/off Status</a:t>
                  </a:r>
                  <a:endParaRPr lang="en-US" sz="600" dirty="0"/>
                </a:p>
              </p:txBody>
            </p:sp>
            <p:sp>
              <p:nvSpPr>
                <p:cNvPr id="248" name="Line 214"/>
                <p:cNvSpPr>
                  <a:spLocks noChangeShapeType="1"/>
                </p:cNvSpPr>
                <p:nvPr/>
              </p:nvSpPr>
              <p:spPr bwMode="auto">
                <a:xfrm flipH="1">
                  <a:off x="3596805" y="4183434"/>
                  <a:ext cx="27398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 name="Rectangle 170"/>
                <p:cNvSpPr>
                  <a:spLocks noChangeArrowheads="1"/>
                </p:cNvSpPr>
                <p:nvPr/>
              </p:nvSpPr>
              <p:spPr bwMode="auto">
                <a:xfrm flipH="1">
                  <a:off x="3742386" y="4572000"/>
                  <a:ext cx="423863" cy="1524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900" dirty="0" smtClean="0">
                      <a:latin typeface="Times New Roman" pitchFamily="18" charset="0"/>
                    </a:rPr>
                    <a:t>JTAG</a:t>
                  </a:r>
                  <a:endParaRPr lang="en-US" sz="1000" dirty="0">
                    <a:latin typeface="Times New Roman" pitchFamily="18" charset="0"/>
                  </a:endParaRPr>
                </a:p>
              </p:txBody>
            </p:sp>
            <p:sp>
              <p:nvSpPr>
                <p:cNvPr id="250" name="Line 201"/>
                <p:cNvSpPr>
                  <a:spLocks noChangeShapeType="1"/>
                </p:cNvSpPr>
                <p:nvPr/>
              </p:nvSpPr>
              <p:spPr bwMode="auto">
                <a:xfrm>
                  <a:off x="3948691" y="4027163"/>
                  <a:ext cx="0" cy="544837"/>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1" name="Line 176"/>
                <p:cNvSpPr>
                  <a:spLocks noChangeShapeType="1"/>
                </p:cNvSpPr>
                <p:nvPr/>
              </p:nvSpPr>
              <p:spPr bwMode="auto">
                <a:xfrm flipH="1" flipV="1">
                  <a:off x="6238590" y="4112940"/>
                  <a:ext cx="685800"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lstStyle/>
                <a:p>
                  <a:endParaRPr lang="en-US"/>
                </a:p>
              </p:txBody>
            </p:sp>
            <p:sp>
              <p:nvSpPr>
                <p:cNvPr id="252" name="Line 178"/>
                <p:cNvSpPr>
                  <a:spLocks noChangeShapeType="1"/>
                </p:cNvSpPr>
                <p:nvPr/>
              </p:nvSpPr>
              <p:spPr bwMode="auto">
                <a:xfrm flipH="1">
                  <a:off x="6390990" y="4014515"/>
                  <a:ext cx="76200" cy="165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3" name="Rectangle 185"/>
                <p:cNvSpPr>
                  <a:spLocks noChangeArrowheads="1"/>
                </p:cNvSpPr>
                <p:nvPr/>
              </p:nvSpPr>
              <p:spPr bwMode="auto">
                <a:xfrm flipH="1">
                  <a:off x="6087778" y="3808140"/>
                  <a:ext cx="150812" cy="533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1200" dirty="0">
                      <a:latin typeface="Times New Roman" pitchFamily="18" charset="0"/>
                    </a:rPr>
                    <a:t>9</a:t>
                  </a:r>
                </a:p>
                <a:p>
                  <a:pPr eaLnBrk="0" hangingPunct="0"/>
                  <a:r>
                    <a:rPr lang="en-US" sz="1200" dirty="0" smtClean="0">
                      <a:latin typeface="Times New Roman" pitchFamily="18" charset="0"/>
                    </a:rPr>
                    <a:t>F</a:t>
                  </a:r>
                  <a:endParaRPr lang="en-US" sz="1200" b="1" dirty="0">
                    <a:latin typeface="Times New Roman" pitchFamily="18" charset="0"/>
                  </a:endParaRPr>
                </a:p>
              </p:txBody>
            </p:sp>
            <p:sp>
              <p:nvSpPr>
                <p:cNvPr id="254" name="Line 188"/>
                <p:cNvSpPr>
                  <a:spLocks noChangeShapeType="1"/>
                </p:cNvSpPr>
                <p:nvPr/>
              </p:nvSpPr>
              <p:spPr bwMode="auto">
                <a:xfrm flipH="1" flipV="1">
                  <a:off x="5513416" y="4143895"/>
                  <a:ext cx="568012" cy="2383"/>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5" name="Line 189"/>
                <p:cNvSpPr>
                  <a:spLocks noChangeShapeType="1"/>
                </p:cNvSpPr>
                <p:nvPr/>
              </p:nvSpPr>
              <p:spPr bwMode="auto">
                <a:xfrm>
                  <a:off x="5513416" y="4239610"/>
                  <a:ext cx="564837" cy="826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 name="Line 190"/>
                <p:cNvSpPr>
                  <a:spLocks noChangeShapeType="1"/>
                </p:cNvSpPr>
                <p:nvPr/>
              </p:nvSpPr>
              <p:spPr bwMode="auto">
                <a:xfrm flipH="1" flipV="1">
                  <a:off x="5513416" y="4036740"/>
                  <a:ext cx="572774" cy="63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7" name="Text Box 191"/>
                <p:cNvSpPr txBox="1">
                  <a:spLocks noChangeArrowheads="1"/>
                </p:cNvSpPr>
                <p:nvPr/>
              </p:nvSpPr>
              <p:spPr bwMode="auto">
                <a:xfrm flipH="1">
                  <a:off x="5513418" y="4095945"/>
                  <a:ext cx="598172" cy="20005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sz="700" dirty="0" smtClean="0">
                      <a:latin typeface="Times New Roman" pitchFamily="18" charset="0"/>
                    </a:rPr>
                    <a:t>STROBE</a:t>
                  </a:r>
                  <a:endParaRPr lang="en-US" sz="700" dirty="0">
                    <a:latin typeface="Times New Roman" pitchFamily="18" charset="0"/>
                  </a:endParaRPr>
                </a:p>
              </p:txBody>
            </p:sp>
            <p:sp>
              <p:nvSpPr>
                <p:cNvPr id="258" name="Text Box 192"/>
                <p:cNvSpPr txBox="1">
                  <a:spLocks noChangeArrowheads="1"/>
                </p:cNvSpPr>
                <p:nvPr/>
              </p:nvSpPr>
              <p:spPr bwMode="auto">
                <a:xfrm flipH="1">
                  <a:off x="5513417" y="3989085"/>
                  <a:ext cx="598173" cy="20005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sz="700" dirty="0" smtClean="0">
                      <a:latin typeface="Times New Roman" pitchFamily="18" charset="0"/>
                    </a:rPr>
                    <a:t>CMD/DAT</a:t>
                  </a:r>
                  <a:endParaRPr lang="en-US" sz="700" dirty="0">
                    <a:latin typeface="Times New Roman" pitchFamily="18" charset="0"/>
                  </a:endParaRPr>
                </a:p>
              </p:txBody>
            </p:sp>
            <p:sp>
              <p:nvSpPr>
                <p:cNvPr id="259" name="Text Box 193"/>
                <p:cNvSpPr txBox="1">
                  <a:spLocks noChangeArrowheads="1"/>
                </p:cNvSpPr>
                <p:nvPr/>
              </p:nvSpPr>
              <p:spPr bwMode="auto">
                <a:xfrm flipH="1">
                  <a:off x="5565489" y="3874785"/>
                  <a:ext cx="546101" cy="20005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sz="700" dirty="0" smtClean="0">
                      <a:latin typeface="Times New Roman" pitchFamily="18" charset="0"/>
                    </a:rPr>
                    <a:t>STROBE</a:t>
                  </a:r>
                  <a:endParaRPr lang="en-US" sz="700" dirty="0">
                    <a:latin typeface="Times New Roman" pitchFamily="18" charset="0"/>
                  </a:endParaRPr>
                </a:p>
              </p:txBody>
            </p:sp>
            <p:sp>
              <p:nvSpPr>
                <p:cNvPr id="260" name="Text Box 202"/>
                <p:cNvSpPr txBox="1">
                  <a:spLocks noChangeArrowheads="1"/>
                </p:cNvSpPr>
                <p:nvPr/>
              </p:nvSpPr>
              <p:spPr bwMode="auto">
                <a:xfrm flipH="1">
                  <a:off x="6314790" y="3808140"/>
                  <a:ext cx="381000" cy="244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sz="1000" dirty="0" smtClean="0">
                      <a:latin typeface="Times New Roman" pitchFamily="18" charset="0"/>
                    </a:rPr>
                    <a:t>8</a:t>
                  </a:r>
                  <a:endParaRPr lang="en-US" sz="1000" dirty="0">
                    <a:latin typeface="Times New Roman" pitchFamily="18" charset="0"/>
                  </a:endParaRPr>
                </a:p>
              </p:txBody>
            </p:sp>
            <p:sp>
              <p:nvSpPr>
                <p:cNvPr id="261" name="Rectangle 185"/>
                <p:cNvSpPr>
                  <a:spLocks noChangeArrowheads="1"/>
                </p:cNvSpPr>
                <p:nvPr/>
              </p:nvSpPr>
              <p:spPr bwMode="auto">
                <a:xfrm flipH="1">
                  <a:off x="6097366" y="3162332"/>
                  <a:ext cx="150812" cy="4893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1200" dirty="0">
                      <a:latin typeface="Times New Roman" pitchFamily="18" charset="0"/>
                    </a:rPr>
                    <a:t>9</a:t>
                  </a:r>
                </a:p>
                <a:p>
                  <a:pPr eaLnBrk="0" hangingPunct="0"/>
                  <a:r>
                    <a:rPr lang="en-US" sz="1200" dirty="0" smtClean="0">
                      <a:latin typeface="Times New Roman" pitchFamily="18" charset="0"/>
                    </a:rPr>
                    <a:t>F</a:t>
                  </a:r>
                  <a:endParaRPr lang="en-US" sz="1200" b="1" dirty="0">
                    <a:latin typeface="Times New Roman" pitchFamily="18" charset="0"/>
                  </a:endParaRPr>
                </a:p>
              </p:txBody>
            </p:sp>
            <p:sp>
              <p:nvSpPr>
                <p:cNvPr id="262" name="Line 190"/>
                <p:cNvSpPr>
                  <a:spLocks noChangeShapeType="1"/>
                </p:cNvSpPr>
                <p:nvPr/>
              </p:nvSpPr>
              <p:spPr bwMode="auto">
                <a:xfrm flipH="1">
                  <a:off x="5513416" y="3905771"/>
                  <a:ext cx="574361"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3" name="Text Box 193"/>
                <p:cNvSpPr txBox="1">
                  <a:spLocks noChangeArrowheads="1"/>
                </p:cNvSpPr>
                <p:nvPr/>
              </p:nvSpPr>
              <p:spPr bwMode="auto">
                <a:xfrm flipH="1">
                  <a:off x="5562420" y="3747021"/>
                  <a:ext cx="610349" cy="20005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sz="700" dirty="0" smtClean="0">
                      <a:latin typeface="Times New Roman" pitchFamily="18" charset="0"/>
                    </a:rPr>
                    <a:t>TLM/DAT</a:t>
                  </a:r>
                  <a:endParaRPr lang="en-US" sz="700" dirty="0">
                    <a:latin typeface="Times New Roman" pitchFamily="18" charset="0"/>
                  </a:endParaRPr>
                </a:p>
              </p:txBody>
            </p:sp>
            <p:sp>
              <p:nvSpPr>
                <p:cNvPr id="264" name="Line 176"/>
                <p:cNvSpPr>
                  <a:spLocks noChangeShapeType="1"/>
                </p:cNvSpPr>
                <p:nvPr/>
              </p:nvSpPr>
              <p:spPr bwMode="auto">
                <a:xfrm flipH="1" flipV="1">
                  <a:off x="6254592" y="3413877"/>
                  <a:ext cx="685800"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lstStyle/>
                <a:p>
                  <a:endParaRPr lang="en-US"/>
                </a:p>
              </p:txBody>
            </p:sp>
            <p:sp>
              <p:nvSpPr>
                <p:cNvPr id="265" name="Line 178"/>
                <p:cNvSpPr>
                  <a:spLocks noChangeShapeType="1"/>
                </p:cNvSpPr>
                <p:nvPr/>
              </p:nvSpPr>
              <p:spPr bwMode="auto">
                <a:xfrm flipH="1">
                  <a:off x="6406992" y="3315452"/>
                  <a:ext cx="76200" cy="165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 name="Text Box 202"/>
                <p:cNvSpPr txBox="1">
                  <a:spLocks noChangeArrowheads="1"/>
                </p:cNvSpPr>
                <p:nvPr/>
              </p:nvSpPr>
              <p:spPr bwMode="auto">
                <a:xfrm flipH="1">
                  <a:off x="6330792" y="3109077"/>
                  <a:ext cx="381000" cy="244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sz="1000" dirty="0" smtClean="0">
                      <a:latin typeface="Times New Roman" pitchFamily="18" charset="0"/>
                    </a:rPr>
                    <a:t>8</a:t>
                  </a:r>
                  <a:endParaRPr lang="en-US" sz="1000" dirty="0">
                    <a:latin typeface="Times New Roman" pitchFamily="18" charset="0"/>
                  </a:endParaRPr>
                </a:p>
              </p:txBody>
            </p:sp>
            <p:sp>
              <p:nvSpPr>
                <p:cNvPr id="267" name="Line 188"/>
                <p:cNvSpPr>
                  <a:spLocks noChangeShapeType="1"/>
                </p:cNvSpPr>
                <p:nvPr/>
              </p:nvSpPr>
              <p:spPr bwMode="auto">
                <a:xfrm flipH="1" flipV="1">
                  <a:off x="5516188" y="3522947"/>
                  <a:ext cx="568012" cy="2383"/>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 name="Line 189"/>
                <p:cNvSpPr>
                  <a:spLocks noChangeShapeType="1"/>
                </p:cNvSpPr>
                <p:nvPr/>
              </p:nvSpPr>
              <p:spPr bwMode="auto">
                <a:xfrm>
                  <a:off x="5516188" y="3618662"/>
                  <a:ext cx="564837" cy="826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9" name="Line 190"/>
                <p:cNvSpPr>
                  <a:spLocks noChangeShapeType="1"/>
                </p:cNvSpPr>
                <p:nvPr/>
              </p:nvSpPr>
              <p:spPr bwMode="auto">
                <a:xfrm flipH="1" flipV="1">
                  <a:off x="5516188" y="3415792"/>
                  <a:ext cx="572774" cy="63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0" name="Text Box 191"/>
                <p:cNvSpPr txBox="1">
                  <a:spLocks noChangeArrowheads="1"/>
                </p:cNvSpPr>
                <p:nvPr/>
              </p:nvSpPr>
              <p:spPr bwMode="auto">
                <a:xfrm flipH="1">
                  <a:off x="5516190" y="3474997"/>
                  <a:ext cx="598172" cy="20005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sz="700" dirty="0" smtClean="0">
                      <a:latin typeface="Times New Roman" pitchFamily="18" charset="0"/>
                    </a:rPr>
                    <a:t>STROBE</a:t>
                  </a:r>
                  <a:endParaRPr lang="en-US" sz="700" dirty="0">
                    <a:latin typeface="Times New Roman" pitchFamily="18" charset="0"/>
                  </a:endParaRPr>
                </a:p>
              </p:txBody>
            </p:sp>
            <p:sp>
              <p:nvSpPr>
                <p:cNvPr id="271" name="Text Box 192"/>
                <p:cNvSpPr txBox="1">
                  <a:spLocks noChangeArrowheads="1"/>
                </p:cNvSpPr>
                <p:nvPr/>
              </p:nvSpPr>
              <p:spPr bwMode="auto">
                <a:xfrm flipH="1">
                  <a:off x="5516189" y="3368137"/>
                  <a:ext cx="598173" cy="20005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sz="700" dirty="0" smtClean="0">
                      <a:latin typeface="Times New Roman" pitchFamily="18" charset="0"/>
                    </a:rPr>
                    <a:t>CMD/DAT</a:t>
                  </a:r>
                  <a:endParaRPr lang="en-US" sz="700" dirty="0">
                    <a:latin typeface="Times New Roman" pitchFamily="18" charset="0"/>
                  </a:endParaRPr>
                </a:p>
              </p:txBody>
            </p:sp>
            <p:sp>
              <p:nvSpPr>
                <p:cNvPr id="272" name="Text Box 193"/>
                <p:cNvSpPr txBox="1">
                  <a:spLocks noChangeArrowheads="1"/>
                </p:cNvSpPr>
                <p:nvPr/>
              </p:nvSpPr>
              <p:spPr bwMode="auto">
                <a:xfrm flipH="1">
                  <a:off x="5568261" y="3253837"/>
                  <a:ext cx="546101" cy="20005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sz="700" dirty="0" smtClean="0">
                      <a:latin typeface="Times New Roman" pitchFamily="18" charset="0"/>
                    </a:rPr>
                    <a:t>STROBE</a:t>
                  </a:r>
                  <a:endParaRPr lang="en-US" sz="700" dirty="0">
                    <a:latin typeface="Times New Roman" pitchFamily="18" charset="0"/>
                  </a:endParaRPr>
                </a:p>
              </p:txBody>
            </p:sp>
            <p:sp>
              <p:nvSpPr>
                <p:cNvPr id="273" name="Line 190"/>
                <p:cNvSpPr>
                  <a:spLocks noChangeShapeType="1"/>
                </p:cNvSpPr>
                <p:nvPr/>
              </p:nvSpPr>
              <p:spPr bwMode="auto">
                <a:xfrm flipH="1">
                  <a:off x="5516188" y="3284823"/>
                  <a:ext cx="574361"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4" name="Text Box 193"/>
                <p:cNvSpPr txBox="1">
                  <a:spLocks noChangeArrowheads="1"/>
                </p:cNvSpPr>
                <p:nvPr/>
              </p:nvSpPr>
              <p:spPr bwMode="auto">
                <a:xfrm flipH="1">
                  <a:off x="5551596" y="3126073"/>
                  <a:ext cx="610349" cy="20005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sz="700" dirty="0" smtClean="0">
                      <a:latin typeface="Times New Roman" pitchFamily="18" charset="0"/>
                    </a:rPr>
                    <a:t>TLM/DAT</a:t>
                  </a:r>
                  <a:endParaRPr lang="en-US" sz="700" dirty="0">
                    <a:latin typeface="Times New Roman" pitchFamily="18" charset="0"/>
                  </a:endParaRPr>
                </a:p>
              </p:txBody>
            </p:sp>
            <p:sp>
              <p:nvSpPr>
                <p:cNvPr id="275" name="Line 176"/>
                <p:cNvSpPr>
                  <a:spLocks noChangeShapeType="1"/>
                </p:cNvSpPr>
                <p:nvPr/>
              </p:nvSpPr>
              <p:spPr bwMode="auto">
                <a:xfrm flipH="1" flipV="1">
                  <a:off x="6932390" y="3162331"/>
                  <a:ext cx="8001" cy="492029"/>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lstStyle/>
                <a:p>
                  <a:endParaRPr lang="en-US"/>
                </a:p>
              </p:txBody>
            </p:sp>
            <p:sp>
              <p:nvSpPr>
                <p:cNvPr id="276" name="Line 176"/>
                <p:cNvSpPr>
                  <a:spLocks noChangeShapeType="1"/>
                </p:cNvSpPr>
                <p:nvPr/>
              </p:nvSpPr>
              <p:spPr bwMode="auto">
                <a:xfrm flipH="1" flipV="1">
                  <a:off x="6928389" y="3843097"/>
                  <a:ext cx="8001" cy="492029"/>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lstStyle/>
                <a:p>
                  <a:endParaRPr lang="en-US"/>
                </a:p>
              </p:txBody>
            </p:sp>
            <p:sp>
              <p:nvSpPr>
                <p:cNvPr id="277" name="Text Box 138"/>
                <p:cNvSpPr txBox="1">
                  <a:spLocks noChangeArrowheads="1"/>
                </p:cNvSpPr>
                <p:nvPr/>
              </p:nvSpPr>
              <p:spPr bwMode="auto">
                <a:xfrm flipH="1">
                  <a:off x="6689344" y="2939777"/>
                  <a:ext cx="565953" cy="244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000" dirty="0" smtClean="0">
                      <a:latin typeface="Times New Roman" pitchFamily="18" charset="0"/>
                    </a:rPr>
                    <a:t>Side A</a:t>
                  </a:r>
                  <a:endParaRPr lang="en-US" sz="1000" dirty="0">
                    <a:latin typeface="Times New Roman" pitchFamily="18" charset="0"/>
                  </a:endParaRPr>
                </a:p>
              </p:txBody>
            </p:sp>
            <p:sp>
              <p:nvSpPr>
                <p:cNvPr id="278" name="Text Box 138"/>
                <p:cNvSpPr txBox="1">
                  <a:spLocks noChangeArrowheads="1"/>
                </p:cNvSpPr>
                <p:nvPr/>
              </p:nvSpPr>
              <p:spPr bwMode="auto">
                <a:xfrm flipH="1">
                  <a:off x="6689345" y="3653517"/>
                  <a:ext cx="565953" cy="244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000" dirty="0" smtClean="0">
                      <a:latin typeface="Times New Roman" pitchFamily="18" charset="0"/>
                    </a:rPr>
                    <a:t>Side B</a:t>
                  </a:r>
                  <a:endParaRPr lang="en-US" sz="1000" dirty="0">
                    <a:latin typeface="Times New Roman" pitchFamily="18" charset="0"/>
                  </a:endParaRPr>
                </a:p>
              </p:txBody>
            </p:sp>
            <p:sp>
              <p:nvSpPr>
                <p:cNvPr id="279" name="Line 178"/>
                <p:cNvSpPr>
                  <a:spLocks noChangeShapeType="1"/>
                </p:cNvSpPr>
                <p:nvPr/>
              </p:nvSpPr>
              <p:spPr bwMode="auto">
                <a:xfrm flipH="1">
                  <a:off x="4607112" y="3434192"/>
                  <a:ext cx="76200" cy="165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0" name="Text Box 202"/>
                <p:cNvSpPr txBox="1">
                  <a:spLocks noChangeArrowheads="1"/>
                </p:cNvSpPr>
                <p:nvPr/>
              </p:nvSpPr>
              <p:spPr bwMode="auto">
                <a:xfrm flipH="1">
                  <a:off x="4530912" y="3227817"/>
                  <a:ext cx="214125" cy="244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sz="1000" dirty="0">
                      <a:latin typeface="Times New Roman" pitchFamily="18" charset="0"/>
                    </a:rPr>
                    <a:t>4</a:t>
                  </a:r>
                </a:p>
              </p:txBody>
            </p:sp>
            <p:sp>
              <p:nvSpPr>
                <p:cNvPr id="281" name="Line 178"/>
                <p:cNvSpPr>
                  <a:spLocks noChangeShapeType="1"/>
                </p:cNvSpPr>
                <p:nvPr/>
              </p:nvSpPr>
              <p:spPr bwMode="auto">
                <a:xfrm flipH="1">
                  <a:off x="4731462" y="3609032"/>
                  <a:ext cx="76200" cy="165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 name="Text Box 202"/>
                <p:cNvSpPr txBox="1">
                  <a:spLocks noChangeArrowheads="1"/>
                </p:cNvSpPr>
                <p:nvPr/>
              </p:nvSpPr>
              <p:spPr bwMode="auto">
                <a:xfrm flipH="1">
                  <a:off x="4600668" y="3436035"/>
                  <a:ext cx="214125" cy="244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sz="1000" dirty="0">
                      <a:latin typeface="Times New Roman" pitchFamily="18" charset="0"/>
                    </a:rPr>
                    <a:t>4</a:t>
                  </a:r>
                </a:p>
              </p:txBody>
            </p:sp>
            <p:sp>
              <p:nvSpPr>
                <p:cNvPr id="283" name="Rectangle 185"/>
                <p:cNvSpPr>
                  <a:spLocks noChangeArrowheads="1"/>
                </p:cNvSpPr>
                <p:nvPr/>
              </p:nvSpPr>
              <p:spPr bwMode="auto">
                <a:xfrm flipH="1">
                  <a:off x="3284538" y="2860716"/>
                  <a:ext cx="150812" cy="4893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1200" dirty="0">
                      <a:latin typeface="Times New Roman" pitchFamily="18" charset="0"/>
                    </a:rPr>
                    <a:t>9</a:t>
                  </a:r>
                </a:p>
                <a:p>
                  <a:pPr eaLnBrk="0" hangingPunct="0"/>
                  <a:r>
                    <a:rPr lang="en-US" sz="1200" dirty="0" smtClean="0">
                      <a:latin typeface="Times New Roman" pitchFamily="18" charset="0"/>
                    </a:rPr>
                    <a:t>M</a:t>
                  </a:r>
                  <a:endParaRPr lang="en-US" sz="1200" b="1" dirty="0">
                    <a:latin typeface="Times New Roman" pitchFamily="18" charset="0"/>
                  </a:endParaRPr>
                </a:p>
              </p:txBody>
            </p:sp>
            <p:sp>
              <p:nvSpPr>
                <p:cNvPr id="284" name="Line 209"/>
                <p:cNvSpPr>
                  <a:spLocks noChangeShapeType="1"/>
                </p:cNvSpPr>
                <p:nvPr/>
              </p:nvSpPr>
              <p:spPr bwMode="auto">
                <a:xfrm>
                  <a:off x="3435350" y="3195638"/>
                  <a:ext cx="381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5" name="Line 209"/>
                <p:cNvSpPr>
                  <a:spLocks noChangeShapeType="1"/>
                </p:cNvSpPr>
                <p:nvPr/>
              </p:nvSpPr>
              <p:spPr bwMode="auto">
                <a:xfrm>
                  <a:off x="2897187" y="3187524"/>
                  <a:ext cx="381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 name="Text Box 138"/>
                <p:cNvSpPr txBox="1">
                  <a:spLocks noChangeArrowheads="1"/>
                </p:cNvSpPr>
                <p:nvPr/>
              </p:nvSpPr>
              <p:spPr bwMode="auto">
                <a:xfrm flipH="1">
                  <a:off x="1894636" y="2363226"/>
                  <a:ext cx="896587" cy="24622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000" dirty="0" smtClean="0">
                      <a:latin typeface="Times New Roman" pitchFamily="18" charset="0"/>
                    </a:rPr>
                    <a:t>D/S OUT_TP</a:t>
                  </a:r>
                  <a:endParaRPr lang="en-US" sz="1000" dirty="0">
                    <a:latin typeface="Times New Roman" pitchFamily="18" charset="0"/>
                  </a:endParaRPr>
                </a:p>
              </p:txBody>
            </p:sp>
            <p:sp>
              <p:nvSpPr>
                <p:cNvPr id="287" name="Line 178"/>
                <p:cNvSpPr>
                  <a:spLocks noChangeShapeType="1"/>
                </p:cNvSpPr>
                <p:nvPr/>
              </p:nvSpPr>
              <p:spPr bwMode="auto">
                <a:xfrm flipH="1">
                  <a:off x="3105492" y="2444347"/>
                  <a:ext cx="76200" cy="165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 name="Text Box 202"/>
                <p:cNvSpPr txBox="1">
                  <a:spLocks noChangeArrowheads="1"/>
                </p:cNvSpPr>
                <p:nvPr/>
              </p:nvSpPr>
              <p:spPr bwMode="auto">
                <a:xfrm flipH="1">
                  <a:off x="2974698" y="2271350"/>
                  <a:ext cx="214125" cy="244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sz="1000" dirty="0">
                      <a:latin typeface="Times New Roman" pitchFamily="18" charset="0"/>
                    </a:rPr>
                    <a:t>4</a:t>
                  </a:r>
                </a:p>
              </p:txBody>
            </p:sp>
            <p:sp>
              <p:nvSpPr>
                <p:cNvPr id="289" name="Rectangle 148"/>
                <p:cNvSpPr>
                  <a:spLocks noChangeArrowheads="1"/>
                </p:cNvSpPr>
                <p:nvPr/>
              </p:nvSpPr>
              <p:spPr bwMode="auto">
                <a:xfrm flipH="1">
                  <a:off x="3352800" y="2442290"/>
                  <a:ext cx="292100" cy="1333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1000" dirty="0">
                      <a:latin typeface="Times New Roman" pitchFamily="18" charset="0"/>
                    </a:rPr>
                    <a:t>BNC</a:t>
                  </a:r>
                  <a:endParaRPr lang="en-US" sz="2400" dirty="0">
                    <a:latin typeface="Times New Roman" pitchFamily="18" charset="0"/>
                  </a:endParaRPr>
                </a:p>
              </p:txBody>
            </p:sp>
          </p:grpSp>
          <p:sp>
            <p:nvSpPr>
              <p:cNvPr id="163" name="Line 152"/>
              <p:cNvSpPr>
                <a:spLocks noChangeShapeType="1"/>
              </p:cNvSpPr>
              <p:nvPr/>
            </p:nvSpPr>
            <p:spPr bwMode="auto">
              <a:xfrm flipV="1">
                <a:off x="2559050" y="5633898"/>
                <a:ext cx="6826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 name="Text Box 153"/>
              <p:cNvSpPr txBox="1">
                <a:spLocks noChangeArrowheads="1"/>
              </p:cNvSpPr>
              <p:nvPr/>
            </p:nvSpPr>
            <p:spPr bwMode="auto">
              <a:xfrm flipH="1">
                <a:off x="1609344" y="5513248"/>
                <a:ext cx="1133856" cy="24622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sz="1000" dirty="0" smtClean="0">
                    <a:latin typeface="Times New Roman" pitchFamily="18" charset="0"/>
                  </a:rPr>
                  <a:t>AC POWER</a:t>
                </a:r>
                <a:endParaRPr lang="en-US" sz="1000" dirty="0">
                  <a:latin typeface="Times New Roman" pitchFamily="18" charset="0"/>
                </a:endParaRPr>
              </a:p>
            </p:txBody>
          </p:sp>
          <p:sp>
            <p:nvSpPr>
              <p:cNvPr id="165" name="Rectangle 156"/>
              <p:cNvSpPr>
                <a:spLocks noChangeArrowheads="1"/>
              </p:cNvSpPr>
              <p:nvPr/>
            </p:nvSpPr>
            <p:spPr bwMode="auto">
              <a:xfrm flipH="1">
                <a:off x="3238500" y="5589448"/>
                <a:ext cx="190500" cy="80963"/>
              </a:xfrm>
              <a:prstGeom prst="rect">
                <a:avLst/>
              </a:prstGeom>
              <a:solidFill>
                <a:srgbClr val="FFFF00"/>
              </a:solidFill>
              <a:ln w="9525">
                <a:solidFill>
                  <a:schemeClr val="tx1"/>
                </a:solidFill>
                <a:miter lim="800000"/>
                <a:headEnd/>
                <a:tailEnd/>
              </a:ln>
              <a:effectLst/>
              <a:extLst/>
            </p:spPr>
            <p:txBody>
              <a:bodyPr wrap="none" anchor="ctr"/>
              <a:lstStyle/>
              <a:p>
                <a:pPr eaLnBrk="0" hangingPunct="0"/>
                <a:endParaRPr lang="en-US" sz="2400">
                  <a:latin typeface="Times New Roman" pitchFamily="18" charset="0"/>
                </a:endParaRPr>
              </a:p>
            </p:txBody>
          </p:sp>
          <p:sp>
            <p:nvSpPr>
              <p:cNvPr id="166" name="Rectangle 170"/>
              <p:cNvSpPr>
                <a:spLocks noChangeArrowheads="1"/>
              </p:cNvSpPr>
              <p:nvPr/>
            </p:nvSpPr>
            <p:spPr bwMode="auto">
              <a:xfrm flipH="1">
                <a:off x="3805262" y="2784516"/>
                <a:ext cx="423863" cy="1524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900" dirty="0" smtClean="0">
                    <a:latin typeface="Times New Roman" pitchFamily="18" charset="0"/>
                  </a:rPr>
                  <a:t>BUF</a:t>
                </a:r>
                <a:endParaRPr lang="en-US" sz="1000" dirty="0">
                  <a:latin typeface="Times New Roman" pitchFamily="18" charset="0"/>
                </a:endParaRPr>
              </a:p>
            </p:txBody>
          </p:sp>
          <p:sp>
            <p:nvSpPr>
              <p:cNvPr id="167" name="Rectangle 170"/>
              <p:cNvSpPr>
                <a:spLocks noChangeArrowheads="1"/>
              </p:cNvSpPr>
              <p:nvPr/>
            </p:nvSpPr>
            <p:spPr bwMode="auto">
              <a:xfrm flipH="1">
                <a:off x="3625850" y="2991428"/>
                <a:ext cx="127565" cy="376709"/>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600" dirty="0" smtClean="0">
                    <a:latin typeface="Times New Roman" pitchFamily="18" charset="0"/>
                  </a:rPr>
                  <a:t>B</a:t>
                </a:r>
              </a:p>
              <a:p>
                <a:pPr eaLnBrk="0" hangingPunct="0"/>
                <a:r>
                  <a:rPr lang="en-US" sz="600" dirty="0" smtClean="0">
                    <a:latin typeface="Times New Roman" pitchFamily="18" charset="0"/>
                  </a:rPr>
                  <a:t>U</a:t>
                </a:r>
              </a:p>
              <a:p>
                <a:pPr eaLnBrk="0" hangingPunct="0"/>
                <a:r>
                  <a:rPr lang="en-US" sz="600" dirty="0" smtClean="0">
                    <a:latin typeface="Times New Roman" pitchFamily="18" charset="0"/>
                  </a:rPr>
                  <a:t>F</a:t>
                </a:r>
                <a:endParaRPr lang="en-US" sz="600" dirty="0">
                  <a:latin typeface="Times New Roman" pitchFamily="18" charset="0"/>
                </a:endParaRPr>
              </a:p>
            </p:txBody>
          </p:sp>
          <p:sp>
            <p:nvSpPr>
              <p:cNvPr id="168" name="Line 178"/>
              <p:cNvSpPr>
                <a:spLocks noChangeShapeType="1"/>
              </p:cNvSpPr>
              <p:nvPr/>
            </p:nvSpPr>
            <p:spPr bwMode="auto">
              <a:xfrm flipH="1">
                <a:off x="3170436" y="3124160"/>
                <a:ext cx="76200" cy="165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 name="Text Box 202"/>
              <p:cNvSpPr txBox="1">
                <a:spLocks noChangeArrowheads="1"/>
              </p:cNvSpPr>
              <p:nvPr/>
            </p:nvSpPr>
            <p:spPr bwMode="auto">
              <a:xfrm flipH="1">
                <a:off x="3039642" y="2951163"/>
                <a:ext cx="214125" cy="24622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sz="1000" dirty="0" smtClean="0">
                    <a:latin typeface="Times New Roman" pitchFamily="18" charset="0"/>
                  </a:rPr>
                  <a:t>3</a:t>
                </a:r>
                <a:endParaRPr lang="en-US" sz="1000" dirty="0">
                  <a:latin typeface="Times New Roman" pitchFamily="18" charset="0"/>
                </a:endParaRPr>
              </a:p>
            </p:txBody>
          </p:sp>
          <p:sp>
            <p:nvSpPr>
              <p:cNvPr id="170" name="Rectangle 154"/>
              <p:cNvSpPr>
                <a:spLocks noChangeArrowheads="1"/>
              </p:cNvSpPr>
              <p:nvPr/>
            </p:nvSpPr>
            <p:spPr bwMode="auto">
              <a:xfrm flipH="1">
                <a:off x="3644900" y="4838701"/>
                <a:ext cx="573155" cy="1905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1000" dirty="0" smtClean="0">
                    <a:latin typeface="Times New Roman" pitchFamily="18" charset="0"/>
                  </a:rPr>
                  <a:t>Switch</a:t>
                </a:r>
                <a:endParaRPr lang="en-US" sz="1000" dirty="0">
                  <a:latin typeface="Times New Roman" pitchFamily="18" charset="0"/>
                </a:endParaRPr>
              </a:p>
            </p:txBody>
          </p:sp>
          <p:sp>
            <p:nvSpPr>
              <p:cNvPr id="171" name="Line 202"/>
              <p:cNvSpPr>
                <a:spLocks noChangeShapeType="1"/>
              </p:cNvSpPr>
              <p:nvPr/>
            </p:nvSpPr>
            <p:spPr bwMode="auto">
              <a:xfrm flipV="1">
                <a:off x="3934380" y="5042640"/>
                <a:ext cx="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3" name="Rectangle 152"/>
            <p:cNvSpPr>
              <a:spLocks noChangeArrowheads="1"/>
            </p:cNvSpPr>
            <p:nvPr/>
          </p:nvSpPr>
          <p:spPr bwMode="auto">
            <a:xfrm flipH="1">
              <a:off x="3238500" y="4951785"/>
              <a:ext cx="190500" cy="8096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a:latin typeface="Times New Roman" pitchFamily="18" charset="0"/>
              </a:endParaRPr>
            </a:p>
          </p:txBody>
        </p:sp>
        <p:sp>
          <p:nvSpPr>
            <p:cNvPr id="154" name="Line 163"/>
            <p:cNvSpPr>
              <a:spLocks noChangeShapeType="1"/>
            </p:cNvSpPr>
            <p:nvPr/>
          </p:nvSpPr>
          <p:spPr bwMode="auto">
            <a:xfrm flipV="1">
              <a:off x="2562225" y="4983535"/>
              <a:ext cx="669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 name="Line 212"/>
            <p:cNvSpPr>
              <a:spLocks noChangeShapeType="1"/>
            </p:cNvSpPr>
            <p:nvPr/>
          </p:nvSpPr>
          <p:spPr bwMode="auto">
            <a:xfrm>
              <a:off x="3435350" y="4996235"/>
              <a:ext cx="203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 name="Text Box 153"/>
            <p:cNvSpPr txBox="1">
              <a:spLocks noChangeArrowheads="1"/>
            </p:cNvSpPr>
            <p:nvPr/>
          </p:nvSpPr>
          <p:spPr bwMode="auto">
            <a:xfrm flipH="1">
              <a:off x="1231399" y="4854855"/>
              <a:ext cx="1353312" cy="24622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a:r>
                <a:rPr lang="en-US" sz="1000" dirty="0">
                  <a:latin typeface="Times New Roman" pitchFamily="18" charset="0"/>
                </a:rPr>
                <a:t>EXT </a:t>
              </a:r>
              <a:r>
                <a:rPr lang="en-US" sz="1000" dirty="0" smtClean="0">
                  <a:latin typeface="Times New Roman" pitchFamily="18" charset="0"/>
                </a:rPr>
                <a:t>POWER RTN</a:t>
              </a:r>
              <a:endParaRPr lang="en-US" sz="1000" dirty="0">
                <a:latin typeface="Times New Roman" pitchFamily="18" charset="0"/>
              </a:endParaRPr>
            </a:p>
          </p:txBody>
        </p:sp>
        <p:sp>
          <p:nvSpPr>
            <p:cNvPr id="157" name="Line 152"/>
            <p:cNvSpPr>
              <a:spLocks noChangeShapeType="1"/>
            </p:cNvSpPr>
            <p:nvPr/>
          </p:nvSpPr>
          <p:spPr bwMode="auto">
            <a:xfrm flipV="1">
              <a:off x="2559049" y="5284740"/>
              <a:ext cx="6826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 name="Rectangle 156"/>
            <p:cNvSpPr>
              <a:spLocks noChangeArrowheads="1"/>
            </p:cNvSpPr>
            <p:nvPr/>
          </p:nvSpPr>
          <p:spPr bwMode="auto">
            <a:xfrm flipH="1">
              <a:off x="3238499" y="5240290"/>
              <a:ext cx="190500" cy="80963"/>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a:latin typeface="Times New Roman" pitchFamily="18" charset="0"/>
              </a:endParaRPr>
            </a:p>
          </p:txBody>
        </p:sp>
        <p:sp>
          <p:nvSpPr>
            <p:cNvPr id="159" name="Text Box 153"/>
            <p:cNvSpPr txBox="1">
              <a:spLocks noChangeArrowheads="1"/>
            </p:cNvSpPr>
            <p:nvPr/>
          </p:nvSpPr>
          <p:spPr bwMode="auto">
            <a:xfrm flipH="1">
              <a:off x="1222048" y="5146999"/>
              <a:ext cx="1353312" cy="24622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a:r>
                <a:rPr lang="en-US" sz="1000" dirty="0" smtClean="0">
                  <a:latin typeface="Times New Roman" pitchFamily="18" charset="0"/>
                </a:rPr>
                <a:t>CHASSIS GND</a:t>
              </a:r>
              <a:endParaRPr lang="en-US" sz="1000" dirty="0">
                <a:latin typeface="Times New Roman" pitchFamily="18" charset="0"/>
              </a:endParaRPr>
            </a:p>
          </p:txBody>
        </p:sp>
      </p:grpSp>
    </p:spTree>
    <p:extLst>
      <p:ext uri="{BB962C8B-B14F-4D97-AF65-F5344CB8AC3E}">
        <p14:creationId xmlns:p14="http://schemas.microsoft.com/office/powerpoint/2010/main" val="686490377"/>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SPP SC Emulator Updates</a:t>
            </a:r>
            <a:endParaRPr lang="en-US" dirty="0"/>
          </a:p>
        </p:txBody>
      </p:sp>
      <p:sp>
        <p:nvSpPr>
          <p:cNvPr id="3" name="Content Placeholder 2"/>
          <p:cNvSpPr>
            <a:spLocks noGrp="1"/>
          </p:cNvSpPr>
          <p:nvPr>
            <p:ph idx="1"/>
          </p:nvPr>
        </p:nvSpPr>
        <p:spPr>
          <a:xfrm>
            <a:off x="228600" y="1505614"/>
            <a:ext cx="8426450" cy="4678363"/>
          </a:xfrm>
        </p:spPr>
        <p:txBody>
          <a:bodyPr/>
          <a:lstStyle/>
          <a:p>
            <a:r>
              <a:rPr lang="en-US" dirty="0" smtClean="0"/>
              <a:t>Update Requirements to SPP Instrument ICDs </a:t>
            </a:r>
            <a:r>
              <a:rPr lang="en-US" dirty="0"/>
              <a:t>and </a:t>
            </a:r>
            <a:r>
              <a:rPr lang="en-US" dirty="0" err="1"/>
              <a:t>SpW</a:t>
            </a:r>
            <a:r>
              <a:rPr lang="en-US" dirty="0"/>
              <a:t> </a:t>
            </a:r>
            <a:r>
              <a:rPr lang="en-US" dirty="0" smtClean="0"/>
              <a:t>ICD for WISPR DPU</a:t>
            </a:r>
          </a:p>
          <a:p>
            <a:r>
              <a:rPr lang="en-US" dirty="0" smtClean="0"/>
              <a:t>Provide A/B UART interfaces  </a:t>
            </a:r>
          </a:p>
          <a:p>
            <a:r>
              <a:rPr lang="en-US" dirty="0" smtClean="0"/>
              <a:t>Provide </a:t>
            </a:r>
            <a:r>
              <a:rPr lang="en-US" dirty="0" smtClean="0"/>
              <a:t>A/B </a:t>
            </a:r>
            <a:r>
              <a:rPr lang="en-US" dirty="0" err="1" smtClean="0"/>
              <a:t>SpW</a:t>
            </a:r>
            <a:r>
              <a:rPr lang="en-US" dirty="0" smtClean="0"/>
              <a:t> </a:t>
            </a:r>
            <a:r>
              <a:rPr lang="en-US" dirty="0" smtClean="0"/>
              <a:t>link with configurable </a:t>
            </a:r>
            <a:r>
              <a:rPr lang="en-US" dirty="0" err="1" smtClean="0"/>
              <a:t>SpW</a:t>
            </a:r>
            <a:r>
              <a:rPr lang="en-US" dirty="0" smtClean="0"/>
              <a:t> bus </a:t>
            </a:r>
            <a:r>
              <a:rPr lang="en-US" dirty="0" smtClean="0"/>
              <a:t>schedule</a:t>
            </a:r>
            <a:endParaRPr lang="en-US" dirty="0" smtClean="0"/>
          </a:p>
          <a:p>
            <a:r>
              <a:rPr lang="en-US" dirty="0" smtClean="0"/>
              <a:t>Support Virtual PPS (no distinct 1PPS line)</a:t>
            </a:r>
          </a:p>
          <a:p>
            <a:r>
              <a:rPr lang="en-US" dirty="0" smtClean="0"/>
              <a:t>Support </a:t>
            </a:r>
            <a:r>
              <a:rPr lang="en-US" dirty="0" smtClean="0">
                <a:solidFill>
                  <a:srgbClr val="0070C0"/>
                </a:solidFill>
              </a:rPr>
              <a:t>345.6 KBAUD (Was 400 KBAUD) </a:t>
            </a:r>
            <a:r>
              <a:rPr lang="en-US" dirty="0" smtClean="0"/>
              <a:t>Telemetry link from FIELDS and SWEAP </a:t>
            </a:r>
          </a:p>
          <a:p>
            <a:r>
              <a:rPr lang="en-US" dirty="0" smtClean="0"/>
              <a:t>GSEOS version 7 will be used for SPP</a:t>
            </a:r>
          </a:p>
          <a:p>
            <a:r>
              <a:rPr lang="en-US" dirty="0" smtClean="0"/>
              <a:t>Mini- and Full-Emulators will have </a:t>
            </a:r>
            <a:r>
              <a:rPr lang="en-US" dirty="0" smtClean="0">
                <a:solidFill>
                  <a:srgbClr val="0070C0"/>
                </a:solidFill>
              </a:rPr>
              <a:t>2</a:t>
            </a:r>
            <a:r>
              <a:rPr lang="en-US" dirty="0" smtClean="0"/>
              <a:t> gated-PPS test outputs with GSEOS command for </a:t>
            </a:r>
            <a:r>
              <a:rPr lang="en-US" dirty="0" smtClean="0">
                <a:solidFill>
                  <a:srgbClr val="0070C0"/>
                </a:solidFill>
              </a:rPr>
              <a:t>arm/disarm/</a:t>
            </a:r>
            <a:r>
              <a:rPr lang="en-US" dirty="0" smtClean="0"/>
              <a:t>one-shot with programmable pulse width and delay from PPS (Timing on Next Slide)-</a:t>
            </a:r>
            <a:r>
              <a:rPr lang="en-US" dirty="0" smtClean="0">
                <a:solidFill>
                  <a:srgbClr val="0070C0"/>
                </a:solidFill>
              </a:rPr>
              <a:t>In addition to 1 PPS output</a:t>
            </a:r>
          </a:p>
          <a:p>
            <a:r>
              <a:rPr lang="en-US" dirty="0" smtClean="0"/>
              <a:t>SCE data connectors will be female MDMs,  PPS test connector will be male MDM</a:t>
            </a:r>
          </a:p>
          <a:p>
            <a:pPr marL="0" indent="0">
              <a:buNone/>
            </a:pPr>
            <a:endParaRPr lang="en-US" dirty="0" smtClean="0"/>
          </a:p>
          <a:p>
            <a:endParaRPr lang="en-US" dirty="0">
              <a:solidFill>
                <a:srgbClr val="FF0000"/>
              </a:solidFill>
            </a:endParaRPr>
          </a:p>
        </p:txBody>
      </p:sp>
      <p:sp>
        <p:nvSpPr>
          <p:cNvPr id="4" name="Slide Number Placeholder 3"/>
          <p:cNvSpPr>
            <a:spLocks noGrp="1"/>
          </p:cNvSpPr>
          <p:nvPr>
            <p:ph type="sldNum" sz="quarter" idx="11"/>
          </p:nvPr>
        </p:nvSpPr>
        <p:spPr/>
        <p:txBody>
          <a:bodyPr/>
          <a:lstStyle/>
          <a:p>
            <a:pPr>
              <a:defRPr/>
            </a:pPr>
            <a:fld id="{C21E7BA3-4211-4233-A686-9D52B25A43DE}" type="slidenum">
              <a:rPr lang="en-US" smtClean="0"/>
              <a:pPr>
                <a:defRPr/>
              </a:pPr>
              <a:t>19</a:t>
            </a:fld>
            <a:endParaRPr lang="en-US" dirty="0"/>
          </a:p>
        </p:txBody>
      </p:sp>
    </p:spTree>
    <p:extLst>
      <p:ext uri="{BB962C8B-B14F-4D97-AF65-F5344CB8AC3E}">
        <p14:creationId xmlns:p14="http://schemas.microsoft.com/office/powerpoint/2010/main" val="1830372823"/>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228599" y="1590675"/>
            <a:ext cx="8570343" cy="4678363"/>
          </a:xfrm>
        </p:spPr>
        <p:txBody>
          <a:bodyPr/>
          <a:lstStyle/>
          <a:p>
            <a:r>
              <a:rPr lang="en-US" dirty="0"/>
              <a:t>Staffing</a:t>
            </a:r>
          </a:p>
          <a:p>
            <a:r>
              <a:rPr lang="en-US" dirty="0" smtClean="0"/>
              <a:t>Purpose/Goal of Review</a:t>
            </a:r>
          </a:p>
          <a:p>
            <a:r>
              <a:rPr lang="en-US" dirty="0" smtClean="0"/>
              <a:t>Timeline (Emulator Development</a:t>
            </a:r>
            <a:r>
              <a:rPr lang="en-US" dirty="0" smtClean="0"/>
              <a:t>)</a:t>
            </a:r>
          </a:p>
          <a:p>
            <a:pPr lvl="1"/>
            <a:r>
              <a:rPr lang="en-US" dirty="0" smtClean="0"/>
              <a:t>Results of </a:t>
            </a:r>
            <a:r>
              <a:rPr lang="en-US" dirty="0"/>
              <a:t>SCE Tag Up MTG w/Instrument Teams </a:t>
            </a:r>
            <a:r>
              <a:rPr lang="en-US" dirty="0" smtClean="0"/>
              <a:t>on 6/21/13</a:t>
            </a:r>
            <a:endParaRPr lang="en-US" dirty="0" smtClean="0"/>
          </a:p>
          <a:p>
            <a:r>
              <a:rPr lang="en-US" dirty="0" smtClean="0"/>
              <a:t>Emulator Status Requirements Flow</a:t>
            </a:r>
          </a:p>
          <a:p>
            <a:r>
              <a:rPr lang="en-US" dirty="0" smtClean="0"/>
              <a:t>Emulator Overview</a:t>
            </a:r>
          </a:p>
          <a:p>
            <a:pPr lvl="1"/>
            <a:r>
              <a:rPr lang="en-US" dirty="0" smtClean="0"/>
              <a:t>Differences </a:t>
            </a:r>
            <a:r>
              <a:rPr lang="en-US" dirty="0" smtClean="0"/>
              <a:t>between  Mini Emulator and Full Emulator</a:t>
            </a:r>
          </a:p>
          <a:p>
            <a:pPr lvl="1"/>
            <a:r>
              <a:rPr lang="en-US" dirty="0"/>
              <a:t>SPP Mini-Emulator Block Diagram </a:t>
            </a:r>
            <a:endParaRPr lang="en-US" dirty="0" smtClean="0"/>
          </a:p>
          <a:p>
            <a:pPr lvl="1"/>
            <a:r>
              <a:rPr lang="en-US" dirty="0" smtClean="0"/>
              <a:t>SPP </a:t>
            </a:r>
            <a:r>
              <a:rPr lang="en-US" dirty="0"/>
              <a:t>Full-Emulator Block Diagram </a:t>
            </a:r>
            <a:endParaRPr lang="en-US" dirty="0" smtClean="0"/>
          </a:p>
          <a:p>
            <a:pPr lvl="1"/>
            <a:r>
              <a:rPr lang="en-US" dirty="0" smtClean="0"/>
              <a:t>SPP Emulator </a:t>
            </a:r>
            <a:r>
              <a:rPr lang="en-US" dirty="0" smtClean="0"/>
              <a:t>Updates</a:t>
            </a:r>
            <a:endParaRPr lang="en-US" dirty="0" smtClean="0"/>
          </a:p>
          <a:p>
            <a:r>
              <a:rPr lang="en-US" dirty="0" smtClean="0">
                <a:solidFill>
                  <a:srgbClr val="0070C0"/>
                </a:solidFill>
              </a:rPr>
              <a:t>Requirement Document Review (Walk Thru Page by Page)</a:t>
            </a:r>
          </a:p>
          <a:p>
            <a:r>
              <a:rPr lang="en-US" dirty="0" smtClean="0"/>
              <a:t>Conclusion</a:t>
            </a:r>
          </a:p>
          <a:p>
            <a:r>
              <a:rPr lang="en-US" dirty="0" smtClean="0"/>
              <a:t>Back Up Slides</a:t>
            </a:r>
          </a:p>
          <a:p>
            <a:pPr lvl="1"/>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C21E7BA3-4211-4233-A686-9D52B25A43DE}" type="slidenum">
              <a:rPr lang="en-US" smtClean="0"/>
              <a:pPr>
                <a:defRPr/>
              </a:pPr>
              <a:t>2</a:t>
            </a:fld>
            <a:endParaRPr lang="en-US" dirty="0"/>
          </a:p>
        </p:txBody>
      </p:sp>
    </p:spTree>
    <p:extLst>
      <p:ext uri="{BB962C8B-B14F-4D97-AF65-F5344CB8AC3E}">
        <p14:creationId xmlns:p14="http://schemas.microsoft.com/office/powerpoint/2010/main" val="123328030"/>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SPP SC Emulator Updates</a:t>
            </a:r>
            <a:endParaRPr lang="en-US" dirty="0"/>
          </a:p>
        </p:txBody>
      </p:sp>
      <p:sp>
        <p:nvSpPr>
          <p:cNvPr id="3" name="Content Placeholder 2"/>
          <p:cNvSpPr>
            <a:spLocks noGrp="1"/>
          </p:cNvSpPr>
          <p:nvPr>
            <p:ph idx="1"/>
          </p:nvPr>
        </p:nvSpPr>
        <p:spPr>
          <a:xfrm>
            <a:off x="228600" y="1505614"/>
            <a:ext cx="8426450" cy="4678363"/>
          </a:xfrm>
        </p:spPr>
        <p:txBody>
          <a:bodyPr/>
          <a:lstStyle/>
          <a:p>
            <a:r>
              <a:rPr lang="en-US" dirty="0" smtClean="0"/>
              <a:t>5V Power no loner supplied thru USB interface, Separate External AC/5CV adapter plug used for Mini. Internal 5V supply used for Full</a:t>
            </a:r>
          </a:p>
          <a:p>
            <a:r>
              <a:rPr lang="en-US" dirty="0" smtClean="0"/>
              <a:t>GSEOS SW verified compatibility with GPIB Drivers, but requires Ext HW supplied by Instrument Team (</a:t>
            </a:r>
            <a:r>
              <a:rPr lang="en-US" dirty="0" err="1" smtClean="0"/>
              <a:t>eg</a:t>
            </a:r>
            <a:r>
              <a:rPr lang="en-US" dirty="0" smtClean="0"/>
              <a:t> USB/GPIB converter)</a:t>
            </a:r>
          </a:p>
          <a:p>
            <a:r>
              <a:rPr lang="en-US" dirty="0" err="1" smtClean="0"/>
              <a:t>Spacewire</a:t>
            </a:r>
            <a:r>
              <a:rPr lang="en-US" dirty="0" smtClean="0"/>
              <a:t> RMAP (Remote Memory Access Protocol) will be Implemented in Embedded SW</a:t>
            </a:r>
          </a:p>
          <a:p>
            <a:endParaRPr lang="en-US" dirty="0">
              <a:solidFill>
                <a:srgbClr val="FF0000"/>
              </a:solidFill>
            </a:endParaRPr>
          </a:p>
        </p:txBody>
      </p:sp>
      <p:sp>
        <p:nvSpPr>
          <p:cNvPr id="4" name="Slide Number Placeholder 3"/>
          <p:cNvSpPr>
            <a:spLocks noGrp="1"/>
          </p:cNvSpPr>
          <p:nvPr>
            <p:ph type="sldNum" sz="quarter" idx="11"/>
          </p:nvPr>
        </p:nvSpPr>
        <p:spPr/>
        <p:txBody>
          <a:bodyPr/>
          <a:lstStyle/>
          <a:p>
            <a:pPr>
              <a:defRPr/>
            </a:pPr>
            <a:fld id="{C21E7BA3-4211-4233-A686-9D52B25A43DE}" type="slidenum">
              <a:rPr lang="en-US" smtClean="0"/>
              <a:pPr>
                <a:defRPr/>
              </a:pPr>
              <a:t>20</a:t>
            </a:fld>
            <a:endParaRPr lang="en-US" dirty="0"/>
          </a:p>
        </p:txBody>
      </p:sp>
    </p:spTree>
    <p:extLst>
      <p:ext uri="{BB962C8B-B14F-4D97-AF65-F5344CB8AC3E}">
        <p14:creationId xmlns:p14="http://schemas.microsoft.com/office/powerpoint/2010/main" val="1643814738"/>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SPP SC Emulator Updates</a:t>
            </a:r>
            <a:endParaRPr lang="en-US" dirty="0"/>
          </a:p>
        </p:txBody>
      </p:sp>
      <p:sp>
        <p:nvSpPr>
          <p:cNvPr id="4" name="Slide Number Placeholder 3"/>
          <p:cNvSpPr>
            <a:spLocks noGrp="1"/>
          </p:cNvSpPr>
          <p:nvPr>
            <p:ph type="sldNum" sz="quarter" idx="11"/>
          </p:nvPr>
        </p:nvSpPr>
        <p:spPr/>
        <p:txBody>
          <a:bodyPr/>
          <a:lstStyle/>
          <a:p>
            <a:pPr>
              <a:defRPr/>
            </a:pPr>
            <a:fld id="{C21E7BA3-4211-4233-A686-9D52B25A43DE}" type="slidenum">
              <a:rPr lang="en-US" smtClean="0"/>
              <a:pPr>
                <a:defRPr/>
              </a:pPr>
              <a:t>21</a:t>
            </a:fld>
            <a:endParaRPr lang="en-US" dirty="0"/>
          </a:p>
        </p:txBody>
      </p:sp>
      <p:sp>
        <p:nvSpPr>
          <p:cNvPr id="6" name="Content Placeholder 2"/>
          <p:cNvSpPr>
            <a:spLocks noGrp="1"/>
          </p:cNvSpPr>
          <p:nvPr>
            <p:ph idx="1"/>
          </p:nvPr>
        </p:nvSpPr>
        <p:spPr>
          <a:xfrm>
            <a:off x="228600" y="1505615"/>
            <a:ext cx="8426450" cy="323186"/>
          </a:xfrm>
        </p:spPr>
        <p:txBody>
          <a:bodyPr/>
          <a:lstStyle/>
          <a:p>
            <a:r>
              <a:rPr lang="en-US" dirty="0" smtClean="0"/>
              <a:t>1PPS &amp; GATED PPS Timing (To Instrument EGSE)</a:t>
            </a:r>
          </a:p>
          <a:p>
            <a:endParaRPr lang="en-US" dirty="0">
              <a:solidFill>
                <a:srgbClr val="FF0000"/>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564" y="2208139"/>
            <a:ext cx="7658100"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4542585"/>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SPP SC Emulator Updates</a:t>
            </a:r>
            <a:endParaRPr lang="en-US" dirty="0"/>
          </a:p>
        </p:txBody>
      </p:sp>
      <p:sp>
        <p:nvSpPr>
          <p:cNvPr id="4" name="Slide Number Placeholder 3"/>
          <p:cNvSpPr>
            <a:spLocks noGrp="1"/>
          </p:cNvSpPr>
          <p:nvPr>
            <p:ph type="sldNum" sz="quarter" idx="11"/>
          </p:nvPr>
        </p:nvSpPr>
        <p:spPr/>
        <p:txBody>
          <a:bodyPr/>
          <a:lstStyle/>
          <a:p>
            <a:pPr>
              <a:defRPr/>
            </a:pPr>
            <a:fld id="{C21E7BA3-4211-4233-A686-9D52B25A43DE}" type="slidenum">
              <a:rPr lang="en-US" smtClean="0"/>
              <a:pPr>
                <a:defRPr/>
              </a:pPr>
              <a:t>22</a:t>
            </a:fld>
            <a:endParaRPr lang="en-US" dirty="0"/>
          </a:p>
        </p:txBody>
      </p:sp>
      <p:sp>
        <p:nvSpPr>
          <p:cNvPr id="6" name="Content Placeholder 2"/>
          <p:cNvSpPr>
            <a:spLocks noGrp="1"/>
          </p:cNvSpPr>
          <p:nvPr>
            <p:ph idx="1"/>
          </p:nvPr>
        </p:nvSpPr>
        <p:spPr>
          <a:xfrm>
            <a:off x="228600" y="1505615"/>
            <a:ext cx="8426450" cy="323186"/>
          </a:xfrm>
        </p:spPr>
        <p:txBody>
          <a:bodyPr/>
          <a:lstStyle/>
          <a:p>
            <a:r>
              <a:rPr lang="en-US" dirty="0" smtClean="0"/>
              <a:t>UART Timing  </a:t>
            </a:r>
          </a:p>
          <a:p>
            <a:endParaRPr lang="en-US" dirty="0">
              <a:solidFill>
                <a:srgbClr val="FF0000"/>
              </a:solidFill>
            </a:endParaRPr>
          </a:p>
        </p:txBody>
      </p:sp>
      <p:pic>
        <p:nvPicPr>
          <p:cNvPr id="5122" name="Picture 12" descr="par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25" y="1996816"/>
            <a:ext cx="7432159" cy="15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287" y="4476306"/>
            <a:ext cx="4197637" cy="169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200246" y="3858954"/>
            <a:ext cx="8426450" cy="32318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7013" indent="-227013" algn="l" rtl="0" eaLnBrk="0" fontAlgn="base" hangingPunct="0">
              <a:lnSpc>
                <a:spcPct val="85000"/>
              </a:lnSpc>
              <a:spcBef>
                <a:spcPct val="0"/>
              </a:spcBef>
              <a:spcAft>
                <a:spcPct val="25000"/>
              </a:spcAft>
              <a:buFont typeface="Wingdings" pitchFamily="2" charset="2"/>
              <a:buChar char="§"/>
              <a:defRPr sz="2000" b="1">
                <a:solidFill>
                  <a:schemeClr val="tx1"/>
                </a:solidFill>
                <a:latin typeface="+mn-lt"/>
                <a:ea typeface="+mn-ea"/>
                <a:cs typeface="+mn-cs"/>
              </a:defRPr>
            </a:lvl1pPr>
            <a:lvl2pPr marL="463550" indent="-234950" algn="l" rtl="0" eaLnBrk="0" fontAlgn="base" hangingPunct="0">
              <a:lnSpc>
                <a:spcPct val="85000"/>
              </a:lnSpc>
              <a:spcBef>
                <a:spcPct val="0"/>
              </a:spcBef>
              <a:spcAft>
                <a:spcPct val="25000"/>
              </a:spcAft>
              <a:buFont typeface="Wingdings" pitchFamily="2" charset="2"/>
              <a:buChar char="§"/>
              <a:defRPr sz="2000" b="1">
                <a:solidFill>
                  <a:schemeClr val="tx1"/>
                </a:solidFill>
                <a:latin typeface="+mn-lt"/>
              </a:defRPr>
            </a:lvl2pPr>
            <a:lvl3pPr marL="963613" indent="-228600" algn="l" rtl="0" eaLnBrk="0" fontAlgn="base" hangingPunct="0">
              <a:lnSpc>
                <a:spcPct val="85000"/>
              </a:lnSpc>
              <a:spcBef>
                <a:spcPct val="0"/>
              </a:spcBef>
              <a:spcAft>
                <a:spcPct val="25000"/>
              </a:spcAft>
              <a:buFont typeface="Wingdings" pitchFamily="2" charset="2"/>
              <a:buChar char="§"/>
              <a:defRPr sz="2000" b="1">
                <a:solidFill>
                  <a:schemeClr val="tx1"/>
                </a:solidFill>
                <a:latin typeface="+mn-lt"/>
              </a:defRPr>
            </a:lvl3pPr>
            <a:lvl4pPr marL="1193800" indent="-228600" algn="l" rtl="0" eaLnBrk="0" fontAlgn="base" hangingPunct="0">
              <a:lnSpc>
                <a:spcPct val="85000"/>
              </a:lnSpc>
              <a:spcBef>
                <a:spcPct val="0"/>
              </a:spcBef>
              <a:spcAft>
                <a:spcPct val="25000"/>
              </a:spcAft>
              <a:buFont typeface="Wingdings" pitchFamily="2" charset="2"/>
              <a:buChar char="§"/>
              <a:defRPr sz="2000" b="1">
                <a:solidFill>
                  <a:schemeClr val="tx1"/>
                </a:solidFill>
                <a:latin typeface="+mn-lt"/>
              </a:defRPr>
            </a:lvl4pPr>
            <a:lvl5pPr marL="2057400" indent="-228600" algn="l" rtl="0" eaLnBrk="0" fontAlgn="base" hangingPunct="0">
              <a:lnSpc>
                <a:spcPct val="85000"/>
              </a:lnSpc>
              <a:spcBef>
                <a:spcPct val="0"/>
              </a:spcBef>
              <a:spcAft>
                <a:spcPct val="25000"/>
              </a:spcAft>
              <a:buFont typeface="Wingdings" pitchFamily="2" charset="2"/>
              <a:buChar char="§"/>
              <a:defRPr sz="2000" b="1">
                <a:solidFill>
                  <a:schemeClr val="tx1"/>
                </a:solidFill>
                <a:latin typeface="+mn-lt"/>
              </a:defRPr>
            </a:lvl5pPr>
            <a:lvl6pPr marL="2514600" indent="-228600" algn="l" rtl="0" fontAlgn="base">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fontAlgn="base">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fontAlgn="base">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fontAlgn="base">
              <a:lnSpc>
                <a:spcPct val="85000"/>
              </a:lnSpc>
              <a:spcBef>
                <a:spcPct val="0"/>
              </a:spcBef>
              <a:spcAft>
                <a:spcPct val="25000"/>
              </a:spcAft>
              <a:buFont typeface="Wingdings" pitchFamily="2" charset="2"/>
              <a:buChar char="§"/>
              <a:defRPr sz="2000" b="1">
                <a:solidFill>
                  <a:schemeClr val="tx1"/>
                </a:solidFill>
                <a:latin typeface="+mn-lt"/>
              </a:defRPr>
            </a:lvl9pPr>
          </a:lstStyle>
          <a:p>
            <a:r>
              <a:rPr lang="en-US" smtClean="0"/>
              <a:t>SpaceWire Data/Strobe Timing</a:t>
            </a:r>
          </a:p>
          <a:p>
            <a:endParaRPr lang="en-US" dirty="0">
              <a:solidFill>
                <a:srgbClr val="FF0000"/>
              </a:solidFill>
            </a:endParaRPr>
          </a:p>
        </p:txBody>
      </p:sp>
    </p:spTree>
    <p:extLst>
      <p:ext uri="{BB962C8B-B14F-4D97-AF65-F5344CB8AC3E}">
        <p14:creationId xmlns:p14="http://schemas.microsoft.com/office/powerpoint/2010/main" val="3082478901"/>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SPP SC Emulator Updates</a:t>
            </a:r>
            <a:endParaRPr lang="en-US" dirty="0"/>
          </a:p>
        </p:txBody>
      </p:sp>
      <p:sp>
        <p:nvSpPr>
          <p:cNvPr id="4" name="Slide Number Placeholder 3"/>
          <p:cNvSpPr>
            <a:spLocks noGrp="1"/>
          </p:cNvSpPr>
          <p:nvPr>
            <p:ph type="sldNum" sz="quarter" idx="11"/>
          </p:nvPr>
        </p:nvSpPr>
        <p:spPr/>
        <p:txBody>
          <a:bodyPr/>
          <a:lstStyle/>
          <a:p>
            <a:pPr>
              <a:defRPr/>
            </a:pPr>
            <a:fld id="{C21E7BA3-4211-4233-A686-9D52B25A43DE}" type="slidenum">
              <a:rPr lang="en-US" smtClean="0"/>
              <a:pPr>
                <a:defRPr/>
              </a:pPr>
              <a:t>23</a:t>
            </a:fld>
            <a:endParaRPr lang="en-US" dirty="0"/>
          </a:p>
        </p:txBody>
      </p:sp>
      <p:sp>
        <p:nvSpPr>
          <p:cNvPr id="6" name="Content Placeholder 2"/>
          <p:cNvSpPr>
            <a:spLocks noGrp="1"/>
          </p:cNvSpPr>
          <p:nvPr>
            <p:ph idx="1"/>
          </p:nvPr>
        </p:nvSpPr>
        <p:spPr>
          <a:xfrm>
            <a:off x="228600" y="1505615"/>
            <a:ext cx="8426450" cy="323186"/>
          </a:xfrm>
        </p:spPr>
        <p:txBody>
          <a:bodyPr/>
          <a:lstStyle/>
          <a:p>
            <a:r>
              <a:rPr lang="en-US" dirty="0" smtClean="0"/>
              <a:t>Command/Telemetry Timing (UART)</a:t>
            </a:r>
          </a:p>
          <a:p>
            <a:endParaRPr lang="en-US" dirty="0">
              <a:solidFill>
                <a:srgbClr val="FF0000"/>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21612161"/>
              </p:ext>
            </p:extLst>
          </p:nvPr>
        </p:nvGraphicFramePr>
        <p:xfrm>
          <a:off x="786809" y="1871331"/>
          <a:ext cx="7360053" cy="3902149"/>
        </p:xfrm>
        <a:graphic>
          <a:graphicData uri="http://schemas.openxmlformats.org/presentationml/2006/ole">
            <mc:AlternateContent xmlns:mc="http://schemas.openxmlformats.org/markup-compatibility/2006">
              <mc:Choice xmlns:v="urn:schemas-microsoft-com:vml" Requires="v">
                <p:oleObj spid="_x0000_s7233" name="Visio" r:id="rId3" imgW="10385639" imgH="5500872" progId="Visio.Drawing.11">
                  <p:embed/>
                </p:oleObj>
              </mc:Choice>
              <mc:Fallback>
                <p:oleObj name="Visio" r:id="rId3" imgW="10385639" imgH="5500872"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809" y="1871331"/>
                        <a:ext cx="7360053" cy="3902149"/>
                      </a:xfrm>
                      <a:prstGeom prst="rect">
                        <a:avLst/>
                      </a:prstGeom>
                      <a:noFill/>
                    </p:spPr>
                  </p:pic>
                </p:oleObj>
              </mc:Fallback>
            </mc:AlternateContent>
          </a:graphicData>
        </a:graphic>
      </p:graphicFrame>
    </p:spTree>
    <p:extLst>
      <p:ext uri="{BB962C8B-B14F-4D97-AF65-F5344CB8AC3E}">
        <p14:creationId xmlns:p14="http://schemas.microsoft.com/office/powerpoint/2010/main" val="3082478901"/>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SPP SC Emulator Updates</a:t>
            </a:r>
          </a:p>
        </p:txBody>
      </p:sp>
      <p:sp>
        <p:nvSpPr>
          <p:cNvPr id="4" name="Slide Number Placeholder 3"/>
          <p:cNvSpPr>
            <a:spLocks noGrp="1"/>
          </p:cNvSpPr>
          <p:nvPr>
            <p:ph type="sldNum" sz="quarter" idx="11"/>
          </p:nvPr>
        </p:nvSpPr>
        <p:spPr/>
        <p:txBody>
          <a:bodyPr/>
          <a:lstStyle/>
          <a:p>
            <a:pPr>
              <a:defRPr/>
            </a:pPr>
            <a:fld id="{C21E7BA3-4211-4233-A686-9D52B25A43DE}" type="slidenum">
              <a:rPr lang="en-US" smtClean="0"/>
              <a:pPr>
                <a:defRPr/>
              </a:pPr>
              <a:t>24</a:t>
            </a:fld>
            <a:endParaRPr lang="en-US" dirty="0"/>
          </a:p>
        </p:txBody>
      </p:sp>
      <p:sp>
        <p:nvSpPr>
          <p:cNvPr id="7" name="AutoShape 623"/>
          <p:cNvSpPr>
            <a:spLocks noChangeArrowheads="1"/>
          </p:cNvSpPr>
          <p:nvPr/>
        </p:nvSpPr>
        <p:spPr bwMode="auto">
          <a:xfrm rot="5400000">
            <a:off x="2241953" y="3122153"/>
            <a:ext cx="438484" cy="474271"/>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624"/>
          <p:cNvSpPr>
            <a:spLocks noChangeArrowheads="1"/>
          </p:cNvSpPr>
          <p:nvPr/>
        </p:nvSpPr>
        <p:spPr bwMode="auto">
          <a:xfrm>
            <a:off x="2401911" y="3468909"/>
            <a:ext cx="59284" cy="5481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 Box 625"/>
          <p:cNvSpPr txBox="1">
            <a:spLocks noChangeArrowheads="1"/>
          </p:cNvSpPr>
          <p:nvPr/>
        </p:nvSpPr>
        <p:spPr bwMode="auto">
          <a:xfrm>
            <a:off x="2139676" y="3595626"/>
            <a:ext cx="719443"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700" dirty="0" smtClean="0"/>
              <a:t>3.3V LVDS</a:t>
            </a:r>
            <a:endParaRPr lang="en-US" sz="700" dirty="0"/>
          </a:p>
        </p:txBody>
      </p:sp>
      <p:sp>
        <p:nvSpPr>
          <p:cNvPr id="10" name="Text Box 626"/>
          <p:cNvSpPr txBox="1">
            <a:spLocks noChangeArrowheads="1"/>
          </p:cNvSpPr>
          <p:nvPr/>
        </p:nvSpPr>
        <p:spPr bwMode="auto">
          <a:xfrm>
            <a:off x="2196878" y="2925146"/>
            <a:ext cx="631951"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700" dirty="0" smtClean="0"/>
              <a:t>FIN1031</a:t>
            </a:r>
            <a:endParaRPr lang="en-US" sz="700" dirty="0"/>
          </a:p>
        </p:txBody>
      </p:sp>
      <p:sp>
        <p:nvSpPr>
          <p:cNvPr id="11" name="AutoShape 627"/>
          <p:cNvSpPr>
            <a:spLocks noChangeArrowheads="1"/>
          </p:cNvSpPr>
          <p:nvPr/>
        </p:nvSpPr>
        <p:spPr bwMode="auto">
          <a:xfrm rot="16200000">
            <a:off x="2182668" y="4071505"/>
            <a:ext cx="438484" cy="474271"/>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628"/>
          <p:cNvSpPr>
            <a:spLocks noChangeShapeType="1"/>
          </p:cNvSpPr>
          <p:nvPr/>
        </p:nvSpPr>
        <p:spPr bwMode="auto">
          <a:xfrm>
            <a:off x="2876182" y="4582694"/>
            <a:ext cx="14228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629"/>
          <p:cNvSpPr>
            <a:spLocks noChangeShapeType="1"/>
          </p:cNvSpPr>
          <p:nvPr/>
        </p:nvSpPr>
        <p:spPr bwMode="auto">
          <a:xfrm>
            <a:off x="2876182" y="4089399"/>
            <a:ext cx="14228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Oval 630"/>
          <p:cNvSpPr>
            <a:spLocks noChangeArrowheads="1"/>
          </p:cNvSpPr>
          <p:nvPr/>
        </p:nvSpPr>
        <p:spPr bwMode="auto">
          <a:xfrm>
            <a:off x="2624225" y="4386289"/>
            <a:ext cx="59284" cy="5481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631"/>
          <p:cNvSpPr>
            <a:spLocks noChangeShapeType="1"/>
          </p:cNvSpPr>
          <p:nvPr/>
        </p:nvSpPr>
        <p:spPr bwMode="auto">
          <a:xfrm>
            <a:off x="3113317" y="4308641"/>
            <a:ext cx="118568" cy="548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632"/>
          <p:cNvSpPr>
            <a:spLocks noChangeShapeType="1"/>
          </p:cNvSpPr>
          <p:nvPr/>
        </p:nvSpPr>
        <p:spPr bwMode="auto">
          <a:xfrm>
            <a:off x="3113317" y="4418262"/>
            <a:ext cx="118568" cy="548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633"/>
          <p:cNvSpPr>
            <a:spLocks noChangeShapeType="1"/>
          </p:cNvSpPr>
          <p:nvPr/>
        </p:nvSpPr>
        <p:spPr bwMode="auto">
          <a:xfrm flipV="1">
            <a:off x="3113317" y="4363452"/>
            <a:ext cx="118568" cy="548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634"/>
          <p:cNvSpPr>
            <a:spLocks noChangeShapeType="1"/>
          </p:cNvSpPr>
          <p:nvPr/>
        </p:nvSpPr>
        <p:spPr bwMode="auto">
          <a:xfrm flipV="1">
            <a:off x="3113317" y="4473073"/>
            <a:ext cx="118568" cy="548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635"/>
          <p:cNvSpPr>
            <a:spLocks noChangeShapeType="1"/>
          </p:cNvSpPr>
          <p:nvPr/>
        </p:nvSpPr>
        <p:spPr bwMode="auto">
          <a:xfrm>
            <a:off x="3113317" y="4527883"/>
            <a:ext cx="118568" cy="548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Text Box 636"/>
          <p:cNvSpPr txBox="1">
            <a:spLocks noChangeArrowheads="1"/>
          </p:cNvSpPr>
          <p:nvPr/>
        </p:nvSpPr>
        <p:spPr bwMode="auto">
          <a:xfrm>
            <a:off x="2825692" y="4199020"/>
            <a:ext cx="276658" cy="15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800" dirty="0"/>
              <a:t>100</a:t>
            </a:r>
          </a:p>
        </p:txBody>
      </p:sp>
      <p:sp>
        <p:nvSpPr>
          <p:cNvPr id="21" name="Text Box 637"/>
          <p:cNvSpPr txBox="1">
            <a:spLocks noChangeArrowheads="1"/>
          </p:cNvSpPr>
          <p:nvPr/>
        </p:nvSpPr>
        <p:spPr bwMode="auto">
          <a:xfrm>
            <a:off x="2174244" y="4547070"/>
            <a:ext cx="677221"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700" dirty="0" smtClean="0"/>
              <a:t>3.3V LVDS</a:t>
            </a:r>
            <a:endParaRPr lang="en-US" sz="700" dirty="0"/>
          </a:p>
        </p:txBody>
      </p:sp>
      <p:sp>
        <p:nvSpPr>
          <p:cNvPr id="22" name="Line 656"/>
          <p:cNvSpPr>
            <a:spLocks noChangeShapeType="1"/>
          </p:cNvSpPr>
          <p:nvPr/>
        </p:nvSpPr>
        <p:spPr bwMode="auto">
          <a:xfrm flipV="1">
            <a:off x="3113317" y="4253831"/>
            <a:ext cx="118568" cy="548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657"/>
          <p:cNvSpPr>
            <a:spLocks noChangeShapeType="1"/>
          </p:cNvSpPr>
          <p:nvPr/>
        </p:nvSpPr>
        <p:spPr bwMode="auto">
          <a:xfrm>
            <a:off x="3113317" y="4199020"/>
            <a:ext cx="118568" cy="548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658"/>
          <p:cNvSpPr>
            <a:spLocks noChangeShapeType="1"/>
          </p:cNvSpPr>
          <p:nvPr/>
        </p:nvSpPr>
        <p:spPr bwMode="auto">
          <a:xfrm flipV="1">
            <a:off x="3113317" y="4144210"/>
            <a:ext cx="118568" cy="548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659"/>
          <p:cNvSpPr>
            <a:spLocks noChangeShapeType="1"/>
          </p:cNvSpPr>
          <p:nvPr/>
        </p:nvSpPr>
        <p:spPr bwMode="auto">
          <a:xfrm flipH="1" flipV="1">
            <a:off x="3113317" y="4089399"/>
            <a:ext cx="118568" cy="548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660"/>
          <p:cNvSpPr>
            <a:spLocks noChangeShapeType="1"/>
          </p:cNvSpPr>
          <p:nvPr/>
        </p:nvSpPr>
        <p:spPr bwMode="auto">
          <a:xfrm>
            <a:off x="2639046" y="4199020"/>
            <a:ext cx="2371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661"/>
          <p:cNvSpPr>
            <a:spLocks noChangeShapeType="1"/>
          </p:cNvSpPr>
          <p:nvPr/>
        </p:nvSpPr>
        <p:spPr bwMode="auto">
          <a:xfrm flipV="1">
            <a:off x="2876182" y="4089399"/>
            <a:ext cx="0" cy="10962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662"/>
          <p:cNvSpPr>
            <a:spLocks noChangeShapeType="1"/>
          </p:cNvSpPr>
          <p:nvPr/>
        </p:nvSpPr>
        <p:spPr bwMode="auto">
          <a:xfrm>
            <a:off x="2698330" y="4418262"/>
            <a:ext cx="1778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663"/>
          <p:cNvSpPr>
            <a:spLocks noChangeShapeType="1"/>
          </p:cNvSpPr>
          <p:nvPr/>
        </p:nvSpPr>
        <p:spPr bwMode="auto">
          <a:xfrm flipV="1">
            <a:off x="2876182" y="4418262"/>
            <a:ext cx="0" cy="164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Text Box 664"/>
          <p:cNvSpPr txBox="1">
            <a:spLocks noChangeArrowheads="1"/>
          </p:cNvSpPr>
          <p:nvPr/>
        </p:nvSpPr>
        <p:spPr bwMode="auto">
          <a:xfrm>
            <a:off x="2179595" y="3910382"/>
            <a:ext cx="527709"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700" dirty="0" smtClean="0"/>
              <a:t>FIN1032</a:t>
            </a:r>
            <a:endParaRPr lang="en-US" sz="700" dirty="0"/>
          </a:p>
        </p:txBody>
      </p:sp>
      <p:sp>
        <p:nvSpPr>
          <p:cNvPr id="31" name="Line 683"/>
          <p:cNvSpPr>
            <a:spLocks noChangeShapeType="1"/>
          </p:cNvSpPr>
          <p:nvPr/>
        </p:nvSpPr>
        <p:spPr bwMode="auto">
          <a:xfrm>
            <a:off x="2876182" y="3085236"/>
            <a:ext cx="14228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684"/>
          <p:cNvSpPr>
            <a:spLocks noChangeShapeType="1"/>
          </p:cNvSpPr>
          <p:nvPr/>
        </p:nvSpPr>
        <p:spPr bwMode="auto">
          <a:xfrm>
            <a:off x="2876182" y="3578530"/>
            <a:ext cx="14228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685"/>
          <p:cNvSpPr>
            <a:spLocks noChangeShapeType="1"/>
          </p:cNvSpPr>
          <p:nvPr/>
        </p:nvSpPr>
        <p:spPr bwMode="auto">
          <a:xfrm>
            <a:off x="2464900" y="3492889"/>
            <a:ext cx="4149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686"/>
          <p:cNvSpPr>
            <a:spLocks noChangeShapeType="1"/>
          </p:cNvSpPr>
          <p:nvPr/>
        </p:nvSpPr>
        <p:spPr bwMode="auto">
          <a:xfrm>
            <a:off x="2876182" y="3499740"/>
            <a:ext cx="0" cy="787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687"/>
          <p:cNvSpPr>
            <a:spLocks noChangeShapeType="1"/>
          </p:cNvSpPr>
          <p:nvPr/>
        </p:nvSpPr>
        <p:spPr bwMode="auto">
          <a:xfrm>
            <a:off x="2409321" y="3218836"/>
            <a:ext cx="47056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688"/>
          <p:cNvSpPr>
            <a:spLocks noChangeShapeType="1"/>
          </p:cNvSpPr>
          <p:nvPr/>
        </p:nvSpPr>
        <p:spPr bwMode="auto">
          <a:xfrm>
            <a:off x="2876182" y="3085236"/>
            <a:ext cx="0" cy="1164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691"/>
          <p:cNvSpPr>
            <a:spLocks noChangeShapeType="1"/>
          </p:cNvSpPr>
          <p:nvPr/>
        </p:nvSpPr>
        <p:spPr bwMode="auto">
          <a:xfrm flipV="1">
            <a:off x="4298995" y="4034588"/>
            <a:ext cx="59284" cy="548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692"/>
          <p:cNvSpPr>
            <a:spLocks noChangeShapeType="1"/>
          </p:cNvSpPr>
          <p:nvPr/>
        </p:nvSpPr>
        <p:spPr bwMode="auto">
          <a:xfrm flipV="1">
            <a:off x="4298995" y="4527883"/>
            <a:ext cx="59284" cy="548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693"/>
          <p:cNvSpPr>
            <a:spLocks noChangeShapeType="1"/>
          </p:cNvSpPr>
          <p:nvPr/>
        </p:nvSpPr>
        <p:spPr bwMode="auto">
          <a:xfrm>
            <a:off x="4298995" y="4582694"/>
            <a:ext cx="59284" cy="548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694"/>
          <p:cNvSpPr>
            <a:spLocks noChangeShapeType="1"/>
          </p:cNvSpPr>
          <p:nvPr/>
        </p:nvSpPr>
        <p:spPr bwMode="auto">
          <a:xfrm>
            <a:off x="4298995" y="4089399"/>
            <a:ext cx="59284" cy="548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696"/>
          <p:cNvSpPr>
            <a:spLocks noChangeShapeType="1"/>
          </p:cNvSpPr>
          <p:nvPr/>
        </p:nvSpPr>
        <p:spPr bwMode="auto">
          <a:xfrm>
            <a:off x="4239711" y="3030425"/>
            <a:ext cx="59284" cy="548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697"/>
          <p:cNvSpPr>
            <a:spLocks noChangeShapeType="1"/>
          </p:cNvSpPr>
          <p:nvPr/>
        </p:nvSpPr>
        <p:spPr bwMode="auto">
          <a:xfrm>
            <a:off x="1809071" y="3359288"/>
            <a:ext cx="4149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698"/>
          <p:cNvSpPr>
            <a:spLocks noChangeShapeType="1"/>
          </p:cNvSpPr>
          <p:nvPr/>
        </p:nvSpPr>
        <p:spPr bwMode="auto">
          <a:xfrm>
            <a:off x="1749787" y="4308641"/>
            <a:ext cx="4149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Text Box 699"/>
          <p:cNvSpPr txBox="1">
            <a:spLocks noChangeArrowheads="1"/>
          </p:cNvSpPr>
          <p:nvPr/>
        </p:nvSpPr>
        <p:spPr bwMode="auto">
          <a:xfrm>
            <a:off x="1326764" y="3168822"/>
            <a:ext cx="663964"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700" dirty="0" smtClean="0"/>
              <a:t>From </a:t>
            </a:r>
            <a:r>
              <a:rPr lang="en-US" sz="700" dirty="0"/>
              <a:t>FPGA</a:t>
            </a:r>
          </a:p>
        </p:txBody>
      </p:sp>
      <p:sp>
        <p:nvSpPr>
          <p:cNvPr id="45" name="Text Box 700"/>
          <p:cNvSpPr txBox="1">
            <a:spLocks noChangeArrowheads="1"/>
          </p:cNvSpPr>
          <p:nvPr/>
        </p:nvSpPr>
        <p:spPr bwMode="auto">
          <a:xfrm>
            <a:off x="1273090" y="4130684"/>
            <a:ext cx="558166"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700" dirty="0"/>
              <a:t>To FPGA</a:t>
            </a:r>
          </a:p>
        </p:txBody>
      </p:sp>
      <p:sp>
        <p:nvSpPr>
          <p:cNvPr id="46" name="Text Box 701"/>
          <p:cNvSpPr txBox="1">
            <a:spLocks noChangeArrowheads="1"/>
          </p:cNvSpPr>
          <p:nvPr/>
        </p:nvSpPr>
        <p:spPr bwMode="auto">
          <a:xfrm>
            <a:off x="4773267" y="2883567"/>
            <a:ext cx="419185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400" b="1" dirty="0"/>
              <a:t>INSTRUMENT</a:t>
            </a:r>
          </a:p>
          <a:p>
            <a:pPr algn="l"/>
            <a:r>
              <a:rPr lang="en-US" sz="1400" b="1" dirty="0"/>
              <a:t>INTERFACE</a:t>
            </a:r>
          </a:p>
          <a:p>
            <a:pPr algn="l"/>
            <a:endParaRPr lang="en-US" sz="1400" b="1" dirty="0"/>
          </a:p>
          <a:p>
            <a:pPr algn="l"/>
            <a:r>
              <a:rPr lang="en-US" sz="1400" b="1" dirty="0" smtClean="0"/>
              <a:t>MDM9-FEMALE (J1, J2)</a:t>
            </a:r>
          </a:p>
          <a:p>
            <a:pPr algn="l"/>
            <a:r>
              <a:rPr lang="en-US" sz="1400" b="1" dirty="0" smtClean="0"/>
              <a:t>(Separate Connectors for Side A &amp; Side B)</a:t>
            </a:r>
            <a:endParaRPr lang="en-US" sz="1400" b="1" dirty="0"/>
          </a:p>
          <a:p>
            <a:pPr algn="l"/>
            <a:r>
              <a:rPr lang="en-US" sz="1400" b="1" dirty="0"/>
              <a:t>(mating connector is </a:t>
            </a:r>
            <a:r>
              <a:rPr lang="en-US" sz="1400" b="1" dirty="0" smtClean="0"/>
              <a:t>male)</a:t>
            </a:r>
          </a:p>
          <a:p>
            <a:pPr algn="l"/>
            <a:endParaRPr lang="en-US" sz="1400" b="1" dirty="0"/>
          </a:p>
          <a:p>
            <a:pPr algn="l"/>
            <a:r>
              <a:rPr lang="en-US" sz="1400" b="1" dirty="0" smtClean="0"/>
              <a:t>Note: * = </a:t>
            </a:r>
            <a:r>
              <a:rPr lang="en-US" sz="1400" b="1" dirty="0" err="1" smtClean="0"/>
              <a:t>SpaceWire</a:t>
            </a:r>
            <a:r>
              <a:rPr lang="en-US" sz="1400" b="1" dirty="0" smtClean="0"/>
              <a:t> Strobe Signals </a:t>
            </a:r>
          </a:p>
          <a:p>
            <a:pPr algn="l"/>
            <a:r>
              <a:rPr lang="en-US" sz="1400" b="1" dirty="0" smtClean="0"/>
              <a:t>(Sin/</a:t>
            </a:r>
            <a:r>
              <a:rPr lang="en-US" sz="1400" b="1" dirty="0" err="1" smtClean="0"/>
              <a:t>Sout</a:t>
            </a:r>
            <a:r>
              <a:rPr lang="en-US" sz="1400" b="1" dirty="0" smtClean="0"/>
              <a:t> are not used for UART Interfaces)</a:t>
            </a:r>
          </a:p>
          <a:p>
            <a:pPr algn="l"/>
            <a:endParaRPr lang="en-US" sz="1400" b="1" dirty="0"/>
          </a:p>
          <a:p>
            <a:pPr algn="l"/>
            <a:r>
              <a:rPr lang="en-US" sz="1400" b="1" dirty="0" smtClean="0"/>
              <a:t>Connector PN: M83513-13-A01CP (Right Angle)</a:t>
            </a:r>
          </a:p>
          <a:p>
            <a:pPr algn="l"/>
            <a:r>
              <a:rPr lang="en-US" sz="1400" b="1" dirty="0" smtClean="0"/>
              <a:t> (</a:t>
            </a:r>
            <a:r>
              <a:rPr lang="en-US" sz="1400" b="1" dirty="0" err="1" smtClean="0"/>
              <a:t>Glenair</a:t>
            </a:r>
            <a:r>
              <a:rPr lang="en-US" sz="1400" b="1" dirty="0" smtClean="0"/>
              <a:t>/Mouser)</a:t>
            </a:r>
            <a:endParaRPr lang="en-US" sz="1400" b="1" dirty="0"/>
          </a:p>
        </p:txBody>
      </p:sp>
      <p:sp>
        <p:nvSpPr>
          <p:cNvPr id="48" name="AutoShape 703"/>
          <p:cNvSpPr>
            <a:spLocks noChangeArrowheads="1"/>
          </p:cNvSpPr>
          <p:nvPr/>
        </p:nvSpPr>
        <p:spPr bwMode="auto">
          <a:xfrm rot="5400000">
            <a:off x="2301236" y="2207948"/>
            <a:ext cx="438484" cy="474271"/>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704"/>
          <p:cNvSpPr>
            <a:spLocks noChangeArrowheads="1"/>
          </p:cNvSpPr>
          <p:nvPr/>
        </p:nvSpPr>
        <p:spPr bwMode="auto">
          <a:xfrm>
            <a:off x="2461194" y="2554704"/>
            <a:ext cx="59284" cy="5481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Text Box 705"/>
          <p:cNvSpPr txBox="1">
            <a:spLocks noChangeArrowheads="1"/>
          </p:cNvSpPr>
          <p:nvPr/>
        </p:nvSpPr>
        <p:spPr bwMode="auto">
          <a:xfrm>
            <a:off x="2283342" y="2646513"/>
            <a:ext cx="627095"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700" dirty="0" smtClean="0"/>
              <a:t>3.3V LVDS</a:t>
            </a:r>
            <a:endParaRPr lang="en-US" sz="700" dirty="0"/>
          </a:p>
        </p:txBody>
      </p:sp>
      <p:sp>
        <p:nvSpPr>
          <p:cNvPr id="51" name="Text Box 706"/>
          <p:cNvSpPr txBox="1">
            <a:spLocks noChangeArrowheads="1"/>
          </p:cNvSpPr>
          <p:nvPr/>
        </p:nvSpPr>
        <p:spPr bwMode="auto">
          <a:xfrm>
            <a:off x="2224059" y="2051781"/>
            <a:ext cx="527709"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700" dirty="0" smtClean="0"/>
              <a:t>FIN1031</a:t>
            </a:r>
            <a:endParaRPr lang="en-US" sz="700" dirty="0"/>
          </a:p>
        </p:txBody>
      </p:sp>
      <p:sp>
        <p:nvSpPr>
          <p:cNvPr id="52" name="Line 725"/>
          <p:cNvSpPr>
            <a:spLocks noChangeShapeType="1"/>
          </p:cNvSpPr>
          <p:nvPr/>
        </p:nvSpPr>
        <p:spPr bwMode="auto">
          <a:xfrm>
            <a:off x="2935465" y="2171031"/>
            <a:ext cx="136353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Line 726"/>
          <p:cNvSpPr>
            <a:spLocks noChangeShapeType="1"/>
          </p:cNvSpPr>
          <p:nvPr/>
        </p:nvSpPr>
        <p:spPr bwMode="auto">
          <a:xfrm>
            <a:off x="2935465" y="2664325"/>
            <a:ext cx="136353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Line 727"/>
          <p:cNvSpPr>
            <a:spLocks noChangeShapeType="1"/>
          </p:cNvSpPr>
          <p:nvPr/>
        </p:nvSpPr>
        <p:spPr bwMode="auto">
          <a:xfrm>
            <a:off x="2524184" y="2578684"/>
            <a:ext cx="4149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Line 728"/>
          <p:cNvSpPr>
            <a:spLocks noChangeShapeType="1"/>
          </p:cNvSpPr>
          <p:nvPr/>
        </p:nvSpPr>
        <p:spPr bwMode="auto">
          <a:xfrm>
            <a:off x="2935465" y="2585536"/>
            <a:ext cx="0" cy="787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Line 729"/>
          <p:cNvSpPr>
            <a:spLocks noChangeShapeType="1"/>
          </p:cNvSpPr>
          <p:nvPr/>
        </p:nvSpPr>
        <p:spPr bwMode="auto">
          <a:xfrm>
            <a:off x="2468605" y="2304632"/>
            <a:ext cx="47056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Line 730"/>
          <p:cNvSpPr>
            <a:spLocks noChangeShapeType="1"/>
          </p:cNvSpPr>
          <p:nvPr/>
        </p:nvSpPr>
        <p:spPr bwMode="auto">
          <a:xfrm>
            <a:off x="2935465" y="2171031"/>
            <a:ext cx="0" cy="1164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Line 731"/>
          <p:cNvSpPr>
            <a:spLocks noChangeShapeType="1"/>
          </p:cNvSpPr>
          <p:nvPr/>
        </p:nvSpPr>
        <p:spPr bwMode="auto">
          <a:xfrm flipV="1">
            <a:off x="4268119" y="2171031"/>
            <a:ext cx="59284" cy="548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732"/>
          <p:cNvSpPr>
            <a:spLocks noChangeShapeType="1"/>
          </p:cNvSpPr>
          <p:nvPr/>
        </p:nvSpPr>
        <p:spPr bwMode="auto">
          <a:xfrm flipV="1">
            <a:off x="4268119" y="2664325"/>
            <a:ext cx="59284" cy="548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Line 733"/>
          <p:cNvSpPr>
            <a:spLocks noChangeShapeType="1"/>
          </p:cNvSpPr>
          <p:nvPr/>
        </p:nvSpPr>
        <p:spPr bwMode="auto">
          <a:xfrm>
            <a:off x="4268119" y="2609515"/>
            <a:ext cx="59284" cy="548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 name="Line 734"/>
          <p:cNvSpPr>
            <a:spLocks noChangeShapeType="1"/>
          </p:cNvSpPr>
          <p:nvPr/>
        </p:nvSpPr>
        <p:spPr bwMode="auto">
          <a:xfrm>
            <a:off x="4268119" y="2116220"/>
            <a:ext cx="59284" cy="548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Line 735"/>
          <p:cNvSpPr>
            <a:spLocks noChangeShapeType="1"/>
          </p:cNvSpPr>
          <p:nvPr/>
        </p:nvSpPr>
        <p:spPr bwMode="auto">
          <a:xfrm>
            <a:off x="1868355" y="2445083"/>
            <a:ext cx="4149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Text Box 736"/>
          <p:cNvSpPr txBox="1">
            <a:spLocks noChangeArrowheads="1"/>
          </p:cNvSpPr>
          <p:nvPr/>
        </p:nvSpPr>
        <p:spPr bwMode="auto">
          <a:xfrm>
            <a:off x="1386048" y="2254617"/>
            <a:ext cx="663964"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700" dirty="0" smtClean="0"/>
              <a:t>From FPGA</a:t>
            </a:r>
            <a:endParaRPr lang="en-US" sz="700" dirty="0"/>
          </a:p>
        </p:txBody>
      </p:sp>
      <p:sp>
        <p:nvSpPr>
          <p:cNvPr id="64" name="Text Box 737"/>
          <p:cNvSpPr txBox="1">
            <a:spLocks noChangeArrowheads="1"/>
          </p:cNvSpPr>
          <p:nvPr/>
        </p:nvSpPr>
        <p:spPr bwMode="auto">
          <a:xfrm>
            <a:off x="4327403" y="2061410"/>
            <a:ext cx="2696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dirty="0" smtClean="0"/>
              <a:t>9</a:t>
            </a:r>
            <a:endParaRPr lang="en-US" sz="1200" dirty="0"/>
          </a:p>
        </p:txBody>
      </p:sp>
      <p:sp>
        <p:nvSpPr>
          <p:cNvPr id="65" name="Text Box 738"/>
          <p:cNvSpPr txBox="1">
            <a:spLocks noChangeArrowheads="1"/>
          </p:cNvSpPr>
          <p:nvPr/>
        </p:nvSpPr>
        <p:spPr bwMode="auto">
          <a:xfrm>
            <a:off x="4327403" y="2554704"/>
            <a:ext cx="2696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dirty="0" smtClean="0"/>
              <a:t>5</a:t>
            </a:r>
            <a:endParaRPr lang="en-US" sz="1200" dirty="0"/>
          </a:p>
        </p:txBody>
      </p:sp>
      <p:sp>
        <p:nvSpPr>
          <p:cNvPr id="66" name="Text Box 739"/>
          <p:cNvSpPr txBox="1">
            <a:spLocks noChangeArrowheads="1"/>
          </p:cNvSpPr>
          <p:nvPr/>
        </p:nvSpPr>
        <p:spPr bwMode="auto">
          <a:xfrm>
            <a:off x="4327403" y="2975615"/>
            <a:ext cx="2696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dirty="0" smtClean="0"/>
              <a:t>8</a:t>
            </a:r>
            <a:endParaRPr lang="en-US" sz="1200" dirty="0"/>
          </a:p>
        </p:txBody>
      </p:sp>
      <p:sp>
        <p:nvSpPr>
          <p:cNvPr id="67" name="Text Box 740"/>
          <p:cNvSpPr txBox="1">
            <a:spLocks noChangeArrowheads="1"/>
          </p:cNvSpPr>
          <p:nvPr/>
        </p:nvSpPr>
        <p:spPr bwMode="auto">
          <a:xfrm>
            <a:off x="4327403" y="3468909"/>
            <a:ext cx="2696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dirty="0" smtClean="0"/>
              <a:t>4</a:t>
            </a:r>
            <a:endParaRPr lang="en-US" sz="1200" dirty="0"/>
          </a:p>
        </p:txBody>
      </p:sp>
      <p:sp>
        <p:nvSpPr>
          <p:cNvPr id="68" name="Text Box 741"/>
          <p:cNvSpPr txBox="1">
            <a:spLocks noChangeArrowheads="1"/>
          </p:cNvSpPr>
          <p:nvPr/>
        </p:nvSpPr>
        <p:spPr bwMode="auto">
          <a:xfrm>
            <a:off x="4327403" y="3979778"/>
            <a:ext cx="2696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dirty="0" smtClean="0"/>
              <a:t>1</a:t>
            </a:r>
            <a:endParaRPr lang="en-US" sz="1200" dirty="0"/>
          </a:p>
        </p:txBody>
      </p:sp>
      <p:sp>
        <p:nvSpPr>
          <p:cNvPr id="69" name="Text Box 742"/>
          <p:cNvSpPr txBox="1">
            <a:spLocks noChangeArrowheads="1"/>
          </p:cNvSpPr>
          <p:nvPr/>
        </p:nvSpPr>
        <p:spPr bwMode="auto">
          <a:xfrm>
            <a:off x="4327403" y="4473073"/>
            <a:ext cx="2696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dirty="0" smtClean="0"/>
              <a:t>6</a:t>
            </a:r>
            <a:endParaRPr lang="en-US" sz="1200" dirty="0"/>
          </a:p>
        </p:txBody>
      </p:sp>
      <p:sp>
        <p:nvSpPr>
          <p:cNvPr id="70" name="Text Box 743"/>
          <p:cNvSpPr txBox="1">
            <a:spLocks noChangeArrowheads="1"/>
          </p:cNvSpPr>
          <p:nvPr/>
        </p:nvSpPr>
        <p:spPr bwMode="auto">
          <a:xfrm>
            <a:off x="3110725" y="3784390"/>
            <a:ext cx="148630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900" dirty="0" err="1" smtClean="0"/>
              <a:t>SpW_Din_UART_TLM_P</a:t>
            </a:r>
            <a:endParaRPr lang="en-US" sz="900" dirty="0"/>
          </a:p>
        </p:txBody>
      </p:sp>
      <p:sp>
        <p:nvSpPr>
          <p:cNvPr id="71" name="Text Box 745"/>
          <p:cNvSpPr txBox="1">
            <a:spLocks noChangeArrowheads="1"/>
          </p:cNvSpPr>
          <p:nvPr/>
        </p:nvSpPr>
        <p:spPr bwMode="auto">
          <a:xfrm>
            <a:off x="3298579" y="3382125"/>
            <a:ext cx="88357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900" dirty="0" err="1" smtClean="0"/>
              <a:t>SpW_Sout_N</a:t>
            </a:r>
            <a:endParaRPr lang="en-US" sz="900" dirty="0"/>
          </a:p>
        </p:txBody>
      </p:sp>
      <p:sp>
        <p:nvSpPr>
          <p:cNvPr id="72" name="Text Box 746"/>
          <p:cNvSpPr txBox="1">
            <a:spLocks noChangeArrowheads="1"/>
          </p:cNvSpPr>
          <p:nvPr/>
        </p:nvSpPr>
        <p:spPr bwMode="auto">
          <a:xfrm>
            <a:off x="3291169" y="2886598"/>
            <a:ext cx="87716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900" dirty="0" err="1" smtClean="0"/>
              <a:t>SpW_Sout_P</a:t>
            </a:r>
            <a:endParaRPr lang="en-US" sz="900" dirty="0"/>
          </a:p>
        </p:txBody>
      </p:sp>
      <p:sp>
        <p:nvSpPr>
          <p:cNvPr id="73" name="Text Box 747"/>
          <p:cNvSpPr txBox="1">
            <a:spLocks noChangeArrowheads="1"/>
          </p:cNvSpPr>
          <p:nvPr/>
        </p:nvSpPr>
        <p:spPr bwMode="auto">
          <a:xfrm>
            <a:off x="2988646" y="2438555"/>
            <a:ext cx="151836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900" dirty="0" err="1" smtClean="0"/>
              <a:t>SpW_Din_UART_CMD_P</a:t>
            </a:r>
            <a:endParaRPr lang="en-US" sz="900" dirty="0"/>
          </a:p>
        </p:txBody>
      </p:sp>
      <p:sp>
        <p:nvSpPr>
          <p:cNvPr id="74" name="Text Box 748"/>
          <p:cNvSpPr txBox="1">
            <a:spLocks noChangeArrowheads="1"/>
          </p:cNvSpPr>
          <p:nvPr/>
        </p:nvSpPr>
        <p:spPr bwMode="auto">
          <a:xfrm>
            <a:off x="2973825" y="1928703"/>
            <a:ext cx="151836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900" dirty="0" err="1" smtClean="0"/>
              <a:t>SpW_Din_UART_CMD_P</a:t>
            </a:r>
            <a:endParaRPr lang="en-US" sz="900" dirty="0"/>
          </a:p>
        </p:txBody>
      </p:sp>
      <p:sp>
        <p:nvSpPr>
          <p:cNvPr id="75" name="Line 749"/>
          <p:cNvSpPr>
            <a:spLocks noChangeShapeType="1"/>
          </p:cNvSpPr>
          <p:nvPr/>
        </p:nvSpPr>
        <p:spPr bwMode="auto">
          <a:xfrm>
            <a:off x="4476847" y="2061410"/>
            <a:ext cx="177852" cy="164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750"/>
          <p:cNvSpPr>
            <a:spLocks noChangeShapeType="1"/>
          </p:cNvSpPr>
          <p:nvPr/>
        </p:nvSpPr>
        <p:spPr bwMode="auto">
          <a:xfrm>
            <a:off x="4654699" y="2225841"/>
            <a:ext cx="0" cy="1041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Line 751"/>
          <p:cNvSpPr>
            <a:spLocks noChangeShapeType="1"/>
          </p:cNvSpPr>
          <p:nvPr/>
        </p:nvSpPr>
        <p:spPr bwMode="auto">
          <a:xfrm>
            <a:off x="4654699" y="3267241"/>
            <a:ext cx="118568" cy="10962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Line 752"/>
          <p:cNvSpPr>
            <a:spLocks noChangeShapeType="1"/>
          </p:cNvSpPr>
          <p:nvPr/>
        </p:nvSpPr>
        <p:spPr bwMode="auto">
          <a:xfrm>
            <a:off x="4654699" y="3486483"/>
            <a:ext cx="0" cy="23425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Line 753"/>
          <p:cNvSpPr>
            <a:spLocks noChangeShapeType="1"/>
          </p:cNvSpPr>
          <p:nvPr/>
        </p:nvSpPr>
        <p:spPr bwMode="auto">
          <a:xfrm flipV="1">
            <a:off x="4654699" y="3376862"/>
            <a:ext cx="118568" cy="10962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Line 754"/>
          <p:cNvSpPr>
            <a:spLocks noChangeShapeType="1"/>
          </p:cNvSpPr>
          <p:nvPr/>
        </p:nvSpPr>
        <p:spPr bwMode="auto">
          <a:xfrm flipH="1">
            <a:off x="4536131" y="5828990"/>
            <a:ext cx="118568" cy="10962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 name="Text Box 755"/>
          <p:cNvSpPr txBox="1">
            <a:spLocks noChangeArrowheads="1"/>
          </p:cNvSpPr>
          <p:nvPr/>
        </p:nvSpPr>
        <p:spPr bwMode="auto">
          <a:xfrm>
            <a:off x="3170009" y="4300497"/>
            <a:ext cx="149271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900" dirty="0" err="1" smtClean="0"/>
              <a:t>SpW_Din_UART_TLM_N</a:t>
            </a:r>
            <a:endParaRPr lang="en-US" sz="900" dirty="0"/>
          </a:p>
        </p:txBody>
      </p:sp>
      <p:sp>
        <p:nvSpPr>
          <p:cNvPr id="82" name="Line 756"/>
          <p:cNvSpPr>
            <a:spLocks noChangeShapeType="1"/>
          </p:cNvSpPr>
          <p:nvPr/>
        </p:nvSpPr>
        <p:spPr bwMode="auto">
          <a:xfrm flipV="1">
            <a:off x="4236007" y="3097796"/>
            <a:ext cx="59284" cy="548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 name="Line 757"/>
          <p:cNvSpPr>
            <a:spLocks noChangeShapeType="1"/>
          </p:cNvSpPr>
          <p:nvPr/>
        </p:nvSpPr>
        <p:spPr bwMode="auto">
          <a:xfrm flipV="1">
            <a:off x="4247122" y="3573963"/>
            <a:ext cx="59284" cy="548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Line 758"/>
          <p:cNvSpPr>
            <a:spLocks noChangeShapeType="1"/>
          </p:cNvSpPr>
          <p:nvPr/>
        </p:nvSpPr>
        <p:spPr bwMode="auto">
          <a:xfrm>
            <a:off x="4239711" y="3519152"/>
            <a:ext cx="59284" cy="548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 name="Line 760"/>
          <p:cNvSpPr>
            <a:spLocks noChangeShapeType="1"/>
          </p:cNvSpPr>
          <p:nvPr/>
        </p:nvSpPr>
        <p:spPr bwMode="auto">
          <a:xfrm>
            <a:off x="2904589" y="5657663"/>
            <a:ext cx="14228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 name="Line 761"/>
          <p:cNvSpPr>
            <a:spLocks noChangeShapeType="1"/>
          </p:cNvSpPr>
          <p:nvPr/>
        </p:nvSpPr>
        <p:spPr bwMode="auto">
          <a:xfrm flipV="1">
            <a:off x="4327402" y="5602852"/>
            <a:ext cx="59284" cy="548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 name="Line 762"/>
          <p:cNvSpPr>
            <a:spLocks noChangeShapeType="1"/>
          </p:cNvSpPr>
          <p:nvPr/>
        </p:nvSpPr>
        <p:spPr bwMode="auto">
          <a:xfrm>
            <a:off x="4327402" y="5657663"/>
            <a:ext cx="59284" cy="548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 name="Text Box 763"/>
          <p:cNvSpPr txBox="1">
            <a:spLocks noChangeArrowheads="1"/>
          </p:cNvSpPr>
          <p:nvPr/>
        </p:nvSpPr>
        <p:spPr bwMode="auto">
          <a:xfrm>
            <a:off x="4355810" y="5548042"/>
            <a:ext cx="2696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dirty="0" smtClean="0"/>
              <a:t>3</a:t>
            </a:r>
            <a:endParaRPr lang="en-US" sz="1200" dirty="0"/>
          </a:p>
        </p:txBody>
      </p:sp>
      <p:sp>
        <p:nvSpPr>
          <p:cNvPr id="89" name="Text Box 764"/>
          <p:cNvSpPr txBox="1">
            <a:spLocks noChangeArrowheads="1"/>
          </p:cNvSpPr>
          <p:nvPr/>
        </p:nvSpPr>
        <p:spPr bwMode="auto">
          <a:xfrm>
            <a:off x="3734563" y="5493231"/>
            <a:ext cx="340882" cy="164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900"/>
              <a:t>GND</a:t>
            </a:r>
          </a:p>
        </p:txBody>
      </p:sp>
      <p:sp>
        <p:nvSpPr>
          <p:cNvPr id="90" name="Line 765"/>
          <p:cNvSpPr>
            <a:spLocks noChangeShapeType="1"/>
          </p:cNvSpPr>
          <p:nvPr/>
        </p:nvSpPr>
        <p:spPr bwMode="auto">
          <a:xfrm>
            <a:off x="2904589" y="5657663"/>
            <a:ext cx="0" cy="5481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a:lstStyle/>
          <a:p>
            <a:endParaRPr lang="en-US"/>
          </a:p>
        </p:txBody>
      </p:sp>
      <p:sp>
        <p:nvSpPr>
          <p:cNvPr id="91" name="Line 766"/>
          <p:cNvSpPr>
            <a:spLocks noChangeShapeType="1"/>
          </p:cNvSpPr>
          <p:nvPr/>
        </p:nvSpPr>
        <p:spPr bwMode="auto">
          <a:xfrm>
            <a:off x="2845305" y="5767284"/>
            <a:ext cx="1185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a:lstStyle/>
          <a:p>
            <a:endParaRPr lang="en-US"/>
          </a:p>
        </p:txBody>
      </p:sp>
      <p:sp>
        <p:nvSpPr>
          <p:cNvPr id="92" name="Line 767"/>
          <p:cNvSpPr>
            <a:spLocks noChangeShapeType="1"/>
          </p:cNvSpPr>
          <p:nvPr/>
        </p:nvSpPr>
        <p:spPr bwMode="auto">
          <a:xfrm>
            <a:off x="2904589" y="5657663"/>
            <a:ext cx="0" cy="10962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a:lstStyle/>
          <a:p>
            <a:endParaRPr lang="en-US"/>
          </a:p>
        </p:txBody>
      </p:sp>
      <p:sp>
        <p:nvSpPr>
          <p:cNvPr id="93" name="Line 768"/>
          <p:cNvSpPr>
            <a:spLocks noChangeShapeType="1"/>
          </p:cNvSpPr>
          <p:nvPr/>
        </p:nvSpPr>
        <p:spPr bwMode="auto">
          <a:xfrm>
            <a:off x="2867536" y="5808392"/>
            <a:ext cx="592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a:lstStyle/>
          <a:p>
            <a:endParaRPr lang="en-US"/>
          </a:p>
        </p:txBody>
      </p:sp>
      <p:sp>
        <p:nvSpPr>
          <p:cNvPr id="94" name="Rectangle 769" descr="Business Areas - Military Space"/>
          <p:cNvSpPr>
            <a:spLocks noChangeArrowheads="1"/>
          </p:cNvSpPr>
          <p:nvPr/>
        </p:nvSpPr>
        <p:spPr bwMode="auto">
          <a:xfrm>
            <a:off x="176080" y="1394639"/>
            <a:ext cx="5987858" cy="461665"/>
          </a:xfrm>
          <a:prstGeom prst="rect">
            <a:avLst/>
          </a:prstGeom>
          <a:noFill/>
          <a:ln>
            <a:noFill/>
          </a:ln>
          <a:effectLst/>
          <a:extLst>
            <a:ext uri="{909E8E84-426E-40DD-AFC4-6F175D3DCCD1}">
              <a14:hiddenFill xmlns:a14="http://schemas.microsoft.com/office/drawing/2010/main">
                <a:blipFill dpi="0" rotWithShape="0">
                  <a:blip r:embed="rId2"/>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a:spAutoFit/>
          </a:bodyPr>
          <a:lstStyle/>
          <a:p>
            <a:r>
              <a:rPr lang="en-US" sz="2400" b="1" dirty="0">
                <a:solidFill>
                  <a:srgbClr val="002060"/>
                </a:solidFill>
              </a:rPr>
              <a:t>First Circuit </a:t>
            </a:r>
            <a:r>
              <a:rPr lang="en-US" sz="2400" b="1" dirty="0" smtClean="0">
                <a:solidFill>
                  <a:srgbClr val="002060"/>
                </a:solidFill>
              </a:rPr>
              <a:t>Interface (UART/</a:t>
            </a:r>
            <a:r>
              <a:rPr lang="en-US" sz="2400" b="1" dirty="0" err="1" smtClean="0">
                <a:solidFill>
                  <a:srgbClr val="002060"/>
                </a:solidFill>
              </a:rPr>
              <a:t>Spacewire</a:t>
            </a:r>
            <a:r>
              <a:rPr lang="en-US" sz="2400" b="1" dirty="0" smtClean="0">
                <a:solidFill>
                  <a:srgbClr val="002060"/>
                </a:solidFill>
              </a:rPr>
              <a:t>)</a:t>
            </a:r>
            <a:endParaRPr lang="en-US" sz="2400" b="1" dirty="0">
              <a:solidFill>
                <a:srgbClr val="002060"/>
              </a:solidFill>
            </a:endParaRPr>
          </a:p>
        </p:txBody>
      </p:sp>
      <p:sp>
        <p:nvSpPr>
          <p:cNvPr id="100" name="AutoShape 627"/>
          <p:cNvSpPr>
            <a:spLocks noChangeArrowheads="1"/>
          </p:cNvSpPr>
          <p:nvPr/>
        </p:nvSpPr>
        <p:spPr bwMode="auto">
          <a:xfrm rot="16200000">
            <a:off x="2192138" y="4894733"/>
            <a:ext cx="438484" cy="474271"/>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Line 628"/>
          <p:cNvSpPr>
            <a:spLocks noChangeShapeType="1"/>
          </p:cNvSpPr>
          <p:nvPr/>
        </p:nvSpPr>
        <p:spPr bwMode="auto">
          <a:xfrm>
            <a:off x="2885652" y="5405922"/>
            <a:ext cx="14228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 name="Line 629"/>
          <p:cNvSpPr>
            <a:spLocks noChangeShapeType="1"/>
          </p:cNvSpPr>
          <p:nvPr/>
        </p:nvSpPr>
        <p:spPr bwMode="auto">
          <a:xfrm>
            <a:off x="2885652" y="4912627"/>
            <a:ext cx="14228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 name="Oval 630"/>
          <p:cNvSpPr>
            <a:spLocks noChangeArrowheads="1"/>
          </p:cNvSpPr>
          <p:nvPr/>
        </p:nvSpPr>
        <p:spPr bwMode="auto">
          <a:xfrm>
            <a:off x="2633695" y="5209517"/>
            <a:ext cx="59284" cy="5481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Line 631"/>
          <p:cNvSpPr>
            <a:spLocks noChangeShapeType="1"/>
          </p:cNvSpPr>
          <p:nvPr/>
        </p:nvSpPr>
        <p:spPr bwMode="auto">
          <a:xfrm>
            <a:off x="3122787" y="5131869"/>
            <a:ext cx="118568" cy="548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 name="Line 632"/>
          <p:cNvSpPr>
            <a:spLocks noChangeShapeType="1"/>
          </p:cNvSpPr>
          <p:nvPr/>
        </p:nvSpPr>
        <p:spPr bwMode="auto">
          <a:xfrm>
            <a:off x="3122787" y="5241490"/>
            <a:ext cx="118568" cy="548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 name="Line 633"/>
          <p:cNvSpPr>
            <a:spLocks noChangeShapeType="1"/>
          </p:cNvSpPr>
          <p:nvPr/>
        </p:nvSpPr>
        <p:spPr bwMode="auto">
          <a:xfrm flipV="1">
            <a:off x="3122787" y="5186680"/>
            <a:ext cx="118568" cy="548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 name="Line 634"/>
          <p:cNvSpPr>
            <a:spLocks noChangeShapeType="1"/>
          </p:cNvSpPr>
          <p:nvPr/>
        </p:nvSpPr>
        <p:spPr bwMode="auto">
          <a:xfrm flipV="1">
            <a:off x="3122787" y="5296301"/>
            <a:ext cx="118568" cy="548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 name="Line 635"/>
          <p:cNvSpPr>
            <a:spLocks noChangeShapeType="1"/>
          </p:cNvSpPr>
          <p:nvPr/>
        </p:nvSpPr>
        <p:spPr bwMode="auto">
          <a:xfrm>
            <a:off x="3122787" y="5351111"/>
            <a:ext cx="118568" cy="548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 name="Text Box 636"/>
          <p:cNvSpPr txBox="1">
            <a:spLocks noChangeArrowheads="1"/>
          </p:cNvSpPr>
          <p:nvPr/>
        </p:nvSpPr>
        <p:spPr bwMode="auto">
          <a:xfrm>
            <a:off x="2835162" y="5022248"/>
            <a:ext cx="276658" cy="15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800"/>
              <a:t>100</a:t>
            </a:r>
          </a:p>
        </p:txBody>
      </p:sp>
      <p:sp>
        <p:nvSpPr>
          <p:cNvPr id="110" name="Text Box 637"/>
          <p:cNvSpPr txBox="1">
            <a:spLocks noChangeArrowheads="1"/>
          </p:cNvSpPr>
          <p:nvPr/>
        </p:nvSpPr>
        <p:spPr bwMode="auto">
          <a:xfrm>
            <a:off x="2183714" y="5370298"/>
            <a:ext cx="677221"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700" dirty="0" smtClean="0"/>
              <a:t>3.3V LVDS</a:t>
            </a:r>
            <a:endParaRPr lang="en-US" sz="700" dirty="0"/>
          </a:p>
        </p:txBody>
      </p:sp>
      <p:sp>
        <p:nvSpPr>
          <p:cNvPr id="111" name="Line 656"/>
          <p:cNvSpPr>
            <a:spLocks noChangeShapeType="1"/>
          </p:cNvSpPr>
          <p:nvPr/>
        </p:nvSpPr>
        <p:spPr bwMode="auto">
          <a:xfrm flipV="1">
            <a:off x="3122787" y="5077059"/>
            <a:ext cx="118568" cy="548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 name="Line 657"/>
          <p:cNvSpPr>
            <a:spLocks noChangeShapeType="1"/>
          </p:cNvSpPr>
          <p:nvPr/>
        </p:nvSpPr>
        <p:spPr bwMode="auto">
          <a:xfrm>
            <a:off x="3122787" y="5022248"/>
            <a:ext cx="118568" cy="548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 name="Line 658"/>
          <p:cNvSpPr>
            <a:spLocks noChangeShapeType="1"/>
          </p:cNvSpPr>
          <p:nvPr/>
        </p:nvSpPr>
        <p:spPr bwMode="auto">
          <a:xfrm flipV="1">
            <a:off x="3122787" y="4967438"/>
            <a:ext cx="118568" cy="548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 name="Line 659"/>
          <p:cNvSpPr>
            <a:spLocks noChangeShapeType="1"/>
          </p:cNvSpPr>
          <p:nvPr/>
        </p:nvSpPr>
        <p:spPr bwMode="auto">
          <a:xfrm flipH="1" flipV="1">
            <a:off x="3122787" y="4912627"/>
            <a:ext cx="118568" cy="548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 name="Line 660"/>
          <p:cNvSpPr>
            <a:spLocks noChangeShapeType="1"/>
          </p:cNvSpPr>
          <p:nvPr/>
        </p:nvSpPr>
        <p:spPr bwMode="auto">
          <a:xfrm>
            <a:off x="2648516" y="5022248"/>
            <a:ext cx="2371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 name="Line 661"/>
          <p:cNvSpPr>
            <a:spLocks noChangeShapeType="1"/>
          </p:cNvSpPr>
          <p:nvPr/>
        </p:nvSpPr>
        <p:spPr bwMode="auto">
          <a:xfrm flipV="1">
            <a:off x="2885652" y="4912627"/>
            <a:ext cx="0" cy="10962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 name="Line 662"/>
          <p:cNvSpPr>
            <a:spLocks noChangeShapeType="1"/>
          </p:cNvSpPr>
          <p:nvPr/>
        </p:nvSpPr>
        <p:spPr bwMode="auto">
          <a:xfrm>
            <a:off x="2707800" y="5241490"/>
            <a:ext cx="1778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 name="Line 663"/>
          <p:cNvSpPr>
            <a:spLocks noChangeShapeType="1"/>
          </p:cNvSpPr>
          <p:nvPr/>
        </p:nvSpPr>
        <p:spPr bwMode="auto">
          <a:xfrm flipV="1">
            <a:off x="2885652" y="5241490"/>
            <a:ext cx="0" cy="164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 name="Text Box 664"/>
          <p:cNvSpPr txBox="1">
            <a:spLocks noChangeArrowheads="1"/>
          </p:cNvSpPr>
          <p:nvPr/>
        </p:nvSpPr>
        <p:spPr bwMode="auto">
          <a:xfrm>
            <a:off x="2189065" y="4733610"/>
            <a:ext cx="527709"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700" dirty="0" smtClean="0"/>
              <a:t>FIN1032</a:t>
            </a:r>
            <a:endParaRPr lang="en-US" sz="700" dirty="0"/>
          </a:p>
        </p:txBody>
      </p:sp>
      <p:sp>
        <p:nvSpPr>
          <p:cNvPr id="120" name="Line 691"/>
          <p:cNvSpPr>
            <a:spLocks noChangeShapeType="1"/>
          </p:cNvSpPr>
          <p:nvPr/>
        </p:nvSpPr>
        <p:spPr bwMode="auto">
          <a:xfrm flipV="1">
            <a:off x="4308465" y="4857816"/>
            <a:ext cx="59284" cy="548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 name="Line 692"/>
          <p:cNvSpPr>
            <a:spLocks noChangeShapeType="1"/>
          </p:cNvSpPr>
          <p:nvPr/>
        </p:nvSpPr>
        <p:spPr bwMode="auto">
          <a:xfrm flipV="1">
            <a:off x="4308465" y="5351111"/>
            <a:ext cx="59284" cy="548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 name="Line 693"/>
          <p:cNvSpPr>
            <a:spLocks noChangeShapeType="1"/>
          </p:cNvSpPr>
          <p:nvPr/>
        </p:nvSpPr>
        <p:spPr bwMode="auto">
          <a:xfrm>
            <a:off x="4308465" y="5405922"/>
            <a:ext cx="59284" cy="548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 name="Line 694"/>
          <p:cNvSpPr>
            <a:spLocks noChangeShapeType="1"/>
          </p:cNvSpPr>
          <p:nvPr/>
        </p:nvSpPr>
        <p:spPr bwMode="auto">
          <a:xfrm>
            <a:off x="4308465" y="4912627"/>
            <a:ext cx="59284" cy="548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 name="Line 698"/>
          <p:cNvSpPr>
            <a:spLocks noChangeShapeType="1"/>
          </p:cNvSpPr>
          <p:nvPr/>
        </p:nvSpPr>
        <p:spPr bwMode="auto">
          <a:xfrm>
            <a:off x="1759257" y="5131869"/>
            <a:ext cx="4149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 name="Text Box 700"/>
          <p:cNvSpPr txBox="1">
            <a:spLocks noChangeArrowheads="1"/>
          </p:cNvSpPr>
          <p:nvPr/>
        </p:nvSpPr>
        <p:spPr bwMode="auto">
          <a:xfrm>
            <a:off x="1282560" y="4915658"/>
            <a:ext cx="558166"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700" dirty="0"/>
              <a:t>To FPGA</a:t>
            </a:r>
          </a:p>
        </p:txBody>
      </p:sp>
      <p:sp>
        <p:nvSpPr>
          <p:cNvPr id="126" name="Text Box 741"/>
          <p:cNvSpPr txBox="1">
            <a:spLocks noChangeArrowheads="1"/>
          </p:cNvSpPr>
          <p:nvPr/>
        </p:nvSpPr>
        <p:spPr bwMode="auto">
          <a:xfrm>
            <a:off x="4336873" y="4803006"/>
            <a:ext cx="2696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dirty="0" smtClean="0"/>
              <a:t>2</a:t>
            </a:r>
            <a:endParaRPr lang="en-US" sz="1200" dirty="0"/>
          </a:p>
        </p:txBody>
      </p:sp>
      <p:sp>
        <p:nvSpPr>
          <p:cNvPr id="127" name="Text Box 742"/>
          <p:cNvSpPr txBox="1">
            <a:spLocks noChangeArrowheads="1"/>
          </p:cNvSpPr>
          <p:nvPr/>
        </p:nvSpPr>
        <p:spPr bwMode="auto">
          <a:xfrm>
            <a:off x="4336873" y="5296301"/>
            <a:ext cx="2696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dirty="0" smtClean="0"/>
              <a:t>7</a:t>
            </a:r>
            <a:endParaRPr lang="en-US" sz="1200" dirty="0"/>
          </a:p>
        </p:txBody>
      </p:sp>
      <p:sp>
        <p:nvSpPr>
          <p:cNvPr id="128" name="Text Box 743"/>
          <p:cNvSpPr txBox="1">
            <a:spLocks noChangeArrowheads="1"/>
          </p:cNvSpPr>
          <p:nvPr/>
        </p:nvSpPr>
        <p:spPr bwMode="auto">
          <a:xfrm>
            <a:off x="3366335" y="4697705"/>
            <a:ext cx="80663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900" dirty="0" err="1" smtClean="0"/>
              <a:t>SpW_Sin_P</a:t>
            </a:r>
            <a:endParaRPr lang="en-US" sz="900" dirty="0"/>
          </a:p>
        </p:txBody>
      </p:sp>
      <p:sp>
        <p:nvSpPr>
          <p:cNvPr id="129" name="Text Box 755"/>
          <p:cNvSpPr txBox="1">
            <a:spLocks noChangeArrowheads="1"/>
          </p:cNvSpPr>
          <p:nvPr/>
        </p:nvSpPr>
        <p:spPr bwMode="auto">
          <a:xfrm>
            <a:off x="3359923" y="5213812"/>
            <a:ext cx="81304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900" dirty="0" err="1" smtClean="0"/>
              <a:t>SpW_Sin_N</a:t>
            </a:r>
            <a:endParaRPr lang="en-US" sz="900" dirty="0"/>
          </a:p>
        </p:txBody>
      </p:sp>
    </p:spTree>
    <p:extLst>
      <p:ext uri="{BB962C8B-B14F-4D97-AF65-F5344CB8AC3E}">
        <p14:creationId xmlns:p14="http://schemas.microsoft.com/office/powerpoint/2010/main" val="1965391101"/>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SPP SC Emulator Updates</a:t>
            </a:r>
          </a:p>
        </p:txBody>
      </p:sp>
      <p:sp>
        <p:nvSpPr>
          <p:cNvPr id="4" name="Slide Number Placeholder 3"/>
          <p:cNvSpPr>
            <a:spLocks noGrp="1"/>
          </p:cNvSpPr>
          <p:nvPr>
            <p:ph type="sldNum" sz="quarter" idx="11"/>
          </p:nvPr>
        </p:nvSpPr>
        <p:spPr/>
        <p:txBody>
          <a:bodyPr/>
          <a:lstStyle/>
          <a:p>
            <a:pPr>
              <a:defRPr/>
            </a:pPr>
            <a:fld id="{C21E7BA3-4211-4233-A686-9D52B25A43DE}" type="slidenum">
              <a:rPr lang="en-US" smtClean="0"/>
              <a:pPr>
                <a:defRPr/>
              </a:pPr>
              <a:t>25</a:t>
            </a:fld>
            <a:endParaRPr lang="en-US" dirty="0"/>
          </a:p>
        </p:txBody>
      </p:sp>
      <p:sp>
        <p:nvSpPr>
          <p:cNvPr id="46" name="Text Box 701"/>
          <p:cNvSpPr txBox="1">
            <a:spLocks noChangeArrowheads="1"/>
          </p:cNvSpPr>
          <p:nvPr/>
        </p:nvSpPr>
        <p:spPr bwMode="auto">
          <a:xfrm>
            <a:off x="4692651" y="2111731"/>
            <a:ext cx="4241546"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400" b="1" dirty="0" smtClean="0"/>
              <a:t>INSTRUMENT EGSE</a:t>
            </a:r>
            <a:r>
              <a:rPr lang="en-US" sz="1400" b="1" dirty="0"/>
              <a:t> </a:t>
            </a:r>
            <a:r>
              <a:rPr lang="en-US" sz="1400" b="1" dirty="0" smtClean="0"/>
              <a:t>INTERFACE  </a:t>
            </a:r>
            <a:endParaRPr lang="en-US" sz="1400" b="1" dirty="0"/>
          </a:p>
          <a:p>
            <a:pPr algn="l"/>
            <a:endParaRPr lang="en-US" sz="1400" b="1" dirty="0"/>
          </a:p>
          <a:p>
            <a:pPr algn="l"/>
            <a:r>
              <a:rPr lang="en-US" sz="1400" b="1" dirty="0" smtClean="0"/>
              <a:t>MDM9-MALE  (J3)</a:t>
            </a:r>
            <a:endParaRPr lang="en-US" sz="1400" b="1" dirty="0"/>
          </a:p>
          <a:p>
            <a:pPr algn="l"/>
            <a:r>
              <a:rPr lang="en-US" sz="1400" b="1" dirty="0" smtClean="0"/>
              <a:t> (</a:t>
            </a:r>
            <a:r>
              <a:rPr lang="en-US" sz="1400" b="1" dirty="0"/>
              <a:t>mating connector is </a:t>
            </a:r>
            <a:r>
              <a:rPr lang="en-US" sz="1400" b="1" dirty="0" smtClean="0"/>
              <a:t>female</a:t>
            </a:r>
            <a:r>
              <a:rPr lang="en-US" sz="1400" b="1" dirty="0"/>
              <a:t>)</a:t>
            </a:r>
          </a:p>
          <a:p>
            <a:pPr algn="l"/>
            <a:r>
              <a:rPr lang="en-US" sz="1400" b="1" dirty="0" smtClean="0"/>
              <a:t> Connector </a:t>
            </a:r>
            <a:r>
              <a:rPr lang="en-US" sz="1400" b="1" dirty="0"/>
              <a:t>PN: </a:t>
            </a:r>
            <a:r>
              <a:rPr lang="en-US" sz="1400" b="1" dirty="0" smtClean="0"/>
              <a:t>M83513-10-A01CP </a:t>
            </a:r>
            <a:r>
              <a:rPr lang="en-US" sz="1400" b="1" dirty="0"/>
              <a:t>(Right Angle)</a:t>
            </a:r>
          </a:p>
          <a:p>
            <a:pPr algn="l"/>
            <a:r>
              <a:rPr lang="en-US" sz="1400" b="1" dirty="0"/>
              <a:t> (</a:t>
            </a:r>
            <a:r>
              <a:rPr lang="en-US" sz="1400" b="1" dirty="0" err="1"/>
              <a:t>Glenair</a:t>
            </a:r>
            <a:r>
              <a:rPr lang="en-US" sz="1400" b="1" dirty="0"/>
              <a:t>/Mouser</a:t>
            </a:r>
            <a:r>
              <a:rPr lang="en-US" sz="1400" b="1" dirty="0" smtClean="0"/>
              <a:t>)</a:t>
            </a:r>
            <a:endParaRPr lang="en-US" sz="1400" b="1" dirty="0"/>
          </a:p>
          <a:p>
            <a:pPr algn="l"/>
            <a:r>
              <a:rPr lang="en-US" sz="1400" b="1" dirty="0" smtClean="0"/>
              <a:t> </a:t>
            </a:r>
          </a:p>
          <a:p>
            <a:pPr algn="l"/>
            <a:r>
              <a:rPr lang="en-US" sz="1400" b="1" dirty="0" smtClean="0"/>
              <a:t>Pins:2,3,7: Ground)</a:t>
            </a:r>
            <a:endParaRPr lang="en-US" sz="1400" b="1" dirty="0"/>
          </a:p>
          <a:p>
            <a:pPr algn="l"/>
            <a:r>
              <a:rPr lang="en-US" sz="1400" b="1" dirty="0" smtClean="0"/>
              <a:t> </a:t>
            </a:r>
            <a:endParaRPr lang="en-US" sz="1400" b="1" dirty="0"/>
          </a:p>
        </p:txBody>
      </p:sp>
      <p:sp>
        <p:nvSpPr>
          <p:cNvPr id="48" name="AutoShape 703"/>
          <p:cNvSpPr>
            <a:spLocks noChangeArrowheads="1"/>
          </p:cNvSpPr>
          <p:nvPr/>
        </p:nvSpPr>
        <p:spPr bwMode="auto">
          <a:xfrm rot="5400000">
            <a:off x="1568451" y="2452311"/>
            <a:ext cx="609600" cy="6096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Text Box 705"/>
          <p:cNvSpPr txBox="1">
            <a:spLocks noChangeArrowheads="1"/>
          </p:cNvSpPr>
          <p:nvPr/>
        </p:nvSpPr>
        <p:spPr bwMode="auto">
          <a:xfrm>
            <a:off x="1568451" y="2604711"/>
            <a:ext cx="5629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700" dirty="0"/>
              <a:t>3.3V</a:t>
            </a:r>
          </a:p>
          <a:p>
            <a:pPr algn="l"/>
            <a:r>
              <a:rPr lang="en-US" sz="700" dirty="0" smtClean="0"/>
              <a:t>LVCMOS</a:t>
            </a:r>
            <a:endParaRPr lang="en-US" sz="700" dirty="0"/>
          </a:p>
        </p:txBody>
      </p:sp>
      <p:sp>
        <p:nvSpPr>
          <p:cNvPr id="51" name="Text Box 706"/>
          <p:cNvSpPr txBox="1">
            <a:spLocks noChangeArrowheads="1"/>
          </p:cNvSpPr>
          <p:nvPr/>
        </p:nvSpPr>
        <p:spPr bwMode="auto">
          <a:xfrm>
            <a:off x="1306277" y="2237983"/>
            <a:ext cx="976549"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700" dirty="0" smtClean="0"/>
              <a:t>SN74LVC244ADBR</a:t>
            </a:r>
            <a:endParaRPr lang="en-US" sz="700" dirty="0"/>
          </a:p>
        </p:txBody>
      </p:sp>
      <p:sp>
        <p:nvSpPr>
          <p:cNvPr id="52" name="Line 725"/>
          <p:cNvSpPr>
            <a:spLocks noChangeShapeType="1"/>
          </p:cNvSpPr>
          <p:nvPr/>
        </p:nvSpPr>
        <p:spPr bwMode="auto">
          <a:xfrm>
            <a:off x="3316096" y="2761596"/>
            <a:ext cx="8034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Line 731"/>
          <p:cNvSpPr>
            <a:spLocks noChangeShapeType="1"/>
          </p:cNvSpPr>
          <p:nvPr/>
        </p:nvSpPr>
        <p:spPr bwMode="auto">
          <a:xfrm flipV="1">
            <a:off x="4079877" y="2761596"/>
            <a:ext cx="76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 name="Line 734"/>
          <p:cNvSpPr>
            <a:spLocks noChangeShapeType="1"/>
          </p:cNvSpPr>
          <p:nvPr/>
        </p:nvSpPr>
        <p:spPr bwMode="auto">
          <a:xfrm>
            <a:off x="4079877" y="2685396"/>
            <a:ext cx="76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Line 735"/>
          <p:cNvSpPr>
            <a:spLocks noChangeShapeType="1"/>
          </p:cNvSpPr>
          <p:nvPr/>
        </p:nvSpPr>
        <p:spPr bwMode="auto">
          <a:xfrm>
            <a:off x="1035051" y="2757111"/>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Text Box 736"/>
          <p:cNvSpPr txBox="1">
            <a:spLocks noChangeArrowheads="1"/>
          </p:cNvSpPr>
          <p:nvPr/>
        </p:nvSpPr>
        <p:spPr bwMode="auto">
          <a:xfrm>
            <a:off x="371087" y="2548606"/>
            <a:ext cx="663964"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700" dirty="0" smtClean="0"/>
              <a:t>From FPGA</a:t>
            </a:r>
            <a:endParaRPr lang="en-US" sz="700" dirty="0"/>
          </a:p>
        </p:txBody>
      </p:sp>
      <p:sp>
        <p:nvSpPr>
          <p:cNvPr id="64" name="Text Box 737"/>
          <p:cNvSpPr txBox="1">
            <a:spLocks noChangeArrowheads="1"/>
          </p:cNvSpPr>
          <p:nvPr/>
        </p:nvSpPr>
        <p:spPr bwMode="auto">
          <a:xfrm>
            <a:off x="4195763" y="2624277"/>
            <a:ext cx="2682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t>1</a:t>
            </a:r>
          </a:p>
        </p:txBody>
      </p:sp>
      <p:sp>
        <p:nvSpPr>
          <p:cNvPr id="74" name="Text Box 748"/>
          <p:cNvSpPr txBox="1">
            <a:spLocks noChangeArrowheads="1"/>
          </p:cNvSpPr>
          <p:nvPr/>
        </p:nvSpPr>
        <p:spPr bwMode="auto">
          <a:xfrm>
            <a:off x="3355783" y="2517829"/>
            <a:ext cx="479618"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900" dirty="0" smtClean="0"/>
              <a:t>1PPS</a:t>
            </a:r>
            <a:endParaRPr lang="en-US" sz="900" dirty="0"/>
          </a:p>
        </p:txBody>
      </p:sp>
      <p:sp>
        <p:nvSpPr>
          <p:cNvPr id="75" name="Line 749"/>
          <p:cNvSpPr>
            <a:spLocks noChangeShapeType="1"/>
          </p:cNvSpPr>
          <p:nvPr/>
        </p:nvSpPr>
        <p:spPr bwMode="auto">
          <a:xfrm>
            <a:off x="4387851" y="2223711"/>
            <a:ext cx="2286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750"/>
          <p:cNvSpPr>
            <a:spLocks noChangeShapeType="1"/>
          </p:cNvSpPr>
          <p:nvPr/>
        </p:nvSpPr>
        <p:spPr bwMode="auto">
          <a:xfrm>
            <a:off x="4616451" y="2452311"/>
            <a:ext cx="0" cy="38548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Line 751"/>
          <p:cNvSpPr>
            <a:spLocks noChangeShapeType="1"/>
          </p:cNvSpPr>
          <p:nvPr/>
        </p:nvSpPr>
        <p:spPr bwMode="auto">
          <a:xfrm>
            <a:off x="4616451" y="2846463"/>
            <a:ext cx="1524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Line 752"/>
          <p:cNvSpPr>
            <a:spLocks noChangeShapeType="1"/>
          </p:cNvSpPr>
          <p:nvPr/>
        </p:nvSpPr>
        <p:spPr bwMode="auto">
          <a:xfrm>
            <a:off x="4616451" y="3151263"/>
            <a:ext cx="0" cy="262263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Line 753"/>
          <p:cNvSpPr>
            <a:spLocks noChangeShapeType="1"/>
          </p:cNvSpPr>
          <p:nvPr/>
        </p:nvSpPr>
        <p:spPr bwMode="auto">
          <a:xfrm flipV="1">
            <a:off x="4616451" y="2998863"/>
            <a:ext cx="1524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Line 754"/>
          <p:cNvSpPr>
            <a:spLocks noChangeShapeType="1"/>
          </p:cNvSpPr>
          <p:nvPr/>
        </p:nvSpPr>
        <p:spPr bwMode="auto">
          <a:xfrm flipH="1">
            <a:off x="4464050" y="5760626"/>
            <a:ext cx="1524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 name="Line 760"/>
          <p:cNvSpPr>
            <a:spLocks noChangeShapeType="1"/>
          </p:cNvSpPr>
          <p:nvPr/>
        </p:nvSpPr>
        <p:spPr bwMode="auto">
          <a:xfrm>
            <a:off x="2330451" y="3311316"/>
            <a:ext cx="1828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 name="Line 761"/>
          <p:cNvSpPr>
            <a:spLocks noChangeShapeType="1"/>
          </p:cNvSpPr>
          <p:nvPr/>
        </p:nvSpPr>
        <p:spPr bwMode="auto">
          <a:xfrm flipV="1">
            <a:off x="4159251" y="3235116"/>
            <a:ext cx="76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 name="Line 762"/>
          <p:cNvSpPr>
            <a:spLocks noChangeShapeType="1"/>
          </p:cNvSpPr>
          <p:nvPr/>
        </p:nvSpPr>
        <p:spPr bwMode="auto">
          <a:xfrm>
            <a:off x="4159251" y="3311316"/>
            <a:ext cx="76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 name="Text Box 763"/>
          <p:cNvSpPr txBox="1">
            <a:spLocks noChangeArrowheads="1"/>
          </p:cNvSpPr>
          <p:nvPr/>
        </p:nvSpPr>
        <p:spPr bwMode="auto">
          <a:xfrm>
            <a:off x="4195764" y="3158916"/>
            <a:ext cx="2682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dirty="0" smtClean="0"/>
              <a:t>6</a:t>
            </a:r>
            <a:endParaRPr lang="en-US" sz="1200" dirty="0"/>
          </a:p>
        </p:txBody>
      </p:sp>
      <p:sp>
        <p:nvSpPr>
          <p:cNvPr id="89" name="Text Box 764"/>
          <p:cNvSpPr txBox="1">
            <a:spLocks noChangeArrowheads="1"/>
          </p:cNvSpPr>
          <p:nvPr/>
        </p:nvSpPr>
        <p:spPr bwMode="auto">
          <a:xfrm>
            <a:off x="3397251" y="3082716"/>
            <a:ext cx="438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900"/>
              <a:t>GND</a:t>
            </a:r>
          </a:p>
        </p:txBody>
      </p:sp>
      <p:sp>
        <p:nvSpPr>
          <p:cNvPr id="90" name="Line 765"/>
          <p:cNvSpPr>
            <a:spLocks noChangeShapeType="1"/>
          </p:cNvSpPr>
          <p:nvPr/>
        </p:nvSpPr>
        <p:spPr bwMode="auto">
          <a:xfrm>
            <a:off x="2330451" y="3311316"/>
            <a:ext cx="0" cy="76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a:lstStyle/>
          <a:p>
            <a:endParaRPr lang="en-US"/>
          </a:p>
        </p:txBody>
      </p:sp>
      <p:sp>
        <p:nvSpPr>
          <p:cNvPr id="91" name="Line 766"/>
          <p:cNvSpPr>
            <a:spLocks noChangeShapeType="1"/>
          </p:cNvSpPr>
          <p:nvPr/>
        </p:nvSpPr>
        <p:spPr bwMode="auto">
          <a:xfrm>
            <a:off x="2254251" y="3463716"/>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a:lstStyle/>
          <a:p>
            <a:endParaRPr lang="en-US"/>
          </a:p>
        </p:txBody>
      </p:sp>
      <p:sp>
        <p:nvSpPr>
          <p:cNvPr id="92" name="Line 767"/>
          <p:cNvSpPr>
            <a:spLocks noChangeShapeType="1"/>
          </p:cNvSpPr>
          <p:nvPr/>
        </p:nvSpPr>
        <p:spPr bwMode="auto">
          <a:xfrm>
            <a:off x="2330451" y="3311316"/>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a:lstStyle/>
          <a:p>
            <a:endParaRPr lang="en-US"/>
          </a:p>
        </p:txBody>
      </p:sp>
      <p:sp>
        <p:nvSpPr>
          <p:cNvPr id="94" name="Rectangle 769" descr="Business Areas - Military Space"/>
          <p:cNvSpPr>
            <a:spLocks noChangeArrowheads="1"/>
          </p:cNvSpPr>
          <p:nvPr/>
        </p:nvSpPr>
        <p:spPr bwMode="auto">
          <a:xfrm>
            <a:off x="591139" y="1460203"/>
            <a:ext cx="6050374" cy="461665"/>
          </a:xfrm>
          <a:prstGeom prst="rect">
            <a:avLst/>
          </a:prstGeom>
          <a:noFill/>
          <a:ln>
            <a:noFill/>
          </a:ln>
          <a:effectLst/>
          <a:extLst>
            <a:ext uri="{909E8E84-426E-40DD-AFC4-6F175D3DCCD1}">
              <a14:hiddenFill xmlns:a14="http://schemas.microsoft.com/office/drawing/2010/main">
                <a:blipFill dpi="0" rotWithShape="0">
                  <a:blip r:embed="rId2"/>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a:spAutoFit/>
          </a:bodyPr>
          <a:lstStyle/>
          <a:p>
            <a:r>
              <a:rPr lang="en-US" sz="2400" b="1" dirty="0"/>
              <a:t>First Circuit </a:t>
            </a:r>
            <a:r>
              <a:rPr lang="en-US" sz="2400" b="1" dirty="0" smtClean="0"/>
              <a:t>Interface (1 PPS -EGSE I/F)  </a:t>
            </a:r>
            <a:endParaRPr lang="en-US" sz="2400" b="1" dirty="0"/>
          </a:p>
        </p:txBody>
      </p:sp>
      <p:sp>
        <p:nvSpPr>
          <p:cNvPr id="112" name="Line 659"/>
          <p:cNvSpPr>
            <a:spLocks noChangeShapeType="1"/>
          </p:cNvSpPr>
          <p:nvPr/>
        </p:nvSpPr>
        <p:spPr bwMode="auto">
          <a:xfrm flipH="1">
            <a:off x="2877151" y="2718896"/>
            <a:ext cx="33007" cy="52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 name="Line 659"/>
          <p:cNvSpPr>
            <a:spLocks noChangeShapeType="1"/>
          </p:cNvSpPr>
          <p:nvPr/>
        </p:nvSpPr>
        <p:spPr bwMode="auto">
          <a:xfrm flipH="1" flipV="1">
            <a:off x="2910159" y="2724849"/>
            <a:ext cx="66014" cy="64294"/>
          </a:xfrm>
          <a:prstGeom prst="line">
            <a:avLst/>
          </a:prstGeom>
          <a:noFill/>
          <a:ln w="9525">
            <a:solidFill>
              <a:schemeClr val="tx1"/>
            </a:solidFill>
            <a:round/>
            <a:headEnd/>
            <a:tailEnd/>
          </a:ln>
          <a:effectLst/>
          <a:scene3d>
            <a:camera prst="orthographicFront">
              <a:rot lat="0" lon="900000" rev="0"/>
            </a:camera>
            <a:lightRig rig="threePt" dir="t"/>
          </a:scene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 name="Line 659"/>
          <p:cNvSpPr>
            <a:spLocks noChangeShapeType="1"/>
          </p:cNvSpPr>
          <p:nvPr/>
        </p:nvSpPr>
        <p:spPr bwMode="auto">
          <a:xfrm flipH="1">
            <a:off x="2968631" y="2714133"/>
            <a:ext cx="66014"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 name="Line 659"/>
          <p:cNvSpPr>
            <a:spLocks noChangeShapeType="1"/>
          </p:cNvSpPr>
          <p:nvPr/>
        </p:nvSpPr>
        <p:spPr bwMode="auto">
          <a:xfrm flipH="1" flipV="1">
            <a:off x="3034645" y="2720086"/>
            <a:ext cx="66014" cy="64294"/>
          </a:xfrm>
          <a:prstGeom prst="line">
            <a:avLst/>
          </a:prstGeom>
          <a:noFill/>
          <a:ln w="9525">
            <a:solidFill>
              <a:schemeClr val="tx1"/>
            </a:solidFill>
            <a:round/>
            <a:headEnd/>
            <a:tailEnd/>
          </a:ln>
          <a:effectLst/>
          <a:scene3d>
            <a:camera prst="orthographicFront">
              <a:rot lat="0" lon="900000" rev="0"/>
            </a:camera>
            <a:lightRig rig="threePt" dir="t"/>
          </a:scene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 name="Line 659"/>
          <p:cNvSpPr>
            <a:spLocks noChangeShapeType="1"/>
          </p:cNvSpPr>
          <p:nvPr/>
        </p:nvSpPr>
        <p:spPr bwMode="auto">
          <a:xfrm flipH="1">
            <a:off x="3098939" y="2710561"/>
            <a:ext cx="66014"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 name="Line 659"/>
          <p:cNvSpPr>
            <a:spLocks noChangeShapeType="1"/>
          </p:cNvSpPr>
          <p:nvPr/>
        </p:nvSpPr>
        <p:spPr bwMode="auto">
          <a:xfrm flipH="1" flipV="1">
            <a:off x="3164953" y="2716514"/>
            <a:ext cx="66014" cy="64294"/>
          </a:xfrm>
          <a:prstGeom prst="line">
            <a:avLst/>
          </a:prstGeom>
          <a:noFill/>
          <a:ln w="9525">
            <a:solidFill>
              <a:schemeClr val="tx1"/>
            </a:solidFill>
            <a:round/>
            <a:headEnd/>
            <a:tailEnd/>
          </a:ln>
          <a:effectLst/>
          <a:scene3d>
            <a:camera prst="orthographicFront">
              <a:rot lat="0" lon="900000" rev="0"/>
            </a:camera>
            <a:lightRig rig="threePt" dir="t"/>
          </a:scene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 name="Line 659"/>
          <p:cNvSpPr>
            <a:spLocks noChangeShapeType="1"/>
          </p:cNvSpPr>
          <p:nvPr/>
        </p:nvSpPr>
        <p:spPr bwMode="auto">
          <a:xfrm flipH="1">
            <a:off x="3223425" y="2705798"/>
            <a:ext cx="66014"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 name="Line 659"/>
          <p:cNvSpPr>
            <a:spLocks noChangeShapeType="1"/>
          </p:cNvSpPr>
          <p:nvPr/>
        </p:nvSpPr>
        <p:spPr bwMode="auto">
          <a:xfrm flipH="1" flipV="1">
            <a:off x="3289439" y="2711751"/>
            <a:ext cx="33007" cy="45360"/>
          </a:xfrm>
          <a:prstGeom prst="line">
            <a:avLst/>
          </a:prstGeom>
          <a:noFill/>
          <a:ln w="9525">
            <a:solidFill>
              <a:schemeClr val="tx1"/>
            </a:solidFill>
            <a:round/>
            <a:headEnd/>
            <a:tailEnd/>
          </a:ln>
          <a:effectLst/>
          <a:scene3d>
            <a:camera prst="orthographicFront">
              <a:rot lat="0" lon="900000" rev="0"/>
            </a:camera>
            <a:lightRig rig="threePt" dir="t"/>
          </a:scene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 name="Line 725"/>
          <p:cNvSpPr>
            <a:spLocks noChangeShapeType="1"/>
          </p:cNvSpPr>
          <p:nvPr/>
        </p:nvSpPr>
        <p:spPr bwMode="auto">
          <a:xfrm>
            <a:off x="2172302" y="2761596"/>
            <a:ext cx="7048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 name="Text Box 748"/>
          <p:cNvSpPr txBox="1">
            <a:spLocks noChangeArrowheads="1"/>
          </p:cNvSpPr>
          <p:nvPr/>
        </p:nvSpPr>
        <p:spPr bwMode="auto">
          <a:xfrm>
            <a:off x="2703357" y="2471278"/>
            <a:ext cx="69121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900" dirty="0" smtClean="0"/>
              <a:t>200 ohms</a:t>
            </a:r>
            <a:endParaRPr lang="en-US" sz="900" dirty="0"/>
          </a:p>
        </p:txBody>
      </p:sp>
      <p:sp>
        <p:nvSpPr>
          <p:cNvPr id="53" name="AutoShape 703"/>
          <p:cNvSpPr>
            <a:spLocks noChangeArrowheads="1"/>
          </p:cNvSpPr>
          <p:nvPr/>
        </p:nvSpPr>
        <p:spPr bwMode="auto">
          <a:xfrm rot="5400000">
            <a:off x="1568450" y="3639944"/>
            <a:ext cx="609600" cy="6096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Text Box 705"/>
          <p:cNvSpPr txBox="1">
            <a:spLocks noChangeArrowheads="1"/>
          </p:cNvSpPr>
          <p:nvPr/>
        </p:nvSpPr>
        <p:spPr bwMode="auto">
          <a:xfrm>
            <a:off x="1568450" y="3792344"/>
            <a:ext cx="5629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700" dirty="0"/>
              <a:t>3.3V</a:t>
            </a:r>
          </a:p>
          <a:p>
            <a:pPr algn="l"/>
            <a:r>
              <a:rPr lang="en-US" sz="700" dirty="0" smtClean="0"/>
              <a:t>LVCMOS</a:t>
            </a:r>
            <a:endParaRPr lang="en-US" sz="700" dirty="0"/>
          </a:p>
        </p:txBody>
      </p:sp>
      <p:sp>
        <p:nvSpPr>
          <p:cNvPr id="55" name="Text Box 706"/>
          <p:cNvSpPr txBox="1">
            <a:spLocks noChangeArrowheads="1"/>
          </p:cNvSpPr>
          <p:nvPr/>
        </p:nvSpPr>
        <p:spPr bwMode="auto">
          <a:xfrm>
            <a:off x="1306276" y="3425616"/>
            <a:ext cx="976549"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700" dirty="0" smtClean="0"/>
              <a:t>SN74LVC244ADBR</a:t>
            </a:r>
            <a:endParaRPr lang="en-US" sz="700" dirty="0"/>
          </a:p>
        </p:txBody>
      </p:sp>
      <p:sp>
        <p:nvSpPr>
          <p:cNvPr id="56" name="Line 725"/>
          <p:cNvSpPr>
            <a:spLocks noChangeShapeType="1"/>
          </p:cNvSpPr>
          <p:nvPr/>
        </p:nvSpPr>
        <p:spPr bwMode="auto">
          <a:xfrm>
            <a:off x="3316095" y="3949229"/>
            <a:ext cx="8034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Line 731"/>
          <p:cNvSpPr>
            <a:spLocks noChangeShapeType="1"/>
          </p:cNvSpPr>
          <p:nvPr/>
        </p:nvSpPr>
        <p:spPr bwMode="auto">
          <a:xfrm flipV="1">
            <a:off x="4079876" y="3949229"/>
            <a:ext cx="76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734"/>
          <p:cNvSpPr>
            <a:spLocks noChangeShapeType="1"/>
          </p:cNvSpPr>
          <p:nvPr/>
        </p:nvSpPr>
        <p:spPr bwMode="auto">
          <a:xfrm>
            <a:off x="4079876" y="3873029"/>
            <a:ext cx="76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Line 735"/>
          <p:cNvSpPr>
            <a:spLocks noChangeShapeType="1"/>
          </p:cNvSpPr>
          <p:nvPr/>
        </p:nvSpPr>
        <p:spPr bwMode="auto">
          <a:xfrm>
            <a:off x="1035050" y="3944744"/>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Text Box 736"/>
          <p:cNvSpPr txBox="1">
            <a:spLocks noChangeArrowheads="1"/>
          </p:cNvSpPr>
          <p:nvPr/>
        </p:nvSpPr>
        <p:spPr bwMode="auto">
          <a:xfrm>
            <a:off x="371086" y="3736239"/>
            <a:ext cx="663964"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700" dirty="0" smtClean="0"/>
              <a:t>From FPGA</a:t>
            </a:r>
            <a:endParaRPr lang="en-US" sz="700" dirty="0"/>
          </a:p>
        </p:txBody>
      </p:sp>
      <p:sp>
        <p:nvSpPr>
          <p:cNvPr id="66" name="Text Box 737"/>
          <p:cNvSpPr txBox="1">
            <a:spLocks noChangeArrowheads="1"/>
          </p:cNvSpPr>
          <p:nvPr/>
        </p:nvSpPr>
        <p:spPr bwMode="auto">
          <a:xfrm>
            <a:off x="4195762" y="3811910"/>
            <a:ext cx="2696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dirty="0"/>
              <a:t>4</a:t>
            </a:r>
          </a:p>
        </p:txBody>
      </p:sp>
      <p:sp>
        <p:nvSpPr>
          <p:cNvPr id="67" name="Text Box 748"/>
          <p:cNvSpPr txBox="1">
            <a:spLocks noChangeArrowheads="1"/>
          </p:cNvSpPr>
          <p:nvPr/>
        </p:nvSpPr>
        <p:spPr bwMode="auto">
          <a:xfrm>
            <a:off x="3355782" y="3705462"/>
            <a:ext cx="94128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900" dirty="0" smtClean="0"/>
              <a:t>PPS_GATED1</a:t>
            </a:r>
            <a:endParaRPr lang="en-US" sz="900" dirty="0"/>
          </a:p>
        </p:txBody>
      </p:sp>
      <p:sp>
        <p:nvSpPr>
          <p:cNvPr id="68" name="Line 760"/>
          <p:cNvSpPr>
            <a:spLocks noChangeShapeType="1"/>
          </p:cNvSpPr>
          <p:nvPr/>
        </p:nvSpPr>
        <p:spPr bwMode="auto">
          <a:xfrm>
            <a:off x="2330450" y="4498949"/>
            <a:ext cx="1828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Line 761"/>
          <p:cNvSpPr>
            <a:spLocks noChangeShapeType="1"/>
          </p:cNvSpPr>
          <p:nvPr/>
        </p:nvSpPr>
        <p:spPr bwMode="auto">
          <a:xfrm flipV="1">
            <a:off x="4159250" y="4422749"/>
            <a:ext cx="76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Line 762"/>
          <p:cNvSpPr>
            <a:spLocks noChangeShapeType="1"/>
          </p:cNvSpPr>
          <p:nvPr/>
        </p:nvSpPr>
        <p:spPr bwMode="auto">
          <a:xfrm>
            <a:off x="4159250" y="4498949"/>
            <a:ext cx="76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Text Box 763"/>
          <p:cNvSpPr txBox="1">
            <a:spLocks noChangeArrowheads="1"/>
          </p:cNvSpPr>
          <p:nvPr/>
        </p:nvSpPr>
        <p:spPr bwMode="auto">
          <a:xfrm>
            <a:off x="4195763" y="4346549"/>
            <a:ext cx="2696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dirty="0"/>
              <a:t>8</a:t>
            </a:r>
          </a:p>
        </p:txBody>
      </p:sp>
      <p:sp>
        <p:nvSpPr>
          <p:cNvPr id="72" name="Text Box 764"/>
          <p:cNvSpPr txBox="1">
            <a:spLocks noChangeArrowheads="1"/>
          </p:cNvSpPr>
          <p:nvPr/>
        </p:nvSpPr>
        <p:spPr bwMode="auto">
          <a:xfrm>
            <a:off x="3397250" y="4270349"/>
            <a:ext cx="438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900"/>
              <a:t>GND</a:t>
            </a:r>
          </a:p>
        </p:txBody>
      </p:sp>
      <p:sp>
        <p:nvSpPr>
          <p:cNvPr id="73" name="Line 765"/>
          <p:cNvSpPr>
            <a:spLocks noChangeShapeType="1"/>
          </p:cNvSpPr>
          <p:nvPr/>
        </p:nvSpPr>
        <p:spPr bwMode="auto">
          <a:xfrm>
            <a:off x="2330450" y="4498949"/>
            <a:ext cx="0" cy="76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a:lstStyle/>
          <a:p>
            <a:endParaRPr lang="en-US"/>
          </a:p>
        </p:txBody>
      </p:sp>
      <p:sp>
        <p:nvSpPr>
          <p:cNvPr id="81" name="Line 766"/>
          <p:cNvSpPr>
            <a:spLocks noChangeShapeType="1"/>
          </p:cNvSpPr>
          <p:nvPr/>
        </p:nvSpPr>
        <p:spPr bwMode="auto">
          <a:xfrm>
            <a:off x="2254250" y="4651349"/>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a:lstStyle/>
          <a:p>
            <a:endParaRPr lang="en-US"/>
          </a:p>
        </p:txBody>
      </p:sp>
      <p:sp>
        <p:nvSpPr>
          <p:cNvPr id="82" name="Line 767"/>
          <p:cNvSpPr>
            <a:spLocks noChangeShapeType="1"/>
          </p:cNvSpPr>
          <p:nvPr/>
        </p:nvSpPr>
        <p:spPr bwMode="auto">
          <a:xfrm>
            <a:off x="2330450" y="4498949"/>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a:lstStyle/>
          <a:p>
            <a:endParaRPr lang="en-US"/>
          </a:p>
        </p:txBody>
      </p:sp>
      <p:sp>
        <p:nvSpPr>
          <p:cNvPr id="84" name="Line 659"/>
          <p:cNvSpPr>
            <a:spLocks noChangeShapeType="1"/>
          </p:cNvSpPr>
          <p:nvPr/>
        </p:nvSpPr>
        <p:spPr bwMode="auto">
          <a:xfrm flipH="1">
            <a:off x="2877150" y="3906529"/>
            <a:ext cx="33007" cy="52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 name="Line 659"/>
          <p:cNvSpPr>
            <a:spLocks noChangeShapeType="1"/>
          </p:cNvSpPr>
          <p:nvPr/>
        </p:nvSpPr>
        <p:spPr bwMode="auto">
          <a:xfrm flipH="1" flipV="1">
            <a:off x="2910158" y="3912482"/>
            <a:ext cx="66014" cy="64294"/>
          </a:xfrm>
          <a:prstGeom prst="line">
            <a:avLst/>
          </a:prstGeom>
          <a:noFill/>
          <a:ln w="9525">
            <a:solidFill>
              <a:schemeClr val="tx1"/>
            </a:solidFill>
            <a:round/>
            <a:headEnd/>
            <a:tailEnd/>
          </a:ln>
          <a:effectLst/>
          <a:scene3d>
            <a:camera prst="orthographicFront">
              <a:rot lat="0" lon="900000" rev="0"/>
            </a:camera>
            <a:lightRig rig="threePt" dir="t"/>
          </a:scene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 name="Line 659"/>
          <p:cNvSpPr>
            <a:spLocks noChangeShapeType="1"/>
          </p:cNvSpPr>
          <p:nvPr/>
        </p:nvSpPr>
        <p:spPr bwMode="auto">
          <a:xfrm flipH="1">
            <a:off x="2968630" y="3901766"/>
            <a:ext cx="66014"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 name="Line 659"/>
          <p:cNvSpPr>
            <a:spLocks noChangeShapeType="1"/>
          </p:cNvSpPr>
          <p:nvPr/>
        </p:nvSpPr>
        <p:spPr bwMode="auto">
          <a:xfrm flipH="1" flipV="1">
            <a:off x="3034644" y="3907719"/>
            <a:ext cx="66014" cy="64294"/>
          </a:xfrm>
          <a:prstGeom prst="line">
            <a:avLst/>
          </a:prstGeom>
          <a:noFill/>
          <a:ln w="9525">
            <a:solidFill>
              <a:schemeClr val="tx1"/>
            </a:solidFill>
            <a:round/>
            <a:headEnd/>
            <a:tailEnd/>
          </a:ln>
          <a:effectLst/>
          <a:scene3d>
            <a:camera prst="orthographicFront">
              <a:rot lat="0" lon="900000" rev="0"/>
            </a:camera>
            <a:lightRig rig="threePt" dir="t"/>
          </a:scene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 name="Line 659"/>
          <p:cNvSpPr>
            <a:spLocks noChangeShapeType="1"/>
          </p:cNvSpPr>
          <p:nvPr/>
        </p:nvSpPr>
        <p:spPr bwMode="auto">
          <a:xfrm flipH="1">
            <a:off x="3098938" y="3898194"/>
            <a:ext cx="66014"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 name="Line 659"/>
          <p:cNvSpPr>
            <a:spLocks noChangeShapeType="1"/>
          </p:cNvSpPr>
          <p:nvPr/>
        </p:nvSpPr>
        <p:spPr bwMode="auto">
          <a:xfrm flipH="1" flipV="1">
            <a:off x="3164952" y="3904147"/>
            <a:ext cx="66014" cy="64294"/>
          </a:xfrm>
          <a:prstGeom prst="line">
            <a:avLst/>
          </a:prstGeom>
          <a:noFill/>
          <a:ln w="9525">
            <a:solidFill>
              <a:schemeClr val="tx1"/>
            </a:solidFill>
            <a:round/>
            <a:headEnd/>
            <a:tailEnd/>
          </a:ln>
          <a:effectLst/>
          <a:scene3d>
            <a:camera prst="orthographicFront">
              <a:rot lat="0" lon="900000" rev="0"/>
            </a:camera>
            <a:lightRig rig="threePt" dir="t"/>
          </a:scene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 name="Line 659"/>
          <p:cNvSpPr>
            <a:spLocks noChangeShapeType="1"/>
          </p:cNvSpPr>
          <p:nvPr/>
        </p:nvSpPr>
        <p:spPr bwMode="auto">
          <a:xfrm flipH="1">
            <a:off x="3223424" y="3893431"/>
            <a:ext cx="66014"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 name="Line 659"/>
          <p:cNvSpPr>
            <a:spLocks noChangeShapeType="1"/>
          </p:cNvSpPr>
          <p:nvPr/>
        </p:nvSpPr>
        <p:spPr bwMode="auto">
          <a:xfrm flipH="1" flipV="1">
            <a:off x="3289438" y="3899384"/>
            <a:ext cx="33007" cy="45360"/>
          </a:xfrm>
          <a:prstGeom prst="line">
            <a:avLst/>
          </a:prstGeom>
          <a:noFill/>
          <a:ln w="9525">
            <a:solidFill>
              <a:schemeClr val="tx1"/>
            </a:solidFill>
            <a:round/>
            <a:headEnd/>
            <a:tailEnd/>
          </a:ln>
          <a:effectLst/>
          <a:scene3d>
            <a:camera prst="orthographicFront">
              <a:rot lat="0" lon="900000" rev="0"/>
            </a:camera>
            <a:lightRig rig="threePt" dir="t"/>
          </a:scene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 name="Line 725"/>
          <p:cNvSpPr>
            <a:spLocks noChangeShapeType="1"/>
          </p:cNvSpPr>
          <p:nvPr/>
        </p:nvSpPr>
        <p:spPr bwMode="auto">
          <a:xfrm>
            <a:off x="2172301" y="3949229"/>
            <a:ext cx="7048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 name="Text Box 748"/>
          <p:cNvSpPr txBox="1">
            <a:spLocks noChangeArrowheads="1"/>
          </p:cNvSpPr>
          <p:nvPr/>
        </p:nvSpPr>
        <p:spPr bwMode="auto">
          <a:xfrm>
            <a:off x="2703356" y="3658911"/>
            <a:ext cx="69121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900" dirty="0" smtClean="0"/>
              <a:t>200 ohms</a:t>
            </a:r>
            <a:endParaRPr lang="en-US" sz="900" dirty="0"/>
          </a:p>
        </p:txBody>
      </p:sp>
      <p:sp>
        <p:nvSpPr>
          <p:cNvPr id="104" name="AutoShape 703"/>
          <p:cNvSpPr>
            <a:spLocks noChangeArrowheads="1"/>
          </p:cNvSpPr>
          <p:nvPr/>
        </p:nvSpPr>
        <p:spPr bwMode="auto">
          <a:xfrm rot="5400000">
            <a:off x="1564742" y="4792650"/>
            <a:ext cx="609600" cy="6096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Text Box 705"/>
          <p:cNvSpPr txBox="1">
            <a:spLocks noChangeArrowheads="1"/>
          </p:cNvSpPr>
          <p:nvPr/>
        </p:nvSpPr>
        <p:spPr bwMode="auto">
          <a:xfrm>
            <a:off x="1564742" y="4945050"/>
            <a:ext cx="5629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700" dirty="0"/>
              <a:t>3.3V</a:t>
            </a:r>
          </a:p>
          <a:p>
            <a:pPr algn="l"/>
            <a:r>
              <a:rPr lang="en-US" sz="700" dirty="0" smtClean="0"/>
              <a:t>LVCMOS</a:t>
            </a:r>
            <a:endParaRPr lang="en-US" sz="700" dirty="0"/>
          </a:p>
        </p:txBody>
      </p:sp>
      <p:sp>
        <p:nvSpPr>
          <p:cNvPr id="106" name="Line 725"/>
          <p:cNvSpPr>
            <a:spLocks noChangeShapeType="1"/>
          </p:cNvSpPr>
          <p:nvPr/>
        </p:nvSpPr>
        <p:spPr bwMode="auto">
          <a:xfrm>
            <a:off x="3312387" y="5101935"/>
            <a:ext cx="8034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 name="Line 731"/>
          <p:cNvSpPr>
            <a:spLocks noChangeShapeType="1"/>
          </p:cNvSpPr>
          <p:nvPr/>
        </p:nvSpPr>
        <p:spPr bwMode="auto">
          <a:xfrm flipV="1">
            <a:off x="4076168" y="5101935"/>
            <a:ext cx="76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 name="Line 734"/>
          <p:cNvSpPr>
            <a:spLocks noChangeShapeType="1"/>
          </p:cNvSpPr>
          <p:nvPr/>
        </p:nvSpPr>
        <p:spPr bwMode="auto">
          <a:xfrm>
            <a:off x="4076168" y="5025735"/>
            <a:ext cx="76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 name="Line 735"/>
          <p:cNvSpPr>
            <a:spLocks noChangeShapeType="1"/>
          </p:cNvSpPr>
          <p:nvPr/>
        </p:nvSpPr>
        <p:spPr bwMode="auto">
          <a:xfrm>
            <a:off x="1031342" y="509745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 name="Text Box 736"/>
          <p:cNvSpPr txBox="1">
            <a:spLocks noChangeArrowheads="1"/>
          </p:cNvSpPr>
          <p:nvPr/>
        </p:nvSpPr>
        <p:spPr bwMode="auto">
          <a:xfrm>
            <a:off x="367378" y="4888945"/>
            <a:ext cx="663964"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700" dirty="0" smtClean="0"/>
              <a:t>From FPGA</a:t>
            </a:r>
            <a:endParaRPr lang="en-US" sz="700" dirty="0"/>
          </a:p>
        </p:txBody>
      </p:sp>
      <p:sp>
        <p:nvSpPr>
          <p:cNvPr id="111" name="Text Box 737"/>
          <p:cNvSpPr txBox="1">
            <a:spLocks noChangeArrowheads="1"/>
          </p:cNvSpPr>
          <p:nvPr/>
        </p:nvSpPr>
        <p:spPr bwMode="auto">
          <a:xfrm>
            <a:off x="4192054" y="4964616"/>
            <a:ext cx="2682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dirty="0" smtClean="0"/>
              <a:t>5</a:t>
            </a:r>
            <a:endParaRPr lang="en-US" sz="1200" dirty="0"/>
          </a:p>
        </p:txBody>
      </p:sp>
      <p:sp>
        <p:nvSpPr>
          <p:cNvPr id="113" name="Text Box 748"/>
          <p:cNvSpPr txBox="1">
            <a:spLocks noChangeArrowheads="1"/>
          </p:cNvSpPr>
          <p:nvPr/>
        </p:nvSpPr>
        <p:spPr bwMode="auto">
          <a:xfrm>
            <a:off x="3352074" y="4858168"/>
            <a:ext cx="94128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900" dirty="0" smtClean="0"/>
              <a:t>PPS_GATED2</a:t>
            </a:r>
            <a:endParaRPr lang="en-US" sz="900" dirty="0"/>
          </a:p>
        </p:txBody>
      </p:sp>
      <p:sp>
        <p:nvSpPr>
          <p:cNvPr id="114" name="Line 760"/>
          <p:cNvSpPr>
            <a:spLocks noChangeShapeType="1"/>
          </p:cNvSpPr>
          <p:nvPr/>
        </p:nvSpPr>
        <p:spPr bwMode="auto">
          <a:xfrm>
            <a:off x="2326742" y="5651655"/>
            <a:ext cx="1828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 name="Line 761"/>
          <p:cNvSpPr>
            <a:spLocks noChangeShapeType="1"/>
          </p:cNvSpPr>
          <p:nvPr/>
        </p:nvSpPr>
        <p:spPr bwMode="auto">
          <a:xfrm flipV="1">
            <a:off x="4155542" y="5575455"/>
            <a:ext cx="76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 name="Line 762"/>
          <p:cNvSpPr>
            <a:spLocks noChangeShapeType="1"/>
          </p:cNvSpPr>
          <p:nvPr/>
        </p:nvSpPr>
        <p:spPr bwMode="auto">
          <a:xfrm>
            <a:off x="4155542" y="5651655"/>
            <a:ext cx="76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 name="Text Box 763"/>
          <p:cNvSpPr txBox="1">
            <a:spLocks noChangeArrowheads="1"/>
          </p:cNvSpPr>
          <p:nvPr/>
        </p:nvSpPr>
        <p:spPr bwMode="auto">
          <a:xfrm>
            <a:off x="4192055" y="5499255"/>
            <a:ext cx="2696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dirty="0"/>
              <a:t>9</a:t>
            </a:r>
          </a:p>
        </p:txBody>
      </p:sp>
      <p:sp>
        <p:nvSpPr>
          <p:cNvPr id="118" name="Text Box 764"/>
          <p:cNvSpPr txBox="1">
            <a:spLocks noChangeArrowheads="1"/>
          </p:cNvSpPr>
          <p:nvPr/>
        </p:nvSpPr>
        <p:spPr bwMode="auto">
          <a:xfrm>
            <a:off x="3393542" y="5423055"/>
            <a:ext cx="438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900"/>
              <a:t>GND</a:t>
            </a:r>
          </a:p>
        </p:txBody>
      </p:sp>
      <p:sp>
        <p:nvSpPr>
          <p:cNvPr id="119" name="Line 765"/>
          <p:cNvSpPr>
            <a:spLocks noChangeShapeType="1"/>
          </p:cNvSpPr>
          <p:nvPr/>
        </p:nvSpPr>
        <p:spPr bwMode="auto">
          <a:xfrm>
            <a:off x="2326742" y="5651655"/>
            <a:ext cx="0" cy="76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a:lstStyle/>
          <a:p>
            <a:endParaRPr lang="en-US"/>
          </a:p>
        </p:txBody>
      </p:sp>
      <p:sp>
        <p:nvSpPr>
          <p:cNvPr id="120" name="Line 766"/>
          <p:cNvSpPr>
            <a:spLocks noChangeShapeType="1"/>
          </p:cNvSpPr>
          <p:nvPr/>
        </p:nvSpPr>
        <p:spPr bwMode="auto">
          <a:xfrm>
            <a:off x="2250542" y="5804055"/>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a:lstStyle/>
          <a:p>
            <a:endParaRPr lang="en-US"/>
          </a:p>
        </p:txBody>
      </p:sp>
      <p:sp>
        <p:nvSpPr>
          <p:cNvPr id="129" name="Line 767"/>
          <p:cNvSpPr>
            <a:spLocks noChangeShapeType="1"/>
          </p:cNvSpPr>
          <p:nvPr/>
        </p:nvSpPr>
        <p:spPr bwMode="auto">
          <a:xfrm>
            <a:off x="2326742" y="5651655"/>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a:lstStyle/>
          <a:p>
            <a:endParaRPr lang="en-US"/>
          </a:p>
        </p:txBody>
      </p:sp>
      <p:sp>
        <p:nvSpPr>
          <p:cNvPr id="132" name="Line 659"/>
          <p:cNvSpPr>
            <a:spLocks noChangeShapeType="1"/>
          </p:cNvSpPr>
          <p:nvPr/>
        </p:nvSpPr>
        <p:spPr bwMode="auto">
          <a:xfrm flipH="1">
            <a:off x="2873442" y="5059235"/>
            <a:ext cx="33007" cy="52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 name="Line 659"/>
          <p:cNvSpPr>
            <a:spLocks noChangeShapeType="1"/>
          </p:cNvSpPr>
          <p:nvPr/>
        </p:nvSpPr>
        <p:spPr bwMode="auto">
          <a:xfrm flipH="1" flipV="1">
            <a:off x="2906450" y="5065188"/>
            <a:ext cx="66014" cy="64294"/>
          </a:xfrm>
          <a:prstGeom prst="line">
            <a:avLst/>
          </a:prstGeom>
          <a:noFill/>
          <a:ln w="9525">
            <a:solidFill>
              <a:schemeClr val="tx1"/>
            </a:solidFill>
            <a:round/>
            <a:headEnd/>
            <a:tailEnd/>
          </a:ln>
          <a:effectLst/>
          <a:scene3d>
            <a:camera prst="orthographicFront">
              <a:rot lat="0" lon="900000" rev="0"/>
            </a:camera>
            <a:lightRig rig="threePt" dir="t"/>
          </a:scene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 name="Line 659"/>
          <p:cNvSpPr>
            <a:spLocks noChangeShapeType="1"/>
          </p:cNvSpPr>
          <p:nvPr/>
        </p:nvSpPr>
        <p:spPr bwMode="auto">
          <a:xfrm flipH="1">
            <a:off x="2964922" y="5054472"/>
            <a:ext cx="66014"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 name="Line 659"/>
          <p:cNvSpPr>
            <a:spLocks noChangeShapeType="1"/>
          </p:cNvSpPr>
          <p:nvPr/>
        </p:nvSpPr>
        <p:spPr bwMode="auto">
          <a:xfrm flipH="1" flipV="1">
            <a:off x="3030936" y="5060425"/>
            <a:ext cx="66014" cy="64294"/>
          </a:xfrm>
          <a:prstGeom prst="line">
            <a:avLst/>
          </a:prstGeom>
          <a:noFill/>
          <a:ln w="9525">
            <a:solidFill>
              <a:schemeClr val="tx1"/>
            </a:solidFill>
            <a:round/>
            <a:headEnd/>
            <a:tailEnd/>
          </a:ln>
          <a:effectLst/>
          <a:scene3d>
            <a:camera prst="orthographicFront">
              <a:rot lat="0" lon="900000" rev="0"/>
            </a:camera>
            <a:lightRig rig="threePt" dir="t"/>
          </a:scene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 name="Line 659"/>
          <p:cNvSpPr>
            <a:spLocks noChangeShapeType="1"/>
          </p:cNvSpPr>
          <p:nvPr/>
        </p:nvSpPr>
        <p:spPr bwMode="auto">
          <a:xfrm flipH="1">
            <a:off x="3095230" y="5050900"/>
            <a:ext cx="66014"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 name="Line 659"/>
          <p:cNvSpPr>
            <a:spLocks noChangeShapeType="1"/>
          </p:cNvSpPr>
          <p:nvPr/>
        </p:nvSpPr>
        <p:spPr bwMode="auto">
          <a:xfrm flipH="1" flipV="1">
            <a:off x="3161244" y="5056853"/>
            <a:ext cx="66014" cy="64294"/>
          </a:xfrm>
          <a:prstGeom prst="line">
            <a:avLst/>
          </a:prstGeom>
          <a:noFill/>
          <a:ln w="9525">
            <a:solidFill>
              <a:schemeClr val="tx1"/>
            </a:solidFill>
            <a:round/>
            <a:headEnd/>
            <a:tailEnd/>
          </a:ln>
          <a:effectLst/>
          <a:scene3d>
            <a:camera prst="orthographicFront">
              <a:rot lat="0" lon="900000" rev="0"/>
            </a:camera>
            <a:lightRig rig="threePt" dir="t"/>
          </a:scene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 name="Line 659"/>
          <p:cNvSpPr>
            <a:spLocks noChangeShapeType="1"/>
          </p:cNvSpPr>
          <p:nvPr/>
        </p:nvSpPr>
        <p:spPr bwMode="auto">
          <a:xfrm flipH="1">
            <a:off x="3219716" y="5046137"/>
            <a:ext cx="66014"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 name="Line 659"/>
          <p:cNvSpPr>
            <a:spLocks noChangeShapeType="1"/>
          </p:cNvSpPr>
          <p:nvPr/>
        </p:nvSpPr>
        <p:spPr bwMode="auto">
          <a:xfrm flipH="1" flipV="1">
            <a:off x="3285730" y="5052090"/>
            <a:ext cx="33007" cy="45360"/>
          </a:xfrm>
          <a:prstGeom prst="line">
            <a:avLst/>
          </a:prstGeom>
          <a:noFill/>
          <a:ln w="9525">
            <a:solidFill>
              <a:schemeClr val="tx1"/>
            </a:solidFill>
            <a:round/>
            <a:headEnd/>
            <a:tailEnd/>
          </a:ln>
          <a:effectLst/>
          <a:scene3d>
            <a:camera prst="orthographicFront">
              <a:rot lat="0" lon="900000" rev="0"/>
            </a:camera>
            <a:lightRig rig="threePt" dir="t"/>
          </a:scene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 name="Line 725"/>
          <p:cNvSpPr>
            <a:spLocks noChangeShapeType="1"/>
          </p:cNvSpPr>
          <p:nvPr/>
        </p:nvSpPr>
        <p:spPr bwMode="auto">
          <a:xfrm>
            <a:off x="2168593" y="5101935"/>
            <a:ext cx="7048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 name="Text Box 748"/>
          <p:cNvSpPr txBox="1">
            <a:spLocks noChangeArrowheads="1"/>
          </p:cNvSpPr>
          <p:nvPr/>
        </p:nvSpPr>
        <p:spPr bwMode="auto">
          <a:xfrm>
            <a:off x="2699648" y="4811617"/>
            <a:ext cx="69121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900" dirty="0" smtClean="0"/>
              <a:t>200 ohms</a:t>
            </a:r>
            <a:endParaRPr lang="en-US" sz="900" dirty="0"/>
          </a:p>
        </p:txBody>
      </p:sp>
    </p:spTree>
    <p:extLst>
      <p:ext uri="{BB962C8B-B14F-4D97-AF65-F5344CB8AC3E}">
        <p14:creationId xmlns:p14="http://schemas.microsoft.com/office/powerpoint/2010/main" val="2814760578"/>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SPP SC Emulator Updates</a:t>
            </a:r>
            <a:endParaRPr lang="en-US" dirty="0"/>
          </a:p>
        </p:txBody>
      </p:sp>
      <p:sp>
        <p:nvSpPr>
          <p:cNvPr id="4" name="Slide Number Placeholder 3"/>
          <p:cNvSpPr>
            <a:spLocks noGrp="1"/>
          </p:cNvSpPr>
          <p:nvPr>
            <p:ph type="sldNum" sz="quarter" idx="11"/>
          </p:nvPr>
        </p:nvSpPr>
        <p:spPr/>
        <p:txBody>
          <a:bodyPr/>
          <a:lstStyle/>
          <a:p>
            <a:pPr>
              <a:defRPr/>
            </a:pPr>
            <a:fld id="{C21E7BA3-4211-4233-A686-9D52B25A43DE}" type="slidenum">
              <a:rPr lang="en-US" smtClean="0"/>
              <a:pPr>
                <a:defRPr/>
              </a:pPr>
              <a:t>26</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464" y="1467737"/>
            <a:ext cx="481012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463" y="3418573"/>
            <a:ext cx="8221071" cy="14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9078657"/>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SPP SC Emulator Updates</a:t>
            </a:r>
            <a:endParaRPr lang="en-US" dirty="0"/>
          </a:p>
        </p:txBody>
      </p:sp>
      <p:sp>
        <p:nvSpPr>
          <p:cNvPr id="4" name="Slide Number Placeholder 3"/>
          <p:cNvSpPr>
            <a:spLocks noGrp="1"/>
          </p:cNvSpPr>
          <p:nvPr>
            <p:ph type="sldNum" sz="quarter" idx="11"/>
          </p:nvPr>
        </p:nvSpPr>
        <p:spPr/>
        <p:txBody>
          <a:bodyPr/>
          <a:lstStyle/>
          <a:p>
            <a:pPr>
              <a:defRPr/>
            </a:pPr>
            <a:fld id="{C21E7BA3-4211-4233-A686-9D52B25A43DE}" type="slidenum">
              <a:rPr lang="en-US" smtClean="0"/>
              <a:pPr>
                <a:defRPr/>
              </a:pPr>
              <a:t>27</a:t>
            </a:fld>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1411740"/>
            <a:ext cx="5753100" cy="5136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5462211"/>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 Document Review</a:t>
            </a:r>
            <a:endParaRPr lang="en-US" dirty="0"/>
          </a:p>
        </p:txBody>
      </p:sp>
      <p:sp>
        <p:nvSpPr>
          <p:cNvPr id="3" name="Content Placeholder 2"/>
          <p:cNvSpPr>
            <a:spLocks noGrp="1"/>
          </p:cNvSpPr>
          <p:nvPr>
            <p:ph idx="1"/>
          </p:nvPr>
        </p:nvSpPr>
        <p:spPr>
          <a:xfrm>
            <a:off x="228599" y="1590675"/>
            <a:ext cx="8570343" cy="4678363"/>
          </a:xfrm>
        </p:spPr>
        <p:txBody>
          <a:bodyPr/>
          <a:lstStyle/>
          <a:p>
            <a:r>
              <a:rPr lang="en-US" dirty="0" smtClean="0"/>
              <a:t>See SPP Emulator Requirements Document (7434-7001)</a:t>
            </a:r>
          </a:p>
          <a:p>
            <a:pPr lvl="1"/>
            <a:r>
              <a:rPr lang="en-US" dirty="0" smtClean="0"/>
              <a:t>(Read Thru-page by page)</a:t>
            </a:r>
            <a:endParaRPr lang="en-US" dirty="0"/>
          </a:p>
          <a:p>
            <a:pPr marL="0" indent="0">
              <a:buNone/>
            </a:pPr>
            <a:endParaRPr lang="en-US" dirty="0" smtClean="0"/>
          </a:p>
          <a:p>
            <a:endParaRPr lang="en-US" dirty="0" smtClean="0"/>
          </a:p>
          <a:p>
            <a:endParaRPr lang="en-US" dirty="0"/>
          </a:p>
          <a:p>
            <a:endParaRPr lang="en-US" dirty="0"/>
          </a:p>
          <a:p>
            <a:pPr lvl="1"/>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C21E7BA3-4211-4233-A686-9D52B25A43DE}" type="slidenum">
              <a:rPr lang="en-US" smtClean="0"/>
              <a:pPr>
                <a:defRPr/>
              </a:pPr>
              <a:t>28</a:t>
            </a:fld>
            <a:endParaRPr lang="en-US" dirty="0"/>
          </a:p>
        </p:txBody>
      </p:sp>
    </p:spTree>
    <p:extLst>
      <p:ext uri="{BB962C8B-B14F-4D97-AF65-F5344CB8AC3E}">
        <p14:creationId xmlns:p14="http://schemas.microsoft.com/office/powerpoint/2010/main" val="1324730373"/>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Instrument concerns </a:t>
            </a:r>
          </a:p>
          <a:p>
            <a:r>
              <a:rPr lang="en-US" dirty="0" smtClean="0"/>
              <a:t>Questions?</a:t>
            </a:r>
          </a:p>
          <a:p>
            <a:endParaRPr lang="en-US" dirty="0"/>
          </a:p>
        </p:txBody>
      </p:sp>
      <p:sp>
        <p:nvSpPr>
          <p:cNvPr id="4" name="Slide Number Placeholder 3"/>
          <p:cNvSpPr>
            <a:spLocks noGrp="1"/>
          </p:cNvSpPr>
          <p:nvPr>
            <p:ph type="sldNum" sz="quarter" idx="11"/>
          </p:nvPr>
        </p:nvSpPr>
        <p:spPr/>
        <p:txBody>
          <a:bodyPr/>
          <a:lstStyle/>
          <a:p>
            <a:pPr>
              <a:defRPr/>
            </a:pPr>
            <a:fld id="{C21E7BA3-4211-4233-A686-9D52B25A43DE}" type="slidenum">
              <a:rPr lang="en-US" smtClean="0"/>
              <a:pPr>
                <a:defRPr/>
              </a:pPr>
              <a:t>29</a:t>
            </a:fld>
            <a:endParaRPr lang="en-US" dirty="0"/>
          </a:p>
        </p:txBody>
      </p:sp>
    </p:spTree>
    <p:extLst>
      <p:ext uri="{BB962C8B-B14F-4D97-AF65-F5344CB8AC3E}">
        <p14:creationId xmlns:p14="http://schemas.microsoft.com/office/powerpoint/2010/main" val="3476725972"/>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 Staffing</a:t>
            </a:r>
            <a:endParaRPr lang="en-US" dirty="0"/>
          </a:p>
        </p:txBody>
      </p:sp>
      <p:sp>
        <p:nvSpPr>
          <p:cNvPr id="3" name="Content Placeholder 2"/>
          <p:cNvSpPr>
            <a:spLocks noGrp="1"/>
          </p:cNvSpPr>
          <p:nvPr>
            <p:ph idx="1"/>
          </p:nvPr>
        </p:nvSpPr>
        <p:spPr/>
        <p:txBody>
          <a:bodyPr/>
          <a:lstStyle/>
          <a:p>
            <a:r>
              <a:rPr lang="en-US" u="sng" dirty="0" smtClean="0"/>
              <a:t>SPP SC Emulator Development Team</a:t>
            </a:r>
          </a:p>
          <a:p>
            <a:r>
              <a:rPr lang="en-US" dirty="0" smtClean="0"/>
              <a:t>Sam Sawada, </a:t>
            </a:r>
            <a:r>
              <a:rPr lang="en-US" dirty="0"/>
              <a:t>SPP Emulator Lead, Samuel.Sawada@jhuapl.edu</a:t>
            </a:r>
            <a:endParaRPr lang="en-US" dirty="0" smtClean="0"/>
          </a:p>
          <a:p>
            <a:r>
              <a:rPr lang="en-US" dirty="0" smtClean="0"/>
              <a:t>Mike Furrow, SPP Mission Systems Software </a:t>
            </a:r>
            <a:r>
              <a:rPr lang="en-US" dirty="0"/>
              <a:t>Lead, Mike.Furrow@jhuapl.edu</a:t>
            </a:r>
            <a:endParaRPr lang="en-US" dirty="0" smtClean="0"/>
          </a:p>
          <a:p>
            <a:r>
              <a:rPr lang="en-US" dirty="0" smtClean="0"/>
              <a:t>Martha Kusterer, SPP SOC </a:t>
            </a:r>
            <a:r>
              <a:rPr lang="en-US" dirty="0"/>
              <a:t>Lead, Martha.Kusterer@jhuapl.edu</a:t>
            </a:r>
            <a:endParaRPr lang="en-US" dirty="0" smtClean="0"/>
          </a:p>
          <a:p>
            <a:r>
              <a:rPr lang="en-US" dirty="0" smtClean="0"/>
              <a:t>Thomas Hauck, </a:t>
            </a:r>
            <a:r>
              <a:rPr lang="en-US" dirty="0"/>
              <a:t>GSEOS, </a:t>
            </a:r>
            <a:r>
              <a:rPr lang="en-US" dirty="0" smtClean="0"/>
              <a:t>hauck@gseos.com</a:t>
            </a:r>
          </a:p>
          <a:p>
            <a:r>
              <a:rPr lang="en-US" dirty="0" smtClean="0"/>
              <a:t>Harry Eaton, Embedded SW</a:t>
            </a:r>
          </a:p>
          <a:p>
            <a:r>
              <a:rPr lang="en-US" dirty="0" smtClean="0"/>
              <a:t>Doug Wenstrand, </a:t>
            </a:r>
            <a:r>
              <a:rPr lang="en-US" dirty="0"/>
              <a:t>FPGA </a:t>
            </a:r>
            <a:r>
              <a:rPr lang="en-US" dirty="0" smtClean="0"/>
              <a:t>Design</a:t>
            </a:r>
          </a:p>
          <a:p>
            <a:r>
              <a:rPr lang="en-US" dirty="0" smtClean="0"/>
              <a:t>Geff Ottman, Engineering </a:t>
            </a:r>
            <a:r>
              <a:rPr lang="en-US" dirty="0"/>
              <a:t>Support, </a:t>
            </a:r>
            <a:r>
              <a:rPr lang="en-US" dirty="0" smtClean="0"/>
              <a:t>Geffrey.Ottman@jhuapl.edu</a:t>
            </a:r>
            <a:endParaRPr lang="en-US" dirty="0"/>
          </a:p>
          <a:p>
            <a:r>
              <a:rPr lang="en-US" dirty="0" smtClean="0"/>
              <a:t>Other Contributors</a:t>
            </a:r>
          </a:p>
          <a:p>
            <a:pPr lvl="1"/>
            <a:r>
              <a:rPr lang="en-US" dirty="0" smtClean="0"/>
              <a:t>Additional Emulator Weekly Meeting Team Members</a:t>
            </a:r>
          </a:p>
          <a:p>
            <a:pPr lvl="2"/>
            <a:r>
              <a:rPr lang="en-US" dirty="0" smtClean="0"/>
              <a:t>Joe Sheehi (RBSP Emulator Lead)</a:t>
            </a:r>
          </a:p>
          <a:p>
            <a:pPr lvl="2"/>
            <a:r>
              <a:rPr lang="en-US" dirty="0" smtClean="0"/>
              <a:t>Alan Mick (Data Systems Engineering)</a:t>
            </a:r>
          </a:p>
          <a:p>
            <a:pPr lvl="2"/>
            <a:r>
              <a:rPr lang="en-US" dirty="0" smtClean="0"/>
              <a:t>John Hayes (WISPR DPU/ISIS-EPI-Lo)</a:t>
            </a:r>
          </a:p>
        </p:txBody>
      </p:sp>
      <p:sp>
        <p:nvSpPr>
          <p:cNvPr id="4" name="Slide Number Placeholder 3"/>
          <p:cNvSpPr>
            <a:spLocks noGrp="1"/>
          </p:cNvSpPr>
          <p:nvPr>
            <p:ph type="sldNum" sz="quarter" idx="11"/>
          </p:nvPr>
        </p:nvSpPr>
        <p:spPr/>
        <p:txBody>
          <a:bodyPr/>
          <a:lstStyle/>
          <a:p>
            <a:pPr>
              <a:defRPr/>
            </a:pPr>
            <a:fld id="{C21E7BA3-4211-4233-A686-9D52B25A43DE}" type="slidenum">
              <a:rPr lang="en-US" smtClean="0"/>
              <a:pPr>
                <a:defRPr/>
              </a:pPr>
              <a:t>3</a:t>
            </a:fld>
            <a:endParaRPr lang="en-US" dirty="0"/>
          </a:p>
        </p:txBody>
      </p:sp>
    </p:spTree>
    <p:extLst>
      <p:ext uri="{BB962C8B-B14F-4D97-AF65-F5344CB8AC3E}">
        <p14:creationId xmlns:p14="http://schemas.microsoft.com/office/powerpoint/2010/main" val="964587078"/>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Content Placeholder 2"/>
          <p:cNvSpPr>
            <a:spLocks noGrp="1"/>
          </p:cNvSpPr>
          <p:nvPr>
            <p:ph idx="1"/>
          </p:nvPr>
        </p:nvSpPr>
        <p:spPr>
          <a:xfrm>
            <a:off x="228600" y="3238500"/>
            <a:ext cx="8426450" cy="438150"/>
          </a:xfrm>
        </p:spPr>
        <p:txBody>
          <a:bodyPr/>
          <a:lstStyle/>
          <a:p>
            <a:pPr marL="0" indent="0" algn="ctr">
              <a:buNone/>
            </a:pPr>
            <a:r>
              <a:rPr lang="en-US" dirty="0" smtClean="0"/>
              <a:t>Backup slides</a:t>
            </a:r>
          </a:p>
          <a:p>
            <a:pPr lvl="1"/>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C21E7BA3-4211-4233-A686-9D52B25A43DE}" type="slidenum">
              <a:rPr lang="en-US" smtClean="0"/>
              <a:pPr>
                <a:defRPr/>
              </a:pPr>
              <a:t>30</a:t>
            </a:fld>
            <a:endParaRPr lang="en-US" dirty="0"/>
          </a:p>
        </p:txBody>
      </p:sp>
    </p:spTree>
    <p:extLst>
      <p:ext uri="{BB962C8B-B14F-4D97-AF65-F5344CB8AC3E}">
        <p14:creationId xmlns:p14="http://schemas.microsoft.com/office/powerpoint/2010/main" val="2297909422"/>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SPP Spacecraft Block Diagram</a:t>
            </a:r>
            <a:endParaRPr lang="en-US" dirty="0"/>
          </a:p>
        </p:txBody>
      </p:sp>
      <p:sp>
        <p:nvSpPr>
          <p:cNvPr id="4" name="Slide Number Placeholder 3"/>
          <p:cNvSpPr>
            <a:spLocks noGrp="1"/>
          </p:cNvSpPr>
          <p:nvPr>
            <p:ph type="sldNum" sz="quarter" idx="11"/>
          </p:nvPr>
        </p:nvSpPr>
        <p:spPr/>
        <p:txBody>
          <a:bodyPr/>
          <a:lstStyle/>
          <a:p>
            <a:pPr>
              <a:defRPr/>
            </a:pPr>
            <a:fld id="{C21E7BA3-4211-4233-A686-9D52B25A43DE}" type="slidenum">
              <a:rPr lang="en-US" smtClean="0"/>
              <a:pPr>
                <a:defRPr/>
              </a:pPr>
              <a:t>31</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978" y="1526876"/>
            <a:ext cx="6538905" cy="4945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222945"/>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Opal Kelly Daughter Card</a:t>
            </a:r>
            <a:endParaRPr lang="en-US" dirty="0"/>
          </a:p>
        </p:txBody>
      </p:sp>
      <p:sp>
        <p:nvSpPr>
          <p:cNvPr id="4" name="Slide Number Placeholder 3"/>
          <p:cNvSpPr>
            <a:spLocks noGrp="1"/>
          </p:cNvSpPr>
          <p:nvPr>
            <p:ph type="sldNum" sz="quarter" idx="11"/>
          </p:nvPr>
        </p:nvSpPr>
        <p:spPr/>
        <p:txBody>
          <a:bodyPr/>
          <a:lstStyle/>
          <a:p>
            <a:pPr>
              <a:defRPr/>
            </a:pPr>
            <a:fld id="{C21E7BA3-4211-4233-A686-9D52B25A43DE}" type="slidenum">
              <a:rPr lang="en-US" smtClean="0"/>
              <a:pPr>
                <a:defRPr/>
              </a:pPr>
              <a:t>32</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740" y="1639557"/>
            <a:ext cx="6523187" cy="4268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438394"/>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Opal Kelly Daughter Card</a:t>
            </a:r>
          </a:p>
        </p:txBody>
      </p:sp>
      <p:sp>
        <p:nvSpPr>
          <p:cNvPr id="4" name="Slide Number Placeholder 3"/>
          <p:cNvSpPr>
            <a:spLocks noGrp="1"/>
          </p:cNvSpPr>
          <p:nvPr>
            <p:ph type="sldNum" sz="quarter" idx="11"/>
          </p:nvPr>
        </p:nvSpPr>
        <p:spPr/>
        <p:txBody>
          <a:bodyPr/>
          <a:lstStyle/>
          <a:p>
            <a:pPr>
              <a:defRPr/>
            </a:pPr>
            <a:fld id="{C21E7BA3-4211-4233-A686-9D52B25A43DE}" type="slidenum">
              <a:rPr lang="en-US" smtClean="0"/>
              <a:pPr>
                <a:defRPr/>
              </a:pPr>
              <a:t>33</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379" y="1691407"/>
            <a:ext cx="6791325"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own Arrow 2"/>
          <p:cNvSpPr/>
          <p:nvPr/>
        </p:nvSpPr>
        <p:spPr bwMode="auto">
          <a:xfrm>
            <a:off x="3009014" y="1478756"/>
            <a:ext cx="287079" cy="425302"/>
          </a:xfrm>
          <a:prstGeom prst="downArrow">
            <a:avLst/>
          </a:prstGeom>
          <a:solidFill>
            <a:srgbClr val="00CC99"/>
          </a:solidFill>
          <a:ln w="9525" cap="flat" cmpd="sng" algn="ctr">
            <a:no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Down Arrow 5"/>
          <p:cNvSpPr/>
          <p:nvPr/>
        </p:nvSpPr>
        <p:spPr bwMode="auto">
          <a:xfrm>
            <a:off x="4171507" y="1478756"/>
            <a:ext cx="287079" cy="425302"/>
          </a:xfrm>
          <a:prstGeom prst="downArrow">
            <a:avLst/>
          </a:prstGeom>
          <a:solidFill>
            <a:srgbClr val="00CC99"/>
          </a:solidFill>
          <a:ln w="9525" cap="flat" cmpd="sng" algn="ctr">
            <a:no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Content Placeholder 2"/>
          <p:cNvSpPr>
            <a:spLocks noGrp="1"/>
          </p:cNvSpPr>
          <p:nvPr>
            <p:ph idx="1"/>
          </p:nvPr>
        </p:nvSpPr>
        <p:spPr>
          <a:xfrm>
            <a:off x="2099782" y="1532749"/>
            <a:ext cx="1052771" cy="291509"/>
          </a:xfrm>
        </p:spPr>
        <p:txBody>
          <a:bodyPr/>
          <a:lstStyle/>
          <a:p>
            <a:pPr marL="0" indent="0" algn="ctr">
              <a:buNone/>
            </a:pPr>
            <a:r>
              <a:rPr lang="en-US" dirty="0" smtClean="0">
                <a:solidFill>
                  <a:srgbClr val="00CC99"/>
                </a:solidFill>
              </a:rPr>
              <a:t>RBSP</a:t>
            </a:r>
          </a:p>
          <a:p>
            <a:pPr lvl="1"/>
            <a:endParaRPr lang="en-US" dirty="0" smtClean="0">
              <a:solidFill>
                <a:srgbClr val="00CC99"/>
              </a:solidFill>
            </a:endParaRPr>
          </a:p>
          <a:p>
            <a:endParaRPr lang="en-US" dirty="0">
              <a:solidFill>
                <a:srgbClr val="00CC99"/>
              </a:solidFill>
            </a:endParaRPr>
          </a:p>
        </p:txBody>
      </p:sp>
      <p:sp>
        <p:nvSpPr>
          <p:cNvPr id="8" name="Content Placeholder 2"/>
          <p:cNvSpPr txBox="1">
            <a:spLocks/>
          </p:cNvSpPr>
          <p:nvPr/>
        </p:nvSpPr>
        <p:spPr bwMode="auto">
          <a:xfrm>
            <a:off x="4394716" y="1500852"/>
            <a:ext cx="779869" cy="29150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7013" indent="-227013" algn="l" rtl="0" eaLnBrk="0" fontAlgn="base" hangingPunct="0">
              <a:lnSpc>
                <a:spcPct val="85000"/>
              </a:lnSpc>
              <a:spcBef>
                <a:spcPct val="0"/>
              </a:spcBef>
              <a:spcAft>
                <a:spcPct val="25000"/>
              </a:spcAft>
              <a:buFont typeface="Wingdings" pitchFamily="2" charset="2"/>
              <a:buChar char="§"/>
              <a:defRPr sz="2000" b="1">
                <a:solidFill>
                  <a:schemeClr val="tx1"/>
                </a:solidFill>
                <a:latin typeface="+mn-lt"/>
                <a:ea typeface="+mn-ea"/>
                <a:cs typeface="+mn-cs"/>
              </a:defRPr>
            </a:lvl1pPr>
            <a:lvl2pPr marL="463550" indent="-234950" algn="l" rtl="0" eaLnBrk="0" fontAlgn="base" hangingPunct="0">
              <a:lnSpc>
                <a:spcPct val="85000"/>
              </a:lnSpc>
              <a:spcBef>
                <a:spcPct val="0"/>
              </a:spcBef>
              <a:spcAft>
                <a:spcPct val="25000"/>
              </a:spcAft>
              <a:buFont typeface="Wingdings" pitchFamily="2" charset="2"/>
              <a:buChar char="§"/>
              <a:defRPr sz="2000" b="1">
                <a:solidFill>
                  <a:schemeClr val="tx1"/>
                </a:solidFill>
                <a:latin typeface="+mn-lt"/>
              </a:defRPr>
            </a:lvl2pPr>
            <a:lvl3pPr marL="963613" indent="-228600" algn="l" rtl="0" eaLnBrk="0" fontAlgn="base" hangingPunct="0">
              <a:lnSpc>
                <a:spcPct val="85000"/>
              </a:lnSpc>
              <a:spcBef>
                <a:spcPct val="0"/>
              </a:spcBef>
              <a:spcAft>
                <a:spcPct val="25000"/>
              </a:spcAft>
              <a:buFont typeface="Wingdings" pitchFamily="2" charset="2"/>
              <a:buChar char="§"/>
              <a:defRPr sz="2000" b="1">
                <a:solidFill>
                  <a:schemeClr val="tx1"/>
                </a:solidFill>
                <a:latin typeface="+mn-lt"/>
              </a:defRPr>
            </a:lvl3pPr>
            <a:lvl4pPr marL="1193800" indent="-228600" algn="l" rtl="0" eaLnBrk="0" fontAlgn="base" hangingPunct="0">
              <a:lnSpc>
                <a:spcPct val="85000"/>
              </a:lnSpc>
              <a:spcBef>
                <a:spcPct val="0"/>
              </a:spcBef>
              <a:spcAft>
                <a:spcPct val="25000"/>
              </a:spcAft>
              <a:buFont typeface="Wingdings" pitchFamily="2" charset="2"/>
              <a:buChar char="§"/>
              <a:defRPr sz="2000" b="1">
                <a:solidFill>
                  <a:schemeClr val="tx1"/>
                </a:solidFill>
                <a:latin typeface="+mn-lt"/>
              </a:defRPr>
            </a:lvl4pPr>
            <a:lvl5pPr marL="2057400" indent="-228600" algn="l" rtl="0" eaLnBrk="0" fontAlgn="base" hangingPunct="0">
              <a:lnSpc>
                <a:spcPct val="85000"/>
              </a:lnSpc>
              <a:spcBef>
                <a:spcPct val="0"/>
              </a:spcBef>
              <a:spcAft>
                <a:spcPct val="25000"/>
              </a:spcAft>
              <a:buFont typeface="Wingdings" pitchFamily="2" charset="2"/>
              <a:buChar char="§"/>
              <a:defRPr sz="2000" b="1">
                <a:solidFill>
                  <a:schemeClr val="tx1"/>
                </a:solidFill>
                <a:latin typeface="+mn-lt"/>
              </a:defRPr>
            </a:lvl5pPr>
            <a:lvl6pPr marL="2514600" indent="-228600" algn="l" rtl="0" fontAlgn="base">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fontAlgn="base">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fontAlgn="base">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fontAlgn="base">
              <a:lnSpc>
                <a:spcPct val="85000"/>
              </a:lnSpc>
              <a:spcBef>
                <a:spcPct val="0"/>
              </a:spcBef>
              <a:spcAft>
                <a:spcPct val="25000"/>
              </a:spcAft>
              <a:buFont typeface="Wingdings" pitchFamily="2" charset="2"/>
              <a:buChar char="§"/>
              <a:defRPr sz="2000" b="1">
                <a:solidFill>
                  <a:schemeClr val="tx1"/>
                </a:solidFill>
                <a:latin typeface="+mn-lt"/>
              </a:defRPr>
            </a:lvl9pPr>
          </a:lstStyle>
          <a:p>
            <a:pPr marL="0" indent="0" algn="ctr">
              <a:buFont typeface="Wingdings" pitchFamily="2" charset="2"/>
              <a:buNone/>
            </a:pPr>
            <a:r>
              <a:rPr lang="en-US" dirty="0" smtClean="0">
                <a:solidFill>
                  <a:srgbClr val="00CC99"/>
                </a:solidFill>
              </a:rPr>
              <a:t>SPP</a:t>
            </a:r>
          </a:p>
          <a:p>
            <a:pPr lvl="1"/>
            <a:endParaRPr lang="en-US" dirty="0" smtClean="0">
              <a:solidFill>
                <a:srgbClr val="00CC99"/>
              </a:solidFill>
            </a:endParaRPr>
          </a:p>
          <a:p>
            <a:endParaRPr lang="en-US" dirty="0">
              <a:solidFill>
                <a:srgbClr val="00CC99"/>
              </a:solidFill>
            </a:endParaRPr>
          </a:p>
        </p:txBody>
      </p:sp>
    </p:spTree>
    <p:extLst>
      <p:ext uri="{BB962C8B-B14F-4D97-AF65-F5344CB8AC3E}">
        <p14:creationId xmlns:p14="http://schemas.microsoft.com/office/powerpoint/2010/main" val="314509790"/>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Opal Kelly Daughter Card</a:t>
            </a:r>
          </a:p>
        </p:txBody>
      </p:sp>
      <p:sp>
        <p:nvSpPr>
          <p:cNvPr id="4" name="Slide Number Placeholder 3"/>
          <p:cNvSpPr>
            <a:spLocks noGrp="1"/>
          </p:cNvSpPr>
          <p:nvPr>
            <p:ph type="sldNum" sz="quarter" idx="11"/>
          </p:nvPr>
        </p:nvSpPr>
        <p:spPr/>
        <p:txBody>
          <a:bodyPr/>
          <a:lstStyle/>
          <a:p>
            <a:pPr>
              <a:defRPr/>
            </a:pPr>
            <a:fld id="{C21E7BA3-4211-4233-A686-9D52B25A43DE}" type="slidenum">
              <a:rPr lang="en-US" smtClean="0"/>
              <a:pPr>
                <a:defRPr/>
              </a:pPr>
              <a:t>34</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360" y="2033409"/>
            <a:ext cx="6219825"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740138"/>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4"/>
          <p:cNvSpPr>
            <a:spLocks noGrp="1"/>
          </p:cNvSpPr>
          <p:nvPr>
            <p:ph type="sldNum" sz="quarter" idx="11"/>
          </p:nvPr>
        </p:nvSpPr>
        <p:spPr/>
        <p:txBody>
          <a:bodyPr/>
          <a:lstStyle/>
          <a:p>
            <a:fld id="{422340D4-8275-4EA0-BDB4-0F21395F00BB}" type="slidenum">
              <a:rPr lang="en-US"/>
              <a:pPr/>
              <a:t>35</a:t>
            </a:fld>
            <a:endParaRPr lang="en-US"/>
          </a:p>
        </p:txBody>
      </p:sp>
      <p:sp>
        <p:nvSpPr>
          <p:cNvPr id="173276" name="Rectangle 220"/>
          <p:cNvSpPr>
            <a:spLocks noGrp="1" noChangeArrowheads="1"/>
          </p:cNvSpPr>
          <p:nvPr>
            <p:ph type="title"/>
          </p:nvPr>
        </p:nvSpPr>
        <p:spPr>
          <a:xfrm>
            <a:off x="301625" y="433388"/>
            <a:ext cx="5859240" cy="984250"/>
          </a:xfrm>
          <a:noFill/>
          <a:ln/>
        </p:spPr>
        <p:txBody>
          <a:bodyPr/>
          <a:lstStyle/>
          <a:p>
            <a:r>
              <a:rPr lang="en-US" dirty="0" smtClean="0"/>
              <a:t>Mini Emulator HW Test Setup</a:t>
            </a:r>
            <a:endParaRPr lang="en-US" dirty="0"/>
          </a:p>
        </p:txBody>
      </p:sp>
      <p:grpSp>
        <p:nvGrpSpPr>
          <p:cNvPr id="2" name="Group 1"/>
          <p:cNvGrpSpPr/>
          <p:nvPr/>
        </p:nvGrpSpPr>
        <p:grpSpPr>
          <a:xfrm>
            <a:off x="861061" y="1747774"/>
            <a:ext cx="7539356" cy="4276852"/>
            <a:chOff x="990600" y="2197100"/>
            <a:chExt cx="7539356" cy="4276852"/>
          </a:xfrm>
        </p:grpSpPr>
        <p:grpSp>
          <p:nvGrpSpPr>
            <p:cNvPr id="6" name="Group 5"/>
            <p:cNvGrpSpPr/>
            <p:nvPr/>
          </p:nvGrpSpPr>
          <p:grpSpPr>
            <a:xfrm>
              <a:off x="990600" y="2197100"/>
              <a:ext cx="7539356" cy="4276852"/>
              <a:chOff x="990600" y="2197100"/>
              <a:chExt cx="7539356" cy="4276852"/>
            </a:xfrm>
          </p:grpSpPr>
          <p:sp>
            <p:nvSpPr>
              <p:cNvPr id="173232" name="Line 176"/>
              <p:cNvSpPr>
                <a:spLocks noChangeShapeType="1"/>
              </p:cNvSpPr>
              <p:nvPr/>
            </p:nvSpPr>
            <p:spPr bwMode="auto">
              <a:xfrm flipH="1" flipV="1">
                <a:off x="6019800" y="5119385"/>
                <a:ext cx="1500226" cy="0"/>
              </a:xfrm>
              <a:prstGeom prst="line">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lstStyle/>
              <a:p>
                <a:endParaRPr lang="en-US"/>
              </a:p>
            </p:txBody>
          </p:sp>
          <p:sp>
            <p:nvSpPr>
              <p:cNvPr id="173233" name="Rectangle 177"/>
              <p:cNvSpPr>
                <a:spLocks noChangeArrowheads="1"/>
              </p:cNvSpPr>
              <p:nvPr/>
            </p:nvSpPr>
            <p:spPr bwMode="auto">
              <a:xfrm>
                <a:off x="990600" y="3324224"/>
                <a:ext cx="1027113" cy="309852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b="1" dirty="0" smtClean="0">
                    <a:latin typeface="Times New Roman" pitchFamily="18" charset="0"/>
                  </a:rPr>
                  <a:t>PC</a:t>
                </a:r>
                <a:endParaRPr lang="en-US" b="1" dirty="0">
                  <a:latin typeface="Times New Roman" pitchFamily="18" charset="0"/>
                </a:endParaRPr>
              </a:p>
              <a:p>
                <a:pPr eaLnBrk="0" hangingPunct="0"/>
                <a:endParaRPr lang="en-US" sz="1000" b="1" dirty="0">
                  <a:latin typeface="Times New Roman" pitchFamily="18" charset="0"/>
                </a:endParaRPr>
              </a:p>
            </p:txBody>
          </p:sp>
          <p:sp>
            <p:nvSpPr>
              <p:cNvPr id="173234" name="Line 178"/>
              <p:cNvSpPr>
                <a:spLocks noChangeShapeType="1"/>
              </p:cNvSpPr>
              <p:nvPr/>
            </p:nvSpPr>
            <p:spPr bwMode="auto">
              <a:xfrm flipH="1">
                <a:off x="6172200" y="5020960"/>
                <a:ext cx="76200" cy="165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240" name="Rectangle 184"/>
              <p:cNvSpPr>
                <a:spLocks noChangeArrowheads="1"/>
              </p:cNvSpPr>
              <p:nvPr/>
            </p:nvSpPr>
            <p:spPr bwMode="auto">
              <a:xfrm flipH="1">
                <a:off x="3429000" y="2197100"/>
                <a:ext cx="2463800" cy="35941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241" name="Rectangle 185"/>
              <p:cNvSpPr>
                <a:spLocks noChangeArrowheads="1"/>
              </p:cNvSpPr>
              <p:nvPr/>
            </p:nvSpPr>
            <p:spPr bwMode="auto">
              <a:xfrm flipH="1">
                <a:off x="5868988" y="4814585"/>
                <a:ext cx="150812" cy="533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1200" dirty="0">
                    <a:latin typeface="Times New Roman" pitchFamily="18" charset="0"/>
                  </a:rPr>
                  <a:t>9</a:t>
                </a:r>
              </a:p>
              <a:p>
                <a:pPr eaLnBrk="0" hangingPunct="0"/>
                <a:r>
                  <a:rPr lang="en-US" sz="1200" dirty="0" smtClean="0">
                    <a:latin typeface="Times New Roman" pitchFamily="18" charset="0"/>
                  </a:rPr>
                  <a:t>F</a:t>
                </a:r>
                <a:endParaRPr lang="en-US" sz="1200" b="1" dirty="0">
                  <a:latin typeface="Times New Roman" pitchFamily="18" charset="0"/>
                </a:endParaRPr>
              </a:p>
            </p:txBody>
          </p:sp>
          <p:sp>
            <p:nvSpPr>
              <p:cNvPr id="173242" name="Text Box 186"/>
              <p:cNvSpPr txBox="1">
                <a:spLocks noChangeArrowheads="1"/>
              </p:cNvSpPr>
              <p:nvPr/>
            </p:nvSpPr>
            <p:spPr bwMode="auto">
              <a:xfrm flipH="1">
                <a:off x="3581400" y="2209800"/>
                <a:ext cx="1423988" cy="55399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000" b="1" dirty="0" smtClean="0">
                    <a:latin typeface="Times New Roman" pitchFamily="18" charset="0"/>
                  </a:rPr>
                  <a:t>SPP</a:t>
                </a:r>
                <a:r>
                  <a:rPr lang="en-US" sz="1000" b="1" dirty="0">
                    <a:latin typeface="Times New Roman" pitchFamily="18" charset="0"/>
                  </a:rPr>
                  <a:t> </a:t>
                </a:r>
                <a:r>
                  <a:rPr lang="en-US" sz="1000" b="1" dirty="0" smtClean="0">
                    <a:latin typeface="Times New Roman" pitchFamily="18" charset="0"/>
                  </a:rPr>
                  <a:t>SPACECRAFT</a:t>
                </a:r>
                <a:endParaRPr lang="en-US" sz="1000" b="1" dirty="0">
                  <a:latin typeface="Times New Roman" pitchFamily="18" charset="0"/>
                </a:endParaRPr>
              </a:p>
              <a:p>
                <a:pPr eaLnBrk="0" hangingPunct="0"/>
                <a:r>
                  <a:rPr lang="en-US" sz="1000" b="1" dirty="0">
                    <a:latin typeface="Times New Roman" pitchFamily="18" charset="0"/>
                  </a:rPr>
                  <a:t> </a:t>
                </a:r>
                <a:r>
                  <a:rPr lang="en-US" sz="1000" b="1" dirty="0" smtClean="0">
                    <a:latin typeface="Times New Roman" pitchFamily="18" charset="0"/>
                  </a:rPr>
                  <a:t>MINI EMULATOR</a:t>
                </a:r>
              </a:p>
              <a:p>
                <a:pPr eaLnBrk="0" hangingPunct="0"/>
                <a:r>
                  <a:rPr lang="en-US" sz="1000" b="1" dirty="0" smtClean="0">
                    <a:latin typeface="Times New Roman" pitchFamily="18" charset="0"/>
                  </a:rPr>
                  <a:t>(UUT)</a:t>
                </a:r>
                <a:endParaRPr lang="en-US" sz="1000" b="1" dirty="0">
                  <a:latin typeface="Times New Roman" pitchFamily="18" charset="0"/>
                </a:endParaRPr>
              </a:p>
            </p:txBody>
          </p:sp>
          <p:sp>
            <p:nvSpPr>
              <p:cNvPr id="173243" name="Rectangle 187"/>
              <p:cNvSpPr>
                <a:spLocks noChangeArrowheads="1"/>
              </p:cNvSpPr>
              <p:nvPr/>
            </p:nvSpPr>
            <p:spPr bwMode="auto">
              <a:xfrm flipH="1">
                <a:off x="3563938" y="3324225"/>
                <a:ext cx="627062" cy="1095375"/>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1000" dirty="0">
                    <a:latin typeface="Times New Roman" pitchFamily="18" charset="0"/>
                  </a:rPr>
                  <a:t>Opal Kelly</a:t>
                </a:r>
              </a:p>
              <a:p>
                <a:pPr eaLnBrk="0" hangingPunct="0"/>
                <a:r>
                  <a:rPr lang="en-US" sz="1000" dirty="0">
                    <a:latin typeface="Times New Roman" pitchFamily="18" charset="0"/>
                  </a:rPr>
                  <a:t>Daughter </a:t>
                </a:r>
              </a:p>
              <a:p>
                <a:pPr eaLnBrk="0" hangingPunct="0"/>
                <a:r>
                  <a:rPr lang="en-US" sz="1000" dirty="0" smtClean="0">
                    <a:latin typeface="Times New Roman" pitchFamily="18" charset="0"/>
                  </a:rPr>
                  <a:t>Card</a:t>
                </a:r>
              </a:p>
              <a:p>
                <a:pPr eaLnBrk="0" hangingPunct="0"/>
                <a:r>
                  <a:rPr lang="en-US" sz="1000" dirty="0" smtClean="0">
                    <a:latin typeface="Times New Roman" pitchFamily="18" charset="0"/>
                  </a:rPr>
                  <a:t>(XEM6010)</a:t>
                </a:r>
                <a:endParaRPr lang="en-US" sz="1000" dirty="0">
                  <a:latin typeface="Times New Roman" pitchFamily="18" charset="0"/>
                </a:endParaRPr>
              </a:p>
              <a:p>
                <a:pPr eaLnBrk="0" hangingPunct="0"/>
                <a:endParaRPr lang="en-US" sz="1000" dirty="0">
                  <a:latin typeface="Times New Roman" pitchFamily="18" charset="0"/>
                </a:endParaRPr>
              </a:p>
              <a:p>
                <a:pPr eaLnBrk="0" hangingPunct="0"/>
                <a:endParaRPr lang="en-US" sz="1000" dirty="0">
                  <a:latin typeface="Times New Roman" pitchFamily="18" charset="0"/>
                </a:endParaRPr>
              </a:p>
            </p:txBody>
          </p:sp>
          <p:sp>
            <p:nvSpPr>
              <p:cNvPr id="173244" name="Line 188"/>
              <p:cNvSpPr>
                <a:spLocks noChangeShapeType="1"/>
              </p:cNvSpPr>
              <p:nvPr/>
            </p:nvSpPr>
            <p:spPr bwMode="auto">
              <a:xfrm flipH="1" flipV="1">
                <a:off x="5294626" y="5150340"/>
                <a:ext cx="568012" cy="2383"/>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3245" name="Line 189"/>
              <p:cNvSpPr>
                <a:spLocks noChangeShapeType="1"/>
              </p:cNvSpPr>
              <p:nvPr/>
            </p:nvSpPr>
            <p:spPr bwMode="auto">
              <a:xfrm>
                <a:off x="5294626" y="5246055"/>
                <a:ext cx="564837" cy="826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3246" name="Line 190"/>
              <p:cNvSpPr>
                <a:spLocks noChangeShapeType="1"/>
              </p:cNvSpPr>
              <p:nvPr/>
            </p:nvSpPr>
            <p:spPr bwMode="auto">
              <a:xfrm flipH="1" flipV="1">
                <a:off x="5294626" y="5043185"/>
                <a:ext cx="572774" cy="63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3247" name="Text Box 191"/>
              <p:cNvSpPr txBox="1">
                <a:spLocks noChangeArrowheads="1"/>
              </p:cNvSpPr>
              <p:nvPr/>
            </p:nvSpPr>
            <p:spPr bwMode="auto">
              <a:xfrm flipH="1">
                <a:off x="5294628" y="5102390"/>
                <a:ext cx="598172" cy="20005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sz="700" dirty="0" smtClean="0">
                    <a:latin typeface="Times New Roman" pitchFamily="18" charset="0"/>
                  </a:rPr>
                  <a:t>STROBE</a:t>
                </a:r>
                <a:endParaRPr lang="en-US" sz="700" dirty="0">
                  <a:latin typeface="Times New Roman" pitchFamily="18" charset="0"/>
                </a:endParaRPr>
              </a:p>
            </p:txBody>
          </p:sp>
          <p:sp>
            <p:nvSpPr>
              <p:cNvPr id="173248" name="Text Box 192"/>
              <p:cNvSpPr txBox="1">
                <a:spLocks noChangeArrowheads="1"/>
              </p:cNvSpPr>
              <p:nvPr/>
            </p:nvSpPr>
            <p:spPr bwMode="auto">
              <a:xfrm flipH="1">
                <a:off x="5294627" y="4995530"/>
                <a:ext cx="598173" cy="20005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sz="700" dirty="0" smtClean="0">
                    <a:latin typeface="Times New Roman" pitchFamily="18" charset="0"/>
                  </a:rPr>
                  <a:t>CMD/DAT</a:t>
                </a:r>
                <a:endParaRPr lang="en-US" sz="700" dirty="0">
                  <a:latin typeface="Times New Roman" pitchFamily="18" charset="0"/>
                </a:endParaRPr>
              </a:p>
            </p:txBody>
          </p:sp>
          <p:sp>
            <p:nvSpPr>
              <p:cNvPr id="173249" name="Text Box 193"/>
              <p:cNvSpPr txBox="1">
                <a:spLocks noChangeArrowheads="1"/>
              </p:cNvSpPr>
              <p:nvPr/>
            </p:nvSpPr>
            <p:spPr bwMode="auto">
              <a:xfrm flipH="1">
                <a:off x="5346699" y="4881230"/>
                <a:ext cx="546101" cy="20005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sz="700" dirty="0" smtClean="0">
                    <a:latin typeface="Times New Roman" pitchFamily="18" charset="0"/>
                  </a:rPr>
                  <a:t>STROBE</a:t>
                </a:r>
                <a:endParaRPr lang="en-US" sz="700" dirty="0">
                  <a:latin typeface="Times New Roman" pitchFamily="18" charset="0"/>
                </a:endParaRPr>
              </a:p>
            </p:txBody>
          </p:sp>
          <p:sp>
            <p:nvSpPr>
              <p:cNvPr id="173250" name="Line 194"/>
              <p:cNvSpPr>
                <a:spLocks noChangeShapeType="1"/>
              </p:cNvSpPr>
              <p:nvPr/>
            </p:nvSpPr>
            <p:spPr bwMode="auto">
              <a:xfrm>
                <a:off x="2019300" y="3859213"/>
                <a:ext cx="1552575"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3251" name="Text Box 195"/>
              <p:cNvSpPr txBox="1">
                <a:spLocks noChangeArrowheads="1"/>
              </p:cNvSpPr>
              <p:nvPr/>
            </p:nvSpPr>
            <p:spPr bwMode="auto">
              <a:xfrm>
                <a:off x="2346325" y="3657600"/>
                <a:ext cx="4064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sz="900" dirty="0">
                    <a:latin typeface="Times New Roman" pitchFamily="18" charset="0"/>
                  </a:rPr>
                  <a:t>USB</a:t>
                </a:r>
              </a:p>
            </p:txBody>
          </p:sp>
          <p:sp>
            <p:nvSpPr>
              <p:cNvPr id="173257" name="Rectangle 201"/>
              <p:cNvSpPr>
                <a:spLocks noChangeArrowheads="1"/>
              </p:cNvSpPr>
              <p:nvPr/>
            </p:nvSpPr>
            <p:spPr bwMode="auto">
              <a:xfrm flipH="1">
                <a:off x="3200400" y="4922520"/>
                <a:ext cx="228600" cy="63630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800" dirty="0" smtClean="0">
                    <a:latin typeface="Times New Roman" pitchFamily="18" charset="0"/>
                  </a:rPr>
                  <a:t>L</a:t>
                </a:r>
              </a:p>
              <a:p>
                <a:pPr eaLnBrk="0" hangingPunct="0"/>
                <a:r>
                  <a:rPr lang="en-US" sz="800" dirty="0" smtClean="0">
                    <a:latin typeface="Times New Roman" pitchFamily="18" charset="0"/>
                  </a:rPr>
                  <a:t>E</a:t>
                </a:r>
              </a:p>
              <a:p>
                <a:pPr eaLnBrk="0" hangingPunct="0"/>
                <a:r>
                  <a:rPr lang="en-US" sz="800" dirty="0" smtClean="0">
                    <a:latin typeface="Times New Roman" pitchFamily="18" charset="0"/>
                  </a:rPr>
                  <a:t>D</a:t>
                </a:r>
              </a:p>
              <a:p>
                <a:pPr eaLnBrk="0" hangingPunct="0"/>
                <a:r>
                  <a:rPr lang="en-US" sz="800" dirty="0" smtClean="0">
                    <a:latin typeface="Times New Roman" pitchFamily="18" charset="0"/>
                  </a:rPr>
                  <a:t>S</a:t>
                </a:r>
              </a:p>
              <a:p>
                <a:pPr eaLnBrk="0" hangingPunct="0"/>
                <a:r>
                  <a:rPr lang="en-US" sz="800" dirty="0" smtClean="0">
                    <a:latin typeface="Times New Roman" pitchFamily="18" charset="0"/>
                  </a:rPr>
                  <a:t>(3)</a:t>
                </a:r>
                <a:endParaRPr lang="en-US" sz="800" dirty="0">
                  <a:latin typeface="Times New Roman" pitchFamily="18" charset="0"/>
                </a:endParaRPr>
              </a:p>
            </p:txBody>
          </p:sp>
          <p:sp>
            <p:nvSpPr>
              <p:cNvPr id="173258" name="Text Box 202"/>
              <p:cNvSpPr txBox="1">
                <a:spLocks noChangeArrowheads="1"/>
              </p:cNvSpPr>
              <p:nvPr/>
            </p:nvSpPr>
            <p:spPr bwMode="auto">
              <a:xfrm flipH="1">
                <a:off x="6096000" y="4814585"/>
                <a:ext cx="381000" cy="244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sz="1000" dirty="0" smtClean="0">
                    <a:latin typeface="Times New Roman" pitchFamily="18" charset="0"/>
                  </a:rPr>
                  <a:t>8</a:t>
                </a:r>
                <a:endParaRPr lang="en-US" sz="1000" dirty="0">
                  <a:latin typeface="Times New Roman" pitchFamily="18" charset="0"/>
                </a:endParaRPr>
              </a:p>
            </p:txBody>
          </p:sp>
          <p:sp>
            <p:nvSpPr>
              <p:cNvPr id="173265" name="Rectangle 209"/>
              <p:cNvSpPr>
                <a:spLocks noChangeArrowheads="1"/>
              </p:cNvSpPr>
              <p:nvPr/>
            </p:nvSpPr>
            <p:spPr bwMode="auto">
              <a:xfrm>
                <a:off x="3948430" y="4770120"/>
                <a:ext cx="548640" cy="198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700" dirty="0" smtClean="0"/>
                  <a:t>JTAG CONN</a:t>
                </a:r>
                <a:endParaRPr lang="en-US" dirty="0"/>
              </a:p>
            </p:txBody>
          </p:sp>
          <p:sp>
            <p:nvSpPr>
              <p:cNvPr id="173340" name="Rectangle 284"/>
              <p:cNvSpPr>
                <a:spLocks noChangeArrowheads="1"/>
              </p:cNvSpPr>
              <p:nvPr/>
            </p:nvSpPr>
            <p:spPr bwMode="auto">
              <a:xfrm>
                <a:off x="3657600" y="4038600"/>
                <a:ext cx="457200" cy="228600"/>
              </a:xfrm>
              <a:prstGeom prst="rect">
                <a:avLst/>
              </a:prstGeom>
              <a:solidFill>
                <a:srgbClr val="FF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anchor="ctr"/>
              <a:lstStyle/>
              <a:p>
                <a:r>
                  <a:rPr lang="en-US" sz="1000"/>
                  <a:t>FPGA</a:t>
                </a:r>
              </a:p>
            </p:txBody>
          </p:sp>
          <p:sp>
            <p:nvSpPr>
              <p:cNvPr id="48" name="Rectangle 177"/>
              <p:cNvSpPr>
                <a:spLocks noChangeArrowheads="1"/>
              </p:cNvSpPr>
              <p:nvPr/>
            </p:nvSpPr>
            <p:spPr bwMode="auto">
              <a:xfrm>
                <a:off x="990600" y="2344341"/>
                <a:ext cx="1066800" cy="633411"/>
              </a:xfrm>
              <a:prstGeom prst="rect">
                <a:avLst/>
              </a:prstGeom>
              <a:solidFill>
                <a:schemeClr val="accent1"/>
              </a:solidFill>
              <a:ln w="9525">
                <a:solidFill>
                  <a:schemeClr val="tx1"/>
                </a:solidFill>
                <a:miter lim="800000"/>
                <a:headEnd/>
                <a:tailEnd/>
              </a:ln>
              <a:effectLst/>
            </p:spPr>
            <p:txBody>
              <a:bodyPr wrap="none" anchor="ctr"/>
              <a:lstStyle/>
              <a:p>
                <a:pPr eaLnBrk="0" hangingPunct="0"/>
                <a:r>
                  <a:rPr lang="en-US" sz="1000" b="1" dirty="0" smtClean="0">
                    <a:latin typeface="Times New Roman" pitchFamily="18" charset="0"/>
                  </a:rPr>
                  <a:t>AC/5V </a:t>
                </a:r>
              </a:p>
              <a:p>
                <a:pPr eaLnBrk="0" hangingPunct="0"/>
                <a:r>
                  <a:rPr lang="en-US" sz="1000" b="1" dirty="0" smtClean="0">
                    <a:latin typeface="Times New Roman" pitchFamily="18" charset="0"/>
                  </a:rPr>
                  <a:t>PWR </a:t>
                </a:r>
              </a:p>
              <a:p>
                <a:pPr eaLnBrk="0" hangingPunct="0"/>
                <a:r>
                  <a:rPr lang="en-US" sz="1000" b="1" dirty="0" smtClean="0">
                    <a:latin typeface="Times New Roman" pitchFamily="18" charset="0"/>
                  </a:rPr>
                  <a:t>Adapter</a:t>
                </a:r>
                <a:endParaRPr lang="en-US" sz="1000" b="1" dirty="0">
                  <a:latin typeface="Times New Roman" pitchFamily="18" charset="0"/>
                </a:endParaRPr>
              </a:p>
            </p:txBody>
          </p:sp>
          <p:cxnSp>
            <p:nvCxnSpPr>
              <p:cNvPr id="3" name="Straight Connector 2"/>
              <p:cNvCxnSpPr/>
              <p:nvPr/>
            </p:nvCxnSpPr>
            <p:spPr bwMode="auto">
              <a:xfrm>
                <a:off x="2924175" y="3022270"/>
                <a:ext cx="914400" cy="914400"/>
              </a:xfrm>
              <a:prstGeom prst="line">
                <a:avLst/>
              </a:prstGeom>
              <a:blipFill dpi="0" rotWithShape="0">
                <a:blip r:embed="rId3"/>
                <a:srcRect/>
                <a:stretch>
                  <a:fillRect/>
                </a:stretch>
              </a:blipFill>
              <a:ln w="9525" cap="flat" cmpd="sng" algn="ctr">
                <a:noFill/>
                <a:prstDash val="solid"/>
                <a:round/>
                <a:headEnd type="none" w="med" len="med"/>
                <a:tailEnd type="none" w="med" len="med"/>
              </a:ln>
              <a:effectLst/>
            </p:spPr>
          </p:cxnSp>
          <p:sp>
            <p:nvSpPr>
              <p:cNvPr id="55" name="Line 206"/>
              <p:cNvSpPr>
                <a:spLocks noChangeShapeType="1"/>
              </p:cNvSpPr>
              <p:nvPr/>
            </p:nvSpPr>
            <p:spPr bwMode="auto">
              <a:xfrm>
                <a:off x="2782888" y="3424238"/>
                <a:ext cx="7810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5" name="Straight Connector 4"/>
              <p:cNvCxnSpPr>
                <a:stCxn id="48" idx="3"/>
              </p:cNvCxnSpPr>
              <p:nvPr/>
            </p:nvCxnSpPr>
            <p:spPr bwMode="auto">
              <a:xfrm>
                <a:off x="2057400" y="2661047"/>
                <a:ext cx="725488" cy="0"/>
              </a:xfrm>
              <a:prstGeom prst="line">
                <a:avLst/>
              </a:prstGeom>
              <a:blipFill dpi="0" rotWithShape="0">
                <a:blip r:embed="rId3"/>
                <a:srcRect/>
                <a:stretch>
                  <a:fillRect/>
                </a:stretch>
              </a:blipFill>
              <a:ln w="9525" cap="flat" cmpd="sng" algn="ctr">
                <a:solidFill>
                  <a:schemeClr val="tx1"/>
                </a:solidFill>
                <a:prstDash val="solid"/>
                <a:round/>
                <a:headEnd type="none" w="med" len="med"/>
                <a:tailEnd type="none" w="med" len="med"/>
              </a:ln>
              <a:effectLst/>
            </p:spPr>
          </p:cxnSp>
          <p:cxnSp>
            <p:nvCxnSpPr>
              <p:cNvPr id="61" name="Straight Connector 60"/>
              <p:cNvCxnSpPr/>
              <p:nvPr/>
            </p:nvCxnSpPr>
            <p:spPr bwMode="auto">
              <a:xfrm>
                <a:off x="2782888" y="2667000"/>
                <a:ext cx="0" cy="757238"/>
              </a:xfrm>
              <a:prstGeom prst="line">
                <a:avLst/>
              </a:prstGeom>
              <a:blipFill dpi="0" rotWithShape="0">
                <a:blip r:embed="rId3"/>
                <a:srcRect/>
                <a:stretch>
                  <a:fillRect/>
                </a:stretch>
              </a:blipFill>
              <a:ln w="9525" cap="flat" cmpd="sng" algn="ctr">
                <a:solidFill>
                  <a:schemeClr val="tx1"/>
                </a:solidFill>
                <a:prstDash val="solid"/>
                <a:round/>
                <a:headEnd type="none" w="med" len="med"/>
                <a:tailEnd type="none" w="med" len="med"/>
              </a:ln>
              <a:effectLst/>
            </p:spPr>
          </p:cxnSp>
          <p:sp>
            <p:nvSpPr>
              <p:cNvPr id="66" name="Text Box 196"/>
              <p:cNvSpPr txBox="1">
                <a:spLocks noChangeArrowheads="1"/>
              </p:cNvSpPr>
              <p:nvPr/>
            </p:nvSpPr>
            <p:spPr bwMode="auto">
              <a:xfrm flipH="1">
                <a:off x="2295585" y="2452688"/>
                <a:ext cx="694645" cy="21544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sz="800" dirty="0" smtClean="0">
                    <a:latin typeface="Times New Roman" pitchFamily="18" charset="0"/>
                  </a:rPr>
                  <a:t>5V </a:t>
                </a:r>
                <a:r>
                  <a:rPr lang="en-US" sz="800" dirty="0">
                    <a:latin typeface="Times New Roman" pitchFamily="18" charset="0"/>
                  </a:rPr>
                  <a:t>Power</a:t>
                </a:r>
              </a:p>
            </p:txBody>
          </p:sp>
          <p:sp>
            <p:nvSpPr>
              <p:cNvPr id="78" name="Text Box 195"/>
              <p:cNvSpPr txBox="1">
                <a:spLocks noChangeArrowheads="1"/>
              </p:cNvSpPr>
              <p:nvPr/>
            </p:nvSpPr>
            <p:spPr bwMode="auto">
              <a:xfrm>
                <a:off x="2549525" y="5099050"/>
                <a:ext cx="651140" cy="507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171450" indent="-171450" algn="l" eaLnBrk="0" hangingPunct="0">
                  <a:buFont typeface="Arial" pitchFamily="34" charset="0"/>
                  <a:buChar char="•"/>
                </a:pPr>
                <a:r>
                  <a:rPr lang="en-US" sz="900" dirty="0" smtClean="0">
                    <a:latin typeface="Times New Roman" pitchFamily="18" charset="0"/>
                  </a:rPr>
                  <a:t>PPS</a:t>
                </a:r>
              </a:p>
              <a:p>
                <a:pPr marL="171450" indent="-171450" algn="l" eaLnBrk="0" hangingPunct="0">
                  <a:buFont typeface="Arial" pitchFamily="34" charset="0"/>
                  <a:buChar char="•"/>
                </a:pPr>
                <a:r>
                  <a:rPr lang="en-US" sz="900" dirty="0" smtClean="0">
                    <a:latin typeface="Times New Roman" pitchFamily="18" charset="0"/>
                  </a:rPr>
                  <a:t>ERR</a:t>
                </a:r>
              </a:p>
              <a:p>
                <a:pPr marL="171450" indent="-171450" algn="l" eaLnBrk="0" hangingPunct="0">
                  <a:buFont typeface="Arial" pitchFamily="34" charset="0"/>
                  <a:buChar char="•"/>
                </a:pPr>
                <a:r>
                  <a:rPr lang="en-US" sz="900" dirty="0" smtClean="0">
                    <a:latin typeface="Times New Roman" pitchFamily="18" charset="0"/>
                  </a:rPr>
                  <a:t>+3.3V</a:t>
                </a:r>
                <a:endParaRPr lang="en-US" sz="900" dirty="0">
                  <a:latin typeface="Times New Roman" pitchFamily="18" charset="0"/>
                </a:endParaRPr>
              </a:p>
            </p:txBody>
          </p:sp>
          <p:sp>
            <p:nvSpPr>
              <p:cNvPr id="79" name="Rectangle 209"/>
              <p:cNvSpPr>
                <a:spLocks noChangeArrowheads="1"/>
              </p:cNvSpPr>
              <p:nvPr/>
            </p:nvSpPr>
            <p:spPr bwMode="auto">
              <a:xfrm>
                <a:off x="3794760" y="5079047"/>
                <a:ext cx="548640" cy="198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700" dirty="0" smtClean="0"/>
                  <a:t>Test CONN</a:t>
                </a:r>
                <a:endParaRPr lang="en-US" dirty="0"/>
              </a:p>
            </p:txBody>
          </p:sp>
          <p:sp>
            <p:nvSpPr>
              <p:cNvPr id="80" name="Line 204"/>
              <p:cNvSpPr>
                <a:spLocks noChangeShapeType="1"/>
              </p:cNvSpPr>
              <p:nvPr/>
            </p:nvSpPr>
            <p:spPr bwMode="auto">
              <a:xfrm flipH="1">
                <a:off x="3412966" y="5277802"/>
                <a:ext cx="244634" cy="381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81" name="Straight Connector 80"/>
              <p:cNvCxnSpPr/>
              <p:nvPr/>
            </p:nvCxnSpPr>
            <p:spPr bwMode="auto">
              <a:xfrm>
                <a:off x="3657600" y="4419600"/>
                <a:ext cx="0" cy="858202"/>
              </a:xfrm>
              <a:prstGeom prst="line">
                <a:avLst/>
              </a:prstGeom>
              <a:blipFill dpi="0" rotWithShape="0">
                <a:blip r:embed="rId3"/>
                <a:srcRect/>
                <a:stretch>
                  <a:fillRect/>
                </a:stretch>
              </a:blipFill>
              <a:ln w="9525" cap="flat" cmpd="sng" algn="ctr">
                <a:solidFill>
                  <a:schemeClr val="tx1"/>
                </a:solidFill>
                <a:prstDash val="solid"/>
                <a:round/>
                <a:headEnd type="none" w="med" len="med"/>
                <a:tailEnd type="none" w="med" len="med"/>
              </a:ln>
              <a:effectLst/>
            </p:spPr>
          </p:cxnSp>
          <p:sp>
            <p:nvSpPr>
              <p:cNvPr id="84" name="Line 204"/>
              <p:cNvSpPr>
                <a:spLocks noChangeShapeType="1"/>
              </p:cNvSpPr>
              <p:nvPr/>
            </p:nvSpPr>
            <p:spPr bwMode="auto">
              <a:xfrm flipH="1">
                <a:off x="3831431" y="4413567"/>
                <a:ext cx="7144" cy="665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 name="Line 204"/>
              <p:cNvSpPr>
                <a:spLocks noChangeShapeType="1"/>
              </p:cNvSpPr>
              <p:nvPr/>
            </p:nvSpPr>
            <p:spPr bwMode="auto">
              <a:xfrm flipH="1">
                <a:off x="4111228" y="4413568"/>
                <a:ext cx="3572" cy="3627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 name="Rectangle 209"/>
              <p:cNvSpPr>
                <a:spLocks noChangeArrowheads="1"/>
              </p:cNvSpPr>
              <p:nvPr/>
            </p:nvSpPr>
            <p:spPr bwMode="auto">
              <a:xfrm>
                <a:off x="4402971" y="3324860"/>
                <a:ext cx="239871" cy="198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700" dirty="0" smtClean="0"/>
                  <a:t>HDR</a:t>
                </a:r>
                <a:endParaRPr lang="en-US" dirty="0"/>
              </a:p>
            </p:txBody>
          </p:sp>
          <p:sp>
            <p:nvSpPr>
              <p:cNvPr id="87" name="Line 204"/>
              <p:cNvSpPr>
                <a:spLocks noChangeShapeType="1"/>
              </p:cNvSpPr>
              <p:nvPr/>
            </p:nvSpPr>
            <p:spPr bwMode="auto">
              <a:xfrm flipH="1">
                <a:off x="4192230" y="3424238"/>
                <a:ext cx="21074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 name="Text Box 196"/>
              <p:cNvSpPr txBox="1">
                <a:spLocks noChangeArrowheads="1"/>
              </p:cNvSpPr>
              <p:nvPr/>
            </p:nvSpPr>
            <p:spPr bwMode="auto">
              <a:xfrm flipH="1">
                <a:off x="4263608" y="3012867"/>
                <a:ext cx="694645" cy="33855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sz="800" dirty="0" smtClean="0">
                    <a:latin typeface="Times New Roman" pitchFamily="18" charset="0"/>
                  </a:rPr>
                  <a:t>Mini/Full EM </a:t>
                </a:r>
                <a:r>
                  <a:rPr lang="en-US" sz="800" dirty="0" err="1" smtClean="0">
                    <a:latin typeface="Times New Roman" pitchFamily="18" charset="0"/>
                  </a:rPr>
                  <a:t>Config</a:t>
                </a:r>
                <a:endParaRPr lang="en-US" sz="800" dirty="0">
                  <a:latin typeface="Times New Roman" pitchFamily="18" charset="0"/>
                </a:endParaRPr>
              </a:p>
            </p:txBody>
          </p:sp>
          <p:sp>
            <p:nvSpPr>
              <p:cNvPr id="105" name="Line 137"/>
              <p:cNvSpPr>
                <a:spLocks noChangeShapeType="1"/>
              </p:cNvSpPr>
              <p:nvPr/>
            </p:nvSpPr>
            <p:spPr bwMode="auto">
              <a:xfrm flipV="1">
                <a:off x="6058725" y="3787574"/>
                <a:ext cx="639953" cy="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Text Box 138"/>
              <p:cNvSpPr txBox="1">
                <a:spLocks noChangeArrowheads="1"/>
              </p:cNvSpPr>
              <p:nvPr/>
            </p:nvSpPr>
            <p:spPr bwMode="auto">
              <a:xfrm flipH="1">
                <a:off x="4838748" y="3563067"/>
                <a:ext cx="1046790" cy="46166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a:r>
                  <a:rPr lang="en-US" sz="800" b="1" dirty="0">
                    <a:latin typeface="Times New Roman" pitchFamily="18" charset="0"/>
                  </a:rPr>
                  <a:t>1PPS OUT TP</a:t>
                </a:r>
              </a:p>
              <a:p>
                <a:pPr algn="r"/>
                <a:r>
                  <a:rPr lang="en-US" sz="800" b="1" dirty="0">
                    <a:latin typeface="Times New Roman" pitchFamily="18" charset="0"/>
                  </a:rPr>
                  <a:t>PPS_GATED1_TP</a:t>
                </a:r>
              </a:p>
              <a:p>
                <a:pPr algn="r"/>
                <a:r>
                  <a:rPr lang="en-US" sz="800" b="1" dirty="0">
                    <a:latin typeface="Times New Roman" pitchFamily="18" charset="0"/>
                  </a:rPr>
                  <a:t>PPS_GATED2_TP</a:t>
                </a:r>
              </a:p>
            </p:txBody>
          </p:sp>
          <p:sp>
            <p:nvSpPr>
              <p:cNvPr id="108" name="Line 206"/>
              <p:cNvSpPr>
                <a:spLocks noChangeShapeType="1"/>
              </p:cNvSpPr>
              <p:nvPr/>
            </p:nvSpPr>
            <p:spPr bwMode="auto">
              <a:xfrm flipV="1">
                <a:off x="3682166" y="3171247"/>
                <a:ext cx="193457" cy="1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09" name="Straight Connector 108"/>
              <p:cNvCxnSpPr/>
              <p:nvPr/>
            </p:nvCxnSpPr>
            <p:spPr bwMode="auto">
              <a:xfrm>
                <a:off x="3684270" y="3172835"/>
                <a:ext cx="0" cy="151390"/>
              </a:xfrm>
              <a:prstGeom prst="line">
                <a:avLst/>
              </a:prstGeom>
              <a:blipFill dpi="0" rotWithShape="0">
                <a:blip r:embed="rId3"/>
                <a:srcRect/>
                <a:stretch>
                  <a:fillRect/>
                </a:stretch>
              </a:blipFill>
              <a:ln w="9525" cap="flat" cmpd="sng" algn="ctr">
                <a:solidFill>
                  <a:schemeClr val="tx1"/>
                </a:solidFill>
                <a:prstDash val="solid"/>
                <a:round/>
                <a:headEnd type="none" w="med" len="med"/>
                <a:tailEnd type="none" w="med" len="med"/>
              </a:ln>
              <a:effectLst/>
            </p:spPr>
          </p:cxnSp>
          <p:sp>
            <p:nvSpPr>
              <p:cNvPr id="110" name="Text Box 196"/>
              <p:cNvSpPr txBox="1">
                <a:spLocks noChangeArrowheads="1"/>
              </p:cNvSpPr>
              <p:nvPr/>
            </p:nvSpPr>
            <p:spPr bwMode="auto">
              <a:xfrm flipH="1">
                <a:off x="3806485" y="3063525"/>
                <a:ext cx="457123" cy="21544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sz="800" dirty="0" smtClean="0">
                    <a:latin typeface="Times New Roman" pitchFamily="18" charset="0"/>
                  </a:rPr>
                  <a:t>+3.3V</a:t>
                </a:r>
                <a:endParaRPr lang="en-US" sz="800" dirty="0">
                  <a:latin typeface="Times New Roman" pitchFamily="18" charset="0"/>
                </a:endParaRPr>
              </a:p>
            </p:txBody>
          </p:sp>
          <p:sp>
            <p:nvSpPr>
              <p:cNvPr id="111" name="Rectangle 185"/>
              <p:cNvSpPr>
                <a:spLocks noChangeArrowheads="1"/>
              </p:cNvSpPr>
              <p:nvPr/>
            </p:nvSpPr>
            <p:spPr bwMode="auto">
              <a:xfrm flipH="1">
                <a:off x="5878576" y="4168777"/>
                <a:ext cx="150812" cy="4893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1200" dirty="0">
                    <a:latin typeface="Times New Roman" pitchFamily="18" charset="0"/>
                  </a:rPr>
                  <a:t>9</a:t>
                </a:r>
              </a:p>
              <a:p>
                <a:pPr eaLnBrk="0" hangingPunct="0"/>
                <a:r>
                  <a:rPr lang="en-US" sz="1200" dirty="0" smtClean="0">
                    <a:latin typeface="Times New Roman" pitchFamily="18" charset="0"/>
                  </a:rPr>
                  <a:t>F</a:t>
                </a:r>
                <a:endParaRPr lang="en-US" sz="1200" b="1" dirty="0">
                  <a:latin typeface="Times New Roman" pitchFamily="18" charset="0"/>
                </a:endParaRPr>
              </a:p>
            </p:txBody>
          </p:sp>
          <p:sp>
            <p:nvSpPr>
              <p:cNvPr id="113" name="Line 178"/>
              <p:cNvSpPr>
                <a:spLocks noChangeShapeType="1"/>
              </p:cNvSpPr>
              <p:nvPr/>
            </p:nvSpPr>
            <p:spPr bwMode="auto">
              <a:xfrm flipH="1">
                <a:off x="3799422" y="4677490"/>
                <a:ext cx="86777" cy="82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Text Box 202"/>
              <p:cNvSpPr txBox="1">
                <a:spLocks noChangeArrowheads="1"/>
              </p:cNvSpPr>
              <p:nvPr/>
            </p:nvSpPr>
            <p:spPr bwMode="auto">
              <a:xfrm flipH="1">
                <a:off x="3757930" y="4495004"/>
                <a:ext cx="381000" cy="244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sz="1000" dirty="0" smtClean="0">
                    <a:latin typeface="Times New Roman" pitchFamily="18" charset="0"/>
                  </a:rPr>
                  <a:t>12</a:t>
                </a:r>
                <a:endParaRPr lang="en-US" sz="1000" dirty="0">
                  <a:latin typeface="Times New Roman" pitchFamily="18" charset="0"/>
                </a:endParaRPr>
              </a:p>
            </p:txBody>
          </p:sp>
          <p:sp>
            <p:nvSpPr>
              <p:cNvPr id="115" name="Line 190"/>
              <p:cNvSpPr>
                <a:spLocks noChangeShapeType="1"/>
              </p:cNvSpPr>
              <p:nvPr/>
            </p:nvSpPr>
            <p:spPr bwMode="auto">
              <a:xfrm flipH="1">
                <a:off x="5294626" y="4912216"/>
                <a:ext cx="574361"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 name="Text Box 193"/>
              <p:cNvSpPr txBox="1">
                <a:spLocks noChangeArrowheads="1"/>
              </p:cNvSpPr>
              <p:nvPr/>
            </p:nvSpPr>
            <p:spPr bwMode="auto">
              <a:xfrm flipH="1">
                <a:off x="5343630" y="4753466"/>
                <a:ext cx="610349" cy="20005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sz="700" dirty="0" smtClean="0">
                    <a:latin typeface="Times New Roman" pitchFamily="18" charset="0"/>
                  </a:rPr>
                  <a:t>TLM/DAT</a:t>
                </a:r>
                <a:endParaRPr lang="en-US" sz="700" dirty="0">
                  <a:latin typeface="Times New Roman" pitchFamily="18" charset="0"/>
                </a:endParaRPr>
              </a:p>
            </p:txBody>
          </p:sp>
          <p:sp>
            <p:nvSpPr>
              <p:cNvPr id="117" name="Line 176"/>
              <p:cNvSpPr>
                <a:spLocks noChangeShapeType="1"/>
              </p:cNvSpPr>
              <p:nvPr/>
            </p:nvSpPr>
            <p:spPr bwMode="auto">
              <a:xfrm flipH="1" flipV="1">
                <a:off x="6035802" y="4420322"/>
                <a:ext cx="1484224" cy="5090"/>
              </a:xfrm>
              <a:prstGeom prst="line">
                <a:avLst/>
              </a:prstGeom>
              <a:noFill/>
              <a:ln w="19050">
                <a:solidFill>
                  <a:schemeClr val="tx1"/>
                </a:solidFill>
                <a:prstDash val="sys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lstStyle/>
              <a:p>
                <a:endParaRPr lang="en-US"/>
              </a:p>
            </p:txBody>
          </p:sp>
          <p:sp>
            <p:nvSpPr>
              <p:cNvPr id="118" name="Line 178"/>
              <p:cNvSpPr>
                <a:spLocks noChangeShapeType="1"/>
              </p:cNvSpPr>
              <p:nvPr/>
            </p:nvSpPr>
            <p:spPr bwMode="auto">
              <a:xfrm flipH="1">
                <a:off x="6188202" y="4321897"/>
                <a:ext cx="76200" cy="165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Text Box 202"/>
              <p:cNvSpPr txBox="1">
                <a:spLocks noChangeArrowheads="1"/>
              </p:cNvSpPr>
              <p:nvPr/>
            </p:nvSpPr>
            <p:spPr bwMode="auto">
              <a:xfrm flipH="1">
                <a:off x="6112002" y="4115522"/>
                <a:ext cx="381000" cy="244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sz="1000" dirty="0" smtClean="0">
                    <a:latin typeface="Times New Roman" pitchFamily="18" charset="0"/>
                  </a:rPr>
                  <a:t>8</a:t>
                </a:r>
                <a:endParaRPr lang="en-US" sz="1000" dirty="0">
                  <a:latin typeface="Times New Roman" pitchFamily="18" charset="0"/>
                </a:endParaRPr>
              </a:p>
            </p:txBody>
          </p:sp>
          <p:sp>
            <p:nvSpPr>
              <p:cNvPr id="120" name="Line 188"/>
              <p:cNvSpPr>
                <a:spLocks noChangeShapeType="1"/>
              </p:cNvSpPr>
              <p:nvPr/>
            </p:nvSpPr>
            <p:spPr bwMode="auto">
              <a:xfrm flipH="1" flipV="1">
                <a:off x="5297398" y="4529392"/>
                <a:ext cx="568012" cy="2383"/>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 name="Line 189"/>
              <p:cNvSpPr>
                <a:spLocks noChangeShapeType="1"/>
              </p:cNvSpPr>
              <p:nvPr/>
            </p:nvSpPr>
            <p:spPr bwMode="auto">
              <a:xfrm>
                <a:off x="5297398" y="4625107"/>
                <a:ext cx="564837" cy="826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 name="Line 190"/>
              <p:cNvSpPr>
                <a:spLocks noChangeShapeType="1"/>
              </p:cNvSpPr>
              <p:nvPr/>
            </p:nvSpPr>
            <p:spPr bwMode="auto">
              <a:xfrm flipH="1" flipV="1">
                <a:off x="5297398" y="4422237"/>
                <a:ext cx="572774" cy="63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 name="Text Box 191"/>
              <p:cNvSpPr txBox="1">
                <a:spLocks noChangeArrowheads="1"/>
              </p:cNvSpPr>
              <p:nvPr/>
            </p:nvSpPr>
            <p:spPr bwMode="auto">
              <a:xfrm flipH="1">
                <a:off x="5297400" y="4481442"/>
                <a:ext cx="598172" cy="20005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sz="700" dirty="0" smtClean="0">
                    <a:latin typeface="Times New Roman" pitchFamily="18" charset="0"/>
                  </a:rPr>
                  <a:t>STROBE</a:t>
                </a:r>
                <a:endParaRPr lang="en-US" sz="700" dirty="0">
                  <a:latin typeface="Times New Roman" pitchFamily="18" charset="0"/>
                </a:endParaRPr>
              </a:p>
            </p:txBody>
          </p:sp>
          <p:sp>
            <p:nvSpPr>
              <p:cNvPr id="124" name="Text Box 192"/>
              <p:cNvSpPr txBox="1">
                <a:spLocks noChangeArrowheads="1"/>
              </p:cNvSpPr>
              <p:nvPr/>
            </p:nvSpPr>
            <p:spPr bwMode="auto">
              <a:xfrm flipH="1">
                <a:off x="5297399" y="4374582"/>
                <a:ext cx="598173" cy="20005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sz="700" dirty="0" smtClean="0">
                    <a:latin typeface="Times New Roman" pitchFamily="18" charset="0"/>
                  </a:rPr>
                  <a:t>CMD/DAT</a:t>
                </a:r>
                <a:endParaRPr lang="en-US" sz="700" dirty="0">
                  <a:latin typeface="Times New Roman" pitchFamily="18" charset="0"/>
                </a:endParaRPr>
              </a:p>
            </p:txBody>
          </p:sp>
          <p:sp>
            <p:nvSpPr>
              <p:cNvPr id="125" name="Text Box 193"/>
              <p:cNvSpPr txBox="1">
                <a:spLocks noChangeArrowheads="1"/>
              </p:cNvSpPr>
              <p:nvPr/>
            </p:nvSpPr>
            <p:spPr bwMode="auto">
              <a:xfrm flipH="1">
                <a:off x="5349471" y="4260282"/>
                <a:ext cx="546101" cy="20005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sz="700" dirty="0" smtClean="0">
                    <a:latin typeface="Times New Roman" pitchFamily="18" charset="0"/>
                  </a:rPr>
                  <a:t>STROBE</a:t>
                </a:r>
                <a:endParaRPr lang="en-US" sz="700" dirty="0">
                  <a:latin typeface="Times New Roman" pitchFamily="18" charset="0"/>
                </a:endParaRPr>
              </a:p>
            </p:txBody>
          </p:sp>
          <p:sp>
            <p:nvSpPr>
              <p:cNvPr id="126" name="Line 190"/>
              <p:cNvSpPr>
                <a:spLocks noChangeShapeType="1"/>
              </p:cNvSpPr>
              <p:nvPr/>
            </p:nvSpPr>
            <p:spPr bwMode="auto">
              <a:xfrm flipH="1">
                <a:off x="5297398" y="4291268"/>
                <a:ext cx="574361"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 name="Text Box 193"/>
              <p:cNvSpPr txBox="1">
                <a:spLocks noChangeArrowheads="1"/>
              </p:cNvSpPr>
              <p:nvPr/>
            </p:nvSpPr>
            <p:spPr bwMode="auto">
              <a:xfrm flipH="1">
                <a:off x="5332806" y="4132518"/>
                <a:ext cx="610349" cy="20005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sz="700" dirty="0" smtClean="0">
                    <a:latin typeface="Times New Roman" pitchFamily="18" charset="0"/>
                  </a:rPr>
                  <a:t>TLM/DAT</a:t>
                </a:r>
                <a:endParaRPr lang="en-US" sz="700" dirty="0">
                  <a:latin typeface="Times New Roman" pitchFamily="18" charset="0"/>
                </a:endParaRPr>
              </a:p>
            </p:txBody>
          </p:sp>
          <p:sp>
            <p:nvSpPr>
              <p:cNvPr id="130" name="Text Box 138"/>
              <p:cNvSpPr txBox="1">
                <a:spLocks noChangeArrowheads="1"/>
              </p:cNvSpPr>
              <p:nvPr/>
            </p:nvSpPr>
            <p:spPr bwMode="auto">
              <a:xfrm flipH="1">
                <a:off x="6286500" y="4653201"/>
                <a:ext cx="1535875" cy="24622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000" dirty="0" smtClean="0">
                    <a:latin typeface="Times New Roman" pitchFamily="18" charset="0"/>
                  </a:rPr>
                  <a:t>J1 Instrument Side A</a:t>
                </a:r>
                <a:endParaRPr lang="en-US" sz="1000" dirty="0">
                  <a:latin typeface="Times New Roman" pitchFamily="18" charset="0"/>
                </a:endParaRPr>
              </a:p>
            </p:txBody>
          </p:sp>
          <p:sp>
            <p:nvSpPr>
              <p:cNvPr id="131" name="Text Box 138"/>
              <p:cNvSpPr txBox="1">
                <a:spLocks noChangeArrowheads="1"/>
              </p:cNvSpPr>
              <p:nvPr/>
            </p:nvSpPr>
            <p:spPr bwMode="auto">
              <a:xfrm flipH="1">
                <a:off x="6296774" y="4109434"/>
                <a:ext cx="1634311" cy="24622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000" dirty="0" smtClean="0">
                    <a:latin typeface="Times New Roman" pitchFamily="18" charset="0"/>
                  </a:rPr>
                  <a:t>J2 Instrument Side B</a:t>
                </a:r>
                <a:endParaRPr lang="en-US" sz="1000" dirty="0">
                  <a:latin typeface="Times New Roman" pitchFamily="18" charset="0"/>
                </a:endParaRPr>
              </a:p>
            </p:txBody>
          </p:sp>
          <p:sp>
            <p:nvSpPr>
              <p:cNvPr id="90" name="Rectangle 185"/>
              <p:cNvSpPr>
                <a:spLocks noChangeArrowheads="1"/>
              </p:cNvSpPr>
              <p:nvPr/>
            </p:nvSpPr>
            <p:spPr bwMode="auto">
              <a:xfrm flipH="1">
                <a:off x="5895577" y="3505635"/>
                <a:ext cx="150812" cy="533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1200" dirty="0">
                    <a:latin typeface="Times New Roman" pitchFamily="18" charset="0"/>
                  </a:rPr>
                  <a:t>9</a:t>
                </a:r>
              </a:p>
              <a:p>
                <a:pPr eaLnBrk="0" hangingPunct="0"/>
                <a:r>
                  <a:rPr lang="en-US" sz="1200" dirty="0" smtClean="0">
                    <a:latin typeface="Times New Roman" pitchFamily="18" charset="0"/>
                  </a:rPr>
                  <a:t>M</a:t>
                </a:r>
                <a:endParaRPr lang="en-US" sz="1200" b="1" dirty="0">
                  <a:latin typeface="Times New Roman" pitchFamily="18" charset="0"/>
                </a:endParaRPr>
              </a:p>
            </p:txBody>
          </p:sp>
          <p:sp>
            <p:nvSpPr>
              <p:cNvPr id="95" name="Line 178"/>
              <p:cNvSpPr>
                <a:spLocks noChangeShapeType="1"/>
              </p:cNvSpPr>
              <p:nvPr/>
            </p:nvSpPr>
            <p:spPr bwMode="auto">
              <a:xfrm flipH="1">
                <a:off x="6237065" y="3718042"/>
                <a:ext cx="76200" cy="165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Text Box 202"/>
              <p:cNvSpPr txBox="1">
                <a:spLocks noChangeArrowheads="1"/>
              </p:cNvSpPr>
              <p:nvPr/>
            </p:nvSpPr>
            <p:spPr bwMode="auto">
              <a:xfrm flipH="1">
                <a:off x="6160865" y="3511667"/>
                <a:ext cx="381000" cy="244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sz="1000" dirty="0" smtClean="0">
                    <a:latin typeface="Times New Roman" pitchFamily="18" charset="0"/>
                  </a:rPr>
                  <a:t>3</a:t>
                </a:r>
                <a:endParaRPr lang="en-US" sz="1000" dirty="0">
                  <a:latin typeface="Times New Roman" pitchFamily="18" charset="0"/>
                </a:endParaRPr>
              </a:p>
            </p:txBody>
          </p:sp>
          <p:sp>
            <p:nvSpPr>
              <p:cNvPr id="94" name="Line 194"/>
              <p:cNvSpPr>
                <a:spLocks noChangeShapeType="1"/>
              </p:cNvSpPr>
              <p:nvPr/>
            </p:nvSpPr>
            <p:spPr bwMode="auto">
              <a:xfrm>
                <a:off x="2028825" y="6081813"/>
                <a:ext cx="1384141" cy="9471"/>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 name="Text Box 195"/>
              <p:cNvSpPr txBox="1">
                <a:spLocks noChangeArrowheads="1"/>
              </p:cNvSpPr>
              <p:nvPr/>
            </p:nvSpPr>
            <p:spPr bwMode="auto">
              <a:xfrm>
                <a:off x="2355850" y="5880201"/>
                <a:ext cx="4064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sz="900" dirty="0">
                    <a:latin typeface="Times New Roman" pitchFamily="18" charset="0"/>
                  </a:rPr>
                  <a:t>USB</a:t>
                </a:r>
              </a:p>
            </p:txBody>
          </p:sp>
          <p:sp>
            <p:nvSpPr>
              <p:cNvPr id="98" name="Rectangle 177"/>
              <p:cNvSpPr>
                <a:spLocks noChangeArrowheads="1"/>
              </p:cNvSpPr>
              <p:nvPr/>
            </p:nvSpPr>
            <p:spPr bwMode="auto">
              <a:xfrm>
                <a:off x="3429000" y="5909462"/>
                <a:ext cx="1201738" cy="564490"/>
              </a:xfrm>
              <a:prstGeom prst="rect">
                <a:avLst/>
              </a:prstGeom>
              <a:solidFill>
                <a:schemeClr val="accent1"/>
              </a:solidFill>
              <a:ln w="9525">
                <a:solidFill>
                  <a:schemeClr val="tx1"/>
                </a:solidFill>
                <a:miter lim="800000"/>
                <a:headEnd/>
                <a:tailEnd/>
              </a:ln>
              <a:effectLst/>
            </p:spPr>
            <p:txBody>
              <a:bodyPr wrap="none" anchor="ctr"/>
              <a:lstStyle/>
              <a:p>
                <a:pPr eaLnBrk="0" hangingPunct="0"/>
                <a:r>
                  <a:rPr lang="en-US" sz="1000" b="1" dirty="0" err="1" smtClean="0">
                    <a:latin typeface="Times New Roman" pitchFamily="18" charset="0"/>
                  </a:rPr>
                  <a:t>SpaceWire</a:t>
                </a:r>
                <a:endParaRPr lang="en-US" sz="1000" b="1" dirty="0" smtClean="0">
                  <a:latin typeface="Times New Roman" pitchFamily="18" charset="0"/>
                </a:endParaRPr>
              </a:p>
              <a:p>
                <a:pPr eaLnBrk="0" hangingPunct="0"/>
                <a:r>
                  <a:rPr lang="en-US" sz="1000" b="1" dirty="0" smtClean="0">
                    <a:latin typeface="Times New Roman" pitchFamily="18" charset="0"/>
                  </a:rPr>
                  <a:t>Brick</a:t>
                </a:r>
              </a:p>
              <a:p>
                <a:pPr eaLnBrk="0" hangingPunct="0"/>
                <a:r>
                  <a:rPr lang="en-US" sz="1000" b="1" dirty="0" smtClean="0">
                    <a:latin typeface="Times New Roman" pitchFamily="18" charset="0"/>
                  </a:rPr>
                  <a:t>(2 port Router)</a:t>
                </a:r>
                <a:endParaRPr lang="en-US" sz="1000" b="1" dirty="0">
                  <a:latin typeface="Times New Roman" pitchFamily="18" charset="0"/>
                </a:endParaRPr>
              </a:p>
            </p:txBody>
          </p:sp>
          <p:sp>
            <p:nvSpPr>
              <p:cNvPr id="100" name="Text Box 138"/>
              <p:cNvSpPr txBox="1">
                <a:spLocks noChangeArrowheads="1"/>
              </p:cNvSpPr>
              <p:nvPr/>
            </p:nvSpPr>
            <p:spPr bwMode="auto">
              <a:xfrm flipH="1">
                <a:off x="6232442" y="3178017"/>
                <a:ext cx="1307754" cy="24622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000" dirty="0" smtClean="0">
                    <a:latin typeface="Times New Roman" pitchFamily="18" charset="0"/>
                  </a:rPr>
                  <a:t>J3 PPS Test Conn</a:t>
                </a:r>
                <a:endParaRPr lang="en-US" sz="1000" dirty="0">
                  <a:latin typeface="Times New Roman" pitchFamily="18" charset="0"/>
                </a:endParaRPr>
              </a:p>
            </p:txBody>
          </p:sp>
          <p:sp>
            <p:nvSpPr>
              <p:cNvPr id="101" name="Line 194"/>
              <p:cNvSpPr>
                <a:spLocks noChangeShapeType="1"/>
              </p:cNvSpPr>
              <p:nvPr/>
            </p:nvSpPr>
            <p:spPr bwMode="auto">
              <a:xfrm>
                <a:off x="4639120" y="6081814"/>
                <a:ext cx="2880906" cy="0"/>
              </a:xfrm>
              <a:prstGeom prst="line">
                <a:avLst/>
              </a:prstGeom>
              <a:noFill/>
              <a:ln w="1270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 name="Text Box 138"/>
              <p:cNvSpPr txBox="1">
                <a:spLocks noChangeArrowheads="1"/>
              </p:cNvSpPr>
              <p:nvPr/>
            </p:nvSpPr>
            <p:spPr bwMode="auto">
              <a:xfrm flipH="1">
                <a:off x="5332011" y="5845064"/>
                <a:ext cx="714378" cy="24622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000" dirty="0" smtClean="0">
                    <a:latin typeface="Times New Roman" pitchFamily="18" charset="0"/>
                  </a:rPr>
                  <a:t>Link 1</a:t>
                </a:r>
                <a:endParaRPr lang="en-US" sz="1000" dirty="0">
                  <a:latin typeface="Times New Roman" pitchFamily="18" charset="0"/>
                </a:endParaRPr>
              </a:p>
            </p:txBody>
          </p:sp>
          <p:sp>
            <p:nvSpPr>
              <p:cNvPr id="103" name="Line 194"/>
              <p:cNvSpPr>
                <a:spLocks noChangeShapeType="1"/>
              </p:cNvSpPr>
              <p:nvPr/>
            </p:nvSpPr>
            <p:spPr bwMode="auto">
              <a:xfrm>
                <a:off x="7520026" y="5119385"/>
                <a:ext cx="0" cy="962428"/>
              </a:xfrm>
              <a:prstGeom prst="line">
                <a:avLst/>
              </a:prstGeom>
              <a:noFill/>
              <a:ln w="1270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 name="Line 194"/>
              <p:cNvSpPr>
                <a:spLocks noChangeShapeType="1"/>
              </p:cNvSpPr>
              <p:nvPr/>
            </p:nvSpPr>
            <p:spPr bwMode="auto">
              <a:xfrm>
                <a:off x="7520026" y="4428586"/>
                <a:ext cx="0" cy="706411"/>
              </a:xfrm>
              <a:prstGeom prst="line">
                <a:avLst/>
              </a:prstGeom>
              <a:noFill/>
              <a:ln w="12700">
                <a:solidFill>
                  <a:schemeClr val="tx1"/>
                </a:solidFill>
                <a:prstDash val="sys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 name="Text Box 138"/>
              <p:cNvSpPr txBox="1">
                <a:spLocks noChangeArrowheads="1"/>
              </p:cNvSpPr>
              <p:nvPr/>
            </p:nvSpPr>
            <p:spPr bwMode="auto">
              <a:xfrm flipH="1">
                <a:off x="7635844" y="4481211"/>
                <a:ext cx="808069" cy="70788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sz="1000" dirty="0" smtClean="0">
                    <a:latin typeface="Times New Roman" pitchFamily="18" charset="0"/>
                  </a:rPr>
                  <a:t>(Move cable to J1/J2, as needed)</a:t>
                </a:r>
                <a:endParaRPr lang="en-US" sz="1000" dirty="0">
                  <a:latin typeface="Times New Roman" pitchFamily="18" charset="0"/>
                </a:endParaRPr>
              </a:p>
            </p:txBody>
          </p:sp>
          <p:sp>
            <p:nvSpPr>
              <p:cNvPr id="133" name="Rectangle 177"/>
              <p:cNvSpPr>
                <a:spLocks noChangeArrowheads="1"/>
              </p:cNvSpPr>
              <p:nvPr/>
            </p:nvSpPr>
            <p:spPr bwMode="auto">
              <a:xfrm>
                <a:off x="6698678" y="3479470"/>
                <a:ext cx="587261" cy="513284"/>
              </a:xfrm>
              <a:prstGeom prst="rect">
                <a:avLst/>
              </a:prstGeom>
              <a:solidFill>
                <a:schemeClr val="accent1"/>
              </a:solidFill>
              <a:ln w="9525">
                <a:solidFill>
                  <a:schemeClr val="tx1"/>
                </a:solidFill>
                <a:miter lim="800000"/>
                <a:headEnd/>
                <a:tailEnd/>
              </a:ln>
              <a:effectLst/>
            </p:spPr>
            <p:txBody>
              <a:bodyPr wrap="none" anchor="ctr"/>
              <a:lstStyle/>
              <a:p>
                <a:pPr eaLnBrk="0" hangingPunct="0"/>
                <a:r>
                  <a:rPr lang="en-US" sz="1000" b="1" dirty="0" smtClean="0">
                    <a:latin typeface="Times New Roman" pitchFamily="18" charset="0"/>
                  </a:rPr>
                  <a:t>BOB</a:t>
                </a:r>
                <a:endParaRPr lang="en-US" sz="1000" b="1" dirty="0">
                  <a:latin typeface="Times New Roman" pitchFamily="18" charset="0"/>
                </a:endParaRPr>
              </a:p>
            </p:txBody>
          </p:sp>
          <p:sp>
            <p:nvSpPr>
              <p:cNvPr id="134" name="Text Box 195"/>
              <p:cNvSpPr txBox="1">
                <a:spLocks noChangeArrowheads="1"/>
              </p:cNvSpPr>
              <p:nvPr/>
            </p:nvSpPr>
            <p:spPr bwMode="auto">
              <a:xfrm>
                <a:off x="6275165" y="3587234"/>
                <a:ext cx="45397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sz="900" dirty="0" smtClean="0">
                    <a:latin typeface="Times New Roman" pitchFamily="18" charset="0"/>
                  </a:rPr>
                  <a:t>BOB </a:t>
                </a:r>
              </a:p>
              <a:p>
                <a:pPr algn="l" eaLnBrk="0" hangingPunct="0"/>
                <a:r>
                  <a:rPr lang="en-US" sz="900" dirty="0" smtClean="0">
                    <a:latin typeface="Times New Roman" pitchFamily="18" charset="0"/>
                  </a:rPr>
                  <a:t>Cable</a:t>
                </a:r>
                <a:endParaRPr lang="en-US" sz="900" dirty="0">
                  <a:latin typeface="Times New Roman" pitchFamily="18" charset="0"/>
                </a:endParaRPr>
              </a:p>
            </p:txBody>
          </p:sp>
          <p:sp>
            <p:nvSpPr>
              <p:cNvPr id="135" name="Line 137"/>
              <p:cNvSpPr>
                <a:spLocks noChangeShapeType="1"/>
              </p:cNvSpPr>
              <p:nvPr/>
            </p:nvSpPr>
            <p:spPr bwMode="auto">
              <a:xfrm flipV="1">
                <a:off x="7302742" y="3734794"/>
                <a:ext cx="639953" cy="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 name="Rectangle 177"/>
              <p:cNvSpPr>
                <a:spLocks noChangeArrowheads="1"/>
              </p:cNvSpPr>
              <p:nvPr/>
            </p:nvSpPr>
            <p:spPr bwMode="auto">
              <a:xfrm>
                <a:off x="7942695" y="3426690"/>
                <a:ext cx="587261" cy="513284"/>
              </a:xfrm>
              <a:prstGeom prst="rect">
                <a:avLst/>
              </a:prstGeom>
              <a:solidFill>
                <a:schemeClr val="accent1"/>
              </a:solidFill>
              <a:ln w="9525">
                <a:solidFill>
                  <a:schemeClr val="tx1"/>
                </a:solidFill>
                <a:miter lim="800000"/>
                <a:headEnd/>
                <a:tailEnd/>
              </a:ln>
              <a:effectLst/>
            </p:spPr>
            <p:txBody>
              <a:bodyPr wrap="none" anchor="ctr"/>
              <a:lstStyle/>
              <a:p>
                <a:pPr eaLnBrk="0" hangingPunct="0"/>
                <a:r>
                  <a:rPr lang="en-US" sz="1000" b="1" dirty="0" smtClean="0">
                    <a:latin typeface="Times New Roman" pitchFamily="18" charset="0"/>
                  </a:rPr>
                  <a:t>SCOPE</a:t>
                </a:r>
                <a:endParaRPr lang="en-US" sz="1000" b="1" dirty="0">
                  <a:latin typeface="Times New Roman" pitchFamily="18" charset="0"/>
                </a:endParaRPr>
              </a:p>
            </p:txBody>
          </p:sp>
        </p:grpSp>
        <p:sp>
          <p:nvSpPr>
            <p:cNvPr id="82" name="Line 194"/>
            <p:cNvSpPr>
              <a:spLocks noChangeShapeType="1"/>
            </p:cNvSpPr>
            <p:nvPr/>
          </p:nvSpPr>
          <p:spPr bwMode="auto">
            <a:xfrm>
              <a:off x="4630739" y="6301714"/>
              <a:ext cx="663888"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 name="Text Box 138"/>
            <p:cNvSpPr txBox="1">
              <a:spLocks noChangeArrowheads="1"/>
            </p:cNvSpPr>
            <p:nvPr/>
          </p:nvSpPr>
          <p:spPr bwMode="auto">
            <a:xfrm flipH="1">
              <a:off x="5332806" y="6117112"/>
              <a:ext cx="1155973" cy="24622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000" dirty="0" smtClean="0">
                  <a:latin typeface="Times New Roman" pitchFamily="18" charset="0"/>
                </a:rPr>
                <a:t>Link 2      (NC)</a:t>
              </a:r>
              <a:endParaRPr lang="en-US" sz="1000" dirty="0">
                <a:latin typeface="Times New Roman" pitchFamily="18" charset="0"/>
              </a:endParaRPr>
            </a:p>
          </p:txBody>
        </p:sp>
        <p:sp>
          <p:nvSpPr>
            <p:cNvPr id="89" name="Text Box 138"/>
            <p:cNvSpPr txBox="1">
              <a:spLocks noChangeArrowheads="1"/>
            </p:cNvSpPr>
            <p:nvPr/>
          </p:nvSpPr>
          <p:spPr bwMode="auto">
            <a:xfrm flipH="1">
              <a:off x="3412966" y="5950405"/>
              <a:ext cx="255509" cy="24622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000" dirty="0" smtClean="0">
                  <a:latin typeface="Times New Roman" pitchFamily="18" charset="0"/>
                </a:rPr>
                <a:t>3</a:t>
              </a:r>
              <a:endParaRPr lang="en-US" sz="1000" dirty="0">
                <a:latin typeface="Times New Roman" pitchFamily="18" charset="0"/>
              </a:endParaRPr>
            </a:p>
          </p:txBody>
        </p:sp>
        <p:sp>
          <p:nvSpPr>
            <p:cNvPr id="91" name="Text Box 138"/>
            <p:cNvSpPr txBox="1">
              <a:spLocks noChangeArrowheads="1"/>
            </p:cNvSpPr>
            <p:nvPr/>
          </p:nvSpPr>
          <p:spPr bwMode="auto">
            <a:xfrm flipH="1">
              <a:off x="4435126" y="6175690"/>
              <a:ext cx="203994" cy="24622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000" dirty="0" smtClean="0">
                  <a:latin typeface="Times New Roman" pitchFamily="18" charset="0"/>
                </a:rPr>
                <a:t>2</a:t>
              </a:r>
              <a:endParaRPr lang="en-US" sz="1000" dirty="0">
                <a:latin typeface="Times New Roman" pitchFamily="18" charset="0"/>
              </a:endParaRPr>
            </a:p>
          </p:txBody>
        </p:sp>
        <p:sp>
          <p:nvSpPr>
            <p:cNvPr id="92" name="Text Box 138"/>
            <p:cNvSpPr txBox="1">
              <a:spLocks noChangeArrowheads="1"/>
            </p:cNvSpPr>
            <p:nvPr/>
          </p:nvSpPr>
          <p:spPr bwMode="auto">
            <a:xfrm flipH="1">
              <a:off x="4438848" y="5929469"/>
              <a:ext cx="203994" cy="24622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000" dirty="0" smtClean="0">
                  <a:latin typeface="Times New Roman" pitchFamily="18" charset="0"/>
                </a:rPr>
                <a:t>1</a:t>
              </a:r>
              <a:endParaRPr lang="en-US" sz="1000" dirty="0">
                <a:latin typeface="Times New Roman" pitchFamily="18" charset="0"/>
              </a:endParaRPr>
            </a:p>
          </p:txBody>
        </p:sp>
      </p:grpSp>
    </p:spTree>
    <p:extLst>
      <p:ext uri="{BB962C8B-B14F-4D97-AF65-F5344CB8AC3E}">
        <p14:creationId xmlns:p14="http://schemas.microsoft.com/office/powerpoint/2010/main" val="2851679884"/>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4"/>
          <p:cNvSpPr>
            <a:spLocks noGrp="1"/>
          </p:cNvSpPr>
          <p:nvPr>
            <p:ph type="sldNum" sz="quarter" idx="11"/>
          </p:nvPr>
        </p:nvSpPr>
        <p:spPr/>
        <p:txBody>
          <a:bodyPr/>
          <a:lstStyle/>
          <a:p>
            <a:fld id="{422340D4-8275-4EA0-BDB4-0F21395F00BB}" type="slidenum">
              <a:rPr lang="en-US"/>
              <a:pPr/>
              <a:t>36</a:t>
            </a:fld>
            <a:endParaRPr lang="en-US"/>
          </a:p>
        </p:txBody>
      </p:sp>
      <p:sp>
        <p:nvSpPr>
          <p:cNvPr id="173276" name="Rectangle 220"/>
          <p:cNvSpPr>
            <a:spLocks noGrp="1" noChangeArrowheads="1"/>
          </p:cNvSpPr>
          <p:nvPr>
            <p:ph type="title"/>
          </p:nvPr>
        </p:nvSpPr>
        <p:spPr>
          <a:xfrm>
            <a:off x="301625" y="433388"/>
            <a:ext cx="5859240" cy="984250"/>
          </a:xfrm>
          <a:noFill/>
          <a:ln/>
        </p:spPr>
        <p:txBody>
          <a:bodyPr/>
          <a:lstStyle/>
          <a:p>
            <a:r>
              <a:rPr lang="en-US" dirty="0" smtClean="0"/>
              <a:t>Mini Emulator HW Test Setup (Photo)</a:t>
            </a:r>
            <a:endParaRPr lang="en-US" dirty="0"/>
          </a:p>
        </p:txBody>
      </p:sp>
      <p:pic>
        <p:nvPicPr>
          <p:cNvPr id="93" name="Picture 92"/>
          <p:cNvPicPr/>
          <p:nvPr/>
        </p:nvPicPr>
        <p:blipFill>
          <a:blip r:embed="rId3"/>
          <a:stretch>
            <a:fillRect/>
          </a:stretch>
        </p:blipFill>
        <p:spPr>
          <a:xfrm>
            <a:off x="1274197" y="1490938"/>
            <a:ext cx="5943600" cy="4559935"/>
          </a:xfrm>
          <a:prstGeom prst="rect">
            <a:avLst/>
          </a:prstGeom>
        </p:spPr>
      </p:pic>
    </p:spTree>
    <p:extLst>
      <p:ext uri="{BB962C8B-B14F-4D97-AF65-F5344CB8AC3E}">
        <p14:creationId xmlns:p14="http://schemas.microsoft.com/office/powerpoint/2010/main" val="3142460847"/>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4"/>
          <p:cNvSpPr>
            <a:spLocks noGrp="1"/>
          </p:cNvSpPr>
          <p:nvPr>
            <p:ph type="sldNum" sz="quarter" idx="11"/>
          </p:nvPr>
        </p:nvSpPr>
        <p:spPr/>
        <p:txBody>
          <a:bodyPr/>
          <a:lstStyle/>
          <a:p>
            <a:fld id="{422340D4-8275-4EA0-BDB4-0F21395F00BB}" type="slidenum">
              <a:rPr lang="en-US"/>
              <a:pPr/>
              <a:t>37</a:t>
            </a:fld>
            <a:endParaRPr lang="en-US"/>
          </a:p>
        </p:txBody>
      </p:sp>
      <p:sp>
        <p:nvSpPr>
          <p:cNvPr id="173276" name="Rectangle 220"/>
          <p:cNvSpPr>
            <a:spLocks noGrp="1" noChangeArrowheads="1"/>
          </p:cNvSpPr>
          <p:nvPr>
            <p:ph type="title"/>
          </p:nvPr>
        </p:nvSpPr>
        <p:spPr>
          <a:xfrm>
            <a:off x="301625" y="433388"/>
            <a:ext cx="5859240" cy="984250"/>
          </a:xfrm>
          <a:noFill/>
          <a:ln/>
        </p:spPr>
        <p:txBody>
          <a:bodyPr/>
          <a:lstStyle/>
          <a:p>
            <a:r>
              <a:rPr lang="en-US" dirty="0" smtClean="0"/>
              <a:t>WISPR DPU Delivery DEMO GSEOS Screen Shot Results</a:t>
            </a:r>
            <a:endParaRPr lang="en-US" dirty="0"/>
          </a:p>
        </p:txBody>
      </p:sp>
      <p:sp>
        <p:nvSpPr>
          <p:cNvPr id="5" name="Content Placeholder 2"/>
          <p:cNvSpPr>
            <a:spLocks noGrp="1"/>
          </p:cNvSpPr>
          <p:nvPr>
            <p:ph idx="1"/>
          </p:nvPr>
        </p:nvSpPr>
        <p:spPr>
          <a:xfrm>
            <a:off x="180974" y="1438276"/>
            <a:ext cx="8570343" cy="209549"/>
          </a:xfrm>
        </p:spPr>
        <p:txBody>
          <a:bodyPr/>
          <a:lstStyle/>
          <a:p>
            <a:r>
              <a:rPr lang="en-US" sz="1000" dirty="0" smtClean="0"/>
              <a:t>Results from Mini Emulator SN1 Delivery to WISPR DPU Instrument Team running GSEOS Demo SW (Internal Loopback). </a:t>
            </a:r>
            <a:r>
              <a:rPr lang="en-US" sz="1000" dirty="0" smtClean="0"/>
              <a:t> Green indicates data </a:t>
            </a:r>
            <a:r>
              <a:rPr lang="en-US" sz="1000" dirty="0"/>
              <a:t>is synchronized and running.</a:t>
            </a:r>
            <a:endParaRPr lang="en-US" sz="1000" dirty="0"/>
          </a:p>
          <a:p>
            <a:pPr lvl="1"/>
            <a:endParaRPr lang="en-US" sz="1800" dirty="0" smtClean="0"/>
          </a:p>
          <a:p>
            <a:pPr marL="0" indent="0">
              <a:buNone/>
            </a:pPr>
            <a:endParaRPr lang="en-US" sz="1600" dirty="0"/>
          </a:p>
          <a:p>
            <a:pPr marL="228600" lvl="1" indent="0">
              <a:buNone/>
            </a:pPr>
            <a:endParaRPr lang="en-US" sz="1600" dirty="0" smtClean="0"/>
          </a:p>
          <a:p>
            <a:pPr lvl="1"/>
            <a:endParaRPr lang="en-US" dirty="0"/>
          </a:p>
          <a:p>
            <a:pPr lvl="1"/>
            <a:endParaRPr lang="en-US" dirty="0" smtClean="0"/>
          </a:p>
          <a:p>
            <a:pPr lvl="1"/>
            <a:endParaRPr lang="en-US" dirty="0"/>
          </a:p>
          <a:p>
            <a:pPr marL="0" indent="0">
              <a:buNone/>
            </a:pPr>
            <a:endParaRPr lang="en-US" dirty="0" smtClean="0"/>
          </a:p>
          <a:p>
            <a:endParaRPr lang="en-US" dirty="0" smtClean="0"/>
          </a:p>
          <a:p>
            <a:endParaRPr lang="en-US" dirty="0"/>
          </a:p>
          <a:p>
            <a:pPr marL="0" indent="0">
              <a:buNone/>
            </a:pPr>
            <a:endParaRPr lang="en-US" dirty="0"/>
          </a:p>
          <a:p>
            <a:pPr lvl="1"/>
            <a:endParaRPr lang="en-US" dirty="0" smtClean="0"/>
          </a:p>
          <a:p>
            <a:endParaRPr lang="en-US" dirty="0"/>
          </a:p>
        </p:txBody>
      </p:sp>
      <p:pic>
        <p:nvPicPr>
          <p:cNvPr id="8194"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26895"/>
            <a:ext cx="5857875"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5440375"/>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 Emulator Schematic  </a:t>
            </a:r>
            <a:endParaRPr lang="en-US" dirty="0"/>
          </a:p>
        </p:txBody>
      </p:sp>
      <p:sp>
        <p:nvSpPr>
          <p:cNvPr id="4" name="Slide Number Placeholder 3"/>
          <p:cNvSpPr>
            <a:spLocks noGrp="1"/>
          </p:cNvSpPr>
          <p:nvPr>
            <p:ph type="sldNum" sz="quarter" idx="11"/>
          </p:nvPr>
        </p:nvSpPr>
        <p:spPr/>
        <p:txBody>
          <a:bodyPr/>
          <a:lstStyle/>
          <a:p>
            <a:pPr>
              <a:defRPr/>
            </a:pPr>
            <a:fld id="{C21E7BA3-4211-4233-A686-9D52B25A43DE}" type="slidenum">
              <a:rPr lang="en-US" smtClean="0"/>
              <a:pPr>
                <a:defRPr/>
              </a:pPr>
              <a:t>38</a:t>
            </a:fld>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791" y="1447456"/>
            <a:ext cx="7549115" cy="4957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1993611"/>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Emulator Documentation</a:t>
            </a:r>
            <a:endParaRPr lang="en-US" dirty="0"/>
          </a:p>
        </p:txBody>
      </p:sp>
      <p:sp>
        <p:nvSpPr>
          <p:cNvPr id="3" name="Content Placeholder 2"/>
          <p:cNvSpPr>
            <a:spLocks noGrp="1"/>
          </p:cNvSpPr>
          <p:nvPr>
            <p:ph idx="1"/>
          </p:nvPr>
        </p:nvSpPr>
        <p:spPr>
          <a:xfrm>
            <a:off x="228599" y="1590675"/>
            <a:ext cx="8570343" cy="4678363"/>
          </a:xfrm>
        </p:spPr>
        <p:txBody>
          <a:bodyPr/>
          <a:lstStyle/>
          <a:p>
            <a:r>
              <a:rPr lang="en-US" dirty="0" smtClean="0"/>
              <a:t>APL Documents</a:t>
            </a:r>
          </a:p>
          <a:p>
            <a:pPr lvl="1"/>
            <a:r>
              <a:rPr lang="en-US" sz="1800" dirty="0" smtClean="0"/>
              <a:t>SPP GSEOS Statement of Work  </a:t>
            </a:r>
          </a:p>
          <a:p>
            <a:pPr lvl="1"/>
            <a:r>
              <a:rPr lang="en-US" sz="1800" dirty="0" smtClean="0"/>
              <a:t>SPP GSEOS Proposal – response to SOW above</a:t>
            </a:r>
          </a:p>
          <a:p>
            <a:pPr lvl="1"/>
            <a:r>
              <a:rPr lang="en-US" sz="1800" dirty="0" smtClean="0"/>
              <a:t>SPP SC Emulator Requirements (7434-7001)</a:t>
            </a:r>
            <a:r>
              <a:rPr lang="en-US" sz="1800" dirty="0"/>
              <a:t> </a:t>
            </a:r>
            <a:endParaRPr lang="en-US" sz="1800" dirty="0" smtClean="0"/>
          </a:p>
          <a:p>
            <a:pPr lvl="1"/>
            <a:r>
              <a:rPr lang="en-US" sz="1800" dirty="0"/>
              <a:t>SPP </a:t>
            </a:r>
            <a:r>
              <a:rPr lang="en-US" sz="1800" dirty="0" smtClean="0"/>
              <a:t>SC Emulator Software Development Plan (7434-9111)</a:t>
            </a:r>
            <a:endParaRPr lang="en-US" sz="1800" dirty="0"/>
          </a:p>
          <a:p>
            <a:pPr lvl="1"/>
            <a:r>
              <a:rPr lang="en-US" sz="1800" dirty="0"/>
              <a:t>SPP Emulator </a:t>
            </a:r>
            <a:r>
              <a:rPr lang="en-US" sz="1800" dirty="0" smtClean="0"/>
              <a:t>Software Design Document (7434-xxxx</a:t>
            </a:r>
            <a:r>
              <a:rPr lang="en-US" sz="1800" dirty="0"/>
              <a:t>)</a:t>
            </a:r>
          </a:p>
          <a:p>
            <a:r>
              <a:rPr lang="en-US" dirty="0" smtClean="0"/>
              <a:t>Design Files (PLM)</a:t>
            </a:r>
            <a:endParaRPr lang="en-US" dirty="0"/>
          </a:p>
          <a:p>
            <a:pPr lvl="1"/>
            <a:r>
              <a:rPr lang="en-US" sz="1800" dirty="0"/>
              <a:t>SPP </a:t>
            </a:r>
            <a:r>
              <a:rPr lang="en-US" sz="1800" dirty="0" smtClean="0"/>
              <a:t>Mini Emulator </a:t>
            </a:r>
            <a:r>
              <a:rPr lang="en-US" sz="1800" dirty="0"/>
              <a:t>Top </a:t>
            </a:r>
            <a:r>
              <a:rPr lang="en-US" sz="1800" dirty="0" smtClean="0"/>
              <a:t>Assembly 	(7434-7110)</a:t>
            </a:r>
          </a:p>
          <a:p>
            <a:pPr lvl="2"/>
            <a:r>
              <a:rPr lang="en-US" sz="1800" dirty="0" smtClean="0"/>
              <a:t>PWA  				(7434-7100</a:t>
            </a:r>
            <a:r>
              <a:rPr lang="en-US" sz="1800" dirty="0"/>
              <a:t>)</a:t>
            </a:r>
            <a:endParaRPr lang="en-US" sz="1800" dirty="0" smtClean="0"/>
          </a:p>
          <a:p>
            <a:pPr lvl="2"/>
            <a:r>
              <a:rPr lang="en-US" sz="1800" dirty="0" smtClean="0"/>
              <a:t>Schematic 			(7434-7101)</a:t>
            </a:r>
          </a:p>
          <a:p>
            <a:pPr lvl="2"/>
            <a:r>
              <a:rPr lang="en-US" sz="1800" dirty="0" smtClean="0"/>
              <a:t>Electrical Parts List (EPL) 	(7434-7102)</a:t>
            </a:r>
          </a:p>
          <a:p>
            <a:pPr lvl="2"/>
            <a:r>
              <a:rPr lang="en-US" sz="1800" dirty="0" smtClean="0"/>
              <a:t>PWB 				(7434-7104)</a:t>
            </a:r>
          </a:p>
          <a:p>
            <a:pPr lvl="1"/>
            <a:r>
              <a:rPr lang="en-US" sz="1800" dirty="0" smtClean="0"/>
              <a:t>SPP FPGA Design Files (GFORGE Repository)</a:t>
            </a:r>
          </a:p>
          <a:p>
            <a:pPr lvl="1"/>
            <a:r>
              <a:rPr lang="en-US" sz="1800" dirty="0" smtClean="0"/>
              <a:t>SPP Emulator Embedded </a:t>
            </a:r>
            <a:r>
              <a:rPr lang="en-US" sz="1800" dirty="0"/>
              <a:t>Software (GFORGE Repository)</a:t>
            </a:r>
          </a:p>
          <a:p>
            <a:pPr lvl="1"/>
            <a:endParaRPr lang="en-US" sz="1800" dirty="0" smtClean="0"/>
          </a:p>
          <a:p>
            <a:r>
              <a:rPr lang="en-US" dirty="0" smtClean="0"/>
              <a:t> </a:t>
            </a:r>
            <a:endParaRPr lang="en-US" sz="1600" dirty="0"/>
          </a:p>
          <a:p>
            <a:pPr marL="228600" lvl="1" indent="0">
              <a:buNone/>
            </a:pPr>
            <a:endParaRPr lang="en-US" sz="1600" dirty="0" smtClean="0"/>
          </a:p>
          <a:p>
            <a:pPr lvl="1"/>
            <a:endParaRPr lang="en-US" dirty="0"/>
          </a:p>
          <a:p>
            <a:pPr lvl="1"/>
            <a:endParaRPr lang="en-US" dirty="0" smtClean="0"/>
          </a:p>
          <a:p>
            <a:pPr lvl="1"/>
            <a:endParaRPr lang="en-US" dirty="0"/>
          </a:p>
          <a:p>
            <a:pPr marL="0" indent="0">
              <a:buNone/>
            </a:pPr>
            <a:endParaRPr lang="en-US" dirty="0" smtClean="0"/>
          </a:p>
          <a:p>
            <a:endParaRPr lang="en-US" dirty="0" smtClean="0"/>
          </a:p>
          <a:p>
            <a:endParaRPr lang="en-US" dirty="0"/>
          </a:p>
          <a:p>
            <a:endParaRPr lang="en-US" dirty="0"/>
          </a:p>
          <a:p>
            <a:pPr lvl="1"/>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C21E7BA3-4211-4233-A686-9D52B25A43DE}" type="slidenum">
              <a:rPr lang="en-US" smtClean="0"/>
              <a:pPr>
                <a:defRPr/>
              </a:pPr>
              <a:t>39</a:t>
            </a:fld>
            <a:endParaRPr lang="en-US" dirty="0"/>
          </a:p>
        </p:txBody>
      </p:sp>
    </p:spTree>
    <p:extLst>
      <p:ext uri="{BB962C8B-B14F-4D97-AF65-F5344CB8AC3E}">
        <p14:creationId xmlns:p14="http://schemas.microsoft.com/office/powerpoint/2010/main" val="1192460530"/>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Review</a:t>
            </a:r>
            <a:endParaRPr lang="en-US" dirty="0"/>
          </a:p>
        </p:txBody>
      </p:sp>
      <p:sp>
        <p:nvSpPr>
          <p:cNvPr id="3" name="Content Placeholder 2"/>
          <p:cNvSpPr>
            <a:spLocks noGrp="1"/>
          </p:cNvSpPr>
          <p:nvPr>
            <p:ph idx="1"/>
          </p:nvPr>
        </p:nvSpPr>
        <p:spPr>
          <a:xfrm>
            <a:off x="228599" y="1590675"/>
            <a:ext cx="8570343" cy="4678363"/>
          </a:xfrm>
        </p:spPr>
        <p:txBody>
          <a:bodyPr/>
          <a:lstStyle/>
          <a:p>
            <a:r>
              <a:rPr lang="en-US" dirty="0" smtClean="0"/>
              <a:t>Primary Purpose: </a:t>
            </a:r>
          </a:p>
          <a:p>
            <a:pPr lvl="1"/>
            <a:r>
              <a:rPr lang="en-US" dirty="0" smtClean="0"/>
              <a:t>Finalize requirements for FULL Emulator, specifically those related to physical interfaces to the instrument</a:t>
            </a:r>
          </a:p>
          <a:p>
            <a:r>
              <a:rPr lang="en-US" dirty="0" smtClean="0"/>
              <a:t>Secondary Purpose</a:t>
            </a:r>
            <a:r>
              <a:rPr lang="en-US" dirty="0"/>
              <a:t>: </a:t>
            </a:r>
          </a:p>
          <a:p>
            <a:pPr lvl="1"/>
            <a:r>
              <a:rPr lang="en-US" dirty="0" smtClean="0"/>
              <a:t>Discuss GSEOS Requirements, Embedded Software Requirements</a:t>
            </a:r>
          </a:p>
          <a:p>
            <a:pPr lvl="1"/>
            <a:endParaRPr lang="en-US" dirty="0"/>
          </a:p>
          <a:p>
            <a:pPr lvl="1"/>
            <a:r>
              <a:rPr lang="en-US" dirty="0" smtClean="0"/>
              <a:t>APL Independent Reviews</a:t>
            </a:r>
          </a:p>
          <a:p>
            <a:pPr lvl="2"/>
            <a:r>
              <a:rPr lang="en-US" dirty="0" smtClean="0"/>
              <a:t>RBSP </a:t>
            </a:r>
            <a:r>
              <a:rPr lang="en-US" dirty="0"/>
              <a:t>Emulator </a:t>
            </a:r>
            <a:r>
              <a:rPr lang="en-US" dirty="0" smtClean="0"/>
              <a:t>Lead</a:t>
            </a:r>
            <a:endParaRPr lang="en-US" dirty="0"/>
          </a:p>
          <a:p>
            <a:pPr lvl="3"/>
            <a:r>
              <a:rPr lang="en-US" dirty="0"/>
              <a:t>Joe </a:t>
            </a:r>
            <a:r>
              <a:rPr lang="en-US" dirty="0" smtClean="0"/>
              <a:t>Sheehi</a:t>
            </a:r>
            <a:endParaRPr lang="en-US" dirty="0"/>
          </a:p>
          <a:p>
            <a:pPr lvl="2"/>
            <a:r>
              <a:rPr lang="en-US" dirty="0" smtClean="0"/>
              <a:t>SPP Instrument </a:t>
            </a:r>
            <a:r>
              <a:rPr lang="en-US" dirty="0"/>
              <a:t>E</a:t>
            </a:r>
            <a:r>
              <a:rPr lang="en-US" dirty="0" smtClean="0"/>
              <a:t>mulators Leads for </a:t>
            </a:r>
            <a:r>
              <a:rPr lang="en-US" dirty="0"/>
              <a:t>Avionics HW </a:t>
            </a:r>
            <a:r>
              <a:rPr lang="en-US" dirty="0" smtClean="0"/>
              <a:t>testing</a:t>
            </a:r>
          </a:p>
          <a:p>
            <a:pPr lvl="3"/>
            <a:r>
              <a:rPr lang="en-US" dirty="0" smtClean="0"/>
              <a:t>Taylor Green</a:t>
            </a:r>
          </a:p>
          <a:p>
            <a:pPr lvl="3"/>
            <a:r>
              <a:rPr lang="en-US" dirty="0"/>
              <a:t>Dave Stott</a:t>
            </a:r>
            <a:endParaRPr lang="en-US" dirty="0" smtClean="0"/>
          </a:p>
          <a:p>
            <a:pPr lvl="3"/>
            <a:r>
              <a:rPr lang="en-US" dirty="0" smtClean="0"/>
              <a:t>Andrew Harris</a:t>
            </a:r>
            <a:endParaRPr lang="en-US" dirty="0"/>
          </a:p>
          <a:p>
            <a:pPr lvl="1"/>
            <a:endParaRPr lang="en-US" dirty="0" smtClean="0"/>
          </a:p>
          <a:p>
            <a:pPr lvl="1"/>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C21E7BA3-4211-4233-A686-9D52B25A43DE}" type="slidenum">
              <a:rPr lang="en-US" smtClean="0"/>
              <a:pPr>
                <a:defRPr/>
              </a:pPr>
              <a:t>4</a:t>
            </a:fld>
            <a:endParaRPr lang="en-US" dirty="0"/>
          </a:p>
        </p:txBody>
      </p:sp>
    </p:spTree>
    <p:extLst>
      <p:ext uri="{BB962C8B-B14F-4D97-AF65-F5344CB8AC3E}">
        <p14:creationId xmlns:p14="http://schemas.microsoft.com/office/powerpoint/2010/main" val="1201104369"/>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Emulator Documentation (Continued)</a:t>
            </a:r>
            <a:endParaRPr lang="en-US" dirty="0"/>
          </a:p>
        </p:txBody>
      </p:sp>
      <p:sp>
        <p:nvSpPr>
          <p:cNvPr id="3" name="Content Placeholder 2"/>
          <p:cNvSpPr>
            <a:spLocks noGrp="1"/>
          </p:cNvSpPr>
          <p:nvPr>
            <p:ph idx="1"/>
          </p:nvPr>
        </p:nvSpPr>
        <p:spPr>
          <a:xfrm>
            <a:off x="228599" y="1590675"/>
            <a:ext cx="8570343" cy="4678363"/>
          </a:xfrm>
        </p:spPr>
        <p:txBody>
          <a:bodyPr/>
          <a:lstStyle/>
          <a:p>
            <a:r>
              <a:rPr lang="en-US" dirty="0"/>
              <a:t>GSE Software Documentation </a:t>
            </a:r>
            <a:r>
              <a:rPr lang="en-US" u="sng" dirty="0"/>
              <a:t>(</a:t>
            </a:r>
            <a:r>
              <a:rPr lang="en-US" u="sng" dirty="0">
                <a:hlinkClick r:id="rId2"/>
              </a:rPr>
              <a:t>www.gseos.com</a:t>
            </a:r>
            <a:r>
              <a:rPr lang="en-US" u="sng" dirty="0"/>
              <a:t>)</a:t>
            </a:r>
          </a:p>
          <a:p>
            <a:pPr lvl="1"/>
            <a:r>
              <a:rPr lang="en-US" sz="1800" dirty="0"/>
              <a:t>SPP Emulator ICD (Bios Manual) (Rev 11) </a:t>
            </a:r>
          </a:p>
          <a:p>
            <a:pPr lvl="2"/>
            <a:r>
              <a:rPr lang="en-US" sz="1800" dirty="0"/>
              <a:t>–describes packets between Emulator and GSEOS</a:t>
            </a:r>
          </a:p>
          <a:p>
            <a:pPr lvl="1"/>
            <a:r>
              <a:rPr lang="en-US" sz="1800" dirty="0" smtClean="0"/>
              <a:t>SPP OK </a:t>
            </a:r>
            <a:r>
              <a:rPr lang="en-US" sz="1800" dirty="0"/>
              <a:t>Bios Users Manual –describes Opal Kelly interface</a:t>
            </a:r>
          </a:p>
          <a:p>
            <a:pPr lvl="1"/>
            <a:r>
              <a:rPr lang="en-US" sz="1800" dirty="0"/>
              <a:t>SPP </a:t>
            </a:r>
            <a:r>
              <a:rPr lang="en-US" sz="1800" dirty="0" smtClean="0"/>
              <a:t>GSEOS User </a:t>
            </a:r>
            <a:r>
              <a:rPr lang="en-US" sz="1800" dirty="0"/>
              <a:t>Manual (Rev xx) –How to use </a:t>
            </a:r>
            <a:r>
              <a:rPr lang="en-US" sz="1800" dirty="0" smtClean="0"/>
              <a:t>SPP GSEOS</a:t>
            </a:r>
          </a:p>
          <a:p>
            <a:pPr lvl="1"/>
            <a:r>
              <a:rPr lang="en-US" sz="1800" dirty="0" smtClean="0"/>
              <a:t>GSEOS </a:t>
            </a:r>
            <a:r>
              <a:rPr lang="en-US" sz="1800" dirty="0"/>
              <a:t>User Manual</a:t>
            </a:r>
          </a:p>
          <a:p>
            <a:r>
              <a:rPr lang="en-US" dirty="0" smtClean="0"/>
              <a:t>APL Procedures</a:t>
            </a:r>
          </a:p>
          <a:p>
            <a:pPr lvl="1"/>
            <a:r>
              <a:rPr lang="en-US" sz="1800" dirty="0" smtClean="0"/>
              <a:t>SPP Mini Emulator HW Test Procedure(7434-7021)</a:t>
            </a:r>
          </a:p>
          <a:p>
            <a:pPr lvl="1"/>
            <a:r>
              <a:rPr lang="en-US" sz="1800" dirty="0" smtClean="0"/>
              <a:t>SPP Mini Emulator Startup Procedure (7434-7022)</a:t>
            </a:r>
          </a:p>
          <a:p>
            <a:pPr lvl="1"/>
            <a:endParaRPr lang="en-US" sz="1600" dirty="0"/>
          </a:p>
          <a:p>
            <a:pPr marL="228600" lvl="1" indent="0">
              <a:buNone/>
            </a:pPr>
            <a:endParaRPr lang="en-US" sz="1600" dirty="0" smtClean="0"/>
          </a:p>
          <a:p>
            <a:pPr lvl="1"/>
            <a:endParaRPr lang="en-US" dirty="0"/>
          </a:p>
          <a:p>
            <a:pPr lvl="1"/>
            <a:endParaRPr lang="en-US" dirty="0" smtClean="0"/>
          </a:p>
          <a:p>
            <a:pPr lvl="1"/>
            <a:endParaRPr lang="en-US" dirty="0"/>
          </a:p>
          <a:p>
            <a:pPr marL="0" indent="0">
              <a:buNone/>
            </a:pPr>
            <a:endParaRPr lang="en-US" dirty="0" smtClean="0"/>
          </a:p>
          <a:p>
            <a:endParaRPr lang="en-US" dirty="0" smtClean="0"/>
          </a:p>
          <a:p>
            <a:endParaRPr lang="en-US" dirty="0"/>
          </a:p>
          <a:p>
            <a:endParaRPr lang="en-US" dirty="0"/>
          </a:p>
          <a:p>
            <a:pPr lvl="1"/>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C21E7BA3-4211-4233-A686-9D52B25A43DE}" type="slidenum">
              <a:rPr lang="en-US" smtClean="0"/>
              <a:pPr>
                <a:defRPr/>
              </a:pPr>
              <a:t>40</a:t>
            </a:fld>
            <a:endParaRPr lang="en-US" dirty="0"/>
          </a:p>
        </p:txBody>
      </p:sp>
    </p:spTree>
    <p:extLst>
      <p:ext uri="{BB962C8B-B14F-4D97-AF65-F5344CB8AC3E}">
        <p14:creationId xmlns:p14="http://schemas.microsoft.com/office/powerpoint/2010/main" val="303302788"/>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SPP SC Emulator </a:t>
            </a:r>
            <a:r>
              <a:rPr lang="en-US" dirty="0" smtClean="0"/>
              <a:t>Updates</a:t>
            </a:r>
            <a:br>
              <a:rPr lang="en-US" dirty="0" smtClean="0"/>
            </a:br>
            <a:r>
              <a:rPr lang="en-US" dirty="0" smtClean="0"/>
              <a:t>(</a:t>
            </a:r>
            <a:r>
              <a:rPr lang="en-US" dirty="0"/>
              <a:t>Mini </a:t>
            </a:r>
            <a:r>
              <a:rPr lang="en-US" dirty="0" smtClean="0"/>
              <a:t>EM)</a:t>
            </a:r>
            <a:endParaRPr lang="en-US" dirty="0"/>
          </a:p>
        </p:txBody>
      </p:sp>
      <p:sp>
        <p:nvSpPr>
          <p:cNvPr id="4" name="Slide Number Placeholder 3"/>
          <p:cNvSpPr>
            <a:spLocks noGrp="1"/>
          </p:cNvSpPr>
          <p:nvPr>
            <p:ph type="sldNum" sz="quarter" idx="11"/>
          </p:nvPr>
        </p:nvSpPr>
        <p:spPr/>
        <p:txBody>
          <a:bodyPr/>
          <a:lstStyle/>
          <a:p>
            <a:pPr>
              <a:defRPr/>
            </a:pPr>
            <a:fld id="{C21E7BA3-4211-4233-A686-9D52B25A43DE}" type="slidenum">
              <a:rPr lang="en-US" smtClean="0"/>
              <a:pPr>
                <a:defRPr/>
              </a:pPr>
              <a:t>41</a:t>
            </a:fld>
            <a:endParaRPr lang="en-US" dirty="0"/>
          </a:p>
        </p:txBody>
      </p:sp>
      <p:sp>
        <p:nvSpPr>
          <p:cNvPr id="94" name="Rectangle 769" descr="Business Areas - Military Space"/>
          <p:cNvSpPr>
            <a:spLocks noChangeArrowheads="1"/>
          </p:cNvSpPr>
          <p:nvPr/>
        </p:nvSpPr>
        <p:spPr bwMode="auto">
          <a:xfrm>
            <a:off x="727393" y="1460203"/>
            <a:ext cx="5777865" cy="461665"/>
          </a:xfrm>
          <a:prstGeom prst="rect">
            <a:avLst/>
          </a:prstGeom>
          <a:noFill/>
          <a:ln>
            <a:noFill/>
          </a:ln>
          <a:effectLst/>
          <a:extLst>
            <a:ext uri="{909E8E84-426E-40DD-AFC4-6F175D3DCCD1}">
              <a14:hiddenFill xmlns:a14="http://schemas.microsoft.com/office/drawing/2010/main">
                <a:blipFill dpi="0" rotWithShape="0">
                  <a:blip r:embed="rId2"/>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a:spAutoFit/>
          </a:bodyPr>
          <a:lstStyle/>
          <a:p>
            <a:r>
              <a:rPr lang="en-US" sz="2400" b="1" dirty="0"/>
              <a:t>First Circuit </a:t>
            </a:r>
            <a:r>
              <a:rPr lang="en-US" sz="2400" b="1" dirty="0" smtClean="0"/>
              <a:t>Interface (GND-EGSE I/F)  </a:t>
            </a:r>
            <a:endParaRPr lang="en-US" sz="2400" b="1" dirty="0"/>
          </a:p>
        </p:txBody>
      </p:sp>
      <p:sp>
        <p:nvSpPr>
          <p:cNvPr id="131" name="Text Box 701"/>
          <p:cNvSpPr txBox="1">
            <a:spLocks noChangeArrowheads="1"/>
          </p:cNvSpPr>
          <p:nvPr/>
        </p:nvSpPr>
        <p:spPr bwMode="auto">
          <a:xfrm>
            <a:off x="1402923" y="2672201"/>
            <a:ext cx="2390398"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400" b="1" dirty="0" smtClean="0"/>
              <a:t>GROUND</a:t>
            </a:r>
            <a:endParaRPr lang="en-US" sz="1400" b="1" dirty="0"/>
          </a:p>
          <a:p>
            <a:pPr algn="r"/>
            <a:r>
              <a:rPr lang="en-US" sz="1400" b="1" dirty="0" smtClean="0"/>
              <a:t>INTERFACE (Optional)</a:t>
            </a:r>
            <a:endParaRPr lang="en-US" sz="1400" b="1" dirty="0"/>
          </a:p>
          <a:p>
            <a:pPr algn="r"/>
            <a:endParaRPr lang="en-US" sz="1400" b="1" dirty="0"/>
          </a:p>
          <a:p>
            <a:pPr algn="r"/>
            <a:r>
              <a:rPr lang="en-US" sz="1400" b="1" dirty="0" smtClean="0"/>
              <a:t>Barrel Receptacle</a:t>
            </a:r>
          </a:p>
          <a:p>
            <a:pPr algn="r"/>
            <a:endParaRPr lang="en-US" sz="1400" b="1" dirty="0"/>
          </a:p>
          <a:p>
            <a:pPr algn="r"/>
            <a:r>
              <a:rPr lang="en-US" sz="1400" b="1" dirty="0"/>
              <a:t>Connector PN: </a:t>
            </a:r>
            <a:r>
              <a:rPr lang="en-US" sz="1400" b="1" dirty="0" smtClean="0"/>
              <a:t>SJ1-3544N</a:t>
            </a:r>
            <a:endParaRPr lang="en-US" sz="1400" b="1" dirty="0"/>
          </a:p>
          <a:p>
            <a:pPr algn="r"/>
            <a:r>
              <a:rPr lang="en-US" sz="1400" b="1" dirty="0"/>
              <a:t> </a:t>
            </a:r>
            <a:r>
              <a:rPr lang="en-US" sz="1400" b="1" dirty="0" smtClean="0"/>
              <a:t>(CUI </a:t>
            </a:r>
            <a:r>
              <a:rPr lang="en-US" sz="1400" b="1" dirty="0" err="1" smtClean="0"/>
              <a:t>Inc</a:t>
            </a:r>
            <a:r>
              <a:rPr lang="en-US" sz="1400" b="1" dirty="0" smtClean="0"/>
              <a:t>/</a:t>
            </a:r>
            <a:r>
              <a:rPr lang="en-US" sz="1400" b="1" dirty="0" err="1" smtClean="0"/>
              <a:t>Digikey</a:t>
            </a:r>
            <a:r>
              <a:rPr lang="en-US" sz="1400" b="1" dirty="0" smtClean="0"/>
              <a:t>)</a:t>
            </a:r>
            <a:endParaRPr lang="en-US" sz="1400" b="1" dirty="0"/>
          </a:p>
          <a:p>
            <a:pPr algn="r"/>
            <a:endParaRPr lang="en-US" sz="1400" b="1" dirty="0"/>
          </a:p>
          <a:p>
            <a:pPr algn="r"/>
            <a:r>
              <a:rPr lang="en-US" sz="1400" b="1" dirty="0" smtClean="0"/>
              <a:t> </a:t>
            </a:r>
            <a:endParaRPr lang="en-US" sz="1400" b="1" dirty="0"/>
          </a:p>
        </p:txBody>
      </p:sp>
      <p:sp>
        <p:nvSpPr>
          <p:cNvPr id="143" name="Line 750"/>
          <p:cNvSpPr>
            <a:spLocks noChangeShapeType="1"/>
          </p:cNvSpPr>
          <p:nvPr/>
        </p:nvSpPr>
        <p:spPr bwMode="auto">
          <a:xfrm>
            <a:off x="4096117" y="2855323"/>
            <a:ext cx="0" cy="38548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 name="Line 751"/>
          <p:cNvSpPr>
            <a:spLocks noChangeShapeType="1"/>
          </p:cNvSpPr>
          <p:nvPr/>
        </p:nvSpPr>
        <p:spPr bwMode="auto">
          <a:xfrm>
            <a:off x="3923923" y="3393208"/>
            <a:ext cx="1524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 name="Line 752"/>
          <p:cNvSpPr>
            <a:spLocks noChangeShapeType="1"/>
          </p:cNvSpPr>
          <p:nvPr/>
        </p:nvSpPr>
        <p:spPr bwMode="auto">
          <a:xfrm>
            <a:off x="4066137" y="3545608"/>
            <a:ext cx="10186" cy="5119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6" name="Line 753"/>
          <p:cNvSpPr>
            <a:spLocks noChangeShapeType="1"/>
          </p:cNvSpPr>
          <p:nvPr/>
        </p:nvSpPr>
        <p:spPr bwMode="auto">
          <a:xfrm flipV="1">
            <a:off x="3938178" y="3240808"/>
            <a:ext cx="1524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 name="Line 754"/>
          <p:cNvSpPr>
            <a:spLocks noChangeShapeType="1"/>
          </p:cNvSpPr>
          <p:nvPr/>
        </p:nvSpPr>
        <p:spPr bwMode="auto">
          <a:xfrm flipH="1" flipV="1">
            <a:off x="4066137" y="4057560"/>
            <a:ext cx="197372" cy="1383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931" y="2733199"/>
            <a:ext cx="1422163" cy="172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7333539"/>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Emulator Team Test Support </a:t>
            </a:r>
            <a:endParaRPr lang="en-US" dirty="0"/>
          </a:p>
        </p:txBody>
      </p:sp>
      <p:sp>
        <p:nvSpPr>
          <p:cNvPr id="3" name="Content Placeholder 2"/>
          <p:cNvSpPr>
            <a:spLocks noGrp="1"/>
          </p:cNvSpPr>
          <p:nvPr>
            <p:ph idx="1"/>
          </p:nvPr>
        </p:nvSpPr>
        <p:spPr/>
        <p:txBody>
          <a:bodyPr/>
          <a:lstStyle/>
          <a:p>
            <a:r>
              <a:rPr lang="en-US" dirty="0" smtClean="0"/>
              <a:t>SCE deliverables will be the Mini- and Full-Emulators and GSEOS deployment via downloads.  </a:t>
            </a:r>
          </a:p>
          <a:p>
            <a:r>
              <a:rPr lang="en-US" dirty="0" smtClean="0"/>
              <a:t>SCE Team will develop Hardware and GSEOS Software User Manuals</a:t>
            </a:r>
          </a:p>
          <a:p>
            <a:pPr lvl="1"/>
            <a:r>
              <a:rPr lang="en-US" dirty="0" smtClean="0"/>
              <a:t>User’s Manual will describe host PC configuration</a:t>
            </a:r>
          </a:p>
          <a:p>
            <a:pPr lvl="1"/>
            <a:r>
              <a:rPr lang="en-US" dirty="0" smtClean="0"/>
              <a:t>User’s Manual will describe steps to complete a GSEOS, embedded </a:t>
            </a:r>
            <a:r>
              <a:rPr lang="en-US" dirty="0"/>
              <a:t>firmware and embedded </a:t>
            </a:r>
            <a:r>
              <a:rPr lang="en-US" dirty="0" smtClean="0"/>
              <a:t>software upgrade</a:t>
            </a:r>
          </a:p>
          <a:p>
            <a:r>
              <a:rPr lang="en-US" dirty="0" smtClean="0"/>
              <a:t>SCE Team will maintain a website forum for SCE Users</a:t>
            </a:r>
          </a:p>
          <a:p>
            <a:endParaRPr lang="en-US" dirty="0" smtClean="0"/>
          </a:p>
        </p:txBody>
      </p:sp>
      <p:sp>
        <p:nvSpPr>
          <p:cNvPr id="4" name="Slide Number Placeholder 3"/>
          <p:cNvSpPr>
            <a:spLocks noGrp="1"/>
          </p:cNvSpPr>
          <p:nvPr>
            <p:ph type="sldNum" sz="quarter" idx="11"/>
          </p:nvPr>
        </p:nvSpPr>
        <p:spPr/>
        <p:txBody>
          <a:bodyPr/>
          <a:lstStyle/>
          <a:p>
            <a:pPr>
              <a:defRPr/>
            </a:pPr>
            <a:fld id="{C21E7BA3-4211-4233-A686-9D52B25A43DE}" type="slidenum">
              <a:rPr lang="en-US" smtClean="0"/>
              <a:pPr>
                <a:defRPr/>
              </a:pPr>
              <a:t>42</a:t>
            </a:fld>
            <a:endParaRPr lang="en-US" dirty="0"/>
          </a:p>
        </p:txBody>
      </p:sp>
    </p:spTree>
    <p:extLst>
      <p:ext uri="{BB962C8B-B14F-4D97-AF65-F5344CB8AC3E}">
        <p14:creationId xmlns:p14="http://schemas.microsoft.com/office/powerpoint/2010/main" val="3441308719"/>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 Team Test Support </a:t>
            </a:r>
            <a:endParaRPr lang="en-US" dirty="0"/>
          </a:p>
        </p:txBody>
      </p:sp>
      <p:sp>
        <p:nvSpPr>
          <p:cNvPr id="3" name="Content Placeholder 2"/>
          <p:cNvSpPr>
            <a:spLocks noGrp="1"/>
          </p:cNvSpPr>
          <p:nvPr>
            <p:ph idx="1"/>
          </p:nvPr>
        </p:nvSpPr>
        <p:spPr/>
        <p:txBody>
          <a:bodyPr/>
          <a:lstStyle/>
          <a:p>
            <a:r>
              <a:rPr lang="en-US" dirty="0" smtClean="0"/>
              <a:t>Instrument Teams will provide:</a:t>
            </a:r>
          </a:p>
          <a:p>
            <a:pPr lvl="1"/>
            <a:r>
              <a:rPr lang="en-US" dirty="0" smtClean="0"/>
              <a:t>Host PC to run GSEOS</a:t>
            </a:r>
          </a:p>
          <a:p>
            <a:pPr lvl="2"/>
            <a:r>
              <a:rPr lang="en-US" sz="1800" dirty="0" smtClean="0"/>
              <a:t>The Mini-Emulator will be designed and tested for compatibility to 64-bit Windows 7 (32-bit Windows 7 would be OK with the proper Opal Kelly drivers and minor GSEOS </a:t>
            </a:r>
            <a:r>
              <a:rPr lang="en-US" sz="1800" dirty="0" err="1" smtClean="0"/>
              <a:t>configs</a:t>
            </a:r>
            <a:r>
              <a:rPr lang="en-US" sz="1800" dirty="0" smtClean="0"/>
              <a:t>)</a:t>
            </a:r>
          </a:p>
          <a:p>
            <a:pPr lvl="2"/>
            <a:r>
              <a:rPr lang="en-US" sz="1800" dirty="0" smtClean="0"/>
              <a:t>The Full Emulator will offer additional flexibility as requested</a:t>
            </a:r>
          </a:p>
          <a:p>
            <a:pPr lvl="2"/>
            <a:r>
              <a:rPr lang="en-US" sz="1800" dirty="0" smtClean="0"/>
              <a:t>GSEOS support of SOC operations will offer </a:t>
            </a:r>
            <a:r>
              <a:rPr lang="en-US" sz="1800" dirty="0"/>
              <a:t>additional flexibility as requested</a:t>
            </a:r>
            <a:endParaRPr lang="en-US" sz="1800" dirty="0" smtClean="0"/>
          </a:p>
          <a:p>
            <a:pPr lvl="2"/>
            <a:r>
              <a:rPr lang="en-US" sz="1800" dirty="0" smtClean="0"/>
              <a:t>SCE will </a:t>
            </a:r>
            <a:r>
              <a:rPr lang="en-US" sz="1800" dirty="0"/>
              <a:t>use </a:t>
            </a:r>
            <a:r>
              <a:rPr lang="en-US" sz="1800" dirty="0" smtClean="0"/>
              <a:t>an Opal </a:t>
            </a:r>
            <a:r>
              <a:rPr lang="en-US" sz="1800" dirty="0"/>
              <a:t>Kelly </a:t>
            </a:r>
            <a:r>
              <a:rPr lang="en-US" sz="1800" dirty="0" smtClean="0"/>
              <a:t>XEM6010, the PC will need to have driver version 4.x installed (current designing to 4.2.5)</a:t>
            </a:r>
          </a:p>
          <a:p>
            <a:pPr lvl="1"/>
            <a:r>
              <a:rPr lang="en-US" dirty="0" smtClean="0"/>
              <a:t>Harnessing</a:t>
            </a:r>
          </a:p>
          <a:p>
            <a:pPr lvl="1"/>
            <a:r>
              <a:rPr lang="en-US" dirty="0" smtClean="0"/>
              <a:t>Flight-rated power supply for use with flight-unit testing using the Full-Emulator</a:t>
            </a:r>
          </a:p>
          <a:p>
            <a:pPr lvl="1"/>
            <a:r>
              <a:rPr lang="en-US" dirty="0" smtClean="0"/>
              <a:t>As needed for HW development , test and debug: Detailed analysis and compliance GSE (</a:t>
            </a:r>
            <a:r>
              <a:rPr lang="en-US" dirty="0" err="1" smtClean="0"/>
              <a:t>O’scopes</a:t>
            </a:r>
            <a:r>
              <a:rPr lang="en-US" dirty="0" smtClean="0"/>
              <a:t>, logic analyzers, </a:t>
            </a:r>
            <a:r>
              <a:rPr lang="en-US" dirty="0" err="1" smtClean="0"/>
              <a:t>SpW</a:t>
            </a:r>
            <a:r>
              <a:rPr lang="en-US" dirty="0"/>
              <a:t>/</a:t>
            </a:r>
            <a:r>
              <a:rPr lang="en-US" dirty="0" smtClean="0"/>
              <a:t>UART protocol analyzers, EMI/EMC and EDTRD-specific testing)</a:t>
            </a:r>
            <a:endParaRPr lang="en-US" dirty="0"/>
          </a:p>
        </p:txBody>
      </p:sp>
      <p:sp>
        <p:nvSpPr>
          <p:cNvPr id="4" name="Slide Number Placeholder 3"/>
          <p:cNvSpPr>
            <a:spLocks noGrp="1"/>
          </p:cNvSpPr>
          <p:nvPr>
            <p:ph type="sldNum" sz="quarter" idx="11"/>
          </p:nvPr>
        </p:nvSpPr>
        <p:spPr/>
        <p:txBody>
          <a:bodyPr/>
          <a:lstStyle/>
          <a:p>
            <a:pPr>
              <a:defRPr/>
            </a:pPr>
            <a:fld id="{C21E7BA3-4211-4233-A686-9D52B25A43DE}" type="slidenum">
              <a:rPr lang="en-US" smtClean="0"/>
              <a:pPr>
                <a:defRPr/>
              </a:pPr>
              <a:t>43</a:t>
            </a:fld>
            <a:endParaRPr lang="en-US" dirty="0"/>
          </a:p>
        </p:txBody>
      </p:sp>
    </p:spTree>
    <p:extLst>
      <p:ext uri="{BB962C8B-B14F-4D97-AF65-F5344CB8AC3E}">
        <p14:creationId xmlns:p14="http://schemas.microsoft.com/office/powerpoint/2010/main" val="3502202866"/>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Emulator Deliverables</a:t>
            </a:r>
            <a:endParaRPr lang="en-US" dirty="0"/>
          </a:p>
        </p:txBody>
      </p:sp>
      <p:sp>
        <p:nvSpPr>
          <p:cNvPr id="3" name="Content Placeholder 2"/>
          <p:cNvSpPr>
            <a:spLocks noGrp="1"/>
          </p:cNvSpPr>
          <p:nvPr>
            <p:ph idx="1"/>
          </p:nvPr>
        </p:nvSpPr>
        <p:spPr/>
        <p:txBody>
          <a:bodyPr/>
          <a:lstStyle/>
          <a:p>
            <a:r>
              <a:rPr lang="en-US" dirty="0" smtClean="0"/>
              <a:t>Mini-Emulator earliest delivery is in June 2013</a:t>
            </a:r>
          </a:p>
          <a:p>
            <a:r>
              <a:rPr lang="en-US" dirty="0" smtClean="0"/>
              <a:t>Full-Emulator earliest delivery is in April 2014 </a:t>
            </a:r>
          </a:p>
          <a:p>
            <a:r>
              <a:rPr lang="en-US" dirty="0" smtClean="0"/>
              <a:t>Emulator Schedule updates will be via the Project IMS</a:t>
            </a:r>
          </a:p>
          <a:p>
            <a:endParaRPr lang="en-US" dirty="0"/>
          </a:p>
          <a:p>
            <a:endParaRPr lang="en-US" dirty="0" smtClean="0"/>
          </a:p>
          <a:p>
            <a:endParaRPr lang="en-US" dirty="0"/>
          </a:p>
          <a:p>
            <a:endParaRPr lang="en-US" dirty="0" smtClean="0"/>
          </a:p>
          <a:p>
            <a:endParaRPr lang="en-US" dirty="0"/>
          </a:p>
          <a:p>
            <a:endParaRPr lang="en-US" dirty="0"/>
          </a:p>
          <a:p>
            <a:r>
              <a:rPr lang="en-US" dirty="0" smtClean="0"/>
              <a:t>FIELDS requested for 1 additional Full EM 5/28/13</a:t>
            </a:r>
          </a:p>
          <a:p>
            <a:pPr lvl="1"/>
            <a:r>
              <a:rPr lang="en-US" dirty="0" smtClean="0"/>
              <a:t>(Total: 11 Full EMs)</a:t>
            </a:r>
          </a:p>
        </p:txBody>
      </p:sp>
      <p:sp>
        <p:nvSpPr>
          <p:cNvPr id="4" name="Slide Number Placeholder 3"/>
          <p:cNvSpPr>
            <a:spLocks noGrp="1"/>
          </p:cNvSpPr>
          <p:nvPr>
            <p:ph type="sldNum" sz="quarter" idx="11"/>
          </p:nvPr>
        </p:nvSpPr>
        <p:spPr/>
        <p:txBody>
          <a:bodyPr/>
          <a:lstStyle/>
          <a:p>
            <a:pPr>
              <a:defRPr/>
            </a:pPr>
            <a:fld id="{C21E7BA3-4211-4233-A686-9D52B25A43DE}" type="slidenum">
              <a:rPr lang="en-US" smtClean="0"/>
              <a:pPr>
                <a:defRPr/>
              </a:pPr>
              <a:t>44</a:t>
            </a:fld>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3462550278"/>
              </p:ext>
            </p:extLst>
          </p:nvPr>
        </p:nvGraphicFramePr>
        <p:xfrm>
          <a:off x="960121" y="2999359"/>
          <a:ext cx="5890880" cy="1257300"/>
        </p:xfrm>
        <a:graphic>
          <a:graphicData uri="http://schemas.openxmlformats.org/drawingml/2006/table">
            <a:tbl>
              <a:tblPr/>
              <a:tblGrid>
                <a:gridCol w="1391851"/>
                <a:gridCol w="540913"/>
                <a:gridCol w="868007"/>
                <a:gridCol w="786993"/>
                <a:gridCol w="821714"/>
                <a:gridCol w="740701"/>
                <a:gridCol w="740701"/>
              </a:tblGrid>
              <a:tr h="190500">
                <a:tc>
                  <a:txBody>
                    <a:bodyPr/>
                    <a:lstStyle/>
                    <a:p>
                      <a:pPr algn="ctr" fontAlgn="b"/>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6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FIELDS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WISPR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Calibri"/>
                        </a:rPr>
                        <a:t>ISIS</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SWEAP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Calibri"/>
                        </a:rPr>
                        <a:t>Project Spares</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r>
                        <a:rPr lang="en-US" sz="1600" b="1" i="0" u="none" strike="noStrike" dirty="0">
                          <a:solidFill>
                            <a:srgbClr val="000000"/>
                          </a:solidFill>
                          <a:effectLst/>
                          <a:latin typeface="Calibri"/>
                        </a:rPr>
                        <a:t>Mini-Emulators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err="1">
                          <a:solidFill>
                            <a:srgbClr val="000000"/>
                          </a:solidFill>
                          <a:effectLst/>
                          <a:latin typeface="Calibri"/>
                        </a:rPr>
                        <a:t>qty</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Calibri"/>
                        </a:rPr>
                        <a:t>2</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Calibri"/>
                        </a:rPr>
                        <a:t>3</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127">
                <a:tc>
                  <a:txBody>
                    <a:bodyPr/>
                    <a:lstStyle/>
                    <a:p>
                      <a:pPr algn="ctr" fontAlgn="b"/>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6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6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6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6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r>
                        <a:rPr lang="en-US" sz="1600" b="1" i="0" u="none" strike="noStrike">
                          <a:solidFill>
                            <a:srgbClr val="000000"/>
                          </a:solidFill>
                          <a:effectLst/>
                          <a:latin typeface="Calibri"/>
                        </a:rPr>
                        <a:t>Full Emulators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qty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Calibri"/>
                        </a:rPr>
                        <a:t>3</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32592529"/>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 Mini-Emulator Deliverables</a:t>
            </a:r>
            <a:endParaRPr lang="en-US" dirty="0"/>
          </a:p>
        </p:txBody>
      </p:sp>
      <p:sp>
        <p:nvSpPr>
          <p:cNvPr id="3" name="Content Placeholder 2"/>
          <p:cNvSpPr>
            <a:spLocks noGrp="1"/>
          </p:cNvSpPr>
          <p:nvPr>
            <p:ph idx="1"/>
          </p:nvPr>
        </p:nvSpPr>
        <p:spPr/>
        <p:txBody>
          <a:bodyPr/>
          <a:lstStyle/>
          <a:p>
            <a:r>
              <a:rPr lang="en-US" dirty="0" smtClean="0"/>
              <a:t> </a:t>
            </a:r>
          </a:p>
          <a:p>
            <a:endParaRPr lang="en-US" dirty="0"/>
          </a:p>
          <a:p>
            <a:endParaRPr lang="en-US" dirty="0" smtClean="0"/>
          </a:p>
          <a:p>
            <a:endParaRPr lang="en-US" dirty="0"/>
          </a:p>
          <a:p>
            <a:endParaRPr lang="en-US" dirty="0" smtClean="0"/>
          </a:p>
          <a:p>
            <a:endParaRPr lang="en-US" dirty="0"/>
          </a:p>
          <a:p>
            <a:endParaRPr lang="en-US" dirty="0"/>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C21E7BA3-4211-4233-A686-9D52B25A43DE}" type="slidenum">
              <a:rPr lang="en-US" smtClean="0"/>
              <a:pPr>
                <a:defRPr/>
              </a:pPr>
              <a:t>45</a:t>
            </a:fld>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125875219"/>
              </p:ext>
            </p:extLst>
          </p:nvPr>
        </p:nvGraphicFramePr>
        <p:xfrm>
          <a:off x="570508" y="1743053"/>
          <a:ext cx="6895767" cy="4034790"/>
        </p:xfrm>
        <a:graphic>
          <a:graphicData uri="http://schemas.openxmlformats.org/drawingml/2006/table">
            <a:tbl>
              <a:tblPr/>
              <a:tblGrid>
                <a:gridCol w="1011802"/>
                <a:gridCol w="407252"/>
                <a:gridCol w="1138730"/>
                <a:gridCol w="1493131"/>
                <a:gridCol w="2844852"/>
              </a:tblGrid>
              <a:tr h="190500">
                <a:tc>
                  <a:txBody>
                    <a:bodyPr/>
                    <a:lstStyle/>
                    <a:p>
                      <a:pPr algn="ctr" fontAlgn="b"/>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Calibri"/>
                        </a:rPr>
                        <a:t>#</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Calibri"/>
                        </a:rPr>
                        <a:t>Delivery Date</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Calibri"/>
                        </a:rPr>
                        <a:t>Instrument</a:t>
                      </a:r>
                      <a:r>
                        <a:rPr lang="en-US" sz="1600" b="1" i="0" u="none" strike="noStrike" baseline="0" dirty="0" smtClean="0">
                          <a:solidFill>
                            <a:srgbClr val="000000"/>
                          </a:solidFill>
                          <a:effectLst/>
                          <a:latin typeface="Calibri"/>
                        </a:rPr>
                        <a:t> User</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Calibri"/>
                        </a:rPr>
                        <a:t>Comment</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r>
                        <a:rPr lang="en-US" sz="1600" b="1" i="0" u="none" strike="noStrike" dirty="0">
                          <a:solidFill>
                            <a:srgbClr val="000000"/>
                          </a:solidFill>
                          <a:effectLst/>
                          <a:latin typeface="Calibri"/>
                        </a:rPr>
                        <a:t>Mini-Emulators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Calibri"/>
                        </a:rPr>
                        <a:t>1</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Calibri"/>
                        </a:rPr>
                        <a:t>6/20/13</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Calibri"/>
                        </a:rPr>
                        <a:t>DPU #1</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127">
                <a:tc>
                  <a:txBody>
                    <a:bodyPr/>
                    <a:lstStyle/>
                    <a:p>
                      <a:pPr algn="ctr" fontAlgn="b"/>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Calibri"/>
                        </a:rPr>
                        <a:t>2</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effectLst/>
                          <a:latin typeface="Calibri"/>
                        </a:rPr>
                        <a:t>6/21/13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Calibri"/>
                        </a:rPr>
                        <a:t>FIELDS #1</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r>
                        <a:rPr lang="en-US" sz="1600" b="1" i="0" u="none" strike="noStrike" dirty="0" smtClean="0">
                          <a:solidFill>
                            <a:srgbClr val="000000"/>
                          </a:solidFill>
                          <a:effectLst/>
                          <a:latin typeface="Calibri"/>
                        </a:rPr>
                        <a:t> </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Calibri"/>
                        </a:rPr>
                        <a:t>3</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Calibri"/>
                        </a:rPr>
                        <a:t>6/26/13</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Calibri"/>
                        </a:rPr>
                        <a:t>ISIS #1</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Calibri"/>
                        </a:rPr>
                        <a:t>4</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Calibri"/>
                        </a:rPr>
                        <a:t>7/1/13</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Calibri"/>
                        </a:rPr>
                        <a:t>SWEAP #1</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Calibri"/>
                        </a:rPr>
                        <a:t>5</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Calibri"/>
                        </a:rPr>
                        <a:t>7/5/13</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Calibri"/>
                        </a:rPr>
                        <a:t>FIELDS #2</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Calibri"/>
                        </a:rPr>
                        <a:t>6</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Calibri"/>
                        </a:rPr>
                        <a:t>7/10/13</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effectLst/>
                          <a:latin typeface="Calibri"/>
                        </a:rPr>
                        <a:t>DPU #2</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Calibri"/>
                        </a:rPr>
                        <a:t>7</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Calibri"/>
                        </a:rPr>
                        <a:t>7/15/13</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effectLst/>
                          <a:latin typeface="Calibri"/>
                        </a:rPr>
                        <a:t>ISIS #2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Calibri"/>
                        </a:rPr>
                        <a:t>8</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Calibri"/>
                        </a:rPr>
                        <a:t>7/18/13</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Calibri"/>
                        </a:rPr>
                        <a:t>SWEAP #2</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Calibri"/>
                        </a:rPr>
                        <a:t>9</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Calibri"/>
                        </a:rPr>
                        <a:t>7/23/13</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effectLst/>
                          <a:latin typeface="Calibri"/>
                        </a:rPr>
                        <a:t>FIELDS #3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Calibri"/>
                        </a:rPr>
                        <a:t>10</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Calibri"/>
                        </a:rPr>
                        <a:t>7/26/13</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effectLst/>
                          <a:latin typeface="Calibri"/>
                        </a:rPr>
                        <a:t>ISIS #3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Calibri"/>
                        </a:rPr>
                        <a:t>11</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Calibri"/>
                        </a:rPr>
                        <a:t>7/31/13</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effectLst/>
                          <a:latin typeface="Calibri"/>
                        </a:rPr>
                        <a:t>FIELDS #4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Calibri"/>
                        </a:rPr>
                        <a:t>12</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Calibri"/>
                        </a:rPr>
                        <a:t>8/13/13</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effectLst/>
                          <a:latin typeface="Calibri"/>
                        </a:rPr>
                        <a:t>SPARE #1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Calibri"/>
                        </a:rPr>
                        <a:t>13</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Calibri"/>
                        </a:rPr>
                        <a:t>8/21/13</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effectLst/>
                          <a:latin typeface="Calibri"/>
                        </a:rPr>
                        <a:t>SPARE #2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09894549"/>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(Emulator Development)</a:t>
            </a:r>
            <a:endParaRPr lang="en-US" dirty="0"/>
          </a:p>
        </p:txBody>
      </p:sp>
      <p:sp>
        <p:nvSpPr>
          <p:cNvPr id="3" name="Content Placeholder 2"/>
          <p:cNvSpPr>
            <a:spLocks noGrp="1"/>
          </p:cNvSpPr>
          <p:nvPr>
            <p:ph idx="1"/>
          </p:nvPr>
        </p:nvSpPr>
        <p:spPr>
          <a:xfrm>
            <a:off x="228599" y="1590675"/>
            <a:ext cx="8570343" cy="4678363"/>
          </a:xfrm>
        </p:spPr>
        <p:txBody>
          <a:bodyPr/>
          <a:lstStyle/>
          <a:p>
            <a:r>
              <a:rPr lang="en-US" dirty="0" smtClean="0"/>
              <a:t>FEB 2013		SCE Emulator Intro Review w/Instrument Teams</a:t>
            </a:r>
          </a:p>
          <a:p>
            <a:r>
              <a:rPr lang="en-US" dirty="0" smtClean="0"/>
              <a:t>APR 2013</a:t>
            </a:r>
            <a:r>
              <a:rPr lang="en-US" dirty="0"/>
              <a:t>		</a:t>
            </a:r>
            <a:r>
              <a:rPr lang="en-US" dirty="0" smtClean="0"/>
              <a:t>Mini Emulator Schematic Review</a:t>
            </a:r>
            <a:endParaRPr lang="en-US" dirty="0"/>
          </a:p>
          <a:p>
            <a:r>
              <a:rPr lang="en-US" dirty="0" smtClean="0"/>
              <a:t>MAY 2013</a:t>
            </a:r>
            <a:r>
              <a:rPr lang="en-US" dirty="0"/>
              <a:t>		</a:t>
            </a:r>
            <a:r>
              <a:rPr lang="en-US" dirty="0" smtClean="0"/>
              <a:t>DRAFT Emulator Requirements Doc Completed</a:t>
            </a:r>
          </a:p>
          <a:p>
            <a:r>
              <a:rPr lang="en-US" dirty="0" smtClean="0"/>
              <a:t>JUN 12, 2013</a:t>
            </a:r>
            <a:r>
              <a:rPr lang="en-US" dirty="0"/>
              <a:t>		</a:t>
            </a:r>
            <a:r>
              <a:rPr lang="en-US" dirty="0" smtClean="0"/>
              <a:t>Mini Emulator PWAs Testing completed</a:t>
            </a:r>
            <a:endParaRPr lang="en-US" dirty="0"/>
          </a:p>
          <a:p>
            <a:r>
              <a:rPr lang="en-US" dirty="0" smtClean="0"/>
              <a:t>JUN 20, </a:t>
            </a:r>
            <a:r>
              <a:rPr lang="en-US" dirty="0"/>
              <a:t>2013		</a:t>
            </a:r>
            <a:r>
              <a:rPr lang="en-US" dirty="0" smtClean="0"/>
              <a:t>Start Mini Emulator Deliveries</a:t>
            </a:r>
          </a:p>
          <a:p>
            <a:r>
              <a:rPr lang="en-US" dirty="0"/>
              <a:t>JUN </a:t>
            </a:r>
            <a:r>
              <a:rPr lang="en-US" dirty="0" smtClean="0"/>
              <a:t>20, </a:t>
            </a:r>
            <a:r>
              <a:rPr lang="en-US" dirty="0"/>
              <a:t>2013		Start </a:t>
            </a:r>
            <a:r>
              <a:rPr lang="en-US" dirty="0" smtClean="0"/>
              <a:t>Support of Mini </a:t>
            </a:r>
            <a:r>
              <a:rPr lang="en-US" dirty="0"/>
              <a:t>Emulator </a:t>
            </a:r>
            <a:r>
              <a:rPr lang="en-US" dirty="0" smtClean="0"/>
              <a:t>Deliveries</a:t>
            </a:r>
          </a:p>
          <a:p>
            <a:r>
              <a:rPr lang="en-US" dirty="0">
                <a:solidFill>
                  <a:srgbClr val="0070C0"/>
                </a:solidFill>
              </a:rPr>
              <a:t>JUN 21, 2013		SCE Tag Up MTG w/Instrument Teams</a:t>
            </a:r>
          </a:p>
          <a:p>
            <a:endParaRPr lang="en-US" dirty="0" smtClean="0"/>
          </a:p>
          <a:p>
            <a:r>
              <a:rPr lang="en-US" dirty="0" smtClean="0">
                <a:solidFill>
                  <a:srgbClr val="0070C0"/>
                </a:solidFill>
              </a:rPr>
              <a:t>JUN 27, </a:t>
            </a:r>
            <a:r>
              <a:rPr lang="en-US" dirty="0">
                <a:solidFill>
                  <a:srgbClr val="0070C0"/>
                </a:solidFill>
              </a:rPr>
              <a:t>2013		</a:t>
            </a:r>
            <a:r>
              <a:rPr lang="en-US" dirty="0" smtClean="0">
                <a:solidFill>
                  <a:srgbClr val="0070C0"/>
                </a:solidFill>
              </a:rPr>
              <a:t>Emulator Requirements Peer Review</a:t>
            </a:r>
          </a:p>
          <a:p>
            <a:endParaRPr lang="en-US" dirty="0"/>
          </a:p>
          <a:p>
            <a:r>
              <a:rPr lang="en-US" dirty="0" smtClean="0"/>
              <a:t>DEC 2013</a:t>
            </a:r>
            <a:r>
              <a:rPr lang="en-US" dirty="0"/>
              <a:t>		</a:t>
            </a:r>
            <a:r>
              <a:rPr lang="en-US" dirty="0" smtClean="0"/>
              <a:t>Start Full Emulator Design</a:t>
            </a:r>
            <a:endParaRPr lang="en-US" dirty="0"/>
          </a:p>
          <a:p>
            <a:r>
              <a:rPr lang="en-US" dirty="0" smtClean="0"/>
              <a:t>FEB 2014</a:t>
            </a:r>
            <a:r>
              <a:rPr lang="en-US" dirty="0"/>
              <a:t>		</a:t>
            </a:r>
            <a:r>
              <a:rPr lang="en-US" dirty="0" smtClean="0"/>
              <a:t>Emulator Design Peer Review</a:t>
            </a:r>
            <a:endParaRPr lang="en-US" dirty="0"/>
          </a:p>
          <a:p>
            <a:r>
              <a:rPr lang="en-US" dirty="0" smtClean="0"/>
              <a:t>April 2014</a:t>
            </a:r>
            <a:r>
              <a:rPr lang="en-US" dirty="0"/>
              <a:t>		Start </a:t>
            </a:r>
            <a:r>
              <a:rPr lang="en-US" dirty="0" smtClean="0"/>
              <a:t>Full Emulator Deliveries</a:t>
            </a:r>
          </a:p>
          <a:p>
            <a:r>
              <a:rPr lang="en-US" dirty="0" smtClean="0"/>
              <a:t>April </a:t>
            </a:r>
            <a:r>
              <a:rPr lang="en-US" dirty="0"/>
              <a:t>2014		Start </a:t>
            </a:r>
            <a:r>
              <a:rPr lang="en-US" dirty="0" smtClean="0"/>
              <a:t>support of Full </a:t>
            </a:r>
            <a:r>
              <a:rPr lang="en-US" dirty="0"/>
              <a:t>Emulator Deliveries</a:t>
            </a:r>
          </a:p>
          <a:p>
            <a:pPr marL="0" indent="0">
              <a:buNone/>
            </a:pPr>
            <a:endParaRPr lang="en-US" dirty="0" smtClean="0"/>
          </a:p>
          <a:p>
            <a:endParaRPr lang="en-US" dirty="0" smtClean="0"/>
          </a:p>
          <a:p>
            <a:endParaRPr lang="en-US" dirty="0"/>
          </a:p>
          <a:p>
            <a:endParaRPr lang="en-US" dirty="0"/>
          </a:p>
          <a:p>
            <a:pPr lvl="1"/>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C21E7BA3-4211-4233-A686-9D52B25A43DE}" type="slidenum">
              <a:rPr lang="en-US" smtClean="0"/>
              <a:pPr>
                <a:defRPr/>
              </a:pPr>
              <a:t>5</a:t>
            </a:fld>
            <a:endParaRPr lang="en-US" dirty="0"/>
          </a:p>
        </p:txBody>
      </p:sp>
      <p:sp>
        <p:nvSpPr>
          <p:cNvPr id="5" name="Right Arrow 4"/>
          <p:cNvSpPr/>
          <p:nvPr/>
        </p:nvSpPr>
        <p:spPr bwMode="auto">
          <a:xfrm rot="10800000">
            <a:off x="7663636" y="4067615"/>
            <a:ext cx="967563" cy="595423"/>
          </a:xfrm>
          <a:prstGeom prst="rightArrow">
            <a:avLst/>
          </a:prstGeom>
          <a:solidFill>
            <a:srgbClr val="00B0F0"/>
          </a:solidFill>
          <a:ln w="9525" cap="flat" cmpd="sng" algn="ctr">
            <a:no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409780185"/>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 Tag Up Meeting with Instrument Team - Results</a:t>
            </a:r>
            <a:endParaRPr lang="en-US" dirty="0"/>
          </a:p>
        </p:txBody>
      </p:sp>
      <p:sp>
        <p:nvSpPr>
          <p:cNvPr id="3" name="Content Placeholder 2"/>
          <p:cNvSpPr>
            <a:spLocks noGrp="1"/>
          </p:cNvSpPr>
          <p:nvPr>
            <p:ph idx="1"/>
          </p:nvPr>
        </p:nvSpPr>
        <p:spPr/>
        <p:txBody>
          <a:bodyPr/>
          <a:lstStyle/>
          <a:p>
            <a:r>
              <a:rPr lang="en-US" dirty="0" smtClean="0"/>
              <a:t>Held a “Pre-Emulator Requirements Review” Meeting with the Instrument team on 6/21/13</a:t>
            </a:r>
            <a:endParaRPr lang="en-US" dirty="0"/>
          </a:p>
          <a:p>
            <a:r>
              <a:rPr lang="en-US" dirty="0" smtClean="0"/>
              <a:t>Issues Discussed/Resolution</a:t>
            </a:r>
          </a:p>
          <a:p>
            <a:pPr lvl="1"/>
            <a:r>
              <a:rPr lang="en-US" dirty="0" smtClean="0">
                <a:solidFill>
                  <a:srgbClr val="0070C0"/>
                </a:solidFill>
              </a:rPr>
              <a:t>Item #1: Instrument Team requested to Baseline Linux, Emulator baseline is Windows-7</a:t>
            </a:r>
          </a:p>
          <a:p>
            <a:pPr lvl="2"/>
            <a:r>
              <a:rPr lang="en-US" dirty="0" smtClean="0"/>
              <a:t>All instrument teams say they are okay with Windows, however, WISPR and EPI Hi says they prefer Linux (</a:t>
            </a:r>
            <a:r>
              <a:rPr lang="en-US" dirty="0" err="1" smtClean="0"/>
              <a:t>ie</a:t>
            </a:r>
            <a:r>
              <a:rPr lang="en-US" dirty="0" smtClean="0"/>
              <a:t>. Windows prone to reduced performance during Windows updates, &amp; reboot issues). </a:t>
            </a:r>
            <a:r>
              <a:rPr lang="en-US" dirty="0" smtClean="0"/>
              <a:t>Also favor Linux for long term OS platform solution.</a:t>
            </a:r>
            <a:endParaRPr lang="en-US" dirty="0" smtClean="0"/>
          </a:p>
          <a:p>
            <a:pPr lvl="2"/>
            <a:r>
              <a:rPr lang="en-US" dirty="0" smtClean="0">
                <a:solidFill>
                  <a:srgbClr val="0070C0"/>
                </a:solidFill>
              </a:rPr>
              <a:t> Action: Elena Adams to Work </a:t>
            </a:r>
            <a:r>
              <a:rPr lang="en-US" dirty="0">
                <a:solidFill>
                  <a:srgbClr val="0070C0"/>
                </a:solidFill>
              </a:rPr>
              <a:t>with Martha Kusterer, SPP SOC </a:t>
            </a:r>
            <a:r>
              <a:rPr lang="en-US" dirty="0" smtClean="0">
                <a:solidFill>
                  <a:srgbClr val="0070C0"/>
                </a:solidFill>
              </a:rPr>
              <a:t>Lead and </a:t>
            </a:r>
            <a:r>
              <a:rPr lang="en-US" dirty="0">
                <a:solidFill>
                  <a:srgbClr val="0070C0"/>
                </a:solidFill>
              </a:rPr>
              <a:t>Mike Furrow, SPP Mission Systems Software </a:t>
            </a:r>
            <a:r>
              <a:rPr lang="en-US" dirty="0" smtClean="0">
                <a:solidFill>
                  <a:srgbClr val="0070C0"/>
                </a:solidFill>
              </a:rPr>
              <a:t>Lead to update GSEOS SOW to exercise the Linux OS option. </a:t>
            </a:r>
            <a:r>
              <a:rPr lang="en-US" dirty="0" smtClean="0"/>
              <a:t>(Additional Cost). If accepted, Emulator would be compatible with both Windows and Linux OS platforms and Instrument team can choose desired OS to use. Instrument teams to justify need and document request in email.</a:t>
            </a:r>
            <a:endParaRPr lang="en-US" dirty="0" smtClean="0"/>
          </a:p>
          <a:p>
            <a:pPr marL="228600" lvl="1" indent="0">
              <a:buNone/>
            </a:pPr>
            <a:endParaRPr lang="en-US" sz="1600" dirty="0"/>
          </a:p>
          <a:p>
            <a:pPr lvl="1"/>
            <a:endParaRPr lang="en-US" dirty="0" smtClean="0">
              <a:solidFill>
                <a:srgbClr val="FF0000"/>
              </a:solidFill>
            </a:endParaRPr>
          </a:p>
          <a:p>
            <a:pPr lvl="1"/>
            <a:endParaRPr lang="en-US" dirty="0" smtClean="0">
              <a:solidFill>
                <a:srgbClr val="FF0000"/>
              </a:solidFill>
            </a:endParaRPr>
          </a:p>
          <a:p>
            <a:pPr lvl="1"/>
            <a:endParaRPr lang="en-US" dirty="0" smtClean="0">
              <a:solidFill>
                <a:srgbClr val="FF0000"/>
              </a:solidFill>
            </a:endParaRPr>
          </a:p>
          <a:p>
            <a:endParaRPr lang="en-US" dirty="0">
              <a:solidFill>
                <a:srgbClr val="FF0000"/>
              </a:solidFill>
            </a:endParaRPr>
          </a:p>
        </p:txBody>
      </p:sp>
      <p:sp>
        <p:nvSpPr>
          <p:cNvPr id="4" name="Slide Number Placeholder 3"/>
          <p:cNvSpPr>
            <a:spLocks noGrp="1"/>
          </p:cNvSpPr>
          <p:nvPr>
            <p:ph type="sldNum" sz="quarter" idx="11"/>
          </p:nvPr>
        </p:nvSpPr>
        <p:spPr/>
        <p:txBody>
          <a:bodyPr/>
          <a:lstStyle/>
          <a:p>
            <a:pPr>
              <a:defRPr/>
            </a:pPr>
            <a:fld id="{C21E7BA3-4211-4233-A686-9D52B25A43DE}" type="slidenum">
              <a:rPr lang="en-US" smtClean="0"/>
              <a:pPr>
                <a:defRPr/>
              </a:pPr>
              <a:t>6</a:t>
            </a:fld>
            <a:endParaRPr lang="en-US" dirty="0"/>
          </a:p>
        </p:txBody>
      </p:sp>
    </p:spTree>
    <p:extLst>
      <p:ext uri="{BB962C8B-B14F-4D97-AF65-F5344CB8AC3E}">
        <p14:creationId xmlns:p14="http://schemas.microsoft.com/office/powerpoint/2010/main" val="1076109383"/>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 Tag Up Meeting with Instrument Team - Results</a:t>
            </a:r>
            <a:endParaRPr lang="en-US" dirty="0"/>
          </a:p>
        </p:txBody>
      </p:sp>
      <p:sp>
        <p:nvSpPr>
          <p:cNvPr id="3" name="Content Placeholder 2"/>
          <p:cNvSpPr>
            <a:spLocks noGrp="1"/>
          </p:cNvSpPr>
          <p:nvPr>
            <p:ph idx="1"/>
          </p:nvPr>
        </p:nvSpPr>
        <p:spPr/>
        <p:txBody>
          <a:bodyPr/>
          <a:lstStyle/>
          <a:p>
            <a:r>
              <a:rPr lang="en-US" dirty="0"/>
              <a:t>Issues Discussed/Resolution</a:t>
            </a:r>
          </a:p>
          <a:p>
            <a:pPr lvl="1"/>
            <a:r>
              <a:rPr lang="en-US" sz="1600" dirty="0" smtClean="0">
                <a:solidFill>
                  <a:srgbClr val="0070C0"/>
                </a:solidFill>
              </a:rPr>
              <a:t>Item #2: Seems none of the Instrument teams use the Full Emulator Internal 30V power supply used for Instrument power outputs and Aux power outputs (</a:t>
            </a:r>
            <a:r>
              <a:rPr lang="en-US" sz="1600" dirty="0" err="1" smtClean="0">
                <a:solidFill>
                  <a:srgbClr val="0070C0"/>
                </a:solidFill>
              </a:rPr>
              <a:t>ie</a:t>
            </a:r>
            <a:r>
              <a:rPr lang="en-US" sz="1600" dirty="0" smtClean="0">
                <a:solidFill>
                  <a:srgbClr val="0070C0"/>
                </a:solidFill>
              </a:rPr>
              <a:t>., Heater/Actuator outputs). They all use an external power supply. FIELDS in particular would like to have the power supply removed or turned off to reduce power supply switching noise coupling to data signals.</a:t>
            </a:r>
          </a:p>
          <a:p>
            <a:pPr lvl="2"/>
            <a:r>
              <a:rPr lang="en-US" sz="1600" dirty="0" smtClean="0"/>
              <a:t>FIELDS would also use their own EGSE for Power switching circuits.</a:t>
            </a:r>
          </a:p>
          <a:p>
            <a:pPr lvl="2"/>
            <a:r>
              <a:rPr lang="en-US" sz="1600" dirty="0" smtClean="0"/>
              <a:t>Other Instruments would still use the Emulator internal power switching circuits (FETS).</a:t>
            </a:r>
          </a:p>
          <a:p>
            <a:pPr lvl="2"/>
            <a:r>
              <a:rPr lang="en-US" sz="1600" dirty="0" smtClean="0"/>
              <a:t>Options:</a:t>
            </a:r>
          </a:p>
          <a:p>
            <a:pPr marL="1422400" lvl="3" indent="-457200">
              <a:buFont typeface="+mj-lt"/>
              <a:buAutoNum type="arabicPeriod"/>
            </a:pPr>
            <a:r>
              <a:rPr lang="en-US" sz="1600" dirty="0" smtClean="0">
                <a:solidFill>
                  <a:srgbClr val="0070C0"/>
                </a:solidFill>
              </a:rPr>
              <a:t>Remove Internal 30V Power Supply from the design.</a:t>
            </a:r>
          </a:p>
          <a:p>
            <a:pPr marL="1422400" lvl="3" indent="-457200">
              <a:buFont typeface="+mj-lt"/>
              <a:buAutoNum type="arabicPeriod"/>
            </a:pPr>
            <a:r>
              <a:rPr lang="en-US" sz="1600" dirty="0" smtClean="0">
                <a:solidFill>
                  <a:srgbClr val="0070C0"/>
                </a:solidFill>
              </a:rPr>
              <a:t>Add a switch so that the 30V </a:t>
            </a:r>
            <a:r>
              <a:rPr lang="en-US" sz="1600" dirty="0">
                <a:solidFill>
                  <a:srgbClr val="0070C0"/>
                </a:solidFill>
              </a:rPr>
              <a:t>Power Supply </a:t>
            </a:r>
            <a:r>
              <a:rPr lang="en-US" sz="1600" dirty="0" smtClean="0">
                <a:solidFill>
                  <a:srgbClr val="0070C0"/>
                </a:solidFill>
              </a:rPr>
              <a:t>can be turned off.</a:t>
            </a:r>
          </a:p>
          <a:p>
            <a:pPr marL="2286000" lvl="4" indent="-457200">
              <a:buFont typeface="+mj-lt"/>
              <a:buAutoNum type="arabicPeriod"/>
            </a:pPr>
            <a:r>
              <a:rPr lang="en-US" sz="1600" dirty="0" smtClean="0">
                <a:solidFill>
                  <a:srgbClr val="0070C0"/>
                </a:solidFill>
              </a:rPr>
              <a:t>Action: Emulator Team’s choice to  implement the easiest/design generic option.</a:t>
            </a:r>
          </a:p>
          <a:p>
            <a:pPr marL="1422400" lvl="3" indent="-457200">
              <a:buFont typeface="+mj-lt"/>
              <a:buAutoNum type="arabicPeriod"/>
            </a:pPr>
            <a:r>
              <a:rPr lang="en-US" sz="1600" dirty="0" smtClean="0"/>
              <a:t>Note: GSEOS SW supports GPIB device drivers using external USB/GPIB converter HW, allowing control of external power supply.</a:t>
            </a:r>
          </a:p>
          <a:p>
            <a:pPr marL="1422400" lvl="3" indent="-457200">
              <a:buFont typeface="+mj-lt"/>
              <a:buAutoNum type="arabicPeriod"/>
            </a:pPr>
            <a:endParaRPr lang="en-US" dirty="0"/>
          </a:p>
          <a:p>
            <a:pPr lvl="4"/>
            <a:endParaRPr lang="en-US" sz="1600" dirty="0"/>
          </a:p>
          <a:p>
            <a:pPr lvl="1"/>
            <a:endParaRPr lang="en-US" dirty="0" smtClean="0">
              <a:solidFill>
                <a:srgbClr val="FF0000"/>
              </a:solidFill>
            </a:endParaRPr>
          </a:p>
          <a:p>
            <a:pPr lvl="1"/>
            <a:endParaRPr lang="en-US" dirty="0" smtClean="0">
              <a:solidFill>
                <a:srgbClr val="FF0000"/>
              </a:solidFill>
            </a:endParaRPr>
          </a:p>
          <a:p>
            <a:pPr lvl="1"/>
            <a:endParaRPr lang="en-US" dirty="0" smtClean="0">
              <a:solidFill>
                <a:srgbClr val="FF0000"/>
              </a:solidFill>
            </a:endParaRPr>
          </a:p>
          <a:p>
            <a:endParaRPr lang="en-US" dirty="0">
              <a:solidFill>
                <a:srgbClr val="FF0000"/>
              </a:solidFill>
            </a:endParaRPr>
          </a:p>
        </p:txBody>
      </p:sp>
      <p:sp>
        <p:nvSpPr>
          <p:cNvPr id="4" name="Slide Number Placeholder 3"/>
          <p:cNvSpPr>
            <a:spLocks noGrp="1"/>
          </p:cNvSpPr>
          <p:nvPr>
            <p:ph type="sldNum" sz="quarter" idx="11"/>
          </p:nvPr>
        </p:nvSpPr>
        <p:spPr/>
        <p:txBody>
          <a:bodyPr/>
          <a:lstStyle/>
          <a:p>
            <a:pPr>
              <a:defRPr/>
            </a:pPr>
            <a:fld id="{C21E7BA3-4211-4233-A686-9D52B25A43DE}" type="slidenum">
              <a:rPr lang="en-US" smtClean="0"/>
              <a:pPr>
                <a:defRPr/>
              </a:pPr>
              <a:t>7</a:t>
            </a:fld>
            <a:endParaRPr lang="en-US" dirty="0"/>
          </a:p>
        </p:txBody>
      </p:sp>
    </p:spTree>
    <p:extLst>
      <p:ext uri="{BB962C8B-B14F-4D97-AF65-F5344CB8AC3E}">
        <p14:creationId xmlns:p14="http://schemas.microsoft.com/office/powerpoint/2010/main" val="2079338629"/>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Emulator Status </a:t>
            </a:r>
            <a:endParaRPr lang="en-US" dirty="0"/>
          </a:p>
        </p:txBody>
      </p:sp>
      <p:sp>
        <p:nvSpPr>
          <p:cNvPr id="3" name="Content Placeholder 2"/>
          <p:cNvSpPr>
            <a:spLocks noGrp="1"/>
          </p:cNvSpPr>
          <p:nvPr>
            <p:ph idx="1"/>
          </p:nvPr>
        </p:nvSpPr>
        <p:spPr>
          <a:xfrm>
            <a:off x="209549" y="1514475"/>
            <a:ext cx="8570343" cy="4678363"/>
          </a:xfrm>
        </p:spPr>
        <p:txBody>
          <a:bodyPr/>
          <a:lstStyle/>
          <a:p>
            <a:r>
              <a:rPr lang="en-US" dirty="0" smtClean="0"/>
              <a:t>Mini Emulator Hardware Status</a:t>
            </a:r>
          </a:p>
          <a:p>
            <a:pPr lvl="1"/>
            <a:r>
              <a:rPr lang="en-US" dirty="0" smtClean="0"/>
              <a:t>16 boards are assembled/tested – 6/12/13</a:t>
            </a:r>
          </a:p>
          <a:p>
            <a:pPr lvl="1"/>
            <a:r>
              <a:rPr lang="en-US" dirty="0" smtClean="0"/>
              <a:t>16 Emulator Front/Rear panels engraved – 6/19/13</a:t>
            </a:r>
          </a:p>
          <a:p>
            <a:pPr lvl="1"/>
            <a:r>
              <a:rPr lang="en-US" dirty="0" smtClean="0"/>
              <a:t>1</a:t>
            </a:r>
            <a:r>
              <a:rPr lang="en-US" baseline="30000" dirty="0" smtClean="0"/>
              <a:t>st</a:t>
            </a:r>
            <a:r>
              <a:rPr lang="en-US" dirty="0" smtClean="0"/>
              <a:t> </a:t>
            </a:r>
            <a:r>
              <a:rPr lang="en-US" dirty="0" smtClean="0"/>
              <a:t>Delivery </a:t>
            </a:r>
            <a:r>
              <a:rPr lang="en-US" dirty="0" smtClean="0"/>
              <a:t>to Instrument teams </a:t>
            </a:r>
            <a:r>
              <a:rPr lang="en-US" dirty="0" smtClean="0"/>
              <a:t>completed on 6/20/13</a:t>
            </a:r>
            <a:endParaRPr lang="en-US" dirty="0" smtClean="0"/>
          </a:p>
          <a:p>
            <a:pPr lvl="2"/>
            <a:r>
              <a:rPr lang="en-US" sz="1400" dirty="0" smtClean="0"/>
              <a:t>Purpose for Mini Emulators</a:t>
            </a:r>
          </a:p>
          <a:p>
            <a:pPr lvl="3"/>
            <a:r>
              <a:rPr lang="en-US" sz="1400" dirty="0" smtClean="0"/>
              <a:t>Familiarize users with GSEOS and Emulator</a:t>
            </a:r>
          </a:p>
          <a:p>
            <a:pPr lvl="3"/>
            <a:r>
              <a:rPr lang="en-US" sz="1400" dirty="0" smtClean="0"/>
              <a:t>Improve and fix issues with the Emulator and GSEOS early</a:t>
            </a:r>
          </a:p>
          <a:p>
            <a:pPr lvl="3"/>
            <a:r>
              <a:rPr lang="en-US" sz="1400" dirty="0" smtClean="0"/>
              <a:t>Determine issues about customization early</a:t>
            </a:r>
          </a:p>
          <a:p>
            <a:pPr lvl="3"/>
            <a:endParaRPr lang="en-US" dirty="0" smtClean="0"/>
          </a:p>
          <a:p>
            <a:r>
              <a:rPr lang="en-US" dirty="0" smtClean="0"/>
              <a:t>SPP Embedded Software Status  </a:t>
            </a:r>
            <a:endParaRPr lang="en-US" dirty="0"/>
          </a:p>
          <a:p>
            <a:pPr lvl="1"/>
            <a:r>
              <a:rPr lang="en-US" dirty="0" smtClean="0"/>
              <a:t>UART Release 0 will be ready for delivery, ~ 6/25/13</a:t>
            </a:r>
          </a:p>
          <a:p>
            <a:pPr lvl="1"/>
            <a:r>
              <a:rPr lang="en-US" dirty="0" err="1" smtClean="0"/>
              <a:t>SpaceWire</a:t>
            </a:r>
            <a:r>
              <a:rPr lang="en-US" dirty="0" smtClean="0"/>
              <a:t> </a:t>
            </a:r>
            <a:r>
              <a:rPr lang="en-US" dirty="0"/>
              <a:t>Release 0 </a:t>
            </a:r>
            <a:r>
              <a:rPr lang="en-US" dirty="0" smtClean="0"/>
              <a:t>will </a:t>
            </a:r>
            <a:r>
              <a:rPr lang="en-US" dirty="0"/>
              <a:t>be ready for delivery, ~ </a:t>
            </a:r>
            <a:r>
              <a:rPr lang="en-US" dirty="0" smtClean="0"/>
              <a:t>7/31/13</a:t>
            </a:r>
            <a:endParaRPr lang="en-US" dirty="0"/>
          </a:p>
          <a:p>
            <a:pPr lvl="1"/>
            <a:endParaRPr lang="en-US" dirty="0"/>
          </a:p>
          <a:p>
            <a:r>
              <a:rPr lang="en-US" dirty="0"/>
              <a:t>SPP </a:t>
            </a:r>
            <a:r>
              <a:rPr lang="en-US" dirty="0" smtClean="0"/>
              <a:t>GSEOS Software </a:t>
            </a:r>
            <a:r>
              <a:rPr lang="en-US" dirty="0"/>
              <a:t>Status </a:t>
            </a:r>
            <a:r>
              <a:rPr lang="en-US" dirty="0" smtClean="0"/>
              <a:t> </a:t>
            </a:r>
            <a:endParaRPr lang="en-US" dirty="0"/>
          </a:p>
          <a:p>
            <a:pPr lvl="1"/>
            <a:r>
              <a:rPr lang="en-US" dirty="0"/>
              <a:t>UART Release 0 will be ready for delivery, ~ 6/25/13</a:t>
            </a:r>
          </a:p>
          <a:p>
            <a:pPr lvl="1"/>
            <a:r>
              <a:rPr lang="en-US" dirty="0" err="1"/>
              <a:t>SpaceWire</a:t>
            </a:r>
            <a:r>
              <a:rPr lang="en-US" dirty="0"/>
              <a:t> Release 0 will be ready for delivery, ~ </a:t>
            </a:r>
            <a:r>
              <a:rPr lang="en-US" dirty="0" smtClean="0"/>
              <a:t>7/31/13</a:t>
            </a:r>
            <a:endParaRPr lang="en-US" dirty="0"/>
          </a:p>
          <a:p>
            <a:pPr lvl="1"/>
            <a:endParaRPr lang="en-US" dirty="0"/>
          </a:p>
          <a:p>
            <a:pPr marL="0" indent="0">
              <a:buNone/>
            </a:pPr>
            <a:endParaRPr lang="en-US" dirty="0" smtClean="0"/>
          </a:p>
          <a:p>
            <a:endParaRPr lang="en-US" dirty="0" smtClean="0"/>
          </a:p>
          <a:p>
            <a:endParaRPr lang="en-US" dirty="0"/>
          </a:p>
          <a:p>
            <a:endParaRPr lang="en-US" dirty="0"/>
          </a:p>
          <a:p>
            <a:pPr lvl="1"/>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C21E7BA3-4211-4233-A686-9D52B25A43DE}" type="slidenum">
              <a:rPr lang="en-US" smtClean="0"/>
              <a:pPr>
                <a:defRPr/>
              </a:pPr>
              <a:t>8</a:t>
            </a:fld>
            <a:endParaRPr lang="en-US" dirty="0"/>
          </a:p>
        </p:txBody>
      </p:sp>
    </p:spTree>
    <p:extLst>
      <p:ext uri="{BB962C8B-B14F-4D97-AF65-F5344CB8AC3E}">
        <p14:creationId xmlns:p14="http://schemas.microsoft.com/office/powerpoint/2010/main" val="2259464196"/>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Emulator Requirements Flow</a:t>
            </a:r>
            <a:endParaRPr lang="en-US" dirty="0"/>
          </a:p>
        </p:txBody>
      </p:sp>
      <p:sp>
        <p:nvSpPr>
          <p:cNvPr id="4" name="Slide Number Placeholder 3"/>
          <p:cNvSpPr>
            <a:spLocks noGrp="1"/>
          </p:cNvSpPr>
          <p:nvPr>
            <p:ph type="sldNum" sz="quarter" idx="11"/>
          </p:nvPr>
        </p:nvSpPr>
        <p:spPr/>
        <p:txBody>
          <a:bodyPr/>
          <a:lstStyle/>
          <a:p>
            <a:pPr>
              <a:defRPr/>
            </a:pPr>
            <a:fld id="{C21E7BA3-4211-4233-A686-9D52B25A43DE}" type="slidenum">
              <a:rPr lang="en-US" smtClean="0"/>
              <a:pPr>
                <a:defRPr/>
              </a:pPr>
              <a:t>9</a:t>
            </a:fld>
            <a:endParaRPr lang="en-US" dirty="0"/>
          </a:p>
        </p:txBody>
      </p:sp>
      <p:sp>
        <p:nvSpPr>
          <p:cNvPr id="6" name="Rectangle 9"/>
          <p:cNvSpPr>
            <a:spLocks noChangeArrowheads="1"/>
          </p:cNvSpPr>
          <p:nvPr/>
        </p:nvSpPr>
        <p:spPr bwMode="auto">
          <a:xfrm>
            <a:off x="146843" y="1600200"/>
            <a:ext cx="1986757" cy="91440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dirty="0" smtClean="0"/>
              <a:t>SPP General Instrument</a:t>
            </a:r>
          </a:p>
          <a:p>
            <a:r>
              <a:rPr lang="en-US" sz="1200" b="1" dirty="0" smtClean="0"/>
              <a:t> ICD (GII) - DRAFT</a:t>
            </a:r>
          </a:p>
          <a:p>
            <a:r>
              <a:rPr lang="en-US" sz="1200" b="1" dirty="0" smtClean="0"/>
              <a:t>(</a:t>
            </a:r>
            <a:r>
              <a:rPr lang="en-US" sz="1200" b="1" dirty="0" err="1" smtClean="0"/>
              <a:t>GIS_Electrical_Sections</a:t>
            </a:r>
            <a:r>
              <a:rPr lang="en-US" sz="1200" b="1" dirty="0" smtClean="0"/>
              <a:t>)</a:t>
            </a:r>
          </a:p>
          <a:p>
            <a:r>
              <a:rPr lang="en-US" sz="1200" b="1" dirty="0" smtClean="0"/>
              <a:t>(SPP GIS </a:t>
            </a:r>
            <a:r>
              <a:rPr lang="en-US" sz="1200" b="1" dirty="0" err="1" smtClean="0"/>
              <a:t>Instru</a:t>
            </a:r>
            <a:r>
              <a:rPr lang="en-US" sz="1200" b="1" dirty="0" smtClean="0"/>
              <a:t> ICD CDH)</a:t>
            </a:r>
            <a:endParaRPr lang="en-US" sz="1200" b="1" dirty="0"/>
          </a:p>
        </p:txBody>
      </p:sp>
      <p:sp>
        <p:nvSpPr>
          <p:cNvPr id="7" name="Rectangle 10"/>
          <p:cNvSpPr>
            <a:spLocks noChangeArrowheads="1"/>
          </p:cNvSpPr>
          <p:nvPr/>
        </p:nvSpPr>
        <p:spPr bwMode="auto">
          <a:xfrm>
            <a:off x="5180012" y="1587500"/>
            <a:ext cx="1220791" cy="762000"/>
          </a:xfrm>
          <a:prstGeom prst="rect">
            <a:avLst/>
          </a:prstGeom>
          <a:solidFill>
            <a:srgbClr val="FDD8A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p>
          <a:p>
            <a:r>
              <a:rPr lang="en-US" sz="1200" dirty="0" smtClean="0"/>
              <a:t>SPP GSEOS</a:t>
            </a:r>
            <a:endParaRPr lang="en-US" sz="1200" dirty="0"/>
          </a:p>
          <a:p>
            <a:r>
              <a:rPr lang="en-US" sz="1200" dirty="0" smtClean="0"/>
              <a:t>ICD (Bios)</a:t>
            </a:r>
            <a:endParaRPr lang="en-US" sz="1200" dirty="0"/>
          </a:p>
          <a:p>
            <a:r>
              <a:rPr lang="en-US" sz="1400" dirty="0"/>
              <a:t> </a:t>
            </a:r>
          </a:p>
        </p:txBody>
      </p:sp>
      <p:sp>
        <p:nvSpPr>
          <p:cNvPr id="8" name="Line 12"/>
          <p:cNvSpPr>
            <a:spLocks noChangeShapeType="1"/>
          </p:cNvSpPr>
          <p:nvPr/>
        </p:nvSpPr>
        <p:spPr bwMode="auto">
          <a:xfrm flipH="1">
            <a:off x="609600" y="2514600"/>
            <a:ext cx="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 Box 26"/>
          <p:cNvSpPr txBox="1">
            <a:spLocks noChangeArrowheads="1"/>
          </p:cNvSpPr>
          <p:nvPr/>
        </p:nvSpPr>
        <p:spPr bwMode="auto">
          <a:xfrm>
            <a:off x="304800" y="3581400"/>
            <a:ext cx="3429000" cy="2746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200" b="1" dirty="0">
                <a:solidFill>
                  <a:srgbClr val="0070C0"/>
                </a:solidFill>
              </a:rPr>
              <a:t>SPP </a:t>
            </a:r>
            <a:r>
              <a:rPr lang="en-US" sz="1200" b="1" dirty="0" smtClean="0">
                <a:solidFill>
                  <a:srgbClr val="0070C0"/>
                </a:solidFill>
              </a:rPr>
              <a:t>SC Emulator </a:t>
            </a:r>
            <a:r>
              <a:rPr lang="en-US" sz="1200" b="1" dirty="0">
                <a:solidFill>
                  <a:srgbClr val="0070C0"/>
                </a:solidFill>
              </a:rPr>
              <a:t>Requirements </a:t>
            </a:r>
            <a:r>
              <a:rPr lang="en-US" sz="1200" b="1" dirty="0" smtClean="0">
                <a:solidFill>
                  <a:srgbClr val="0070C0"/>
                </a:solidFill>
              </a:rPr>
              <a:t>7434-7001</a:t>
            </a:r>
            <a:endParaRPr lang="en-US" sz="300" dirty="0">
              <a:solidFill>
                <a:srgbClr val="0070C0"/>
              </a:solidFill>
            </a:endParaRPr>
          </a:p>
        </p:txBody>
      </p:sp>
      <p:sp>
        <p:nvSpPr>
          <p:cNvPr id="10" name="Text Box 60"/>
          <p:cNvSpPr txBox="1">
            <a:spLocks noChangeArrowheads="1"/>
          </p:cNvSpPr>
          <p:nvPr/>
        </p:nvSpPr>
        <p:spPr bwMode="auto">
          <a:xfrm>
            <a:off x="304800" y="4083843"/>
            <a:ext cx="4633116" cy="36933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smtClean="0"/>
              <a:t>SPP SC Emulator Software Development Plan 7434-9111</a:t>
            </a:r>
            <a:r>
              <a:rPr lang="en-US" b="1" dirty="0" smtClean="0"/>
              <a:t> </a:t>
            </a:r>
            <a:endParaRPr lang="en-US" b="1" dirty="0"/>
          </a:p>
        </p:txBody>
      </p:sp>
      <p:sp>
        <p:nvSpPr>
          <p:cNvPr id="11" name="Text Box 62" descr="Business Areas - Military Space"/>
          <p:cNvSpPr txBox="1">
            <a:spLocks noChangeArrowheads="1"/>
          </p:cNvSpPr>
          <p:nvPr/>
        </p:nvSpPr>
        <p:spPr bwMode="auto">
          <a:xfrm>
            <a:off x="4650582" y="3413919"/>
            <a:ext cx="1139825" cy="396875"/>
          </a:xfrm>
          <a:prstGeom prst="rect">
            <a:avLst/>
          </a:prstGeom>
          <a:noFill/>
          <a:ln>
            <a:noFill/>
          </a:ln>
          <a:effectLst/>
          <a:extLst>
            <a:ext uri="{909E8E84-426E-40DD-AFC4-6F175D3DCCD1}">
              <a14:hiddenFill xmlns:a14="http://schemas.microsoft.com/office/drawing/2010/main">
                <a:blipFill dpi="0" rotWithShape="0">
                  <a:blip r:embed="rId2"/>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a:spAutoFit/>
          </a:bodyPr>
          <a:lstStyle/>
          <a:p>
            <a:r>
              <a:rPr lang="en-US" sz="1000" dirty="0"/>
              <a:t>Interface between</a:t>
            </a:r>
          </a:p>
          <a:p>
            <a:r>
              <a:rPr lang="en-US" sz="1000" dirty="0"/>
              <a:t> Emulator and PC</a:t>
            </a:r>
          </a:p>
        </p:txBody>
      </p:sp>
      <p:sp>
        <p:nvSpPr>
          <p:cNvPr id="12" name="Text Box 63" descr="Business Areas - Military Space"/>
          <p:cNvSpPr txBox="1">
            <a:spLocks noChangeArrowheads="1"/>
          </p:cNvSpPr>
          <p:nvPr/>
        </p:nvSpPr>
        <p:spPr bwMode="auto">
          <a:xfrm>
            <a:off x="2890043" y="1552575"/>
            <a:ext cx="1827213" cy="228600"/>
          </a:xfrm>
          <a:prstGeom prst="rect">
            <a:avLst/>
          </a:prstGeom>
          <a:noFill/>
          <a:ln>
            <a:noFill/>
          </a:ln>
          <a:effectLst/>
          <a:extLst>
            <a:ext uri="{909E8E84-426E-40DD-AFC4-6F175D3DCCD1}">
              <a14:hiddenFill xmlns:a14="http://schemas.microsoft.com/office/drawing/2010/main">
                <a:blipFill dpi="0" rotWithShape="0">
                  <a:blip r:embed="rId2"/>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a:spAutoFit/>
          </a:bodyPr>
          <a:lstStyle/>
          <a:p>
            <a:r>
              <a:rPr lang="en-US" sz="900" dirty="0"/>
              <a:t>packet formats, data rates, timing</a:t>
            </a:r>
          </a:p>
        </p:txBody>
      </p:sp>
      <p:sp>
        <p:nvSpPr>
          <p:cNvPr id="13" name="Text Box 82"/>
          <p:cNvSpPr txBox="1">
            <a:spLocks noChangeArrowheads="1"/>
          </p:cNvSpPr>
          <p:nvPr/>
        </p:nvSpPr>
        <p:spPr bwMode="auto">
          <a:xfrm>
            <a:off x="6884987" y="2046287"/>
            <a:ext cx="1802096" cy="553998"/>
          </a:xfrm>
          <a:prstGeom prst="rect">
            <a:avLst/>
          </a:prstGeom>
          <a:solidFill>
            <a:srgbClr val="FDD8A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000" b="1" dirty="0" smtClean="0"/>
              <a:t>SPP </a:t>
            </a:r>
            <a:r>
              <a:rPr lang="en-US" sz="1000" b="1" dirty="0" err="1"/>
              <a:t>OKBios</a:t>
            </a:r>
            <a:r>
              <a:rPr lang="en-US" sz="1000" b="1" dirty="0"/>
              <a:t> User Manual</a:t>
            </a:r>
            <a:endParaRPr lang="en-US" sz="700" b="1" dirty="0"/>
          </a:p>
          <a:p>
            <a:pPr algn="l"/>
            <a:r>
              <a:rPr lang="en-US" sz="1000" b="1" dirty="0" smtClean="0"/>
              <a:t>SPP </a:t>
            </a:r>
            <a:r>
              <a:rPr lang="en-US" sz="1000" b="1" dirty="0"/>
              <a:t>GSEOS Users Manual</a:t>
            </a:r>
          </a:p>
          <a:p>
            <a:pPr algn="l"/>
            <a:r>
              <a:rPr lang="en-US" sz="1000" b="1" dirty="0"/>
              <a:t>GSEOS Users Manual</a:t>
            </a:r>
          </a:p>
        </p:txBody>
      </p:sp>
      <p:sp>
        <p:nvSpPr>
          <p:cNvPr id="14" name="Rectangle 83"/>
          <p:cNvSpPr>
            <a:spLocks noChangeArrowheads="1"/>
          </p:cNvSpPr>
          <p:nvPr/>
        </p:nvSpPr>
        <p:spPr bwMode="auto">
          <a:xfrm>
            <a:off x="3686175" y="2100649"/>
            <a:ext cx="1009648"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dirty="0" smtClean="0"/>
              <a:t>SPP</a:t>
            </a:r>
            <a:endParaRPr lang="en-US" sz="1200" b="1" dirty="0"/>
          </a:p>
          <a:p>
            <a:r>
              <a:rPr lang="en-US" sz="1200" b="1" dirty="0"/>
              <a:t>GSEOS </a:t>
            </a:r>
            <a:r>
              <a:rPr lang="en-US" sz="1200" b="1" dirty="0" smtClean="0"/>
              <a:t>SOW</a:t>
            </a:r>
            <a:endParaRPr lang="en-US" sz="1200" b="1" dirty="0"/>
          </a:p>
        </p:txBody>
      </p:sp>
      <p:sp>
        <p:nvSpPr>
          <p:cNvPr id="15" name="Text Box 85"/>
          <p:cNvSpPr txBox="1">
            <a:spLocks noChangeArrowheads="1"/>
          </p:cNvSpPr>
          <p:nvPr/>
        </p:nvSpPr>
        <p:spPr bwMode="auto">
          <a:xfrm>
            <a:off x="6705600" y="1642675"/>
            <a:ext cx="2155077" cy="276999"/>
          </a:xfrm>
          <a:prstGeom prst="rect">
            <a:avLst/>
          </a:prstGeom>
          <a:solidFill>
            <a:srgbClr val="FDD8A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a:spAutoFit/>
          </a:bodyPr>
          <a:lstStyle/>
          <a:p>
            <a:r>
              <a:rPr lang="en-US" sz="1200" dirty="0" smtClean="0"/>
              <a:t>GSEOS </a:t>
            </a:r>
            <a:r>
              <a:rPr lang="en-US" sz="1200" dirty="0"/>
              <a:t>Software Documents</a:t>
            </a:r>
          </a:p>
        </p:txBody>
      </p:sp>
      <p:sp>
        <p:nvSpPr>
          <p:cNvPr id="16" name="Text Box 86"/>
          <p:cNvSpPr txBox="1">
            <a:spLocks noChangeArrowheads="1"/>
          </p:cNvSpPr>
          <p:nvPr/>
        </p:nvSpPr>
        <p:spPr bwMode="auto">
          <a:xfrm>
            <a:off x="1225550" y="3276600"/>
            <a:ext cx="1236663" cy="274638"/>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a:spAutoFit/>
          </a:bodyPr>
          <a:lstStyle/>
          <a:p>
            <a:r>
              <a:rPr lang="en-US" sz="1200"/>
              <a:t>APL Documents</a:t>
            </a:r>
          </a:p>
        </p:txBody>
      </p:sp>
      <p:sp>
        <p:nvSpPr>
          <p:cNvPr id="17" name="Rectangle 87"/>
          <p:cNvSpPr>
            <a:spLocks noChangeArrowheads="1"/>
          </p:cNvSpPr>
          <p:nvPr/>
        </p:nvSpPr>
        <p:spPr bwMode="auto">
          <a:xfrm>
            <a:off x="6803277" y="2794794"/>
            <a:ext cx="2057400" cy="609600"/>
          </a:xfrm>
          <a:prstGeom prst="rect">
            <a:avLst/>
          </a:prstGeom>
          <a:solidFill>
            <a:srgbClr val="FFFF00"/>
          </a:solidFill>
          <a:ln w="9525">
            <a:solidFill>
              <a:schemeClr val="tx1"/>
            </a:solidFill>
            <a:miter lim="800000"/>
            <a:headEnd/>
            <a:tailEnd/>
          </a:ln>
          <a:effectLst/>
        </p:spPr>
        <p:txBody>
          <a:bodyPr wrap="none" anchor="ctr"/>
          <a:lstStyle/>
          <a:p>
            <a:r>
              <a:rPr lang="en-US" sz="1200" dirty="0"/>
              <a:t>SOC/ MOC </a:t>
            </a:r>
            <a:r>
              <a:rPr lang="en-US" sz="1200" dirty="0" smtClean="0"/>
              <a:t>Requirements</a:t>
            </a:r>
            <a:endParaRPr lang="en-US" sz="1200" dirty="0"/>
          </a:p>
        </p:txBody>
      </p:sp>
      <p:sp>
        <p:nvSpPr>
          <p:cNvPr id="20" name="Line 92"/>
          <p:cNvSpPr>
            <a:spLocks noChangeShapeType="1"/>
          </p:cNvSpPr>
          <p:nvPr/>
        </p:nvSpPr>
        <p:spPr bwMode="auto">
          <a:xfrm flipV="1">
            <a:off x="4695821" y="2253048"/>
            <a:ext cx="484191" cy="0"/>
          </a:xfrm>
          <a:prstGeom prst="line">
            <a:avLst/>
          </a:prstGeom>
          <a:noFill/>
          <a:ln w="31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a:lstStyle/>
          <a:p>
            <a:endParaRPr lang="en-US"/>
          </a:p>
        </p:txBody>
      </p:sp>
      <p:sp>
        <p:nvSpPr>
          <p:cNvPr id="21" name="Line 93"/>
          <p:cNvSpPr>
            <a:spLocks noChangeShapeType="1"/>
          </p:cNvSpPr>
          <p:nvPr/>
        </p:nvSpPr>
        <p:spPr bwMode="auto">
          <a:xfrm>
            <a:off x="2133599" y="1752600"/>
            <a:ext cx="3046413" cy="2159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a:lstStyle/>
          <a:p>
            <a:endParaRPr lang="en-US"/>
          </a:p>
        </p:txBody>
      </p:sp>
      <p:sp>
        <p:nvSpPr>
          <p:cNvPr id="22" name="Line 94"/>
          <p:cNvSpPr>
            <a:spLocks noChangeShapeType="1"/>
          </p:cNvSpPr>
          <p:nvPr/>
        </p:nvSpPr>
        <p:spPr bwMode="auto">
          <a:xfrm flipH="1">
            <a:off x="4048122" y="2349500"/>
            <a:ext cx="1428752" cy="17343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a:lstStyle/>
          <a:p>
            <a:endParaRPr lang="en-US"/>
          </a:p>
        </p:txBody>
      </p:sp>
      <p:sp>
        <p:nvSpPr>
          <p:cNvPr id="23" name="Rectangle 95"/>
          <p:cNvSpPr txBox="1">
            <a:spLocks noChangeArrowheads="1"/>
          </p:cNvSpPr>
          <p:nvPr/>
        </p:nvSpPr>
        <p:spPr bwMode="auto">
          <a:xfrm>
            <a:off x="533400" y="4743450"/>
            <a:ext cx="8367713" cy="1752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7013" indent="-227013" algn="l" rtl="0" eaLnBrk="0" fontAlgn="base" hangingPunct="0">
              <a:lnSpc>
                <a:spcPct val="85000"/>
              </a:lnSpc>
              <a:spcBef>
                <a:spcPct val="0"/>
              </a:spcBef>
              <a:spcAft>
                <a:spcPct val="25000"/>
              </a:spcAft>
              <a:buFont typeface="Wingdings" pitchFamily="2" charset="2"/>
              <a:buChar char="§"/>
              <a:defRPr sz="2000" b="1">
                <a:solidFill>
                  <a:schemeClr val="tx1"/>
                </a:solidFill>
                <a:latin typeface="+mn-lt"/>
                <a:ea typeface="+mn-ea"/>
                <a:cs typeface="+mn-cs"/>
              </a:defRPr>
            </a:lvl1pPr>
            <a:lvl2pPr marL="463550" indent="-234950" algn="l" rtl="0" eaLnBrk="0" fontAlgn="base" hangingPunct="0">
              <a:lnSpc>
                <a:spcPct val="85000"/>
              </a:lnSpc>
              <a:spcBef>
                <a:spcPct val="0"/>
              </a:spcBef>
              <a:spcAft>
                <a:spcPct val="25000"/>
              </a:spcAft>
              <a:buFont typeface="Wingdings" pitchFamily="2" charset="2"/>
              <a:buChar char="§"/>
              <a:defRPr sz="2000" b="1">
                <a:solidFill>
                  <a:schemeClr val="tx1"/>
                </a:solidFill>
                <a:latin typeface="+mn-lt"/>
              </a:defRPr>
            </a:lvl2pPr>
            <a:lvl3pPr marL="963613" indent="-228600" algn="l" rtl="0" eaLnBrk="0" fontAlgn="base" hangingPunct="0">
              <a:lnSpc>
                <a:spcPct val="85000"/>
              </a:lnSpc>
              <a:spcBef>
                <a:spcPct val="0"/>
              </a:spcBef>
              <a:spcAft>
                <a:spcPct val="25000"/>
              </a:spcAft>
              <a:buFont typeface="Wingdings" pitchFamily="2" charset="2"/>
              <a:buChar char="§"/>
              <a:defRPr sz="2000" b="1">
                <a:solidFill>
                  <a:schemeClr val="tx1"/>
                </a:solidFill>
                <a:latin typeface="+mn-lt"/>
              </a:defRPr>
            </a:lvl3pPr>
            <a:lvl4pPr marL="1193800" indent="-228600" algn="l" rtl="0" eaLnBrk="0" fontAlgn="base" hangingPunct="0">
              <a:lnSpc>
                <a:spcPct val="85000"/>
              </a:lnSpc>
              <a:spcBef>
                <a:spcPct val="0"/>
              </a:spcBef>
              <a:spcAft>
                <a:spcPct val="25000"/>
              </a:spcAft>
              <a:buFont typeface="Wingdings" pitchFamily="2" charset="2"/>
              <a:buChar char="§"/>
              <a:defRPr sz="2000" b="1">
                <a:solidFill>
                  <a:schemeClr val="tx1"/>
                </a:solidFill>
                <a:latin typeface="+mn-lt"/>
              </a:defRPr>
            </a:lvl4pPr>
            <a:lvl5pPr marL="2057400" indent="-228600" algn="l" rtl="0" eaLnBrk="0" fontAlgn="base" hangingPunct="0">
              <a:lnSpc>
                <a:spcPct val="85000"/>
              </a:lnSpc>
              <a:spcBef>
                <a:spcPct val="0"/>
              </a:spcBef>
              <a:spcAft>
                <a:spcPct val="25000"/>
              </a:spcAft>
              <a:buFont typeface="Wingdings" pitchFamily="2" charset="2"/>
              <a:buChar char="§"/>
              <a:defRPr sz="2000" b="1">
                <a:solidFill>
                  <a:schemeClr val="tx1"/>
                </a:solidFill>
                <a:latin typeface="+mn-lt"/>
              </a:defRPr>
            </a:lvl5pPr>
            <a:lvl6pPr marL="2514600" indent="-228600" algn="l" rtl="0" fontAlgn="base">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fontAlgn="base">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fontAlgn="base">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fontAlgn="base">
              <a:lnSpc>
                <a:spcPct val="85000"/>
              </a:lnSpc>
              <a:spcBef>
                <a:spcPct val="0"/>
              </a:spcBef>
              <a:spcAft>
                <a:spcPct val="25000"/>
              </a:spcAft>
              <a:buFont typeface="Wingdings" pitchFamily="2" charset="2"/>
              <a:buChar char="§"/>
              <a:defRPr sz="2000" b="1">
                <a:solidFill>
                  <a:schemeClr val="tx1"/>
                </a:solidFill>
                <a:latin typeface="+mn-lt"/>
              </a:defRPr>
            </a:lvl9pPr>
          </a:lstStyle>
          <a:p>
            <a:r>
              <a:rPr lang="en-US" sz="1400" dirty="0" smtClean="0"/>
              <a:t>Emulators are typically designed far in advance of S/C, Instruments and ground systems. </a:t>
            </a:r>
          </a:p>
          <a:p>
            <a:r>
              <a:rPr lang="en-US" sz="1400" dirty="0" smtClean="0"/>
              <a:t>Requirements process needs to be ITERATIVE since relevant ICD’s are still changing</a:t>
            </a:r>
          </a:p>
          <a:p>
            <a:r>
              <a:rPr lang="en-US" sz="1400" dirty="0" smtClean="0"/>
              <a:t>Mitigation</a:t>
            </a:r>
          </a:p>
          <a:p>
            <a:pPr lvl="1"/>
            <a:r>
              <a:rPr lang="en-US" sz="1200" dirty="0" smtClean="0"/>
              <a:t>The SPP Emulator design provides maximum flexibility since most of its functionality is in the FPGA and </a:t>
            </a:r>
            <a:r>
              <a:rPr lang="en-US" sz="1200" dirty="0" err="1" smtClean="0"/>
              <a:t>Microblaze</a:t>
            </a:r>
            <a:r>
              <a:rPr lang="en-US" sz="1200" dirty="0" smtClean="0"/>
              <a:t> processor. </a:t>
            </a:r>
          </a:p>
          <a:p>
            <a:pPr lvl="1"/>
            <a:r>
              <a:rPr lang="en-US" sz="1200" dirty="0" smtClean="0"/>
              <a:t>11 Mini-Emulators to be delivered early to better determine future requirements / issues. </a:t>
            </a:r>
          </a:p>
          <a:p>
            <a:pPr lvl="1"/>
            <a:r>
              <a:rPr lang="en-US" sz="1200" dirty="0" smtClean="0"/>
              <a:t>APL’s experience with Emulator design: we are re-using best parts of prior emulators (RBSP, New Horizons, Messenger)</a:t>
            </a:r>
          </a:p>
          <a:p>
            <a:pPr lvl="1"/>
            <a:r>
              <a:rPr lang="en-US" sz="1200" dirty="0" smtClean="0"/>
              <a:t>APL’s experience with GSEOS</a:t>
            </a:r>
            <a:endParaRPr lang="en-US" sz="1400" dirty="0" smtClean="0"/>
          </a:p>
          <a:p>
            <a:pPr lvl="1">
              <a:buFont typeface="Wingdings" pitchFamily="2" charset="2"/>
              <a:buNone/>
            </a:pPr>
            <a:endParaRPr lang="en-US" sz="1400" dirty="0"/>
          </a:p>
        </p:txBody>
      </p:sp>
      <p:sp>
        <p:nvSpPr>
          <p:cNvPr id="24" name="Line 96"/>
          <p:cNvSpPr>
            <a:spLocks noChangeShapeType="1"/>
          </p:cNvSpPr>
          <p:nvPr/>
        </p:nvSpPr>
        <p:spPr bwMode="auto">
          <a:xfrm flipH="1" flipV="1">
            <a:off x="6095999" y="2400300"/>
            <a:ext cx="707277" cy="663575"/>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a:lstStyle/>
          <a:p>
            <a:endParaRPr lang="en-US"/>
          </a:p>
        </p:txBody>
      </p:sp>
      <p:sp>
        <p:nvSpPr>
          <p:cNvPr id="25" name="Text Box 97" descr="Business Areas - Military Space"/>
          <p:cNvSpPr txBox="1">
            <a:spLocks noChangeArrowheads="1"/>
          </p:cNvSpPr>
          <p:nvPr/>
        </p:nvSpPr>
        <p:spPr bwMode="auto">
          <a:xfrm>
            <a:off x="146843" y="4450556"/>
            <a:ext cx="925513" cy="366713"/>
          </a:xfrm>
          <a:prstGeom prst="rect">
            <a:avLst/>
          </a:prstGeom>
          <a:noFill/>
          <a:ln>
            <a:noFill/>
          </a:ln>
          <a:effectLst/>
          <a:extLst>
            <a:ext uri="{909E8E84-426E-40DD-AFC4-6F175D3DCCD1}">
              <a14:hiddenFill xmlns:a14="http://schemas.microsoft.com/office/drawing/2010/main">
                <a:blipFill dpi="0" rotWithShape="0">
                  <a:blip r:embed="rId2"/>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a:spAutoFit/>
          </a:bodyPr>
          <a:lstStyle/>
          <a:p>
            <a:r>
              <a:rPr lang="en-US" dirty="0"/>
              <a:t>NOTES</a:t>
            </a:r>
          </a:p>
        </p:txBody>
      </p:sp>
      <p:sp>
        <p:nvSpPr>
          <p:cNvPr id="26" name="Text Box 98" descr="Business Areas - Military Space"/>
          <p:cNvSpPr txBox="1">
            <a:spLocks noChangeArrowheads="1"/>
          </p:cNvSpPr>
          <p:nvPr/>
        </p:nvSpPr>
        <p:spPr bwMode="auto">
          <a:xfrm>
            <a:off x="609600" y="2667000"/>
            <a:ext cx="1162050" cy="396875"/>
          </a:xfrm>
          <a:prstGeom prst="rect">
            <a:avLst/>
          </a:prstGeom>
          <a:noFill/>
          <a:ln>
            <a:noFill/>
          </a:ln>
          <a:effectLst/>
          <a:extLst>
            <a:ext uri="{909E8E84-426E-40DD-AFC4-6F175D3DCCD1}">
              <a14:hiddenFill xmlns:a14="http://schemas.microsoft.com/office/drawing/2010/main">
                <a:blipFill dpi="0" rotWithShape="0">
                  <a:blip r:embed="rId2"/>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a:spAutoFit/>
          </a:bodyPr>
          <a:lstStyle/>
          <a:p>
            <a:r>
              <a:rPr lang="en-US" sz="1000" dirty="0"/>
              <a:t>Interface between</a:t>
            </a:r>
          </a:p>
          <a:p>
            <a:r>
              <a:rPr lang="en-US" sz="1000" dirty="0"/>
              <a:t> Emulator and </a:t>
            </a:r>
            <a:r>
              <a:rPr lang="en-US" sz="1000" dirty="0" err="1"/>
              <a:t>Inst</a:t>
            </a:r>
            <a:endParaRPr lang="en-US" sz="1000" dirty="0"/>
          </a:p>
        </p:txBody>
      </p:sp>
      <p:sp>
        <p:nvSpPr>
          <p:cNvPr id="29" name="Line 92"/>
          <p:cNvSpPr>
            <a:spLocks noChangeShapeType="1"/>
          </p:cNvSpPr>
          <p:nvPr/>
        </p:nvSpPr>
        <p:spPr bwMode="auto">
          <a:xfrm flipV="1">
            <a:off x="3733800" y="2349499"/>
            <a:ext cx="1446212" cy="1369215"/>
          </a:xfrm>
          <a:prstGeom prst="line">
            <a:avLst/>
          </a:prstGeom>
          <a:noFill/>
          <a:ln w="31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a:lstStyle/>
          <a:p>
            <a:endParaRPr lang="en-US"/>
          </a:p>
        </p:txBody>
      </p:sp>
      <p:sp>
        <p:nvSpPr>
          <p:cNvPr id="30" name="Line 92"/>
          <p:cNvSpPr>
            <a:spLocks noChangeShapeType="1"/>
          </p:cNvSpPr>
          <p:nvPr/>
        </p:nvSpPr>
        <p:spPr bwMode="auto">
          <a:xfrm>
            <a:off x="2219325" y="3856038"/>
            <a:ext cx="0" cy="227805"/>
          </a:xfrm>
          <a:prstGeom prst="line">
            <a:avLst/>
          </a:prstGeom>
          <a:noFill/>
          <a:ln w="31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a:lstStyle/>
          <a:p>
            <a:endParaRPr lang="en-US"/>
          </a:p>
        </p:txBody>
      </p:sp>
      <p:sp>
        <p:nvSpPr>
          <p:cNvPr id="33" name="Rectangle 9"/>
          <p:cNvSpPr>
            <a:spLocks noChangeArrowheads="1"/>
          </p:cNvSpPr>
          <p:nvPr/>
        </p:nvSpPr>
        <p:spPr bwMode="auto">
          <a:xfrm>
            <a:off x="2219326" y="2388392"/>
            <a:ext cx="1314450" cy="645713"/>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dirty="0" smtClean="0"/>
              <a:t>SPP </a:t>
            </a:r>
            <a:r>
              <a:rPr lang="en-US" sz="1200" b="1" dirty="0" err="1" smtClean="0"/>
              <a:t>SpaceWire</a:t>
            </a:r>
            <a:r>
              <a:rPr lang="en-US" sz="1200" b="1" dirty="0" smtClean="0"/>
              <a:t> </a:t>
            </a:r>
          </a:p>
          <a:p>
            <a:r>
              <a:rPr lang="en-US" sz="1200" b="1" dirty="0" smtClean="0"/>
              <a:t>ICD-DRAFT</a:t>
            </a:r>
          </a:p>
          <a:p>
            <a:r>
              <a:rPr lang="en-US" sz="1200" b="1" dirty="0" smtClean="0"/>
              <a:t>7434-9075</a:t>
            </a:r>
            <a:endParaRPr lang="en-US" sz="1200" b="1" dirty="0"/>
          </a:p>
        </p:txBody>
      </p:sp>
      <p:sp>
        <p:nvSpPr>
          <p:cNvPr id="34" name="Line 12"/>
          <p:cNvSpPr>
            <a:spLocks noChangeShapeType="1"/>
          </p:cNvSpPr>
          <p:nvPr/>
        </p:nvSpPr>
        <p:spPr bwMode="auto">
          <a:xfrm flipH="1">
            <a:off x="2843609" y="3034106"/>
            <a:ext cx="0" cy="54729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93"/>
          <p:cNvSpPr>
            <a:spLocks noChangeShapeType="1"/>
          </p:cNvSpPr>
          <p:nvPr/>
        </p:nvSpPr>
        <p:spPr bwMode="auto">
          <a:xfrm>
            <a:off x="2133598" y="1997074"/>
            <a:ext cx="1552577" cy="255973"/>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a:lstStyle/>
          <a:p>
            <a:endParaRPr lang="en-US"/>
          </a:p>
        </p:txBody>
      </p:sp>
    </p:spTree>
    <p:extLst>
      <p:ext uri="{BB962C8B-B14F-4D97-AF65-F5344CB8AC3E}">
        <p14:creationId xmlns:p14="http://schemas.microsoft.com/office/powerpoint/2010/main" val="1221955686"/>
      </p:ext>
    </p:extLst>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Heritage Blue">
  <a:themeElements>
    <a:clrScheme name="Heritag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eritage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square" lIns="4572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square" lIns="4572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Heritag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eritage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eritage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eritage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eritage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eritage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eritage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eritage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eritage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eritage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eritage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eritage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eritage Blue 13">
        <a:dk1>
          <a:srgbClr val="333300"/>
        </a:dk1>
        <a:lt1>
          <a:srgbClr val="FFFFFF"/>
        </a:lt1>
        <a:dk2>
          <a:srgbClr val="990000"/>
        </a:dk2>
        <a:lt2>
          <a:srgbClr val="996633"/>
        </a:lt2>
        <a:accent1>
          <a:srgbClr val="C8BBAC"/>
        </a:accent1>
        <a:accent2>
          <a:srgbClr val="336699"/>
        </a:accent2>
        <a:accent3>
          <a:srgbClr val="FFFFFF"/>
        </a:accent3>
        <a:accent4>
          <a:srgbClr val="2A2A00"/>
        </a:accent4>
        <a:accent5>
          <a:srgbClr val="E0DAD2"/>
        </a:accent5>
        <a:accent6>
          <a:srgbClr val="2D5C8A"/>
        </a:accent6>
        <a:hlink>
          <a:srgbClr val="669900"/>
        </a:hlink>
        <a:folHlink>
          <a:srgbClr val="990000"/>
        </a:folHlink>
      </a:clrScheme>
      <a:clrMap bg1="lt1" tx1="dk1" bg2="lt2" tx2="dk2" accent1="accent1" accent2="accent2" accent3="accent3" accent4="accent4" accent5="accent5" accent6="accent6" hlink="hlink" folHlink="folHlink"/>
    </a:extraClrScheme>
    <a:extraClrScheme>
      <a:clrScheme name="Heritage Blue 14">
        <a:dk1>
          <a:srgbClr val="333300"/>
        </a:dk1>
        <a:lt1>
          <a:srgbClr val="FFFFFF"/>
        </a:lt1>
        <a:dk2>
          <a:srgbClr val="990000"/>
        </a:dk2>
        <a:lt2>
          <a:srgbClr val="846F58"/>
        </a:lt2>
        <a:accent1>
          <a:srgbClr val="C8BBAC"/>
        </a:accent1>
        <a:accent2>
          <a:srgbClr val="336699"/>
        </a:accent2>
        <a:accent3>
          <a:srgbClr val="FFFFFF"/>
        </a:accent3>
        <a:accent4>
          <a:srgbClr val="2A2A00"/>
        </a:accent4>
        <a:accent5>
          <a:srgbClr val="E0DAD2"/>
        </a:accent5>
        <a:accent6>
          <a:srgbClr val="2D5C8A"/>
        </a:accent6>
        <a:hlink>
          <a:srgbClr val="669900"/>
        </a:hlink>
        <a:folHlink>
          <a:srgbClr val="990000"/>
        </a:folHlink>
      </a:clrScheme>
      <a:clrMap bg1="lt1" tx1="dk1" bg2="lt2" tx2="dk2" accent1="accent1" accent2="accent2" accent3="accent3" accent4="accent4" accent5="accent5" accent6="accent6" hlink="hlink" folHlink="folHlink"/>
    </a:extraClrScheme>
    <a:extraClrScheme>
      <a:clrScheme name="Heritage Blue 15">
        <a:dk1>
          <a:srgbClr val="000000"/>
        </a:dk1>
        <a:lt1>
          <a:srgbClr val="FFFFFF"/>
        </a:lt1>
        <a:dk2>
          <a:srgbClr val="002850"/>
        </a:dk2>
        <a:lt2>
          <a:srgbClr val="846F58"/>
        </a:lt2>
        <a:accent1>
          <a:srgbClr val="C8BBAC"/>
        </a:accent1>
        <a:accent2>
          <a:srgbClr val="CCCCFF"/>
        </a:accent2>
        <a:accent3>
          <a:srgbClr val="FFFFFF"/>
        </a:accent3>
        <a:accent4>
          <a:srgbClr val="000000"/>
        </a:accent4>
        <a:accent5>
          <a:srgbClr val="E0DAD2"/>
        </a:accent5>
        <a:accent6>
          <a:srgbClr val="B9B9E7"/>
        </a:accent6>
        <a:hlink>
          <a:srgbClr val="006699"/>
        </a:hlink>
        <a:folHlink>
          <a:srgbClr val="002850"/>
        </a:folHlink>
      </a:clrScheme>
      <a:clrMap bg1="lt1" tx1="dk1" bg2="lt2" tx2="dk2" accent1="accent1" accent2="accent2" accent3="accent3" accent4="accent4" accent5="accent5" accent6="accent6" hlink="hlink" folHlink="folHlink"/>
    </a:extraClrScheme>
    <a:extraClrScheme>
      <a:clrScheme name="Heritage Blue 16">
        <a:dk1>
          <a:srgbClr val="000000"/>
        </a:dk1>
        <a:lt1>
          <a:srgbClr val="FFFFFF"/>
        </a:lt1>
        <a:dk2>
          <a:srgbClr val="01255B"/>
        </a:dk2>
        <a:lt2>
          <a:srgbClr val="846F58"/>
        </a:lt2>
        <a:accent1>
          <a:srgbClr val="C8BBAC"/>
        </a:accent1>
        <a:accent2>
          <a:srgbClr val="CCCCFF"/>
        </a:accent2>
        <a:accent3>
          <a:srgbClr val="FFFFFF"/>
        </a:accent3>
        <a:accent4>
          <a:srgbClr val="000000"/>
        </a:accent4>
        <a:accent5>
          <a:srgbClr val="E0DAD2"/>
        </a:accent5>
        <a:accent6>
          <a:srgbClr val="B9B9E7"/>
        </a:accent6>
        <a:hlink>
          <a:srgbClr val="006699"/>
        </a:hlink>
        <a:folHlink>
          <a:srgbClr val="01255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Heritage Blue</Template>
  <TotalTime>13694</TotalTime>
  <Words>2693</Words>
  <Application>Microsoft Office PowerPoint</Application>
  <PresentationFormat>On-screen Show (4:3)</PresentationFormat>
  <Paragraphs>841</Paragraphs>
  <Slides>45</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Heritage Blue</vt:lpstr>
      <vt:lpstr>Visio</vt:lpstr>
      <vt:lpstr>SPP Spacecraft Emulator (SCE) Requirements Peer Review </vt:lpstr>
      <vt:lpstr>Agenda</vt:lpstr>
      <vt:lpstr>SCE Staffing</vt:lpstr>
      <vt:lpstr>Purpose of Review</vt:lpstr>
      <vt:lpstr>Timeline (Emulator Development)</vt:lpstr>
      <vt:lpstr>SCE Tag Up Meeting with Instrument Team - Results</vt:lpstr>
      <vt:lpstr>SCE Tag Up Meeting with Instrument Team - Results</vt:lpstr>
      <vt:lpstr>Emulator Status </vt:lpstr>
      <vt:lpstr>Emulator Requirements Flow</vt:lpstr>
      <vt:lpstr>Emulator Requirements Flow (Continued)</vt:lpstr>
      <vt:lpstr>Differences: Full vs. Mini Emulators</vt:lpstr>
      <vt:lpstr>SPP Instrument Data Interfaces</vt:lpstr>
      <vt:lpstr>SCE Mini-Emulator</vt:lpstr>
      <vt:lpstr>Mini-Emulator Block Diagram</vt:lpstr>
      <vt:lpstr>SCE Full-Emulator</vt:lpstr>
      <vt:lpstr>SCE Full-Emulator</vt:lpstr>
      <vt:lpstr>SCE Full-Emulator</vt:lpstr>
      <vt:lpstr>Full-Emulator Block Diagram</vt:lpstr>
      <vt:lpstr>SPP SC Emulator Updates</vt:lpstr>
      <vt:lpstr>SPP SC Emulator Updates</vt:lpstr>
      <vt:lpstr>SPP SC Emulator Updates</vt:lpstr>
      <vt:lpstr>SPP SC Emulator Updates</vt:lpstr>
      <vt:lpstr>SPP SC Emulator Updates</vt:lpstr>
      <vt:lpstr>SPP SC Emulator Updates</vt:lpstr>
      <vt:lpstr>SPP SC Emulator Updates</vt:lpstr>
      <vt:lpstr>SPP SC Emulator Updates</vt:lpstr>
      <vt:lpstr>SPP SC Emulator Updates</vt:lpstr>
      <vt:lpstr>Requirement Document Review</vt:lpstr>
      <vt:lpstr>Conclusion</vt:lpstr>
      <vt:lpstr>Backup Slides</vt:lpstr>
      <vt:lpstr>SPP Spacecraft Block Diagram</vt:lpstr>
      <vt:lpstr>Opal Kelly Daughter Card</vt:lpstr>
      <vt:lpstr>Opal Kelly Daughter Card</vt:lpstr>
      <vt:lpstr>Opal Kelly Daughter Card</vt:lpstr>
      <vt:lpstr>Mini Emulator HW Test Setup</vt:lpstr>
      <vt:lpstr>Mini Emulator HW Test Setup (Photo)</vt:lpstr>
      <vt:lpstr>WISPR DPU Delivery DEMO GSEOS Screen Shot Results</vt:lpstr>
      <vt:lpstr>Mini Emulator Schematic  </vt:lpstr>
      <vt:lpstr>Emulator Documentation</vt:lpstr>
      <vt:lpstr>Emulator Documentation (Continued)</vt:lpstr>
      <vt:lpstr>SPP SC Emulator Updates (Mini EM)</vt:lpstr>
      <vt:lpstr>Emulator Team Test Support </vt:lpstr>
      <vt:lpstr>Instrument Team Test Support </vt:lpstr>
      <vt:lpstr>Emulator Deliverables</vt:lpstr>
      <vt:lpstr>Detail Mini-Emulator Deliverables</vt:lpstr>
    </vt:vector>
  </TitlesOfParts>
  <Company>JHUAPL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Ottman, Geffrey</dc:creator>
  <cp:lastModifiedBy>Sawada, Samuel K.</cp:lastModifiedBy>
  <cp:revision>863</cp:revision>
  <cp:lastPrinted>2012-06-06T17:42:13Z</cp:lastPrinted>
  <dcterms:created xsi:type="dcterms:W3CDTF">2009-04-28T16:03:47Z</dcterms:created>
  <dcterms:modified xsi:type="dcterms:W3CDTF">2013-06-21T22:26:53Z</dcterms:modified>
</cp:coreProperties>
</file>