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13" r:id="rId2"/>
    <p:sldId id="415" r:id="rId3"/>
    <p:sldId id="420" r:id="rId4"/>
    <p:sldId id="417" r:id="rId5"/>
    <p:sldId id="418" r:id="rId6"/>
    <p:sldId id="419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15"/>
            <p14:sldId id="471"/>
            <p14:sldId id="420"/>
            <p14:sldId id="477"/>
            <p14:sldId id="492"/>
            <p14:sldId id="474"/>
            <p14:sldId id="485"/>
            <p14:sldId id="476"/>
            <p14:sldId id="486"/>
            <p14:sldId id="480"/>
            <p14:sldId id="482"/>
            <p14:sldId id="455"/>
            <p14:sldId id="430"/>
            <p14:sldId id="493"/>
            <p14:sldId id="454"/>
            <p14:sldId id="498"/>
            <p14:sldId id="499"/>
            <p14:sldId id="496"/>
            <p14:sldId id="463"/>
            <p14:sldId id="488"/>
            <p14:sldId id="497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659" autoAdjust="0"/>
    <p:restoredTop sz="89711" autoAdjust="0"/>
  </p:normalViewPr>
  <p:slideViewPr>
    <p:cSldViewPr snapToGrid="0">
      <p:cViewPr>
        <p:scale>
          <a:sx n="73" d="100"/>
          <a:sy n="73" d="100"/>
        </p:scale>
        <p:origin x="-1858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59" indent="-283715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4860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8804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2748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6692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0636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4580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8524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2B34B-04CF-684F-A47F-E8C98506EB8E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59" indent="-283715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4860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8804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2748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6692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0636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4580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8524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263AB3-6D9A-CA4C-A957-10D8DDDEC2DE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 – 22 JAN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20 - 22 JAN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CDR – 276 – ISIS Thermal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Gregory J Dirks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ISIS Thermal Lead (</a:t>
            </a:r>
            <a:r>
              <a:rPr lang="en-US" sz="2400" dirty="0" err="1" smtClean="0"/>
              <a:t>SwRI</a:t>
            </a:r>
            <a:r>
              <a:rPr lang="en-US" sz="2400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27 – ISIS Thermal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MLI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Entire Instrument Other than Apertures, </a:t>
            </a:r>
            <a:r>
              <a:rPr lang="en-US" dirty="0" smtClean="0"/>
              <a:t>Radiators</a:t>
            </a:r>
            <a:endParaRPr lang="en-US" dirty="0" smtClean="0"/>
          </a:p>
          <a:p>
            <a:r>
              <a:rPr lang="en-US" dirty="0" smtClean="0"/>
              <a:t>Specifications/Construction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Each Separate Blanket Grounded with Wire to S/C</a:t>
            </a:r>
          </a:p>
          <a:p>
            <a:pPr lvl="1"/>
            <a:r>
              <a:rPr lang="en-US" dirty="0" smtClean="0"/>
              <a:t>Vented Using Edge Mesh Screens Directed away from Apertures</a:t>
            </a:r>
          </a:p>
          <a:p>
            <a:pPr lvl="1"/>
            <a:r>
              <a:rPr lang="en-US" dirty="0" smtClean="0"/>
              <a:t>Edges and Seams Sealed using GBK Tape</a:t>
            </a:r>
          </a:p>
          <a:p>
            <a:pPr lvl="1"/>
            <a:r>
              <a:rPr lang="en-US" dirty="0" smtClean="0"/>
              <a:t>Blankets Secured using G-10 Buttons and SS Snap Rings</a:t>
            </a:r>
          </a:p>
          <a:p>
            <a:pPr lvl="1"/>
            <a:endParaRPr lang="en-US" dirty="0"/>
          </a:p>
        </p:txBody>
      </p:sp>
      <p:pic>
        <p:nvPicPr>
          <p:cNvPr id="5" name="Picture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39" y="2662517"/>
            <a:ext cx="7719429" cy="17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Finishes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Radiators</a:t>
            </a:r>
          </a:p>
          <a:p>
            <a:pPr lvl="1"/>
            <a:r>
              <a:rPr lang="en-US" dirty="0" smtClean="0"/>
              <a:t>Z-307 Conductive Black Paint</a:t>
            </a:r>
          </a:p>
          <a:p>
            <a:r>
              <a:rPr lang="en-US" dirty="0" smtClean="0"/>
              <a:t>MLI</a:t>
            </a:r>
          </a:p>
          <a:p>
            <a:pPr lvl="1"/>
            <a:r>
              <a:rPr lang="en-US" dirty="0" smtClean="0"/>
              <a:t>Outer Layer: </a:t>
            </a:r>
            <a:r>
              <a:rPr lang="en-US" dirty="0" err="1" smtClean="0"/>
              <a:t>StaMet</a:t>
            </a:r>
            <a:endParaRPr lang="en-US" dirty="0" smtClean="0"/>
          </a:p>
          <a:p>
            <a:r>
              <a:rPr lang="en-US" dirty="0" smtClean="0"/>
              <a:t>Thermal Isolators</a:t>
            </a:r>
          </a:p>
          <a:p>
            <a:pPr lvl="1"/>
            <a:r>
              <a:rPr lang="en-US" dirty="0" smtClean="0"/>
              <a:t>G-10 Fiberglass</a:t>
            </a:r>
          </a:p>
          <a:p>
            <a:r>
              <a:rPr lang="en-US" dirty="0" smtClean="0"/>
              <a:t>Bracket</a:t>
            </a:r>
          </a:p>
          <a:p>
            <a:pPr lvl="1"/>
            <a:r>
              <a:rPr lang="en-US" dirty="0" smtClean="0"/>
              <a:t>All Surfaces are </a:t>
            </a:r>
            <a:r>
              <a:rPr lang="en-US" dirty="0" err="1" smtClean="0"/>
              <a:t>Alodine</a:t>
            </a:r>
            <a:endParaRPr lang="en-US" dirty="0" smtClean="0"/>
          </a:p>
          <a:p>
            <a:r>
              <a:rPr lang="en-US" dirty="0" smtClean="0"/>
              <a:t>EPI-Hi </a:t>
            </a:r>
            <a:r>
              <a:rPr lang="en-US" dirty="0" err="1" smtClean="0"/>
              <a:t>Ebox</a:t>
            </a:r>
            <a:endParaRPr lang="en-US" dirty="0" smtClean="0"/>
          </a:p>
          <a:p>
            <a:pPr lvl="1"/>
            <a:r>
              <a:rPr lang="en-US" dirty="0" smtClean="0"/>
              <a:t>All Surfaces are </a:t>
            </a:r>
            <a:r>
              <a:rPr lang="en-US" dirty="0" err="1" smtClean="0"/>
              <a:t>Alodine</a:t>
            </a:r>
            <a:endParaRPr lang="en-US" dirty="0" smtClean="0"/>
          </a:p>
          <a:p>
            <a:r>
              <a:rPr lang="en-US" dirty="0" smtClean="0"/>
              <a:t>EPI-Lo Electronics</a:t>
            </a:r>
          </a:p>
          <a:p>
            <a:pPr lvl="1"/>
            <a:r>
              <a:rPr lang="en-US" dirty="0" smtClean="0"/>
              <a:t>All Surfaces are </a:t>
            </a:r>
            <a:r>
              <a:rPr lang="en-US" dirty="0" err="1" smtClean="0"/>
              <a:t>Alodine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Finishes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6365"/>
          </a:xfrm>
        </p:spPr>
        <p:txBody>
          <a:bodyPr>
            <a:noAutofit/>
          </a:bodyPr>
          <a:lstStyle/>
          <a:p>
            <a:r>
              <a:rPr lang="en-US" sz="2400" dirty="0" smtClean="0"/>
              <a:t>LET Apertures (3X):</a:t>
            </a:r>
          </a:p>
          <a:p>
            <a:pPr lvl="1"/>
            <a:r>
              <a:rPr lang="en-US" sz="2000" dirty="0" smtClean="0"/>
              <a:t>Polyimide a=0.21, e=0.20</a:t>
            </a:r>
          </a:p>
          <a:p>
            <a:pPr lvl="1"/>
            <a:r>
              <a:rPr lang="en-US" sz="2000" dirty="0" smtClean="0"/>
              <a:t>Aluminized a=.0.09, e=.0.02</a:t>
            </a:r>
          </a:p>
          <a:p>
            <a:pPr lvl="1"/>
            <a:r>
              <a:rPr lang="en-US" sz="2000" dirty="0" smtClean="0"/>
              <a:t>Polyimide Side Facing Out</a:t>
            </a:r>
          </a:p>
          <a:p>
            <a:pPr lvl="1"/>
            <a:r>
              <a:rPr lang="en-US" sz="2000" dirty="0" smtClean="0"/>
              <a:t>47 mm Diameter by 2 Microns Thick</a:t>
            </a:r>
          </a:p>
          <a:p>
            <a:pPr lvl="1"/>
            <a:r>
              <a:rPr lang="en-US" sz="2000" dirty="0" smtClean="0"/>
              <a:t>Gold Ring a=0.23, e=0.03</a:t>
            </a:r>
          </a:p>
          <a:p>
            <a:r>
              <a:rPr lang="en-US" sz="2400" dirty="0" smtClean="0"/>
              <a:t>HET Apertures (2X)</a:t>
            </a:r>
          </a:p>
          <a:p>
            <a:pPr lvl="1"/>
            <a:r>
              <a:rPr lang="en-US" sz="2000" dirty="0" smtClean="0"/>
              <a:t>Black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a=0.93, e=0.85</a:t>
            </a:r>
          </a:p>
          <a:p>
            <a:pPr lvl="1"/>
            <a:r>
              <a:rPr lang="en-US" sz="2000" dirty="0" smtClean="0"/>
              <a:t>Aluminized a=0.09, e=0.02</a:t>
            </a:r>
          </a:p>
          <a:p>
            <a:pPr lvl="1"/>
            <a:r>
              <a:rPr lang="en-US" sz="2000" dirty="0" smtClean="0"/>
              <a:t> Black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Side Facing Out</a:t>
            </a:r>
          </a:p>
          <a:p>
            <a:pPr lvl="1"/>
            <a:r>
              <a:rPr lang="en-US" sz="2000" dirty="0" smtClean="0"/>
              <a:t>30 mm Diameter by 5 mils (0.005 inches) Thick</a:t>
            </a:r>
          </a:p>
          <a:p>
            <a:pPr lvl="1"/>
            <a:r>
              <a:rPr lang="en-US" sz="2000" dirty="0" smtClean="0"/>
              <a:t>Gold Ring a=0.23, e=0.03</a:t>
            </a:r>
          </a:p>
          <a:p>
            <a:r>
              <a:rPr lang="en-US" dirty="0" smtClean="0"/>
              <a:t>EPI-Lo</a:t>
            </a:r>
          </a:p>
          <a:p>
            <a:pPr lvl="1"/>
            <a:r>
              <a:rPr lang="en-US" dirty="0" smtClean="0"/>
              <a:t>Collimators are </a:t>
            </a:r>
            <a:r>
              <a:rPr lang="en-US" dirty="0" smtClean="0"/>
              <a:t>Z93C55 White Paint and Ag-MgF2</a:t>
            </a:r>
            <a:endParaRPr lang="en-US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EPI-Hi Modeled by Vertex Aerospace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Rommel Zara and </a:t>
            </a:r>
            <a:r>
              <a:rPr lang="en-US" dirty="0" err="1" smtClean="0"/>
              <a:t>Santino</a:t>
            </a:r>
            <a:r>
              <a:rPr lang="en-US" dirty="0" smtClean="0"/>
              <a:t> </a:t>
            </a:r>
            <a:r>
              <a:rPr lang="en-US" dirty="0" err="1" smtClean="0"/>
              <a:t>Rosanova</a:t>
            </a:r>
            <a:endParaRPr lang="en-US" dirty="0" smtClean="0"/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EPI-Lo Modeled by APL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Shawn Begley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Bracket Modeled by Vertex Aerospace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ISIS Model Integrated by Vertex Aerospace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All Models Created using Thermal Desktop Software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Updated Model Delivered to S/C TBD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Good Correlation between Instrument and S/C Results</a:t>
            </a:r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None/>
              <a:defRPr/>
            </a:pPr>
            <a:endParaRPr lang="en-US" dirty="0" smtClean="0"/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Cases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Hot Operational</a:t>
            </a:r>
          </a:p>
          <a:p>
            <a:pPr lvl="1"/>
            <a:r>
              <a:rPr lang="en-US" dirty="0" smtClean="0"/>
              <a:t>+45 C I/F Temperature</a:t>
            </a:r>
          </a:p>
          <a:p>
            <a:pPr lvl="1"/>
            <a:r>
              <a:rPr lang="en-US" dirty="0" smtClean="0"/>
              <a:t>EOL Power and BOL Optical Properties</a:t>
            </a:r>
          </a:p>
          <a:p>
            <a:pPr lvl="1"/>
            <a:r>
              <a:rPr lang="en-US" dirty="0" smtClean="0"/>
              <a:t>Low MLI e* = 0.03</a:t>
            </a:r>
          </a:p>
          <a:p>
            <a:r>
              <a:rPr lang="en-US" dirty="0" smtClean="0"/>
              <a:t>Cold Operational</a:t>
            </a:r>
          </a:p>
          <a:p>
            <a:pPr lvl="1"/>
            <a:r>
              <a:rPr lang="en-US" dirty="0" smtClean="0"/>
              <a:t>0 C I/F Temperature</a:t>
            </a:r>
          </a:p>
          <a:p>
            <a:pPr lvl="1"/>
            <a:r>
              <a:rPr lang="en-US" dirty="0" smtClean="0"/>
              <a:t>BOL Power and BOL Optical Properties</a:t>
            </a:r>
          </a:p>
          <a:p>
            <a:pPr lvl="1"/>
            <a:r>
              <a:rPr lang="en-US" dirty="0" smtClean="0"/>
              <a:t>High MLI e* = 0.05</a:t>
            </a:r>
          </a:p>
          <a:p>
            <a:r>
              <a:rPr lang="en-US" dirty="0" smtClean="0"/>
              <a:t>Cold Non-Operational</a:t>
            </a:r>
          </a:p>
          <a:p>
            <a:pPr lvl="1"/>
            <a:r>
              <a:rPr lang="en-US" dirty="0" smtClean="0"/>
              <a:t>0 C I/F Temperature</a:t>
            </a:r>
          </a:p>
          <a:p>
            <a:pPr lvl="1"/>
            <a:r>
              <a:rPr lang="en-US" dirty="0" smtClean="0"/>
              <a:t>BOL Optical Properties and e* = 0.05</a:t>
            </a:r>
          </a:p>
          <a:p>
            <a:r>
              <a:rPr lang="en-US" dirty="0" smtClean="0"/>
              <a:t>Hot Non-Operational</a:t>
            </a:r>
          </a:p>
          <a:p>
            <a:pPr lvl="1"/>
            <a:r>
              <a:rPr lang="en-US" dirty="0" smtClean="0"/>
              <a:t>1.02 AU / 110 Degrees / 40 Minutes with +45 C I/F Temperature</a:t>
            </a:r>
          </a:p>
          <a:p>
            <a:pPr lvl="1"/>
            <a:r>
              <a:rPr lang="en-US" dirty="0" smtClean="0"/>
              <a:t>BOL Optical Properties and e* = 0.03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Properties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385227"/>
          </a:xfrm>
        </p:spPr>
        <p:txBody>
          <a:bodyPr/>
          <a:lstStyle/>
          <a:p>
            <a:r>
              <a:rPr lang="en-US" dirty="0" smtClean="0"/>
              <a:t>Radiator: Z-307 Black Paint</a:t>
            </a:r>
          </a:p>
          <a:p>
            <a:pPr lvl="1"/>
            <a:r>
              <a:rPr lang="en-US" dirty="0" smtClean="0"/>
              <a:t>BOL: a = 0.95, e = </a:t>
            </a:r>
            <a:r>
              <a:rPr lang="en-US" dirty="0" smtClean="0"/>
              <a:t>0.89</a:t>
            </a:r>
            <a:endParaRPr lang="en-US" dirty="0" smtClean="0"/>
          </a:p>
          <a:p>
            <a:r>
              <a:rPr lang="en-US" dirty="0" smtClean="0"/>
              <a:t>MLI Exterior: </a:t>
            </a:r>
            <a:r>
              <a:rPr lang="en-US" dirty="0" err="1" smtClean="0"/>
              <a:t>StaMet</a:t>
            </a:r>
            <a:endParaRPr lang="en-US" dirty="0" smtClean="0"/>
          </a:p>
          <a:p>
            <a:pPr lvl="1"/>
            <a:r>
              <a:rPr lang="en-US" dirty="0" smtClean="0"/>
              <a:t>BOL: a = 0.56, e = </a:t>
            </a:r>
            <a:r>
              <a:rPr lang="en-US" dirty="0" smtClean="0"/>
              <a:t>0.83</a:t>
            </a:r>
            <a:endParaRPr lang="en-US" dirty="0" smtClean="0"/>
          </a:p>
          <a:p>
            <a:r>
              <a:rPr lang="en-US" dirty="0" smtClean="0"/>
              <a:t>EPI-Hi Apertures</a:t>
            </a:r>
          </a:p>
          <a:p>
            <a:pPr lvl="1"/>
            <a:r>
              <a:rPr lang="en-US" dirty="0" smtClean="0"/>
              <a:t>HET BOL: a = 0.93, e = 0.85</a:t>
            </a:r>
          </a:p>
          <a:p>
            <a:pPr lvl="1"/>
            <a:r>
              <a:rPr lang="en-US" dirty="0" smtClean="0"/>
              <a:t>LET BOL: a = 0.21, e = 0.20</a:t>
            </a:r>
          </a:p>
          <a:p>
            <a:r>
              <a:rPr lang="en-US" dirty="0" smtClean="0"/>
              <a:t>EPI-Lo Collimators</a:t>
            </a:r>
          </a:p>
          <a:p>
            <a:pPr lvl="1"/>
            <a:r>
              <a:rPr lang="en-US" dirty="0" smtClean="0"/>
              <a:t>Z93C55 BOL</a:t>
            </a:r>
            <a:r>
              <a:rPr lang="en-US" dirty="0" smtClean="0"/>
              <a:t>: a = </a:t>
            </a:r>
            <a:r>
              <a:rPr lang="en-US" dirty="0" smtClean="0"/>
              <a:t>0.</a:t>
            </a:r>
            <a:r>
              <a:rPr lang="en-US" dirty="0" smtClean="0"/>
              <a:t>15</a:t>
            </a:r>
            <a:r>
              <a:rPr lang="en-US" dirty="0" smtClean="0"/>
              <a:t>, </a:t>
            </a:r>
            <a:r>
              <a:rPr lang="en-US" dirty="0" smtClean="0"/>
              <a:t>e = </a:t>
            </a:r>
            <a:r>
              <a:rPr lang="en-US" dirty="0" smtClean="0"/>
              <a:t>0.91</a:t>
            </a:r>
            <a:endParaRPr lang="en-US" dirty="0" smtClean="0"/>
          </a:p>
          <a:p>
            <a:pPr lvl="1"/>
            <a:r>
              <a:rPr lang="en-US" dirty="0" smtClean="0"/>
              <a:t>Ag-MgF2 Range: a = 0.01/0.02, e = 0.07/0.09</a:t>
            </a:r>
            <a:endParaRPr lang="en-US" dirty="0" smtClean="0"/>
          </a:p>
          <a:p>
            <a:r>
              <a:rPr lang="en-US" dirty="0" err="1" smtClean="0"/>
              <a:t>Alodine</a:t>
            </a:r>
            <a:r>
              <a:rPr lang="en-US" dirty="0" smtClean="0"/>
              <a:t> Surfaces</a:t>
            </a:r>
          </a:p>
          <a:p>
            <a:pPr lvl="1"/>
            <a:r>
              <a:rPr lang="en-US" dirty="0" smtClean="0"/>
              <a:t>BOL: a = 0.45, e = 0.12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Dissipation</a:t>
            </a:r>
            <a:endParaRPr lang="en-US" dirty="0"/>
          </a:p>
        </p:txBody>
      </p:sp>
      <p:pic>
        <p:nvPicPr>
          <p:cNvPr id="4" name="Picture 2" descr="C:\Users\gdirks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72" y="1885950"/>
            <a:ext cx="5490420" cy="4285044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5925" y="1170214"/>
            <a:ext cx="842645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ISIS Power Distribution</a:t>
            </a:r>
          </a:p>
          <a:p>
            <a:pPr marL="684213" lvl="1" indent="-227013" algn="l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uses CBE, Hot Case uses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CBE+Cont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Hot Operational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</p:nvPr>
        </p:nvGraphicFramePr>
        <p:xfrm>
          <a:off x="932329" y="1577788"/>
          <a:ext cx="6553200" cy="4800600"/>
        </p:xfrm>
        <a:graphic>
          <a:graphicData uri="http://schemas.openxmlformats.org/drawingml/2006/table">
            <a:tbl>
              <a:tblPr/>
              <a:tblGrid>
                <a:gridCol w="2595496"/>
                <a:gridCol w="1615740"/>
                <a:gridCol w="1430961"/>
                <a:gridCol w="911003"/>
              </a:tblGrid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Op Predict,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Op Limit,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IS_ISIS_EPI_LO_DETECTOR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IS_ISIS_EPI_LO_EVENT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IS_ISIS_EPI_LO_PWR_SUPPLY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IS_ISIS_EPI_LO_MCP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IS_ISIS_EPI_LO_ANODE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IS_ISIS_EPI_LO_DOME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IS_ISIS_BRACKET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Op Predict,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Op Limit,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IS_ISIS_TEL_HET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IS_ISIS_TEL_LET1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IS_ISIS_TEL_LET2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IS_ISIS_EPI_HI_BIAS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IS_ISIS_EPI_HI_DPU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IS_ISIS_EPI_HI_HET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IS_ISIS_EPI_HI_LET1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IS_ISIS_EPI_HI_LET2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IS_ISIS_EPI_HI_LVPS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IS_ISIS_BRACKET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Cold Operational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</p:nvPr>
        </p:nvGraphicFramePr>
        <p:xfrm>
          <a:off x="995083" y="1595726"/>
          <a:ext cx="6490446" cy="4818520"/>
        </p:xfrm>
        <a:graphic>
          <a:graphicData uri="http://schemas.openxmlformats.org/drawingml/2006/table">
            <a:tbl>
              <a:tblPr/>
              <a:tblGrid>
                <a:gridCol w="2570641"/>
                <a:gridCol w="1600268"/>
                <a:gridCol w="1417258"/>
                <a:gridCol w="902279"/>
              </a:tblGrid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Cold Op Predict,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Cold Op Limit,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IS_ISIS_EPI_LO_DETECTOR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IS_ISIS_EPI_LO_EVENT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IS_ISIS_EPI_LO_PWR_SUPPLY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IS_ISIS_EPI_LO_MCP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IS_ISIS_EPI_LO_ANODE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IS_ISIS_EPI_LO_DOME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IS_ISIS_BRACKET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Cold Op Predict,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Cold Op Limit,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Margin, 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IS_ISIS_TEL_HET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IS_ISIS_TEL_LET1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IS_ISIS_TEL_LET2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IS_ISIS_EPI_HI_BIAS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IS_ISIS_EPI_HI_DPU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IS_ISIS_EPI_HI_HET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IS_ISIS_EPI_HI_LET1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IS_ISIS_EPI_HI_LET2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IS_ISIS_EPI_HI_LVPS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IS_ISIS_BRACKET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Hot Non-Operational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</p:nvPr>
        </p:nvGraphicFramePr>
        <p:xfrm>
          <a:off x="981636" y="1766771"/>
          <a:ext cx="6476999" cy="4585336"/>
        </p:xfrm>
        <a:graphic>
          <a:graphicData uri="http://schemas.openxmlformats.org/drawingml/2006/table">
            <a:tbl>
              <a:tblPr/>
              <a:tblGrid>
                <a:gridCol w="2493407"/>
                <a:gridCol w="1581720"/>
                <a:gridCol w="1625657"/>
                <a:gridCol w="776215"/>
              </a:tblGrid>
              <a:tr h="3015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Surv Predict, °C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Surv Limit, °C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Margin, °C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IS_ISIS_EPI_LO_DETECTOR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IS_ISIS_EPI_LO_EVENT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IS_ISIS_EPI_LO_PWR_SUPPLY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IS_ISIS_EPI_LO_MCP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IS_ISIS_EPI_LO_ANODE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34.2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IS_ISIS_EPI_LO_DOME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IS_ISIS_BRACKET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37.4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1" marR="7871" marT="78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1" marR="7871" marT="78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1" marR="7871" marT="78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1" marR="7871" marT="78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Surv Predict, °C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Surv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Limit, °C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Margin, °C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IS_ISIS_TEL_HET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IS_ISIS_TEL_LET1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41.6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IS_ISIS_TEL_LET2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IS_ISIS_EPI_HI_BIAS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36.4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IS_ISIS_EPI_HI_DPU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36.4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IS_ISIS_EPI_HI_HET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IS_ISIS_EPI_HI_LET1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IS_ISIS_EPI_HI_LET2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IS_ISIS_EPI_HI_LVPS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36.4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IS_ISIS_BRACKET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37.4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Driving Instrument Thermal Requirements</a:t>
            </a:r>
          </a:p>
          <a:p>
            <a:r>
              <a:rPr lang="en-US" dirty="0" smtClean="0"/>
              <a:t>Thermal Design and Implementation</a:t>
            </a:r>
          </a:p>
          <a:p>
            <a:pPr lvl="1"/>
            <a:r>
              <a:rPr lang="en-US" dirty="0" smtClean="0"/>
              <a:t>Thermal Management</a:t>
            </a:r>
          </a:p>
          <a:p>
            <a:pPr lvl="1"/>
            <a:r>
              <a:rPr lang="en-US" dirty="0" smtClean="0"/>
              <a:t>Heaters and Sensors</a:t>
            </a:r>
          </a:p>
          <a:p>
            <a:pPr lvl="1"/>
            <a:r>
              <a:rPr lang="en-US" dirty="0" smtClean="0"/>
              <a:t>MLI Design</a:t>
            </a:r>
          </a:p>
          <a:p>
            <a:pPr lvl="1"/>
            <a:r>
              <a:rPr lang="en-US" dirty="0" smtClean="0"/>
              <a:t>Materials and Finishes</a:t>
            </a:r>
          </a:p>
          <a:p>
            <a:r>
              <a:rPr lang="en-US" dirty="0" smtClean="0"/>
              <a:t>System Thermal Analysis</a:t>
            </a:r>
          </a:p>
          <a:p>
            <a:pPr lvl="1"/>
            <a:r>
              <a:rPr lang="en-US" dirty="0" smtClean="0"/>
              <a:t>Thermal Model Details</a:t>
            </a:r>
          </a:p>
          <a:p>
            <a:pPr lvl="1"/>
            <a:r>
              <a:rPr lang="en-US" dirty="0" smtClean="0"/>
              <a:t>Design Cases</a:t>
            </a:r>
          </a:p>
          <a:p>
            <a:pPr lvl="1"/>
            <a:r>
              <a:rPr lang="en-US" dirty="0" smtClean="0"/>
              <a:t>Optical Properties and Power Dissipation</a:t>
            </a:r>
          </a:p>
          <a:p>
            <a:pPr lvl="1"/>
            <a:r>
              <a:rPr lang="en-US" dirty="0" smtClean="0"/>
              <a:t>Predictions and Margins</a:t>
            </a:r>
          </a:p>
          <a:p>
            <a:pPr lvl="1"/>
            <a:r>
              <a:rPr lang="en-US" dirty="0" smtClean="0"/>
              <a:t>Resources and Requirements</a:t>
            </a:r>
          </a:p>
          <a:p>
            <a:r>
              <a:rPr lang="en-US" dirty="0" smtClean="0"/>
              <a:t>EPI-Hi Circuit Board Analysis</a:t>
            </a:r>
          </a:p>
          <a:p>
            <a:pPr lvl="1"/>
            <a:r>
              <a:rPr lang="en-US" dirty="0" smtClean="0"/>
              <a:t>Component Junction Temperature Calculations </a:t>
            </a:r>
          </a:p>
          <a:p>
            <a:r>
              <a:rPr lang="en-US" dirty="0" smtClean="0"/>
              <a:t>Plans for Thermal Verification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83" t="27566" r="26794" b="14583"/>
          <a:stretch>
            <a:fillRect/>
          </a:stretch>
        </p:blipFill>
        <p:spPr bwMode="auto">
          <a:xfrm>
            <a:off x="1129552" y="1775012"/>
            <a:ext cx="6994689" cy="44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Cold Non-Operational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27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noProof="0" dirty="0" smtClean="0">
                <a:latin typeface="+mn-lt"/>
              </a:rPr>
              <a:t>Survival Heater Power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Operational Heater Power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471" y="1573307"/>
          <a:ext cx="4942541" cy="2182904"/>
        </p:xfrm>
        <a:graphic>
          <a:graphicData uri="http://schemas.openxmlformats.org/drawingml/2006/table">
            <a:tbl>
              <a:tblPr/>
              <a:tblGrid>
                <a:gridCol w="1235636"/>
                <a:gridCol w="741381"/>
                <a:gridCol w="741381"/>
                <a:gridCol w="741381"/>
                <a:gridCol w="741381"/>
                <a:gridCol w="741381"/>
              </a:tblGrid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COLD SURVIVAL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Orbit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150901.4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9980.88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17347.71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Duty Cycle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6527" y="4360718"/>
          <a:ext cx="2428009" cy="1956954"/>
        </p:xfrm>
        <a:graphic>
          <a:graphicData uri="http://schemas.openxmlformats.org/drawingml/2006/table">
            <a:tbl>
              <a:tblPr/>
              <a:tblGrid>
                <a:gridCol w="1059905"/>
                <a:gridCol w="706604"/>
                <a:gridCol w="661500"/>
              </a:tblGrid>
              <a:tr h="5505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Heater Power, 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HI Ebox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HET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HI LET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HI LET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2421577"/>
          </a:xfrm>
        </p:spPr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Heat Flow Across S/C to Bracket Interface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Hot Operational</a:t>
            </a:r>
            <a:r>
              <a:rPr lang="en-US" dirty="0" smtClean="0"/>
              <a:t>:	1.55 W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Cold Operational</a:t>
            </a:r>
            <a:r>
              <a:rPr lang="en-US" dirty="0" smtClean="0"/>
              <a:t>:	0.69 W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Hot </a:t>
            </a:r>
            <a:r>
              <a:rPr lang="en-US" dirty="0" smtClean="0"/>
              <a:t>Non-Op.:	0.61</a:t>
            </a:r>
            <a:endParaRPr lang="en-US" dirty="0" smtClean="0"/>
          </a:p>
          <a:p>
            <a:pPr marL="274638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In All Cases Heat Flow is From the S/C into the Bracket</a:t>
            </a:r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None/>
              <a:defRPr/>
            </a:pPr>
            <a:endParaRPr lang="en-US" dirty="0" smtClean="0"/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75128" y="1268506"/>
            <a:ext cx="797858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 eaLnBrk="0" hangingPunct="0">
              <a:lnSpc>
                <a:spcPct val="80000"/>
              </a:lnSpc>
              <a:spcBef>
                <a:spcPts val="8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EPI-Hi Boards Analyzed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 algn="l" defTabSz="457200" eaLnBrk="0" hangingPunct="0">
              <a:lnSpc>
                <a:spcPct val="80000"/>
              </a:lnSpc>
              <a:spcBef>
                <a:spcPts val="7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HET Shown is Representative of all Telescope Boards</a:t>
            </a:r>
          </a:p>
          <a:p>
            <a:pPr marL="342900" indent="-342900" algn="l" defTabSz="457200" eaLnBrk="0" hangingPunct="0">
              <a:lnSpc>
                <a:spcPct val="80000"/>
              </a:lnSpc>
              <a:spcBef>
                <a:spcPts val="8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Components and Power</a:t>
            </a:r>
          </a:p>
          <a:p>
            <a:pPr marL="742950" lvl="1" indent="-285750" algn="l" defTabSz="457200" eaLnBrk="0" hangingPunct="0">
              <a:lnSpc>
                <a:spcPct val="80000"/>
              </a:lnSpc>
              <a:spcBef>
                <a:spcPts val="7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All &gt;50 </a:t>
            </a:r>
            <a:r>
              <a:rPr lang="en-US" sz="2200" dirty="0" err="1" smtClean="0">
                <a:solidFill>
                  <a:srgbClr val="000000"/>
                </a:solidFill>
              </a:rPr>
              <a:t>mW</a:t>
            </a:r>
            <a:r>
              <a:rPr lang="en-US" sz="2200" dirty="0" smtClean="0">
                <a:solidFill>
                  <a:srgbClr val="000000"/>
                </a:solidFill>
              </a:rPr>
              <a:t> were Explicitly Modeled</a:t>
            </a:r>
          </a:p>
          <a:p>
            <a:pPr marL="742950" lvl="1" indent="-285750" algn="l" defTabSz="457200" eaLnBrk="0" hangingPunct="0">
              <a:lnSpc>
                <a:spcPct val="80000"/>
              </a:lnSpc>
              <a:spcBef>
                <a:spcPts val="7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Remaining Power is Evenly Distributed on the Board</a:t>
            </a:r>
          </a:p>
          <a:p>
            <a:pPr marL="342900" indent="-342900" algn="l" defTabSz="457200" eaLnBrk="0" hangingPunct="0">
              <a:lnSpc>
                <a:spcPct val="80000"/>
              </a:lnSpc>
              <a:spcBef>
                <a:spcPts val="8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Boundary Condition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 algn="l" defTabSz="457200" eaLnBrk="0" hangingPunct="0">
              <a:lnSpc>
                <a:spcPct val="80000"/>
              </a:lnSpc>
              <a:spcBef>
                <a:spcPts val="7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Test Limit of +50 C at Each Attachment Point</a:t>
            </a:r>
          </a:p>
          <a:p>
            <a:pPr marL="285750" indent="-285750" algn="l" defTabSz="457200" eaLnBrk="0" hangingPunct="0">
              <a:lnSpc>
                <a:spcPct val="80000"/>
              </a:lnSpc>
              <a:spcBef>
                <a:spcPts val="7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Junction Temperatures</a:t>
            </a:r>
          </a:p>
          <a:p>
            <a:pPr marL="742950" lvl="1" indent="-285750" algn="l" defTabSz="457200" eaLnBrk="0" hangingPunct="0">
              <a:lnSpc>
                <a:spcPct val="80000"/>
              </a:lnSpc>
              <a:spcBef>
                <a:spcPts val="7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0000"/>
                </a:solidFill>
              </a:rPr>
              <a:t>Derating</a:t>
            </a:r>
            <a:r>
              <a:rPr lang="en-US" sz="2200" dirty="0" smtClean="0">
                <a:solidFill>
                  <a:srgbClr val="000000"/>
                </a:solidFill>
              </a:rPr>
              <a:t> per EEE-INST-002</a:t>
            </a:r>
          </a:p>
          <a:p>
            <a:pPr marL="342900" indent="-342900" algn="l" defTabSz="457200" eaLnBrk="0" hangingPunct="0">
              <a:lnSpc>
                <a:spcPct val="80000"/>
              </a:lnSpc>
              <a:spcBef>
                <a:spcPts val="800"/>
              </a:spcBef>
              <a:buClr>
                <a:srgbClr val="376092"/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Complete Results are Shown in Thermal Analysis Document 16105-TA-01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 defTabSz="457200" eaLnBrk="0" hangingPunct="0">
              <a:lnSpc>
                <a:spcPct val="80000"/>
              </a:lnSpc>
              <a:spcBef>
                <a:spcPts val="800"/>
              </a:spcBef>
              <a:buClr>
                <a:srgbClr val="376092"/>
              </a:buClr>
              <a:buSzPct val="90000"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noProof="0" dirty="0" smtClean="0">
                <a:latin typeface="+mn-lt"/>
              </a:rPr>
              <a:t>LVPS Board Temperature Contour Plot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CDH</a:t>
            </a:r>
            <a:r>
              <a:rPr lang="en-US" sz="2400" kern="0" noProof="0" dirty="0" smtClean="0">
                <a:latin typeface="+mn-lt"/>
              </a:rPr>
              <a:t> Board Temperature Contour Plot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Bias</a:t>
            </a:r>
            <a:r>
              <a:rPr lang="en-US" sz="2400" kern="0" noProof="0" dirty="0" smtClean="0">
                <a:latin typeface="+mn-lt"/>
              </a:rPr>
              <a:t> Board Temperature Contour Plot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HET</a:t>
            </a:r>
            <a:r>
              <a:rPr lang="en-US" sz="2400" kern="0" noProof="0" dirty="0" smtClean="0">
                <a:latin typeface="+mn-lt"/>
              </a:rPr>
              <a:t> Board Temperature Contour Plot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2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noProof="0" dirty="0" smtClean="0">
                <a:latin typeface="+mn-lt"/>
              </a:rPr>
              <a:t>LVPS Component Junction Temperatures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DPU Component Junction Temperatures</a:t>
            </a: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Analysis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2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Bias</a:t>
            </a:r>
            <a:r>
              <a:rPr lang="en-US" sz="2400" kern="0" noProof="0" dirty="0" smtClean="0">
                <a:latin typeface="+mn-lt"/>
              </a:rPr>
              <a:t> Component Junction Temperatures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HET Component Junction Temperatures</a:t>
            </a: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Driving Requirements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3</a:t>
            </a:fld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90728" y="2785273"/>
          <a:ext cx="3371851" cy="3724276"/>
        </p:xfrm>
        <a:graphic>
          <a:graphicData uri="http://schemas.openxmlformats.org/drawingml/2006/table">
            <a:tbl>
              <a:tblPr/>
              <a:tblGrid>
                <a:gridCol w="1397220"/>
                <a:gridCol w="650655"/>
                <a:gridCol w="666750"/>
                <a:gridCol w="657226"/>
              </a:tblGrid>
              <a:tr h="763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728476" y="2787158"/>
          <a:ext cx="3033713" cy="2639464"/>
        </p:xfrm>
        <a:graphic>
          <a:graphicData uri="http://schemas.openxmlformats.org/drawingml/2006/table">
            <a:tbl>
              <a:tblPr/>
              <a:tblGrid>
                <a:gridCol w="1048010"/>
                <a:gridCol w="661901"/>
                <a:gridCol w="661901"/>
                <a:gridCol w="661901"/>
              </a:tblGrid>
              <a:tr h="5896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Detector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Anode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Event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1164278"/>
          </a:xfrm>
        </p:spPr>
        <p:txBody>
          <a:bodyPr/>
          <a:lstStyle/>
          <a:p>
            <a:r>
              <a:rPr lang="en-US" dirty="0" smtClean="0"/>
              <a:t>Design Temperature </a:t>
            </a:r>
            <a:r>
              <a:rPr lang="en-US" dirty="0" smtClean="0"/>
              <a:t>Limits</a:t>
            </a:r>
            <a:endParaRPr lang="en-US" sz="2000" dirty="0" smtClean="0"/>
          </a:p>
          <a:p>
            <a:r>
              <a:rPr lang="en-US" dirty="0" smtClean="0"/>
              <a:t>Margin Guidelines – Includes Test and Model Uncertainty</a:t>
            </a:r>
          </a:p>
          <a:p>
            <a:pPr lvl="1"/>
            <a:r>
              <a:rPr lang="en-US" dirty="0" smtClean="0"/>
              <a:t>Hot Limits 10 C and Cold Limits 5 C (Heater Controlled)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2255" y="2369127"/>
            <a:ext cx="118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EPI-Hi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69973" y="2376054"/>
            <a:ext cx="118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EPI-Lo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7216075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58775" y="1132114"/>
            <a:ext cx="8426450" cy="5238524"/>
          </a:xfrm>
          <a:prstGeom prst="rect">
            <a:avLst/>
          </a:prstGeom>
        </p:spPr>
        <p:txBody>
          <a:bodyPr/>
          <a:lstStyle/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Thermal Balance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Three Cases: Hot Operational, Cold Operational, and Cold Survival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Temperature Controlled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Baseplate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S/C I/F Temperature Limits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Radiators with View to LN2 Cooled Chamber Shroud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Verify Heater Duty Cycle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Verify Interface Heat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Flow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Correlate Thermal Model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4</a:t>
            </a:fld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FFFFF"/>
                </a:solidFill>
                <a:latin typeface="Arial" charset="0"/>
              </a:rPr>
              <a:t>Driving Requirements</a:t>
            </a:r>
            <a:endParaRPr lang="en-US" sz="28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Interface Temperatures</a:t>
            </a:r>
          </a:p>
          <a:p>
            <a:pPr lvl="1"/>
            <a:r>
              <a:rPr lang="en-US" dirty="0" smtClean="0"/>
              <a:t>Operational:	0 / +45 C</a:t>
            </a:r>
          </a:p>
          <a:p>
            <a:pPr lvl="1"/>
            <a:r>
              <a:rPr lang="en-US" dirty="0" smtClean="0"/>
              <a:t>Non-Operational:	0 / +45 C</a:t>
            </a:r>
          </a:p>
          <a:p>
            <a:r>
              <a:rPr lang="en-US" dirty="0" smtClean="0"/>
              <a:t>Heaters</a:t>
            </a:r>
          </a:p>
          <a:p>
            <a:pPr lvl="1"/>
            <a:r>
              <a:rPr lang="en-US" dirty="0" smtClean="0"/>
              <a:t>75% Maximum Duty Cycle</a:t>
            </a:r>
          </a:p>
          <a:p>
            <a:pPr lvl="1"/>
            <a:r>
              <a:rPr lang="en-US" dirty="0" smtClean="0"/>
              <a:t>Resistance Determined at 26 V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1.0 AU Sun at 110 Degrees from +Z Axis for 40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Boundary Heat Flow</a:t>
            </a:r>
          </a:p>
          <a:p>
            <a:pPr lvl="1"/>
            <a:r>
              <a:rPr lang="en-US" dirty="0" smtClean="0"/>
              <a:t>Flow from Spacecraft is No More Than </a:t>
            </a:r>
            <a:r>
              <a:rPr lang="en-US" dirty="0" smtClean="0"/>
              <a:t>2.9 W in </a:t>
            </a:r>
            <a:r>
              <a:rPr lang="en-US" dirty="0" smtClean="0"/>
              <a:t>the Cold Case </a:t>
            </a:r>
            <a:r>
              <a:rPr lang="en-US" dirty="0" smtClean="0"/>
              <a:t>and </a:t>
            </a:r>
            <a:r>
              <a:rPr lang="en-US" dirty="0" smtClean="0"/>
              <a:t>No Less Than </a:t>
            </a:r>
            <a:r>
              <a:rPr lang="en-US" dirty="0" smtClean="0"/>
              <a:t>0 W in the H</a:t>
            </a:r>
            <a:r>
              <a:rPr lang="en-US" dirty="0" smtClean="0"/>
              <a:t>ot Case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7453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5</a:t>
            </a:fld>
            <a:endParaRPr lang="en-US" sz="140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FFFFF"/>
                </a:solidFill>
                <a:latin typeface="Arial" charset="0"/>
              </a:rPr>
              <a:t>Thermal Design</a:t>
            </a:r>
            <a:endParaRPr lang="en-US" sz="28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509060" cy="5238524"/>
          </a:xfrm>
        </p:spPr>
        <p:txBody>
          <a:bodyPr/>
          <a:lstStyle/>
          <a:p>
            <a:r>
              <a:rPr lang="en-US" dirty="0" smtClean="0"/>
              <a:t>EPI-Hi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E-box Radiator to Dissipate Internally Generated Heat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Telescopes Conductively Isolated from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Operational Heaters on Telescopes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on Telescopes and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MLI on Surfaces Except Apertures, Radiator, and Bracket Interior Surfaces</a:t>
            </a: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20833" r="29722" b="13542"/>
          <a:stretch>
            <a:fillRect/>
          </a:stretch>
        </p:blipFill>
        <p:spPr bwMode="auto">
          <a:xfrm>
            <a:off x="4846062" y="1109381"/>
            <a:ext cx="3240101" cy="28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 l="59151" t="42708" r="17423" b="20833"/>
          <a:stretch>
            <a:fillRect/>
          </a:stretch>
        </p:blipFill>
        <p:spPr bwMode="auto">
          <a:xfrm>
            <a:off x="5307106" y="3908612"/>
            <a:ext cx="2987063" cy="26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2783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909" y="955818"/>
            <a:ext cx="4589318" cy="34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6</a:t>
            </a:fld>
            <a:endParaRPr lang="en-US" sz="14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Thermal Design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84" y="3848526"/>
            <a:ext cx="4349563" cy="25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222190" cy="5238524"/>
          </a:xfrm>
        </p:spPr>
        <p:txBody>
          <a:bodyPr/>
          <a:lstStyle/>
          <a:p>
            <a:r>
              <a:rPr lang="en-US" dirty="0" smtClean="0"/>
              <a:t>EPI-Lo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Wedge Radiators (8) to Dissipate Internally Generated Heat 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Eight Survival Heaters (One on Each Wedge)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MLI on Surfaces Except Apertures and Radiators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201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1" t="27083" r="6881" b="12500"/>
          <a:stretch>
            <a:fillRect/>
          </a:stretch>
        </p:blipFill>
        <p:spPr bwMode="auto">
          <a:xfrm>
            <a:off x="358589" y="2626914"/>
            <a:ext cx="8229600" cy="375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58775" y="1132114"/>
            <a:ext cx="4222190" cy="197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</a:t>
            </a:r>
          </a:p>
          <a:p>
            <a:pPr marL="511175" marR="0" lvl="1" indent="-222250" algn="l" defTabSz="914400" rtl="0" eaLnBrk="1" fontAlgn="base" latinLnBrk="0" hangingPunct="1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EPI-Hi and EPI-Lo are Thermally Isolated from the Bracket</a:t>
            </a:r>
          </a:p>
          <a:p>
            <a:pPr marL="511175" marR="0" lvl="1" indent="-222250" algn="l" defTabSz="914400" rtl="0" eaLnBrk="1" fontAlgn="base" latinLnBrk="0" hangingPunct="1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Bracket is Thermally Isolated from the S/C</a:t>
            </a:r>
          </a:p>
          <a:p>
            <a:pPr marL="463550" marR="0" lvl="1" indent="-2349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and Sensors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EPI-Hi Heater Operations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One S/C </a:t>
            </a:r>
            <a:r>
              <a:rPr lang="en-US" dirty="0" err="1" smtClean="0"/>
              <a:t>Thermistor</a:t>
            </a:r>
            <a:r>
              <a:rPr lang="en-US" dirty="0" smtClean="0"/>
              <a:t> on Each Telescope and Two S/C </a:t>
            </a:r>
            <a:r>
              <a:rPr lang="en-US" dirty="0" err="1" smtClean="0"/>
              <a:t>Thermistors</a:t>
            </a:r>
            <a:r>
              <a:rPr lang="en-US" dirty="0" smtClean="0"/>
              <a:t> on E-box (Primary and Redundant)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Operational Heaters on Telescopes are All on One S/C Service, but Controlled by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on Telescopes and the E-Box are All on One S/C Service and Controlled by S/C with Sense Location Currently </a:t>
            </a:r>
            <a:r>
              <a:rPr lang="en-US" dirty="0" err="1" smtClean="0"/>
              <a:t>Baselined</a:t>
            </a:r>
            <a:r>
              <a:rPr lang="en-US" dirty="0" smtClean="0"/>
              <a:t> as the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Also Used to Warm Instrument to Cold Operational Temperature for Cold Turn On by using Different Set Points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and Sensors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EPI-Lo Heater Operations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Two (Primary and Redundant) S/C </a:t>
            </a:r>
            <a:r>
              <a:rPr lang="en-US" dirty="0" err="1" smtClean="0"/>
              <a:t>Thermistors</a:t>
            </a:r>
            <a:r>
              <a:rPr lang="en-US" dirty="0" smtClean="0"/>
              <a:t> on Dome for Heater Control and One More (To Be Positioned)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All Survival Heaters are on One S/C Service (Separate from EPI-Hi) Controlled by S/C with Sense Location Currently </a:t>
            </a:r>
            <a:r>
              <a:rPr lang="en-US" dirty="0" err="1" smtClean="0"/>
              <a:t>Baselined</a:t>
            </a:r>
            <a:r>
              <a:rPr lang="en-US" dirty="0" smtClean="0"/>
              <a:t> as One of the Wedges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are Used to Warm Instrument to Cold Operational Temperature for Cold Turn On by Using Different Set Points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are Also Used to Maintain Minimum Cold Operating Temperature During Low Power Operating Conditions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12154</TotalTime>
  <Words>1457</Words>
  <Application>Microsoft Office PowerPoint</Application>
  <PresentationFormat>On-screen Show (4:3)</PresentationFormat>
  <Paragraphs>591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Mid Phase B Status - ISIS - DRAFT 1</vt:lpstr>
      <vt:lpstr>27 – ISIS Thermal</vt:lpstr>
      <vt:lpstr>Outline</vt:lpstr>
      <vt:lpstr>Driving Requirements</vt:lpstr>
      <vt:lpstr>Driving Requirements</vt:lpstr>
      <vt:lpstr>Thermal Design</vt:lpstr>
      <vt:lpstr>Thermal Design</vt:lpstr>
      <vt:lpstr>Thermal Design</vt:lpstr>
      <vt:lpstr>Heaters and Sensors</vt:lpstr>
      <vt:lpstr>Heaters and Sensors</vt:lpstr>
      <vt:lpstr>MLI</vt:lpstr>
      <vt:lpstr>Materials and Finishes</vt:lpstr>
      <vt:lpstr>Materials and Finishes</vt:lpstr>
      <vt:lpstr>Thermal Model</vt:lpstr>
      <vt:lpstr>Design Cases</vt:lpstr>
      <vt:lpstr>Optical Properties</vt:lpstr>
      <vt:lpstr>Power Dissipation</vt:lpstr>
      <vt:lpstr>Predictions</vt:lpstr>
      <vt:lpstr>Predictions</vt:lpstr>
      <vt:lpstr>Predictions</vt:lpstr>
      <vt:lpstr>Predictions</vt:lpstr>
      <vt:lpstr>Resources</vt:lpstr>
      <vt:lpstr>Requirements</vt:lpstr>
      <vt:lpstr>Board Analysis</vt:lpstr>
      <vt:lpstr>Board Analysis</vt:lpstr>
      <vt:lpstr>Board Analysis</vt:lpstr>
      <vt:lpstr>Board Analysis</vt:lpstr>
      <vt:lpstr>Board Analysis</vt:lpstr>
      <vt:lpstr>Board Analysis</vt:lpstr>
      <vt:lpstr>Board Analysis</vt:lpstr>
      <vt:lpstr>Verification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gdirks</cp:lastModifiedBy>
  <cp:revision>354</cp:revision>
  <cp:lastPrinted>2012-05-09T16:55:26Z</cp:lastPrinted>
  <dcterms:created xsi:type="dcterms:W3CDTF">2013-01-28T12:52:32Z</dcterms:created>
  <dcterms:modified xsi:type="dcterms:W3CDTF">2014-10-28T14:59:35Z</dcterms:modified>
</cp:coreProperties>
</file>