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15" r:id="rId3"/>
    <p:sldId id="417" r:id="rId4"/>
    <p:sldId id="418" r:id="rId5"/>
    <p:sldId id="419" r:id="rId6"/>
    <p:sldId id="442" r:id="rId7"/>
    <p:sldId id="445" r:id="rId8"/>
    <p:sldId id="432" r:id="rId9"/>
    <p:sldId id="433" r:id="rId10"/>
    <p:sldId id="434" r:id="rId11"/>
    <p:sldId id="435" r:id="rId12"/>
    <p:sldId id="436" r:id="rId13"/>
    <p:sldId id="438" r:id="rId14"/>
    <p:sldId id="437" r:id="rId15"/>
    <p:sldId id="440" r:id="rId16"/>
    <p:sldId id="43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47" r:id="rId30"/>
    <p:sldId id="446" r:id="rId31"/>
    <p:sldId id="448" r:id="rId32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7"/>
            <p14:sldId id="418"/>
            <p14:sldId id="419"/>
            <p14:sldId id="442"/>
            <p14:sldId id="443"/>
            <p14:sldId id="432"/>
            <p14:sldId id="433"/>
            <p14:sldId id="434"/>
            <p14:sldId id="435"/>
            <p14:sldId id="436"/>
            <p14:sldId id="438"/>
            <p14:sldId id="437"/>
            <p14:sldId id="440"/>
            <p14:sldId id="43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89662" autoAdjust="0"/>
  </p:normalViewPr>
  <p:slideViewPr>
    <p:cSldViewPr snapToGrid="0">
      <p:cViewPr varScale="1">
        <p:scale>
          <a:sx n="76" d="100"/>
          <a:sy n="76" d="100"/>
        </p:scale>
        <p:origin x="-131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1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7659" indent="-283715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4860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8804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2748" indent="-226972" defTabSz="923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6692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0636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4580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8524" indent="-226972" defTabSz="923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263AB3-6D9A-CA4C-A957-10D8DDDEC2DE}" type="slidenum">
              <a:rPr lang="en-US" sz="1200"/>
              <a:pPr eaLnBrk="1" hangingPunct="1"/>
              <a:t>3</a:t>
            </a:fld>
            <a:endParaRPr 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C30E6-536B-4094-B659-76ED044403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33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 – 22 JAN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20 - 22 JAN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CDR – 26 – ISIS Structural</a:t>
            </a:r>
            <a:r>
              <a:rPr lang="en-US" sz="1000" baseline="0" dirty="0" smtClean="0"/>
              <a:t> Analysis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Amanda Walther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ISIS Mechanical Engineering (</a:t>
            </a:r>
            <a:r>
              <a:rPr lang="en-US" sz="2400" dirty="0" err="1" smtClean="0"/>
              <a:t>SwRI</a:t>
            </a:r>
            <a:r>
              <a:rPr lang="en-US" sz="2400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26 – ISIS Structural Analysis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392572"/>
            <a:ext cx="8426450" cy="4978066"/>
          </a:xfrm>
        </p:spPr>
        <p:txBody>
          <a:bodyPr/>
          <a:lstStyle/>
          <a:p>
            <a:r>
              <a:rPr lang="en-US" dirty="0" smtClean="0"/>
              <a:t>PSD G acceleration applied </a:t>
            </a:r>
            <a:r>
              <a:rPr lang="en-US" dirty="0" err="1" smtClean="0"/>
              <a:t>uniaxially</a:t>
            </a:r>
            <a:r>
              <a:rPr lang="en-US" dirty="0" smtClean="0"/>
              <a:t>, all 3 major axes</a:t>
            </a:r>
          </a:p>
          <a:p>
            <a:pPr lvl="1"/>
            <a:r>
              <a:rPr lang="en-US" dirty="0" smtClean="0"/>
              <a:t>Load applied at bracket spacecraft mounting holes</a:t>
            </a:r>
          </a:p>
          <a:p>
            <a:r>
              <a:rPr lang="en-US" dirty="0" smtClean="0"/>
              <a:t>Evaluated Acceptance levels, no notching applied</a:t>
            </a:r>
          </a:p>
          <a:p>
            <a:r>
              <a:rPr lang="en-US" dirty="0" smtClean="0"/>
              <a:t>Constant damping ratio of 2%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Random Vibration Analysis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55156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l-GR" dirty="0" smtClean="0"/>
              <a:t>σ</a:t>
            </a:r>
            <a:r>
              <a:rPr lang="en-US" dirty="0" smtClean="0"/>
              <a:t> maximum stress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Margin of safety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RVL Stress Results, X-Axis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26991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displacement</a:t>
            </a:r>
          </a:p>
          <a:p>
            <a:pPr lvl="1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EPI-Hi RVL Displacement Results, X-Axis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5982405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l-GR" dirty="0" smtClean="0"/>
              <a:t>σ</a:t>
            </a:r>
            <a:r>
              <a:rPr lang="en-US" dirty="0" smtClean="0"/>
              <a:t> maximum stress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Margin of safety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RVL Stress Results, Y-Axis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00834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displacement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EPI-Hi RVL Displacement Results, Y-Axis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9740642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l-GR" dirty="0" smtClean="0"/>
              <a:t>σ</a:t>
            </a:r>
            <a:r>
              <a:rPr lang="en-US" dirty="0" smtClean="0"/>
              <a:t> maximum stress</a:t>
            </a:r>
          </a:p>
          <a:p>
            <a:pPr lvl="1"/>
            <a:r>
              <a:rPr lang="en-US" dirty="0" smtClean="0"/>
              <a:t>Location</a:t>
            </a:r>
          </a:p>
          <a:p>
            <a:r>
              <a:rPr lang="en-US" dirty="0" smtClean="0"/>
              <a:t>Margin of safety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RVL Stress Results, Z-Axis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873341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displacement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EPI-Hi RVL Displacement Results, Z-Axis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2388781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Modal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mode: 373 Hz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63" y="1634517"/>
            <a:ext cx="6811474" cy="4467703"/>
          </a:xfrm>
        </p:spPr>
      </p:pic>
    </p:spTree>
    <p:extLst>
      <p:ext uri="{BB962C8B-B14F-4D97-AF65-F5344CB8AC3E}">
        <p14:creationId xmlns="" xmlns:p14="http://schemas.microsoft.com/office/powerpoint/2010/main" val="304220500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Steinberg Analysis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8775" y="2286000"/>
          <a:ext cx="8426449" cy="2289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200"/>
                <a:gridCol w="1023845"/>
                <a:gridCol w="965557"/>
                <a:gridCol w="790692"/>
                <a:gridCol w="1206313"/>
                <a:gridCol w="861652"/>
                <a:gridCol w="709596"/>
                <a:gridCol w="740007"/>
                <a:gridCol w="740007"/>
                <a:gridCol w="486580"/>
              </a:tblGrid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LVPS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Reference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C162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C163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T5/T6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C182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Part Number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PSD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0.614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0.329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0.614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 (Effective)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1.378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1.339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1.378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1.063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1.161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Freq (Desired)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Freq (Ansys)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Margin</a:t>
                      </a:r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-46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97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</a:t>
                      </a:r>
                      <a:r>
                        <a:rPr lang="en-US" sz="800" u="none" strike="noStrike" baseline="-25000">
                          <a:effectLst/>
                        </a:rPr>
                        <a:t>desired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Zactual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521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Fatigue Life (min)</a:t>
                      </a:r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#DIV/0!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#DIV/0!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351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080403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Modal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mode: 405 Hz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43" y="1895774"/>
            <a:ext cx="6498515" cy="4262430"/>
          </a:xfrm>
        </p:spPr>
      </p:pic>
    </p:spTree>
    <p:extLst>
      <p:ext uri="{BB962C8B-B14F-4D97-AF65-F5344CB8AC3E}">
        <p14:creationId xmlns="" xmlns:p14="http://schemas.microsoft.com/office/powerpoint/2010/main" val="41789592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3322"/>
            <a:ext cx="8426450" cy="5238524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Arial" charset="0"/>
              </a:rPr>
              <a:t>Introduction &amp; overview illustrations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Driving requirements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Structural Analysis results for ISIS and its components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FEM/Boundary Conditions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Modal Results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Stress Results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Structural design margins and plans for strength verification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Bolt analysis and torque margins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Shock</a:t>
            </a:r>
          </a:p>
          <a:p>
            <a:pPr lvl="1">
              <a:defRPr/>
            </a:pPr>
            <a:r>
              <a:rPr lang="en-US" sz="1600" dirty="0" smtClean="0">
                <a:latin typeface="Arial" charset="0"/>
              </a:rPr>
              <a:t>Circuit board analyses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Test results and model correlation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Peer review results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Remaining EM work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Major milestones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Verification plans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Summary</a:t>
            </a:r>
          </a:p>
          <a:p>
            <a:pPr>
              <a:defRPr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Steinberg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550" y="1995488"/>
          <a:ext cx="7200900" cy="2867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02"/>
                <a:gridCol w="1282135"/>
                <a:gridCol w="1209142"/>
                <a:gridCol w="990163"/>
                <a:gridCol w="1510634"/>
                <a:gridCol w="10790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DPU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Reference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 (U2?)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Part Number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AX250-PQ208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PSD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 (Effective)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Freq (Desired)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Freq (Ansys)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Margin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</a:t>
                      </a:r>
                      <a:r>
                        <a:rPr lang="en-US" sz="1000" u="none" strike="noStrike" baseline="-25000">
                          <a:effectLst/>
                        </a:rPr>
                        <a:t>desired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Zactual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Fatigue Life (min)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724726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Modal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mode: 414 Hz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19" y="1802468"/>
            <a:ext cx="6807362" cy="4465005"/>
          </a:xfrm>
        </p:spPr>
      </p:pic>
    </p:spTree>
    <p:extLst>
      <p:ext uri="{BB962C8B-B14F-4D97-AF65-F5344CB8AC3E}">
        <p14:creationId xmlns="" xmlns:p14="http://schemas.microsoft.com/office/powerpoint/2010/main" val="99429574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Steinberg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242217"/>
              </p:ext>
            </p:extLst>
          </p:nvPr>
        </p:nvGraphicFramePr>
        <p:xfrm>
          <a:off x="358775" y="2157413"/>
          <a:ext cx="8426451" cy="254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490"/>
                <a:gridCol w="1086590"/>
                <a:gridCol w="1024730"/>
                <a:gridCol w="839149"/>
                <a:gridCol w="1280240"/>
                <a:gridCol w="914456"/>
                <a:gridCol w="753082"/>
                <a:gridCol w="785357"/>
                <a:gridCol w="785357"/>
              </a:tblGrid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BIAS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Reference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Part Number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SRSI214X7R156M1J5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SRSI214X7R156M1J5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CD4069UBKMSR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SR1725X7R165K2NT95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ISL70218 SRHMF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IRHNJ67234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IRHNJ67234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MIL4922-29L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PSD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0.405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 (Effective)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2.539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1.693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Freq (Desired)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165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Freq (Ansys)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Margin</a:t>
                      </a:r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#DIV/0!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-44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94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</a:t>
                      </a:r>
                      <a:r>
                        <a:rPr lang="en-US" sz="800" u="none" strike="noStrike" baseline="-25000">
                          <a:effectLst/>
                        </a:rPr>
                        <a:t>desired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Zactual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0.0044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Fatigue Life (min)</a:t>
                      </a:r>
                      <a:endParaRPr lang="en-US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360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206274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Modal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mode: 468 Hz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2" y="1548882"/>
            <a:ext cx="7415316" cy="4863767"/>
          </a:xfrm>
        </p:spPr>
      </p:pic>
    </p:spTree>
    <p:extLst>
      <p:ext uri="{BB962C8B-B14F-4D97-AF65-F5344CB8AC3E}">
        <p14:creationId xmlns="" xmlns:p14="http://schemas.microsoft.com/office/powerpoint/2010/main" val="411816609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Steinberg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775" y="2362200"/>
          <a:ext cx="8426450" cy="213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901"/>
                <a:gridCol w="1198271"/>
                <a:gridCol w="1130052"/>
                <a:gridCol w="925397"/>
                <a:gridCol w="1411823"/>
                <a:gridCol w="1008445"/>
                <a:gridCol w="830484"/>
                <a:gridCol w="866077"/>
              </a:tblGrid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Reference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Part Number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PSD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1.063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1.417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 (Effective)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Freq (Desired)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Freq (Ansys)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Margin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167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1435663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LET1 Modal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mode: 506 Hz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1" y="1643847"/>
            <a:ext cx="7348538" cy="4819967"/>
          </a:xfrm>
        </p:spPr>
      </p:pic>
    </p:spTree>
    <p:extLst>
      <p:ext uri="{BB962C8B-B14F-4D97-AF65-F5344CB8AC3E}">
        <p14:creationId xmlns="" xmlns:p14="http://schemas.microsoft.com/office/powerpoint/2010/main" val="84102849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LET1 Steinberg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775" y="2362200"/>
          <a:ext cx="8426450" cy="213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901"/>
                <a:gridCol w="1198271"/>
                <a:gridCol w="1130052"/>
                <a:gridCol w="925397"/>
                <a:gridCol w="1411823"/>
                <a:gridCol w="1008445"/>
                <a:gridCol w="830484"/>
                <a:gridCol w="866077"/>
              </a:tblGrid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LET1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Reference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Part Number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PSD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1.063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1.417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 (Effective)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Freq (Desired)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Freq (Ansys)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Margin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6687696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LET2 Modal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mode: 494 Hz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5" y="1677678"/>
            <a:ext cx="7217910" cy="4734287"/>
          </a:xfrm>
        </p:spPr>
      </p:pic>
    </p:spTree>
    <p:extLst>
      <p:ext uri="{BB962C8B-B14F-4D97-AF65-F5344CB8AC3E}">
        <p14:creationId xmlns="" xmlns:p14="http://schemas.microsoft.com/office/powerpoint/2010/main" val="34399012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LET2 Steinberg Analysis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8775" y="2362200"/>
          <a:ext cx="8426450" cy="213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901"/>
                <a:gridCol w="1198271"/>
                <a:gridCol w="1130052"/>
                <a:gridCol w="925397"/>
                <a:gridCol w="1411823"/>
                <a:gridCol w="1008445"/>
                <a:gridCol w="830484"/>
                <a:gridCol w="866077"/>
              </a:tblGrid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LET2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Reference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Part Number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PSD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0.945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1.063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1.417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 (Effective)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Freq (Desired)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Freq (Ansys)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Margin</a:t>
                      </a:r>
                      <a:endParaRPr lang="en-US" sz="9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1247597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bolted joint analysis of 5 EPI-Hi mounting fasteners goes 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Bolted Joint Analysis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63782"/>
            <a:ext cx="8382000" cy="5505578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Structural/Mechanical </a:t>
            </a:r>
            <a:r>
              <a:rPr lang="en-US" sz="1800" dirty="0">
                <a:latin typeface="Arial" charset="0"/>
              </a:rPr>
              <a:t>design description, including</a:t>
            </a:r>
          </a:p>
          <a:p>
            <a:r>
              <a:rPr lang="en-US" sz="1800" dirty="0">
                <a:latin typeface="Arial" charset="0"/>
              </a:rPr>
              <a:t>Design description, with a complete and comprehensive definition of the entire design.  </a:t>
            </a:r>
          </a:p>
          <a:p>
            <a:r>
              <a:rPr lang="en-US" sz="1800" dirty="0">
                <a:latin typeface="Arial" charset="0"/>
              </a:rPr>
              <a:t>Requirements and design changes since PDR and rationale</a:t>
            </a:r>
          </a:p>
          <a:p>
            <a:r>
              <a:rPr lang="en-US" sz="1800" dirty="0">
                <a:latin typeface="Arial" charset="0"/>
              </a:rPr>
              <a:t>Analyses are completed for mechanical/structural loads, stress, dynamics, fracture control, and torque margins &amp; venting, thermal environment, including predicted performance and margins</a:t>
            </a:r>
          </a:p>
          <a:p>
            <a:pPr lvl="1"/>
            <a:r>
              <a:rPr lang="en-US" sz="1600" dirty="0">
                <a:latin typeface="Arial" charset="0"/>
              </a:rPr>
              <a:t>If applicable, finite element model demonstrating structural integrity of the housing under launch loads</a:t>
            </a:r>
          </a:p>
          <a:p>
            <a:pPr lvl="1"/>
            <a:r>
              <a:rPr lang="en-US" sz="1600" dirty="0">
                <a:latin typeface="Arial" charset="0"/>
              </a:rPr>
              <a:t>Analyses down to board level for electronics</a:t>
            </a:r>
          </a:p>
          <a:p>
            <a:r>
              <a:rPr lang="en-US" sz="1800" dirty="0">
                <a:latin typeface="Arial" charset="0"/>
              </a:rPr>
              <a:t>Presentation on all analysis margins</a:t>
            </a:r>
          </a:p>
          <a:p>
            <a:r>
              <a:rPr lang="en-US" sz="1800" dirty="0">
                <a:latin typeface="Arial" charset="0"/>
              </a:rPr>
              <a:t>Presentation of all required mechanical GSE design </a:t>
            </a:r>
          </a:p>
          <a:p>
            <a:r>
              <a:rPr lang="en-US" sz="1800" dirty="0">
                <a:latin typeface="Arial" charset="0"/>
              </a:rPr>
              <a:t>Combined optical, thermal and mechanical budgets (specifically internal alignment plans)</a:t>
            </a:r>
          </a:p>
          <a:p>
            <a:r>
              <a:rPr lang="en-US" sz="1800" dirty="0">
                <a:latin typeface="Arial" charset="0"/>
              </a:rPr>
              <a:t>Surface coating</a:t>
            </a:r>
          </a:p>
          <a:p>
            <a:r>
              <a:rPr lang="en-US" sz="1800" dirty="0">
                <a:latin typeface="Arial" charset="0"/>
              </a:rPr>
              <a:t>Interface control documents (ICDs) formally released for subsystems</a:t>
            </a:r>
          </a:p>
          <a:p>
            <a:r>
              <a:rPr lang="en-US" sz="1800" dirty="0">
                <a:latin typeface="Arial" charset="0"/>
              </a:rPr>
              <a:t>Final implementation plans, including engineering models, prototypes, flight units, and spares.  Include any changes planned from EM to FM</a:t>
            </a:r>
          </a:p>
          <a:p>
            <a:pPr lvl="1" eaLnBrk="1" hangingPunct="1"/>
            <a:endParaRPr lang="en-US" sz="1600" dirty="0">
              <a:latin typeface="Arial" charset="0"/>
            </a:endParaRPr>
          </a:p>
          <a:p>
            <a:pPr eaLnBrk="1" hangingPunct="1"/>
            <a:endParaRPr lang="en-US" sz="1800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3</a:t>
            </a:fld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FFFFF"/>
                </a:solidFill>
                <a:latin typeface="Arial" charset="0"/>
              </a:rPr>
              <a:t>Mechanical Packaging &amp; Structural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Design Description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1574537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analysis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Calculated desired frequency to survive 20 million stress reversal cycles using the following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Compared desired frequency to modal results</a:t>
            </a:r>
          </a:p>
          <a:p>
            <a:r>
              <a:rPr lang="en-US" dirty="0" smtClean="0"/>
              <a:t>Calculated fatigue life of components with a negative margin (desired frequency greater than calculated frequency) using the following equation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Cumulative random vibration exposure time is estimated to be less than 20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Steinberg Solder Joint Fatigue Analysis</a:t>
            </a:r>
            <a:endParaRPr lang="en-US" sz="29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4888" y="2092762"/>
          <a:ext cx="2133600" cy="977900"/>
        </p:xfrm>
        <a:graphic>
          <a:graphicData uri="http://schemas.openxmlformats.org/presentationml/2006/ole">
            <p:oleObj spid="_x0000_s1028" name="Equation" r:id="rId3" imgW="2133360" imgH="977760" progId="Equation.3">
              <p:embed/>
            </p:oleObj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593" y="1914787"/>
            <a:ext cx="5257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98581" y="4970710"/>
          <a:ext cx="1902896" cy="591191"/>
        </p:xfrm>
        <a:graphic>
          <a:graphicData uri="http://schemas.openxmlformats.org/presentationml/2006/ole">
            <p:oleObj spid="_x0000_s1029" name="Equation" r:id="rId5" imgW="1307880" imgH="4060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486499" y="4936688"/>
          <a:ext cx="3505574" cy="591658"/>
        </p:xfrm>
        <a:graphic>
          <a:graphicData uri="http://schemas.openxmlformats.org/presentationml/2006/ole">
            <p:oleObj spid="_x0000_s1030" name="Equation" r:id="rId6" imgW="300960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163782"/>
            <a:ext cx="8686800" cy="5121602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Engineering model/breadboard test results and design margins</a:t>
            </a:r>
          </a:p>
          <a:p>
            <a:r>
              <a:rPr lang="en-US" sz="1800" dirty="0">
                <a:latin typeface="Arial" charset="0"/>
              </a:rPr>
              <a:t>Mechanisms qualification</a:t>
            </a:r>
          </a:p>
          <a:p>
            <a:r>
              <a:rPr lang="en-US" sz="1800" dirty="0">
                <a:latin typeface="Arial" charset="0"/>
              </a:rPr>
              <a:t>Completed detailed design with bulk (~75%) of drawings signed off and ready for fabrication.  (Drawings available.)</a:t>
            </a:r>
          </a:p>
          <a:p>
            <a:r>
              <a:rPr lang="en-US" sz="1800" dirty="0">
                <a:latin typeface="Arial" charset="0"/>
              </a:rPr>
              <a:t>Completed (or near completion) Materials Identification List (MIL) including procured components</a:t>
            </a:r>
          </a:p>
          <a:p>
            <a:r>
              <a:rPr lang="en-US" sz="1800" dirty="0">
                <a:latin typeface="Arial" charset="0"/>
              </a:rPr>
              <a:t>Brief report on fabrication plans and any items of concern for fabrication (possibly a report from an FFR, or a plan for one)</a:t>
            </a:r>
          </a:p>
          <a:p>
            <a:r>
              <a:rPr lang="en-US" sz="1800" dirty="0">
                <a:latin typeface="Arial" charset="0"/>
              </a:rPr>
              <a:t>Fabrication, Assembly, Integration and Test plan/procedure at instrument level, including a detailed handling plan.  Include purge requirements</a:t>
            </a:r>
          </a:p>
          <a:p>
            <a:r>
              <a:rPr lang="en-US" sz="1800" dirty="0">
                <a:latin typeface="Arial" charset="0"/>
              </a:rPr>
              <a:t>Ground and in-flight calibration plans and their impact on mechanical alignments and I&amp;T</a:t>
            </a:r>
          </a:p>
          <a:p>
            <a:r>
              <a:rPr lang="en-US" sz="1800" dirty="0">
                <a:latin typeface="Arial" charset="0"/>
              </a:rPr>
              <a:t>Environmental test plans and test flow with test verification matrix</a:t>
            </a:r>
          </a:p>
          <a:p>
            <a:r>
              <a:rPr lang="en-US" sz="1800" dirty="0">
                <a:latin typeface="Arial" charset="0"/>
              </a:rPr>
              <a:t>Integration and Environmental Test plans at observatory level</a:t>
            </a:r>
          </a:p>
          <a:p>
            <a:pPr lvl="1"/>
            <a:r>
              <a:rPr lang="en-US" sz="1600" dirty="0">
                <a:latin typeface="Arial" charset="0"/>
              </a:rPr>
              <a:t>Include LV operation requirements (pre fairing install, shipping, erection, and at pad)</a:t>
            </a:r>
          </a:p>
          <a:p>
            <a:pPr lvl="1"/>
            <a:r>
              <a:rPr lang="en-US" sz="1600" dirty="0">
                <a:latin typeface="Arial" charset="0"/>
              </a:rPr>
              <a:t>Purge requirements while on LV</a:t>
            </a:r>
          </a:p>
          <a:p>
            <a:pPr lvl="1"/>
            <a:endParaRPr lang="en-US" sz="1600" dirty="0">
              <a:latin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4</a:t>
            </a:fld>
            <a:endParaRPr lang="en-US" sz="140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FFFFF"/>
                </a:solidFill>
                <a:latin typeface="Arial" charset="0"/>
              </a:rPr>
              <a:t>Mechanical Packaging &amp; Structural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Design Description (continued)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527838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8775" y="1174173"/>
            <a:ext cx="8426450" cy="5196465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Mass report on margins, bottoms up mass stack-up reported</a:t>
            </a:r>
          </a:p>
          <a:p>
            <a:r>
              <a:rPr lang="en-US" sz="1800" dirty="0">
                <a:latin typeface="Arial" charset="0"/>
              </a:rPr>
              <a:t>Presentation on mechanical risks (if any) to instrument delivery</a:t>
            </a:r>
          </a:p>
          <a:p>
            <a:r>
              <a:rPr lang="en-US" sz="1800" dirty="0">
                <a:latin typeface="Arial" charset="0"/>
              </a:rPr>
              <a:t>Plans for shipping containers, environmental control, and transportation &amp; logistics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Waivers sought against requirements</a:t>
            </a:r>
          </a:p>
          <a:p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79512" y="6552728"/>
            <a:ext cx="2133600" cy="26064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161B1D-906D-DD44-A0F9-D260A22E8240}" type="slidenum">
              <a:rPr lang="en-US" sz="1400"/>
              <a:pPr eaLnBrk="1" hangingPunct="1"/>
              <a:t>5</a:t>
            </a:fld>
            <a:endParaRPr lang="en-US" sz="14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dirty="0" smtClean="0">
                <a:solidFill>
                  <a:srgbClr val="FFFFFF"/>
                </a:solidFill>
                <a:latin typeface="Arial" charset="0"/>
              </a:rPr>
              <a:t>Mechanical Packaging &amp; Structural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Design Description (continued)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82201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</a:p>
          <a:p>
            <a:r>
              <a:rPr lang="en-US" dirty="0" smtClean="0"/>
              <a:t>Finite Element Model (FEM) Overview</a:t>
            </a:r>
          </a:p>
          <a:p>
            <a:r>
              <a:rPr lang="en-US" dirty="0" smtClean="0"/>
              <a:t>Analysis Results</a:t>
            </a:r>
          </a:p>
          <a:p>
            <a:pPr lvl="1"/>
            <a:r>
              <a:rPr lang="en-US" dirty="0" smtClean="0"/>
              <a:t>Modal analysis – full electronics box</a:t>
            </a:r>
          </a:p>
          <a:p>
            <a:pPr lvl="1"/>
            <a:r>
              <a:rPr lang="en-US" dirty="0" smtClean="0"/>
              <a:t>Stress analysis – electronics box</a:t>
            </a:r>
          </a:p>
          <a:p>
            <a:pPr lvl="1"/>
            <a:r>
              <a:rPr lang="en-US" dirty="0" smtClean="0"/>
              <a:t>Individual board analysis	</a:t>
            </a:r>
          </a:p>
          <a:p>
            <a:pPr lvl="2"/>
            <a:r>
              <a:rPr lang="en-US" dirty="0" smtClean="0"/>
              <a:t>Modal results</a:t>
            </a:r>
          </a:p>
          <a:p>
            <a:pPr lvl="2"/>
            <a:r>
              <a:rPr lang="en-US" dirty="0" smtClean="0"/>
              <a:t>Steinberg analysis for RVL response and component fatigue life</a:t>
            </a:r>
          </a:p>
          <a:p>
            <a:pPr lvl="1"/>
            <a:r>
              <a:rPr lang="en-US" dirty="0" smtClean="0"/>
              <a:t>Bolted joint analysis – EPI-Hi mounting fasteners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8930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07347"/>
            <a:ext cx="8382000" cy="5478011"/>
          </a:xfrm>
        </p:spPr>
        <p:txBody>
          <a:bodyPr/>
          <a:lstStyle/>
          <a:p>
            <a:r>
              <a:rPr lang="en-US" sz="2800" dirty="0" smtClean="0"/>
              <a:t>Requirements taken from SPP EDTRD Rev B</a:t>
            </a:r>
          </a:p>
          <a:p>
            <a:r>
              <a:rPr lang="en-US" sz="2800" dirty="0" smtClean="0"/>
              <a:t>Minimum first fundamental frequency: 80Hz</a:t>
            </a:r>
          </a:p>
          <a:p>
            <a:r>
              <a:rPr lang="en-US" sz="2800" dirty="0" smtClean="0"/>
              <a:t>Random Vibration PSD Spectrum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r>
              <a:rPr lang="en-US" dirty="0" smtClean="0"/>
              <a:t>Applicable safety factors</a:t>
            </a:r>
          </a:p>
          <a:p>
            <a:pPr lvl="2"/>
            <a:r>
              <a:rPr lang="en-US" sz="2000" dirty="0" err="1" smtClean="0"/>
              <a:t>SF</a:t>
            </a:r>
            <a:r>
              <a:rPr lang="en-US" sz="2000" baseline="-25000" dirty="0" err="1" smtClean="0"/>
              <a:t>u</a:t>
            </a:r>
            <a:r>
              <a:rPr lang="en-US" sz="2000" dirty="0" smtClean="0"/>
              <a:t> = 1.4 and </a:t>
            </a:r>
            <a:r>
              <a:rPr lang="en-US" sz="2000" dirty="0" err="1" smtClean="0"/>
              <a:t>SF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= 1.25</a:t>
            </a:r>
          </a:p>
          <a:p>
            <a:pPr lvl="2"/>
            <a:r>
              <a:rPr lang="en-US" sz="2000" dirty="0" smtClean="0"/>
              <a:t>An additional factor of 1.28 is applied to account for increased </a:t>
            </a:r>
            <a:r>
              <a:rPr lang="en-US" sz="2000" dirty="0" err="1" smtClean="0"/>
              <a:t>Protoflight</a:t>
            </a:r>
            <a:r>
              <a:rPr lang="en-US" sz="2000" dirty="0" smtClean="0"/>
              <a:t> test levels</a:t>
            </a:r>
          </a:p>
          <a:p>
            <a:pPr lvl="2"/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506730"/>
              </p:ext>
            </p:extLst>
          </p:nvPr>
        </p:nvGraphicFramePr>
        <p:xfrm>
          <a:off x="533400" y="2588003"/>
          <a:ext cx="3786530" cy="173228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Frequency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Qualification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(G</a:t>
                      </a:r>
                      <a:r>
                        <a:rPr lang="en-US" sz="800" b="1" baseline="30000" dirty="0">
                          <a:latin typeface="Arial"/>
                        </a:rPr>
                        <a:t>2</a:t>
                      </a:r>
                      <a:r>
                        <a:rPr lang="en-US" sz="800" b="1" dirty="0">
                          <a:latin typeface="Arial"/>
                        </a:rPr>
                        <a:t>/Hz)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Protoflight</a:t>
                      </a:r>
                      <a:endParaRPr lang="en-US" sz="8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(G</a:t>
                      </a:r>
                      <a:r>
                        <a:rPr lang="en-US" sz="800" b="1" baseline="30000">
                          <a:latin typeface="Arial"/>
                        </a:rPr>
                        <a:t>2</a:t>
                      </a:r>
                      <a:r>
                        <a:rPr lang="en-US" sz="800" b="1">
                          <a:latin typeface="Arial"/>
                        </a:rPr>
                        <a:t>/Hz)</a:t>
                      </a:r>
                      <a:endParaRPr lang="en-US" sz="8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Acceptance</a:t>
                      </a:r>
                      <a:endParaRPr lang="en-US" sz="8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(G</a:t>
                      </a:r>
                      <a:r>
                        <a:rPr lang="en-US" sz="800" b="1" baseline="30000">
                          <a:latin typeface="Arial"/>
                        </a:rPr>
                        <a:t>2</a:t>
                      </a:r>
                      <a:r>
                        <a:rPr lang="en-US" sz="800" b="1">
                          <a:latin typeface="Arial"/>
                        </a:rPr>
                        <a:t>/Hz)</a:t>
                      </a:r>
                      <a:endParaRPr lang="en-US" sz="8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0.016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0.016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50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600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0.009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0.009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0.0045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Overall </a:t>
                      </a:r>
                      <a:r>
                        <a:rPr lang="en-US" sz="800" dirty="0" err="1">
                          <a:latin typeface="Arial"/>
                        </a:rPr>
                        <a:t>Grms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9.93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9.93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7.0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Duration (</a:t>
                      </a:r>
                      <a:r>
                        <a:rPr lang="en-US" sz="800" dirty="0" err="1">
                          <a:latin typeface="Arial"/>
                        </a:rPr>
                        <a:t>mins</a:t>
                      </a:r>
                      <a:r>
                        <a:rPr lang="en-US" sz="800" dirty="0">
                          <a:latin typeface="Arial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35423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Axis Normal to the Spacecraft Deck or Panel</a:t>
            </a:r>
          </a:p>
          <a:p>
            <a:pPr algn="ctr"/>
            <a:r>
              <a:rPr lang="en-US" sz="1400" dirty="0" smtClean="0"/>
              <a:t>(Y-Axis)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0015775"/>
              </p:ext>
            </p:extLst>
          </p:nvPr>
        </p:nvGraphicFramePr>
        <p:xfrm>
          <a:off x="4800600" y="2588003"/>
          <a:ext cx="3786530" cy="173228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Frequency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Qualification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(G</a:t>
                      </a:r>
                      <a:r>
                        <a:rPr lang="en-US" sz="800" b="1" baseline="30000" dirty="0">
                          <a:latin typeface="Arial"/>
                        </a:rPr>
                        <a:t>2</a:t>
                      </a:r>
                      <a:r>
                        <a:rPr lang="en-US" sz="800" b="1" dirty="0">
                          <a:latin typeface="Arial"/>
                        </a:rPr>
                        <a:t>/Hz)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Protoflight</a:t>
                      </a:r>
                      <a:endParaRPr lang="en-US" sz="8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(G</a:t>
                      </a:r>
                      <a:r>
                        <a:rPr lang="en-US" sz="800" b="1" baseline="30000">
                          <a:latin typeface="Arial"/>
                        </a:rPr>
                        <a:t>2</a:t>
                      </a:r>
                      <a:r>
                        <a:rPr lang="en-US" sz="800" b="1">
                          <a:latin typeface="Arial"/>
                        </a:rPr>
                        <a:t>/Hz)</a:t>
                      </a:r>
                      <a:endParaRPr lang="en-US" sz="8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Acceptance</a:t>
                      </a:r>
                      <a:endParaRPr lang="en-US" sz="8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(G</a:t>
                      </a:r>
                      <a:r>
                        <a:rPr lang="en-US" sz="800" b="1" baseline="30000">
                          <a:latin typeface="Arial"/>
                        </a:rPr>
                        <a:t>2</a:t>
                      </a:r>
                      <a:r>
                        <a:rPr lang="en-US" sz="800" b="1">
                          <a:latin typeface="Arial"/>
                        </a:rPr>
                        <a:t>/Hz)</a:t>
                      </a:r>
                      <a:endParaRPr lang="en-US" sz="8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0.0053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50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0.04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600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0.04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0.0045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0.0045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0.0036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Overall </a:t>
                      </a:r>
                      <a:r>
                        <a:rPr lang="en-US" sz="800" dirty="0" err="1">
                          <a:latin typeface="Arial"/>
                        </a:rPr>
                        <a:t>Grms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7.0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7.0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6.28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Duration (</a:t>
                      </a:r>
                      <a:r>
                        <a:rPr lang="en-US" sz="800" dirty="0" err="1">
                          <a:latin typeface="Arial"/>
                        </a:rPr>
                        <a:t>mins</a:t>
                      </a:r>
                      <a:r>
                        <a:rPr lang="en-US" sz="800" dirty="0">
                          <a:latin typeface="Arial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16642" y="4354239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 Orthogonal Axes, In-Plane of the Spacecraft Deck or Panel</a:t>
            </a:r>
          </a:p>
          <a:p>
            <a:pPr algn="ctr"/>
            <a:r>
              <a:rPr lang="en-US" sz="1400" dirty="0" smtClean="0"/>
              <a:t>(X- and Z-Axes)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725660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Finite Element 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Built in ANSYS Workbench 15.0</a:t>
            </a:r>
          </a:p>
          <a:p>
            <a:r>
              <a:rPr lang="en-US" dirty="0" smtClean="0"/>
              <a:t>Used CBE (</a:t>
            </a:r>
            <a:r>
              <a:rPr lang="en-US" smtClean="0"/>
              <a:t>plus uncertainty </a:t>
            </a:r>
            <a:r>
              <a:rPr lang="en-US" dirty="0" smtClean="0"/>
              <a:t>mass of 4.205 kg</a:t>
            </a:r>
          </a:p>
          <a:p>
            <a:pPr lvl="1"/>
            <a:r>
              <a:rPr lang="en-US" dirty="0" smtClean="0"/>
              <a:t>Bracket geometry included</a:t>
            </a:r>
          </a:p>
          <a:p>
            <a:pPr lvl="1"/>
            <a:r>
              <a:rPr lang="en-US" dirty="0" smtClean="0"/>
              <a:t>EPI-Lo modeled as point mass</a:t>
            </a:r>
          </a:p>
          <a:p>
            <a:r>
              <a:rPr lang="en-US" dirty="0" smtClean="0"/>
              <a:t>Elements: </a:t>
            </a:r>
          </a:p>
          <a:p>
            <a:r>
              <a:rPr lang="en-US" dirty="0" smtClean="0"/>
              <a:t>Nodes:</a:t>
            </a:r>
          </a:p>
          <a:p>
            <a:r>
              <a:rPr lang="en-US" dirty="0" smtClean="0"/>
              <a:t>Boundary conditions</a:t>
            </a:r>
          </a:p>
          <a:p>
            <a:pPr lvl="1"/>
            <a:r>
              <a:rPr lang="en-US" dirty="0" smtClean="0"/>
              <a:t>Bracket fixed at s/c mounting holes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68"/>
          <a:stretch/>
        </p:blipFill>
        <p:spPr>
          <a:xfrm>
            <a:off x="4356196" y="1279953"/>
            <a:ext cx="4513232" cy="3982512"/>
          </a:xfrm>
        </p:spPr>
      </p:pic>
      <p:sp>
        <p:nvSpPr>
          <p:cNvPr id="6" name="TextBox 5"/>
          <p:cNvSpPr txBox="1"/>
          <p:nvPr/>
        </p:nvSpPr>
        <p:spPr>
          <a:xfrm>
            <a:off x="4892712" y="4144161"/>
            <a:ext cx="33351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FIGURE WILL BE UPDATED </a:t>
            </a:r>
          </a:p>
          <a:p>
            <a:r>
              <a:rPr lang="en-US" dirty="0" smtClean="0"/>
              <a:t>AS ANALYSIS PROGRESSES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160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Modal results go 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Modal Analysis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496116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13745</TotalTime>
  <Words>1516</Words>
  <Application>Microsoft Office PowerPoint</Application>
  <PresentationFormat>On-screen Show (4:3)</PresentationFormat>
  <Paragraphs>837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Mid Phase B Status - ISIS - DRAFT 1</vt:lpstr>
      <vt:lpstr>Equation</vt:lpstr>
      <vt:lpstr>26 – ISIS Structural Analysis</vt:lpstr>
      <vt:lpstr>Suggested Outline</vt:lpstr>
      <vt:lpstr>Mechanical Packaging &amp; Structural Design Description</vt:lpstr>
      <vt:lpstr>Mechanical Packaging &amp; Structural Design Description (continued)</vt:lpstr>
      <vt:lpstr>Mechanical Packaging &amp; Structural Design Description (continued)</vt:lpstr>
      <vt:lpstr>Outline</vt:lpstr>
      <vt:lpstr>Requirements</vt:lpstr>
      <vt:lpstr>EPI-Hi Finite Element Model</vt:lpstr>
      <vt:lpstr>EPI-Hi Modal Analysis</vt:lpstr>
      <vt:lpstr>EPI-Hi Random Vibration Analysis</vt:lpstr>
      <vt:lpstr>EPI-Hi RVL Stress Results, X-Axis</vt:lpstr>
      <vt:lpstr>EPI-Hi RVL Displacement Results, X-Axis</vt:lpstr>
      <vt:lpstr>EPI-Hi RVL Stress Results, Y-Axis</vt:lpstr>
      <vt:lpstr>EPI-Hi RVL Displacement Results, Y-Axis</vt:lpstr>
      <vt:lpstr>EPI-Hi RVL Stress Results, Z-Axis</vt:lpstr>
      <vt:lpstr>EPI-Hi RVL Displacement Results, Z-Axis</vt:lpstr>
      <vt:lpstr>LVPS Modal Analysis</vt:lpstr>
      <vt:lpstr>LVPS Steinberg Analysis</vt:lpstr>
      <vt:lpstr>DPU Modal Analysis</vt:lpstr>
      <vt:lpstr>DPU Steinberg Analysis</vt:lpstr>
      <vt:lpstr>Bias Modal Analysis</vt:lpstr>
      <vt:lpstr>Bias Steinberg Analysis</vt:lpstr>
      <vt:lpstr>HET Modal Analysis</vt:lpstr>
      <vt:lpstr>HET Steinberg Analysis</vt:lpstr>
      <vt:lpstr>LET1 Modal Analysis</vt:lpstr>
      <vt:lpstr>LET1 Steinberg Analysis</vt:lpstr>
      <vt:lpstr>LET2 Modal Analysis</vt:lpstr>
      <vt:lpstr>LET2 Steinberg Analysis</vt:lpstr>
      <vt:lpstr>Bolted Joint Analysis</vt:lpstr>
      <vt:lpstr>Conclusion</vt:lpstr>
      <vt:lpstr>Steinberg Solder Joint Fatigue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gdirks</cp:lastModifiedBy>
  <cp:revision>339</cp:revision>
  <cp:lastPrinted>2012-05-09T16:55:26Z</cp:lastPrinted>
  <dcterms:created xsi:type="dcterms:W3CDTF">2013-01-28T12:52:32Z</dcterms:created>
  <dcterms:modified xsi:type="dcterms:W3CDTF">2014-10-28T15:24:25Z</dcterms:modified>
</cp:coreProperties>
</file>