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413" r:id="rId2"/>
    <p:sldId id="460" r:id="rId3"/>
    <p:sldId id="459" r:id="rId4"/>
    <p:sldId id="452" r:id="rId5"/>
    <p:sldId id="445" r:id="rId6"/>
    <p:sldId id="450" r:id="rId7"/>
    <p:sldId id="443" r:id="rId8"/>
    <p:sldId id="446" r:id="rId9"/>
    <p:sldId id="458" r:id="rId10"/>
    <p:sldId id="442" r:id="rId11"/>
    <p:sldId id="440" r:id="rId12"/>
    <p:sldId id="461" r:id="rId13"/>
    <p:sldId id="449" r:id="rId14"/>
    <p:sldId id="462" r:id="rId15"/>
    <p:sldId id="453" r:id="rId16"/>
    <p:sldId id="466" r:id="rId17"/>
    <p:sldId id="456" r:id="rId18"/>
    <p:sldId id="463" r:id="rId19"/>
    <p:sldId id="467" r:id="rId20"/>
    <p:sldId id="465" r:id="rId21"/>
    <p:sldId id="464" r:id="rId22"/>
    <p:sldId id="457" r:id="rId23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15"/>
            <p14:sldId id="471"/>
            <p14:sldId id="420"/>
            <p14:sldId id="477"/>
            <p14:sldId id="492"/>
            <p14:sldId id="474"/>
            <p14:sldId id="485"/>
            <p14:sldId id="476"/>
            <p14:sldId id="486"/>
            <p14:sldId id="480"/>
            <p14:sldId id="482"/>
            <p14:sldId id="455"/>
            <p14:sldId id="430"/>
            <p14:sldId id="493"/>
            <p14:sldId id="454"/>
            <p14:sldId id="498"/>
            <p14:sldId id="499"/>
            <p14:sldId id="496"/>
            <p14:sldId id="463"/>
            <p14:sldId id="488"/>
            <p14:sldId id="497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65018D"/>
    <a:srgbClr val="7501A2"/>
    <a:srgbClr val="181E48"/>
    <a:srgbClr val="525FD7"/>
    <a:srgbClr val="4BC35D"/>
    <a:srgbClr val="7CD465"/>
    <a:srgbClr val="FC00FF"/>
    <a:srgbClr val="FFDC6D"/>
    <a:srgbClr val="1C1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659" autoAdjust="0"/>
    <p:restoredTop sz="89655" autoAdjust="0"/>
  </p:normalViewPr>
  <p:slideViewPr>
    <p:cSldViewPr snapToGrid="0">
      <p:cViewPr>
        <p:scale>
          <a:sx n="75" d="100"/>
          <a:sy n="75" d="100"/>
        </p:scale>
        <p:origin x="-1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E49F-A5A1-4803-A4F4-2CC3F12B6D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30E6-536B-4094-B659-76ED044403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330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E49F-A5A1-4803-A4F4-2CC3F12B6D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A61-1C64-4DFF-8C58-822598C68B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20 – 22 JAN 2015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B711F-D5E2-47DC-ADA9-8A072151217C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4BC1C3-E17F-4D5A-9302-A1CB7C63F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59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4037013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066800"/>
            <a:ext cx="4038600" cy="5027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10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8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20 - 22 JAN 2015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CDR – 25 – ISIS Bracket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  <p:sldLayoutId id="2147483674" r:id="rId6"/>
  </p:sldLayoutIdLst>
  <p:transition spd="med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Greg Dirks</a:t>
            </a:r>
            <a:endParaRPr lang="en-US" i="0" dirty="0" smtClean="0"/>
          </a:p>
          <a:p>
            <a:pPr lvl="0">
              <a:defRPr/>
            </a:pPr>
            <a:endParaRPr lang="en-US" sz="800" dirty="0" smtClean="0"/>
          </a:p>
          <a:p>
            <a:pPr lvl="0">
              <a:defRPr/>
            </a:pPr>
            <a:r>
              <a:rPr lang="en-US" sz="2400" dirty="0" smtClean="0"/>
              <a:t>ISIS Mechanical Engineering (</a:t>
            </a:r>
            <a:r>
              <a:rPr lang="en-US" sz="2400" dirty="0" err="1" smtClean="0"/>
              <a:t>SwRI</a:t>
            </a:r>
            <a:r>
              <a:rPr lang="en-US" sz="24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25 – ISIS Bracket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First mode: 151.8 Hz</a:t>
            </a:r>
          </a:p>
          <a:p>
            <a:r>
              <a:rPr lang="en-US" sz="2400" dirty="0" smtClean="0"/>
              <a:t>Requirement: 80 Hz min.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9" name="Content Placeholder 8" descr="G4_Modal .02 damping swiss2 Mode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236" r="42453"/>
          <a:stretch>
            <a:fillRect/>
          </a:stretch>
        </p:blipFill>
        <p:spPr>
          <a:xfrm>
            <a:off x="4050598" y="1581149"/>
            <a:ext cx="4868663" cy="4105275"/>
          </a:xfr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571750"/>
            <a:ext cx="2678214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962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Vibration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r>
              <a:rPr lang="en-US" dirty="0" smtClean="0"/>
              <a:t>PSD G acceleration applied </a:t>
            </a:r>
            <a:r>
              <a:rPr lang="en-US" dirty="0" err="1" smtClean="0"/>
              <a:t>uni</a:t>
            </a:r>
            <a:r>
              <a:rPr lang="en-US" dirty="0" smtClean="0"/>
              <a:t>-axially, all 3 major axes</a:t>
            </a:r>
          </a:p>
          <a:p>
            <a:r>
              <a:rPr lang="en-US" dirty="0" smtClean="0"/>
              <a:t>PSD input from EDTRD Rev B</a:t>
            </a:r>
          </a:p>
          <a:p>
            <a:pPr lvl="1"/>
            <a:r>
              <a:rPr lang="en-US" dirty="0" smtClean="0"/>
              <a:t>Evaluated Acceptance levels, with no notching applied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3506730"/>
              </p:ext>
            </p:extLst>
          </p:nvPr>
        </p:nvGraphicFramePr>
        <p:xfrm>
          <a:off x="533400" y="3200400"/>
          <a:ext cx="3786530" cy="173228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Frequency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Qualification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Protoflight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Acceptance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0.016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0.016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50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600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0.1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0.009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0.009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Overall </a:t>
                      </a:r>
                      <a:r>
                        <a:rPr lang="en-US" sz="800" dirty="0" err="1">
                          <a:latin typeface="Arial"/>
                        </a:rPr>
                        <a:t>Grms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9.93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9.93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Duration (</a:t>
                      </a:r>
                      <a:r>
                        <a:rPr lang="en-US" sz="800" dirty="0" err="1">
                          <a:latin typeface="Arial"/>
                        </a:rPr>
                        <a:t>mins</a:t>
                      </a:r>
                      <a:r>
                        <a:rPr lang="en-US" sz="800" dirty="0">
                          <a:latin typeface="Arial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96663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Axis Normal to the Spacecraft Deck or Panel</a:t>
            </a:r>
          </a:p>
          <a:p>
            <a:pPr algn="ctr"/>
            <a:r>
              <a:rPr lang="en-US" sz="1400" dirty="0" smtClean="0"/>
              <a:t>(Y-Axis)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015775"/>
              </p:ext>
            </p:extLst>
          </p:nvPr>
        </p:nvGraphicFramePr>
        <p:xfrm>
          <a:off x="4800600" y="3200400"/>
          <a:ext cx="3786530" cy="173228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Frequency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Qualification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Protoflight</a:t>
                      </a:r>
                      <a:endParaRPr lang="en-US" sz="8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Arial"/>
                        </a:rPr>
                        <a:t>(G</a:t>
                      </a:r>
                      <a:r>
                        <a:rPr lang="en-US" sz="800" b="1" baseline="30000" dirty="0">
                          <a:latin typeface="Arial"/>
                        </a:rPr>
                        <a:t>2</a:t>
                      </a:r>
                      <a:r>
                        <a:rPr lang="en-US" sz="800" b="1" dirty="0">
                          <a:latin typeface="Arial"/>
                        </a:rPr>
                        <a:t>/Hz)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Acceptance</a:t>
                      </a:r>
                      <a:endParaRPr lang="en-US" sz="8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</a:rPr>
                        <a:t>(G</a:t>
                      </a:r>
                      <a:r>
                        <a:rPr lang="en-US" sz="800" b="1" baseline="30000">
                          <a:latin typeface="Arial"/>
                        </a:rPr>
                        <a:t>2</a:t>
                      </a:r>
                      <a:r>
                        <a:rPr lang="en-US" sz="800" b="1">
                          <a:latin typeface="Arial"/>
                        </a:rPr>
                        <a:t>/Hz)</a:t>
                      </a:r>
                      <a:endParaRPr lang="en-US" sz="8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0.0053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50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0.04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600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0.04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0.0045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0.0036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Overall </a:t>
                      </a:r>
                      <a:r>
                        <a:rPr lang="en-US" sz="800" dirty="0" err="1">
                          <a:latin typeface="Arial"/>
                        </a:rPr>
                        <a:t>Grms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7.0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Arial"/>
                        </a:rPr>
                        <a:t>6.28</a:t>
                      </a:r>
                      <a:endParaRPr lang="en-US" sz="8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Duration (</a:t>
                      </a:r>
                      <a:r>
                        <a:rPr lang="en-US" sz="800" dirty="0" err="1">
                          <a:latin typeface="Arial"/>
                        </a:rPr>
                        <a:t>mins</a:t>
                      </a:r>
                      <a:r>
                        <a:rPr lang="en-US" sz="800" dirty="0">
                          <a:latin typeface="Arial"/>
                        </a:rPr>
                        <a:t>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16642" y="4966636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 Orthogonal Axes, In-Plane of the Spacecraft Deck or Panel</a:t>
            </a:r>
          </a:p>
          <a:p>
            <a:pPr algn="ctr"/>
            <a:r>
              <a:rPr lang="en-US" sz="1400" dirty="0" smtClean="0"/>
              <a:t>(X- and Z-Axes)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256607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&lt;&lt;&lt;ADD TEXT EXPLANATION&gt;&gt;&gt;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Acceleration Curve (MAC)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" y="1828800"/>
            <a:ext cx="418981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4284" y="2961005"/>
            <a:ext cx="365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Bracket with Instruments: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Mass with uncertainty= TBD kg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MAC: for TBD kg, Acceleration=TBD 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880" y="140335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Stress </a:t>
            </a:r>
            <a:r>
              <a:rPr lang="en-US" dirty="0"/>
              <a:t>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5475" y="1417321"/>
            <a:ext cx="290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u="sng" dirty="0" smtClean="0"/>
              <a:t>Worst Case Stress</a:t>
            </a:r>
            <a:r>
              <a:rPr lang="en-US" sz="1600" dirty="0" smtClean="0"/>
              <a:t>: </a:t>
            </a:r>
          </a:p>
          <a:p>
            <a:pPr algn="l"/>
            <a:r>
              <a:rPr lang="en-US" sz="1600" dirty="0" smtClean="0"/>
              <a:t>16.2 ksi; occurs at EPI-HI Clearance Notch in the X-axis load case.</a:t>
            </a:r>
            <a:endParaRPr lang="en-US" sz="1600" dirty="0"/>
          </a:p>
        </p:txBody>
      </p:sp>
      <p:pic>
        <p:nvPicPr>
          <p:cNvPr id="7" name="Picture 6" descr="G4_Xdir_Vibe_Str .02 damping swiss2 shot 1a.jpg"/>
          <p:cNvPicPr>
            <a:picLocks noChangeAspect="1"/>
          </p:cNvPicPr>
          <p:nvPr/>
        </p:nvPicPr>
        <p:blipFill>
          <a:blip r:embed="rId3" cstate="print"/>
          <a:srcRect r="46771"/>
          <a:stretch>
            <a:fillRect/>
          </a:stretch>
        </p:blipFill>
        <p:spPr>
          <a:xfrm>
            <a:off x="771526" y="1125565"/>
            <a:ext cx="3981450" cy="36749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5165" y="3609968"/>
            <a:ext cx="84988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Include table of all 3 load cases with max stresses, similar to the one below.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3" y="4626610"/>
            <a:ext cx="84740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53595" y="5333993"/>
            <a:ext cx="16343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UPDATE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&lt;&lt;&lt;Present mounting fastener loads&gt;&gt;&gt;</a:t>
            </a:r>
          </a:p>
          <a:p>
            <a:r>
              <a:rPr lang="en-US" dirty="0" smtClean="0"/>
              <a:t>&lt;&lt;&lt;Present fastener strength analysis results?&gt;&gt;&gt;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Mounting Fastener Loads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bracket can be machined using conventional machining processes</a:t>
            </a:r>
          </a:p>
          <a:p>
            <a:pPr lvl="1"/>
            <a:r>
              <a:rPr lang="en-US" dirty="0" smtClean="0"/>
              <a:t>Monolithic design, will be machined from a single block</a:t>
            </a:r>
          </a:p>
          <a:p>
            <a:pPr lvl="1"/>
            <a:r>
              <a:rPr lang="en-US" dirty="0" smtClean="0"/>
              <a:t>All operations can be performed on a 4-axis mill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Thermal isolators and mass models will also be fabricated to be used during structural testing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G10 isolators will be machined to flight-like quality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Mass models to reflect instrument mass properties with flight-like mounting interfaces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Bracket height increase due to TPS shift can easily be accommodated as needed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Working with S/C mechanical team; any shift in the TPS only requires translation normal to the deck to remain adjacent to the umbra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Bracket Fabrication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Bracket Testing Levels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30894" y="3609968"/>
            <a:ext cx="35274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 of Tests Levels Here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bracket (P/N 161054010-01 Revision -) was vibration tested at SwRI facilities in </a:t>
            </a:r>
            <a:r>
              <a:rPr lang="en-US" dirty="0" smtClean="0">
                <a:solidFill>
                  <a:srgbClr val="FF0000"/>
                </a:solidFill>
              </a:rPr>
              <a:t>August 2014 (? verify).</a:t>
            </a:r>
          </a:p>
          <a:p>
            <a:pPr lvl="1"/>
            <a:r>
              <a:rPr lang="en-US" dirty="0" smtClean="0"/>
              <a:t>Instrument mass models and G10 thermal isolators employed.</a:t>
            </a:r>
          </a:p>
          <a:p>
            <a:pPr lvl="1"/>
            <a:r>
              <a:rPr lang="en-US" dirty="0" smtClean="0"/>
              <a:t>Mounted using flight quality mounting hardware</a:t>
            </a:r>
          </a:p>
          <a:p>
            <a:pPr lvl="1"/>
            <a:r>
              <a:rPr lang="en-US" dirty="0" smtClean="0"/>
              <a:t>Cracks developed at base of EPI-LO mounting foot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Bracket Testing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5475" y="3162300"/>
            <a:ext cx="3594100" cy="2731859"/>
            <a:chOff x="711200" y="3439886"/>
            <a:chExt cx="3386664" cy="2539998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1200" y="3439886"/>
              <a:ext cx="3386664" cy="253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336800" y="4194629"/>
              <a:ext cx="1248229" cy="43542"/>
            </a:xfrm>
            <a:prstGeom prst="straightConnector1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2293258" y="4499429"/>
              <a:ext cx="1262742" cy="246742"/>
            </a:xfrm>
            <a:prstGeom prst="straightConnector1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136901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6197600" y="4241800"/>
            <a:ext cx="622300" cy="5588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bracket redesigned to reduce stress.</a:t>
            </a:r>
          </a:p>
          <a:p>
            <a:r>
              <a:rPr lang="en-US" dirty="0" smtClean="0"/>
              <a:t>Redesigned EM bracket (P/N 161054010-01 Revision TBD) was vibration tested at SwRI facilities in </a:t>
            </a:r>
            <a:r>
              <a:rPr lang="en-US" dirty="0" smtClean="0">
                <a:solidFill>
                  <a:srgbClr val="FF0000"/>
                </a:solidFill>
              </a:rPr>
              <a:t>TBD 2014.</a:t>
            </a:r>
          </a:p>
          <a:p>
            <a:pPr lvl="1"/>
            <a:r>
              <a:rPr lang="en-US" dirty="0" smtClean="0"/>
              <a:t>Instrument mass models and G10 thermal isolators employed.</a:t>
            </a:r>
          </a:p>
          <a:p>
            <a:pPr lvl="1"/>
            <a:r>
              <a:rPr lang="en-US" dirty="0" smtClean="0"/>
              <a:t>Mounted using flight quality mounting hardware</a:t>
            </a:r>
          </a:p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sz="2400" dirty="0" smtClean="0"/>
              <a:t>Pre &amp; post test low-level sine sweeps used to identify any change in fundamental frequency.</a:t>
            </a:r>
          </a:p>
          <a:p>
            <a:r>
              <a:rPr lang="en-US" dirty="0" smtClean="0"/>
              <a:t>Random vibration performed in each of three orthogonal directions per tables in EDTRD 4.4.3</a:t>
            </a:r>
          </a:p>
          <a:p>
            <a:r>
              <a:rPr lang="en-US" dirty="0" smtClean="0"/>
              <a:t>Sine sweep performed in each of three orthogonal directions per sine environment (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  <a:r>
              <a:rPr lang="en-US" dirty="0" smtClean="0"/>
              <a:t>) given in EDTRD 4.4.4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Natural frequency: </a:t>
            </a:r>
            <a:r>
              <a:rPr lang="en-US" dirty="0" smtClean="0">
                <a:solidFill>
                  <a:srgbClr val="FF0000"/>
                </a:solidFill>
              </a:rPr>
              <a:t>TBD</a:t>
            </a:r>
          </a:p>
          <a:p>
            <a:pPr lvl="1"/>
            <a:r>
              <a:rPr lang="en-US" dirty="0" smtClean="0"/>
              <a:t>No cracks or detrimental deformations observed.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Bracket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Bracket Testing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0085" y="3609968"/>
            <a:ext cx="56690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Pictures of EM Bracket Testing (New Design) Here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23322"/>
            <a:ext cx="8426450" cy="523852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Introduction / Design Overview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Design Requirements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Design Changes Since PDR and Rationale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Structural Analysis Description and Results 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Bracket Fabrication Overview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EM Bracket Test Description and Results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MICD and Drawing Status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Fabrication, Integration, and Test Plan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Summary</a:t>
            </a:r>
          </a:p>
          <a:p>
            <a:pPr>
              <a:defRPr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MICD and Drawing Status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86952" y="3609968"/>
            <a:ext cx="60153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Table here of all related drawings with release status.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Fabrication, Integration, and Test Plan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Design and EM Bracket Testing have been completed</a:t>
            </a:r>
          </a:p>
          <a:p>
            <a:pPr lvl="1"/>
            <a:r>
              <a:rPr lang="en-US" dirty="0" smtClean="0"/>
              <a:t>Design satisfies EDTRD requirements</a:t>
            </a:r>
          </a:p>
          <a:p>
            <a:pPr lvl="1"/>
            <a:r>
              <a:rPr lang="en-US" dirty="0" smtClean="0"/>
              <a:t>Analysis exhibits positive margins of safety for all cases</a:t>
            </a:r>
          </a:p>
          <a:p>
            <a:pPr lvl="1"/>
            <a:r>
              <a:rPr lang="en-US" dirty="0" smtClean="0"/>
              <a:t>Testing of redesigned bracket validated new design</a:t>
            </a:r>
          </a:p>
          <a:p>
            <a:r>
              <a:rPr lang="en-US" dirty="0" smtClean="0"/>
              <a:t>Ready to begin FM Bracket Fabrication.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bracket is designed to support both the EPI-LO and EPI-HI instruments on the TBD spacecraft deck.</a:t>
            </a:r>
          </a:p>
          <a:p>
            <a:r>
              <a:rPr lang="en-US" dirty="0" smtClean="0"/>
              <a:t>The ISIS bracket is machined from a monolithic extrusion of Aluminum 6061-T6511.</a:t>
            </a:r>
          </a:p>
          <a:p>
            <a:r>
              <a:rPr lang="en-US" dirty="0" smtClean="0"/>
              <a:t>G10 glass epoxy composite thermal isolators are employed between the bracket and the mating surfaces (spacecraft deck, EPI-HI, and EPI-LO).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83" t="12000" r="27917" b="21333"/>
          <a:stretch>
            <a:fillRect/>
          </a:stretch>
        </p:blipFill>
        <p:spPr bwMode="auto">
          <a:xfrm>
            <a:off x="3996905" y="3362325"/>
            <a:ext cx="2607817" cy="28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77472" y="3876675"/>
            <a:ext cx="2861053" cy="2251836"/>
            <a:chOff x="1053722" y="1154737"/>
            <a:chExt cx="3396569" cy="28211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032" t="20646" r="27290" b="30611"/>
            <a:stretch>
              <a:fillRect/>
            </a:stretch>
          </p:blipFill>
          <p:spPr bwMode="auto">
            <a:xfrm>
              <a:off x="1053722" y="1154737"/>
              <a:ext cx="3396569" cy="282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3142531" y="2230287"/>
              <a:ext cx="759125" cy="75912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43726" y="4572000"/>
            <a:ext cx="161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EPI-LO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ISIS Bracket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EPI-HI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210300" y="4371975"/>
            <a:ext cx="790575" cy="361950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096001" y="5124450"/>
            <a:ext cx="800099" cy="171450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372101" y="5638800"/>
            <a:ext cx="1523999" cy="200025"/>
          </a:xfrm>
          <a:prstGeom prst="straightConnector1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pic>
        <p:nvPicPr>
          <p:cNvPr id="5" name="Picture 4" descr="isis_assy_working_g42.jpg"/>
          <p:cNvPicPr>
            <a:picLocks noChangeAspect="1"/>
          </p:cNvPicPr>
          <p:nvPr/>
        </p:nvPicPr>
        <p:blipFill>
          <a:blip r:embed="rId3" cstate="print"/>
          <a:srcRect l="21881" t="18611" r="35297" b="18750"/>
          <a:stretch>
            <a:fillRect/>
          </a:stretch>
        </p:blipFill>
        <p:spPr>
          <a:xfrm>
            <a:off x="4838701" y="1771650"/>
            <a:ext cx="3615086" cy="4086225"/>
          </a:xfrm>
          <a:prstGeom prst="rect">
            <a:avLst/>
          </a:prstGeom>
        </p:spPr>
      </p:pic>
      <p:pic>
        <p:nvPicPr>
          <p:cNvPr id="6" name="Picture 5" descr="isis_assy_working_g4.jpg"/>
          <p:cNvPicPr>
            <a:picLocks noChangeAspect="1"/>
          </p:cNvPicPr>
          <p:nvPr/>
        </p:nvPicPr>
        <p:blipFill>
          <a:blip r:embed="rId4" cstate="print"/>
          <a:srcRect l="27140" t="23611" r="29716" b="23611"/>
          <a:stretch>
            <a:fillRect/>
          </a:stretch>
        </p:blipFill>
        <p:spPr>
          <a:xfrm>
            <a:off x="647700" y="1914525"/>
            <a:ext cx="3829050" cy="3619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 Requirements taken from SPP </a:t>
            </a:r>
            <a:r>
              <a:rPr lang="en-US" sz="2400" dirty="0"/>
              <a:t>Environmental Design and Test Requirements </a:t>
            </a:r>
            <a:r>
              <a:rPr lang="en-US" sz="2400" dirty="0" smtClean="0"/>
              <a:t>Document (EDTRD), Document 7434-9039 Revision B</a:t>
            </a:r>
          </a:p>
          <a:p>
            <a:pPr lvl="1"/>
            <a:r>
              <a:rPr lang="en-US" dirty="0" smtClean="0"/>
              <a:t>A structural analysis shall be completed to verify the component structural integrity.</a:t>
            </a:r>
          </a:p>
          <a:p>
            <a:pPr lvl="1"/>
            <a:r>
              <a:rPr lang="en-US" dirty="0" smtClean="0"/>
              <a:t>All components shall have a minimum </a:t>
            </a:r>
            <a:r>
              <a:rPr lang="en-US" dirty="0"/>
              <a:t>resonant frequency </a:t>
            </a:r>
            <a:r>
              <a:rPr lang="en-US" dirty="0" smtClean="0"/>
              <a:t>&gt;80 Hz. </a:t>
            </a:r>
            <a:endParaRPr lang="en-US" dirty="0"/>
          </a:p>
          <a:p>
            <a:pPr lvl="1"/>
            <a:r>
              <a:rPr lang="en-US" dirty="0" smtClean="0"/>
              <a:t>All bus-mounted components and subsystems shall be designed to the quasi-static accelerations derived from the Mass Acceleration Curve.</a:t>
            </a:r>
          </a:p>
          <a:p>
            <a:pPr lvl="1"/>
            <a:r>
              <a:rPr lang="en-US" dirty="0" smtClean="0"/>
              <a:t>Stress analysis shall always show positive margins of safety.</a:t>
            </a:r>
          </a:p>
          <a:p>
            <a:pPr lvl="1"/>
            <a:r>
              <a:rPr lang="en-US" dirty="0" smtClean="0"/>
              <a:t>All components shall be designed to survive sine sweep and random vibration environments specified in EDTRD.</a:t>
            </a:r>
          </a:p>
          <a:p>
            <a:r>
              <a:rPr lang="en-US" dirty="0" smtClean="0"/>
              <a:t>Modal and acoustic testing are not required for this subsystem.  First mode &gt;&gt;50 Hz.</a:t>
            </a:r>
            <a:endParaRPr lang="en-US" sz="23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Structural Design Requirements</a:t>
            </a:r>
            <a:endParaRPr lang="en-US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must hold EPI-Hi and EPI-Lo in position on the SPP deck.</a:t>
            </a:r>
          </a:p>
          <a:p>
            <a:r>
              <a:rPr lang="en-US" dirty="0" smtClean="0"/>
              <a:t>ISIS bracket must be capable of independently removing EPI-Hi and EPI-Lo, in either order.</a:t>
            </a:r>
          </a:p>
          <a:p>
            <a:r>
              <a:rPr lang="en-US" dirty="0" smtClean="0"/>
              <a:t>All ISIS suite testing shall be performed on the bracket, with instruments or instrument analogs as appropriate.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200598"/>
            <a:ext cx="7199939" cy="6755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/>
              <a:t>Additional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isis_assy_working_g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54" t="17485" r="34686" b="16879"/>
          <a:stretch>
            <a:fillRect/>
          </a:stretch>
        </p:blipFill>
        <p:spPr>
          <a:xfrm>
            <a:off x="714374" y="1183322"/>
            <a:ext cx="3724275" cy="47507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Changes Since PDR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86224" y="1009650"/>
            <a:ext cx="48672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Increased wall thickness of cylinder by .013 inches; Decreased thickness of cone by .005”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2409826" y="1332816"/>
            <a:ext cx="1676398" cy="1162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2286002" y="1332816"/>
            <a:ext cx="1800222" cy="172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2209" y="1777211"/>
            <a:ext cx="398746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Added “crosshair” stiffening ribs inside bowl, extending one down to spacecraft mounting face 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2628901" y="2238876"/>
            <a:ext cx="2213308" cy="913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1409700" y="2807463"/>
            <a:ext cx="7429500" cy="1477328"/>
            <a:chOff x="737471" y="3717425"/>
            <a:chExt cx="8460211" cy="1477328"/>
          </a:xfrm>
        </p:grpSpPr>
        <p:sp>
          <p:nvSpPr>
            <p:cNvPr id="16" name="TextBox 15"/>
            <p:cNvSpPr txBox="1"/>
            <p:nvPr/>
          </p:nvSpPr>
          <p:spPr>
            <a:xfrm>
              <a:off x="4642184" y="3717425"/>
              <a:ext cx="4555498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Strengthened EPI-Lo mounting foot: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Extended/added gussets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Merged intersection of cylinder and EPI-Hi mounting face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 smtClean="0"/>
                <a:t>Increased machined radii</a:t>
              </a:r>
            </a:p>
          </p:txBody>
        </p:sp>
        <p:cxnSp>
          <p:nvCxnSpPr>
            <p:cNvPr id="20" name="Straight Arrow Connector 19"/>
            <p:cNvCxnSpPr>
              <a:stCxn id="16" idx="1"/>
            </p:cNvCxnSpPr>
            <p:nvPr/>
          </p:nvCxnSpPr>
          <p:spPr>
            <a:xfrm flipH="1">
              <a:off x="737471" y="4456089"/>
              <a:ext cx="3904713" cy="1971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13283" y="5396568"/>
            <a:ext cx="196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 898 grams (was 761 grams) </a:t>
            </a:r>
            <a:endParaRPr lang="en-US" dirty="0"/>
          </a:p>
        </p:txBody>
      </p:sp>
      <p:pic>
        <p:nvPicPr>
          <p:cNvPr id="33" name="Picture 32" descr="isis_assy_working_g45.jpg"/>
          <p:cNvPicPr>
            <a:picLocks noChangeAspect="1"/>
          </p:cNvPicPr>
          <p:nvPr/>
        </p:nvPicPr>
        <p:blipFill>
          <a:blip r:embed="rId4" cstate="print"/>
          <a:srcRect l="17374" t="30000" r="54722" b="32083"/>
          <a:stretch>
            <a:fillRect/>
          </a:stretch>
        </p:blipFill>
        <p:spPr>
          <a:xfrm>
            <a:off x="4848226" y="4375785"/>
            <a:ext cx="1638300" cy="172021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648450" y="4362450"/>
            <a:ext cx="218122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Added lightening holes and trimmed flanges to decrease mass</a:t>
            </a:r>
          </a:p>
        </p:txBody>
      </p:sp>
    </p:spTree>
    <p:extLst>
      <p:ext uri="{BB962C8B-B14F-4D97-AF65-F5344CB8AC3E}">
        <p14:creationId xmlns:p14="http://schemas.microsoft.com/office/powerpoint/2010/main" xmlns="" val="134528604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FEM/Boundary </a:t>
            </a:r>
            <a:r>
              <a:rPr lang="en-US" dirty="0"/>
              <a:t>Conditions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881" y="1320799"/>
            <a:ext cx="3887470" cy="3470276"/>
          </a:xfrm>
        </p:spPr>
        <p:txBody>
          <a:bodyPr/>
          <a:lstStyle/>
          <a:p>
            <a:r>
              <a:rPr lang="en-US" dirty="0" smtClean="0"/>
              <a:t>FE Model Mass = 9.425 kg (CBE mass)</a:t>
            </a:r>
            <a:endParaRPr lang="en-US" dirty="0"/>
          </a:p>
          <a:p>
            <a:r>
              <a:rPr lang="en-US" dirty="0"/>
              <a:t>Fixed at </a:t>
            </a:r>
            <a:r>
              <a:rPr lang="en-US" dirty="0" smtClean="0"/>
              <a:t>isolator to spacecraft deck interface (8 places)</a:t>
            </a:r>
          </a:p>
          <a:p>
            <a:r>
              <a:rPr lang="en-US" dirty="0" smtClean="0"/>
              <a:t>Point masses with rigid elements used to represent EPI-HI and EPI-LO instruments.</a:t>
            </a:r>
          </a:p>
          <a:p>
            <a:r>
              <a:rPr lang="en-US" dirty="0" smtClean="0"/>
              <a:t>68k elements,126k nodes.</a:t>
            </a:r>
            <a:endParaRPr lang="en-US" dirty="0"/>
          </a:p>
        </p:txBody>
      </p:sp>
      <p:pic>
        <p:nvPicPr>
          <p:cNvPr id="5" name="Picture 4" descr="G4_swiss2 Mesh.jpg"/>
          <p:cNvPicPr>
            <a:picLocks noChangeAspect="1"/>
          </p:cNvPicPr>
          <p:nvPr/>
        </p:nvPicPr>
        <p:blipFill>
          <a:blip r:embed="rId3" cstate="print"/>
          <a:srcRect l="46895" r="1078"/>
          <a:stretch>
            <a:fillRect/>
          </a:stretch>
        </p:blipFill>
        <p:spPr>
          <a:xfrm>
            <a:off x="4333875" y="1343025"/>
            <a:ext cx="4648200" cy="42528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SzTx/>
              <a:buFont typeface="Wingdings" pitchFamily="2" charset="2"/>
              <a:buChar char="§"/>
            </a:pPr>
            <a:r>
              <a:rPr lang="en-US" dirty="0" smtClean="0"/>
              <a:t>Aluminum 6061-T611 (ASTM B221) Extruded Shape Properties</a:t>
            </a:r>
          </a:p>
          <a:p>
            <a:pPr lvl="1"/>
            <a:r>
              <a:rPr lang="en-US" dirty="0" smtClean="0"/>
              <a:t>Ultimate Tensile Strength: 38 ksi</a:t>
            </a:r>
          </a:p>
          <a:p>
            <a:pPr lvl="1"/>
            <a:r>
              <a:rPr lang="en-US" dirty="0" smtClean="0"/>
              <a:t>Yield Tensile Strength: 35 ksi</a:t>
            </a:r>
          </a:p>
          <a:p>
            <a:r>
              <a:rPr lang="en-US" dirty="0" smtClean="0"/>
              <a:t>G10, glass/epoxy composite </a:t>
            </a:r>
          </a:p>
          <a:p>
            <a:pPr lvl="1"/>
            <a:r>
              <a:rPr lang="en-US" dirty="0" smtClean="0"/>
              <a:t>Compressive Strength: 65 ksi</a:t>
            </a:r>
          </a:p>
          <a:p>
            <a:r>
              <a:rPr lang="en-US" dirty="0" smtClean="0"/>
              <a:t>Applicable Safety Factors</a:t>
            </a:r>
          </a:p>
          <a:p>
            <a:pPr lvl="1"/>
            <a:r>
              <a:rPr lang="en-US" dirty="0" err="1" smtClean="0"/>
              <a:t>SF</a:t>
            </a:r>
            <a:r>
              <a:rPr lang="en-US" baseline="-25000" dirty="0" err="1" smtClean="0"/>
              <a:t>u</a:t>
            </a:r>
            <a:r>
              <a:rPr lang="en-US" dirty="0" smtClean="0"/>
              <a:t> = 1.4 and </a:t>
            </a:r>
            <a:r>
              <a:rPr lang="en-US" dirty="0" err="1" smtClean="0"/>
              <a:t>SF</a:t>
            </a:r>
            <a:r>
              <a:rPr lang="en-US" baseline="-25000" dirty="0" err="1" smtClean="0"/>
              <a:t>y</a:t>
            </a:r>
            <a:r>
              <a:rPr lang="en-US" dirty="0" smtClean="0"/>
              <a:t> = 1.25</a:t>
            </a:r>
          </a:p>
          <a:p>
            <a:pPr lvl="1"/>
            <a:r>
              <a:rPr lang="en-US" dirty="0" smtClean="0"/>
              <a:t>An additional factor of 1.28 is applied to account for increased Protoflight test levels</a:t>
            </a:r>
          </a:p>
          <a:p>
            <a:r>
              <a:rPr lang="en-US" dirty="0" smtClean="0"/>
              <a:t>Derated Allowable Stresses</a:t>
            </a:r>
          </a:p>
          <a:p>
            <a:pPr lvl="1"/>
            <a:r>
              <a:rPr lang="en-US" dirty="0" smtClean="0"/>
              <a:t>Aluminum: 21.2 ksi (minimum of 38/1.4/1.28 and 35/1.25/1.28)</a:t>
            </a:r>
          </a:p>
          <a:p>
            <a:pPr lvl="1"/>
            <a:r>
              <a:rPr lang="en-US" dirty="0" smtClean="0"/>
              <a:t>G-10: 36.3 ksi (65/1.4/1.28)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12143</TotalTime>
  <Words>1064</Words>
  <Application>Microsoft Office PowerPoint</Application>
  <PresentationFormat>On-screen Show (4:3)</PresentationFormat>
  <Paragraphs>212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Mid Phase B Status - ISIS - DRAFT 1</vt:lpstr>
      <vt:lpstr>25 – ISIS Bracket</vt:lpstr>
      <vt:lpstr>Outline</vt:lpstr>
      <vt:lpstr>Introduction</vt:lpstr>
      <vt:lpstr>Design Overview</vt:lpstr>
      <vt:lpstr>Structural Design Requirements</vt:lpstr>
      <vt:lpstr>Additional Design Requirements</vt:lpstr>
      <vt:lpstr>Design Changes Since PDR</vt:lpstr>
      <vt:lpstr>FEM/Boundary Conditions</vt:lpstr>
      <vt:lpstr>Material Properties</vt:lpstr>
      <vt:lpstr>Modal Analysis</vt:lpstr>
      <vt:lpstr>Random Vibration Analysis</vt:lpstr>
      <vt:lpstr>Mass Acceleration Curve (MAC)</vt:lpstr>
      <vt:lpstr>Stress Results</vt:lpstr>
      <vt:lpstr>Spacecraft Mounting Fastener Loads</vt:lpstr>
      <vt:lpstr>ISIS Bracket Fabrication</vt:lpstr>
      <vt:lpstr>EM Bracket Testing Levels</vt:lpstr>
      <vt:lpstr>EM Bracket Testing</vt:lpstr>
      <vt:lpstr>EM Bracket Testing</vt:lpstr>
      <vt:lpstr>EM Bracket Testing</vt:lpstr>
      <vt:lpstr>MICD and Drawing Status</vt:lpstr>
      <vt:lpstr>Fabrication, Integration, and Test Plan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gdirks</cp:lastModifiedBy>
  <cp:revision>345</cp:revision>
  <cp:lastPrinted>2012-05-09T16:55:26Z</cp:lastPrinted>
  <dcterms:created xsi:type="dcterms:W3CDTF">2013-01-28T12:52:32Z</dcterms:created>
  <dcterms:modified xsi:type="dcterms:W3CDTF">2014-10-28T15:22:44Z</dcterms:modified>
</cp:coreProperties>
</file>