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9"/>
  </p:notesMasterIdLst>
  <p:handoutMasterIdLst>
    <p:handoutMasterId r:id="rId50"/>
  </p:handoutMasterIdLst>
  <p:sldIdLst>
    <p:sldId id="413" r:id="rId2"/>
    <p:sldId id="436" r:id="rId3"/>
    <p:sldId id="481" r:id="rId4"/>
    <p:sldId id="437" r:id="rId5"/>
    <p:sldId id="438" r:id="rId6"/>
    <p:sldId id="439" r:id="rId7"/>
    <p:sldId id="440" r:id="rId8"/>
    <p:sldId id="441" r:id="rId9"/>
    <p:sldId id="442" r:id="rId10"/>
    <p:sldId id="443" r:id="rId11"/>
    <p:sldId id="444" r:id="rId12"/>
    <p:sldId id="445" r:id="rId13"/>
    <p:sldId id="446" r:id="rId14"/>
    <p:sldId id="469" r:id="rId15"/>
    <p:sldId id="449" r:id="rId16"/>
    <p:sldId id="447" r:id="rId17"/>
    <p:sldId id="470" r:id="rId18"/>
    <p:sldId id="448" r:id="rId19"/>
    <p:sldId id="450" r:id="rId20"/>
    <p:sldId id="451" r:id="rId21"/>
    <p:sldId id="452" r:id="rId22"/>
    <p:sldId id="482" r:id="rId23"/>
    <p:sldId id="454" r:id="rId24"/>
    <p:sldId id="455" r:id="rId25"/>
    <p:sldId id="456" r:id="rId26"/>
    <p:sldId id="457" r:id="rId27"/>
    <p:sldId id="458" r:id="rId28"/>
    <p:sldId id="459" r:id="rId29"/>
    <p:sldId id="460" r:id="rId30"/>
    <p:sldId id="461" r:id="rId31"/>
    <p:sldId id="462" r:id="rId32"/>
    <p:sldId id="463" r:id="rId33"/>
    <p:sldId id="464" r:id="rId34"/>
    <p:sldId id="465" r:id="rId35"/>
    <p:sldId id="466" r:id="rId36"/>
    <p:sldId id="467" r:id="rId37"/>
    <p:sldId id="468" r:id="rId38"/>
    <p:sldId id="471" r:id="rId39"/>
    <p:sldId id="472" r:id="rId40"/>
    <p:sldId id="473" r:id="rId41"/>
    <p:sldId id="474" r:id="rId42"/>
    <p:sldId id="475" r:id="rId43"/>
    <p:sldId id="476" r:id="rId44"/>
    <p:sldId id="477" r:id="rId45"/>
    <p:sldId id="478" r:id="rId46"/>
    <p:sldId id="479" r:id="rId47"/>
    <p:sldId id="480" r:id="rId48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36"/>
            <p14:sldId id="481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69"/>
            <p14:sldId id="449"/>
            <p14:sldId id="447"/>
            <p14:sldId id="470"/>
            <p14:sldId id="448"/>
            <p14:sldId id="450"/>
            <p14:sldId id="451"/>
            <p14:sldId id="452"/>
            <p14:sldId id="482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  <p14:sldId id="479"/>
            <p14:sldId id="4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00FF"/>
    <a:srgbClr val="65018D"/>
    <a:srgbClr val="7501A2"/>
    <a:srgbClr val="181E48"/>
    <a:srgbClr val="525FD7"/>
    <a:srgbClr val="4BC35D"/>
    <a:srgbClr val="7CD465"/>
    <a:srgbClr val="FC00FF"/>
    <a:srgbClr val="FFDC6D"/>
    <a:srgbClr val="1C1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02" autoAdjust="0"/>
    <p:restoredTop sz="89711" autoAdjust="0"/>
  </p:normalViewPr>
  <p:slideViewPr>
    <p:cSldViewPr snapToGrid="0">
      <p:cViewPr varScale="1">
        <p:scale>
          <a:sx n="161" d="100"/>
          <a:sy n="161" d="100"/>
        </p:scale>
        <p:origin x="-3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12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183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10/10/14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183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l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8018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r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5" y="4379911"/>
            <a:ext cx="5546731" cy="414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l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8018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r" defTabSz="922912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2" name="Picture 11" descr="ISISlogo-002-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3400" y="2579974"/>
            <a:ext cx="2159048" cy="416052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Critical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20 – 22 JAN 2015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eg"/><Relationship Id="rId7" Type="http://schemas.openxmlformats.org/officeDocument/2006/relationships/image" Target="../media/image3.png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pic>
        <p:nvPicPr>
          <p:cNvPr id="13" name="Picture 12" descr="ISISlogo-002-C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5766" y="0"/>
            <a:ext cx="564674" cy="108813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8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20 - 22 JAN 2015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CDR – 17 – EPI-Lo Software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xmlns:p14="http://schemas.microsoft.com/office/powerpoint/2010/main"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700380" y="5177927"/>
            <a:ext cx="6063578" cy="938277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John Hayes</a:t>
            </a:r>
            <a:endParaRPr lang="en-US" i="0" dirty="0" smtClean="0"/>
          </a:p>
          <a:p>
            <a:pPr lvl="0">
              <a:defRPr/>
            </a:pPr>
            <a:endParaRPr lang="en-US" sz="800" dirty="0" smtClean="0"/>
          </a:p>
          <a:p>
            <a:pPr lvl="0">
              <a:defRPr/>
            </a:pPr>
            <a:r>
              <a:rPr lang="en-US" sz="2400" dirty="0" smtClean="0"/>
              <a:t>EPI-Lo Software Engineering (JHU/APL)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17 – EPI-Lo Software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SPP </a:t>
            </a:r>
            <a:r>
              <a:rPr lang="en-US" dirty="0"/>
              <a:t>Host S/W – Time Keeping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is set by spacecraft</a:t>
            </a:r>
          </a:p>
          <a:p>
            <a:pPr lvl="1"/>
            <a:r>
              <a:rPr lang="en-US" dirty="0"/>
              <a:t>32-bit MET (seconds)</a:t>
            </a:r>
          </a:p>
          <a:p>
            <a:pPr lvl="1"/>
            <a:r>
              <a:rPr lang="en-US" dirty="0"/>
              <a:t>Time arrives every second (as part of time and </a:t>
            </a:r>
            <a:r>
              <a:rPr lang="en-US" dirty="0" smtClean="0"/>
              <a:t>status)</a:t>
            </a:r>
            <a:endParaRPr lang="en-US" dirty="0"/>
          </a:p>
          <a:p>
            <a:pPr lvl="1"/>
            <a:r>
              <a:rPr lang="en-US" dirty="0" smtClean="0"/>
              <a:t>Virtual 1PPS </a:t>
            </a:r>
            <a:r>
              <a:rPr lang="en-US" dirty="0"/>
              <a:t>from S/C generates interrupt; interrupt routine sets </a:t>
            </a:r>
            <a:r>
              <a:rPr lang="en-US" dirty="0" smtClean="0"/>
              <a:t>time</a:t>
            </a:r>
            <a:endParaRPr lang="en-US" dirty="0"/>
          </a:p>
          <a:p>
            <a:r>
              <a:rPr lang="en-US" dirty="0"/>
              <a:t>Time is updated by </a:t>
            </a:r>
            <a:r>
              <a:rPr lang="en-US" dirty="0" smtClean="0"/>
              <a:t>EPI-</a:t>
            </a:r>
            <a:r>
              <a:rPr lang="en-US" dirty="0" smtClean="0"/>
              <a:t>Lo software</a:t>
            </a:r>
            <a:endParaRPr lang="en-US" dirty="0"/>
          </a:p>
          <a:p>
            <a:pPr lvl="1"/>
            <a:r>
              <a:rPr lang="en-US" dirty="0" smtClean="0"/>
              <a:t>1000 Hz interrupt routine updates time; continues to update on loss of virtual 1PPS</a:t>
            </a:r>
          </a:p>
          <a:p>
            <a:pPr lvl="1"/>
            <a:r>
              <a:rPr lang="en-US" dirty="0" smtClean="0"/>
              <a:t>Used in c</a:t>
            </a:r>
            <a:r>
              <a:rPr lang="en-US" dirty="0" smtClean="0"/>
              <a:t>ommon </a:t>
            </a:r>
            <a:r>
              <a:rPr lang="en-US" dirty="0"/>
              <a:t>software telemetry </a:t>
            </a:r>
            <a:r>
              <a:rPr lang="en-US" dirty="0" smtClean="0"/>
              <a:t>packet time-tags</a:t>
            </a:r>
            <a:endParaRPr lang="en-US" dirty="0"/>
          </a:p>
          <a:p>
            <a:pPr lvl="1"/>
            <a:r>
              <a:rPr lang="en-US" dirty="0"/>
              <a:t>Science </a:t>
            </a:r>
            <a:r>
              <a:rPr lang="en-US" dirty="0" smtClean="0"/>
              <a:t>data integration synchronized to 1PPS</a:t>
            </a:r>
          </a:p>
          <a:p>
            <a:pPr lvl="2"/>
            <a:r>
              <a:rPr lang="en-US" dirty="0" smtClean="0"/>
              <a:t>Packets time-tagged at start of integration</a:t>
            </a:r>
          </a:p>
          <a:p>
            <a:pPr lvl="2"/>
            <a:r>
              <a:rPr lang="en-US" dirty="0" smtClean="0"/>
              <a:t>Time-tag accurate to less than 1 millisecond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796007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</a:t>
            </a:r>
            <a:r>
              <a:rPr lang="en-US" dirty="0"/>
              <a:t>Software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Subsystems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MCP HV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SSD bias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Time-of-flight </a:t>
            </a:r>
            <a:r>
              <a:rPr lang="en-US" dirty="0" smtClean="0"/>
              <a:t>and angle/position measurement (in backup)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Energy measurement (in backup)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Event analysis (in backup)</a:t>
            </a:r>
          </a:p>
          <a:p>
            <a:pPr>
              <a:lnSpc>
                <a:spcPct val="90000"/>
              </a:lnSpc>
            </a:pPr>
            <a:r>
              <a:rPr lang="en-US" dirty="0"/>
              <a:t>Data Collection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Integration control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Science </a:t>
            </a:r>
            <a:r>
              <a:rPr lang="en-US" dirty="0" smtClean="0"/>
              <a:t>products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Ancillary products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Miscellaneous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DACs and </a:t>
            </a:r>
            <a:r>
              <a:rPr lang="en-US" dirty="0"/>
              <a:t>ADCs (in backup)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Autonomous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195048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MCP HV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EPI-Lo </a:t>
            </a:r>
            <a:r>
              <a:rPr lang="en-US" dirty="0"/>
              <a:t>software controls </a:t>
            </a:r>
            <a:r>
              <a:rPr lang="en-US" dirty="0" smtClean="0"/>
              <a:t>MCPs’ </a:t>
            </a:r>
            <a:r>
              <a:rPr lang="en-US" dirty="0"/>
              <a:t>High Voltage </a:t>
            </a:r>
            <a:r>
              <a:rPr lang="en-US" dirty="0" smtClean="0"/>
              <a:t>(HV) common supply (bulk) and four individual HVs (</a:t>
            </a:r>
            <a:r>
              <a:rPr lang="en-US" dirty="0" err="1" smtClean="0"/>
              <a:t>opto</a:t>
            </a:r>
            <a:r>
              <a:rPr lang="en-US" dirty="0" smtClean="0"/>
              <a:t>-isolator controlled)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EPI-Lo </a:t>
            </a:r>
            <a:r>
              <a:rPr lang="en-US" dirty="0"/>
              <a:t>software slowly ramps </a:t>
            </a:r>
            <a:r>
              <a:rPr lang="en-US" dirty="0" smtClean="0"/>
              <a:t>voltages </a:t>
            </a:r>
            <a:r>
              <a:rPr lang="en-US" dirty="0"/>
              <a:t>to commanded </a:t>
            </a:r>
            <a:r>
              <a:rPr lang="en-US" dirty="0" smtClean="0"/>
              <a:t>levels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At least two commands are required to turn on HV</a:t>
            </a:r>
          </a:p>
          <a:p>
            <a:pPr>
              <a:lnSpc>
                <a:spcPct val="90000"/>
              </a:lnSpc>
            </a:pPr>
            <a:r>
              <a:rPr lang="en-US" dirty="0"/>
              <a:t>There are also commands to </a:t>
            </a:r>
            <a:r>
              <a:rPr lang="en-US" dirty="0" smtClean="0"/>
              <a:t>control </a:t>
            </a:r>
            <a:r>
              <a:rPr lang="en-US" dirty="0"/>
              <a:t>current </a:t>
            </a:r>
            <a:r>
              <a:rPr lang="en-US" dirty="0" smtClean="0"/>
              <a:t>monitors </a:t>
            </a:r>
            <a:r>
              <a:rPr lang="en-US" dirty="0"/>
              <a:t>implemented in hardware</a:t>
            </a:r>
          </a:p>
          <a:p>
            <a:pPr>
              <a:lnSpc>
                <a:spcPct val="90000"/>
              </a:lnSpc>
            </a:pPr>
            <a:r>
              <a:rPr lang="en-US" dirty="0"/>
              <a:t>Commands: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EPILO_HV_ENB: Enable/Disable High Voltage Supply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EPILO_HV_COM_LEVEL</a:t>
            </a:r>
            <a:r>
              <a:rPr lang="en-US" dirty="0"/>
              <a:t>: Set </a:t>
            </a:r>
            <a:r>
              <a:rPr lang="en-US" dirty="0" smtClean="0"/>
              <a:t>Common High </a:t>
            </a:r>
            <a:r>
              <a:rPr lang="en-US" dirty="0"/>
              <a:t>Voltage Supply Level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EPILO_HV_COM_LIMIT</a:t>
            </a:r>
            <a:r>
              <a:rPr lang="en-US" dirty="0"/>
              <a:t>: Set </a:t>
            </a:r>
            <a:r>
              <a:rPr lang="en-US" dirty="0" smtClean="0"/>
              <a:t>Common High </a:t>
            </a:r>
            <a:r>
              <a:rPr lang="en-US" dirty="0"/>
              <a:t>Voltage Supply Limit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EPILO_HV_MCP_LEVEL: </a:t>
            </a:r>
            <a:r>
              <a:rPr lang="en-US" dirty="0"/>
              <a:t>Set MCP High Voltage Supply Level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EPILO_HV_MCP_LIMIT: </a:t>
            </a:r>
            <a:r>
              <a:rPr lang="en-US" dirty="0"/>
              <a:t>Set MCP High Voltage Supply Limit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EPILO_HV_MCP_STEP</a:t>
            </a:r>
            <a:r>
              <a:rPr lang="en-US" dirty="0"/>
              <a:t>: Step MCP High Voltage Supply Level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EPILO_HV_CUR_ENB</a:t>
            </a:r>
            <a:r>
              <a:rPr lang="en-US" dirty="0"/>
              <a:t>: Enable/Disable MCP HV Current Monitoring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EPILO_HV_CUR_LIMIT: </a:t>
            </a:r>
            <a:r>
              <a:rPr lang="en-US" dirty="0"/>
              <a:t>Set MCP HV Current Monitoring Limit</a:t>
            </a:r>
          </a:p>
        </p:txBody>
      </p:sp>
    </p:spTree>
    <p:extLst>
      <p:ext uri="{BB962C8B-B14F-4D97-AF65-F5344CB8AC3E}">
        <p14:creationId xmlns:p14="http://schemas.microsoft.com/office/powerpoint/2010/main" val="157685678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SSD Bias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EPI-Lo </a:t>
            </a:r>
            <a:r>
              <a:rPr lang="en-US" dirty="0"/>
              <a:t>software controls </a:t>
            </a:r>
            <a:r>
              <a:rPr lang="en-US" dirty="0" smtClean="0"/>
              <a:t>SSDs’ </a:t>
            </a:r>
            <a:r>
              <a:rPr lang="en-US" dirty="0"/>
              <a:t>Bias Voltage </a:t>
            </a:r>
            <a:r>
              <a:rPr lang="en-US" dirty="0" smtClean="0"/>
              <a:t>(BV) supply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EPI-Lo </a:t>
            </a:r>
            <a:r>
              <a:rPr lang="en-US" dirty="0"/>
              <a:t>software slowly ramps the supply voltage to commanded level</a:t>
            </a:r>
          </a:p>
          <a:p>
            <a:pPr>
              <a:lnSpc>
                <a:spcPct val="90000"/>
              </a:lnSpc>
            </a:pPr>
            <a:r>
              <a:rPr lang="en-US" dirty="0"/>
              <a:t>At least two commands are required to turn on bias supply</a:t>
            </a:r>
          </a:p>
          <a:p>
            <a:pPr>
              <a:lnSpc>
                <a:spcPct val="90000"/>
              </a:lnSpc>
            </a:pPr>
            <a:r>
              <a:rPr lang="en-US" dirty="0"/>
              <a:t>Commands: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EPILO_BV_ENB: Enable/Disable SSD Bias Supply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EPILO_BV_LEVEL</a:t>
            </a:r>
            <a:r>
              <a:rPr lang="en-US" dirty="0" smtClean="0"/>
              <a:t>: </a:t>
            </a:r>
            <a:r>
              <a:rPr lang="en-US" dirty="0"/>
              <a:t>Set SSD Bias Supply Level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EPILO_BV_LIMIT: </a:t>
            </a:r>
            <a:r>
              <a:rPr lang="en-US" dirty="0"/>
              <a:t>Set SSD Bias Supply Limit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EPILO_BV_STEP</a:t>
            </a:r>
            <a:r>
              <a:rPr lang="en-US" dirty="0"/>
              <a:t>: Step SSD Bias Supply Level</a:t>
            </a:r>
          </a:p>
        </p:txBody>
      </p:sp>
    </p:spTree>
    <p:extLst>
      <p:ext uri="{BB962C8B-B14F-4D97-AF65-F5344CB8AC3E}">
        <p14:creationId xmlns:p14="http://schemas.microsoft.com/office/powerpoint/2010/main" val="3230500802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- Integration Control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1132114"/>
            <a:ext cx="8426450" cy="3340623"/>
          </a:xfrm>
        </p:spPr>
        <p:txBody>
          <a:bodyPr/>
          <a:lstStyle/>
          <a:p>
            <a:r>
              <a:rPr lang="en-US" dirty="0" smtClean="0"/>
              <a:t>Data product integration time is </a:t>
            </a:r>
            <a:r>
              <a:rPr lang="en-US" dirty="0" err="1" smtClean="0"/>
              <a:t>commandable</a:t>
            </a:r>
            <a:r>
              <a:rPr lang="en-US" dirty="0" smtClean="0"/>
              <a:t> (T, N1, N2)</a:t>
            </a:r>
            <a:endParaRPr lang="en-US" dirty="0" smtClean="0"/>
          </a:p>
          <a:p>
            <a:r>
              <a:rPr lang="en-US" dirty="0"/>
              <a:t>EPI-Lo </a:t>
            </a:r>
            <a:r>
              <a:rPr lang="en-US" dirty="0" smtClean="0"/>
              <a:t>data </a:t>
            </a:r>
            <a:r>
              <a:rPr lang="en-US" dirty="0"/>
              <a:t>products </a:t>
            </a:r>
            <a:r>
              <a:rPr lang="en-US" dirty="0" smtClean="0"/>
              <a:t>are either fast (T), medium1 (T*N1), medium2 (T*N2), </a:t>
            </a:r>
            <a:r>
              <a:rPr lang="en-US" dirty="0"/>
              <a:t>or </a:t>
            </a:r>
            <a:r>
              <a:rPr lang="en-US" dirty="0" smtClean="0"/>
              <a:t>slow (T*N1*N2)</a:t>
            </a:r>
            <a:endParaRPr lang="en-US" dirty="0"/>
          </a:p>
          <a:p>
            <a:r>
              <a:rPr lang="en-US" dirty="0" smtClean="0"/>
              <a:t>Each </a:t>
            </a:r>
            <a:r>
              <a:rPr lang="en-US" dirty="0" smtClean="0"/>
              <a:t>data product can be individually enabled or disabled</a:t>
            </a:r>
            <a:endParaRPr lang="en-US" dirty="0"/>
          </a:p>
          <a:p>
            <a:r>
              <a:rPr lang="en-US" dirty="0" smtClean="0"/>
              <a:t>Commands</a:t>
            </a:r>
            <a:endParaRPr lang="en-US" dirty="0"/>
          </a:p>
          <a:p>
            <a:pPr lvl="1"/>
            <a:r>
              <a:rPr lang="en-US" dirty="0" smtClean="0"/>
              <a:t>EPILO_DAT_ENB </a:t>
            </a:r>
            <a:r>
              <a:rPr lang="en-US" dirty="0"/>
              <a:t>- Enable/Disable Data </a:t>
            </a:r>
            <a:r>
              <a:rPr lang="en-US" dirty="0" smtClean="0"/>
              <a:t>Products</a:t>
            </a:r>
          </a:p>
          <a:p>
            <a:pPr lvl="1"/>
            <a:r>
              <a:rPr lang="en-US" dirty="0" smtClean="0"/>
              <a:t>EPILO_DAT_EVT </a:t>
            </a:r>
            <a:r>
              <a:rPr lang="en-US" dirty="0" smtClean="0"/>
              <a:t>- Control Amount of </a:t>
            </a:r>
            <a:r>
              <a:rPr lang="en-US" dirty="0" smtClean="0"/>
              <a:t>Event </a:t>
            </a:r>
            <a:r>
              <a:rPr lang="en-US" dirty="0" smtClean="0"/>
              <a:t>Data</a:t>
            </a:r>
            <a:endParaRPr lang="en-US" dirty="0"/>
          </a:p>
          <a:p>
            <a:pPr lvl="1"/>
            <a:r>
              <a:rPr lang="en-US" dirty="0" smtClean="0"/>
              <a:t>EPILO_DAT_TIME </a:t>
            </a:r>
            <a:r>
              <a:rPr lang="en-US" dirty="0"/>
              <a:t>- Control Data </a:t>
            </a:r>
            <a:r>
              <a:rPr lang="en-US" dirty="0" smtClean="0"/>
              <a:t>Integration Time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413" y="4826302"/>
            <a:ext cx="58801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96090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- </a:t>
            </a:r>
            <a:r>
              <a:rPr lang="en-US" dirty="0" smtClean="0"/>
              <a:t>Event Modes</a:t>
            </a: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1132114"/>
            <a:ext cx="8426450" cy="4681656"/>
          </a:xfrm>
        </p:spPr>
        <p:txBody>
          <a:bodyPr/>
          <a:lstStyle/>
          <a:p>
            <a:r>
              <a:rPr lang="en-US" dirty="0" smtClean="0"/>
              <a:t>The EPI-Lo hardware operates in one of four event modes</a:t>
            </a:r>
          </a:p>
          <a:p>
            <a:pPr lvl="1"/>
            <a:r>
              <a:rPr lang="en-US" dirty="0" smtClean="0"/>
              <a:t>Ion composition: uses ion SSD; measures energy, TOF, and position</a:t>
            </a:r>
          </a:p>
          <a:p>
            <a:pPr lvl="1"/>
            <a:r>
              <a:rPr lang="en-US" dirty="0" smtClean="0"/>
              <a:t>Ion energy: uses ion SSD; measures energy</a:t>
            </a:r>
          </a:p>
          <a:p>
            <a:pPr lvl="1"/>
            <a:r>
              <a:rPr lang="en-US" dirty="0" smtClean="0"/>
              <a:t>Particle composition: uses “particle” SSD (i.e. ions or electrons); </a:t>
            </a:r>
            <a:r>
              <a:rPr lang="en-US" dirty="0"/>
              <a:t>measures energy, TOF, and </a:t>
            </a:r>
            <a:r>
              <a:rPr lang="en-US" dirty="0" smtClean="0"/>
              <a:t>position</a:t>
            </a:r>
          </a:p>
          <a:p>
            <a:pPr lvl="1"/>
            <a:r>
              <a:rPr lang="en-US" dirty="0" smtClean="0"/>
              <a:t>Particle energy: uses particle SSD; measures energy (and some positions)</a:t>
            </a:r>
            <a:endParaRPr lang="en-US" dirty="0" smtClean="0"/>
          </a:p>
          <a:p>
            <a:r>
              <a:rPr lang="en-US" dirty="0" smtClean="0"/>
              <a:t>Hardware is time-multiplexed</a:t>
            </a:r>
          </a:p>
          <a:p>
            <a:pPr lvl="1"/>
            <a:r>
              <a:rPr lang="en-US" dirty="0" smtClean="0"/>
              <a:t>Each second, starting with 1PPS, is divided into 8 slots</a:t>
            </a:r>
          </a:p>
          <a:p>
            <a:pPr lvl="1"/>
            <a:r>
              <a:rPr lang="en-US" dirty="0" smtClean="0"/>
              <a:t>Each slot is assigned an event mode</a:t>
            </a:r>
            <a:endParaRPr lang="en-US" dirty="0"/>
          </a:p>
          <a:p>
            <a:r>
              <a:rPr lang="en-US" dirty="0" smtClean="0"/>
              <a:t>Commands</a:t>
            </a:r>
            <a:endParaRPr lang="en-US" dirty="0"/>
          </a:p>
          <a:p>
            <a:pPr lvl="1"/>
            <a:r>
              <a:rPr lang="en-US" dirty="0" smtClean="0"/>
              <a:t>EPILO_DAT_COLLECT </a:t>
            </a:r>
            <a:r>
              <a:rPr lang="en-US" dirty="0"/>
              <a:t>- Set Data Collection </a:t>
            </a:r>
            <a:r>
              <a:rPr lang="en-US" dirty="0" smtClean="0"/>
              <a:t>Pattern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51" y="5907865"/>
            <a:ext cx="7340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91797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</a:t>
            </a:r>
            <a:r>
              <a:rPr lang="en-US" dirty="0" smtClean="0"/>
              <a:t>Science Products</a:t>
            </a: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Ion composition</a:t>
            </a:r>
          </a:p>
          <a:p>
            <a:pPr lvl="1"/>
            <a:r>
              <a:rPr lang="en-US" dirty="0" smtClean="0"/>
              <a:t>High-resolution protons[80,64], slow</a:t>
            </a:r>
          </a:p>
          <a:p>
            <a:pPr lvl="1"/>
            <a:r>
              <a:rPr lang="en-US" dirty="0" smtClean="0"/>
              <a:t>High time-resolution protons[20,16], medium1</a:t>
            </a:r>
          </a:p>
          <a:p>
            <a:pPr lvl="1"/>
            <a:r>
              <a:rPr lang="en-US" dirty="0" smtClean="0"/>
              <a:t>Ions, group1[80,128], medium2</a:t>
            </a:r>
          </a:p>
          <a:p>
            <a:pPr lvl="1"/>
            <a:r>
              <a:rPr lang="en-US" dirty="0" smtClean="0"/>
              <a:t>Ions, group2[80,160], slow</a:t>
            </a:r>
          </a:p>
          <a:p>
            <a:pPr lvl="1"/>
            <a:r>
              <a:rPr lang="en-US" dirty="0" smtClean="0"/>
              <a:t>Pulse-height scan[4,3], fast</a:t>
            </a:r>
          </a:p>
          <a:p>
            <a:pPr lvl="1"/>
            <a:r>
              <a:rPr lang="en-US" dirty="0" smtClean="0"/>
              <a:t>Mass histogram[8,8,512], slow</a:t>
            </a:r>
          </a:p>
          <a:p>
            <a:pPr lvl="1"/>
            <a:r>
              <a:rPr lang="en-US" dirty="0" smtClean="0"/>
              <a:t>Ion TOF[80,64], medium2</a:t>
            </a:r>
          </a:p>
          <a:p>
            <a:r>
              <a:rPr lang="en-US" dirty="0" smtClean="0"/>
              <a:t>Ion energy</a:t>
            </a:r>
          </a:p>
          <a:p>
            <a:pPr lvl="1"/>
            <a:r>
              <a:rPr lang="en-US" dirty="0" smtClean="0"/>
              <a:t>Energy histogram[8,64], slow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287429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</a:t>
            </a:r>
            <a:r>
              <a:rPr lang="en-US" dirty="0" smtClean="0"/>
              <a:t>Science </a:t>
            </a:r>
            <a:r>
              <a:rPr lang="en-US" dirty="0" smtClean="0"/>
              <a:t>Products (cont.)</a:t>
            </a: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Particle composition</a:t>
            </a:r>
          </a:p>
          <a:p>
            <a:pPr lvl="1"/>
            <a:r>
              <a:rPr lang="en-US" dirty="0" smtClean="0"/>
              <a:t>Particles[80,352], slow</a:t>
            </a:r>
          </a:p>
          <a:p>
            <a:pPr lvl="1"/>
            <a:r>
              <a:rPr lang="en-US" dirty="0" smtClean="0"/>
              <a:t>Particle TOF[80,64], medium2</a:t>
            </a:r>
          </a:p>
          <a:p>
            <a:r>
              <a:rPr lang="en-US" dirty="0" smtClean="0"/>
              <a:t>Particle energy</a:t>
            </a:r>
          </a:p>
          <a:p>
            <a:pPr lvl="1"/>
            <a:r>
              <a:rPr lang="en-US" dirty="0" smtClean="0"/>
              <a:t>High-resolution electrons[8,64], slow</a:t>
            </a:r>
          </a:p>
          <a:p>
            <a:pPr lvl="1"/>
            <a:r>
              <a:rPr lang="en-US" dirty="0" smtClean="0"/>
              <a:t>High time-resolution electrons[8,16], fast</a:t>
            </a:r>
          </a:p>
          <a:p>
            <a:pPr lvl="1"/>
            <a:r>
              <a:rPr lang="en-US" dirty="0" smtClean="0"/>
              <a:t>High look-resolution electrons[80,32], medium2</a:t>
            </a:r>
          </a:p>
          <a:p>
            <a:pPr lvl="1"/>
            <a:r>
              <a:rPr lang="en-US" dirty="0" smtClean="0"/>
              <a:t>High energy particles[8,48], medium2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664938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</a:t>
            </a:r>
            <a:r>
              <a:rPr lang="en-US" dirty="0" smtClean="0"/>
              <a:t>Ancillary Products</a:t>
            </a: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 </a:t>
            </a:r>
            <a:r>
              <a:rPr lang="en-US" dirty="0" smtClean="0"/>
              <a:t>and diagnostic rates </a:t>
            </a:r>
            <a:r>
              <a:rPr lang="en-US" dirty="0" smtClean="0"/>
              <a:t>(i.e. singles) are collected</a:t>
            </a:r>
          </a:p>
          <a:p>
            <a:pPr lvl="1"/>
            <a:r>
              <a:rPr lang="en-US" dirty="0" smtClean="0"/>
              <a:t>Hardware counters, e.g. </a:t>
            </a:r>
            <a:r>
              <a:rPr lang="en-US" dirty="0" smtClean="0"/>
              <a:t>SSD LEDs, CFDs, </a:t>
            </a:r>
            <a:r>
              <a:rPr lang="en-US" dirty="0" smtClean="0"/>
              <a:t>Events queued, etc.,</a:t>
            </a:r>
          </a:p>
          <a:p>
            <a:pPr lvl="2"/>
            <a:r>
              <a:rPr lang="en-US" dirty="0" smtClean="0"/>
              <a:t>21-</a:t>
            </a:r>
            <a:r>
              <a:rPr lang="en-US" dirty="0" smtClean="0"/>
              <a:t>bit hardware counters accumulated in 32-bit software counters</a:t>
            </a:r>
          </a:p>
          <a:p>
            <a:pPr lvl="2"/>
            <a:r>
              <a:rPr lang="en-US" dirty="0" smtClean="0"/>
              <a:t>Accumulated separately per quadrant</a:t>
            </a:r>
            <a:endParaRPr lang="en-US" dirty="0" smtClean="0"/>
          </a:p>
          <a:p>
            <a:pPr lvl="1"/>
            <a:r>
              <a:rPr lang="en-US" dirty="0" smtClean="0"/>
              <a:t>Software counters, e.g. Events </a:t>
            </a:r>
            <a:r>
              <a:rPr lang="en-US" dirty="0" smtClean="0"/>
              <a:t>processed</a:t>
            </a:r>
          </a:p>
          <a:p>
            <a:pPr lvl="1"/>
            <a:r>
              <a:rPr lang="en-US" dirty="0" smtClean="0"/>
              <a:t>Collected per event mode (i.e. 8 packet types):</a:t>
            </a:r>
            <a:endParaRPr lang="en-US" dirty="0" smtClean="0"/>
          </a:p>
          <a:p>
            <a:pPr lvl="2"/>
            <a:r>
              <a:rPr lang="en-US" dirty="0" smtClean="0"/>
              <a:t>Ion composition: basic[27], medium1 and diagnostic[32], medium2</a:t>
            </a:r>
          </a:p>
          <a:p>
            <a:pPr lvl="2"/>
            <a:r>
              <a:rPr lang="en-US" dirty="0" smtClean="0"/>
              <a:t>Ion </a:t>
            </a:r>
            <a:r>
              <a:rPr lang="en-US" dirty="0"/>
              <a:t>energy: basic[27], medium1 and diagnostic</a:t>
            </a:r>
            <a:r>
              <a:rPr lang="en-US" dirty="0" smtClean="0"/>
              <a:t>[12</a:t>
            </a:r>
            <a:r>
              <a:rPr lang="en-US" dirty="0"/>
              <a:t>], medium2</a:t>
            </a:r>
            <a:endParaRPr lang="en-US" dirty="0" smtClean="0"/>
          </a:p>
          <a:p>
            <a:pPr lvl="2"/>
            <a:r>
              <a:rPr lang="en-US" dirty="0" smtClean="0"/>
              <a:t>Particle composition: </a:t>
            </a:r>
            <a:r>
              <a:rPr lang="en-US" dirty="0"/>
              <a:t>basic</a:t>
            </a:r>
            <a:r>
              <a:rPr lang="en-US" dirty="0" smtClean="0"/>
              <a:t>[35]</a:t>
            </a:r>
            <a:r>
              <a:rPr lang="en-US" dirty="0"/>
              <a:t>, medium1 and diagnostic</a:t>
            </a:r>
            <a:r>
              <a:rPr lang="en-US" dirty="0" smtClean="0"/>
              <a:t>[16]</a:t>
            </a:r>
            <a:r>
              <a:rPr lang="en-US" dirty="0"/>
              <a:t>, medium2</a:t>
            </a:r>
            <a:endParaRPr lang="en-US" dirty="0" smtClean="0"/>
          </a:p>
          <a:p>
            <a:pPr lvl="2"/>
            <a:r>
              <a:rPr lang="en-US" dirty="0" smtClean="0"/>
              <a:t>Particle </a:t>
            </a:r>
            <a:r>
              <a:rPr lang="en-US" dirty="0"/>
              <a:t>energy: basic</a:t>
            </a:r>
            <a:r>
              <a:rPr lang="en-US" dirty="0" smtClean="0"/>
              <a:t>[35]</a:t>
            </a:r>
            <a:r>
              <a:rPr lang="en-US" dirty="0"/>
              <a:t>, </a:t>
            </a:r>
            <a:r>
              <a:rPr lang="en-US" dirty="0" smtClean="0"/>
              <a:t>fast and </a:t>
            </a:r>
            <a:r>
              <a:rPr lang="en-US" dirty="0"/>
              <a:t>diagnostic</a:t>
            </a:r>
            <a:r>
              <a:rPr lang="en-US" dirty="0" smtClean="0"/>
              <a:t>[8]</a:t>
            </a:r>
            <a:r>
              <a:rPr lang="en-US" dirty="0"/>
              <a:t>, medium2</a:t>
            </a:r>
            <a:endParaRPr lang="en-US" dirty="0" smtClean="0"/>
          </a:p>
          <a:p>
            <a:r>
              <a:rPr lang="en-US" dirty="0" smtClean="0"/>
              <a:t>Single events</a:t>
            </a:r>
          </a:p>
          <a:p>
            <a:pPr lvl="1"/>
            <a:r>
              <a:rPr lang="en-US" dirty="0" smtClean="0"/>
              <a:t>Software reads events from hardware FIFO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commandable</a:t>
            </a:r>
            <a:r>
              <a:rPr lang="en-US" dirty="0" smtClean="0"/>
              <a:t> number collected in raw event </a:t>
            </a:r>
            <a:r>
              <a:rPr lang="en-US" dirty="0" smtClean="0"/>
              <a:t>product</a:t>
            </a:r>
          </a:p>
          <a:p>
            <a:pPr lvl="1"/>
            <a:r>
              <a:rPr lang="en-US" dirty="0" smtClean="0"/>
              <a:t>Collected per event mode (i.e. 4 packet types)</a:t>
            </a:r>
          </a:p>
          <a:p>
            <a:pPr lvl="1"/>
            <a:r>
              <a:rPr lang="en-US" dirty="0" smtClean="0"/>
              <a:t>A subset can be sent as priority data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949291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</a:t>
            </a:r>
            <a:r>
              <a:rPr lang="en-US" dirty="0" smtClean="0"/>
              <a:t>Autonomous Operations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Common-code macro </a:t>
            </a:r>
            <a:r>
              <a:rPr lang="en-US" dirty="0"/>
              <a:t>capability </a:t>
            </a:r>
            <a:r>
              <a:rPr lang="en-US" dirty="0" smtClean="0"/>
              <a:t>support definition, execution, and save/restore of command sequences</a:t>
            </a:r>
          </a:p>
          <a:p>
            <a:pPr lvl="1"/>
            <a:r>
              <a:rPr lang="en-US" dirty="0"/>
              <a:t>Macros can pause until a given MET or delay a given number of seconds</a:t>
            </a:r>
          </a:p>
          <a:p>
            <a:pPr lvl="1"/>
            <a:r>
              <a:rPr lang="en-US" dirty="0" smtClean="0"/>
              <a:t>Macros can contain do-loops, calls and “forks” to other macros</a:t>
            </a:r>
            <a:endParaRPr lang="en-US" dirty="0"/>
          </a:p>
          <a:p>
            <a:r>
              <a:rPr lang="en-US" dirty="0"/>
              <a:t>Time and status from spacecraft includes</a:t>
            </a:r>
          </a:p>
          <a:p>
            <a:pPr lvl="1"/>
            <a:r>
              <a:rPr lang="en-US" dirty="0"/>
              <a:t>Startup Mode: selects manual vs. autonomous operation</a:t>
            </a:r>
          </a:p>
          <a:p>
            <a:pPr lvl="1"/>
            <a:r>
              <a:rPr lang="en-US" dirty="0"/>
              <a:t>Solar Distance: current distance to the sun and in vs. outbound</a:t>
            </a:r>
          </a:p>
          <a:p>
            <a:r>
              <a:rPr lang="en-US" dirty="0" smtClean="0"/>
              <a:t>If autonomous operation is selected, EPI-Lo software will:</a:t>
            </a:r>
          </a:p>
          <a:p>
            <a:pPr lvl="1"/>
            <a:r>
              <a:rPr lang="en-US" dirty="0" smtClean="0"/>
              <a:t>Automatically load macros from MRAM</a:t>
            </a:r>
          </a:p>
          <a:p>
            <a:pPr lvl="1"/>
            <a:r>
              <a:rPr lang="en-US" dirty="0" smtClean="0"/>
              <a:t>Run startup macro; this ramps up HVs, etc.</a:t>
            </a:r>
          </a:p>
          <a:p>
            <a:pPr lvl="1"/>
            <a:r>
              <a:rPr lang="en-US" dirty="0" smtClean="0"/>
              <a:t>Monitor solar distance against a set of </a:t>
            </a:r>
            <a:r>
              <a:rPr lang="en-US" dirty="0" err="1" smtClean="0"/>
              <a:t>commandable</a:t>
            </a:r>
            <a:r>
              <a:rPr lang="en-US" dirty="0" smtClean="0"/>
              <a:t> thresholds</a:t>
            </a:r>
          </a:p>
          <a:p>
            <a:pPr lvl="2"/>
            <a:r>
              <a:rPr lang="en-US" dirty="0" smtClean="0"/>
              <a:t>Different threshold crossings trigger different macros to run</a:t>
            </a:r>
          </a:p>
          <a:p>
            <a:pPr lvl="2"/>
            <a:r>
              <a:rPr lang="en-US" dirty="0" smtClean="0"/>
              <a:t>Macros configure science collection, e.g. integration times, etc.</a:t>
            </a:r>
          </a:p>
          <a:p>
            <a:r>
              <a:rPr lang="en-US" dirty="0" smtClean="0"/>
              <a:t>If autonomous operation is not selected, EPI-Lo software will wait for commands</a:t>
            </a:r>
          </a:p>
        </p:txBody>
      </p:sp>
    </p:spTree>
    <p:extLst>
      <p:ext uri="{BB962C8B-B14F-4D97-AF65-F5344CB8AC3E}">
        <p14:creationId xmlns:p14="http://schemas.microsoft.com/office/powerpoint/2010/main" val="1907230102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921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EPI-Lo application </a:t>
            </a:r>
            <a:r>
              <a:rPr lang="en-US" dirty="0"/>
              <a:t>software</a:t>
            </a:r>
          </a:p>
          <a:p>
            <a:pPr lvl="1"/>
            <a:r>
              <a:rPr lang="en-US" dirty="0" smtClean="0"/>
              <a:t>EPI-Lo-</a:t>
            </a:r>
            <a:r>
              <a:rPr lang="en-US" dirty="0"/>
              <a:t>specific software</a:t>
            </a:r>
          </a:p>
          <a:p>
            <a:pPr lvl="1"/>
            <a:r>
              <a:rPr lang="en-US" dirty="0" smtClean="0"/>
              <a:t>Common </a:t>
            </a:r>
            <a:r>
              <a:rPr lang="en-US" dirty="0"/>
              <a:t>software (reused)</a:t>
            </a:r>
          </a:p>
          <a:p>
            <a:pPr lvl="1"/>
            <a:r>
              <a:rPr lang="en-US" dirty="0" smtClean="0"/>
              <a:t>SPP spacecraft </a:t>
            </a:r>
            <a:r>
              <a:rPr lang="en-US" dirty="0"/>
              <a:t>interface software</a:t>
            </a:r>
          </a:p>
          <a:p>
            <a:r>
              <a:rPr lang="en-US" dirty="0" smtClean="0"/>
              <a:t>EPI-Lo boot </a:t>
            </a:r>
            <a:r>
              <a:rPr lang="en-US" dirty="0"/>
              <a:t>software</a:t>
            </a:r>
          </a:p>
          <a:p>
            <a:pPr lvl="1"/>
            <a:r>
              <a:rPr lang="en-US" dirty="0"/>
              <a:t>Boot software (reused)</a:t>
            </a:r>
          </a:p>
          <a:p>
            <a:pPr lvl="1"/>
            <a:r>
              <a:rPr lang="en-US" dirty="0"/>
              <a:t>Common software (reused)</a:t>
            </a:r>
          </a:p>
          <a:p>
            <a:pPr lvl="1"/>
            <a:r>
              <a:rPr lang="en-US" dirty="0" smtClean="0"/>
              <a:t>SPP spacecraft </a:t>
            </a:r>
            <a:r>
              <a:rPr lang="en-US" dirty="0"/>
              <a:t>interface software (reused from application)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1632" y="4192434"/>
            <a:ext cx="39370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54933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Commands: memory load, copy, execute, dump, </a:t>
            </a:r>
            <a:r>
              <a:rPr lang="en-US" dirty="0" smtClean="0"/>
              <a:t>check, plus boot from MRAM</a:t>
            </a:r>
            <a:endParaRPr lang="en-US" dirty="0"/>
          </a:p>
          <a:p>
            <a:r>
              <a:rPr lang="en-US" dirty="0"/>
              <a:t>Telemetry: status/housekeeping, memory dump, etc.</a:t>
            </a:r>
          </a:p>
          <a:p>
            <a:r>
              <a:rPr lang="en-US" dirty="0"/>
              <a:t>High (&gt;95%) code </a:t>
            </a:r>
            <a:r>
              <a:rPr lang="en-US" dirty="0" smtClean="0"/>
              <a:t>reuse:</a:t>
            </a:r>
            <a:endParaRPr lang="en-US" dirty="0"/>
          </a:p>
          <a:p>
            <a:pPr lvl="1"/>
            <a:r>
              <a:rPr lang="en-US" dirty="0" smtClean="0"/>
              <a:t>SPP I</a:t>
            </a:r>
            <a:r>
              <a:rPr lang="en-US" dirty="0"/>
              <a:t>/F from application</a:t>
            </a:r>
          </a:p>
          <a:p>
            <a:pPr lvl="1"/>
            <a:r>
              <a:rPr lang="en-US" dirty="0"/>
              <a:t>Common software (subset)</a:t>
            </a:r>
          </a:p>
          <a:p>
            <a:pPr lvl="1"/>
            <a:r>
              <a:rPr lang="en-US" dirty="0"/>
              <a:t>Boot software (boot programs from </a:t>
            </a:r>
            <a:r>
              <a:rPr lang="en-US" dirty="0" smtClean="0"/>
              <a:t>MRAM)</a:t>
            </a:r>
            <a:endParaRPr lang="en-US" dirty="0"/>
          </a:p>
          <a:p>
            <a:r>
              <a:rPr lang="en-US" dirty="0"/>
              <a:t>New: wrapper, startup, etc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If autonomous operation is selected, EPI-Lo </a:t>
            </a:r>
            <a:r>
              <a:rPr lang="en-US" dirty="0" smtClean="0"/>
              <a:t>boot software will automatically try to boot a series of </a:t>
            </a:r>
            <a:r>
              <a:rPr lang="en-US" dirty="0" smtClean="0"/>
              <a:t>three programs </a:t>
            </a:r>
            <a:r>
              <a:rPr lang="en-US" dirty="0" smtClean="0"/>
              <a:t>from MRAM</a:t>
            </a:r>
          </a:p>
          <a:p>
            <a:pPr lvl="1"/>
            <a:r>
              <a:rPr lang="en-US" dirty="0" smtClean="0"/>
              <a:t>If autonomous operation is not selected, EPI-Lo boot software will wait for commands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Boot S/W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9322" y="5390786"/>
            <a:ext cx="18669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79782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Flight software and development tools are on Space Department’s Unix system</a:t>
            </a:r>
          </a:p>
          <a:p>
            <a:pPr lvl="1"/>
            <a:r>
              <a:rPr lang="en-US" dirty="0"/>
              <a:t>/project/</a:t>
            </a:r>
            <a:r>
              <a:rPr lang="en-US" dirty="0" err="1"/>
              <a:t>spp-instr</a:t>
            </a:r>
            <a:endParaRPr lang="en-US" dirty="0"/>
          </a:p>
          <a:p>
            <a:pPr lvl="1"/>
            <a:r>
              <a:rPr lang="en-US" dirty="0"/>
              <a:t>Backed up nightly</a:t>
            </a:r>
          </a:p>
          <a:p>
            <a:pPr lvl="1"/>
            <a:r>
              <a:rPr lang="en-US" dirty="0"/>
              <a:t>Tools are C-based and have been used on Sun OS, Linux, &amp; Mac OS X</a:t>
            </a:r>
          </a:p>
          <a:p>
            <a:pPr lvl="1"/>
            <a:r>
              <a:rPr lang="en-US" dirty="0"/>
              <a:t>Only single developer can modify software</a:t>
            </a:r>
          </a:p>
          <a:p>
            <a:r>
              <a:rPr lang="en-US" dirty="0"/>
              <a:t>Software versions</a:t>
            </a:r>
          </a:p>
          <a:p>
            <a:pPr lvl="1"/>
            <a:r>
              <a:rPr lang="en-US" dirty="0"/>
              <a:t>Numbered with integers, i.e. 1, 2, 3, etc.</a:t>
            </a:r>
          </a:p>
          <a:p>
            <a:pPr lvl="1"/>
            <a:r>
              <a:rPr lang="en-US" dirty="0"/>
              <a:t>Each version is in a subdirectory; name of subdirectory includes version number</a:t>
            </a:r>
          </a:p>
          <a:p>
            <a:pPr lvl="1"/>
            <a:r>
              <a:rPr lang="en-US" dirty="0"/>
              <a:t>Version number reported in telemetry</a:t>
            </a:r>
          </a:p>
          <a:p>
            <a:pPr lvl="1"/>
            <a:r>
              <a:rPr lang="en-US" dirty="0"/>
              <a:t>Each delivered version includes snapshot of </a:t>
            </a:r>
            <a:r>
              <a:rPr lang="en-US" dirty="0" smtClean="0"/>
              <a:t>libraries</a:t>
            </a:r>
          </a:p>
          <a:p>
            <a:pPr lvl="1"/>
            <a:r>
              <a:rPr lang="en-US" dirty="0" smtClean="0"/>
              <a:t>Archived in Product Lifecycle Management (PLM) system</a:t>
            </a:r>
            <a:endParaRPr lang="en-US" dirty="0"/>
          </a:p>
          <a:p>
            <a:r>
              <a:rPr lang="en-US" dirty="0"/>
              <a:t>Testing</a:t>
            </a:r>
          </a:p>
          <a:p>
            <a:pPr lvl="1"/>
            <a:r>
              <a:rPr lang="en-US" dirty="0"/>
              <a:t>Unit and integration testing done on Xilinx prototype board (no sensor); concocted events are in RAM</a:t>
            </a:r>
          </a:p>
          <a:p>
            <a:pPr lvl="1"/>
            <a:r>
              <a:rPr lang="en-US" dirty="0"/>
              <a:t>Further testing on EM with </a:t>
            </a:r>
            <a:r>
              <a:rPr lang="en-US" dirty="0" err="1"/>
              <a:t>pulsers</a:t>
            </a:r>
            <a:r>
              <a:rPr lang="en-US" dirty="0"/>
              <a:t> simulating events</a:t>
            </a:r>
          </a:p>
          <a:p>
            <a:pPr lvl="1"/>
            <a:r>
              <a:rPr lang="en-US" dirty="0"/>
              <a:t>Acceptance testing is done as part of </a:t>
            </a:r>
            <a:r>
              <a:rPr lang="en-US" dirty="0" smtClean="0"/>
              <a:t>Instrument </a:t>
            </a:r>
            <a:r>
              <a:rPr lang="en-US" dirty="0"/>
              <a:t>Test Procedure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Development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315896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Status</a:t>
            </a:r>
            <a:endParaRPr lang="en-US" dirty="0"/>
          </a:p>
        </p:txBody>
      </p:sp>
      <p:sp>
        <p:nvSpPr>
          <p:cNvPr id="921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EPI-Lo application </a:t>
            </a:r>
            <a:r>
              <a:rPr lang="en-US" dirty="0"/>
              <a:t>software</a:t>
            </a:r>
          </a:p>
          <a:p>
            <a:pPr lvl="1"/>
            <a:r>
              <a:rPr lang="en-US" dirty="0" smtClean="0"/>
              <a:t>EPI-Lo-</a:t>
            </a:r>
            <a:r>
              <a:rPr lang="en-US" dirty="0"/>
              <a:t>specific </a:t>
            </a:r>
            <a:r>
              <a:rPr lang="en-US" dirty="0" smtClean="0"/>
              <a:t>software</a:t>
            </a:r>
          </a:p>
          <a:p>
            <a:pPr lvl="2"/>
            <a:r>
              <a:rPr lang="en-US" dirty="0" smtClean="0"/>
              <a:t>Sensor control and multiplexing done</a:t>
            </a:r>
          </a:p>
          <a:p>
            <a:pPr lvl="2"/>
            <a:r>
              <a:rPr lang="en-US" dirty="0" smtClean="0"/>
              <a:t>HV control done</a:t>
            </a:r>
          </a:p>
          <a:p>
            <a:pPr lvl="2"/>
            <a:r>
              <a:rPr lang="en-US" dirty="0" smtClean="0"/>
              <a:t>Autonomous operations done</a:t>
            </a:r>
          </a:p>
          <a:p>
            <a:pPr lvl="2"/>
            <a:r>
              <a:rPr lang="en-US" dirty="0" smtClean="0"/>
              <a:t>Science integration infrastructure in place, and ancillary data products being generated</a:t>
            </a:r>
          </a:p>
          <a:p>
            <a:pPr lvl="2"/>
            <a:r>
              <a:rPr lang="en-US" dirty="0" smtClean="0"/>
              <a:t>To do: generate main science data products</a:t>
            </a:r>
            <a:endParaRPr lang="en-US" dirty="0"/>
          </a:p>
          <a:p>
            <a:pPr lvl="1"/>
            <a:r>
              <a:rPr lang="en-US" dirty="0" smtClean="0"/>
              <a:t>Common </a:t>
            </a:r>
            <a:r>
              <a:rPr lang="en-US" dirty="0" smtClean="0"/>
              <a:t>software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eused </a:t>
            </a:r>
            <a:r>
              <a:rPr lang="en-US" dirty="0" smtClean="0"/>
              <a:t>code, ~50% of </a:t>
            </a:r>
            <a:r>
              <a:rPr lang="en-US" dirty="0" smtClean="0"/>
              <a:t>application</a:t>
            </a:r>
          </a:p>
          <a:p>
            <a:pPr lvl="2"/>
            <a:r>
              <a:rPr lang="en-US" dirty="0" smtClean="0"/>
              <a:t>Done, i.e. regression tested</a:t>
            </a:r>
            <a:endParaRPr lang="en-US" dirty="0" smtClean="0"/>
          </a:p>
          <a:p>
            <a:pPr lvl="1"/>
            <a:r>
              <a:rPr lang="en-US" dirty="0" smtClean="0"/>
              <a:t>SPP spacecraft </a:t>
            </a:r>
            <a:r>
              <a:rPr lang="en-US" dirty="0"/>
              <a:t>interface </a:t>
            </a:r>
            <a:r>
              <a:rPr lang="en-US" dirty="0" smtClean="0"/>
              <a:t>software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ew </a:t>
            </a:r>
            <a:r>
              <a:rPr lang="en-US" dirty="0" smtClean="0"/>
              <a:t>code, but derived from RBSP interface </a:t>
            </a:r>
            <a:r>
              <a:rPr lang="en-US" dirty="0" smtClean="0"/>
              <a:t>code</a:t>
            </a:r>
          </a:p>
          <a:p>
            <a:pPr lvl="2"/>
            <a:r>
              <a:rPr lang="en-US" dirty="0" smtClean="0"/>
              <a:t>Done but needs update based on large instantaneous data rate</a:t>
            </a:r>
            <a:endParaRPr lang="en-US" dirty="0"/>
          </a:p>
          <a:p>
            <a:r>
              <a:rPr lang="en-US" dirty="0" smtClean="0"/>
              <a:t>EPI-Lo boot </a:t>
            </a:r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&gt;</a:t>
            </a:r>
            <a:r>
              <a:rPr lang="en-US" dirty="0" smtClean="0"/>
              <a:t>95% reused </a:t>
            </a:r>
            <a:r>
              <a:rPr lang="en-US" dirty="0" smtClean="0"/>
              <a:t>code</a:t>
            </a:r>
          </a:p>
          <a:p>
            <a:pPr lvl="1"/>
            <a:r>
              <a:rPr lang="en-US" dirty="0" smtClean="0"/>
              <a:t>Done</a:t>
            </a:r>
          </a:p>
          <a:p>
            <a:r>
              <a:rPr lang="en-US" dirty="0" smtClean="0"/>
              <a:t>TBD: need resource chart; new slide?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39435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712360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S/W - Packet Telemetry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Provides standard API to application</a:t>
            </a:r>
          </a:p>
          <a:p>
            <a:pPr lvl="1">
              <a:lnSpc>
                <a:spcPct val="90000"/>
              </a:lnSpc>
            </a:pPr>
            <a:r>
              <a:rPr lang="en-US"/>
              <a:t>Delivers variable-length packets</a:t>
            </a:r>
          </a:p>
          <a:p>
            <a:pPr lvl="1">
              <a:lnSpc>
                <a:spcPct val="90000"/>
              </a:lnSpc>
            </a:pPr>
            <a:r>
              <a:rPr lang="en-US"/>
              <a:t>Numeric ID identifies packet type/contents</a:t>
            </a:r>
          </a:p>
          <a:p>
            <a:pPr lvl="1">
              <a:lnSpc>
                <a:spcPct val="90000"/>
              </a:lnSpc>
            </a:pPr>
            <a:r>
              <a:rPr lang="en-US"/>
              <a:t>Time tag of data collection time</a:t>
            </a:r>
          </a:p>
          <a:p>
            <a:pPr>
              <a:lnSpc>
                <a:spcPct val="90000"/>
              </a:lnSpc>
            </a:pPr>
            <a:r>
              <a:rPr lang="en-US"/>
              <a:t>API also used within common code to deliver standard products:</a:t>
            </a:r>
          </a:p>
          <a:p>
            <a:pPr lvl="1">
              <a:lnSpc>
                <a:spcPct val="90000"/>
              </a:lnSpc>
            </a:pPr>
            <a:r>
              <a:rPr lang="en-US"/>
              <a:t>Memory dump, memory checksum, etc.</a:t>
            </a:r>
          </a:p>
          <a:p>
            <a:pPr lvl="1">
              <a:lnSpc>
                <a:spcPct val="90000"/>
              </a:lnSpc>
            </a:pPr>
            <a:r>
              <a:rPr lang="en-US"/>
              <a:t>Command echo</a:t>
            </a:r>
          </a:p>
          <a:p>
            <a:pPr lvl="1">
              <a:lnSpc>
                <a:spcPct val="90000"/>
              </a:lnSpc>
            </a:pPr>
            <a:r>
              <a:rPr lang="en-US"/>
              <a:t>Alarm</a:t>
            </a:r>
          </a:p>
          <a:p>
            <a:pPr lvl="1">
              <a:lnSpc>
                <a:spcPct val="90000"/>
              </a:lnSpc>
            </a:pPr>
            <a:r>
              <a:rPr lang="en-US"/>
              <a:t>Status/housekeeping</a:t>
            </a:r>
          </a:p>
        </p:txBody>
      </p:sp>
    </p:spTree>
    <p:extLst>
      <p:ext uri="{BB962C8B-B14F-4D97-AF65-F5344CB8AC3E}">
        <p14:creationId xmlns:p14="http://schemas.microsoft.com/office/powerpoint/2010/main" val="524239790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S/W - Commands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Standard API for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clients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to register commands:</a:t>
            </a:r>
          </a:p>
          <a:p>
            <a:pPr lvl="1"/>
            <a:r>
              <a:rPr lang="en-US" dirty="0"/>
              <a:t>Numeric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 err="1"/>
              <a:t>opcode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and expected number of arguments</a:t>
            </a:r>
          </a:p>
          <a:p>
            <a:pPr lvl="1"/>
            <a:r>
              <a:rPr lang="en-US" dirty="0"/>
              <a:t>Pointer to code that implements command</a:t>
            </a:r>
          </a:p>
          <a:p>
            <a:r>
              <a:rPr lang="en-US" dirty="0"/>
              <a:t>API also used within common code to register standard commands:</a:t>
            </a:r>
          </a:p>
          <a:p>
            <a:pPr lvl="1"/>
            <a:r>
              <a:rPr lang="en-US" dirty="0" smtClean="0"/>
              <a:t>EPILO_CMD_NULL</a:t>
            </a:r>
            <a:r>
              <a:rPr lang="en-US" dirty="0"/>
              <a:t>: do nothing; tests uplink and downlink paths</a:t>
            </a:r>
          </a:p>
          <a:p>
            <a:pPr lvl="1"/>
            <a:r>
              <a:rPr lang="en-US" dirty="0" smtClean="0"/>
              <a:t>EPILO_STAT_CLR</a:t>
            </a:r>
            <a:r>
              <a:rPr lang="en-US" dirty="0"/>
              <a:t>: reset counters</a:t>
            </a:r>
          </a:p>
          <a:p>
            <a:r>
              <a:rPr lang="en-US" dirty="0"/>
              <a:t>Command process executes commands</a:t>
            </a:r>
          </a:p>
          <a:p>
            <a:pPr lvl="1"/>
            <a:r>
              <a:rPr lang="en-US" dirty="0"/>
              <a:t>Echoes </a:t>
            </a:r>
            <a:r>
              <a:rPr lang="en-US" dirty="0" err="1"/>
              <a:t>opcode</a:t>
            </a:r>
            <a:r>
              <a:rPr lang="en-US" dirty="0"/>
              <a:t>, up to ten argument bytes, and a result code</a:t>
            </a:r>
          </a:p>
          <a:p>
            <a:pPr lvl="1"/>
            <a:r>
              <a:rPr lang="en-US" dirty="0"/>
              <a:t>Also executes stored command sequences, macros …</a:t>
            </a:r>
          </a:p>
        </p:txBody>
      </p:sp>
    </p:spTree>
    <p:extLst>
      <p:ext uri="{BB962C8B-B14F-4D97-AF65-F5344CB8AC3E}">
        <p14:creationId xmlns:p14="http://schemas.microsoft.com/office/powerpoint/2010/main" val="740850198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S/W - Macros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Macros are stored sequences of commands</a:t>
            </a:r>
          </a:p>
          <a:p>
            <a:r>
              <a:rPr lang="en-US" dirty="0"/>
              <a:t>256 different macros can be defined</a:t>
            </a:r>
          </a:p>
          <a:p>
            <a:r>
              <a:rPr lang="en-US" dirty="0"/>
              <a:t>64 Kbyte of RAM is available for macro storage</a:t>
            </a:r>
          </a:p>
          <a:p>
            <a:r>
              <a:rPr lang="en-US" dirty="0"/>
              <a:t>Macros can nest 16 deep; up to 64 macros can execute concurrently</a:t>
            </a:r>
          </a:p>
          <a:p>
            <a:r>
              <a:rPr lang="en-US" dirty="0"/>
              <a:t>Real-time uplink commands take precedence over macro commands</a:t>
            </a:r>
          </a:p>
          <a:p>
            <a:r>
              <a:rPr lang="en-US" dirty="0"/>
              <a:t>Commands from a macro are echoed; the echo includes a flag indicating that the command is from a macro</a:t>
            </a:r>
          </a:p>
        </p:txBody>
      </p:sp>
    </p:spTree>
    <p:extLst>
      <p:ext uri="{BB962C8B-B14F-4D97-AF65-F5344CB8AC3E}">
        <p14:creationId xmlns:p14="http://schemas.microsoft.com/office/powerpoint/2010/main" val="694712907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Macros are “learned” by the instrument</a:t>
            </a:r>
          </a:p>
          <a:p>
            <a:pPr lvl="1"/>
            <a:r>
              <a:rPr lang="en-US" dirty="0"/>
              <a:t>EPILO_MAC_DEF starts a macro definition; any command uplinked with its “macro” </a:t>
            </a:r>
            <a:r>
              <a:rPr lang="en-US" dirty="0" err="1"/>
              <a:t>arg</a:t>
            </a:r>
            <a:r>
              <a:rPr lang="en-US" dirty="0"/>
              <a:t> set will be appended to the macro</a:t>
            </a:r>
          </a:p>
          <a:p>
            <a:pPr lvl="1"/>
            <a:r>
              <a:rPr lang="en-US" dirty="0"/>
              <a:t>EPILO_MAC_ENDDEF ends the definition</a:t>
            </a:r>
          </a:p>
          <a:p>
            <a:pPr lvl="1"/>
            <a:r>
              <a:rPr lang="en-US" dirty="0"/>
              <a:t>While a macro is being compiled, any real-time command, i.e., one without a set “macro” </a:t>
            </a:r>
            <a:r>
              <a:rPr lang="en-US" dirty="0" err="1"/>
              <a:t>arg</a:t>
            </a:r>
            <a:r>
              <a:rPr lang="en-US" dirty="0"/>
              <a:t> will be executed.</a:t>
            </a:r>
          </a:p>
          <a:p>
            <a:pPr lvl="1"/>
            <a:r>
              <a:rPr lang="en-US" dirty="0"/>
              <a:t>There is no need for  macro compiler or macro memory management by ground software</a:t>
            </a:r>
          </a:p>
          <a:p>
            <a:r>
              <a:rPr lang="en-US" dirty="0"/>
              <a:t>Other macro commands:</a:t>
            </a:r>
          </a:p>
          <a:p>
            <a:pPr lvl="1"/>
            <a:r>
              <a:rPr lang="en-US" dirty="0"/>
              <a:t>EPILO_MAC_DELAY and EPILO_MAC_PAUSE delay by a give number of seconds or until a given time, respectively</a:t>
            </a:r>
          </a:p>
          <a:p>
            <a:pPr lvl="1"/>
            <a:r>
              <a:rPr lang="en-US" dirty="0"/>
              <a:t>EPILO_MAC_NEST and EPILO_MAC_RUN nest a macro and starts a concurrently executing macro, respectively</a:t>
            </a:r>
          </a:p>
          <a:p>
            <a:pPr lvl="1"/>
            <a:r>
              <a:rPr lang="en-US" dirty="0"/>
              <a:t>EPILO_MAC_LOOP_BEGIN and EPILO_MAC_LOOP_END delimit a definite loop</a:t>
            </a:r>
          </a:p>
          <a:p>
            <a:pPr lvl="1"/>
            <a:r>
              <a:rPr lang="en-US" dirty="0"/>
              <a:t>EPILO_MAC_HALT kills a running macro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S/W - Macros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986914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S/W - Memory Management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Commands:</a:t>
            </a:r>
          </a:p>
          <a:p>
            <a:pPr lvl="1"/>
            <a:r>
              <a:rPr lang="en-US" dirty="0" smtClean="0"/>
              <a:t>EPILO_MEM_LOAD</a:t>
            </a:r>
            <a:r>
              <a:rPr lang="en-US" dirty="0"/>
              <a:t>: loads RAM</a:t>
            </a:r>
          </a:p>
          <a:p>
            <a:pPr lvl="1"/>
            <a:r>
              <a:rPr lang="en-US" dirty="0" smtClean="0"/>
              <a:t>EPILO_MEM_COPY</a:t>
            </a:r>
            <a:r>
              <a:rPr lang="en-US" dirty="0"/>
              <a:t>: copy memory; source and/or destination can be RAM or </a:t>
            </a:r>
            <a:r>
              <a:rPr lang="en-US" dirty="0" smtClean="0"/>
              <a:t>non-volatile MRAM</a:t>
            </a:r>
            <a:endParaRPr lang="en-US" dirty="0"/>
          </a:p>
          <a:p>
            <a:pPr lvl="1"/>
            <a:r>
              <a:rPr lang="en-US" dirty="0" smtClean="0"/>
              <a:t>EPILO_MEM_READ</a:t>
            </a:r>
            <a:r>
              <a:rPr lang="en-US" dirty="0"/>
              <a:t>: produce memory dump packets</a:t>
            </a:r>
          </a:p>
          <a:p>
            <a:pPr lvl="1"/>
            <a:r>
              <a:rPr lang="en-US" dirty="0" smtClean="0"/>
              <a:t>EPILO_MEM_READ_ABRT</a:t>
            </a:r>
            <a:r>
              <a:rPr lang="en-US" dirty="0"/>
              <a:t>: stop memory dump</a:t>
            </a:r>
          </a:p>
          <a:p>
            <a:pPr lvl="1"/>
            <a:r>
              <a:rPr lang="en-US" dirty="0" smtClean="0"/>
              <a:t>EPILO_MEM_CHECK</a:t>
            </a:r>
            <a:r>
              <a:rPr lang="en-US" dirty="0"/>
              <a:t>: produce a checksum packet summarizing given region</a:t>
            </a:r>
          </a:p>
          <a:p>
            <a:pPr lvl="1"/>
            <a:r>
              <a:rPr lang="en-US" dirty="0" smtClean="0"/>
              <a:t>EPILO_MEM_RUN</a:t>
            </a:r>
            <a:r>
              <a:rPr lang="en-US" dirty="0"/>
              <a:t>: jump to program at given address</a:t>
            </a:r>
          </a:p>
          <a:p>
            <a:r>
              <a:rPr lang="en-US" dirty="0"/>
              <a:t>Note: these commands are the core of the boot software</a:t>
            </a:r>
          </a:p>
        </p:txBody>
      </p:sp>
    </p:spTree>
    <p:extLst>
      <p:ext uri="{BB962C8B-B14F-4D97-AF65-F5344CB8AC3E}">
        <p14:creationId xmlns:p14="http://schemas.microsoft.com/office/powerpoint/2010/main" val="49499616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Alarm packet is generated in response to a software problem or to a monitored value going out of limits</a:t>
            </a:r>
          </a:p>
          <a:p>
            <a:r>
              <a:rPr lang="en-US" dirty="0"/>
              <a:t>Alarms from monitors can be transient or persistent</a:t>
            </a:r>
          </a:p>
          <a:p>
            <a:pPr lvl="1"/>
            <a:r>
              <a:rPr lang="en-US" dirty="0"/>
              <a:t>If a monitored value is out-of-limits just once, a transient alarm is reported</a:t>
            </a:r>
          </a:p>
          <a:p>
            <a:pPr lvl="1"/>
            <a:r>
              <a:rPr lang="en-US" dirty="0"/>
              <a:t>If a monitored value is consecutively out-of-limits twice, a persistent alarm is reported and the software may take corrective action</a:t>
            </a:r>
          </a:p>
          <a:p>
            <a:pPr lvl="1"/>
            <a:r>
              <a:rPr lang="en-US" dirty="0"/>
              <a:t>If a monitored value is consecutively out-of-limits more than twice,  either corrective action is taken again, the shutdown macro is run, or nothing is done, depending on the thing being monitored</a:t>
            </a:r>
          </a:p>
          <a:p>
            <a:r>
              <a:rPr lang="en-US" dirty="0"/>
              <a:t>Commands:</a:t>
            </a:r>
          </a:p>
          <a:p>
            <a:pPr lvl="1"/>
            <a:r>
              <a:rPr lang="en-US" dirty="0"/>
              <a:t>EPILO_MON_CNTRL enables or disables corrective action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S/W - Monitoring and Alarms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295425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Requirements</a:t>
            </a:r>
            <a:endParaRPr lang="en-US" dirty="0"/>
          </a:p>
        </p:txBody>
      </p:sp>
      <p:sp>
        <p:nvSpPr>
          <p:cNvPr id="921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EPI-Lo application </a:t>
            </a:r>
            <a:r>
              <a:rPr lang="en-US" dirty="0"/>
              <a:t>software</a:t>
            </a:r>
          </a:p>
          <a:p>
            <a:pPr lvl="1"/>
            <a:r>
              <a:rPr lang="en-US" dirty="0" smtClean="0"/>
              <a:t>Communicate with SPP host</a:t>
            </a:r>
          </a:p>
          <a:p>
            <a:pPr lvl="1"/>
            <a:r>
              <a:rPr lang="en-US" dirty="0" smtClean="0"/>
              <a:t>Control HV power supplies</a:t>
            </a:r>
          </a:p>
          <a:p>
            <a:pPr lvl="1"/>
            <a:r>
              <a:rPr lang="en-US" dirty="0" smtClean="0"/>
              <a:t>Configure sensor</a:t>
            </a:r>
          </a:p>
          <a:p>
            <a:pPr lvl="1"/>
            <a:r>
              <a:rPr lang="en-US" dirty="0" smtClean="0"/>
              <a:t>Integrate science data</a:t>
            </a:r>
          </a:p>
          <a:p>
            <a:pPr lvl="1"/>
            <a:r>
              <a:rPr lang="en-US" dirty="0" smtClean="0"/>
              <a:t>Operate a</a:t>
            </a:r>
            <a:r>
              <a:rPr lang="en-US" dirty="0" smtClean="0"/>
              <a:t>utonomously</a:t>
            </a:r>
            <a:endParaRPr lang="en-US" dirty="0"/>
          </a:p>
          <a:p>
            <a:r>
              <a:rPr lang="en-US" dirty="0" smtClean="0"/>
              <a:t>EPI-Lo boot </a:t>
            </a:r>
            <a:r>
              <a:rPr lang="en-US" dirty="0"/>
              <a:t>software</a:t>
            </a:r>
          </a:p>
          <a:p>
            <a:pPr lvl="1"/>
            <a:r>
              <a:rPr lang="en-US" dirty="0" smtClean="0"/>
              <a:t>Communicate with SPP host</a:t>
            </a:r>
          </a:p>
          <a:p>
            <a:pPr lvl="1"/>
            <a:r>
              <a:rPr lang="en-US" dirty="0" smtClean="0"/>
              <a:t>Autonomously start application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879" y="4085118"/>
            <a:ext cx="2419790" cy="1807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017" y="1191265"/>
            <a:ext cx="4149621" cy="252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5570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S/W - Monitoring Algorithm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143000"/>
            <a:ext cx="8229600" cy="687388"/>
          </a:xfrm>
        </p:spPr>
        <p:txBody>
          <a:bodyPr/>
          <a:lstStyle/>
          <a:p>
            <a:r>
              <a:rPr lang="en-US"/>
              <a:t>High response (low response is similar):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685800" y="1752600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1200" b="1" dirty="0">
                <a:latin typeface="Courier" charset="0"/>
              </a:rPr>
              <a:t>	high once: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issue transient high alarm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/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high twice: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issue persistent high alarm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if enabled (via </a:t>
            </a:r>
            <a:r>
              <a:rPr lang="en-US" sz="1200" b="1" dirty="0" smtClean="0">
                <a:latin typeface="Courier" charset="0"/>
              </a:rPr>
              <a:t>EPILO_MON_CNTRL </a:t>
            </a:r>
            <a:r>
              <a:rPr lang="en-US" sz="1200" b="1" dirty="0">
                <a:latin typeface="Courier" charset="0"/>
              </a:rPr>
              <a:t>command)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execute high response macro for this alarm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/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high more than twice: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case of monitor class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current/voltage: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	if enabled (via </a:t>
            </a:r>
            <a:r>
              <a:rPr lang="en-US" sz="1200" b="1" dirty="0" smtClean="0">
                <a:latin typeface="Courier" charset="0"/>
              </a:rPr>
              <a:t>EPILO_MON_CNTRL </a:t>
            </a:r>
            <a:r>
              <a:rPr lang="en-US" sz="1200" b="1" dirty="0">
                <a:latin typeface="Courier" charset="0"/>
              </a:rPr>
              <a:t>command)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		run shutdown macro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temperature: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	</a:t>
            </a:r>
            <a:r>
              <a:rPr lang="en-US" sz="1200" b="1" dirty="0" err="1">
                <a:latin typeface="Courier" charset="0"/>
              </a:rPr>
              <a:t>nop</a:t>
            </a:r>
            <a:r>
              <a:rPr lang="en-US" sz="1200" b="1" dirty="0">
                <a:latin typeface="Courier" charset="0"/>
              </a:rPr>
              <a:t/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count rate: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	if enabled (via </a:t>
            </a:r>
            <a:r>
              <a:rPr lang="en-US" sz="1200" b="1" dirty="0" smtClean="0">
                <a:latin typeface="Courier" charset="0"/>
              </a:rPr>
              <a:t>EPILO_MON_CNTRL </a:t>
            </a:r>
            <a:r>
              <a:rPr lang="en-US" sz="1200" b="1" dirty="0">
                <a:latin typeface="Courier" charset="0"/>
              </a:rPr>
              <a:t>command)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		re-execute high response macro</a:t>
            </a:r>
            <a:br>
              <a:rPr lang="en-US" sz="1200" b="1" dirty="0">
                <a:latin typeface="Courier" charset="0"/>
              </a:rPr>
            </a:br>
            <a:endParaRPr lang="en-US" sz="1200" b="1" dirty="0">
              <a:latin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67456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S/W - Status Reporting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Status packet</a:t>
            </a:r>
          </a:p>
          <a:p>
            <a:pPr lvl="1"/>
            <a:r>
              <a:rPr lang="en-US" dirty="0"/>
              <a:t>Command and macro execution counters</a:t>
            </a:r>
          </a:p>
          <a:p>
            <a:pPr lvl="1"/>
            <a:r>
              <a:rPr lang="en-US" dirty="0"/>
              <a:t>Analogs: voltages, currents, and temperatures</a:t>
            </a:r>
          </a:p>
          <a:p>
            <a:pPr lvl="1"/>
            <a:r>
              <a:rPr lang="en-US" dirty="0"/>
              <a:t>Commanded instrument state</a:t>
            </a:r>
          </a:p>
          <a:p>
            <a:r>
              <a:rPr lang="en-US" dirty="0"/>
              <a:t>Commands:</a:t>
            </a:r>
          </a:p>
          <a:p>
            <a:pPr lvl="1"/>
            <a:r>
              <a:rPr lang="en-US" dirty="0" smtClean="0"/>
              <a:t>EPILO_STAT_INT</a:t>
            </a:r>
            <a:r>
              <a:rPr lang="en-US" dirty="0"/>
              <a:t>: how often should status be reported</a:t>
            </a:r>
          </a:p>
        </p:txBody>
      </p:sp>
    </p:spTree>
    <p:extLst>
      <p:ext uri="{BB962C8B-B14F-4D97-AF65-F5344CB8AC3E}">
        <p14:creationId xmlns:p14="http://schemas.microsoft.com/office/powerpoint/2010/main" val="3451452402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Time-Of-Flight Subsystem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Measures particle time-of-flight (TOF</a:t>
            </a:r>
            <a:r>
              <a:rPr lang="en-US" dirty="0" smtClean="0"/>
              <a:t>), </a:t>
            </a:r>
            <a:r>
              <a:rPr lang="en-US" dirty="0" smtClean="0"/>
              <a:t>look direction (</a:t>
            </a:r>
            <a:r>
              <a:rPr lang="en-US" dirty="0" smtClean="0"/>
              <a:t>i.e. position) on the sensor, </a:t>
            </a:r>
            <a:r>
              <a:rPr lang="en-US" dirty="0"/>
              <a:t>and pulse height</a:t>
            </a:r>
          </a:p>
          <a:p>
            <a:r>
              <a:rPr lang="en-US" dirty="0" smtClean="0"/>
              <a:t>EPI-Lo </a:t>
            </a:r>
            <a:r>
              <a:rPr lang="en-US" dirty="0"/>
              <a:t>software controls discriminator thresholds</a:t>
            </a:r>
          </a:p>
          <a:p>
            <a:r>
              <a:rPr lang="en-US" dirty="0"/>
              <a:t>Commands:</a:t>
            </a:r>
          </a:p>
          <a:p>
            <a:pPr lvl="1"/>
            <a:r>
              <a:rPr lang="en-US" dirty="0" smtClean="0"/>
              <a:t>EPILO_TDC_CFD</a:t>
            </a:r>
            <a:r>
              <a:rPr lang="en-US" dirty="0"/>
              <a:t>: Set </a:t>
            </a:r>
            <a:r>
              <a:rPr lang="en-US" dirty="0" smtClean="0"/>
              <a:t>TDC System CFD </a:t>
            </a:r>
            <a:r>
              <a:rPr lang="en-US" dirty="0"/>
              <a:t>Threshold</a:t>
            </a:r>
          </a:p>
          <a:p>
            <a:pPr lvl="1"/>
            <a:r>
              <a:rPr lang="en-US" dirty="0" smtClean="0"/>
              <a:t>EPILO_TDC_PH: </a:t>
            </a:r>
            <a:r>
              <a:rPr lang="en-US" dirty="0"/>
              <a:t>Set </a:t>
            </a:r>
            <a:r>
              <a:rPr lang="en-US" dirty="0" smtClean="0"/>
              <a:t>TDC System Pulse </a:t>
            </a:r>
            <a:r>
              <a:rPr lang="en-US" dirty="0"/>
              <a:t>Height </a:t>
            </a:r>
            <a:r>
              <a:rPr lang="en-US" dirty="0" smtClean="0"/>
              <a:t>Threshold</a:t>
            </a:r>
          </a:p>
          <a:p>
            <a:pPr lvl="1"/>
            <a:r>
              <a:rPr lang="en-US" dirty="0" smtClean="0"/>
              <a:t>EPILO_TDC_PH_STEP: Step TDC System Pulse Height Thresholds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98361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Energy Subsystem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Measures particle energy</a:t>
            </a:r>
          </a:p>
          <a:p>
            <a:r>
              <a:rPr lang="en-US" dirty="0" smtClean="0"/>
              <a:t>EPI-Lo </a:t>
            </a:r>
            <a:r>
              <a:rPr lang="en-US" dirty="0"/>
              <a:t>software time-multiplexes </a:t>
            </a:r>
            <a:r>
              <a:rPr lang="en-US" dirty="0" smtClean="0"/>
              <a:t>hardware between </a:t>
            </a:r>
            <a:r>
              <a:rPr lang="en-US" dirty="0"/>
              <a:t>electron and </a:t>
            </a:r>
            <a:r>
              <a:rPr lang="en-US" dirty="0" smtClean="0"/>
              <a:t>“particle” </a:t>
            </a:r>
            <a:r>
              <a:rPr lang="en-US" dirty="0" smtClean="0"/>
              <a:t>detectors</a:t>
            </a:r>
            <a:endParaRPr lang="en-US" dirty="0" smtClean="0"/>
          </a:p>
          <a:p>
            <a:r>
              <a:rPr lang="en-US" dirty="0" smtClean="0"/>
              <a:t>EPI-Lo software controls thresholds, one set per detector</a:t>
            </a:r>
            <a:endParaRPr lang="en-US" dirty="0"/>
          </a:p>
          <a:p>
            <a:r>
              <a:rPr lang="en-US" dirty="0" smtClean="0"/>
              <a:t>Commands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EPILO_EGY_ENERGY: </a:t>
            </a:r>
            <a:r>
              <a:rPr lang="en-US" dirty="0"/>
              <a:t>Set Energy </a:t>
            </a:r>
            <a:r>
              <a:rPr lang="en-US" dirty="0" smtClean="0"/>
              <a:t>Threshold</a:t>
            </a:r>
            <a:endParaRPr lang="en-US" dirty="0" smtClean="0"/>
          </a:p>
          <a:p>
            <a:pPr lvl="1"/>
            <a:r>
              <a:rPr lang="en-US" dirty="0" smtClean="0"/>
              <a:t>EPILO_EGY_EXTEND: </a:t>
            </a:r>
            <a:r>
              <a:rPr lang="en-US" dirty="0" smtClean="0"/>
              <a:t>Set </a:t>
            </a:r>
            <a:r>
              <a:rPr lang="en-US" dirty="0" smtClean="0"/>
              <a:t>Extended Energy Threshold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427758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Event Subsystem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Analyzes </a:t>
            </a:r>
            <a:r>
              <a:rPr lang="en-US" dirty="0" smtClean="0"/>
              <a:t>data from </a:t>
            </a:r>
            <a:r>
              <a:rPr lang="en-US" dirty="0"/>
              <a:t>TOF and energy subsystems to identify an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event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r>
              <a:rPr lang="en-US" dirty="0" smtClean="0"/>
              <a:t>EPI-Lo </a:t>
            </a:r>
            <a:r>
              <a:rPr lang="en-US" dirty="0"/>
              <a:t>software configures hardware to define a valid event</a:t>
            </a:r>
          </a:p>
          <a:p>
            <a:r>
              <a:rPr lang="en-US" dirty="0"/>
              <a:t>Commands:</a:t>
            </a:r>
          </a:p>
          <a:p>
            <a:pPr lvl="1"/>
            <a:r>
              <a:rPr lang="en-US" dirty="0" smtClean="0"/>
              <a:t>EPILO_EVT_MULTI: Enable/Disable Multiple Hit Reject</a:t>
            </a:r>
            <a:endParaRPr lang="en-US" dirty="0"/>
          </a:p>
          <a:p>
            <a:pPr lvl="1"/>
            <a:r>
              <a:rPr lang="en-US" dirty="0" smtClean="0"/>
              <a:t>EPILO_EVT_TDC_CHECK: Enable/Disable TDC Consistency Check</a:t>
            </a:r>
          </a:p>
          <a:p>
            <a:pPr lvl="1"/>
            <a:r>
              <a:rPr lang="en-US" dirty="0" smtClean="0"/>
              <a:t>EPILO_EVT_TDC_MATCH: </a:t>
            </a:r>
            <a:r>
              <a:rPr lang="en-US" dirty="0"/>
              <a:t>Enable/Disable TDC </a:t>
            </a:r>
            <a:r>
              <a:rPr lang="en-US" dirty="0" smtClean="0"/>
              <a:t>and SSD Match</a:t>
            </a:r>
          </a:p>
          <a:p>
            <a:pPr lvl="1"/>
            <a:r>
              <a:rPr lang="en-US" dirty="0" smtClean="0"/>
              <a:t>EPILO_EVT_TDC_ONLY: </a:t>
            </a:r>
            <a:r>
              <a:rPr lang="en-US" dirty="0"/>
              <a:t>Enable/Disable TDC-Only Events</a:t>
            </a:r>
          </a:p>
          <a:p>
            <a:pPr lvl="1"/>
            <a:r>
              <a:rPr lang="en-US" dirty="0" smtClean="0"/>
              <a:t>EPILO_EVT_TDC_POS</a:t>
            </a:r>
            <a:r>
              <a:rPr lang="en-US" dirty="0"/>
              <a:t>: Enable/Disable </a:t>
            </a:r>
            <a:r>
              <a:rPr lang="en-US" dirty="0" smtClean="0"/>
              <a:t>TDC Position Valid</a:t>
            </a:r>
          </a:p>
        </p:txBody>
      </p:sp>
    </p:spTree>
    <p:extLst>
      <p:ext uri="{BB962C8B-B14F-4D97-AF65-F5344CB8AC3E}">
        <p14:creationId xmlns:p14="http://schemas.microsoft.com/office/powerpoint/2010/main" val="1143644918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</a:t>
            </a:r>
            <a:r>
              <a:rPr lang="en-US" dirty="0" smtClean="0"/>
              <a:t>DACs and ADCs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</a:t>
            </a:r>
            <a:r>
              <a:rPr lang="en-US" dirty="0" smtClean="0"/>
              <a:t>Hz activity </a:t>
            </a:r>
            <a:r>
              <a:rPr lang="en-US" dirty="0"/>
              <a:t>schedule</a:t>
            </a:r>
          </a:p>
          <a:p>
            <a:r>
              <a:rPr lang="en-US" dirty="0"/>
              <a:t>Control </a:t>
            </a:r>
            <a:r>
              <a:rPr lang="en-US" dirty="0" err="1" smtClean="0"/>
              <a:t>QuadDACs</a:t>
            </a:r>
            <a:r>
              <a:rPr lang="en-US" dirty="0" smtClean="0"/>
              <a:t> over I2C bus</a:t>
            </a:r>
            <a:endParaRPr lang="en-US" dirty="0"/>
          </a:p>
          <a:p>
            <a:pPr lvl="1"/>
            <a:r>
              <a:rPr lang="en-US" dirty="0"/>
              <a:t>Set power supply levels, e.g. MCP HV</a:t>
            </a:r>
          </a:p>
          <a:p>
            <a:pPr lvl="1"/>
            <a:r>
              <a:rPr lang="en-US" dirty="0"/>
              <a:t>Set thresholds, e.g. MCP HV current</a:t>
            </a:r>
          </a:p>
          <a:p>
            <a:r>
              <a:rPr lang="en-US" dirty="0" smtClean="0"/>
              <a:t>Read ADCs over SPI bus</a:t>
            </a:r>
            <a:endParaRPr lang="en-US" dirty="0"/>
          </a:p>
          <a:p>
            <a:pPr lvl="1"/>
            <a:r>
              <a:rPr lang="en-US" dirty="0"/>
              <a:t>Read </a:t>
            </a:r>
            <a:r>
              <a:rPr lang="en-US" dirty="0" smtClean="0"/>
              <a:t>analogs (read three times and use median value)</a:t>
            </a:r>
            <a:endParaRPr lang="en-US" dirty="0"/>
          </a:p>
          <a:p>
            <a:pPr lvl="1"/>
            <a:r>
              <a:rPr lang="en-US" dirty="0"/>
              <a:t>Save in housekeeping</a:t>
            </a:r>
          </a:p>
          <a:p>
            <a:pPr lvl="1"/>
            <a:r>
              <a:rPr lang="en-US" dirty="0"/>
              <a:t>Monitor and report/respond to out-of-limit conditions</a:t>
            </a:r>
          </a:p>
        </p:txBody>
      </p:sp>
    </p:spTree>
    <p:extLst>
      <p:ext uri="{BB962C8B-B14F-4D97-AF65-F5344CB8AC3E}">
        <p14:creationId xmlns:p14="http://schemas.microsoft.com/office/powerpoint/2010/main" val="1952211757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</a:t>
            </a:r>
            <a:r>
              <a:rPr lang="en-US" dirty="0" smtClean="0"/>
              <a:t>Test Support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EPI-Lo software </a:t>
            </a:r>
            <a:r>
              <a:rPr lang="en-US" dirty="0"/>
              <a:t>provides commands to control an on-board </a:t>
            </a:r>
            <a:r>
              <a:rPr lang="en-US" dirty="0" err="1"/>
              <a:t>pulser</a:t>
            </a:r>
            <a:endParaRPr lang="en-US" dirty="0"/>
          </a:p>
          <a:p>
            <a:r>
              <a:rPr lang="en-US" dirty="0" smtClean="0"/>
              <a:t>EPI-Lo software </a:t>
            </a:r>
            <a:r>
              <a:rPr lang="en-US" dirty="0"/>
              <a:t>provides commands to select internal test points to bring out on the test port</a:t>
            </a:r>
          </a:p>
          <a:p>
            <a:r>
              <a:rPr lang="en-US" dirty="0"/>
              <a:t>Commands:</a:t>
            </a:r>
          </a:p>
          <a:p>
            <a:pPr lvl="1"/>
            <a:r>
              <a:rPr lang="en-US" dirty="0" smtClean="0"/>
              <a:t>EPILO_TST_PUL_CFG</a:t>
            </a:r>
            <a:r>
              <a:rPr lang="en-US" dirty="0"/>
              <a:t>: Configure </a:t>
            </a:r>
            <a:r>
              <a:rPr lang="en-US" dirty="0" smtClean="0"/>
              <a:t>Internal </a:t>
            </a:r>
            <a:r>
              <a:rPr lang="en-US" dirty="0" err="1" smtClean="0"/>
              <a:t>Pulser</a:t>
            </a:r>
            <a:endParaRPr lang="en-US" dirty="0"/>
          </a:p>
          <a:p>
            <a:pPr lvl="1"/>
            <a:r>
              <a:rPr lang="en-US" dirty="0" smtClean="0"/>
              <a:t>EPILO_TST_PUL_ENB</a:t>
            </a:r>
            <a:r>
              <a:rPr lang="en-US" dirty="0"/>
              <a:t>: Enable/Disable </a:t>
            </a:r>
            <a:r>
              <a:rPr lang="en-US" dirty="0" smtClean="0"/>
              <a:t>Internal </a:t>
            </a:r>
            <a:r>
              <a:rPr lang="en-US" dirty="0" err="1" smtClean="0"/>
              <a:t>Pulser</a:t>
            </a:r>
            <a:endParaRPr lang="en-US" dirty="0"/>
          </a:p>
          <a:p>
            <a:pPr lvl="1"/>
            <a:r>
              <a:rPr lang="en-US" dirty="0" smtClean="0"/>
              <a:t>EPILO_TST_PUL_HGT: Set Internal Pulse Height</a:t>
            </a:r>
            <a:endParaRPr lang="en-US" dirty="0"/>
          </a:p>
          <a:p>
            <a:pPr lvl="1"/>
            <a:r>
              <a:rPr lang="en-US" dirty="0" smtClean="0"/>
              <a:t>EPILO_TST_POINT</a:t>
            </a:r>
            <a:r>
              <a:rPr lang="en-US" dirty="0"/>
              <a:t>: Select Test Point </a:t>
            </a:r>
            <a:r>
              <a:rPr lang="en-US" dirty="0" smtClean="0"/>
              <a:t>Signal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939722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7434-9066, </a:t>
            </a:r>
            <a:r>
              <a:rPr lang="en-US" dirty="0" smtClean="0"/>
              <a:t>“Solar </a:t>
            </a:r>
            <a:r>
              <a:rPr lang="en-US" dirty="0"/>
              <a:t>Probe Plus (SPP) General Instrument (GI) </a:t>
            </a:r>
            <a:r>
              <a:rPr lang="en-US" dirty="0" smtClean="0"/>
              <a:t>ICD”</a:t>
            </a:r>
          </a:p>
          <a:p>
            <a:r>
              <a:rPr lang="en-US" dirty="0"/>
              <a:t>16105-ISIS-IRD-01, “PRELIMINARY INSTRUMENT REQUIREMENTS DOCUMENT SOLAR PROBE PLUS PROJECT ISIS INSTRUMENT</a:t>
            </a:r>
            <a:r>
              <a:rPr lang="en-US" dirty="0" smtClean="0"/>
              <a:t>”</a:t>
            </a:r>
          </a:p>
          <a:p>
            <a:r>
              <a:rPr lang="en-US" dirty="0"/>
              <a:t>7464-9005, </a:t>
            </a:r>
            <a:r>
              <a:rPr lang="en-US" dirty="0" smtClean="0"/>
              <a:t>“EPI</a:t>
            </a:r>
            <a:r>
              <a:rPr lang="en-US" dirty="0"/>
              <a:t>-Lo Flight Software </a:t>
            </a:r>
            <a:r>
              <a:rPr lang="en-US" dirty="0" smtClean="0"/>
              <a:t>Specification”</a:t>
            </a:r>
          </a:p>
          <a:p>
            <a:r>
              <a:rPr lang="en-US" dirty="0"/>
              <a:t>7464-9003, </a:t>
            </a:r>
            <a:r>
              <a:rPr lang="en-US" dirty="0" smtClean="0"/>
              <a:t>“EPI</a:t>
            </a:r>
            <a:r>
              <a:rPr lang="en-US" dirty="0"/>
              <a:t>-Lo Software Development </a:t>
            </a:r>
            <a:r>
              <a:rPr lang="en-US" dirty="0" smtClean="0"/>
              <a:t>Plan”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Documents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402841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Communications Graph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08" y="1001797"/>
            <a:ext cx="7154289" cy="550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89866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 - Ion Composition, Part 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1164684"/>
            <a:ext cx="88646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70547"/>
      </p:ext>
    </p:extLst>
  </p:cSld>
  <p:clrMapOvr>
    <a:masterClrMapping/>
  </p:clrMapOvr>
  <p:transition xmlns:p14="http://schemas.microsoft.com/office/powerpoint/2010/main"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Packet telemetry</a:t>
            </a:r>
          </a:p>
          <a:p>
            <a:r>
              <a:rPr lang="en-US" dirty="0"/>
              <a:t>Command handling</a:t>
            </a:r>
          </a:p>
          <a:p>
            <a:r>
              <a:rPr lang="en-US" dirty="0"/>
              <a:t>Macros (stored command sequences)</a:t>
            </a:r>
          </a:p>
          <a:p>
            <a:r>
              <a:rPr lang="en-US" dirty="0"/>
              <a:t>Memory management</a:t>
            </a:r>
          </a:p>
          <a:p>
            <a:r>
              <a:rPr lang="en-US" dirty="0"/>
              <a:t>Monitoring and alarm generation</a:t>
            </a:r>
          </a:p>
          <a:p>
            <a:r>
              <a:rPr lang="en-US" dirty="0"/>
              <a:t>Status </a:t>
            </a:r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787188"/>
      </p:ext>
    </p:extLst>
  </p:cSld>
  <p:clrMapOvr>
    <a:masterClrMapping/>
  </p:clrMapOvr>
  <p:transition xmlns:p14="http://schemas.microsoft.com/office/powerpoint/2010/main"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 - Ion Composition, Part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949708"/>
            <a:ext cx="84201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41897"/>
      </p:ext>
    </p:extLst>
  </p:cSld>
  <p:clrMapOvr>
    <a:masterClrMapping/>
  </p:clrMapOvr>
  <p:transition xmlns:p14="http://schemas.microsoft.com/office/powerpoint/2010/main"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 - Ion Energy, Part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179120"/>
            <a:ext cx="84709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99815"/>
      </p:ext>
    </p:extLst>
  </p:cSld>
  <p:clrMapOvr>
    <a:masterClrMapping/>
  </p:clrMapOvr>
  <p:transition xmlns:p14="http://schemas.microsoft.com/office/powerpoint/2010/main"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 - Ion Energy, Part 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719352"/>
            <a:ext cx="87630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70531"/>
      </p:ext>
    </p:extLst>
  </p:cSld>
  <p:clrMapOvr>
    <a:masterClrMapping/>
  </p:clrMapOvr>
  <p:transition xmlns:p14="http://schemas.microsoft.com/office/powerpoint/2010/main"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 - Part. Composition, Part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130056"/>
            <a:ext cx="8458200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99045"/>
      </p:ext>
    </p:extLst>
  </p:cSld>
  <p:clrMapOvr>
    <a:masterClrMapping/>
  </p:clrMapOvr>
  <p:transition xmlns:p14="http://schemas.microsoft.com/office/powerpoint/2010/main"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 - Part. Composition, Part 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2885396"/>
            <a:ext cx="87884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15174"/>
      </p:ext>
    </p:extLst>
  </p:cSld>
  <p:clrMapOvr>
    <a:masterClrMapping/>
  </p:clrMapOvr>
  <p:transition xmlns:p14="http://schemas.microsoft.com/office/powerpoint/2010/main"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 - Particle Energy, Part 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139680"/>
            <a:ext cx="84836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57887"/>
      </p:ext>
    </p:extLst>
  </p:cSld>
  <p:clrMapOvr>
    <a:masterClrMapping/>
  </p:clrMapOvr>
  <p:transition xmlns:p14="http://schemas.microsoft.com/office/powerpoint/2010/main"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 - Part Energy, Part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2747828"/>
            <a:ext cx="87122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16335"/>
      </p:ext>
    </p:extLst>
  </p:cSld>
  <p:clrMapOvr>
    <a:masterClrMapping/>
  </p:clrMapOvr>
  <p:transition xmlns:p14="http://schemas.microsoft.com/office/powerpoint/2010/main"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Activity Timeline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828800"/>
            <a:ext cx="62357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91780"/>
      </p:ext>
    </p:extLst>
  </p:cSld>
  <p:clrMapOvr>
    <a:masterClrMapping/>
  </p:clrMapOvr>
  <p:transition xmlns:p14="http://schemas.microsoft.com/office/powerpoint/2010/main"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Software Reuse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software reuse estimates for </a:t>
            </a:r>
            <a:r>
              <a:rPr lang="en-US" dirty="0" smtClean="0"/>
              <a:t>EPI-Lo</a:t>
            </a:r>
            <a:endParaRPr lang="en-US" dirty="0"/>
          </a:p>
          <a:p>
            <a:pPr lvl="1"/>
            <a:r>
              <a:rPr lang="en-US" dirty="0"/>
              <a:t>~50% of application</a:t>
            </a:r>
          </a:p>
          <a:p>
            <a:pPr lvl="1"/>
            <a:r>
              <a:rPr lang="en-US" dirty="0"/>
              <a:t>&gt;90% of boot</a:t>
            </a:r>
          </a:p>
          <a:p>
            <a:r>
              <a:rPr lang="en-US" dirty="0"/>
              <a:t>Common software </a:t>
            </a:r>
            <a:r>
              <a:rPr lang="en-US" dirty="0" smtClean="0"/>
              <a:t>currently (or soon to be) </a:t>
            </a:r>
            <a:r>
              <a:rPr lang="en-US" dirty="0"/>
              <a:t>in flight:</a:t>
            </a:r>
          </a:p>
          <a:p>
            <a:pPr lvl="1"/>
            <a:r>
              <a:rPr lang="en-US" dirty="0"/>
              <a:t>MESSENGER: EPPS, GRS, MAG, MASCS, MDIS, NS, and XRS</a:t>
            </a:r>
          </a:p>
          <a:p>
            <a:pPr lvl="1"/>
            <a:r>
              <a:rPr lang="en-US" dirty="0"/>
              <a:t>MRO: CRISM</a:t>
            </a:r>
          </a:p>
          <a:p>
            <a:pPr lvl="1"/>
            <a:r>
              <a:rPr lang="en-US" dirty="0"/>
              <a:t>New Horizons: LORRI and </a:t>
            </a:r>
            <a:r>
              <a:rPr lang="en-US" dirty="0" smtClean="0"/>
              <a:t>PEPSSI</a:t>
            </a:r>
          </a:p>
          <a:p>
            <a:pPr lvl="1"/>
            <a:r>
              <a:rPr lang="en-US" dirty="0" smtClean="0"/>
              <a:t>Pucks: Juno/JEDI, RBSP/RBSPICE, MMS/EIS (2014)</a:t>
            </a:r>
          </a:p>
          <a:p>
            <a:pPr lvl="1"/>
            <a:r>
              <a:rPr lang="en-US" dirty="0" err="1" smtClean="0"/>
              <a:t>BepiColombo</a:t>
            </a:r>
            <a:r>
              <a:rPr lang="en-US" dirty="0" smtClean="0"/>
              <a:t>/</a:t>
            </a:r>
            <a:r>
              <a:rPr lang="en-US" dirty="0" err="1" smtClean="0"/>
              <a:t>Strofio</a:t>
            </a:r>
            <a:r>
              <a:rPr lang="en-US" dirty="0" smtClean="0"/>
              <a:t> (2015)</a:t>
            </a:r>
          </a:p>
          <a:p>
            <a:pPr lvl="1"/>
            <a:r>
              <a:rPr lang="en-US" dirty="0" smtClean="0"/>
              <a:t>Solar Orbiter/SIS (2017)</a:t>
            </a:r>
            <a:endParaRPr lang="en-US" dirty="0"/>
          </a:p>
          <a:p>
            <a:r>
              <a:rPr lang="en-US" dirty="0"/>
              <a:t>Automated regression test for common software (and for boot software)</a:t>
            </a:r>
          </a:p>
        </p:txBody>
      </p:sp>
    </p:spTree>
    <p:extLst>
      <p:ext uri="{BB962C8B-B14F-4D97-AF65-F5344CB8AC3E}">
        <p14:creationId xmlns:p14="http://schemas.microsoft.com/office/powerpoint/2010/main" val="93979851"/>
      </p:ext>
    </p:extLst>
  </p:cSld>
  <p:clrMapOvr>
    <a:masterClrMapping/>
  </p:clrMapOvr>
  <p:transition xmlns:p14="http://schemas.microsoft.com/office/powerpoint/2010/main"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SPP Spacecraft </a:t>
            </a:r>
            <a:r>
              <a:rPr lang="en-US" dirty="0"/>
              <a:t>Interface Software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Command and telemetry use 115200 baud UART protocol, 8 data bits plus odd parity</a:t>
            </a:r>
          </a:p>
          <a:p>
            <a:r>
              <a:rPr lang="en-US" dirty="0" smtClean="0"/>
              <a:t>Virtual 1PPS, i.e. falling edge of start bit of first byte in command ITF</a:t>
            </a:r>
            <a:endParaRPr lang="en-US" dirty="0"/>
          </a:p>
          <a:p>
            <a:r>
              <a:rPr lang="en-US" dirty="0"/>
              <a:t>R</a:t>
            </a:r>
            <a:r>
              <a:rPr lang="en-US" dirty="0" smtClean="0"/>
              <a:t>edundant interface, side A vs. side B</a:t>
            </a:r>
            <a:endParaRPr lang="en-US" dirty="0"/>
          </a:p>
          <a:p>
            <a:pPr lvl="1"/>
            <a:r>
              <a:rPr lang="en-US" dirty="0" smtClean="0"/>
              <a:t>Command arrival determines active side; telemetry sent only to that side</a:t>
            </a:r>
          </a:p>
          <a:p>
            <a:pPr lvl="1"/>
            <a:r>
              <a:rPr lang="en-US" dirty="0" smtClean="0"/>
              <a:t>Dynamic side switching supported</a:t>
            </a:r>
            <a:endParaRPr lang="en-US" dirty="0"/>
          </a:p>
          <a:p>
            <a:r>
              <a:rPr lang="en-US" dirty="0"/>
              <a:t>Interrupt driven: per-byte interrupt for command and telemetry, and </a:t>
            </a:r>
            <a:r>
              <a:rPr lang="en-US" dirty="0" smtClean="0"/>
              <a:t>side A and B 1PPS interrupts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91302"/>
      </p:ext>
    </p:extLst>
  </p:cSld>
  <p:clrMapOvr>
    <a:masterClrMapping/>
  </p:clrMapOvr>
  <p:transition xmlns:p14="http://schemas.microsoft.com/office/powerpoint/2010/main"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SPP </a:t>
            </a:r>
            <a:r>
              <a:rPr lang="en-US" dirty="0"/>
              <a:t>Host S/W – </a:t>
            </a:r>
            <a:r>
              <a:rPr lang="en-US" dirty="0" smtClean="0"/>
              <a:t>EPI-Lo </a:t>
            </a:r>
            <a:r>
              <a:rPr lang="en-US" dirty="0"/>
              <a:t>to S/C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Telemetry ITF</a:t>
            </a:r>
          </a:p>
          <a:p>
            <a:pPr lvl="1"/>
            <a:r>
              <a:rPr lang="en-US" dirty="0"/>
              <a:t>Variable length up to </a:t>
            </a:r>
            <a:r>
              <a:rPr lang="en-US" dirty="0" smtClean="0"/>
              <a:t>8196 bytes (EPI-Lo limits to 2060 bytes)</a:t>
            </a:r>
          </a:p>
          <a:p>
            <a:pPr lvl="1"/>
            <a:r>
              <a:rPr lang="en-US" dirty="0" smtClean="0"/>
              <a:t>Multiple telemetry ITFs can be sent but cannot straddle 1PPS (EPI-Lo sends one per second)</a:t>
            </a:r>
            <a:endParaRPr lang="en-US" dirty="0"/>
          </a:p>
          <a:p>
            <a:pPr lvl="1"/>
            <a:r>
              <a:rPr lang="en-US" dirty="0" smtClean="0"/>
              <a:t>Frame header </a:t>
            </a:r>
            <a:r>
              <a:rPr lang="en-US" dirty="0"/>
              <a:t>includes </a:t>
            </a:r>
            <a:r>
              <a:rPr lang="en-US" dirty="0" smtClean="0"/>
              <a:t>sync pattern, length, etc.; checksum </a:t>
            </a:r>
            <a:r>
              <a:rPr lang="en-US" dirty="0"/>
              <a:t>at end of frame</a:t>
            </a:r>
          </a:p>
          <a:p>
            <a:pPr lvl="1"/>
            <a:r>
              <a:rPr lang="en-US" dirty="0"/>
              <a:t>Frame transmission synchronized to 1PPS</a:t>
            </a:r>
          </a:p>
          <a:p>
            <a:r>
              <a:rPr lang="en-US" dirty="0"/>
              <a:t>CCSDS telemetry packets</a:t>
            </a:r>
          </a:p>
          <a:p>
            <a:pPr lvl="1"/>
            <a:r>
              <a:rPr lang="en-US" dirty="0"/>
              <a:t>Variable length, up to 4096 bytes (including headers)</a:t>
            </a:r>
          </a:p>
          <a:p>
            <a:pPr lvl="1"/>
            <a:r>
              <a:rPr lang="en-US" dirty="0"/>
              <a:t>Zero to many packets per frame</a:t>
            </a:r>
          </a:p>
          <a:p>
            <a:pPr lvl="1"/>
            <a:r>
              <a:rPr lang="en-US" dirty="0"/>
              <a:t>Packets can straddle frames</a:t>
            </a:r>
          </a:p>
          <a:p>
            <a:pPr lvl="1"/>
            <a:r>
              <a:rPr lang="en-US" dirty="0" smtClean="0"/>
              <a:t>64 </a:t>
            </a:r>
            <a:r>
              <a:rPr lang="en-US" dirty="0"/>
              <a:t>APIDs available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ritical housekeeping packet</a:t>
            </a:r>
          </a:p>
        </p:txBody>
      </p:sp>
    </p:spTree>
    <p:extLst>
      <p:ext uri="{BB962C8B-B14F-4D97-AF65-F5344CB8AC3E}">
        <p14:creationId xmlns:p14="http://schemas.microsoft.com/office/powerpoint/2010/main" val="2574889040"/>
      </p:ext>
    </p:extLst>
  </p:cSld>
  <p:clrMapOvr>
    <a:masterClrMapping/>
  </p:clrMapOvr>
  <p:transition xmlns:p14="http://schemas.microsoft.com/office/powerpoint/2010/main"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SPP </a:t>
            </a:r>
            <a:r>
              <a:rPr lang="en-US" dirty="0"/>
              <a:t>Host S/W – </a:t>
            </a:r>
            <a:r>
              <a:rPr lang="en-US" dirty="0" smtClean="0"/>
              <a:t>Critical Housekeeping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Critical housekeeping packet sent once per second</a:t>
            </a:r>
          </a:p>
          <a:p>
            <a:pPr lvl="1"/>
            <a:r>
              <a:rPr lang="en-US" dirty="0" smtClean="0"/>
              <a:t>May optionally be sent to the SSR</a:t>
            </a:r>
          </a:p>
          <a:p>
            <a:pPr lvl="1"/>
            <a:r>
              <a:rPr lang="en-US" dirty="0" smtClean="0"/>
              <a:t>If so, it counts against telemetry volume allocation</a:t>
            </a:r>
          </a:p>
          <a:p>
            <a:r>
              <a:rPr lang="en-US" dirty="0" smtClean="0"/>
              <a:t>Contains </a:t>
            </a:r>
            <a:r>
              <a:rPr lang="en-US" dirty="0" smtClean="0"/>
              <a:t>8 bits </a:t>
            </a:r>
            <a:r>
              <a:rPr lang="en-US" dirty="0" smtClean="0"/>
              <a:t>of TBD data to share with other instruments</a:t>
            </a:r>
          </a:p>
          <a:p>
            <a:r>
              <a:rPr lang="en-US" dirty="0" smtClean="0"/>
              <a:t>Contains 8 bytes of housekeeping data</a:t>
            </a:r>
            <a:endParaRPr lang="en-US" dirty="0"/>
          </a:p>
          <a:p>
            <a:pPr lvl="1"/>
            <a:r>
              <a:rPr lang="en-US" dirty="0" smtClean="0"/>
              <a:t>Data is included in spacecraft-generated combined instrument critical housekeeping packet</a:t>
            </a:r>
          </a:p>
          <a:p>
            <a:pPr lvl="1"/>
            <a:r>
              <a:rPr lang="en-US" dirty="0" smtClean="0"/>
              <a:t>Data is NOT monitored by spacecraft autonomy</a:t>
            </a:r>
            <a:endParaRPr lang="en-US" dirty="0"/>
          </a:p>
          <a:p>
            <a:r>
              <a:rPr lang="en-US" dirty="0" smtClean="0"/>
              <a:t>Contains bits to request power off or power cycle, set via EPI-Lo command:</a:t>
            </a:r>
          </a:p>
          <a:p>
            <a:pPr lvl="1"/>
            <a:r>
              <a:rPr lang="en-US" dirty="0" smtClean="0"/>
              <a:t>EPILO_SAF_OFF: Request power off</a:t>
            </a:r>
          </a:p>
          <a:p>
            <a:pPr lvl="1"/>
            <a:r>
              <a:rPr lang="en-US" dirty="0" smtClean="0"/>
              <a:t>EPILO_SAF_CYCLE: Request power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591711"/>
      </p:ext>
    </p:extLst>
  </p:cSld>
  <p:clrMapOvr>
    <a:masterClrMapping/>
  </p:clrMapOvr>
  <p:transition xmlns:p14="http://schemas.microsoft.com/office/powerpoint/2010/main"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SPP </a:t>
            </a:r>
            <a:r>
              <a:rPr lang="en-US" dirty="0"/>
              <a:t>Host S/W – S/C to </a:t>
            </a:r>
            <a:r>
              <a:rPr lang="en-US" dirty="0" smtClean="0"/>
              <a:t>EPI-Lo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Command ITF</a:t>
            </a:r>
          </a:p>
          <a:p>
            <a:pPr lvl="1"/>
            <a:r>
              <a:rPr lang="en-US" dirty="0"/>
              <a:t>Variable length up to 512 </a:t>
            </a:r>
            <a:r>
              <a:rPr lang="en-US" dirty="0" smtClean="0"/>
              <a:t>bytes</a:t>
            </a:r>
          </a:p>
          <a:p>
            <a:pPr lvl="1"/>
            <a:r>
              <a:rPr lang="en-US" dirty="0" smtClean="0"/>
              <a:t>S/C sends one command ITF per second</a:t>
            </a:r>
            <a:endParaRPr lang="en-US" dirty="0"/>
          </a:p>
          <a:p>
            <a:pPr lvl="1"/>
            <a:r>
              <a:rPr lang="en-US" dirty="0"/>
              <a:t>Frame header includes sync pattern, length, etc.; checksum at end of frame</a:t>
            </a:r>
          </a:p>
          <a:p>
            <a:pPr lvl="1"/>
            <a:r>
              <a:rPr lang="en-US" dirty="0" smtClean="0"/>
              <a:t>Frame </a:t>
            </a:r>
            <a:r>
              <a:rPr lang="en-US" dirty="0"/>
              <a:t>transmission synchronized to 1PPS</a:t>
            </a:r>
          </a:p>
          <a:p>
            <a:r>
              <a:rPr lang="en-US" dirty="0"/>
              <a:t>CCSDS </a:t>
            </a:r>
            <a:r>
              <a:rPr lang="en-US" dirty="0" err="1"/>
              <a:t>telecommand</a:t>
            </a:r>
            <a:r>
              <a:rPr lang="en-US" dirty="0"/>
              <a:t> packets</a:t>
            </a:r>
          </a:p>
          <a:p>
            <a:pPr lvl="1"/>
            <a:r>
              <a:rPr lang="en-US" dirty="0"/>
              <a:t>Variable length, up to </a:t>
            </a:r>
            <a:r>
              <a:rPr lang="en-US" dirty="0" smtClean="0"/>
              <a:t>360 </a:t>
            </a:r>
            <a:r>
              <a:rPr lang="en-US" dirty="0" smtClean="0"/>
              <a:t>bytes </a:t>
            </a:r>
            <a:r>
              <a:rPr lang="en-US" dirty="0"/>
              <a:t>(including headers)</a:t>
            </a:r>
          </a:p>
          <a:p>
            <a:pPr lvl="1"/>
            <a:r>
              <a:rPr lang="en-US" dirty="0"/>
              <a:t>One to </a:t>
            </a:r>
            <a:r>
              <a:rPr lang="en-US" dirty="0" smtClean="0"/>
              <a:t>many packets </a:t>
            </a:r>
            <a:r>
              <a:rPr lang="en-US" dirty="0"/>
              <a:t>per frame</a:t>
            </a:r>
          </a:p>
          <a:p>
            <a:pPr lvl="2"/>
            <a:r>
              <a:rPr lang="en-US" dirty="0"/>
              <a:t>S/C time and </a:t>
            </a:r>
            <a:r>
              <a:rPr lang="en-US" dirty="0" smtClean="0"/>
              <a:t>status (telemetry) packet </a:t>
            </a:r>
            <a:r>
              <a:rPr lang="en-US" dirty="0"/>
              <a:t>sent every second, always first</a:t>
            </a:r>
          </a:p>
          <a:p>
            <a:pPr lvl="2"/>
            <a:r>
              <a:rPr lang="en-US" dirty="0" smtClean="0"/>
              <a:t>Zero or more command packets</a:t>
            </a:r>
            <a:endParaRPr lang="en-US" dirty="0"/>
          </a:p>
          <a:p>
            <a:pPr lvl="1"/>
            <a:r>
              <a:rPr lang="en-US" dirty="0"/>
              <a:t>Packets cannot straddle </a:t>
            </a:r>
            <a:r>
              <a:rPr lang="en-US" dirty="0" smtClean="0"/>
              <a:t>frames</a:t>
            </a:r>
          </a:p>
          <a:p>
            <a:pPr lvl="1"/>
            <a:r>
              <a:rPr lang="en-US" dirty="0" smtClean="0"/>
              <a:t>Secondary header is optional (EPI-Lo does not use)</a:t>
            </a:r>
          </a:p>
          <a:p>
            <a:pPr lvl="1"/>
            <a:r>
              <a:rPr lang="en-US" dirty="0" smtClean="0"/>
              <a:t>64 APIDs available (EPI-Lo uses one)</a:t>
            </a:r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command ITF is not received for a </a:t>
            </a:r>
            <a:r>
              <a:rPr lang="en-US" dirty="0" err="1"/>
              <a:t>commandable</a:t>
            </a:r>
            <a:r>
              <a:rPr lang="en-US" dirty="0"/>
              <a:t> number of seconds, </a:t>
            </a:r>
            <a:r>
              <a:rPr lang="en-US" dirty="0" smtClean="0"/>
              <a:t>EPI-Lo </a:t>
            </a:r>
            <a:r>
              <a:rPr lang="en-US" dirty="0"/>
              <a:t>runs its </a:t>
            </a:r>
            <a:r>
              <a:rPr lang="en-US" dirty="0" err="1"/>
              <a:t>safing</a:t>
            </a:r>
            <a:r>
              <a:rPr lang="en-US" dirty="0"/>
              <a:t> </a:t>
            </a:r>
            <a:r>
              <a:rPr lang="en-US" dirty="0" smtClean="0"/>
              <a:t>macro</a:t>
            </a:r>
          </a:p>
        </p:txBody>
      </p:sp>
    </p:spTree>
    <p:extLst>
      <p:ext uri="{BB962C8B-B14F-4D97-AF65-F5344CB8AC3E}">
        <p14:creationId xmlns:p14="http://schemas.microsoft.com/office/powerpoint/2010/main" val="2884787751"/>
      </p:ext>
    </p:extLst>
  </p:cSld>
  <p:clrMapOvr>
    <a:masterClrMapping/>
  </p:clrMapOvr>
  <p:transition xmlns:p14="http://schemas.microsoft.com/office/powerpoint/2010/main"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12307</TotalTime>
  <Words>3078</Words>
  <Application>Microsoft Macintosh PowerPoint</Application>
  <PresentationFormat>On-screen Show (4:3)</PresentationFormat>
  <Paragraphs>371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Mid Phase B Status - ISIS - DRAFT 1</vt:lpstr>
      <vt:lpstr>17 – EPI-Lo Software</vt:lpstr>
      <vt:lpstr>Overview</vt:lpstr>
      <vt:lpstr>Key Requirements</vt:lpstr>
      <vt:lpstr>Common Software</vt:lpstr>
      <vt:lpstr>Common Software Reuse</vt:lpstr>
      <vt:lpstr>SPP Spacecraft Interface Software</vt:lpstr>
      <vt:lpstr>SPP Host S/W – EPI-Lo to S/C</vt:lpstr>
      <vt:lpstr>SPP Host S/W – Critical Housekeeping</vt:lpstr>
      <vt:lpstr>SPP Host S/W – S/C to EPI-Lo</vt:lpstr>
      <vt:lpstr>SPP Host S/W – Time Keeping</vt:lpstr>
      <vt:lpstr>EPI-Lo Application Software</vt:lpstr>
      <vt:lpstr>EPI-Lo Application S/W – MCP HV</vt:lpstr>
      <vt:lpstr>EPI-Lo Application S/W – SSD Bias</vt:lpstr>
      <vt:lpstr>EPI-Lo Application S/W - Integration Control</vt:lpstr>
      <vt:lpstr>EPI-Lo Application S/W - Event Modes</vt:lpstr>
      <vt:lpstr>EPI-Lo Application S/W – Science Products</vt:lpstr>
      <vt:lpstr>EPI-Lo Application S/W – Science Products (cont.)</vt:lpstr>
      <vt:lpstr>EPI-Lo Application S/W – Ancillary Products</vt:lpstr>
      <vt:lpstr>EPI-Lo Application S/W – Autonomous Operations</vt:lpstr>
      <vt:lpstr>EPI-Lo Boot S/W</vt:lpstr>
      <vt:lpstr>Software Development Environment</vt:lpstr>
      <vt:lpstr>Summary and Status</vt:lpstr>
      <vt:lpstr>Backup</vt:lpstr>
      <vt:lpstr>Common S/W - Packet Telemetry</vt:lpstr>
      <vt:lpstr>Common S/W - Commands</vt:lpstr>
      <vt:lpstr>Common S/W - Macros</vt:lpstr>
      <vt:lpstr>Common S/W - Macros (cont.)</vt:lpstr>
      <vt:lpstr>Common S/W - Memory Management</vt:lpstr>
      <vt:lpstr>Common S/W - Monitoring and Alarms</vt:lpstr>
      <vt:lpstr>Common S/W - Monitoring Algorithm</vt:lpstr>
      <vt:lpstr>Common S/W - Status Reporting</vt:lpstr>
      <vt:lpstr>EPI-Lo Application S/W – Time-Of-Flight Subsystem</vt:lpstr>
      <vt:lpstr>EPI-Lo Application S/W – Energy Subsystem</vt:lpstr>
      <vt:lpstr>EPI-Lo Application S/W – Event Subsystem</vt:lpstr>
      <vt:lpstr>EPI-Lo Application S/W – DACs and ADCs</vt:lpstr>
      <vt:lpstr>EPI-Lo Application S/W – Test Support</vt:lpstr>
      <vt:lpstr>Reference Documents</vt:lpstr>
      <vt:lpstr>Task Communications Graph</vt:lpstr>
      <vt:lpstr>Data Flow - Ion Composition, Part 1</vt:lpstr>
      <vt:lpstr>Data Flow - Ion Composition, Part 2</vt:lpstr>
      <vt:lpstr>Data Flow - Ion Energy, Part 1</vt:lpstr>
      <vt:lpstr>Data Flow - Ion Energy, Part 2</vt:lpstr>
      <vt:lpstr>Data Flow - Part. Composition, Part 1</vt:lpstr>
      <vt:lpstr>Data Flow - Part. Composition, Part 2</vt:lpstr>
      <vt:lpstr>Data Flow - Particle Energy, Part 1</vt:lpstr>
      <vt:lpstr>Data Flow - Part Energy, Part 2</vt:lpstr>
      <vt:lpstr>Software Activity Timeline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John Hayes</cp:lastModifiedBy>
  <cp:revision>330</cp:revision>
  <cp:lastPrinted>2012-05-09T16:55:26Z</cp:lastPrinted>
  <dcterms:created xsi:type="dcterms:W3CDTF">2013-01-28T12:52:32Z</dcterms:created>
  <dcterms:modified xsi:type="dcterms:W3CDTF">2014-10-10T20:57:55Z</dcterms:modified>
</cp:coreProperties>
</file>