
<file path=[Content_Types].xml><?xml version="1.0" encoding="utf-8"?>
<Types xmlns="http://schemas.openxmlformats.org/package/2006/content-types">
  <Default Extension="jpg" ContentType="image/jpeg"/>
  <Default Extension="emf" ContentType="image/x-emf"/>
  <Default Extension="doc" ContentType="application/msword"/>
  <Default Extension="xml" ContentType="application/xml"/>
  <Default Extension="jpeg" ContentType="image/jpeg"/>
  <Default Extension="vml" ContentType="application/vnd.openxmlformats-officedocument.vmlDrawing"/>
  <Default Extension="wdp" ContentType="image/vnd.ms-photo"/>
  <Default Extension="bin" ContentType="application/vnd.openxmlformats-officedocument.presentationml.printerSettings"/>
  <Default Extension="docx" ContentType="application/vnd.openxmlformats-officedocument.wordprocessingml.documen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2"/>
  </p:notesMasterIdLst>
  <p:handoutMasterIdLst>
    <p:handoutMasterId r:id="rId63"/>
  </p:handoutMasterIdLst>
  <p:sldIdLst>
    <p:sldId id="413" r:id="rId2"/>
    <p:sldId id="630" r:id="rId3"/>
    <p:sldId id="590" r:id="rId4"/>
    <p:sldId id="543" r:id="rId5"/>
    <p:sldId id="636" r:id="rId6"/>
    <p:sldId id="530" r:id="rId7"/>
    <p:sldId id="609" r:id="rId8"/>
    <p:sldId id="610" r:id="rId9"/>
    <p:sldId id="608" r:id="rId10"/>
    <p:sldId id="606" r:id="rId11"/>
    <p:sldId id="607" r:id="rId12"/>
    <p:sldId id="631" r:id="rId13"/>
    <p:sldId id="529" r:id="rId14"/>
    <p:sldId id="565" r:id="rId15"/>
    <p:sldId id="566" r:id="rId16"/>
    <p:sldId id="493" r:id="rId17"/>
    <p:sldId id="567" r:id="rId18"/>
    <p:sldId id="488" r:id="rId19"/>
    <p:sldId id="551" r:id="rId20"/>
    <p:sldId id="541" r:id="rId21"/>
    <p:sldId id="540" r:id="rId22"/>
    <p:sldId id="591" r:id="rId23"/>
    <p:sldId id="635" r:id="rId24"/>
    <p:sldId id="463" r:id="rId25"/>
    <p:sldId id="579" r:id="rId26"/>
    <p:sldId id="577" r:id="rId27"/>
    <p:sldId id="578" r:id="rId28"/>
    <p:sldId id="605" r:id="rId29"/>
    <p:sldId id="603" r:id="rId30"/>
    <p:sldId id="544" r:id="rId31"/>
    <p:sldId id="547" r:id="rId32"/>
    <p:sldId id="546" r:id="rId33"/>
    <p:sldId id="580" r:id="rId34"/>
    <p:sldId id="581" r:id="rId35"/>
    <p:sldId id="582" r:id="rId36"/>
    <p:sldId id="583" r:id="rId37"/>
    <p:sldId id="584" r:id="rId38"/>
    <p:sldId id="585" r:id="rId39"/>
    <p:sldId id="586" r:id="rId40"/>
    <p:sldId id="587" r:id="rId41"/>
    <p:sldId id="601" r:id="rId42"/>
    <p:sldId id="602" r:id="rId43"/>
    <p:sldId id="621" r:id="rId44"/>
    <p:sldId id="622" r:id="rId45"/>
    <p:sldId id="618" r:id="rId46"/>
    <p:sldId id="619" r:id="rId47"/>
    <p:sldId id="620" r:id="rId48"/>
    <p:sldId id="595" r:id="rId49"/>
    <p:sldId id="596" r:id="rId50"/>
    <p:sldId id="531" r:id="rId51"/>
    <p:sldId id="594" r:id="rId52"/>
    <p:sldId id="523" r:id="rId53"/>
    <p:sldId id="522" r:id="rId54"/>
    <p:sldId id="632" r:id="rId55"/>
    <p:sldId id="633" r:id="rId56"/>
    <p:sldId id="634" r:id="rId57"/>
    <p:sldId id="454" r:id="rId58"/>
    <p:sldId id="545" r:id="rId59"/>
    <p:sldId id="527" r:id="rId60"/>
    <p:sldId id="503" r:id="rId61"/>
  </p:sldIdLst>
  <p:sldSz cx="9144000" cy="6858000" type="screen4x3"/>
  <p:notesSz cx="6934200" cy="9220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630"/>
            <p14:sldId id="590"/>
            <p14:sldId id="543"/>
            <p14:sldId id="636"/>
            <p14:sldId id="530"/>
            <p14:sldId id="609"/>
            <p14:sldId id="610"/>
            <p14:sldId id="608"/>
            <p14:sldId id="606"/>
            <p14:sldId id="607"/>
            <p14:sldId id="631"/>
            <p14:sldId id="529"/>
            <p14:sldId id="565"/>
            <p14:sldId id="566"/>
            <p14:sldId id="493"/>
            <p14:sldId id="567"/>
            <p14:sldId id="488"/>
            <p14:sldId id="551"/>
            <p14:sldId id="541"/>
            <p14:sldId id="540"/>
            <p14:sldId id="591"/>
            <p14:sldId id="635"/>
            <p14:sldId id="463"/>
            <p14:sldId id="579"/>
            <p14:sldId id="577"/>
            <p14:sldId id="578"/>
            <p14:sldId id="605"/>
            <p14:sldId id="603"/>
            <p14:sldId id="544"/>
            <p14:sldId id="547"/>
            <p14:sldId id="546"/>
            <p14:sldId id="580"/>
            <p14:sldId id="581"/>
            <p14:sldId id="582"/>
            <p14:sldId id="583"/>
            <p14:sldId id="584"/>
            <p14:sldId id="585"/>
            <p14:sldId id="586"/>
            <p14:sldId id="587"/>
            <p14:sldId id="601"/>
            <p14:sldId id="602"/>
            <p14:sldId id="621"/>
            <p14:sldId id="622"/>
            <p14:sldId id="618"/>
            <p14:sldId id="619"/>
            <p14:sldId id="620"/>
            <p14:sldId id="595"/>
            <p14:sldId id="596"/>
            <p14:sldId id="531"/>
            <p14:sldId id="594"/>
            <p14:sldId id="523"/>
            <p14:sldId id="522"/>
            <p14:sldId id="632"/>
            <p14:sldId id="633"/>
            <p14:sldId id="634"/>
            <p14:sldId id="454"/>
            <p14:sldId id="545"/>
            <p14:sldId id="527"/>
            <p14:sldId id="5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A541C"/>
    <a:srgbClr val="FFCB9E"/>
    <a:srgbClr val="996633"/>
    <a:srgbClr val="0000FF"/>
    <a:srgbClr val="65018D"/>
    <a:srgbClr val="7501A2"/>
    <a:srgbClr val="181E48"/>
    <a:srgbClr val="525FD7"/>
    <a:srgbClr val="4BC35D"/>
    <a:srgbClr val="7CD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92" autoAdjust="0"/>
    <p:restoredTop sz="95581" autoAdjust="0"/>
  </p:normalViewPr>
  <p:slideViewPr>
    <p:cSldViewPr snapToGrid="0">
      <p:cViewPr varScale="1">
        <p:scale>
          <a:sx n="139" d="100"/>
          <a:sy n="139" d="100"/>
        </p:scale>
        <p:origin x="-984" y="-104"/>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notesViewPr>
    <p:cSldViewPr snapToGrid="0" showGuides="1">
      <p:cViewPr varScale="1">
        <p:scale>
          <a:sx n="82" d="100"/>
          <a:sy n="82" d="100"/>
        </p:scale>
        <p:origin x="-1890"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vl1pPr>
          </a:lstStyle>
          <a:p>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0580" tIns="45290" rIns="90580" bIns="45290" rtlCol="0"/>
          <a:lstStyle>
            <a:lvl1pPr algn="r">
              <a:defRPr sz="1200"/>
            </a:lvl1pPr>
          </a:lstStyle>
          <a:p>
            <a:fld id="{FAB82D2B-4194-414A-8944-2697E22A9174}" type="datetimeFigureOut">
              <a:rPr lang="en-US" smtClean="0"/>
              <a:pPr/>
              <a:t>11/5/14</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0580" tIns="45290" rIns="90580"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0580" tIns="45290" rIns="90580" bIns="4529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l" defTabSz="922912">
              <a:defRPr sz="1200" smtClean="0"/>
            </a:lvl1pPr>
          </a:lstStyle>
          <a:p>
            <a:pPr>
              <a:defRPr/>
            </a:pPr>
            <a:endParaRPr lang="en-US" dirty="0"/>
          </a:p>
        </p:txBody>
      </p:sp>
      <p:sp>
        <p:nvSpPr>
          <p:cNvPr id="10243" name="Rectangle 3"/>
          <p:cNvSpPr>
            <a:spLocks noGrp="1" noChangeArrowheads="1"/>
          </p:cNvSpPr>
          <p:nvPr>
            <p:ph type="dt" idx="1"/>
          </p:nvPr>
        </p:nvSpPr>
        <p:spPr bwMode="auto">
          <a:xfrm>
            <a:off x="3928018" y="0"/>
            <a:ext cx="3004610" cy="460379"/>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lvl1pPr algn="r" defTabSz="922912">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3735" y="4379911"/>
            <a:ext cx="5546731" cy="4148145"/>
          </a:xfrm>
          <a:prstGeom prst="rect">
            <a:avLst/>
          </a:prstGeom>
          <a:noFill/>
          <a:ln w="9525">
            <a:noFill/>
            <a:miter lim="800000"/>
            <a:headEnd/>
            <a:tailEnd/>
          </a:ln>
          <a:effectLst/>
        </p:spPr>
        <p:txBody>
          <a:bodyPr vert="horz" wrap="square" lIns="92295" tIns="46148" rIns="92295"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l" defTabSz="922912">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28018" y="8758245"/>
            <a:ext cx="3004610" cy="460379"/>
          </a:xfrm>
          <a:prstGeom prst="rect">
            <a:avLst/>
          </a:prstGeom>
          <a:noFill/>
          <a:ln w="9525">
            <a:noFill/>
            <a:miter lim="800000"/>
            <a:headEnd/>
            <a:tailEnd/>
          </a:ln>
          <a:effectLst/>
        </p:spPr>
        <p:txBody>
          <a:bodyPr vert="horz" wrap="square" lIns="92295" tIns="46148" rIns="92295" bIns="46148" numCol="1" anchor="b" anchorCtr="0" compatLnSpc="1">
            <a:prstTxWarp prst="textNoShape">
              <a:avLst/>
            </a:prstTxWarp>
          </a:bodyPr>
          <a:lstStyle>
            <a:lvl1pPr algn="r" defTabSz="922912">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9950" indent="-288442">
              <a:defRPr sz="2400" b="1">
                <a:solidFill>
                  <a:schemeClr val="tx1"/>
                </a:solidFill>
                <a:latin typeface="Arial" charset="0"/>
                <a:ea typeface="ＭＳ Ｐゴシック" charset="0"/>
              </a:defRPr>
            </a:lvl2pPr>
            <a:lvl3pPr marL="1153769" indent="-230753">
              <a:defRPr sz="2400" b="1">
                <a:solidFill>
                  <a:schemeClr val="tx1"/>
                </a:solidFill>
                <a:latin typeface="Arial" charset="0"/>
                <a:ea typeface="ＭＳ Ｐゴシック" charset="0"/>
              </a:defRPr>
            </a:lvl3pPr>
            <a:lvl4pPr marL="1615276" indent="-230753">
              <a:defRPr sz="2400" b="1">
                <a:solidFill>
                  <a:schemeClr val="tx1"/>
                </a:solidFill>
                <a:latin typeface="Arial" charset="0"/>
                <a:ea typeface="ＭＳ Ｐゴシック" charset="0"/>
              </a:defRPr>
            </a:lvl4pPr>
            <a:lvl5pPr marL="2076784" indent="-230753">
              <a:defRPr sz="2400" b="1">
                <a:solidFill>
                  <a:schemeClr val="tx1"/>
                </a:solidFill>
                <a:latin typeface="Arial" charset="0"/>
                <a:ea typeface="ＭＳ Ｐゴシック" charset="0"/>
              </a:defRPr>
            </a:lvl5pPr>
            <a:lvl6pPr marL="2538291" indent="-230753" eaLnBrk="0" fontAlgn="base" hangingPunct="0">
              <a:spcBef>
                <a:spcPct val="0"/>
              </a:spcBef>
              <a:spcAft>
                <a:spcPct val="0"/>
              </a:spcAft>
              <a:defRPr sz="2400" b="1">
                <a:solidFill>
                  <a:schemeClr val="tx1"/>
                </a:solidFill>
                <a:latin typeface="Arial" charset="0"/>
                <a:ea typeface="ＭＳ Ｐゴシック" charset="0"/>
              </a:defRPr>
            </a:lvl6pPr>
            <a:lvl7pPr marL="2999798" indent="-230753" eaLnBrk="0" fontAlgn="base" hangingPunct="0">
              <a:spcBef>
                <a:spcPct val="0"/>
              </a:spcBef>
              <a:spcAft>
                <a:spcPct val="0"/>
              </a:spcAft>
              <a:defRPr sz="2400" b="1">
                <a:solidFill>
                  <a:schemeClr val="tx1"/>
                </a:solidFill>
                <a:latin typeface="Arial" charset="0"/>
                <a:ea typeface="ＭＳ Ｐゴシック" charset="0"/>
              </a:defRPr>
            </a:lvl7pPr>
            <a:lvl8pPr marL="3461306" indent="-230753" eaLnBrk="0" fontAlgn="base" hangingPunct="0">
              <a:spcBef>
                <a:spcPct val="0"/>
              </a:spcBef>
              <a:spcAft>
                <a:spcPct val="0"/>
              </a:spcAft>
              <a:defRPr sz="2400" b="1">
                <a:solidFill>
                  <a:schemeClr val="tx1"/>
                </a:solidFill>
                <a:latin typeface="Arial" charset="0"/>
                <a:ea typeface="ＭＳ Ｐゴシック" charset="0"/>
              </a:defRPr>
            </a:lvl8pPr>
            <a:lvl9pPr marL="3922814" indent="-230753" eaLnBrk="0" fontAlgn="base" hangingPunct="0">
              <a:spcBef>
                <a:spcPct val="0"/>
              </a:spcBef>
              <a:spcAft>
                <a:spcPct val="0"/>
              </a:spcAft>
              <a:defRPr sz="2400" b="1">
                <a:solidFill>
                  <a:schemeClr val="tx1"/>
                </a:solidFill>
                <a:latin typeface="Arial" charset="0"/>
                <a:ea typeface="ＭＳ Ｐゴシック" charset="0"/>
              </a:defRPr>
            </a:lvl9pPr>
          </a:lstStyle>
          <a:p>
            <a:fld id="{B29E55D7-EBF3-1147-99B4-73277BAE3767}" type="slidenum">
              <a:rPr lang="en-US" sz="1200" b="0">
                <a:latin typeface="Times New Roman" charset="0"/>
              </a:rPr>
              <a:pPr/>
              <a:t>7</a:t>
            </a:fld>
            <a:endParaRPr lang="en-US" sz="1200" b="0" dirty="0">
              <a:latin typeface="Times New Roman" charset="0"/>
            </a:endParaRPr>
          </a:p>
        </p:txBody>
      </p:sp>
      <p:sp>
        <p:nvSpPr>
          <p:cNvPr id="17410" name="Rectangle 2"/>
          <p:cNvSpPr>
            <a:spLocks noGrp="1" noRot="1" noChangeAspect="1" noChangeArrowheads="1"/>
          </p:cNvSpPr>
          <p:nvPr>
            <p:ph type="sldImg"/>
          </p:nvPr>
        </p:nvSpPr>
        <p:spPr>
          <a:xfrm>
            <a:off x="1163638" y="690563"/>
            <a:ext cx="4610100" cy="3457575"/>
          </a:xfrm>
          <a:solidFill>
            <a:srgbClr val="FFFFFF"/>
          </a:solidFill>
          <a:ln/>
        </p:spPr>
      </p:sp>
      <p:sp>
        <p:nvSpPr>
          <p:cNvPr id="17411" name="Rectangle 3"/>
          <p:cNvSpPr>
            <a:spLocks noGrp="1" noChangeArrowheads="1"/>
          </p:cNvSpPr>
          <p:nvPr>
            <p:ph type="body" idx="1"/>
          </p:nvPr>
        </p:nvSpPr>
        <p:spPr>
          <a:xfrm>
            <a:off x="693420" y="4379595"/>
            <a:ext cx="5547360" cy="4149090"/>
          </a:xfrm>
          <a:solidFill>
            <a:srgbClr val="FFFFFF"/>
          </a:solidFill>
          <a:ln>
            <a:solidFill>
              <a:srgbClr val="000000"/>
            </a:solidFill>
          </a:ln>
          <a:extLst>
            <a:ext uri="{FAA26D3D-D897-4be2-8F04-BA451C77F1D7}">
              <ma14:placeholderFlag xmlns:ma14="http://schemas.microsoft.com/office/mac/drawingml/2011/main" val="1"/>
            </a:ext>
          </a:extLst>
        </p:spPr>
        <p:txBody>
          <a:bodyPr lIns="87308" tIns="43655" rIns="87308" bIns="43655"/>
          <a:lstStyle/>
          <a:p>
            <a:pPr eaLnBrk="1" hangingPunct="1"/>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9950" indent="-288442">
              <a:defRPr sz="2400" b="1">
                <a:solidFill>
                  <a:schemeClr val="tx1"/>
                </a:solidFill>
                <a:latin typeface="Arial" charset="0"/>
                <a:ea typeface="ＭＳ Ｐゴシック" charset="0"/>
              </a:defRPr>
            </a:lvl2pPr>
            <a:lvl3pPr marL="1153769" indent="-230753">
              <a:defRPr sz="2400" b="1">
                <a:solidFill>
                  <a:schemeClr val="tx1"/>
                </a:solidFill>
                <a:latin typeface="Arial" charset="0"/>
                <a:ea typeface="ＭＳ Ｐゴシック" charset="0"/>
              </a:defRPr>
            </a:lvl3pPr>
            <a:lvl4pPr marL="1615276" indent="-230753">
              <a:defRPr sz="2400" b="1">
                <a:solidFill>
                  <a:schemeClr val="tx1"/>
                </a:solidFill>
                <a:latin typeface="Arial" charset="0"/>
                <a:ea typeface="ＭＳ Ｐゴシック" charset="0"/>
              </a:defRPr>
            </a:lvl4pPr>
            <a:lvl5pPr marL="2076784" indent="-230753">
              <a:defRPr sz="2400" b="1">
                <a:solidFill>
                  <a:schemeClr val="tx1"/>
                </a:solidFill>
                <a:latin typeface="Arial" charset="0"/>
                <a:ea typeface="ＭＳ Ｐゴシック" charset="0"/>
              </a:defRPr>
            </a:lvl5pPr>
            <a:lvl6pPr marL="2538291" indent="-230753" eaLnBrk="0" fontAlgn="base" hangingPunct="0">
              <a:spcBef>
                <a:spcPct val="0"/>
              </a:spcBef>
              <a:spcAft>
                <a:spcPct val="0"/>
              </a:spcAft>
              <a:defRPr sz="2400" b="1">
                <a:solidFill>
                  <a:schemeClr val="tx1"/>
                </a:solidFill>
                <a:latin typeface="Arial" charset="0"/>
                <a:ea typeface="ＭＳ Ｐゴシック" charset="0"/>
              </a:defRPr>
            </a:lvl6pPr>
            <a:lvl7pPr marL="2999798" indent="-230753" eaLnBrk="0" fontAlgn="base" hangingPunct="0">
              <a:spcBef>
                <a:spcPct val="0"/>
              </a:spcBef>
              <a:spcAft>
                <a:spcPct val="0"/>
              </a:spcAft>
              <a:defRPr sz="2400" b="1">
                <a:solidFill>
                  <a:schemeClr val="tx1"/>
                </a:solidFill>
                <a:latin typeface="Arial" charset="0"/>
                <a:ea typeface="ＭＳ Ｐゴシック" charset="0"/>
              </a:defRPr>
            </a:lvl7pPr>
            <a:lvl8pPr marL="3461306" indent="-230753" eaLnBrk="0" fontAlgn="base" hangingPunct="0">
              <a:spcBef>
                <a:spcPct val="0"/>
              </a:spcBef>
              <a:spcAft>
                <a:spcPct val="0"/>
              </a:spcAft>
              <a:defRPr sz="2400" b="1">
                <a:solidFill>
                  <a:schemeClr val="tx1"/>
                </a:solidFill>
                <a:latin typeface="Arial" charset="0"/>
                <a:ea typeface="ＭＳ Ｐゴシック" charset="0"/>
              </a:defRPr>
            </a:lvl8pPr>
            <a:lvl9pPr marL="3922814" indent="-230753" eaLnBrk="0" fontAlgn="base" hangingPunct="0">
              <a:spcBef>
                <a:spcPct val="0"/>
              </a:spcBef>
              <a:spcAft>
                <a:spcPct val="0"/>
              </a:spcAft>
              <a:defRPr sz="2400" b="1">
                <a:solidFill>
                  <a:schemeClr val="tx1"/>
                </a:solidFill>
                <a:latin typeface="Arial" charset="0"/>
                <a:ea typeface="ＭＳ Ｐゴシック" charset="0"/>
              </a:defRPr>
            </a:lvl9pPr>
          </a:lstStyle>
          <a:p>
            <a:fld id="{53C3202B-7EE3-9546-ABE0-F61672C9BF24}" type="slidenum">
              <a:rPr lang="en-US" sz="1200" b="0">
                <a:latin typeface="Times New Roman" charset="0"/>
              </a:rPr>
              <a:pPr/>
              <a:t>8</a:t>
            </a:fld>
            <a:endParaRPr lang="en-US" sz="1200" b="0" dirty="0">
              <a:latin typeface="Times New Roman" charset="0"/>
            </a:endParaRPr>
          </a:p>
        </p:txBody>
      </p:sp>
      <p:sp>
        <p:nvSpPr>
          <p:cNvPr id="19458" name="Rectangle 2"/>
          <p:cNvSpPr>
            <a:spLocks noGrp="1" noRot="1" noChangeAspect="1" noChangeArrowheads="1"/>
          </p:cNvSpPr>
          <p:nvPr>
            <p:ph type="sldImg"/>
          </p:nvPr>
        </p:nvSpPr>
        <p:spPr>
          <a:xfrm>
            <a:off x="1163638" y="690563"/>
            <a:ext cx="4610100" cy="3457575"/>
          </a:xfrm>
          <a:solidFill>
            <a:srgbClr val="FFFFFF"/>
          </a:solidFill>
          <a:ln/>
        </p:spPr>
      </p:sp>
      <p:sp>
        <p:nvSpPr>
          <p:cNvPr id="19459" name="Rectangle 3"/>
          <p:cNvSpPr>
            <a:spLocks noGrp="1" noChangeArrowheads="1"/>
          </p:cNvSpPr>
          <p:nvPr>
            <p:ph type="body" idx="1"/>
          </p:nvPr>
        </p:nvSpPr>
        <p:spPr>
          <a:xfrm>
            <a:off x="693420" y="4379595"/>
            <a:ext cx="5547360" cy="4149090"/>
          </a:xfrm>
          <a:solidFill>
            <a:srgbClr val="FFFFFF"/>
          </a:solidFill>
          <a:ln>
            <a:solidFill>
              <a:srgbClr val="000000"/>
            </a:solidFill>
          </a:ln>
          <a:extLst>
            <a:ext uri="{FAA26D3D-D897-4be2-8F04-BA451C77F1D7}">
              <ma14:placeholderFlag xmlns:ma14="http://schemas.microsoft.com/office/mac/drawingml/2011/main" val="1"/>
            </a:ext>
          </a:extLst>
        </p:spPr>
        <p:txBody>
          <a:bodyPr lIns="87308" tIns="43655" rIns="87308" bIns="43655"/>
          <a:lstStyle/>
          <a:p>
            <a:pPr eaLnBrk="1" hangingPunct="1"/>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9950" indent="-288442">
              <a:defRPr sz="2400" b="1">
                <a:solidFill>
                  <a:schemeClr val="tx1"/>
                </a:solidFill>
                <a:latin typeface="Arial" charset="0"/>
                <a:ea typeface="ＭＳ Ｐゴシック" charset="0"/>
              </a:defRPr>
            </a:lvl2pPr>
            <a:lvl3pPr marL="1153769" indent="-230753">
              <a:defRPr sz="2400" b="1">
                <a:solidFill>
                  <a:schemeClr val="tx1"/>
                </a:solidFill>
                <a:latin typeface="Arial" charset="0"/>
                <a:ea typeface="ＭＳ Ｐゴシック" charset="0"/>
              </a:defRPr>
            </a:lvl3pPr>
            <a:lvl4pPr marL="1615276" indent="-230753">
              <a:defRPr sz="2400" b="1">
                <a:solidFill>
                  <a:schemeClr val="tx1"/>
                </a:solidFill>
                <a:latin typeface="Arial" charset="0"/>
                <a:ea typeface="ＭＳ Ｐゴシック" charset="0"/>
              </a:defRPr>
            </a:lvl4pPr>
            <a:lvl5pPr marL="2076784" indent="-230753">
              <a:defRPr sz="2400" b="1">
                <a:solidFill>
                  <a:schemeClr val="tx1"/>
                </a:solidFill>
                <a:latin typeface="Arial" charset="0"/>
                <a:ea typeface="ＭＳ Ｐゴシック" charset="0"/>
              </a:defRPr>
            </a:lvl5pPr>
            <a:lvl6pPr marL="2538291" indent="-230753" eaLnBrk="0" fontAlgn="base" hangingPunct="0">
              <a:spcBef>
                <a:spcPct val="0"/>
              </a:spcBef>
              <a:spcAft>
                <a:spcPct val="0"/>
              </a:spcAft>
              <a:defRPr sz="2400" b="1">
                <a:solidFill>
                  <a:schemeClr val="tx1"/>
                </a:solidFill>
                <a:latin typeface="Arial" charset="0"/>
                <a:ea typeface="ＭＳ Ｐゴシック" charset="0"/>
              </a:defRPr>
            </a:lvl6pPr>
            <a:lvl7pPr marL="2999798" indent="-230753" eaLnBrk="0" fontAlgn="base" hangingPunct="0">
              <a:spcBef>
                <a:spcPct val="0"/>
              </a:spcBef>
              <a:spcAft>
                <a:spcPct val="0"/>
              </a:spcAft>
              <a:defRPr sz="2400" b="1">
                <a:solidFill>
                  <a:schemeClr val="tx1"/>
                </a:solidFill>
                <a:latin typeface="Arial" charset="0"/>
                <a:ea typeface="ＭＳ Ｐゴシック" charset="0"/>
              </a:defRPr>
            </a:lvl7pPr>
            <a:lvl8pPr marL="3461306" indent="-230753" eaLnBrk="0" fontAlgn="base" hangingPunct="0">
              <a:spcBef>
                <a:spcPct val="0"/>
              </a:spcBef>
              <a:spcAft>
                <a:spcPct val="0"/>
              </a:spcAft>
              <a:defRPr sz="2400" b="1">
                <a:solidFill>
                  <a:schemeClr val="tx1"/>
                </a:solidFill>
                <a:latin typeface="Arial" charset="0"/>
                <a:ea typeface="ＭＳ Ｐゴシック" charset="0"/>
              </a:defRPr>
            </a:lvl8pPr>
            <a:lvl9pPr marL="3922814" indent="-230753" eaLnBrk="0" fontAlgn="base" hangingPunct="0">
              <a:spcBef>
                <a:spcPct val="0"/>
              </a:spcBef>
              <a:spcAft>
                <a:spcPct val="0"/>
              </a:spcAft>
              <a:defRPr sz="2400" b="1">
                <a:solidFill>
                  <a:schemeClr val="tx1"/>
                </a:solidFill>
                <a:latin typeface="Arial" charset="0"/>
                <a:ea typeface="ＭＳ Ｐゴシック" charset="0"/>
              </a:defRPr>
            </a:lvl9pPr>
          </a:lstStyle>
          <a:p>
            <a:fld id="{1B3A236D-C57F-C34B-B8CC-7C090D8DB22D}" type="slidenum">
              <a:rPr lang="en-US" sz="1200" b="0">
                <a:latin typeface="Times New Roman" charset="0"/>
              </a:rPr>
              <a:pPr/>
              <a:t>11</a:t>
            </a:fld>
            <a:endParaRPr lang="en-US" sz="1200" b="0" dirty="0">
              <a:latin typeface="Times New Roman" charset="0"/>
            </a:endParaRPr>
          </a:p>
        </p:txBody>
      </p:sp>
      <p:sp>
        <p:nvSpPr>
          <p:cNvPr id="24578" name="Rectangle 2"/>
          <p:cNvSpPr>
            <a:spLocks noGrp="1" noRot="1" noChangeAspect="1" noChangeArrowheads="1"/>
          </p:cNvSpPr>
          <p:nvPr>
            <p:ph type="sldImg"/>
          </p:nvPr>
        </p:nvSpPr>
        <p:spPr>
          <a:xfrm>
            <a:off x="1163638" y="690563"/>
            <a:ext cx="4610100" cy="3457575"/>
          </a:xfrm>
          <a:solidFill>
            <a:srgbClr val="FFFFFF"/>
          </a:solidFill>
          <a:ln/>
        </p:spPr>
      </p:sp>
      <p:sp>
        <p:nvSpPr>
          <p:cNvPr id="24579" name="Rectangle 3"/>
          <p:cNvSpPr>
            <a:spLocks noGrp="1" noChangeArrowheads="1"/>
          </p:cNvSpPr>
          <p:nvPr>
            <p:ph type="body" idx="1"/>
          </p:nvPr>
        </p:nvSpPr>
        <p:spPr>
          <a:xfrm>
            <a:off x="693420" y="4379595"/>
            <a:ext cx="5547360" cy="4149090"/>
          </a:xfrm>
          <a:solidFill>
            <a:srgbClr val="FFFFFF"/>
          </a:solidFill>
          <a:ln>
            <a:solidFill>
              <a:srgbClr val="000000"/>
            </a:solidFill>
          </a:ln>
          <a:extLst>
            <a:ext uri="{FAA26D3D-D897-4be2-8F04-BA451C77F1D7}">
              <ma14:placeholderFlag xmlns:ma14="http://schemas.microsoft.com/office/mac/drawingml/2011/main" val="1"/>
            </a:ext>
          </a:extLst>
        </p:spPr>
        <p:txBody>
          <a:bodyPr lIns="87308" tIns="43655" rIns="87308" bIns="43655"/>
          <a:lstStyle/>
          <a:p>
            <a:pPr eaLnBrk="1" hangingPunct="1"/>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pic>
        <p:nvPicPr>
          <p:cNvPr id="12" name="Picture 11" descr="ISISlogo-002-C.png"/>
          <p:cNvPicPr>
            <a:picLocks noChangeAspect="1"/>
          </p:cNvPicPr>
          <p:nvPr userDrawn="1"/>
        </p:nvPicPr>
        <p:blipFill>
          <a:blip r:embed="rId3" cstate="print"/>
          <a:stretch>
            <a:fillRect/>
          </a:stretch>
        </p:blipFill>
        <p:spPr>
          <a:xfrm>
            <a:off x="423400" y="2579974"/>
            <a:ext cx="2159048" cy="4160520"/>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0" name="Rectangle 9"/>
          <p:cNvSpPr/>
          <p:nvPr userDrawn="1"/>
        </p:nvSpPr>
        <p:spPr>
          <a:xfrm>
            <a:off x="1" y="1738248"/>
            <a:ext cx="9144000" cy="43088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92672F-96BF-4840-8BAB-4EE12E1B380D}" type="datetimeFigureOut">
              <a:rPr lang="en-US" smtClean="0"/>
              <a:t>11/5/14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A2E1DA-CCBE-4F30-A4E9-BD3E44F89EC9}" type="slidenum">
              <a:rPr lang="en-US" smtClean="0"/>
              <a:t>‹#›</a:t>
            </a:fld>
            <a:endParaRPr lang="en-US"/>
          </a:p>
        </p:txBody>
      </p:sp>
    </p:spTree>
    <p:extLst>
      <p:ext uri="{BB962C8B-B14F-4D97-AF65-F5344CB8AC3E}">
        <p14:creationId xmlns:p14="http://schemas.microsoft.com/office/powerpoint/2010/main" val="4115615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pn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7" cstate="print"/>
          <a:srcRect t="39458" b="50794"/>
          <a:stretch>
            <a:fillRect/>
          </a:stretch>
        </p:blipFill>
        <p:spPr>
          <a:xfrm>
            <a:off x="0" y="130628"/>
            <a:ext cx="9144000" cy="791456"/>
          </a:xfrm>
          <a:prstGeom prst="rect">
            <a:avLst/>
          </a:prstGeom>
        </p:spPr>
      </p:pic>
      <p:pic>
        <p:nvPicPr>
          <p:cNvPr id="13" name="Picture 12" descr="ISISlogo-002-C.png"/>
          <p:cNvPicPr>
            <a:picLocks noChangeAspect="1"/>
          </p:cNvPicPr>
          <p:nvPr userDrawn="1"/>
        </p:nvPicPr>
        <p:blipFill>
          <a:blip r:embed="rId8" cstate="print"/>
          <a:stretch>
            <a:fillRect/>
          </a:stretch>
        </p:blipFill>
        <p:spPr>
          <a:xfrm>
            <a:off x="15766" y="0"/>
            <a:ext cx="564674" cy="108813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9"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4" name="Picture 23" descr="BlueSolarProbePlusBannerTemplate.jpg"/>
          <p:cNvPicPr>
            <a:picLocks noChangeAspect="1"/>
          </p:cNvPicPr>
          <p:nvPr userDrawn="1"/>
        </p:nvPicPr>
        <p:blipFill>
          <a:blip r:embed="rId7"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07 – </a:t>
            </a:r>
            <a:r>
              <a:rPr lang="en-US" sz="1000" baseline="0" dirty="0" smtClean="0"/>
              <a:t> EPI-Lo Sensor</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 id="2147483673" r:id="rId5"/>
  </p:sldLayoutIdLst>
  <p:transition xmlns:p14="http://schemas.microsoft.com/office/powerpoint/2010/mai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12.jpe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1.docx"/><Relationship Id="rId5" Type="http://schemas.openxmlformats.org/officeDocument/2006/relationships/image" Target="../media/image3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2700380" y="5032421"/>
            <a:ext cx="6063578" cy="1083784"/>
          </a:xfrm>
        </p:spPr>
        <p:txBody>
          <a:bodyPr/>
          <a:lstStyle/>
          <a:p>
            <a:r>
              <a:rPr lang="en-US" i="0" dirty="0" smtClean="0"/>
              <a:t>Matt Hill</a:t>
            </a:r>
          </a:p>
          <a:p>
            <a:endParaRPr lang="en-US" sz="2000" dirty="0" smtClean="0"/>
          </a:p>
          <a:p>
            <a:r>
              <a:rPr lang="en-US" sz="2400" dirty="0" smtClean="0"/>
              <a:t>EPI-Lo Deputy Lead Co-I (JHU/APL)</a:t>
            </a:r>
          </a:p>
        </p:txBody>
      </p:sp>
      <p:sp>
        <p:nvSpPr>
          <p:cNvPr id="5" name="Title 4"/>
          <p:cNvSpPr>
            <a:spLocks noGrp="1"/>
          </p:cNvSpPr>
          <p:nvPr>
            <p:ph type="ctrTitle" idx="4294967295"/>
          </p:nvPr>
        </p:nvSpPr>
        <p:spPr>
          <a:xfrm>
            <a:off x="2888870" y="4350455"/>
            <a:ext cx="5965026" cy="1525914"/>
          </a:xfrm>
        </p:spPr>
        <p:txBody>
          <a:bodyPr/>
          <a:lstStyle/>
          <a:p>
            <a:pPr algn="ctr"/>
            <a:r>
              <a:rPr lang="en-US" dirty="0" smtClean="0"/>
              <a:t>EPI-Lo Sensor </a:t>
            </a:r>
            <a:r>
              <a:rPr lang="en-US" dirty="0" smtClean="0"/>
              <a:t>Review – Part 2</a:t>
            </a:r>
            <a:r>
              <a:rPr lang="en-US" dirty="0" smtClean="0"/>
              <a:t/>
            </a:r>
            <a:br>
              <a:rPr lang="en-US" dirty="0" smtClean="0"/>
            </a:br>
            <a:r>
              <a:rPr lang="en-US" sz="1000" dirty="0" smtClean="0"/>
              <a:t/>
            </a:r>
            <a:br>
              <a:rPr lang="en-US" sz="1000" dirty="0" smtClean="0"/>
            </a:br>
            <a:r>
              <a:rPr lang="en-US" sz="2400" b="0" dirty="0" smtClean="0"/>
              <a:t>Matt Hill (JHU/APL)</a:t>
            </a:r>
            <a:br>
              <a:rPr lang="en-US" sz="2400" b="0" dirty="0" smtClean="0"/>
            </a:br>
            <a:r>
              <a:rPr lang="en-US" sz="2400" b="0" dirty="0" smtClean="0"/>
              <a:t>Deputy EPI-Lo Lead</a:t>
            </a:r>
            <a:endParaRPr lang="en-US" sz="2400" b="0" dirty="0"/>
          </a:p>
        </p:txBody>
      </p:sp>
      <p:sp>
        <p:nvSpPr>
          <p:cNvPr id="6" name="Rectangle 12"/>
          <p:cNvSpPr>
            <a:spLocks noChangeArrowheads="1"/>
          </p:cNvSpPr>
          <p:nvPr/>
        </p:nvSpPr>
        <p:spPr bwMode="auto">
          <a:xfrm>
            <a:off x="2461846" y="6011863"/>
            <a:ext cx="6682155" cy="777875"/>
          </a:xfrm>
          <a:prstGeom prst="rect">
            <a:avLst/>
          </a:prstGeom>
          <a:noFill/>
          <a:ln w="9525">
            <a:noFill/>
            <a:miter lim="800000"/>
            <a:headEnd/>
            <a:tailEnd/>
          </a:ln>
          <a:effectLst/>
        </p:spPr>
        <p:txBody>
          <a:bodyPr anchor="b"/>
          <a:lstStyle/>
          <a:p>
            <a:pPr algn="just"/>
            <a:r>
              <a:rPr kumimoji="1" lang="en-US" sz="900" b="1" i="1" dirty="0">
                <a:solidFill>
                  <a:schemeClr val="bg1"/>
                </a:solidFill>
              </a:rPr>
              <a:t>This document contains technical data that may be controlled by the International Traffic in Arms Regulations (22 CFR 120-130) and may not be provided, disclosed or transferred in any manner to any person, whether in the U.S. or abroad, who is not 1) a citizen of the United States, 2) a lawful permanent resident of the United States, or 3) a protected individual as defined by 8 USC 1324b(a)(3), without the written permission of the United States Department of State.</a:t>
            </a:r>
          </a:p>
        </p:txBody>
      </p:sp>
      <p:sp>
        <p:nvSpPr>
          <p:cNvPr id="7" name="Rectangle 6"/>
          <p:cNvSpPr/>
          <p:nvPr/>
        </p:nvSpPr>
        <p:spPr>
          <a:xfrm>
            <a:off x="2331896" y="2613398"/>
            <a:ext cx="6901542" cy="166199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Pre-CDR Peer Review</a:t>
            </a:r>
          </a:p>
          <a:p>
            <a:pPr>
              <a:lnSpc>
                <a:spcPct val="100000"/>
              </a:lnSpc>
            </a:pPr>
            <a:r>
              <a:rPr lang="en-US" sz="4000" b="1" i="0" cap="none" spc="0" baseline="0" dirty="0" smtClean="0">
                <a:ln w="11430"/>
                <a:solidFill>
                  <a:srgbClr val="7CD465"/>
                </a:solidFill>
                <a:effectLst>
                  <a:outerShdw blurRad="80000" dist="40000" dir="5040000" algn="tl">
                    <a:srgbClr val="000000">
                      <a:alpha val="30000"/>
                    </a:srgbClr>
                  </a:outerShdw>
                </a:effectLst>
                <a:latin typeface="Arial"/>
                <a:cs typeface="Arial"/>
              </a:rPr>
              <a:t>(not a CDR run-through)</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6  NOV 2014</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body" idx="1"/>
          </p:nvPr>
        </p:nvSpPr>
        <p:spPr/>
        <p:txBody>
          <a:bodyPr/>
          <a:lstStyle/>
          <a:p>
            <a:r>
              <a:rPr lang="en-US" dirty="0" smtClean="0"/>
              <a:t>Foreground Electrons</a:t>
            </a:r>
          </a:p>
          <a:p>
            <a:pPr lvl="1"/>
            <a:r>
              <a:rPr lang="en-US" dirty="0" smtClean="0"/>
              <a:t>40 keV to 1000 keV (Needed for understanding backgrounds)</a:t>
            </a:r>
          </a:p>
          <a:p>
            <a:pPr lvl="2"/>
            <a:r>
              <a:rPr lang="en-US" dirty="0" smtClean="0"/>
              <a:t>1 keV to 30 keV		Electron Gun at APL</a:t>
            </a:r>
          </a:p>
          <a:p>
            <a:pPr lvl="2"/>
            <a:r>
              <a:rPr lang="en-US" dirty="0" smtClean="0"/>
              <a:t>30 keV to 100 keV		Radioactive sources at APL </a:t>
            </a:r>
          </a:p>
          <a:p>
            <a:pPr lvl="2"/>
            <a:r>
              <a:rPr lang="en-US" dirty="0" smtClean="0"/>
              <a:t>125 keV to 1.6 MeV	Accelerator at GSFC </a:t>
            </a:r>
          </a:p>
          <a:p>
            <a:endParaRPr lang="en-US" dirty="0" smtClean="0"/>
          </a:p>
          <a:p>
            <a:r>
              <a:rPr lang="en-US" dirty="0" smtClean="0"/>
              <a:t>Foreground Ions (H, He3, He4, O, Fe)</a:t>
            </a:r>
          </a:p>
          <a:p>
            <a:pPr lvl="1"/>
            <a:r>
              <a:rPr lang="en-US" dirty="0" smtClean="0"/>
              <a:t>40 keV to 15000 keV (Level 4 Requirements) </a:t>
            </a:r>
          </a:p>
          <a:p>
            <a:pPr lvl="1"/>
            <a:r>
              <a:rPr lang="en-US" dirty="0" smtClean="0"/>
              <a:t>(Goal: protons to 20 MeV) </a:t>
            </a:r>
          </a:p>
          <a:p>
            <a:pPr lvl="2"/>
            <a:r>
              <a:rPr lang="en-US" dirty="0" smtClean="0"/>
              <a:t>3 keV to 170 keV		Accelerator at APL </a:t>
            </a:r>
            <a:r>
              <a:rPr lang="en-US" b="1" dirty="0" smtClean="0">
                <a:solidFill>
                  <a:srgbClr val="FF0000"/>
                </a:solidFill>
              </a:rPr>
              <a:t>(November 2014)</a:t>
            </a:r>
          </a:p>
          <a:p>
            <a:pPr lvl="2"/>
            <a:r>
              <a:rPr lang="en-US" dirty="0" smtClean="0"/>
              <a:t>30 keV to 5 MeV		Degraded alpha sources </a:t>
            </a:r>
            <a:r>
              <a:rPr lang="en-US" b="1" dirty="0" smtClean="0">
                <a:solidFill>
                  <a:srgbClr val="FF0000"/>
                </a:solidFill>
              </a:rPr>
              <a:t>(already begun)</a:t>
            </a:r>
          </a:p>
          <a:p>
            <a:pPr lvl="2"/>
            <a:r>
              <a:rPr lang="en-US" dirty="0" smtClean="0"/>
              <a:t>125 keV to 1.6 MeV	Accelerator at GSFC </a:t>
            </a:r>
            <a:r>
              <a:rPr lang="en-US" b="1" dirty="0" smtClean="0">
                <a:solidFill>
                  <a:srgbClr val="FF0000"/>
                </a:solidFill>
              </a:rPr>
              <a:t>(16-27 Feb 2015)</a:t>
            </a:r>
          </a:p>
          <a:p>
            <a:pPr lvl="2"/>
            <a:r>
              <a:rPr lang="en-US" dirty="0" smtClean="0"/>
              <a:t>1 MeV to 20 MeV		Accelerator at LBL </a:t>
            </a:r>
            <a:r>
              <a:rPr lang="en-US" b="1" dirty="0" smtClean="0">
                <a:solidFill>
                  <a:srgbClr val="FF0000"/>
                </a:solidFill>
              </a:rPr>
              <a:t>(1 April </a:t>
            </a:r>
            <a:r>
              <a:rPr lang="en-US" b="1" dirty="0">
                <a:solidFill>
                  <a:srgbClr val="FF0000"/>
                </a:solidFill>
              </a:rPr>
              <a:t>2015</a:t>
            </a:r>
            <a:r>
              <a:rPr lang="en-US" b="1" dirty="0" smtClean="0">
                <a:solidFill>
                  <a:srgbClr val="FF0000"/>
                </a:solidFill>
              </a:rPr>
              <a:t>)</a:t>
            </a:r>
          </a:p>
          <a:p>
            <a:pPr lvl="2"/>
            <a:r>
              <a:rPr lang="en-US" b="1" dirty="0" smtClean="0">
                <a:solidFill>
                  <a:srgbClr val="FF0000"/>
                </a:solidFill>
              </a:rPr>
              <a:t>~40 MeV Fe		Californium source 40 MeV 40-50 </a:t>
            </a:r>
            <a:r>
              <a:rPr lang="en-US" b="1" dirty="0" err="1" smtClean="0">
                <a:solidFill>
                  <a:srgbClr val="FF0000"/>
                </a:solidFill>
              </a:rPr>
              <a:t>amu</a:t>
            </a:r>
            <a:r>
              <a:rPr lang="en-US" b="1" dirty="0" smtClean="0">
                <a:solidFill>
                  <a:srgbClr val="FF0000"/>
                </a:solidFill>
              </a:rPr>
              <a:t> particles. </a:t>
            </a:r>
            <a:endParaRPr lang="en-US" dirty="0" smtClean="0"/>
          </a:p>
          <a:p>
            <a:endParaRPr lang="en-US" dirty="0"/>
          </a:p>
        </p:txBody>
      </p:sp>
      <p:sp>
        <p:nvSpPr>
          <p:cNvPr id="23555" name="Title 3"/>
          <p:cNvSpPr>
            <a:spLocks noGrp="1"/>
          </p:cNvSpPr>
          <p:nvPr>
            <p:ph type="title"/>
          </p:nvPr>
        </p:nvSpPr>
        <p:spPr>
          <a:xfrm>
            <a:off x="683879" y="185100"/>
            <a:ext cx="8460121" cy="675511"/>
          </a:xfrm>
        </p:spPr>
        <p:txBody>
          <a:bodyPr/>
          <a:lstStyle/>
          <a:p>
            <a:r>
              <a:rPr lang="en-US" dirty="0" smtClean="0"/>
              <a:t>Foreground Calibration Requirements</a:t>
            </a:r>
            <a:endParaRPr lang="en-US" dirty="0"/>
          </a:p>
        </p:txBody>
      </p:sp>
    </p:spTree>
    <p:extLst>
      <p:ext uri="{BB962C8B-B14F-4D97-AF65-F5344CB8AC3E}">
        <p14:creationId xmlns:p14="http://schemas.microsoft.com/office/powerpoint/2010/main" val="35847126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p:txBody>
          <a:bodyPr/>
          <a:lstStyle/>
          <a:p>
            <a:r>
              <a:rPr lang="en-US" dirty="0" smtClean="0"/>
              <a:t> Background Electrons</a:t>
            </a:r>
          </a:p>
          <a:p>
            <a:pPr lvl="1"/>
            <a:r>
              <a:rPr lang="en-US" dirty="0" smtClean="0"/>
              <a:t>2 eV to 10 MeV (from the expected environment)</a:t>
            </a:r>
          </a:p>
          <a:p>
            <a:pPr lvl="2"/>
            <a:r>
              <a:rPr lang="en-US" dirty="0" smtClean="0"/>
              <a:t>1 eV to 100 eV		Hot filament at APL</a:t>
            </a:r>
          </a:p>
          <a:p>
            <a:pPr lvl="2"/>
            <a:r>
              <a:rPr lang="en-US" dirty="0" smtClean="0"/>
              <a:t>1 keV to 50 keV		Electron Gun at APL</a:t>
            </a:r>
          </a:p>
          <a:p>
            <a:pPr lvl="2"/>
            <a:r>
              <a:rPr lang="en-US" dirty="0" smtClean="0"/>
              <a:t>125 keV to 1.6 MeV	Accelerator at GSFC</a:t>
            </a:r>
          </a:p>
          <a:p>
            <a:pPr lvl="2"/>
            <a:r>
              <a:rPr lang="en-US" dirty="0" smtClean="0"/>
              <a:t>1 MeV to 10 MeV		Accelerator at Idaho</a:t>
            </a:r>
            <a:r>
              <a:rPr lang="en-US" b="1" dirty="0" smtClean="0">
                <a:solidFill>
                  <a:srgbClr val="FF0000"/>
                </a:solidFill>
              </a:rPr>
              <a:t> (uncertain)</a:t>
            </a:r>
          </a:p>
          <a:p>
            <a:r>
              <a:rPr lang="en-US" dirty="0" smtClean="0"/>
              <a:t> Background Ions</a:t>
            </a:r>
          </a:p>
          <a:p>
            <a:pPr lvl="1"/>
            <a:r>
              <a:rPr lang="en-US" dirty="0" smtClean="0"/>
              <a:t>3 keV to 50 MeV (from the expected environment)</a:t>
            </a:r>
          </a:p>
          <a:p>
            <a:pPr lvl="2"/>
            <a:r>
              <a:rPr lang="en-US" dirty="0" smtClean="0"/>
              <a:t>3 keV to 170 keV		Accelerator at APL</a:t>
            </a:r>
          </a:p>
          <a:p>
            <a:pPr lvl="2"/>
            <a:r>
              <a:rPr lang="en-US" dirty="0" smtClean="0"/>
              <a:t>30 keV to 5 MeV		Degraded alpha sources</a:t>
            </a:r>
          </a:p>
          <a:p>
            <a:pPr lvl="2"/>
            <a:r>
              <a:rPr lang="en-US" dirty="0" smtClean="0"/>
              <a:t>125 keV to 1.6 MeV	Accelerator at GSFC</a:t>
            </a:r>
          </a:p>
          <a:p>
            <a:pPr lvl="2"/>
            <a:r>
              <a:rPr lang="en-US" dirty="0" smtClean="0"/>
              <a:t>1 MeV to ~100 MeV	Accelerator at LBL</a:t>
            </a:r>
          </a:p>
          <a:p>
            <a:r>
              <a:rPr lang="en-US" dirty="0" smtClean="0"/>
              <a:t>Photons</a:t>
            </a:r>
          </a:p>
          <a:p>
            <a:pPr lvl="1"/>
            <a:r>
              <a:rPr lang="en-US" dirty="0" smtClean="0"/>
              <a:t>UV and visible lamps at APL</a:t>
            </a:r>
            <a:r>
              <a:rPr lang="en-US" b="1" dirty="0" smtClean="0">
                <a:solidFill>
                  <a:srgbClr val="FF0000"/>
                </a:solidFill>
              </a:rPr>
              <a:t> (need to look into this)</a:t>
            </a:r>
            <a:endParaRPr lang="en-US" b="1" dirty="0">
              <a:solidFill>
                <a:srgbClr val="FF0000"/>
              </a:solidFill>
            </a:endParaRPr>
          </a:p>
        </p:txBody>
      </p:sp>
      <p:sp>
        <p:nvSpPr>
          <p:cNvPr id="25603" name="Title 3"/>
          <p:cNvSpPr>
            <a:spLocks noGrp="1"/>
          </p:cNvSpPr>
          <p:nvPr>
            <p:ph type="title"/>
          </p:nvPr>
        </p:nvSpPr>
        <p:spPr/>
        <p:txBody>
          <a:bodyPr/>
          <a:lstStyle/>
          <a:p>
            <a:r>
              <a:rPr lang="en-US" dirty="0" smtClean="0"/>
              <a:t>Background Calibration Requirement</a:t>
            </a:r>
            <a:endParaRPr lang="en-US" dirty="0"/>
          </a:p>
        </p:txBody>
      </p:sp>
    </p:spTree>
    <p:extLst>
      <p:ext uri="{BB962C8B-B14F-4D97-AF65-F5344CB8AC3E}">
        <p14:creationId xmlns:p14="http://schemas.microsoft.com/office/powerpoint/2010/main" val="14325241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Dust</a:t>
            </a:r>
            <a:endParaRPr lang="en-US" b="0" dirty="0"/>
          </a:p>
        </p:txBody>
      </p:sp>
    </p:spTree>
    <p:extLst>
      <p:ext uri="{BB962C8B-B14F-4D97-AF65-F5344CB8AC3E}">
        <p14:creationId xmlns:p14="http://schemas.microsoft.com/office/powerpoint/2010/main" val="27433874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Background Measurement: Dust</a:t>
            </a:r>
            <a:endParaRPr lang="en-US" b="0" dirty="0"/>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3865013" y="1450052"/>
            <a:ext cx="4266667" cy="4040916"/>
          </a:xfrm>
          <a:prstGeom prst="rect">
            <a:avLst/>
          </a:prstGeom>
        </p:spPr>
      </p:pic>
      <p:pic>
        <p:nvPicPr>
          <p:cNvPr id="11" name="Picture 10" descr="hillme2-ml3-hd:Users:hillme2:Document_and_Data_Folders:P-R-O-J-E-C-T-S:SolarProbePlus:EPI_Lo_SPP_dust:EPI_lo_simplified_configuration_for_dust_modelling_top.png"/>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12" r="4841"/>
          <a:stretch/>
        </p:blipFill>
        <p:spPr bwMode="auto">
          <a:xfrm>
            <a:off x="754041" y="1175494"/>
            <a:ext cx="2446020" cy="2113280"/>
          </a:xfrm>
          <a:prstGeom prst="rect">
            <a:avLst/>
          </a:prstGeom>
          <a:noFill/>
          <a:ln>
            <a:noFill/>
          </a:ln>
          <a:extLst>
            <a:ext uri="{53640926-AAD7-44d8-BBD7-CCE9431645EC}">
              <a14:shadowObscured xmlns:a14="http://schemas.microsoft.com/office/drawing/2010/main"/>
            </a:ext>
          </a:extLst>
        </p:spPr>
      </p:pic>
      <p:pic>
        <p:nvPicPr>
          <p:cNvPr id="12" name="Picture 11" descr="hillme2-ml3-hd:Users:hillme2:Document_and_Data_Folders:P-R-O-J-E-C-T-S:SolarProbePlus:EPI_Lo_SPP_dust:EPI_lo_simplified_configuration_for_dust_modelling_side.png"/>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5641" t="6012" r="6672" b="10818"/>
          <a:stretch/>
        </p:blipFill>
        <p:spPr bwMode="auto">
          <a:xfrm>
            <a:off x="717492" y="3798139"/>
            <a:ext cx="2446020" cy="18199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0005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Background Measurement: Dust</a:t>
            </a:r>
            <a:endParaRPr lang="en-US" b="0" dirty="0"/>
          </a:p>
        </p:txBody>
      </p:sp>
      <p:pic>
        <p:nvPicPr>
          <p:cNvPr id="2" name="Picture 1" descr="EPI_lo_start_02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03" y="958688"/>
            <a:ext cx="4209941" cy="2809678"/>
          </a:xfrm>
          <a:prstGeom prst="rect">
            <a:avLst/>
          </a:prstGeom>
        </p:spPr>
      </p:pic>
      <p:pic>
        <p:nvPicPr>
          <p:cNvPr id="3" name="Picture 2" descr="EPI_lo_start_02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932" y="989572"/>
            <a:ext cx="3734809" cy="2492579"/>
          </a:xfrm>
          <a:prstGeom prst="rect">
            <a:avLst/>
          </a:prstGeom>
        </p:spPr>
      </p:pic>
      <p:pic>
        <p:nvPicPr>
          <p:cNvPr id="4" name="Picture 3" descr="2013NovUCB_EPI_Lo_Foil_No1_laser_sample_024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232" y="3717446"/>
            <a:ext cx="3541526" cy="2656145"/>
          </a:xfrm>
          <a:prstGeom prst="rect">
            <a:avLst/>
          </a:prstGeom>
        </p:spPr>
      </p:pic>
    </p:spTree>
    <p:extLst>
      <p:ext uri="{BB962C8B-B14F-4D97-AF65-F5344CB8AC3E}">
        <p14:creationId xmlns:p14="http://schemas.microsoft.com/office/powerpoint/2010/main" val="28566684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Dust: U of </a:t>
            </a:r>
            <a:r>
              <a:rPr lang="en-US" b="0" dirty="0" err="1" smtClean="0"/>
              <a:t>ColoradoTest</a:t>
            </a:r>
            <a:endParaRPr lang="en-US" b="0" dirty="0"/>
          </a:p>
        </p:txBody>
      </p:sp>
      <p:pic>
        <p:nvPicPr>
          <p:cNvPr id="4" name="Picture 3" descr="Crater05a.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852" y="1117903"/>
            <a:ext cx="5081720" cy="3811290"/>
          </a:xfrm>
          <a:prstGeom prst="rect">
            <a:avLst/>
          </a:prstGeom>
        </p:spPr>
      </p:pic>
      <p:pic>
        <p:nvPicPr>
          <p:cNvPr id="2" name="Picture 1" descr="Craters 6-7-8.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004" y="1020884"/>
            <a:ext cx="3207014" cy="2405260"/>
          </a:xfrm>
          <a:prstGeom prst="rect">
            <a:avLst/>
          </a:prstGeom>
        </p:spPr>
      </p:pic>
      <p:pic>
        <p:nvPicPr>
          <p:cNvPr id="3" name="Picture 2" descr="Crater08.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073" y="3589497"/>
            <a:ext cx="3257575" cy="2443182"/>
          </a:xfrm>
          <a:prstGeom prst="rect">
            <a:avLst/>
          </a:prstGeom>
        </p:spPr>
      </p:pic>
      <p:pic>
        <p:nvPicPr>
          <p:cNvPr id="6" name="Picture 5" descr="mehokefoil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521" y="4990596"/>
            <a:ext cx="4167360" cy="1532161"/>
          </a:xfrm>
          <a:prstGeom prst="rect">
            <a:avLst/>
          </a:prstGeom>
        </p:spPr>
      </p:pic>
    </p:spTree>
    <p:extLst>
      <p:ext uri="{BB962C8B-B14F-4D97-AF65-F5344CB8AC3E}">
        <p14:creationId xmlns:p14="http://schemas.microsoft.com/office/powerpoint/2010/main" val="40950119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64-1000-09a2.jpg"/>
          <p:cNvPicPr>
            <a:picLocks noChangeAspect="1"/>
          </p:cNvPicPr>
          <p:nvPr/>
        </p:nvPicPr>
        <p:blipFill>
          <a:blip r:embed="rId2" cstate="print">
            <a:extLst>
              <a:ext uri="{28A0092B-C50C-407E-A947-70E740481C1C}">
                <a14:useLocalDpi xmlns:a14="http://schemas.microsoft.com/office/drawing/2010/main" val="0"/>
              </a:ext>
            </a:extLst>
          </a:blip>
          <a:srcRect r="12964"/>
          <a:stretch>
            <a:fillRect/>
          </a:stretch>
        </p:blipFill>
        <p:spPr>
          <a:xfrm>
            <a:off x="2759537" y="926981"/>
            <a:ext cx="6366869" cy="5652654"/>
          </a:xfrm>
          <a:prstGeom prst="rect">
            <a:avLst/>
          </a:prstGeom>
        </p:spPr>
      </p:pic>
      <p:sp>
        <p:nvSpPr>
          <p:cNvPr id="3" name="Title 2"/>
          <p:cNvSpPr>
            <a:spLocks noGrp="1"/>
          </p:cNvSpPr>
          <p:nvPr>
            <p:ph type="title"/>
          </p:nvPr>
        </p:nvSpPr>
        <p:spPr/>
        <p:txBody>
          <a:bodyPr/>
          <a:lstStyle/>
          <a:p>
            <a:r>
              <a:rPr lang="en-US" dirty="0" smtClean="0"/>
              <a:t>Collimators and Start Foils</a:t>
            </a:r>
            <a:endParaRPr lang="en-US" dirty="0"/>
          </a:p>
        </p:txBody>
      </p:sp>
      <p:sp>
        <p:nvSpPr>
          <p:cNvPr id="6" name="Content Placeholder 1"/>
          <p:cNvSpPr>
            <a:spLocks noGrp="1"/>
          </p:cNvSpPr>
          <p:nvPr>
            <p:ph idx="1"/>
          </p:nvPr>
        </p:nvSpPr>
        <p:spPr>
          <a:xfrm>
            <a:off x="130729" y="1424354"/>
            <a:ext cx="2343777" cy="5152432"/>
          </a:xfrm>
        </p:spPr>
        <p:txBody>
          <a:bodyPr/>
          <a:lstStyle/>
          <a:p>
            <a:pPr>
              <a:lnSpc>
                <a:spcPct val="100000"/>
              </a:lnSpc>
            </a:pPr>
            <a:r>
              <a:rPr lang="en-US" sz="2000" dirty="0" smtClean="0"/>
              <a:t>Foils Mount on Apertures (red)</a:t>
            </a:r>
          </a:p>
          <a:p>
            <a:pPr marL="512762" lvl="2" indent="-285750">
              <a:lnSpc>
                <a:spcPct val="100000"/>
              </a:lnSpc>
            </a:pPr>
            <a:r>
              <a:rPr lang="en-US" dirty="0" smtClean="0"/>
              <a:t>Each elevation tailored for equal geometric factors </a:t>
            </a:r>
          </a:p>
          <a:p>
            <a:pPr marL="512762" lvl="2" indent="-285750">
              <a:lnSpc>
                <a:spcPct val="100000"/>
              </a:lnSpc>
            </a:pPr>
            <a:r>
              <a:rPr lang="en-US" dirty="0" smtClean="0"/>
              <a:t>Second foil at intermediate baffle (vented)</a:t>
            </a:r>
          </a:p>
          <a:p>
            <a:pPr>
              <a:lnSpc>
                <a:spcPct val="100000"/>
              </a:lnSpc>
            </a:pPr>
            <a:endParaRPr lang="en-US" sz="2000" dirty="0" smtClean="0"/>
          </a:p>
          <a:p>
            <a:pPr>
              <a:lnSpc>
                <a:spcPct val="100000"/>
              </a:lnSpc>
            </a:pPr>
            <a:r>
              <a:rPr lang="en-US" sz="2000" dirty="0" smtClean="0"/>
              <a:t>Collimators screw-mount to outer cover, capture foils</a:t>
            </a:r>
          </a:p>
          <a:p>
            <a:pPr marL="509587" lvl="2" indent="-285750">
              <a:lnSpc>
                <a:spcPct val="100000"/>
              </a:lnSpc>
            </a:pPr>
            <a:r>
              <a:rPr lang="en-US" dirty="0" smtClean="0"/>
              <a:t>Each elevation and azimuth is unique</a:t>
            </a:r>
          </a:p>
        </p:txBody>
      </p:sp>
    </p:spTree>
    <p:extLst>
      <p:ext uri="{BB962C8B-B14F-4D97-AF65-F5344CB8AC3E}">
        <p14:creationId xmlns:p14="http://schemas.microsoft.com/office/powerpoint/2010/main" val="18883574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Flight Experience with Dust: Cassini</a:t>
            </a:r>
            <a:endParaRPr lang="en-US" b="0" dirty="0"/>
          </a:p>
        </p:txBody>
      </p:sp>
      <p:pic>
        <p:nvPicPr>
          <p:cNvPr id="2" name="Picture 1" descr="INCA-RAW-104-2013-position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58" y="1151184"/>
            <a:ext cx="7783766" cy="5043285"/>
          </a:xfrm>
          <a:prstGeom prst="rect">
            <a:avLst/>
          </a:prstGeom>
        </p:spPr>
      </p:pic>
    </p:spTree>
    <p:extLst>
      <p:ext uri="{BB962C8B-B14F-4D97-AF65-F5344CB8AC3E}">
        <p14:creationId xmlns:p14="http://schemas.microsoft.com/office/powerpoint/2010/main" val="40950119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Dust: Simulating the Environment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7" y="3326205"/>
            <a:ext cx="4310063"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097" y="2818560"/>
            <a:ext cx="4322763"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Content Placeholder 1"/>
          <p:cNvSpPr>
            <a:spLocks noGrp="1"/>
          </p:cNvSpPr>
          <p:nvPr>
            <p:ph idx="1"/>
          </p:nvPr>
        </p:nvSpPr>
        <p:spPr>
          <a:xfrm>
            <a:off x="334107" y="1125415"/>
            <a:ext cx="8699855" cy="1775511"/>
          </a:xfrm>
        </p:spPr>
        <p:txBody>
          <a:bodyPr/>
          <a:lstStyle/>
          <a:p>
            <a:r>
              <a:rPr lang="en-US" dirty="0" smtClean="0"/>
              <a:t>Expect ~10 damage-inducing hits on each unprotected foil during entire mission</a:t>
            </a:r>
          </a:p>
          <a:p>
            <a:r>
              <a:rPr lang="en-US" dirty="0" smtClean="0"/>
              <a:t>Reduced to ~1 hit per mission with collimator</a:t>
            </a:r>
          </a:p>
          <a:p>
            <a:r>
              <a:rPr lang="en-US" dirty="0" smtClean="0"/>
              <a:t>Can lower further with </a:t>
            </a:r>
            <a:r>
              <a:rPr lang="en-US" dirty="0"/>
              <a:t>p</a:t>
            </a:r>
            <a:r>
              <a:rPr lang="en-US" dirty="0" smtClean="0"/>
              <a:t>airs of pinholes</a:t>
            </a:r>
            <a:endParaRPr lang="en-US" dirty="0"/>
          </a:p>
        </p:txBody>
      </p:sp>
      <p:sp>
        <p:nvSpPr>
          <p:cNvPr id="6" name="TextBox 5"/>
          <p:cNvSpPr txBox="1"/>
          <p:nvPr/>
        </p:nvSpPr>
        <p:spPr>
          <a:xfrm>
            <a:off x="1106615" y="3143250"/>
            <a:ext cx="2382345" cy="338554"/>
          </a:xfrm>
          <a:prstGeom prst="rect">
            <a:avLst/>
          </a:prstGeom>
          <a:noFill/>
        </p:spPr>
        <p:txBody>
          <a:bodyPr wrap="square" rtlCol="0">
            <a:spAutoFit/>
          </a:bodyPr>
          <a:lstStyle/>
          <a:p>
            <a:r>
              <a:rPr lang="en-US" sz="1600" dirty="0" smtClean="0"/>
              <a:t>Bare Start Foil</a:t>
            </a:r>
            <a:endParaRPr lang="en-US" sz="1600" dirty="0"/>
          </a:p>
        </p:txBody>
      </p:sp>
      <p:sp>
        <p:nvSpPr>
          <p:cNvPr id="7" name="TextBox 6"/>
          <p:cNvSpPr txBox="1"/>
          <p:nvPr/>
        </p:nvSpPr>
        <p:spPr>
          <a:xfrm>
            <a:off x="5434274" y="2647846"/>
            <a:ext cx="2995448" cy="338554"/>
          </a:xfrm>
          <a:prstGeom prst="rect">
            <a:avLst/>
          </a:prstGeom>
          <a:noFill/>
        </p:spPr>
        <p:txBody>
          <a:bodyPr wrap="square" rtlCol="0">
            <a:spAutoFit/>
          </a:bodyPr>
          <a:lstStyle/>
          <a:p>
            <a:r>
              <a:rPr lang="en-US" sz="1600" dirty="0" smtClean="0"/>
              <a:t>Start Foil Behind Collimator </a:t>
            </a:r>
            <a:endParaRPr lang="en-US" sz="1600" dirty="0"/>
          </a:p>
        </p:txBody>
      </p:sp>
    </p:spTree>
    <p:extLst>
      <p:ext uri="{BB962C8B-B14F-4D97-AF65-F5344CB8AC3E}">
        <p14:creationId xmlns:p14="http://schemas.microsoft.com/office/powerpoint/2010/main" val="38058663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Environment: Dust</a:t>
            </a:r>
            <a:endParaRPr lang="en-US" b="0" dirty="0"/>
          </a:p>
        </p:txBody>
      </p:sp>
      <p:pic>
        <p:nvPicPr>
          <p:cNvPr id="8" name="Picture 7" descr="Screen Shot 2014-11-04 at 2.23.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85" y="1080261"/>
            <a:ext cx="7008518" cy="5363813"/>
          </a:xfrm>
          <a:prstGeom prst="rect">
            <a:avLst/>
          </a:prstGeom>
        </p:spPr>
      </p:pic>
    </p:spTree>
    <p:extLst>
      <p:ext uri="{BB962C8B-B14F-4D97-AF65-F5344CB8AC3E}">
        <p14:creationId xmlns:p14="http://schemas.microsoft.com/office/powerpoint/2010/main" val="10876820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Composition and Energy Coverage</a:t>
            </a:r>
            <a:endParaRPr lang="en-US" b="0" dirty="0"/>
          </a:p>
        </p:txBody>
      </p:sp>
    </p:spTree>
    <p:extLst>
      <p:ext uri="{BB962C8B-B14F-4D97-AF65-F5344CB8AC3E}">
        <p14:creationId xmlns:p14="http://schemas.microsoft.com/office/powerpoint/2010/main" val="4976456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Environment: Dust</a:t>
            </a:r>
            <a:endParaRPr lang="en-US" b="0" dirty="0"/>
          </a:p>
        </p:txBody>
      </p:sp>
      <p:pic>
        <p:nvPicPr>
          <p:cNvPr id="3" name="Picture 2" descr="EPI_lo_dust_impact_area:bin_vs_grainsiz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370" y="919347"/>
            <a:ext cx="6317979" cy="5298950"/>
          </a:xfrm>
          <a:prstGeom prst="rect">
            <a:avLst/>
          </a:prstGeom>
        </p:spPr>
      </p:pic>
      <p:sp>
        <p:nvSpPr>
          <p:cNvPr id="6" name="TextBox 5"/>
          <p:cNvSpPr txBox="1"/>
          <p:nvPr/>
        </p:nvSpPr>
        <p:spPr>
          <a:xfrm>
            <a:off x="2825030" y="4209340"/>
            <a:ext cx="1428997" cy="646331"/>
          </a:xfrm>
          <a:prstGeom prst="rect">
            <a:avLst/>
          </a:prstGeom>
          <a:solidFill>
            <a:schemeClr val="bg1"/>
          </a:solidFill>
          <a:ln>
            <a:solidFill>
              <a:schemeClr val="tx1"/>
            </a:solidFill>
          </a:ln>
        </p:spPr>
        <p:txBody>
          <a:bodyPr wrap="none" rtlCol="0">
            <a:spAutoFit/>
          </a:bodyPr>
          <a:lstStyle/>
          <a:p>
            <a:pPr algn="ctr"/>
            <a:r>
              <a:rPr lang="en-US" dirty="0" smtClean="0">
                <a:solidFill>
                  <a:srgbClr val="000000"/>
                </a:solidFill>
              </a:rPr>
              <a:t>Smallest foil</a:t>
            </a:r>
          </a:p>
          <a:p>
            <a:pPr algn="ctr"/>
            <a:r>
              <a:rPr lang="en-US" dirty="0" smtClean="0">
                <a:solidFill>
                  <a:srgbClr val="000000"/>
                </a:solidFill>
              </a:rPr>
              <a:t>10</a:t>
            </a:r>
            <a:r>
              <a:rPr lang="en-US" baseline="30000" dirty="0" smtClean="0">
                <a:solidFill>
                  <a:srgbClr val="000000"/>
                </a:solidFill>
              </a:rPr>
              <a:t>6</a:t>
            </a:r>
            <a:r>
              <a:rPr lang="en-US" dirty="0" smtClean="0">
                <a:solidFill>
                  <a:srgbClr val="000000"/>
                </a:solidFill>
              </a:rPr>
              <a:t> </a:t>
            </a:r>
            <a:r>
              <a:rPr lang="en-US" dirty="0" smtClean="0">
                <a:solidFill>
                  <a:srgbClr val="000000"/>
                </a:solidFill>
                <a:latin typeface="Symbol" charset="2"/>
                <a:cs typeface="Symbol" charset="2"/>
              </a:rPr>
              <a:t>m</a:t>
            </a:r>
            <a:r>
              <a:rPr lang="en-US" dirty="0" smtClean="0">
                <a:solidFill>
                  <a:srgbClr val="000000"/>
                </a:solidFill>
              </a:rPr>
              <a:t>m</a:t>
            </a:r>
            <a:r>
              <a:rPr lang="en-US" baseline="30000" dirty="0" smtClean="0">
                <a:solidFill>
                  <a:srgbClr val="000000"/>
                </a:solidFill>
              </a:rPr>
              <a:t>2</a:t>
            </a:r>
            <a:endParaRPr lang="en-US" baseline="30000" dirty="0">
              <a:solidFill>
                <a:srgbClr val="000000"/>
              </a:solidFill>
            </a:endParaRPr>
          </a:p>
        </p:txBody>
      </p:sp>
    </p:spTree>
    <p:extLst>
      <p:ext uri="{BB962C8B-B14F-4D97-AF65-F5344CB8AC3E}">
        <p14:creationId xmlns:p14="http://schemas.microsoft.com/office/powerpoint/2010/main" val="15838835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Environment: Dust</a:t>
            </a:r>
            <a:endParaRPr lang="en-US" b="0" dirty="0"/>
          </a:p>
        </p:txBody>
      </p:sp>
      <p:pic>
        <p:nvPicPr>
          <p:cNvPr id="3" name="Picture 2" descr="EPI_lo_dust_cumulativedamagearea_vs_grainsiz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1" y="950096"/>
            <a:ext cx="7742296" cy="5247844"/>
          </a:xfrm>
          <a:prstGeom prst="rect">
            <a:avLst/>
          </a:prstGeom>
        </p:spPr>
      </p:pic>
      <p:sp>
        <p:nvSpPr>
          <p:cNvPr id="6" name="TextBox 5"/>
          <p:cNvSpPr txBox="1"/>
          <p:nvPr/>
        </p:nvSpPr>
        <p:spPr>
          <a:xfrm>
            <a:off x="6305770" y="3983563"/>
            <a:ext cx="1428997" cy="646331"/>
          </a:xfrm>
          <a:prstGeom prst="rect">
            <a:avLst/>
          </a:prstGeom>
          <a:solidFill>
            <a:schemeClr val="bg1"/>
          </a:solidFill>
          <a:ln>
            <a:solidFill>
              <a:schemeClr val="tx1"/>
            </a:solidFill>
          </a:ln>
        </p:spPr>
        <p:txBody>
          <a:bodyPr wrap="none" rtlCol="0">
            <a:spAutoFit/>
          </a:bodyPr>
          <a:lstStyle/>
          <a:p>
            <a:pPr algn="ctr"/>
            <a:r>
              <a:rPr lang="en-US" dirty="0" smtClean="0">
                <a:solidFill>
                  <a:srgbClr val="000000"/>
                </a:solidFill>
              </a:rPr>
              <a:t>Smallest foil</a:t>
            </a:r>
          </a:p>
          <a:p>
            <a:pPr algn="ctr"/>
            <a:r>
              <a:rPr lang="en-US" dirty="0" smtClean="0">
                <a:solidFill>
                  <a:srgbClr val="000000"/>
                </a:solidFill>
              </a:rPr>
              <a:t>10</a:t>
            </a:r>
            <a:r>
              <a:rPr lang="en-US" baseline="30000" dirty="0" smtClean="0">
                <a:solidFill>
                  <a:srgbClr val="000000"/>
                </a:solidFill>
              </a:rPr>
              <a:t>6</a:t>
            </a:r>
            <a:r>
              <a:rPr lang="en-US" dirty="0" smtClean="0">
                <a:solidFill>
                  <a:srgbClr val="000000"/>
                </a:solidFill>
              </a:rPr>
              <a:t> </a:t>
            </a:r>
            <a:r>
              <a:rPr lang="en-US" dirty="0" smtClean="0">
                <a:solidFill>
                  <a:srgbClr val="000000"/>
                </a:solidFill>
                <a:latin typeface="Symbol" charset="2"/>
                <a:cs typeface="Symbol" charset="2"/>
              </a:rPr>
              <a:t>m</a:t>
            </a:r>
            <a:r>
              <a:rPr lang="en-US" dirty="0" smtClean="0">
                <a:solidFill>
                  <a:srgbClr val="000000"/>
                </a:solidFill>
              </a:rPr>
              <a:t>m</a:t>
            </a:r>
            <a:r>
              <a:rPr lang="en-US" baseline="30000" dirty="0" smtClean="0">
                <a:solidFill>
                  <a:srgbClr val="000000"/>
                </a:solidFill>
              </a:rPr>
              <a:t>2</a:t>
            </a:r>
            <a:endParaRPr lang="en-US" baseline="30000" dirty="0">
              <a:solidFill>
                <a:srgbClr val="000000"/>
              </a:solidFill>
            </a:endParaRPr>
          </a:p>
        </p:txBody>
      </p:sp>
    </p:spTree>
    <p:extLst>
      <p:ext uri="{BB962C8B-B14F-4D97-AF65-F5344CB8AC3E}">
        <p14:creationId xmlns:p14="http://schemas.microsoft.com/office/powerpoint/2010/main" val="19534241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Light</a:t>
            </a:r>
            <a:endParaRPr lang="en-US" b="0" dirty="0"/>
          </a:p>
        </p:txBody>
      </p:sp>
    </p:spTree>
    <p:extLst>
      <p:ext uri="{BB962C8B-B14F-4D97-AF65-F5344CB8AC3E}">
        <p14:creationId xmlns:p14="http://schemas.microsoft.com/office/powerpoint/2010/main" val="1629283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Light</a:t>
            </a:r>
            <a:endParaRPr lang="en-US" b="0" dirty="0"/>
          </a:p>
        </p:txBody>
      </p:sp>
      <p:pic>
        <p:nvPicPr>
          <p:cNvPr id="2" name="Picture 1" descr="LightSpectra_attenuatedbyFoi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495" y="1120625"/>
            <a:ext cx="6360726" cy="5485233"/>
          </a:xfrm>
          <a:prstGeom prst="rect">
            <a:avLst/>
          </a:prstGeom>
        </p:spPr>
      </p:pic>
    </p:spTree>
    <p:extLst>
      <p:ext uri="{BB962C8B-B14F-4D97-AF65-F5344CB8AC3E}">
        <p14:creationId xmlns:p14="http://schemas.microsoft.com/office/powerpoint/2010/main" val="33659013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Light and Dust Mitigation (2/2)</a:t>
            </a:r>
            <a:endParaRPr lang="en-US" dirty="0"/>
          </a:p>
        </p:txBody>
      </p:sp>
      <p:sp>
        <p:nvSpPr>
          <p:cNvPr id="5" name="Content Placeholder 1"/>
          <p:cNvSpPr txBox="1">
            <a:spLocks/>
          </p:cNvSpPr>
          <p:nvPr/>
        </p:nvSpPr>
        <p:spPr bwMode="auto">
          <a:xfrm>
            <a:off x="139170" y="1239715"/>
            <a:ext cx="8846087" cy="52061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a:lnSpc>
                <a:spcPct val="100000"/>
              </a:lnSpc>
            </a:pPr>
            <a:r>
              <a:rPr lang="en-US" sz="2000" dirty="0" smtClean="0"/>
              <a:t>Dust may produce pairs of pinholes in the Start and collimator foils</a:t>
            </a:r>
          </a:p>
          <a:p>
            <a:pPr lvl="1">
              <a:lnSpc>
                <a:spcPct val="100000"/>
              </a:lnSpc>
            </a:pPr>
            <a:r>
              <a:rPr lang="en-US" sz="1800" dirty="0" smtClean="0"/>
              <a:t>Foils are designed to stop solar-wind-energy electrons</a:t>
            </a:r>
          </a:p>
          <a:p>
            <a:pPr lvl="1">
              <a:lnSpc>
                <a:spcPct val="100000"/>
              </a:lnSpc>
            </a:pPr>
            <a:r>
              <a:rPr lang="en-US" sz="1800" dirty="0" smtClean="0"/>
              <a:t>Pinhole pairs allow will still allow access to solar-wind electrons</a:t>
            </a:r>
            <a:endParaRPr lang="en-US" sz="2000" dirty="0"/>
          </a:p>
          <a:p>
            <a:pPr>
              <a:lnSpc>
                <a:spcPct val="100000"/>
              </a:lnSpc>
              <a:spcBef>
                <a:spcPts val="1200"/>
              </a:spcBef>
            </a:pPr>
            <a:r>
              <a:rPr lang="en-US" sz="2000" dirty="0" smtClean="0"/>
              <a:t>Solar wind electrons have an energy of ~100 eV or less</a:t>
            </a:r>
          </a:p>
          <a:p>
            <a:pPr>
              <a:lnSpc>
                <a:spcPct val="100000"/>
              </a:lnSpc>
            </a:pPr>
            <a:r>
              <a:rPr lang="en-US" sz="2000" dirty="0" smtClean="0"/>
              <a:t>Electrons that “leak in” through apertures are indistinguishable from Start secondary electrons</a:t>
            </a:r>
          </a:p>
          <a:p>
            <a:pPr>
              <a:lnSpc>
                <a:spcPct val="100000"/>
              </a:lnSpc>
              <a:spcBef>
                <a:spcPts val="1200"/>
              </a:spcBef>
            </a:pPr>
            <a:r>
              <a:rPr lang="en-US" sz="2000" dirty="0" smtClean="0"/>
              <a:t>Solar wind electron flux ~2 x 10</a:t>
            </a:r>
            <a:r>
              <a:rPr lang="en-US" sz="2000" baseline="30000" dirty="0" smtClean="0"/>
              <a:t>12</a:t>
            </a:r>
            <a:r>
              <a:rPr lang="en-US" sz="2000" dirty="0" smtClean="0"/>
              <a:t>/cm</a:t>
            </a:r>
            <a:r>
              <a:rPr lang="en-US" sz="2000" baseline="30000" dirty="0" smtClean="0"/>
              <a:t>2</a:t>
            </a:r>
            <a:r>
              <a:rPr lang="en-US" sz="2000" dirty="0" smtClean="0"/>
              <a:t>-s-sr</a:t>
            </a:r>
          </a:p>
          <a:p>
            <a:pPr>
              <a:lnSpc>
                <a:spcPct val="100000"/>
              </a:lnSpc>
            </a:pPr>
            <a:r>
              <a:rPr lang="en-US" sz="2000" dirty="0" smtClean="0"/>
              <a:t>Estimate foil pinhole as size of a support grid element is ~4.9 x 10</a:t>
            </a:r>
            <a:r>
              <a:rPr lang="en-US" sz="2000" baseline="30000" dirty="0" smtClean="0"/>
              <a:t>-5 </a:t>
            </a:r>
            <a:r>
              <a:rPr lang="en-US" sz="2000" dirty="0" smtClean="0"/>
              <a:t>cm</a:t>
            </a:r>
            <a:r>
              <a:rPr lang="en-US" sz="2000" baseline="30000" dirty="0" smtClean="0"/>
              <a:t>2</a:t>
            </a:r>
            <a:endParaRPr lang="en-US" sz="2000" dirty="0"/>
          </a:p>
          <a:p>
            <a:pPr>
              <a:lnSpc>
                <a:spcPct val="100000"/>
              </a:lnSpc>
            </a:pPr>
            <a:r>
              <a:rPr lang="en-US" sz="2000" dirty="0" smtClean="0"/>
              <a:t>Geometric factor of a pair of pinholes separated by ~0.5cm is ~1.3 x 10</a:t>
            </a:r>
            <a:r>
              <a:rPr lang="en-US" sz="2000" baseline="30000" dirty="0" smtClean="0"/>
              <a:t>-8</a:t>
            </a:r>
            <a:endParaRPr lang="en-US" sz="2000" dirty="0"/>
          </a:p>
          <a:p>
            <a:pPr lvl="1">
              <a:lnSpc>
                <a:spcPct val="100000"/>
              </a:lnSpc>
            </a:pPr>
            <a:r>
              <a:rPr lang="en-US" sz="1800" dirty="0"/>
              <a:t>T</a:t>
            </a:r>
            <a:r>
              <a:rPr lang="en-US" sz="1800" dirty="0" smtClean="0"/>
              <a:t>he flux through a pinhole pair can be estimated as ~2.6 x 10</a:t>
            </a:r>
            <a:r>
              <a:rPr lang="en-US" sz="1800" baseline="30000" dirty="0" smtClean="0"/>
              <a:t>4</a:t>
            </a:r>
            <a:r>
              <a:rPr lang="en-US" sz="1800" dirty="0" smtClean="0"/>
              <a:t>/s</a:t>
            </a:r>
          </a:p>
          <a:p>
            <a:pPr lvl="1">
              <a:lnSpc>
                <a:spcPct val="100000"/>
              </a:lnSpc>
            </a:pPr>
            <a:r>
              <a:rPr lang="en-US" sz="1800" dirty="0" smtClean="0"/>
              <a:t>If every aperture had 1 grid-element pinhole, the total for a quadrant would be </a:t>
            </a:r>
            <a:br>
              <a:rPr lang="en-US" sz="1800" dirty="0" smtClean="0"/>
            </a:br>
            <a:r>
              <a:rPr lang="en-US" sz="1800" dirty="0" smtClean="0"/>
              <a:t>~5.0 x 10</a:t>
            </a:r>
            <a:r>
              <a:rPr lang="en-US" sz="1800" baseline="30000" dirty="0"/>
              <a:t>5</a:t>
            </a:r>
            <a:r>
              <a:rPr lang="en-US" sz="1800" dirty="0" smtClean="0"/>
              <a:t>/s</a:t>
            </a:r>
          </a:p>
          <a:p>
            <a:pPr lvl="1">
              <a:lnSpc>
                <a:spcPct val="100000"/>
              </a:lnSpc>
            </a:pPr>
            <a:r>
              <a:rPr lang="en-US" sz="1800" dirty="0" smtClean="0"/>
              <a:t>This rate would be well tolerated by the electronics processing</a:t>
            </a:r>
          </a:p>
          <a:p>
            <a:pPr>
              <a:lnSpc>
                <a:spcPct val="100000"/>
              </a:lnSpc>
              <a:spcBef>
                <a:spcPts val="1200"/>
              </a:spcBef>
            </a:pPr>
            <a:r>
              <a:rPr lang="en-US" sz="2000" dirty="0" smtClean="0"/>
              <a:t>Such a pinhole pair would result in UV induced counting rates ~10/s</a:t>
            </a:r>
          </a:p>
          <a:p>
            <a:pPr marL="0" indent="0">
              <a:lnSpc>
                <a:spcPct val="100000"/>
              </a:lnSpc>
              <a:buNone/>
            </a:pPr>
            <a:endParaRPr lang="en-US" sz="1800" baseline="30000" dirty="0"/>
          </a:p>
        </p:txBody>
      </p:sp>
    </p:spTree>
    <p:extLst>
      <p:ext uri="{BB962C8B-B14F-4D97-AF65-F5344CB8AC3E}">
        <p14:creationId xmlns:p14="http://schemas.microsoft.com/office/powerpoint/2010/main" val="34410086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EPI-Lo </a:t>
            </a:r>
            <a:r>
              <a:rPr lang="en-US" dirty="0" smtClean="0"/>
              <a:t>Scattered / Stray Light Analysis</a:t>
            </a:r>
            <a:endParaRPr lang="en-US" dirty="0"/>
          </a:p>
        </p:txBody>
      </p:sp>
      <p:sp>
        <p:nvSpPr>
          <p:cNvPr id="3" name="Content Placeholder 2"/>
          <p:cNvSpPr>
            <a:spLocks noGrp="1"/>
          </p:cNvSpPr>
          <p:nvPr>
            <p:ph idx="1"/>
          </p:nvPr>
        </p:nvSpPr>
        <p:spPr/>
        <p:txBody>
          <a:bodyPr/>
          <a:lstStyle/>
          <a:p>
            <a:r>
              <a:rPr lang="en-US" dirty="0"/>
              <a:t>Develop a </a:t>
            </a:r>
            <a:r>
              <a:rPr lang="en-US" dirty="0" smtClean="0"/>
              <a:t>stray light </a:t>
            </a:r>
            <a:r>
              <a:rPr lang="en-US" dirty="0"/>
              <a:t>analysis of the </a:t>
            </a:r>
            <a:r>
              <a:rPr lang="en-US" dirty="0" smtClean="0"/>
              <a:t>EPI-Lo instrument </a:t>
            </a:r>
            <a:r>
              <a:rPr lang="en-US" dirty="0"/>
              <a:t>that incorporates the </a:t>
            </a:r>
            <a:r>
              <a:rPr lang="en-US" dirty="0" smtClean="0"/>
              <a:t>reverse raytrace </a:t>
            </a:r>
            <a:r>
              <a:rPr lang="en-US" dirty="0"/>
              <a:t>from the detector to object space</a:t>
            </a:r>
          </a:p>
          <a:p>
            <a:r>
              <a:rPr lang="en-US" dirty="0"/>
              <a:t>The </a:t>
            </a:r>
            <a:r>
              <a:rPr lang="en-US" dirty="0" smtClean="0"/>
              <a:t>reverse raytrace </a:t>
            </a:r>
            <a:r>
              <a:rPr lang="en-US" dirty="0"/>
              <a:t>will result in three products:</a:t>
            </a:r>
          </a:p>
          <a:p>
            <a:pPr lvl="1"/>
            <a:r>
              <a:rPr lang="en-US" sz="2000" dirty="0"/>
              <a:t>An antenna diagram of </a:t>
            </a:r>
            <a:r>
              <a:rPr lang="en-US" sz="2000" dirty="0" smtClean="0"/>
              <a:t>EPI-Lo projecting </a:t>
            </a:r>
            <a:r>
              <a:rPr lang="en-US" sz="2000" dirty="0"/>
              <a:t>onto angular space of the </a:t>
            </a:r>
            <a:r>
              <a:rPr lang="en-US" sz="2000" dirty="0" smtClean="0"/>
              <a:t>sky </a:t>
            </a:r>
            <a:r>
              <a:rPr lang="en-US" sz="2000" i="1" dirty="0" smtClean="0">
                <a:solidFill>
                  <a:srgbClr val="00B050"/>
                </a:solidFill>
              </a:rPr>
              <a:t>(in progress)</a:t>
            </a:r>
            <a:endParaRPr lang="en-US" sz="2000" i="1" dirty="0">
              <a:solidFill>
                <a:srgbClr val="00B050"/>
              </a:solidFill>
            </a:endParaRPr>
          </a:p>
          <a:p>
            <a:pPr lvl="1"/>
            <a:r>
              <a:rPr lang="en-US" sz="2000" dirty="0"/>
              <a:t>A reverse raytrace from the </a:t>
            </a:r>
            <a:r>
              <a:rPr lang="en-US" sz="2000" dirty="0" smtClean="0"/>
              <a:t>start foils to critical objects in the scattered FOV to </a:t>
            </a:r>
            <a:r>
              <a:rPr lang="en-US" sz="2000" dirty="0"/>
              <a:t>model their </a:t>
            </a:r>
            <a:r>
              <a:rPr lang="en-US" sz="2000" dirty="0" smtClean="0"/>
              <a:t>reflectance and blackbody emission </a:t>
            </a:r>
            <a:r>
              <a:rPr lang="en-US" sz="2000" i="1" dirty="0" smtClean="0">
                <a:solidFill>
                  <a:srgbClr val="00B050"/>
                </a:solidFill>
              </a:rPr>
              <a:t>(in progress)</a:t>
            </a:r>
            <a:endParaRPr lang="en-US" sz="2000" i="1" dirty="0">
              <a:solidFill>
                <a:srgbClr val="00B050"/>
              </a:solidFill>
            </a:endParaRPr>
          </a:p>
          <a:p>
            <a:pPr lvl="1"/>
            <a:r>
              <a:rPr lang="en-US" sz="2000" dirty="0"/>
              <a:t>A reverse raytrace from the </a:t>
            </a:r>
            <a:r>
              <a:rPr lang="en-US" sz="2000" dirty="0" smtClean="0"/>
              <a:t>start foils to critical objects, </a:t>
            </a:r>
            <a:r>
              <a:rPr lang="en-US" sz="2000" dirty="0"/>
              <a:t>which scatter toward a disk representing the sun to model the scatter of the sun to the detector via </a:t>
            </a:r>
            <a:r>
              <a:rPr lang="en-US" sz="2000" dirty="0" smtClean="0"/>
              <a:t>s/c objects </a:t>
            </a:r>
            <a:r>
              <a:rPr lang="en-US" sz="2000" i="1" dirty="0" smtClean="0">
                <a:solidFill>
                  <a:srgbClr val="FF0000"/>
                </a:solidFill>
              </a:rPr>
              <a:t>(TBD)</a:t>
            </a:r>
            <a:endParaRPr lang="en-US" sz="2000" dirty="0">
              <a:solidFill>
                <a:srgbClr val="FF0000"/>
              </a:solidFill>
            </a:endParaRPr>
          </a:p>
          <a:p>
            <a:endParaRPr lang="en-US" dirty="0"/>
          </a:p>
        </p:txBody>
      </p:sp>
      <p:sp>
        <p:nvSpPr>
          <p:cNvPr id="4" name="Rectangle 3"/>
          <p:cNvSpPr/>
          <p:nvPr/>
        </p:nvSpPr>
        <p:spPr>
          <a:xfrm>
            <a:off x="550258" y="5168878"/>
            <a:ext cx="8083944" cy="1384995"/>
          </a:xfrm>
          <a:prstGeom prst="rect">
            <a:avLst/>
          </a:prstGeom>
        </p:spPr>
        <p:txBody>
          <a:bodyPr wrap="square">
            <a:spAutoFit/>
          </a:bodyPr>
          <a:lstStyle/>
          <a:p>
            <a:pPr algn="l"/>
            <a:r>
              <a:rPr lang="en-US" sz="1200" dirty="0" smtClean="0"/>
              <a:t>Assumptions:</a:t>
            </a:r>
          </a:p>
          <a:p>
            <a:pPr marL="171450" indent="-171450" algn="l">
              <a:buFont typeface="Arial" panose="020B0604020202020204" pitchFamily="34" charset="0"/>
              <a:buChar char="•"/>
            </a:pPr>
            <a:r>
              <a:rPr lang="en-US" sz="1200" dirty="0" smtClean="0"/>
              <a:t>The reverse raytrace </a:t>
            </a:r>
            <a:r>
              <a:rPr lang="en-US" sz="1200" dirty="0"/>
              <a:t>is validated by the general radiance </a:t>
            </a:r>
            <a:r>
              <a:rPr lang="en-US" sz="1200" dirty="0" smtClean="0"/>
              <a:t>theorem</a:t>
            </a:r>
          </a:p>
          <a:p>
            <a:pPr marL="171450" indent="-171450" algn="l">
              <a:buFont typeface="Arial" panose="020B0604020202020204" pitchFamily="34" charset="0"/>
              <a:buChar char="•"/>
            </a:pPr>
            <a:r>
              <a:rPr lang="en-US" sz="1200" dirty="0" smtClean="0"/>
              <a:t>The reverse raytrace </a:t>
            </a:r>
            <a:r>
              <a:rPr lang="en-US" sz="1200" dirty="0"/>
              <a:t>can yield the </a:t>
            </a:r>
            <a:r>
              <a:rPr lang="en-US" sz="1200" i="1" dirty="0"/>
              <a:t>Geometrical Configuration Factor (GCF), </a:t>
            </a:r>
            <a:r>
              <a:rPr lang="en-US" sz="1200" dirty="0"/>
              <a:t>which quantifies the mapping of projected area to projected solid </a:t>
            </a:r>
            <a:r>
              <a:rPr lang="en-US" sz="1200" dirty="0" smtClean="0"/>
              <a:t>angle</a:t>
            </a:r>
          </a:p>
          <a:p>
            <a:pPr marL="171450" indent="-171450" algn="l">
              <a:buFont typeface="Arial" panose="020B0604020202020204" pitchFamily="34" charset="0"/>
              <a:buChar char="•"/>
            </a:pPr>
            <a:r>
              <a:rPr lang="en-US" sz="1200" dirty="0" smtClean="0"/>
              <a:t>The </a:t>
            </a:r>
            <a:r>
              <a:rPr lang="en-US" sz="1200" dirty="0"/>
              <a:t>GCF is scaled by the brightness of the source to determine the effective </a:t>
            </a:r>
            <a:r>
              <a:rPr lang="en-US" sz="1200" dirty="0" smtClean="0"/>
              <a:t>scatter/stray light power</a:t>
            </a:r>
          </a:p>
          <a:p>
            <a:pPr marL="171450" indent="-171450" algn="l">
              <a:buFont typeface="Arial" panose="020B0604020202020204" pitchFamily="34" charset="0"/>
              <a:buChar char="•"/>
            </a:pPr>
            <a:r>
              <a:rPr lang="en-US" sz="1200" dirty="0" smtClean="0"/>
              <a:t>The </a:t>
            </a:r>
            <a:r>
              <a:rPr lang="en-US" sz="1200" dirty="0"/>
              <a:t>assigned scatter models, coating properties, and wavelength ranges supplied by </a:t>
            </a:r>
            <a:r>
              <a:rPr lang="en-US" sz="1200" dirty="0" smtClean="0"/>
              <a:t>the instrument designers represent </a:t>
            </a:r>
            <a:r>
              <a:rPr lang="en-US" sz="1200" dirty="0"/>
              <a:t>the </a:t>
            </a:r>
            <a:r>
              <a:rPr lang="en-US" sz="1200" dirty="0" smtClean="0"/>
              <a:t>EPI-Lo/SPP  </a:t>
            </a:r>
            <a:endParaRPr lang="en-US" sz="1200" dirty="0"/>
          </a:p>
        </p:txBody>
      </p:sp>
    </p:spTree>
    <p:extLst>
      <p:ext uri="{BB962C8B-B14F-4D97-AF65-F5344CB8AC3E}">
        <p14:creationId xmlns:p14="http://schemas.microsoft.com/office/powerpoint/2010/main" val="586788329"/>
      </p:ext>
    </p:extLst>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EPI-Lo Ray Tracing Model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6" y="1547418"/>
            <a:ext cx="3819524" cy="461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62174" y="1547418"/>
            <a:ext cx="333375" cy="307777"/>
          </a:xfrm>
          <a:prstGeom prst="rect">
            <a:avLst/>
          </a:prstGeom>
          <a:solidFill>
            <a:schemeClr val="bg1"/>
          </a:solidFill>
        </p:spPr>
        <p:txBody>
          <a:bodyPr wrap="square" rtlCol="0">
            <a:spAutoFit/>
          </a:bodyPr>
          <a:lstStyle/>
          <a:p>
            <a:r>
              <a:rPr lang="en-US" sz="1400" dirty="0" smtClean="0"/>
              <a:t>A</a:t>
            </a:r>
            <a:endParaRPr lang="en-US" sz="1400" dirty="0"/>
          </a:p>
        </p:txBody>
      </p:sp>
      <p:sp>
        <p:nvSpPr>
          <p:cNvPr id="6" name="TextBox 5"/>
          <p:cNvSpPr txBox="1"/>
          <p:nvPr/>
        </p:nvSpPr>
        <p:spPr>
          <a:xfrm>
            <a:off x="2400299" y="1823643"/>
            <a:ext cx="333375" cy="307777"/>
          </a:xfrm>
          <a:prstGeom prst="rect">
            <a:avLst/>
          </a:prstGeom>
          <a:solidFill>
            <a:schemeClr val="bg1"/>
          </a:solidFill>
        </p:spPr>
        <p:txBody>
          <a:bodyPr wrap="square" rtlCol="0">
            <a:spAutoFit/>
          </a:bodyPr>
          <a:lstStyle/>
          <a:p>
            <a:r>
              <a:rPr lang="en-US" sz="1400" dirty="0" smtClean="0"/>
              <a:t>B</a:t>
            </a:r>
            <a:endParaRPr lang="en-US" sz="1400" dirty="0"/>
          </a:p>
        </p:txBody>
      </p:sp>
      <p:sp>
        <p:nvSpPr>
          <p:cNvPr id="7" name="TextBox 6"/>
          <p:cNvSpPr txBox="1"/>
          <p:nvPr/>
        </p:nvSpPr>
        <p:spPr>
          <a:xfrm>
            <a:off x="2566986" y="3099993"/>
            <a:ext cx="333375" cy="307777"/>
          </a:xfrm>
          <a:prstGeom prst="rect">
            <a:avLst/>
          </a:prstGeom>
          <a:solidFill>
            <a:schemeClr val="bg1"/>
          </a:solidFill>
        </p:spPr>
        <p:txBody>
          <a:bodyPr wrap="square" rtlCol="0">
            <a:spAutoFit/>
          </a:bodyPr>
          <a:lstStyle/>
          <a:p>
            <a:r>
              <a:rPr lang="en-US" sz="1400" dirty="0" smtClean="0"/>
              <a:t>C</a:t>
            </a:r>
            <a:endParaRPr lang="en-US" sz="1400" dirty="0"/>
          </a:p>
        </p:txBody>
      </p:sp>
      <p:sp>
        <p:nvSpPr>
          <p:cNvPr id="8" name="TextBox 7"/>
          <p:cNvSpPr txBox="1"/>
          <p:nvPr/>
        </p:nvSpPr>
        <p:spPr>
          <a:xfrm>
            <a:off x="3081628" y="2946104"/>
            <a:ext cx="333375" cy="307777"/>
          </a:xfrm>
          <a:prstGeom prst="rect">
            <a:avLst/>
          </a:prstGeom>
          <a:solidFill>
            <a:schemeClr val="bg1"/>
          </a:solidFill>
        </p:spPr>
        <p:txBody>
          <a:bodyPr wrap="square" rtlCol="0">
            <a:spAutoFit/>
          </a:bodyPr>
          <a:lstStyle/>
          <a:p>
            <a:r>
              <a:rPr lang="en-US" sz="1400" dirty="0" smtClean="0"/>
              <a:t>D</a:t>
            </a:r>
            <a:endParaRPr lang="en-US" sz="1400" dirty="0"/>
          </a:p>
        </p:txBody>
      </p:sp>
      <p:sp>
        <p:nvSpPr>
          <p:cNvPr id="9" name="TextBox 8"/>
          <p:cNvSpPr txBox="1"/>
          <p:nvPr/>
        </p:nvSpPr>
        <p:spPr>
          <a:xfrm>
            <a:off x="3038473" y="4188722"/>
            <a:ext cx="333375" cy="307777"/>
          </a:xfrm>
          <a:prstGeom prst="rect">
            <a:avLst/>
          </a:prstGeom>
          <a:solidFill>
            <a:schemeClr val="bg1"/>
          </a:solidFill>
        </p:spPr>
        <p:txBody>
          <a:bodyPr wrap="square" rtlCol="0">
            <a:spAutoFit/>
          </a:bodyPr>
          <a:lstStyle/>
          <a:p>
            <a:r>
              <a:rPr lang="en-US" sz="1400" dirty="0" smtClean="0"/>
              <a:t>E</a:t>
            </a:r>
            <a:endParaRPr lang="en-US" sz="1400" dirty="0"/>
          </a:p>
        </p:txBody>
      </p:sp>
      <p:sp>
        <p:nvSpPr>
          <p:cNvPr id="10" name="TextBox 9"/>
          <p:cNvSpPr txBox="1"/>
          <p:nvPr/>
        </p:nvSpPr>
        <p:spPr>
          <a:xfrm>
            <a:off x="3581396" y="3912723"/>
            <a:ext cx="333375" cy="307777"/>
          </a:xfrm>
          <a:prstGeom prst="rect">
            <a:avLst/>
          </a:prstGeom>
          <a:solidFill>
            <a:schemeClr val="bg1"/>
          </a:solidFill>
        </p:spPr>
        <p:txBody>
          <a:bodyPr wrap="square" rtlCol="0">
            <a:spAutoFit/>
          </a:bodyPr>
          <a:lstStyle/>
          <a:p>
            <a:r>
              <a:rPr lang="en-US" sz="1400" dirty="0" smtClean="0"/>
              <a:t>F</a:t>
            </a:r>
            <a:endParaRPr lang="en-US" sz="1400" dirty="0"/>
          </a:p>
        </p:txBody>
      </p:sp>
      <p:sp>
        <p:nvSpPr>
          <p:cNvPr id="11" name="TextBox 10"/>
          <p:cNvSpPr txBox="1"/>
          <p:nvPr/>
        </p:nvSpPr>
        <p:spPr>
          <a:xfrm>
            <a:off x="2900361" y="5857532"/>
            <a:ext cx="333375" cy="307777"/>
          </a:xfrm>
          <a:prstGeom prst="rect">
            <a:avLst/>
          </a:prstGeom>
          <a:solidFill>
            <a:schemeClr val="bg1"/>
          </a:solidFill>
        </p:spPr>
        <p:txBody>
          <a:bodyPr wrap="square" rtlCol="0">
            <a:spAutoFit/>
          </a:bodyPr>
          <a:lstStyle/>
          <a:p>
            <a:r>
              <a:rPr lang="en-US" sz="1400" dirty="0" smtClean="0"/>
              <a:t>G</a:t>
            </a:r>
            <a:endParaRPr lang="en-US" sz="1400" dirty="0"/>
          </a:p>
        </p:txBody>
      </p:sp>
      <p:sp>
        <p:nvSpPr>
          <p:cNvPr id="12" name="TextBox 11"/>
          <p:cNvSpPr txBox="1"/>
          <p:nvPr/>
        </p:nvSpPr>
        <p:spPr>
          <a:xfrm>
            <a:off x="3352797" y="5560425"/>
            <a:ext cx="333375" cy="307777"/>
          </a:xfrm>
          <a:prstGeom prst="rect">
            <a:avLst/>
          </a:prstGeom>
          <a:solidFill>
            <a:schemeClr val="bg1"/>
          </a:solidFill>
        </p:spPr>
        <p:txBody>
          <a:bodyPr wrap="square" rtlCol="0">
            <a:spAutoFit/>
          </a:bodyPr>
          <a:lstStyle/>
          <a:p>
            <a:r>
              <a:rPr lang="en-US" sz="1400" dirty="0" smtClean="0"/>
              <a:t>H</a:t>
            </a:r>
            <a:endParaRPr lang="en-US" sz="1400" dirty="0"/>
          </a:p>
        </p:txBody>
      </p:sp>
      <p:sp>
        <p:nvSpPr>
          <p:cNvPr id="13" name="TextBox 12"/>
          <p:cNvSpPr txBox="1"/>
          <p:nvPr/>
        </p:nvSpPr>
        <p:spPr>
          <a:xfrm>
            <a:off x="3724266" y="5383479"/>
            <a:ext cx="333375" cy="307777"/>
          </a:xfrm>
          <a:prstGeom prst="rect">
            <a:avLst/>
          </a:prstGeom>
          <a:solidFill>
            <a:schemeClr val="bg1"/>
          </a:solidFill>
        </p:spPr>
        <p:txBody>
          <a:bodyPr wrap="square" rtlCol="0">
            <a:spAutoFit/>
          </a:bodyPr>
          <a:lstStyle/>
          <a:p>
            <a:r>
              <a:rPr lang="en-US" sz="1400" dirty="0" smtClean="0"/>
              <a:t>I</a:t>
            </a:r>
            <a:endParaRPr lang="en-US" sz="1400" dirty="0"/>
          </a:p>
        </p:txBody>
      </p:sp>
      <p:sp>
        <p:nvSpPr>
          <p:cNvPr id="14" name="TextBox 13"/>
          <p:cNvSpPr txBox="1"/>
          <p:nvPr/>
        </p:nvSpPr>
        <p:spPr>
          <a:xfrm>
            <a:off x="4171932" y="5103935"/>
            <a:ext cx="333375" cy="307777"/>
          </a:xfrm>
          <a:prstGeom prst="rect">
            <a:avLst/>
          </a:prstGeom>
          <a:solidFill>
            <a:schemeClr val="bg1"/>
          </a:solidFill>
        </p:spPr>
        <p:txBody>
          <a:bodyPr wrap="square" rtlCol="0">
            <a:spAutoFit/>
          </a:bodyPr>
          <a:lstStyle/>
          <a:p>
            <a:r>
              <a:rPr lang="en-US" sz="1400" dirty="0" smtClean="0"/>
              <a:t>J</a:t>
            </a:r>
            <a:endParaRPr lang="en-US" sz="1400" dirty="0"/>
          </a:p>
        </p:txBody>
      </p:sp>
      <p:sp>
        <p:nvSpPr>
          <p:cNvPr id="5" name="TextBox 4"/>
          <p:cNvSpPr txBox="1"/>
          <p:nvPr/>
        </p:nvSpPr>
        <p:spPr>
          <a:xfrm>
            <a:off x="2790816" y="1166217"/>
            <a:ext cx="3676668" cy="646331"/>
          </a:xfrm>
          <a:prstGeom prst="rect">
            <a:avLst/>
          </a:prstGeom>
          <a:noFill/>
        </p:spPr>
        <p:txBody>
          <a:bodyPr wrap="square" rtlCol="0">
            <a:spAutoFit/>
          </a:bodyPr>
          <a:lstStyle/>
          <a:p>
            <a:r>
              <a:rPr lang="en-US" dirty="0" smtClean="0"/>
              <a:t>Start Foils (A-J) are set to be source for reversed ray tracing</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862" y="1977531"/>
            <a:ext cx="3047167" cy="380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801989" y="5868202"/>
            <a:ext cx="2613727" cy="523220"/>
          </a:xfrm>
          <a:prstGeom prst="rect">
            <a:avLst/>
          </a:prstGeom>
          <a:noFill/>
        </p:spPr>
        <p:txBody>
          <a:bodyPr wrap="square" rtlCol="0">
            <a:spAutoFit/>
          </a:bodyPr>
          <a:lstStyle/>
          <a:p>
            <a:r>
              <a:rPr lang="en-US" sz="1400" dirty="0" smtClean="0"/>
              <a:t>Projection of start foil onto external hemisphere</a:t>
            </a:r>
            <a:endParaRPr lang="en-US" sz="1400" dirty="0"/>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676" y="929795"/>
            <a:ext cx="1994863" cy="185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371217"/>
      </p:ext>
    </p:extLst>
  </p:cSld>
  <p:clrMapOvr>
    <a:masterClrMapping/>
  </p:clrMapOvr>
  <p:transition xmlns:p14="http://schemas.microsoft.com/office/powerpoint/2010/mai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EPI-Lo Ray Tracing Model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332" y="1237861"/>
            <a:ext cx="5410116" cy="522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97" y="1899043"/>
            <a:ext cx="3495843" cy="353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Start foil FOV projection for a single segment</a:t>
            </a:r>
            <a:endParaRPr lang="en-US" dirty="0"/>
          </a:p>
        </p:txBody>
      </p:sp>
    </p:spTree>
    <p:extLst>
      <p:ext uri="{BB962C8B-B14F-4D97-AF65-F5344CB8AC3E}">
        <p14:creationId xmlns:p14="http://schemas.microsoft.com/office/powerpoint/2010/main" val="3974113151"/>
      </p:ext>
    </p:extLst>
  </p:cSld>
  <p:clrMapOvr>
    <a:masterClrMapping/>
  </p:clrMapOvr>
  <p:transition xmlns:p14="http://schemas.microsoft.com/office/powerpoint/2010/mai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Light and Dust Mitigation (1/2)</a:t>
            </a:r>
            <a:endParaRPr lang="en-US" dirty="0"/>
          </a:p>
        </p:txBody>
      </p:sp>
      <p:sp>
        <p:nvSpPr>
          <p:cNvPr id="5" name="Content Placeholder 1"/>
          <p:cNvSpPr txBox="1">
            <a:spLocks/>
          </p:cNvSpPr>
          <p:nvPr/>
        </p:nvSpPr>
        <p:spPr bwMode="auto">
          <a:xfrm>
            <a:off x="65364" y="1111707"/>
            <a:ext cx="2642586" cy="52841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95000"/>
              </a:lnSpc>
              <a:spcBef>
                <a:spcPct val="0"/>
              </a:spcBef>
              <a:spcAft>
                <a:spcPts val="3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95000"/>
              </a:lnSpc>
              <a:spcBef>
                <a:spcPct val="0"/>
              </a:spcBef>
              <a:spcAft>
                <a:spcPts val="300"/>
              </a:spcAft>
              <a:buClrTx/>
              <a:buSzPct val="115000"/>
              <a:buFont typeface="Wingdings" charset="2"/>
              <a:buChar char="§"/>
              <a:defRPr sz="2200" b="0">
                <a:solidFill>
                  <a:schemeClr val="tx1"/>
                </a:solidFill>
                <a:latin typeface="+mn-lt"/>
              </a:defRPr>
            </a:lvl2pPr>
            <a:lvl3pPr marL="798513" indent="-230188" algn="l" rtl="0" eaLnBrk="1" fontAlgn="base" hangingPunct="1">
              <a:lnSpc>
                <a:spcPct val="95000"/>
              </a:lnSpc>
              <a:spcBef>
                <a:spcPct val="0"/>
              </a:spcBef>
              <a:spcAft>
                <a:spcPts val="300"/>
              </a:spcAft>
              <a:buFont typeface="Wingdings" pitchFamily="2" charset="2"/>
              <a:buChar char="§"/>
              <a:defRPr sz="1800" b="0">
                <a:solidFill>
                  <a:schemeClr val="tx1"/>
                </a:solidFill>
                <a:latin typeface="+mn-lt"/>
              </a:defRPr>
            </a:lvl3pPr>
            <a:lvl4pPr marL="1144588" indent="-230188" algn="l" rtl="0" eaLnBrk="1" fontAlgn="base" hangingPunct="1">
              <a:lnSpc>
                <a:spcPct val="95000"/>
              </a:lnSpc>
              <a:spcBef>
                <a:spcPct val="0"/>
              </a:spcBef>
              <a:spcAft>
                <a:spcPts val="300"/>
              </a:spcAft>
              <a:buFont typeface="Wingdings" pitchFamily="2" charset="2"/>
              <a:buChar char="§"/>
              <a:defRPr sz="1600" b="0">
                <a:solidFill>
                  <a:schemeClr val="tx1"/>
                </a:solidFill>
                <a:latin typeface="+mn-lt"/>
              </a:defRPr>
            </a:lvl4pPr>
            <a:lvl5pPr marL="1482725" indent="-222250" algn="l" rtl="0" eaLnBrk="1" fontAlgn="base" hangingPunct="1">
              <a:lnSpc>
                <a:spcPct val="95000"/>
              </a:lnSpc>
              <a:spcBef>
                <a:spcPct val="0"/>
              </a:spcBef>
              <a:spcAft>
                <a:spcPts val="3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pPr>
              <a:lnSpc>
                <a:spcPct val="100000"/>
              </a:lnSpc>
            </a:pPr>
            <a:r>
              <a:rPr lang="en-US" sz="1800" dirty="0" smtClean="0"/>
              <a:t>Dust may produce pinholes in the Start and collimator foils.  </a:t>
            </a:r>
          </a:p>
          <a:p>
            <a:pPr>
              <a:lnSpc>
                <a:spcPct val="100000"/>
              </a:lnSpc>
            </a:pPr>
            <a:r>
              <a:rPr lang="en-US" sz="1800" dirty="0" smtClean="0"/>
              <a:t>Foils are designed to reduce UV by ~3 orders of magnitude.  </a:t>
            </a:r>
          </a:p>
          <a:p>
            <a:pPr>
              <a:lnSpc>
                <a:spcPct val="100000"/>
              </a:lnSpc>
            </a:pPr>
            <a:r>
              <a:rPr lang="en-US" sz="1800" dirty="0" smtClean="0"/>
              <a:t>A cell-sized pinhole may account for as much as ~0.4% of a foil area.</a:t>
            </a:r>
          </a:p>
          <a:p>
            <a:pPr>
              <a:lnSpc>
                <a:spcPct val="100000"/>
              </a:lnSpc>
            </a:pPr>
            <a:r>
              <a:rPr lang="en-US" sz="1800" dirty="0" smtClean="0"/>
              <a:t>Dust-induced holes should be 10</a:t>
            </a:r>
            <a:r>
              <a:rPr lang="en-US" sz="1800" baseline="30000" dirty="0" smtClean="0"/>
              <a:t>-4</a:t>
            </a:r>
            <a:r>
              <a:rPr lang="en-US" sz="1800" dirty="0" smtClean="0"/>
              <a:t>% of foil area </a:t>
            </a:r>
            <a:endParaRPr lang="en-US" sz="1800" dirty="0"/>
          </a:p>
          <a:p>
            <a:pPr>
              <a:lnSpc>
                <a:spcPct val="100000"/>
              </a:lnSpc>
            </a:pPr>
            <a:r>
              <a:rPr lang="en-US" sz="1800" dirty="0" smtClean="0"/>
              <a:t>For the 4 foils closest to the TPS edge, the suppression factor must be ~4 orders of magnitude.  For these, pinholes are important to UV suppression.</a:t>
            </a:r>
            <a:endParaRPr lang="en-US" sz="1800" dirty="0"/>
          </a:p>
        </p:txBody>
      </p:sp>
      <p:pic>
        <p:nvPicPr>
          <p:cNvPr id="12" name="Picture 11" descr="Sensor-Slide-19-figure.jpg"/>
          <p:cNvPicPr>
            <a:picLocks noChangeAspect="1"/>
          </p:cNvPicPr>
          <p:nvPr/>
        </p:nvPicPr>
        <p:blipFill>
          <a:blip r:embed="rId2" cstate="print"/>
          <a:stretch>
            <a:fillRect/>
          </a:stretch>
        </p:blipFill>
        <p:spPr>
          <a:xfrm>
            <a:off x="2699240" y="969161"/>
            <a:ext cx="6400800" cy="5498592"/>
          </a:xfrm>
          <a:prstGeom prst="rect">
            <a:avLst/>
          </a:prstGeom>
        </p:spPr>
      </p:pic>
    </p:spTree>
    <p:extLst>
      <p:ext uri="{BB962C8B-B14F-4D97-AF65-F5344CB8AC3E}">
        <p14:creationId xmlns:p14="http://schemas.microsoft.com/office/powerpoint/2010/main" val="37231249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Event Logic and Data</a:t>
            </a:r>
            <a:endParaRPr lang="en-US" b="0" dirty="0"/>
          </a:p>
        </p:txBody>
      </p:sp>
    </p:spTree>
    <p:extLst>
      <p:ext uri="{BB962C8B-B14F-4D97-AF65-F5344CB8AC3E}">
        <p14:creationId xmlns:p14="http://schemas.microsoft.com/office/powerpoint/2010/main" val="8552992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333" y="1429000"/>
            <a:ext cx="5333334" cy="4000000"/>
          </a:xfrm>
          <a:prstGeom prst="rect">
            <a:avLst/>
          </a:prstGeom>
        </p:spPr>
      </p:pic>
      <p:sp>
        <p:nvSpPr>
          <p:cNvPr id="5" name="TextBox 4"/>
          <p:cNvSpPr txBox="1"/>
          <p:nvPr/>
        </p:nvSpPr>
        <p:spPr>
          <a:xfrm>
            <a:off x="318540" y="946666"/>
            <a:ext cx="8546250" cy="369332"/>
          </a:xfrm>
          <a:prstGeom prst="rect">
            <a:avLst/>
          </a:prstGeom>
          <a:noFill/>
        </p:spPr>
        <p:txBody>
          <a:bodyPr wrap="none" rtlCol="0">
            <a:spAutoFit/>
          </a:bodyPr>
          <a:lstStyle/>
          <a:p>
            <a:r>
              <a:rPr lang="en-US" dirty="0" smtClean="0"/>
              <a:t>Don’s prescription: simulate 3He by scaling alpha E -&gt; 0.75E and population to a fraction. </a:t>
            </a:r>
            <a:endParaRPr lang="en-US" dirty="0"/>
          </a:p>
        </p:txBody>
      </p:sp>
      <p:sp>
        <p:nvSpPr>
          <p:cNvPr id="6" name="TextBox 5"/>
          <p:cNvSpPr txBox="1"/>
          <p:nvPr/>
        </p:nvSpPr>
        <p:spPr>
          <a:xfrm>
            <a:off x="3748164" y="4158734"/>
            <a:ext cx="843501" cy="369332"/>
          </a:xfrm>
          <a:prstGeom prst="rect">
            <a:avLst/>
          </a:prstGeom>
          <a:noFill/>
        </p:spPr>
        <p:txBody>
          <a:bodyPr wrap="none" rtlCol="0">
            <a:spAutoFit/>
          </a:bodyPr>
          <a:lstStyle/>
          <a:p>
            <a:r>
              <a:rPr lang="en-US" dirty="0" smtClean="0"/>
              <a:t>S/B ~ 3</a:t>
            </a:r>
            <a:endParaRPr lang="en-US" dirty="0"/>
          </a:p>
        </p:txBody>
      </p:sp>
      <p:cxnSp>
        <p:nvCxnSpPr>
          <p:cNvPr id="8" name="Straight Arrow Connector 7"/>
          <p:cNvCxnSpPr>
            <a:stCxn id="6" idx="2"/>
          </p:cNvCxnSpPr>
          <p:nvPr/>
        </p:nvCxnSpPr>
        <p:spPr>
          <a:xfrm>
            <a:off x="4169915" y="4528066"/>
            <a:ext cx="249685" cy="19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98404" y="3239107"/>
            <a:ext cx="1196353" cy="369332"/>
          </a:xfrm>
          <a:prstGeom prst="rect">
            <a:avLst/>
          </a:prstGeom>
          <a:noFill/>
        </p:spPr>
        <p:txBody>
          <a:bodyPr wrap="none" rtlCol="0">
            <a:spAutoFit/>
          </a:bodyPr>
          <a:lstStyle/>
          <a:p>
            <a:r>
              <a:rPr lang="en-US" dirty="0" smtClean="0"/>
              <a:t>Aperture 4</a:t>
            </a:r>
            <a:endParaRPr lang="en-US" dirty="0"/>
          </a:p>
        </p:txBody>
      </p:sp>
      <p:sp>
        <p:nvSpPr>
          <p:cNvPr id="7" name="Title 1"/>
          <p:cNvSpPr>
            <a:spLocks noGrp="1"/>
          </p:cNvSpPr>
          <p:nvPr>
            <p:ph type="title"/>
          </p:nvPr>
        </p:nvSpPr>
        <p:spPr>
          <a:xfrm>
            <a:off x="683879" y="185100"/>
            <a:ext cx="7199939" cy="675511"/>
          </a:xfrm>
        </p:spPr>
        <p:txBody>
          <a:bodyPr/>
          <a:lstStyle/>
          <a:p>
            <a:pPr algn="ctr"/>
            <a:r>
              <a:rPr lang="en-US" b="0" dirty="0" smtClean="0"/>
              <a:t>Composition and Energy Coverage</a:t>
            </a:r>
            <a:endParaRPr lang="en-US" b="0" dirty="0"/>
          </a:p>
        </p:txBody>
      </p:sp>
    </p:spTree>
    <p:extLst>
      <p:ext uri="{BB962C8B-B14F-4D97-AF65-F5344CB8AC3E}">
        <p14:creationId xmlns:p14="http://schemas.microsoft.com/office/powerpoint/2010/main" val="35611375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EPI-Lo Block Diagram </a:t>
            </a:r>
            <a:endParaRPr lang="en-US" dirty="0"/>
          </a:p>
        </p:txBody>
      </p:sp>
      <p:pic>
        <p:nvPicPr>
          <p:cNvPr id="8" name="Content Placeholder 3" descr="Visio-EPI-Lo_BlockDiagram_v5"/>
          <p:cNvPicPr>
            <a:picLocks noGrp="1" noChangeAspect="1"/>
          </p:cNvPicPr>
          <p:nvPr>
            <p:ph idx="1"/>
          </p:nvPr>
        </p:nvPicPr>
        <p:blipFill rotWithShape="1">
          <a:blip r:embed="rId2">
            <a:extLst>
              <a:ext uri="{28A0092B-C50C-407E-A947-70E740481C1C}">
                <a14:useLocalDpi xmlns:a14="http://schemas.microsoft.com/office/drawing/2010/main" val="0"/>
              </a:ext>
            </a:extLst>
          </a:blip>
          <a:srcRect l="-54083" r="-54083"/>
          <a:stretch/>
        </p:blipFill>
        <p:spPr bwMode="auto">
          <a:xfrm rot="5400000">
            <a:off x="-1545755" y="12344"/>
            <a:ext cx="12134621" cy="7543800"/>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3664284913"/>
      </p:ext>
    </p:extLst>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184"/>
          <p:cNvSpPr/>
          <p:nvPr/>
        </p:nvSpPr>
        <p:spPr bwMode="auto">
          <a:xfrm>
            <a:off x="4550299" y="986730"/>
            <a:ext cx="4486340" cy="5545786"/>
          </a:xfrm>
          <a:prstGeom prst="rect">
            <a:avLst/>
          </a:prstGeom>
          <a:solidFill>
            <a:srgbClr val="AA541C">
              <a:alpha val="29000"/>
            </a:srgbClr>
          </a:solidFill>
          <a:ln w="19050" cap="flat" cmpd="sng" algn="ctr">
            <a:solidFill>
              <a:srgbClr val="996633"/>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3" name="Rectangle 352"/>
          <p:cNvSpPr/>
          <p:nvPr/>
        </p:nvSpPr>
        <p:spPr bwMode="auto">
          <a:xfrm>
            <a:off x="226958" y="1135794"/>
            <a:ext cx="4199334" cy="5227358"/>
          </a:xfrm>
          <a:prstGeom prst="rect">
            <a:avLst/>
          </a:prstGeom>
          <a:solidFill>
            <a:srgbClr val="FFFFFF"/>
          </a:solidFill>
          <a:ln w="19050" cap="flat" cmpd="sng" algn="ctr">
            <a:solidFill>
              <a:srgbClr val="FF0000"/>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2" name="Rectangle 351"/>
          <p:cNvSpPr/>
          <p:nvPr/>
        </p:nvSpPr>
        <p:spPr bwMode="auto">
          <a:xfrm>
            <a:off x="183499" y="1179252"/>
            <a:ext cx="4195019" cy="5222839"/>
          </a:xfrm>
          <a:prstGeom prst="rect">
            <a:avLst/>
          </a:prstGeom>
          <a:solidFill>
            <a:srgbClr val="FFFFFF"/>
          </a:solidFill>
          <a:ln w="19050" cap="flat" cmpd="sng" algn="ctr">
            <a:solidFill>
              <a:srgbClr val="FF0000"/>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1" name="Rectangle 350"/>
          <p:cNvSpPr/>
          <p:nvPr/>
        </p:nvSpPr>
        <p:spPr bwMode="auto">
          <a:xfrm>
            <a:off x="140038" y="1222711"/>
            <a:ext cx="4185874" cy="5225778"/>
          </a:xfrm>
          <a:prstGeom prst="rect">
            <a:avLst/>
          </a:prstGeom>
          <a:solidFill>
            <a:srgbClr val="FFFFFF"/>
          </a:solidFill>
          <a:ln w="19050" cap="flat" cmpd="sng" algn="ctr">
            <a:solidFill>
              <a:srgbClr val="FF0000"/>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0" name="Rectangle 349"/>
          <p:cNvSpPr/>
          <p:nvPr/>
        </p:nvSpPr>
        <p:spPr bwMode="auto">
          <a:xfrm>
            <a:off x="4746557" y="1129538"/>
            <a:ext cx="3453509" cy="5213735"/>
          </a:xfrm>
          <a:prstGeom prst="rect">
            <a:avLst/>
          </a:prstGeom>
          <a:solidFill>
            <a:srgbClr val="FFFFFF"/>
          </a:solidFill>
          <a:ln w="19050" cap="flat" cmpd="sng" algn="ctr">
            <a:solidFill>
              <a:srgbClr val="996633"/>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9" name="Rectangle 348"/>
          <p:cNvSpPr/>
          <p:nvPr/>
        </p:nvSpPr>
        <p:spPr bwMode="auto">
          <a:xfrm>
            <a:off x="4691152" y="1173905"/>
            <a:ext cx="3456665" cy="5216861"/>
          </a:xfrm>
          <a:prstGeom prst="rect">
            <a:avLst/>
          </a:prstGeom>
          <a:solidFill>
            <a:srgbClr val="FFFFFF"/>
          </a:solidFill>
          <a:ln w="19050" cap="flat" cmpd="sng" algn="ctr">
            <a:solidFill>
              <a:srgbClr val="996633"/>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8" name="Rectangle 347"/>
          <p:cNvSpPr/>
          <p:nvPr/>
        </p:nvSpPr>
        <p:spPr bwMode="auto">
          <a:xfrm>
            <a:off x="4646909" y="1221932"/>
            <a:ext cx="3448861" cy="5216868"/>
          </a:xfrm>
          <a:prstGeom prst="rect">
            <a:avLst/>
          </a:prstGeom>
          <a:solidFill>
            <a:srgbClr val="FFFFFF"/>
          </a:solidFill>
          <a:ln w="19050" cap="flat" cmpd="sng" algn="ctr">
            <a:solidFill>
              <a:srgbClr val="996633"/>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9" name="Rectangle 338"/>
          <p:cNvSpPr/>
          <p:nvPr/>
        </p:nvSpPr>
        <p:spPr bwMode="auto">
          <a:xfrm>
            <a:off x="4602699" y="1269960"/>
            <a:ext cx="3451115" cy="5216876"/>
          </a:xfrm>
          <a:prstGeom prst="rect">
            <a:avLst/>
          </a:prstGeom>
          <a:solidFill>
            <a:srgbClr val="FFFFFF"/>
          </a:solidFill>
          <a:ln w="19050" cap="flat" cmpd="sng" algn="ctr">
            <a:solidFill>
              <a:srgbClr val="996633"/>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4" name="Rectangle 283"/>
          <p:cNvSpPr/>
          <p:nvPr/>
        </p:nvSpPr>
        <p:spPr bwMode="auto">
          <a:xfrm>
            <a:off x="96696" y="1265119"/>
            <a:ext cx="4181546" cy="5226316"/>
          </a:xfrm>
          <a:prstGeom prst="rect">
            <a:avLst/>
          </a:prstGeom>
          <a:solidFill>
            <a:srgbClr val="FFFFFF"/>
          </a:solidFill>
          <a:ln w="19050" cap="flat" cmpd="sng" algn="ctr">
            <a:solidFill>
              <a:srgbClr val="FF0000"/>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2" name="Rectangle 311"/>
          <p:cNvSpPr/>
          <p:nvPr/>
        </p:nvSpPr>
        <p:spPr bwMode="auto">
          <a:xfrm>
            <a:off x="4934075" y="1340738"/>
            <a:ext cx="2354098" cy="1980500"/>
          </a:xfrm>
          <a:prstGeom prst="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3" name="Rectangle 282"/>
          <p:cNvSpPr/>
          <p:nvPr/>
        </p:nvSpPr>
        <p:spPr bwMode="auto">
          <a:xfrm>
            <a:off x="511966" y="1343458"/>
            <a:ext cx="3674079" cy="1980500"/>
          </a:xfrm>
          <a:prstGeom prst="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6">
                  <a:lumMod val="20000"/>
                  <a:lumOff val="80000"/>
                </a:schemeClr>
              </a:solidFill>
              <a:effectLst/>
              <a:latin typeface="Arial" charset="0"/>
            </a:endParaRPr>
          </a:p>
        </p:txBody>
      </p:sp>
      <p:sp>
        <p:nvSpPr>
          <p:cNvPr id="311" name="Rectangle 310"/>
          <p:cNvSpPr/>
          <p:nvPr/>
        </p:nvSpPr>
        <p:spPr bwMode="auto">
          <a:xfrm>
            <a:off x="4752589" y="1508273"/>
            <a:ext cx="2264147" cy="1980500"/>
          </a:xfrm>
          <a:prstGeom prst="rect">
            <a:avLst/>
          </a:prstGeom>
          <a:solidFill>
            <a:srgbClr val="F2F2F2"/>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6" name="Rectangle 185"/>
          <p:cNvSpPr/>
          <p:nvPr/>
        </p:nvSpPr>
        <p:spPr bwMode="auto">
          <a:xfrm>
            <a:off x="228131" y="1491603"/>
            <a:ext cx="3686480" cy="1980500"/>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a:spLocks noGrp="1"/>
          </p:cNvSpPr>
          <p:nvPr>
            <p:ph type="title"/>
          </p:nvPr>
        </p:nvSpPr>
        <p:spPr>
          <a:xfrm>
            <a:off x="517255" y="182109"/>
            <a:ext cx="7199939" cy="675511"/>
          </a:xfrm>
        </p:spPr>
        <p:txBody>
          <a:bodyPr/>
          <a:lstStyle/>
          <a:p>
            <a:pPr algn="ctr"/>
            <a:r>
              <a:rPr lang="en-US" b="0" dirty="0" smtClean="0"/>
              <a:t>Simplified Sensor &amp; Event Board</a:t>
            </a:r>
            <a:endParaRPr lang="en-US" b="0" dirty="0"/>
          </a:p>
        </p:txBody>
      </p:sp>
      <p:grpSp>
        <p:nvGrpSpPr>
          <p:cNvPr id="34" name="Group 165"/>
          <p:cNvGrpSpPr>
            <a:grpSpLocks/>
          </p:cNvGrpSpPr>
          <p:nvPr/>
        </p:nvGrpSpPr>
        <p:grpSpPr bwMode="auto">
          <a:xfrm>
            <a:off x="1419213" y="5130141"/>
            <a:ext cx="1613664" cy="1249079"/>
            <a:chOff x="714376" y="2949575"/>
            <a:chExt cx="2027237" cy="1614487"/>
          </a:xfrm>
        </p:grpSpPr>
        <p:cxnSp>
          <p:nvCxnSpPr>
            <p:cNvPr id="35" name="Straight Connector 34"/>
            <p:cNvCxnSpPr/>
            <p:nvPr/>
          </p:nvCxnSpPr>
          <p:spPr bwMode="auto">
            <a:xfrm rot="5400000">
              <a:off x="2644013" y="3773004"/>
              <a:ext cx="158688" cy="1588"/>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rot="5400000">
              <a:off x="2644814" y="3773798"/>
              <a:ext cx="192012" cy="1587"/>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7" name="Group 164"/>
            <p:cNvGrpSpPr>
              <a:grpSpLocks/>
            </p:cNvGrpSpPr>
            <p:nvPr/>
          </p:nvGrpSpPr>
          <p:grpSpPr bwMode="auto">
            <a:xfrm>
              <a:off x="714376" y="2949575"/>
              <a:ext cx="2027237" cy="1614487"/>
              <a:chOff x="714376" y="2949575"/>
              <a:chExt cx="2027237" cy="1614487"/>
            </a:xfrm>
          </p:grpSpPr>
          <p:grpSp>
            <p:nvGrpSpPr>
              <p:cNvPr id="38" name="Group 163"/>
              <p:cNvGrpSpPr>
                <a:grpSpLocks/>
              </p:cNvGrpSpPr>
              <p:nvPr/>
            </p:nvGrpSpPr>
            <p:grpSpPr bwMode="auto">
              <a:xfrm>
                <a:off x="735013" y="3159558"/>
                <a:ext cx="1779588" cy="1215062"/>
                <a:chOff x="735013" y="3155325"/>
                <a:chExt cx="1779588" cy="1215062"/>
              </a:xfrm>
            </p:grpSpPr>
            <p:sp>
              <p:nvSpPr>
                <p:cNvPr id="49" name="Oval 48"/>
                <p:cNvSpPr>
                  <a:spLocks noChangeAspect="1"/>
                </p:cNvSpPr>
                <p:nvPr/>
              </p:nvSpPr>
              <p:spPr bwMode="auto">
                <a:xfrm>
                  <a:off x="1119188" y="3606118"/>
                  <a:ext cx="309563" cy="311028"/>
                </a:xfrm>
                <a:prstGeom prst="ellipse">
                  <a:avLst/>
                </a:prstGeom>
                <a:no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50" name="Group 162"/>
                <p:cNvGrpSpPr>
                  <a:grpSpLocks/>
                </p:cNvGrpSpPr>
                <p:nvPr/>
              </p:nvGrpSpPr>
              <p:grpSpPr bwMode="auto">
                <a:xfrm>
                  <a:off x="735013" y="3168650"/>
                  <a:ext cx="1779588" cy="1201737"/>
                  <a:chOff x="735013" y="3168650"/>
                  <a:chExt cx="1779588" cy="1201737"/>
                </a:xfrm>
              </p:grpSpPr>
              <p:sp>
                <p:nvSpPr>
                  <p:cNvPr id="53" name="Oval 244"/>
                  <p:cNvSpPr>
                    <a:spLocks noChangeAspect="1"/>
                  </p:cNvSpPr>
                  <p:nvPr/>
                </p:nvSpPr>
                <p:spPr bwMode="auto">
                  <a:xfrm>
                    <a:off x="847726" y="3168140"/>
                    <a:ext cx="182562" cy="18407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 name="Oval 53"/>
                  <p:cNvSpPr>
                    <a:spLocks noChangeAspect="1"/>
                  </p:cNvSpPr>
                  <p:nvPr/>
                </p:nvSpPr>
                <p:spPr bwMode="auto">
                  <a:xfrm>
                    <a:off x="847726" y="3510905"/>
                    <a:ext cx="182562" cy="1824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 name="Oval 54"/>
                  <p:cNvSpPr>
                    <a:spLocks noChangeAspect="1"/>
                  </p:cNvSpPr>
                  <p:nvPr/>
                </p:nvSpPr>
                <p:spPr bwMode="auto">
                  <a:xfrm>
                    <a:off x="847726" y="3852083"/>
                    <a:ext cx="182562"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Oval 55"/>
                  <p:cNvSpPr>
                    <a:spLocks noChangeAspect="1"/>
                  </p:cNvSpPr>
                  <p:nvPr/>
                </p:nvSpPr>
                <p:spPr bwMode="auto">
                  <a:xfrm>
                    <a:off x="847726" y="4188501"/>
                    <a:ext cx="182562"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 name="Oval 56"/>
                  <p:cNvSpPr>
                    <a:spLocks noChangeAspect="1"/>
                  </p:cNvSpPr>
                  <p:nvPr/>
                </p:nvSpPr>
                <p:spPr bwMode="auto">
                  <a:xfrm>
                    <a:off x="1500188" y="3480754"/>
                    <a:ext cx="182563"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 name="Oval 57"/>
                  <p:cNvSpPr>
                    <a:spLocks noChangeAspect="1"/>
                  </p:cNvSpPr>
                  <p:nvPr/>
                </p:nvSpPr>
                <p:spPr bwMode="auto">
                  <a:xfrm>
                    <a:off x="1500188" y="3882234"/>
                    <a:ext cx="182563" cy="1824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 name="Oval 58"/>
                  <p:cNvSpPr>
                    <a:spLocks noChangeAspect="1"/>
                  </p:cNvSpPr>
                  <p:nvPr/>
                </p:nvSpPr>
                <p:spPr bwMode="auto">
                  <a:xfrm>
                    <a:off x="1835151" y="3510905"/>
                    <a:ext cx="182562" cy="1824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 name="Oval 59"/>
                  <p:cNvSpPr>
                    <a:spLocks noChangeAspect="1"/>
                  </p:cNvSpPr>
                  <p:nvPr/>
                </p:nvSpPr>
                <p:spPr bwMode="auto">
                  <a:xfrm>
                    <a:off x="1835151" y="3852083"/>
                    <a:ext cx="182562"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 name="Oval 60"/>
                  <p:cNvSpPr>
                    <a:spLocks noChangeAspect="1"/>
                  </p:cNvSpPr>
                  <p:nvPr/>
                </p:nvSpPr>
                <p:spPr bwMode="auto">
                  <a:xfrm>
                    <a:off x="2066926" y="3663245"/>
                    <a:ext cx="182562" cy="18407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2" name="Oval 61"/>
                  <p:cNvSpPr>
                    <a:spLocks noChangeAspect="1"/>
                  </p:cNvSpPr>
                  <p:nvPr/>
                </p:nvSpPr>
                <p:spPr bwMode="auto">
                  <a:xfrm>
                    <a:off x="2332038" y="3668005"/>
                    <a:ext cx="182563" cy="18407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3" name="Freeform 62"/>
                  <p:cNvSpPr/>
                  <p:nvPr/>
                </p:nvSpPr>
                <p:spPr bwMode="auto">
                  <a:xfrm>
                    <a:off x="735013" y="3252244"/>
                    <a:ext cx="1697038" cy="1048925"/>
                  </a:xfrm>
                  <a:custGeom>
                    <a:avLst/>
                    <a:gdLst>
                      <a:gd name="connsiteX0" fmla="*/ 0 w 1697566"/>
                      <a:gd name="connsiteY0" fmla="*/ 22578 h 1069622"/>
                      <a:gd name="connsiteX1" fmla="*/ 114300 w 1697566"/>
                      <a:gd name="connsiteY1" fmla="*/ 9878 h 1069622"/>
                      <a:gd name="connsiteX2" fmla="*/ 198966 w 1697566"/>
                      <a:gd name="connsiteY2" fmla="*/ 31044 h 1069622"/>
                      <a:gd name="connsiteX3" fmla="*/ 309033 w 1697566"/>
                      <a:gd name="connsiteY3" fmla="*/ 196144 h 1069622"/>
                      <a:gd name="connsiteX4" fmla="*/ 194733 w 1697566"/>
                      <a:gd name="connsiteY4" fmla="*/ 357011 h 1069622"/>
                      <a:gd name="connsiteX5" fmla="*/ 313266 w 1697566"/>
                      <a:gd name="connsiteY5" fmla="*/ 517878 h 1069622"/>
                      <a:gd name="connsiteX6" fmla="*/ 270933 w 1697566"/>
                      <a:gd name="connsiteY6" fmla="*/ 670278 h 1069622"/>
                      <a:gd name="connsiteX7" fmla="*/ 351366 w 1697566"/>
                      <a:gd name="connsiteY7" fmla="*/ 865011 h 1069622"/>
                      <a:gd name="connsiteX8" fmla="*/ 258233 w 1697566"/>
                      <a:gd name="connsiteY8" fmla="*/ 983544 h 1069622"/>
                      <a:gd name="connsiteX9" fmla="*/ 245533 w 1697566"/>
                      <a:gd name="connsiteY9" fmla="*/ 1034344 h 1069622"/>
                      <a:gd name="connsiteX10" fmla="*/ 800100 w 1697566"/>
                      <a:gd name="connsiteY10" fmla="*/ 771878 h 1069622"/>
                      <a:gd name="connsiteX11" fmla="*/ 948266 w 1697566"/>
                      <a:gd name="connsiteY11" fmla="*/ 547511 h 1069622"/>
                      <a:gd name="connsiteX12" fmla="*/ 880533 w 1697566"/>
                      <a:gd name="connsiteY12" fmla="*/ 369711 h 1069622"/>
                      <a:gd name="connsiteX13" fmla="*/ 1041400 w 1697566"/>
                      <a:gd name="connsiteY13" fmla="*/ 230011 h 1069622"/>
                      <a:gd name="connsiteX14" fmla="*/ 1202266 w 1697566"/>
                      <a:gd name="connsiteY14" fmla="*/ 340078 h 1069622"/>
                      <a:gd name="connsiteX15" fmla="*/ 1236133 w 1697566"/>
                      <a:gd name="connsiteY15" fmla="*/ 666044 h 1069622"/>
                      <a:gd name="connsiteX16" fmla="*/ 1257300 w 1697566"/>
                      <a:gd name="connsiteY16" fmla="*/ 687211 h 1069622"/>
                      <a:gd name="connsiteX17" fmla="*/ 1452033 w 1697566"/>
                      <a:gd name="connsiteY17" fmla="*/ 509411 h 1069622"/>
                      <a:gd name="connsiteX18" fmla="*/ 1570566 w 1697566"/>
                      <a:gd name="connsiteY18" fmla="*/ 428978 h 1069622"/>
                      <a:gd name="connsiteX19" fmla="*/ 1663700 w 1697566"/>
                      <a:gd name="connsiteY19" fmla="*/ 492478 h 1069622"/>
                      <a:gd name="connsiteX20" fmla="*/ 1697566 w 1697566"/>
                      <a:gd name="connsiteY20" fmla="*/ 704144 h 106962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70933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1041400 w 1697566"/>
                      <a:gd name="connsiteY14" fmla="*/ 230011 h 1048742"/>
                      <a:gd name="connsiteX15" fmla="*/ 1202266 w 1697566"/>
                      <a:gd name="connsiteY15" fmla="*/ 340078 h 1048742"/>
                      <a:gd name="connsiteX16" fmla="*/ 1236133 w 1697566"/>
                      <a:gd name="connsiteY16" fmla="*/ 666044 h 1048742"/>
                      <a:gd name="connsiteX17" fmla="*/ 1257300 w 1697566"/>
                      <a:gd name="connsiteY17" fmla="*/ 687211 h 1048742"/>
                      <a:gd name="connsiteX18" fmla="*/ 1452033 w 1697566"/>
                      <a:gd name="connsiteY18" fmla="*/ 509411 h 1048742"/>
                      <a:gd name="connsiteX19" fmla="*/ 1570566 w 1697566"/>
                      <a:gd name="connsiteY19" fmla="*/ 428978 h 1048742"/>
                      <a:gd name="connsiteX20" fmla="*/ 1663700 w 1697566"/>
                      <a:gd name="connsiteY20" fmla="*/ 492478 h 1048742"/>
                      <a:gd name="connsiteX21" fmla="*/ 1697566 w 1697566"/>
                      <a:gd name="connsiteY21"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1041400 w 1697566"/>
                      <a:gd name="connsiteY14" fmla="*/ 230011 h 1048742"/>
                      <a:gd name="connsiteX15" fmla="*/ 1202266 w 1697566"/>
                      <a:gd name="connsiteY15" fmla="*/ 340078 h 1048742"/>
                      <a:gd name="connsiteX16" fmla="*/ 1236133 w 1697566"/>
                      <a:gd name="connsiteY16" fmla="*/ 666044 h 1048742"/>
                      <a:gd name="connsiteX17" fmla="*/ 1257300 w 1697566"/>
                      <a:gd name="connsiteY17" fmla="*/ 687211 h 1048742"/>
                      <a:gd name="connsiteX18" fmla="*/ 1452033 w 1697566"/>
                      <a:gd name="connsiteY18" fmla="*/ 509411 h 1048742"/>
                      <a:gd name="connsiteX19" fmla="*/ 1570566 w 1697566"/>
                      <a:gd name="connsiteY19" fmla="*/ 428978 h 1048742"/>
                      <a:gd name="connsiteX20" fmla="*/ 1663700 w 1697566"/>
                      <a:gd name="connsiteY20" fmla="*/ 492478 h 1048742"/>
                      <a:gd name="connsiteX21" fmla="*/ 1697566 w 1697566"/>
                      <a:gd name="connsiteY21"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36133 w 1697566"/>
                      <a:gd name="connsiteY17" fmla="*/ 666044 h 1048742"/>
                      <a:gd name="connsiteX18" fmla="*/ 1257300 w 1697566"/>
                      <a:gd name="connsiteY18" fmla="*/ 687211 h 1048742"/>
                      <a:gd name="connsiteX19" fmla="*/ 1452033 w 1697566"/>
                      <a:gd name="connsiteY19" fmla="*/ 509411 h 1048742"/>
                      <a:gd name="connsiteX20" fmla="*/ 1570566 w 1697566"/>
                      <a:gd name="connsiteY20" fmla="*/ 428978 h 1048742"/>
                      <a:gd name="connsiteX21" fmla="*/ 1663700 w 1697566"/>
                      <a:gd name="connsiteY21" fmla="*/ 492478 h 1048742"/>
                      <a:gd name="connsiteX22" fmla="*/ 1697566 w 1697566"/>
                      <a:gd name="connsiteY22"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236133 w 1697566"/>
                      <a:gd name="connsiteY18" fmla="*/ 666044 h 1048742"/>
                      <a:gd name="connsiteX19" fmla="*/ 1257300 w 1697566"/>
                      <a:gd name="connsiteY19" fmla="*/ 687211 h 1048742"/>
                      <a:gd name="connsiteX20" fmla="*/ 1452033 w 1697566"/>
                      <a:gd name="connsiteY20" fmla="*/ 509411 h 1048742"/>
                      <a:gd name="connsiteX21" fmla="*/ 1570566 w 1697566"/>
                      <a:gd name="connsiteY21" fmla="*/ 428978 h 1048742"/>
                      <a:gd name="connsiteX22" fmla="*/ 1663700 w 1697566"/>
                      <a:gd name="connsiteY22" fmla="*/ 492478 h 1048742"/>
                      <a:gd name="connsiteX23" fmla="*/ 1697566 w 1697566"/>
                      <a:gd name="connsiteY23"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236133 w 1697566"/>
                      <a:gd name="connsiteY18" fmla="*/ 666044 h 1048742"/>
                      <a:gd name="connsiteX19" fmla="*/ 1257300 w 1697566"/>
                      <a:gd name="connsiteY19" fmla="*/ 687211 h 1048742"/>
                      <a:gd name="connsiteX20" fmla="*/ 1452033 w 1697566"/>
                      <a:gd name="connsiteY20" fmla="*/ 509411 h 1048742"/>
                      <a:gd name="connsiteX21" fmla="*/ 1570566 w 1697566"/>
                      <a:gd name="connsiteY21" fmla="*/ 428978 h 1048742"/>
                      <a:gd name="connsiteX22" fmla="*/ 1663700 w 1697566"/>
                      <a:gd name="connsiteY22" fmla="*/ 492478 h 1048742"/>
                      <a:gd name="connsiteX23" fmla="*/ 1697566 w 1697566"/>
                      <a:gd name="connsiteY23"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159296 w 1697566"/>
                      <a:gd name="connsiteY18" fmla="*/ 505178 h 1048742"/>
                      <a:gd name="connsiteX19" fmla="*/ 1236133 w 1697566"/>
                      <a:gd name="connsiteY19" fmla="*/ 666044 h 1048742"/>
                      <a:gd name="connsiteX20" fmla="*/ 1257300 w 1697566"/>
                      <a:gd name="connsiteY20" fmla="*/ 687211 h 1048742"/>
                      <a:gd name="connsiteX21" fmla="*/ 1452033 w 1697566"/>
                      <a:gd name="connsiteY21" fmla="*/ 509411 h 1048742"/>
                      <a:gd name="connsiteX22" fmla="*/ 1570566 w 1697566"/>
                      <a:gd name="connsiteY22" fmla="*/ 428978 h 1048742"/>
                      <a:gd name="connsiteX23" fmla="*/ 1663700 w 1697566"/>
                      <a:gd name="connsiteY23" fmla="*/ 492478 h 1048742"/>
                      <a:gd name="connsiteX24" fmla="*/ 1697566 w 1697566"/>
                      <a:gd name="connsiteY24"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193164 w 1697566"/>
                      <a:gd name="connsiteY18" fmla="*/ 361244 h 1048742"/>
                      <a:gd name="connsiteX19" fmla="*/ 1159296 w 1697566"/>
                      <a:gd name="connsiteY19" fmla="*/ 505178 h 1048742"/>
                      <a:gd name="connsiteX20" fmla="*/ 1236133 w 1697566"/>
                      <a:gd name="connsiteY20" fmla="*/ 666044 h 1048742"/>
                      <a:gd name="connsiteX21" fmla="*/ 1257300 w 1697566"/>
                      <a:gd name="connsiteY21" fmla="*/ 687211 h 1048742"/>
                      <a:gd name="connsiteX22" fmla="*/ 1452033 w 1697566"/>
                      <a:gd name="connsiteY22" fmla="*/ 509411 h 1048742"/>
                      <a:gd name="connsiteX23" fmla="*/ 1570566 w 1697566"/>
                      <a:gd name="connsiteY23" fmla="*/ 428978 h 1048742"/>
                      <a:gd name="connsiteX24" fmla="*/ 1663700 w 1697566"/>
                      <a:gd name="connsiteY24" fmla="*/ 492478 h 1048742"/>
                      <a:gd name="connsiteX25" fmla="*/ 1697566 w 1697566"/>
                      <a:gd name="connsiteY25"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193164 w 1697566"/>
                      <a:gd name="connsiteY17" fmla="*/ 361244 h 1048742"/>
                      <a:gd name="connsiteX18" fmla="*/ 1159296 w 1697566"/>
                      <a:gd name="connsiteY18" fmla="*/ 505178 h 1048742"/>
                      <a:gd name="connsiteX19" fmla="*/ 1236133 w 1697566"/>
                      <a:gd name="connsiteY19" fmla="*/ 666044 h 1048742"/>
                      <a:gd name="connsiteX20" fmla="*/ 1257300 w 1697566"/>
                      <a:gd name="connsiteY20" fmla="*/ 687211 h 1048742"/>
                      <a:gd name="connsiteX21" fmla="*/ 1452033 w 1697566"/>
                      <a:gd name="connsiteY21" fmla="*/ 509411 h 1048742"/>
                      <a:gd name="connsiteX22" fmla="*/ 1570566 w 1697566"/>
                      <a:gd name="connsiteY22" fmla="*/ 428978 h 1048742"/>
                      <a:gd name="connsiteX23" fmla="*/ 1663700 w 1697566"/>
                      <a:gd name="connsiteY23" fmla="*/ 492478 h 1048742"/>
                      <a:gd name="connsiteX24" fmla="*/ 1697566 w 1697566"/>
                      <a:gd name="connsiteY24" fmla="*/ 704144 h 1048742"/>
                      <a:gd name="connsiteX0" fmla="*/ 0 w 1697566"/>
                      <a:gd name="connsiteY0" fmla="*/ 22578 h 1048742"/>
                      <a:gd name="connsiteX1" fmla="*/ 194265 w 1697566"/>
                      <a:gd name="connsiteY1" fmla="*/ 21187 h 1048742"/>
                      <a:gd name="connsiteX2" fmla="*/ 114300 w 1697566"/>
                      <a:gd name="connsiteY2" fmla="*/ 9878 h 1048742"/>
                      <a:gd name="connsiteX3" fmla="*/ 198966 w 1697566"/>
                      <a:gd name="connsiteY3" fmla="*/ 31044 h 1048742"/>
                      <a:gd name="connsiteX4" fmla="*/ 309033 w 1697566"/>
                      <a:gd name="connsiteY4" fmla="*/ 196144 h 1048742"/>
                      <a:gd name="connsiteX5" fmla="*/ 194733 w 1697566"/>
                      <a:gd name="connsiteY5" fmla="*/ 357011 h 1048742"/>
                      <a:gd name="connsiteX6" fmla="*/ 313266 w 1697566"/>
                      <a:gd name="connsiteY6" fmla="*/ 517878 h 1048742"/>
                      <a:gd name="connsiteX7" fmla="*/ 217170 w 1697566"/>
                      <a:gd name="connsiteY7" fmla="*/ 670278 h 1048742"/>
                      <a:gd name="connsiteX8" fmla="*/ 351366 w 1697566"/>
                      <a:gd name="connsiteY8" fmla="*/ 865011 h 1048742"/>
                      <a:gd name="connsiteX9" fmla="*/ 258233 w 1697566"/>
                      <a:gd name="connsiteY9" fmla="*/ 983544 h 1048742"/>
                      <a:gd name="connsiteX10" fmla="*/ 245533 w 1697566"/>
                      <a:gd name="connsiteY10" fmla="*/ 1034344 h 1048742"/>
                      <a:gd name="connsiteX11" fmla="*/ 614890 w 1697566"/>
                      <a:gd name="connsiteY11" fmla="*/ 897154 h 1048742"/>
                      <a:gd name="connsiteX12" fmla="*/ 800100 w 1697566"/>
                      <a:gd name="connsiteY12" fmla="*/ 771878 h 1048742"/>
                      <a:gd name="connsiteX13" fmla="*/ 948266 w 1697566"/>
                      <a:gd name="connsiteY13" fmla="*/ 547511 h 1048742"/>
                      <a:gd name="connsiteX14" fmla="*/ 880533 w 1697566"/>
                      <a:gd name="connsiteY14" fmla="*/ 369711 h 1048742"/>
                      <a:gd name="connsiteX15" fmla="*/ 829944 w 1697566"/>
                      <a:gd name="connsiteY15" fmla="*/ 331611 h 1048742"/>
                      <a:gd name="connsiteX16" fmla="*/ 1041400 w 1697566"/>
                      <a:gd name="connsiteY16" fmla="*/ 230011 h 1048742"/>
                      <a:gd name="connsiteX17" fmla="*/ 1202266 w 1697566"/>
                      <a:gd name="connsiteY17" fmla="*/ 340078 h 1048742"/>
                      <a:gd name="connsiteX18" fmla="*/ 1193164 w 1697566"/>
                      <a:gd name="connsiteY18" fmla="*/ 361244 h 1048742"/>
                      <a:gd name="connsiteX19" fmla="*/ 1159296 w 1697566"/>
                      <a:gd name="connsiteY19" fmla="*/ 505178 h 1048742"/>
                      <a:gd name="connsiteX20" fmla="*/ 1236133 w 1697566"/>
                      <a:gd name="connsiteY20" fmla="*/ 666044 h 1048742"/>
                      <a:gd name="connsiteX21" fmla="*/ 1257300 w 1697566"/>
                      <a:gd name="connsiteY21" fmla="*/ 687211 h 1048742"/>
                      <a:gd name="connsiteX22" fmla="*/ 1452033 w 1697566"/>
                      <a:gd name="connsiteY22" fmla="*/ 509411 h 1048742"/>
                      <a:gd name="connsiteX23" fmla="*/ 1570566 w 1697566"/>
                      <a:gd name="connsiteY23" fmla="*/ 428978 h 1048742"/>
                      <a:gd name="connsiteX24" fmla="*/ 1663700 w 1697566"/>
                      <a:gd name="connsiteY24" fmla="*/ 492478 h 1048742"/>
                      <a:gd name="connsiteX25" fmla="*/ 1697566 w 1697566"/>
                      <a:gd name="connsiteY25" fmla="*/ 704144 h 104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7566" h="1048742">
                        <a:moveTo>
                          <a:pt x="0" y="22578"/>
                        </a:moveTo>
                        <a:cubicBezTo>
                          <a:pt x="2205" y="22346"/>
                          <a:pt x="175215" y="23304"/>
                          <a:pt x="194265" y="21187"/>
                        </a:cubicBezTo>
                        <a:cubicBezTo>
                          <a:pt x="213315" y="19070"/>
                          <a:pt x="113517" y="8235"/>
                          <a:pt x="114300" y="9878"/>
                        </a:cubicBezTo>
                        <a:cubicBezTo>
                          <a:pt x="115083" y="11521"/>
                          <a:pt x="166511" y="0"/>
                          <a:pt x="198966" y="31044"/>
                        </a:cubicBezTo>
                        <a:cubicBezTo>
                          <a:pt x="231421" y="62088"/>
                          <a:pt x="309738" y="141816"/>
                          <a:pt x="309033" y="196144"/>
                        </a:cubicBezTo>
                        <a:cubicBezTo>
                          <a:pt x="308328" y="250472"/>
                          <a:pt x="194027" y="303389"/>
                          <a:pt x="194733" y="357011"/>
                        </a:cubicBezTo>
                        <a:cubicBezTo>
                          <a:pt x="195439" y="410633"/>
                          <a:pt x="309527" y="465667"/>
                          <a:pt x="313266" y="517878"/>
                        </a:cubicBezTo>
                        <a:cubicBezTo>
                          <a:pt x="317005" y="570089"/>
                          <a:pt x="210820" y="612423"/>
                          <a:pt x="217170" y="670278"/>
                        </a:cubicBezTo>
                        <a:cubicBezTo>
                          <a:pt x="223520" y="728134"/>
                          <a:pt x="344522" y="812800"/>
                          <a:pt x="351366" y="865011"/>
                        </a:cubicBezTo>
                        <a:cubicBezTo>
                          <a:pt x="358210" y="917222"/>
                          <a:pt x="275872" y="955322"/>
                          <a:pt x="258233" y="983544"/>
                        </a:cubicBezTo>
                        <a:cubicBezTo>
                          <a:pt x="240594" y="1011766"/>
                          <a:pt x="186090" y="1048742"/>
                          <a:pt x="245533" y="1034344"/>
                        </a:cubicBezTo>
                        <a:cubicBezTo>
                          <a:pt x="304976" y="1019946"/>
                          <a:pt x="522462" y="940898"/>
                          <a:pt x="614890" y="897154"/>
                        </a:cubicBezTo>
                        <a:cubicBezTo>
                          <a:pt x="707318" y="853410"/>
                          <a:pt x="744537" y="830152"/>
                          <a:pt x="800100" y="771878"/>
                        </a:cubicBezTo>
                        <a:cubicBezTo>
                          <a:pt x="855663" y="713604"/>
                          <a:pt x="934861" y="614539"/>
                          <a:pt x="948266" y="547511"/>
                        </a:cubicBezTo>
                        <a:cubicBezTo>
                          <a:pt x="961671" y="480483"/>
                          <a:pt x="900253" y="405694"/>
                          <a:pt x="880533" y="369711"/>
                        </a:cubicBezTo>
                        <a:cubicBezTo>
                          <a:pt x="860813" y="333728"/>
                          <a:pt x="803133" y="354894"/>
                          <a:pt x="829944" y="331611"/>
                        </a:cubicBezTo>
                        <a:cubicBezTo>
                          <a:pt x="856755" y="308328"/>
                          <a:pt x="979346" y="228600"/>
                          <a:pt x="1041400" y="230011"/>
                        </a:cubicBezTo>
                        <a:cubicBezTo>
                          <a:pt x="1103454" y="231422"/>
                          <a:pt x="1176972" y="318206"/>
                          <a:pt x="1202266" y="340078"/>
                        </a:cubicBezTo>
                        <a:cubicBezTo>
                          <a:pt x="1227560" y="361950"/>
                          <a:pt x="1200326" y="333727"/>
                          <a:pt x="1193164" y="361244"/>
                        </a:cubicBezTo>
                        <a:cubicBezTo>
                          <a:pt x="1186002" y="388761"/>
                          <a:pt x="1152135" y="454378"/>
                          <a:pt x="1159296" y="505178"/>
                        </a:cubicBezTo>
                        <a:cubicBezTo>
                          <a:pt x="1166457" y="555978"/>
                          <a:pt x="1239661" y="635705"/>
                          <a:pt x="1236133" y="666044"/>
                        </a:cubicBezTo>
                        <a:cubicBezTo>
                          <a:pt x="1193800" y="724628"/>
                          <a:pt x="1221317" y="713316"/>
                          <a:pt x="1257300" y="687211"/>
                        </a:cubicBezTo>
                        <a:cubicBezTo>
                          <a:pt x="1293283" y="661106"/>
                          <a:pt x="1399822" y="552450"/>
                          <a:pt x="1452033" y="509411"/>
                        </a:cubicBezTo>
                        <a:cubicBezTo>
                          <a:pt x="1504244" y="466372"/>
                          <a:pt x="1535288" y="431800"/>
                          <a:pt x="1570566" y="428978"/>
                        </a:cubicBezTo>
                        <a:cubicBezTo>
                          <a:pt x="1605844" y="426156"/>
                          <a:pt x="1642533" y="446617"/>
                          <a:pt x="1663700" y="492478"/>
                        </a:cubicBezTo>
                        <a:cubicBezTo>
                          <a:pt x="1684867" y="538339"/>
                          <a:pt x="1697566" y="704144"/>
                          <a:pt x="1697566" y="704144"/>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cxnSp>
              <p:nvCxnSpPr>
                <p:cNvPr id="51" name="Straight Connector 50"/>
                <p:cNvCxnSpPr/>
                <p:nvPr/>
              </p:nvCxnSpPr>
              <p:spPr bwMode="auto">
                <a:xfrm rot="16200000" flipH="1">
                  <a:off x="1039197" y="3379072"/>
                  <a:ext cx="453846" cy="63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160"/>
              <p:cNvGrpSpPr>
                <a:grpSpLocks/>
              </p:cNvGrpSpPr>
              <p:nvPr/>
            </p:nvGrpSpPr>
            <p:grpSpPr bwMode="auto">
              <a:xfrm>
                <a:off x="714376" y="2949575"/>
                <a:ext cx="2027237" cy="1614487"/>
                <a:chOff x="714376" y="2949575"/>
                <a:chExt cx="2027237" cy="1614487"/>
              </a:xfrm>
            </p:grpSpPr>
            <p:grpSp>
              <p:nvGrpSpPr>
                <p:cNvPr id="40" name="Group 156"/>
                <p:cNvGrpSpPr>
                  <a:grpSpLocks/>
                </p:cNvGrpSpPr>
                <p:nvPr/>
              </p:nvGrpSpPr>
              <p:grpSpPr bwMode="auto">
                <a:xfrm>
                  <a:off x="714376" y="2951162"/>
                  <a:ext cx="2027237" cy="742950"/>
                  <a:chOff x="714376" y="2951162"/>
                  <a:chExt cx="2027237" cy="742950"/>
                </a:xfrm>
              </p:grpSpPr>
              <p:cxnSp>
                <p:nvCxnSpPr>
                  <p:cNvPr id="47" name="Straight Connector 46"/>
                  <p:cNvCxnSpPr/>
                  <p:nvPr/>
                </p:nvCxnSpPr>
                <p:spPr bwMode="auto">
                  <a:xfrm>
                    <a:off x="728663" y="2975599"/>
                    <a:ext cx="2000250" cy="718854"/>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bwMode="auto">
                  <a:xfrm>
                    <a:off x="714376" y="2951796"/>
                    <a:ext cx="2027237" cy="729963"/>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157"/>
                <p:cNvGrpSpPr>
                  <a:grpSpLocks/>
                </p:cNvGrpSpPr>
                <p:nvPr/>
              </p:nvGrpSpPr>
              <p:grpSpPr bwMode="auto">
                <a:xfrm>
                  <a:off x="714376" y="3851275"/>
                  <a:ext cx="2022475" cy="712787"/>
                  <a:chOff x="714376" y="3851275"/>
                  <a:chExt cx="2022475" cy="712787"/>
                </a:xfrm>
              </p:grpSpPr>
              <p:cxnSp>
                <p:nvCxnSpPr>
                  <p:cNvPr id="45" name="Straight Connector 44"/>
                  <p:cNvCxnSpPr/>
                  <p:nvPr/>
                </p:nvCxnSpPr>
                <p:spPr bwMode="auto">
                  <a:xfrm flipV="1">
                    <a:off x="730251" y="3851555"/>
                    <a:ext cx="1998662" cy="688704"/>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bwMode="auto">
                  <a:xfrm flipV="1">
                    <a:off x="714376" y="3865836"/>
                    <a:ext cx="2022475" cy="698226"/>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159"/>
                <p:cNvGrpSpPr>
                  <a:grpSpLocks/>
                </p:cNvGrpSpPr>
                <p:nvPr/>
              </p:nvGrpSpPr>
              <p:grpSpPr bwMode="auto">
                <a:xfrm>
                  <a:off x="715963" y="2949575"/>
                  <a:ext cx="19050" cy="1614487"/>
                  <a:chOff x="715963" y="2949575"/>
                  <a:chExt cx="19050" cy="1614487"/>
                </a:xfrm>
              </p:grpSpPr>
              <p:cxnSp>
                <p:nvCxnSpPr>
                  <p:cNvPr id="43" name="Straight Connector 42"/>
                  <p:cNvCxnSpPr/>
                  <p:nvPr/>
                </p:nvCxnSpPr>
                <p:spPr bwMode="auto">
                  <a:xfrm rot="5400000">
                    <a:off x="-48110" y="3757136"/>
                    <a:ext cx="1564660" cy="1587"/>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bwMode="auto">
                  <a:xfrm rot="5400000">
                    <a:off x="-90964" y="3757136"/>
                    <a:ext cx="1613852"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grpSp>
      <p:cxnSp>
        <p:nvCxnSpPr>
          <p:cNvPr id="66" name="Straight Connector 65"/>
          <p:cNvCxnSpPr/>
          <p:nvPr/>
        </p:nvCxnSpPr>
        <p:spPr bwMode="auto">
          <a:xfrm rot="16200000" flipV="1">
            <a:off x="2957268" y="4275238"/>
            <a:ext cx="122772" cy="1264"/>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bwMode="auto">
          <a:xfrm rot="16200000" flipV="1">
            <a:off x="2958278" y="4274624"/>
            <a:ext cx="148554" cy="1263"/>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8" name="Group 164"/>
          <p:cNvGrpSpPr>
            <a:grpSpLocks/>
          </p:cNvGrpSpPr>
          <p:nvPr/>
        </p:nvGrpSpPr>
        <p:grpSpPr bwMode="auto">
          <a:xfrm flipV="1">
            <a:off x="1419522" y="3664467"/>
            <a:ext cx="1613664" cy="1249079"/>
            <a:chOff x="714376" y="2949575"/>
            <a:chExt cx="2027237" cy="1614487"/>
          </a:xfrm>
        </p:grpSpPr>
        <p:grpSp>
          <p:nvGrpSpPr>
            <p:cNvPr id="69" name="Group 163"/>
            <p:cNvGrpSpPr>
              <a:grpSpLocks/>
            </p:cNvGrpSpPr>
            <p:nvPr/>
          </p:nvGrpSpPr>
          <p:grpSpPr bwMode="auto">
            <a:xfrm>
              <a:off x="735013" y="3159558"/>
              <a:ext cx="1779588" cy="1215667"/>
              <a:chOff x="735013" y="3155325"/>
              <a:chExt cx="1779588" cy="1215667"/>
            </a:xfrm>
          </p:grpSpPr>
          <p:sp>
            <p:nvSpPr>
              <p:cNvPr id="80" name="Oval 79"/>
              <p:cNvSpPr>
                <a:spLocks noChangeAspect="1"/>
              </p:cNvSpPr>
              <p:nvPr/>
            </p:nvSpPr>
            <p:spPr bwMode="auto">
              <a:xfrm>
                <a:off x="1119188" y="3606118"/>
                <a:ext cx="309563" cy="311028"/>
              </a:xfrm>
              <a:prstGeom prst="ellipse">
                <a:avLst/>
              </a:prstGeom>
              <a:no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1" name="Group 162"/>
              <p:cNvGrpSpPr>
                <a:grpSpLocks/>
              </p:cNvGrpSpPr>
              <p:nvPr/>
            </p:nvGrpSpPr>
            <p:grpSpPr bwMode="auto">
              <a:xfrm>
                <a:off x="735013" y="3168140"/>
                <a:ext cx="1779588" cy="1202852"/>
                <a:chOff x="735013" y="3168140"/>
                <a:chExt cx="1779588" cy="1202852"/>
              </a:xfrm>
            </p:grpSpPr>
            <p:sp>
              <p:nvSpPr>
                <p:cNvPr id="83" name="Oval 244"/>
                <p:cNvSpPr>
                  <a:spLocks noChangeAspect="1"/>
                </p:cNvSpPr>
                <p:nvPr/>
              </p:nvSpPr>
              <p:spPr bwMode="auto">
                <a:xfrm>
                  <a:off x="847726" y="3168140"/>
                  <a:ext cx="182562" cy="18407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4" name="Oval 83"/>
                <p:cNvSpPr>
                  <a:spLocks noChangeAspect="1"/>
                </p:cNvSpPr>
                <p:nvPr/>
              </p:nvSpPr>
              <p:spPr bwMode="auto">
                <a:xfrm>
                  <a:off x="847726" y="3510905"/>
                  <a:ext cx="182562" cy="1824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5" name="Oval 84"/>
                <p:cNvSpPr>
                  <a:spLocks noChangeAspect="1"/>
                </p:cNvSpPr>
                <p:nvPr/>
              </p:nvSpPr>
              <p:spPr bwMode="auto">
                <a:xfrm>
                  <a:off x="847726" y="3852083"/>
                  <a:ext cx="182562"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6" name="Oval 85"/>
                <p:cNvSpPr>
                  <a:spLocks noChangeAspect="1"/>
                </p:cNvSpPr>
                <p:nvPr/>
              </p:nvSpPr>
              <p:spPr bwMode="auto">
                <a:xfrm>
                  <a:off x="847726" y="4188501"/>
                  <a:ext cx="182562"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7" name="Oval 86"/>
                <p:cNvSpPr>
                  <a:spLocks noChangeAspect="1"/>
                </p:cNvSpPr>
                <p:nvPr/>
              </p:nvSpPr>
              <p:spPr bwMode="auto">
                <a:xfrm>
                  <a:off x="1500188" y="3480754"/>
                  <a:ext cx="182563"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8" name="Oval 87"/>
                <p:cNvSpPr>
                  <a:spLocks noChangeAspect="1"/>
                </p:cNvSpPr>
                <p:nvPr/>
              </p:nvSpPr>
              <p:spPr bwMode="auto">
                <a:xfrm>
                  <a:off x="1500188" y="3882234"/>
                  <a:ext cx="182563" cy="1824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9" name="Oval 88"/>
                <p:cNvSpPr>
                  <a:spLocks noChangeAspect="1"/>
                </p:cNvSpPr>
                <p:nvPr/>
              </p:nvSpPr>
              <p:spPr bwMode="auto">
                <a:xfrm>
                  <a:off x="1835151" y="3510905"/>
                  <a:ext cx="182562" cy="1824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 name="Oval 89"/>
                <p:cNvSpPr>
                  <a:spLocks noChangeAspect="1"/>
                </p:cNvSpPr>
                <p:nvPr/>
              </p:nvSpPr>
              <p:spPr bwMode="auto">
                <a:xfrm>
                  <a:off x="1835151" y="3852083"/>
                  <a:ext cx="182562" cy="18249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1" name="Oval 90"/>
                <p:cNvSpPr>
                  <a:spLocks noChangeAspect="1"/>
                </p:cNvSpPr>
                <p:nvPr/>
              </p:nvSpPr>
              <p:spPr bwMode="auto">
                <a:xfrm>
                  <a:off x="2066926" y="3663245"/>
                  <a:ext cx="182562" cy="18407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2" name="Oval 91"/>
                <p:cNvSpPr>
                  <a:spLocks noChangeAspect="1"/>
                </p:cNvSpPr>
                <p:nvPr/>
              </p:nvSpPr>
              <p:spPr bwMode="auto">
                <a:xfrm>
                  <a:off x="2332038" y="3668005"/>
                  <a:ext cx="182563" cy="18407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 name="Freeform 92"/>
                <p:cNvSpPr/>
                <p:nvPr/>
              </p:nvSpPr>
              <p:spPr bwMode="auto">
                <a:xfrm>
                  <a:off x="735013" y="3252244"/>
                  <a:ext cx="1697038" cy="1048925"/>
                </a:xfrm>
                <a:custGeom>
                  <a:avLst/>
                  <a:gdLst>
                    <a:gd name="connsiteX0" fmla="*/ 0 w 1697566"/>
                    <a:gd name="connsiteY0" fmla="*/ 22578 h 1069622"/>
                    <a:gd name="connsiteX1" fmla="*/ 114300 w 1697566"/>
                    <a:gd name="connsiteY1" fmla="*/ 9878 h 1069622"/>
                    <a:gd name="connsiteX2" fmla="*/ 198966 w 1697566"/>
                    <a:gd name="connsiteY2" fmla="*/ 31044 h 1069622"/>
                    <a:gd name="connsiteX3" fmla="*/ 309033 w 1697566"/>
                    <a:gd name="connsiteY3" fmla="*/ 196144 h 1069622"/>
                    <a:gd name="connsiteX4" fmla="*/ 194733 w 1697566"/>
                    <a:gd name="connsiteY4" fmla="*/ 357011 h 1069622"/>
                    <a:gd name="connsiteX5" fmla="*/ 313266 w 1697566"/>
                    <a:gd name="connsiteY5" fmla="*/ 517878 h 1069622"/>
                    <a:gd name="connsiteX6" fmla="*/ 270933 w 1697566"/>
                    <a:gd name="connsiteY6" fmla="*/ 670278 h 1069622"/>
                    <a:gd name="connsiteX7" fmla="*/ 351366 w 1697566"/>
                    <a:gd name="connsiteY7" fmla="*/ 865011 h 1069622"/>
                    <a:gd name="connsiteX8" fmla="*/ 258233 w 1697566"/>
                    <a:gd name="connsiteY8" fmla="*/ 983544 h 1069622"/>
                    <a:gd name="connsiteX9" fmla="*/ 245533 w 1697566"/>
                    <a:gd name="connsiteY9" fmla="*/ 1034344 h 1069622"/>
                    <a:gd name="connsiteX10" fmla="*/ 800100 w 1697566"/>
                    <a:gd name="connsiteY10" fmla="*/ 771878 h 1069622"/>
                    <a:gd name="connsiteX11" fmla="*/ 948266 w 1697566"/>
                    <a:gd name="connsiteY11" fmla="*/ 547511 h 1069622"/>
                    <a:gd name="connsiteX12" fmla="*/ 880533 w 1697566"/>
                    <a:gd name="connsiteY12" fmla="*/ 369711 h 1069622"/>
                    <a:gd name="connsiteX13" fmla="*/ 1041400 w 1697566"/>
                    <a:gd name="connsiteY13" fmla="*/ 230011 h 1069622"/>
                    <a:gd name="connsiteX14" fmla="*/ 1202266 w 1697566"/>
                    <a:gd name="connsiteY14" fmla="*/ 340078 h 1069622"/>
                    <a:gd name="connsiteX15" fmla="*/ 1236133 w 1697566"/>
                    <a:gd name="connsiteY15" fmla="*/ 666044 h 1069622"/>
                    <a:gd name="connsiteX16" fmla="*/ 1257300 w 1697566"/>
                    <a:gd name="connsiteY16" fmla="*/ 687211 h 1069622"/>
                    <a:gd name="connsiteX17" fmla="*/ 1452033 w 1697566"/>
                    <a:gd name="connsiteY17" fmla="*/ 509411 h 1069622"/>
                    <a:gd name="connsiteX18" fmla="*/ 1570566 w 1697566"/>
                    <a:gd name="connsiteY18" fmla="*/ 428978 h 1069622"/>
                    <a:gd name="connsiteX19" fmla="*/ 1663700 w 1697566"/>
                    <a:gd name="connsiteY19" fmla="*/ 492478 h 1069622"/>
                    <a:gd name="connsiteX20" fmla="*/ 1697566 w 1697566"/>
                    <a:gd name="connsiteY20" fmla="*/ 704144 h 106962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70933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1041400 w 1697566"/>
                    <a:gd name="connsiteY14" fmla="*/ 230011 h 1048742"/>
                    <a:gd name="connsiteX15" fmla="*/ 1202266 w 1697566"/>
                    <a:gd name="connsiteY15" fmla="*/ 340078 h 1048742"/>
                    <a:gd name="connsiteX16" fmla="*/ 1236133 w 1697566"/>
                    <a:gd name="connsiteY16" fmla="*/ 666044 h 1048742"/>
                    <a:gd name="connsiteX17" fmla="*/ 1257300 w 1697566"/>
                    <a:gd name="connsiteY17" fmla="*/ 687211 h 1048742"/>
                    <a:gd name="connsiteX18" fmla="*/ 1452033 w 1697566"/>
                    <a:gd name="connsiteY18" fmla="*/ 509411 h 1048742"/>
                    <a:gd name="connsiteX19" fmla="*/ 1570566 w 1697566"/>
                    <a:gd name="connsiteY19" fmla="*/ 428978 h 1048742"/>
                    <a:gd name="connsiteX20" fmla="*/ 1663700 w 1697566"/>
                    <a:gd name="connsiteY20" fmla="*/ 492478 h 1048742"/>
                    <a:gd name="connsiteX21" fmla="*/ 1697566 w 1697566"/>
                    <a:gd name="connsiteY21"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1041400 w 1697566"/>
                    <a:gd name="connsiteY14" fmla="*/ 230011 h 1048742"/>
                    <a:gd name="connsiteX15" fmla="*/ 1202266 w 1697566"/>
                    <a:gd name="connsiteY15" fmla="*/ 340078 h 1048742"/>
                    <a:gd name="connsiteX16" fmla="*/ 1236133 w 1697566"/>
                    <a:gd name="connsiteY16" fmla="*/ 666044 h 1048742"/>
                    <a:gd name="connsiteX17" fmla="*/ 1257300 w 1697566"/>
                    <a:gd name="connsiteY17" fmla="*/ 687211 h 1048742"/>
                    <a:gd name="connsiteX18" fmla="*/ 1452033 w 1697566"/>
                    <a:gd name="connsiteY18" fmla="*/ 509411 h 1048742"/>
                    <a:gd name="connsiteX19" fmla="*/ 1570566 w 1697566"/>
                    <a:gd name="connsiteY19" fmla="*/ 428978 h 1048742"/>
                    <a:gd name="connsiteX20" fmla="*/ 1663700 w 1697566"/>
                    <a:gd name="connsiteY20" fmla="*/ 492478 h 1048742"/>
                    <a:gd name="connsiteX21" fmla="*/ 1697566 w 1697566"/>
                    <a:gd name="connsiteY21"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36133 w 1697566"/>
                    <a:gd name="connsiteY17" fmla="*/ 666044 h 1048742"/>
                    <a:gd name="connsiteX18" fmla="*/ 1257300 w 1697566"/>
                    <a:gd name="connsiteY18" fmla="*/ 687211 h 1048742"/>
                    <a:gd name="connsiteX19" fmla="*/ 1452033 w 1697566"/>
                    <a:gd name="connsiteY19" fmla="*/ 509411 h 1048742"/>
                    <a:gd name="connsiteX20" fmla="*/ 1570566 w 1697566"/>
                    <a:gd name="connsiteY20" fmla="*/ 428978 h 1048742"/>
                    <a:gd name="connsiteX21" fmla="*/ 1663700 w 1697566"/>
                    <a:gd name="connsiteY21" fmla="*/ 492478 h 1048742"/>
                    <a:gd name="connsiteX22" fmla="*/ 1697566 w 1697566"/>
                    <a:gd name="connsiteY22"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236133 w 1697566"/>
                    <a:gd name="connsiteY18" fmla="*/ 666044 h 1048742"/>
                    <a:gd name="connsiteX19" fmla="*/ 1257300 w 1697566"/>
                    <a:gd name="connsiteY19" fmla="*/ 687211 h 1048742"/>
                    <a:gd name="connsiteX20" fmla="*/ 1452033 w 1697566"/>
                    <a:gd name="connsiteY20" fmla="*/ 509411 h 1048742"/>
                    <a:gd name="connsiteX21" fmla="*/ 1570566 w 1697566"/>
                    <a:gd name="connsiteY21" fmla="*/ 428978 h 1048742"/>
                    <a:gd name="connsiteX22" fmla="*/ 1663700 w 1697566"/>
                    <a:gd name="connsiteY22" fmla="*/ 492478 h 1048742"/>
                    <a:gd name="connsiteX23" fmla="*/ 1697566 w 1697566"/>
                    <a:gd name="connsiteY23"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236133 w 1697566"/>
                    <a:gd name="connsiteY18" fmla="*/ 666044 h 1048742"/>
                    <a:gd name="connsiteX19" fmla="*/ 1257300 w 1697566"/>
                    <a:gd name="connsiteY19" fmla="*/ 687211 h 1048742"/>
                    <a:gd name="connsiteX20" fmla="*/ 1452033 w 1697566"/>
                    <a:gd name="connsiteY20" fmla="*/ 509411 h 1048742"/>
                    <a:gd name="connsiteX21" fmla="*/ 1570566 w 1697566"/>
                    <a:gd name="connsiteY21" fmla="*/ 428978 h 1048742"/>
                    <a:gd name="connsiteX22" fmla="*/ 1663700 w 1697566"/>
                    <a:gd name="connsiteY22" fmla="*/ 492478 h 1048742"/>
                    <a:gd name="connsiteX23" fmla="*/ 1697566 w 1697566"/>
                    <a:gd name="connsiteY23"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159296 w 1697566"/>
                    <a:gd name="connsiteY18" fmla="*/ 505178 h 1048742"/>
                    <a:gd name="connsiteX19" fmla="*/ 1236133 w 1697566"/>
                    <a:gd name="connsiteY19" fmla="*/ 666044 h 1048742"/>
                    <a:gd name="connsiteX20" fmla="*/ 1257300 w 1697566"/>
                    <a:gd name="connsiteY20" fmla="*/ 687211 h 1048742"/>
                    <a:gd name="connsiteX21" fmla="*/ 1452033 w 1697566"/>
                    <a:gd name="connsiteY21" fmla="*/ 509411 h 1048742"/>
                    <a:gd name="connsiteX22" fmla="*/ 1570566 w 1697566"/>
                    <a:gd name="connsiteY22" fmla="*/ 428978 h 1048742"/>
                    <a:gd name="connsiteX23" fmla="*/ 1663700 w 1697566"/>
                    <a:gd name="connsiteY23" fmla="*/ 492478 h 1048742"/>
                    <a:gd name="connsiteX24" fmla="*/ 1697566 w 1697566"/>
                    <a:gd name="connsiteY24"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282700 w 1697566"/>
                    <a:gd name="connsiteY17" fmla="*/ 500944 h 1048742"/>
                    <a:gd name="connsiteX18" fmla="*/ 1193164 w 1697566"/>
                    <a:gd name="connsiteY18" fmla="*/ 361244 h 1048742"/>
                    <a:gd name="connsiteX19" fmla="*/ 1159296 w 1697566"/>
                    <a:gd name="connsiteY19" fmla="*/ 505178 h 1048742"/>
                    <a:gd name="connsiteX20" fmla="*/ 1236133 w 1697566"/>
                    <a:gd name="connsiteY20" fmla="*/ 666044 h 1048742"/>
                    <a:gd name="connsiteX21" fmla="*/ 1257300 w 1697566"/>
                    <a:gd name="connsiteY21" fmla="*/ 687211 h 1048742"/>
                    <a:gd name="connsiteX22" fmla="*/ 1452033 w 1697566"/>
                    <a:gd name="connsiteY22" fmla="*/ 509411 h 1048742"/>
                    <a:gd name="connsiteX23" fmla="*/ 1570566 w 1697566"/>
                    <a:gd name="connsiteY23" fmla="*/ 428978 h 1048742"/>
                    <a:gd name="connsiteX24" fmla="*/ 1663700 w 1697566"/>
                    <a:gd name="connsiteY24" fmla="*/ 492478 h 1048742"/>
                    <a:gd name="connsiteX25" fmla="*/ 1697566 w 1697566"/>
                    <a:gd name="connsiteY25" fmla="*/ 704144 h 1048742"/>
                    <a:gd name="connsiteX0" fmla="*/ 0 w 1697566"/>
                    <a:gd name="connsiteY0" fmla="*/ 22578 h 1048742"/>
                    <a:gd name="connsiteX1" fmla="*/ 114300 w 1697566"/>
                    <a:gd name="connsiteY1" fmla="*/ 9878 h 1048742"/>
                    <a:gd name="connsiteX2" fmla="*/ 198966 w 1697566"/>
                    <a:gd name="connsiteY2" fmla="*/ 31044 h 1048742"/>
                    <a:gd name="connsiteX3" fmla="*/ 309033 w 1697566"/>
                    <a:gd name="connsiteY3" fmla="*/ 196144 h 1048742"/>
                    <a:gd name="connsiteX4" fmla="*/ 194733 w 1697566"/>
                    <a:gd name="connsiteY4" fmla="*/ 357011 h 1048742"/>
                    <a:gd name="connsiteX5" fmla="*/ 313266 w 1697566"/>
                    <a:gd name="connsiteY5" fmla="*/ 517878 h 1048742"/>
                    <a:gd name="connsiteX6" fmla="*/ 217170 w 1697566"/>
                    <a:gd name="connsiteY6" fmla="*/ 670278 h 1048742"/>
                    <a:gd name="connsiteX7" fmla="*/ 351366 w 1697566"/>
                    <a:gd name="connsiteY7" fmla="*/ 865011 h 1048742"/>
                    <a:gd name="connsiteX8" fmla="*/ 258233 w 1697566"/>
                    <a:gd name="connsiteY8" fmla="*/ 983544 h 1048742"/>
                    <a:gd name="connsiteX9" fmla="*/ 245533 w 1697566"/>
                    <a:gd name="connsiteY9" fmla="*/ 1034344 h 1048742"/>
                    <a:gd name="connsiteX10" fmla="*/ 614890 w 1697566"/>
                    <a:gd name="connsiteY10" fmla="*/ 897154 h 1048742"/>
                    <a:gd name="connsiteX11" fmla="*/ 800100 w 1697566"/>
                    <a:gd name="connsiteY11" fmla="*/ 771878 h 1048742"/>
                    <a:gd name="connsiteX12" fmla="*/ 948266 w 1697566"/>
                    <a:gd name="connsiteY12" fmla="*/ 547511 h 1048742"/>
                    <a:gd name="connsiteX13" fmla="*/ 880533 w 1697566"/>
                    <a:gd name="connsiteY13" fmla="*/ 369711 h 1048742"/>
                    <a:gd name="connsiteX14" fmla="*/ 829944 w 1697566"/>
                    <a:gd name="connsiteY14" fmla="*/ 331611 h 1048742"/>
                    <a:gd name="connsiteX15" fmla="*/ 1041400 w 1697566"/>
                    <a:gd name="connsiteY15" fmla="*/ 230011 h 1048742"/>
                    <a:gd name="connsiteX16" fmla="*/ 1202266 w 1697566"/>
                    <a:gd name="connsiteY16" fmla="*/ 340078 h 1048742"/>
                    <a:gd name="connsiteX17" fmla="*/ 1193164 w 1697566"/>
                    <a:gd name="connsiteY17" fmla="*/ 361244 h 1048742"/>
                    <a:gd name="connsiteX18" fmla="*/ 1159296 w 1697566"/>
                    <a:gd name="connsiteY18" fmla="*/ 505178 h 1048742"/>
                    <a:gd name="connsiteX19" fmla="*/ 1236133 w 1697566"/>
                    <a:gd name="connsiteY19" fmla="*/ 666044 h 1048742"/>
                    <a:gd name="connsiteX20" fmla="*/ 1257300 w 1697566"/>
                    <a:gd name="connsiteY20" fmla="*/ 687211 h 1048742"/>
                    <a:gd name="connsiteX21" fmla="*/ 1452033 w 1697566"/>
                    <a:gd name="connsiteY21" fmla="*/ 509411 h 1048742"/>
                    <a:gd name="connsiteX22" fmla="*/ 1570566 w 1697566"/>
                    <a:gd name="connsiteY22" fmla="*/ 428978 h 1048742"/>
                    <a:gd name="connsiteX23" fmla="*/ 1663700 w 1697566"/>
                    <a:gd name="connsiteY23" fmla="*/ 492478 h 1048742"/>
                    <a:gd name="connsiteX24" fmla="*/ 1697566 w 1697566"/>
                    <a:gd name="connsiteY24" fmla="*/ 704144 h 1048742"/>
                    <a:gd name="connsiteX0" fmla="*/ 0 w 1697566"/>
                    <a:gd name="connsiteY0" fmla="*/ 22578 h 1048742"/>
                    <a:gd name="connsiteX1" fmla="*/ 194265 w 1697566"/>
                    <a:gd name="connsiteY1" fmla="*/ 21187 h 1048742"/>
                    <a:gd name="connsiteX2" fmla="*/ 114300 w 1697566"/>
                    <a:gd name="connsiteY2" fmla="*/ 9878 h 1048742"/>
                    <a:gd name="connsiteX3" fmla="*/ 198966 w 1697566"/>
                    <a:gd name="connsiteY3" fmla="*/ 31044 h 1048742"/>
                    <a:gd name="connsiteX4" fmla="*/ 309033 w 1697566"/>
                    <a:gd name="connsiteY4" fmla="*/ 196144 h 1048742"/>
                    <a:gd name="connsiteX5" fmla="*/ 194733 w 1697566"/>
                    <a:gd name="connsiteY5" fmla="*/ 357011 h 1048742"/>
                    <a:gd name="connsiteX6" fmla="*/ 313266 w 1697566"/>
                    <a:gd name="connsiteY6" fmla="*/ 517878 h 1048742"/>
                    <a:gd name="connsiteX7" fmla="*/ 217170 w 1697566"/>
                    <a:gd name="connsiteY7" fmla="*/ 670278 h 1048742"/>
                    <a:gd name="connsiteX8" fmla="*/ 351366 w 1697566"/>
                    <a:gd name="connsiteY8" fmla="*/ 865011 h 1048742"/>
                    <a:gd name="connsiteX9" fmla="*/ 258233 w 1697566"/>
                    <a:gd name="connsiteY9" fmla="*/ 983544 h 1048742"/>
                    <a:gd name="connsiteX10" fmla="*/ 245533 w 1697566"/>
                    <a:gd name="connsiteY10" fmla="*/ 1034344 h 1048742"/>
                    <a:gd name="connsiteX11" fmla="*/ 614890 w 1697566"/>
                    <a:gd name="connsiteY11" fmla="*/ 897154 h 1048742"/>
                    <a:gd name="connsiteX12" fmla="*/ 800100 w 1697566"/>
                    <a:gd name="connsiteY12" fmla="*/ 771878 h 1048742"/>
                    <a:gd name="connsiteX13" fmla="*/ 948266 w 1697566"/>
                    <a:gd name="connsiteY13" fmla="*/ 547511 h 1048742"/>
                    <a:gd name="connsiteX14" fmla="*/ 880533 w 1697566"/>
                    <a:gd name="connsiteY14" fmla="*/ 369711 h 1048742"/>
                    <a:gd name="connsiteX15" fmla="*/ 829944 w 1697566"/>
                    <a:gd name="connsiteY15" fmla="*/ 331611 h 1048742"/>
                    <a:gd name="connsiteX16" fmla="*/ 1041400 w 1697566"/>
                    <a:gd name="connsiteY16" fmla="*/ 230011 h 1048742"/>
                    <a:gd name="connsiteX17" fmla="*/ 1202266 w 1697566"/>
                    <a:gd name="connsiteY17" fmla="*/ 340078 h 1048742"/>
                    <a:gd name="connsiteX18" fmla="*/ 1193164 w 1697566"/>
                    <a:gd name="connsiteY18" fmla="*/ 361244 h 1048742"/>
                    <a:gd name="connsiteX19" fmla="*/ 1159296 w 1697566"/>
                    <a:gd name="connsiteY19" fmla="*/ 505178 h 1048742"/>
                    <a:gd name="connsiteX20" fmla="*/ 1236133 w 1697566"/>
                    <a:gd name="connsiteY20" fmla="*/ 666044 h 1048742"/>
                    <a:gd name="connsiteX21" fmla="*/ 1257300 w 1697566"/>
                    <a:gd name="connsiteY21" fmla="*/ 687211 h 1048742"/>
                    <a:gd name="connsiteX22" fmla="*/ 1452033 w 1697566"/>
                    <a:gd name="connsiteY22" fmla="*/ 509411 h 1048742"/>
                    <a:gd name="connsiteX23" fmla="*/ 1570566 w 1697566"/>
                    <a:gd name="connsiteY23" fmla="*/ 428978 h 1048742"/>
                    <a:gd name="connsiteX24" fmla="*/ 1663700 w 1697566"/>
                    <a:gd name="connsiteY24" fmla="*/ 492478 h 1048742"/>
                    <a:gd name="connsiteX25" fmla="*/ 1697566 w 1697566"/>
                    <a:gd name="connsiteY25" fmla="*/ 704144 h 104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7566" h="1048742">
                      <a:moveTo>
                        <a:pt x="0" y="22578"/>
                      </a:moveTo>
                      <a:cubicBezTo>
                        <a:pt x="2205" y="22346"/>
                        <a:pt x="175215" y="23304"/>
                        <a:pt x="194265" y="21187"/>
                      </a:cubicBezTo>
                      <a:cubicBezTo>
                        <a:pt x="213315" y="19070"/>
                        <a:pt x="113517" y="8235"/>
                        <a:pt x="114300" y="9878"/>
                      </a:cubicBezTo>
                      <a:cubicBezTo>
                        <a:pt x="115083" y="11521"/>
                        <a:pt x="166511" y="0"/>
                        <a:pt x="198966" y="31044"/>
                      </a:cubicBezTo>
                      <a:cubicBezTo>
                        <a:pt x="231421" y="62088"/>
                        <a:pt x="309738" y="141816"/>
                        <a:pt x="309033" y="196144"/>
                      </a:cubicBezTo>
                      <a:cubicBezTo>
                        <a:pt x="308328" y="250472"/>
                        <a:pt x="194027" y="303389"/>
                        <a:pt x="194733" y="357011"/>
                      </a:cubicBezTo>
                      <a:cubicBezTo>
                        <a:pt x="195439" y="410633"/>
                        <a:pt x="309527" y="465667"/>
                        <a:pt x="313266" y="517878"/>
                      </a:cubicBezTo>
                      <a:cubicBezTo>
                        <a:pt x="317005" y="570089"/>
                        <a:pt x="210820" y="612423"/>
                        <a:pt x="217170" y="670278"/>
                      </a:cubicBezTo>
                      <a:cubicBezTo>
                        <a:pt x="223520" y="728134"/>
                        <a:pt x="344522" y="812800"/>
                        <a:pt x="351366" y="865011"/>
                      </a:cubicBezTo>
                      <a:cubicBezTo>
                        <a:pt x="358210" y="917222"/>
                        <a:pt x="275872" y="955322"/>
                        <a:pt x="258233" y="983544"/>
                      </a:cubicBezTo>
                      <a:cubicBezTo>
                        <a:pt x="240594" y="1011766"/>
                        <a:pt x="186090" y="1048742"/>
                        <a:pt x="245533" y="1034344"/>
                      </a:cubicBezTo>
                      <a:cubicBezTo>
                        <a:pt x="304976" y="1019946"/>
                        <a:pt x="522462" y="940898"/>
                        <a:pt x="614890" y="897154"/>
                      </a:cubicBezTo>
                      <a:cubicBezTo>
                        <a:pt x="707318" y="853410"/>
                        <a:pt x="744537" y="830152"/>
                        <a:pt x="800100" y="771878"/>
                      </a:cubicBezTo>
                      <a:cubicBezTo>
                        <a:pt x="855663" y="713604"/>
                        <a:pt x="934861" y="614539"/>
                        <a:pt x="948266" y="547511"/>
                      </a:cubicBezTo>
                      <a:cubicBezTo>
                        <a:pt x="961671" y="480483"/>
                        <a:pt x="900253" y="405694"/>
                        <a:pt x="880533" y="369711"/>
                      </a:cubicBezTo>
                      <a:cubicBezTo>
                        <a:pt x="860813" y="333728"/>
                        <a:pt x="803133" y="354894"/>
                        <a:pt x="829944" y="331611"/>
                      </a:cubicBezTo>
                      <a:cubicBezTo>
                        <a:pt x="856755" y="308328"/>
                        <a:pt x="979346" y="228600"/>
                        <a:pt x="1041400" y="230011"/>
                      </a:cubicBezTo>
                      <a:cubicBezTo>
                        <a:pt x="1103454" y="231422"/>
                        <a:pt x="1176972" y="318206"/>
                        <a:pt x="1202266" y="340078"/>
                      </a:cubicBezTo>
                      <a:cubicBezTo>
                        <a:pt x="1227560" y="361950"/>
                        <a:pt x="1200326" y="333727"/>
                        <a:pt x="1193164" y="361244"/>
                      </a:cubicBezTo>
                      <a:cubicBezTo>
                        <a:pt x="1186002" y="388761"/>
                        <a:pt x="1152135" y="454378"/>
                        <a:pt x="1159296" y="505178"/>
                      </a:cubicBezTo>
                      <a:cubicBezTo>
                        <a:pt x="1166457" y="555978"/>
                        <a:pt x="1239661" y="635705"/>
                        <a:pt x="1236133" y="666044"/>
                      </a:cubicBezTo>
                      <a:cubicBezTo>
                        <a:pt x="1193800" y="724628"/>
                        <a:pt x="1221317" y="713316"/>
                        <a:pt x="1257300" y="687211"/>
                      </a:cubicBezTo>
                      <a:cubicBezTo>
                        <a:pt x="1293283" y="661106"/>
                        <a:pt x="1399822" y="552450"/>
                        <a:pt x="1452033" y="509411"/>
                      </a:cubicBezTo>
                      <a:cubicBezTo>
                        <a:pt x="1504244" y="466372"/>
                        <a:pt x="1535288" y="431800"/>
                        <a:pt x="1570566" y="428978"/>
                      </a:cubicBezTo>
                      <a:cubicBezTo>
                        <a:pt x="1605844" y="426156"/>
                        <a:pt x="1642533" y="446617"/>
                        <a:pt x="1663700" y="492478"/>
                      </a:cubicBezTo>
                      <a:cubicBezTo>
                        <a:pt x="1684867" y="538339"/>
                        <a:pt x="1697566" y="704144"/>
                        <a:pt x="1697566" y="704144"/>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cxnSp>
            <p:nvCxnSpPr>
              <p:cNvPr id="82" name="Straight Connector 81"/>
              <p:cNvCxnSpPr/>
              <p:nvPr/>
            </p:nvCxnSpPr>
            <p:spPr bwMode="auto">
              <a:xfrm rot="16200000" flipH="1">
                <a:off x="1039197" y="3379072"/>
                <a:ext cx="453846" cy="63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160"/>
            <p:cNvGrpSpPr>
              <a:grpSpLocks/>
            </p:cNvGrpSpPr>
            <p:nvPr/>
          </p:nvGrpSpPr>
          <p:grpSpPr bwMode="auto">
            <a:xfrm>
              <a:off x="714376" y="2949575"/>
              <a:ext cx="2027237" cy="1614487"/>
              <a:chOff x="714376" y="2949575"/>
              <a:chExt cx="2027237" cy="1614487"/>
            </a:xfrm>
          </p:grpSpPr>
          <p:grpSp>
            <p:nvGrpSpPr>
              <p:cNvPr id="71" name="Group 156"/>
              <p:cNvGrpSpPr>
                <a:grpSpLocks/>
              </p:cNvGrpSpPr>
              <p:nvPr/>
            </p:nvGrpSpPr>
            <p:grpSpPr bwMode="auto">
              <a:xfrm>
                <a:off x="714376" y="2951162"/>
                <a:ext cx="2027237" cy="742950"/>
                <a:chOff x="714376" y="2951162"/>
                <a:chExt cx="2027237" cy="742950"/>
              </a:xfrm>
            </p:grpSpPr>
            <p:cxnSp>
              <p:nvCxnSpPr>
                <p:cNvPr id="78" name="Straight Connector 77"/>
                <p:cNvCxnSpPr/>
                <p:nvPr/>
              </p:nvCxnSpPr>
              <p:spPr bwMode="auto">
                <a:xfrm>
                  <a:off x="728663" y="2975599"/>
                  <a:ext cx="2000250" cy="718854"/>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bwMode="auto">
                <a:xfrm>
                  <a:off x="714376" y="2951796"/>
                  <a:ext cx="2027237" cy="729963"/>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2" name="Group 157"/>
              <p:cNvGrpSpPr>
                <a:grpSpLocks/>
              </p:cNvGrpSpPr>
              <p:nvPr/>
            </p:nvGrpSpPr>
            <p:grpSpPr bwMode="auto">
              <a:xfrm>
                <a:off x="714376" y="3851555"/>
                <a:ext cx="2022475" cy="712507"/>
                <a:chOff x="714376" y="3851555"/>
                <a:chExt cx="2022475" cy="712507"/>
              </a:xfrm>
            </p:grpSpPr>
            <p:cxnSp>
              <p:nvCxnSpPr>
                <p:cNvPr id="76" name="Straight Connector 75"/>
                <p:cNvCxnSpPr/>
                <p:nvPr/>
              </p:nvCxnSpPr>
              <p:spPr bwMode="auto">
                <a:xfrm flipV="1">
                  <a:off x="730251" y="3851555"/>
                  <a:ext cx="1998662" cy="688704"/>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bwMode="auto">
                <a:xfrm flipV="1">
                  <a:off x="714376" y="3865836"/>
                  <a:ext cx="2022475" cy="698226"/>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3" name="Group 159"/>
              <p:cNvGrpSpPr>
                <a:grpSpLocks/>
              </p:cNvGrpSpPr>
              <p:nvPr/>
            </p:nvGrpSpPr>
            <p:grpSpPr bwMode="auto">
              <a:xfrm>
                <a:off x="715963" y="2949575"/>
                <a:ext cx="19050" cy="1614487"/>
                <a:chOff x="715963" y="2949575"/>
                <a:chExt cx="19050" cy="1614487"/>
              </a:xfrm>
            </p:grpSpPr>
            <p:cxnSp>
              <p:nvCxnSpPr>
                <p:cNvPr id="74" name="Straight Connector 73"/>
                <p:cNvCxnSpPr/>
                <p:nvPr/>
              </p:nvCxnSpPr>
              <p:spPr bwMode="auto">
                <a:xfrm rot="5400000">
                  <a:off x="-48110" y="3757136"/>
                  <a:ext cx="1564660" cy="1587"/>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bwMode="auto">
                <a:xfrm rot="5400000">
                  <a:off x="-90964" y="3757136"/>
                  <a:ext cx="1613852"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cxnSp>
        <p:nvCxnSpPr>
          <p:cNvPr id="94" name="Straight Connector 93"/>
          <p:cNvCxnSpPr>
            <a:cxnSpLocks noChangeAspect="1"/>
          </p:cNvCxnSpPr>
          <p:nvPr/>
        </p:nvCxnSpPr>
        <p:spPr bwMode="auto">
          <a:xfrm flipV="1">
            <a:off x="1183201" y="4653567"/>
            <a:ext cx="0" cy="744004"/>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bwMode="auto">
          <a:xfrm flipH="1">
            <a:off x="1185990" y="4657111"/>
            <a:ext cx="292379" cy="7477"/>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cxnSpLocks noChangeAspect="1"/>
          </p:cNvCxnSpPr>
          <p:nvPr/>
        </p:nvCxnSpPr>
        <p:spPr bwMode="auto">
          <a:xfrm flipH="1">
            <a:off x="1176295" y="5383363"/>
            <a:ext cx="313363"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cxnSpLocks noChangeAspect="1"/>
          </p:cNvCxnSpPr>
          <p:nvPr/>
        </p:nvCxnSpPr>
        <p:spPr bwMode="auto">
          <a:xfrm flipV="1">
            <a:off x="1858483" y="4685186"/>
            <a:ext cx="0" cy="744004"/>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cxnSpLocks noChangeAspect="1"/>
          </p:cNvCxnSpPr>
          <p:nvPr/>
        </p:nvCxnSpPr>
        <p:spPr bwMode="auto">
          <a:xfrm flipH="1">
            <a:off x="1873115" y="4994986"/>
            <a:ext cx="4171383" cy="0"/>
          </a:xfrm>
          <a:prstGeom prst="line">
            <a:avLst/>
          </a:prstGeom>
          <a:ln>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cxnSpLocks noChangeAspect="1"/>
          </p:cNvCxnSpPr>
          <p:nvPr/>
        </p:nvCxnSpPr>
        <p:spPr bwMode="auto">
          <a:xfrm flipV="1">
            <a:off x="2782874" y="5839350"/>
            <a:ext cx="0" cy="22704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cxnSpLocks noChangeAspect="1"/>
          </p:cNvCxnSpPr>
          <p:nvPr/>
        </p:nvCxnSpPr>
        <p:spPr bwMode="auto">
          <a:xfrm flipV="1">
            <a:off x="2782875" y="3897073"/>
            <a:ext cx="0" cy="256647"/>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cxnSpLocks noChangeAspect="1"/>
          </p:cNvCxnSpPr>
          <p:nvPr/>
        </p:nvCxnSpPr>
        <p:spPr bwMode="auto">
          <a:xfrm flipH="1">
            <a:off x="2777693" y="3885887"/>
            <a:ext cx="4209962"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cxnSpLocks noChangeAspect="1"/>
          </p:cNvCxnSpPr>
          <p:nvPr/>
        </p:nvCxnSpPr>
        <p:spPr bwMode="auto">
          <a:xfrm flipH="1">
            <a:off x="2786830" y="6057724"/>
            <a:ext cx="4336543"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0" name="Isosceles Triangle 109"/>
          <p:cNvSpPr>
            <a:spLocks noChangeArrowheads="1"/>
          </p:cNvSpPr>
          <p:nvPr/>
        </p:nvSpPr>
        <p:spPr bwMode="auto">
          <a:xfrm rot="5400000">
            <a:off x="3113788" y="3794164"/>
            <a:ext cx="265113" cy="192088"/>
          </a:xfrm>
          <a:prstGeom prst="triangle">
            <a:avLst>
              <a:gd name="adj" fmla="val 50000"/>
            </a:avLst>
          </a:prstGeom>
          <a:solidFill>
            <a:schemeClr val="bg1"/>
          </a:solidFill>
          <a:ln w="25400">
            <a:solidFill>
              <a:schemeClr val="tx1"/>
            </a:solidFill>
            <a:miter lim="800000"/>
            <a:headEnd/>
            <a:tailEnd/>
          </a:ln>
          <a:effectLst/>
        </p:spPr>
        <p:txBody>
          <a:bodyPr rot="10800000" vert="eaVert" anchor="ctr"/>
          <a:lstStyle/>
          <a:p>
            <a:pPr algn="ctr">
              <a:defRPr/>
            </a:pPr>
            <a:endParaRPr lang="en-US" dirty="0">
              <a:solidFill>
                <a:schemeClr val="lt1"/>
              </a:solidFill>
              <a:latin typeface="+mn-lt"/>
              <a:ea typeface="+mn-ea"/>
              <a:cs typeface="+mn-cs"/>
            </a:endParaRPr>
          </a:p>
        </p:txBody>
      </p:sp>
      <p:sp>
        <p:nvSpPr>
          <p:cNvPr id="111" name="Isosceles Triangle 110"/>
          <p:cNvSpPr>
            <a:spLocks noChangeArrowheads="1"/>
          </p:cNvSpPr>
          <p:nvPr/>
        </p:nvSpPr>
        <p:spPr bwMode="auto">
          <a:xfrm rot="5400000">
            <a:off x="3116323" y="4901064"/>
            <a:ext cx="265113" cy="192088"/>
          </a:xfrm>
          <a:prstGeom prst="triangle">
            <a:avLst>
              <a:gd name="adj" fmla="val 50000"/>
            </a:avLst>
          </a:prstGeom>
          <a:solidFill>
            <a:schemeClr val="bg1"/>
          </a:solidFill>
          <a:ln w="25400">
            <a:solidFill>
              <a:schemeClr val="tx1"/>
            </a:solidFill>
            <a:miter lim="800000"/>
            <a:headEnd/>
            <a:tailEnd/>
          </a:ln>
          <a:effectLst/>
        </p:spPr>
        <p:txBody>
          <a:bodyPr rot="10800000" vert="eaVert" anchor="ctr"/>
          <a:lstStyle/>
          <a:p>
            <a:pPr algn="ctr">
              <a:defRPr/>
            </a:pPr>
            <a:endParaRPr lang="en-US" dirty="0">
              <a:solidFill>
                <a:schemeClr val="lt1"/>
              </a:solidFill>
              <a:latin typeface="+mn-lt"/>
              <a:ea typeface="+mn-ea"/>
              <a:cs typeface="+mn-cs"/>
            </a:endParaRPr>
          </a:p>
        </p:txBody>
      </p:sp>
      <p:sp>
        <p:nvSpPr>
          <p:cNvPr id="112" name="Isosceles Triangle 111"/>
          <p:cNvSpPr>
            <a:spLocks noChangeArrowheads="1"/>
          </p:cNvSpPr>
          <p:nvPr/>
        </p:nvSpPr>
        <p:spPr bwMode="auto">
          <a:xfrm rot="5400000">
            <a:off x="3116322" y="5958116"/>
            <a:ext cx="265113" cy="192088"/>
          </a:xfrm>
          <a:prstGeom prst="triangle">
            <a:avLst>
              <a:gd name="adj" fmla="val 50000"/>
            </a:avLst>
          </a:prstGeom>
          <a:solidFill>
            <a:schemeClr val="bg1"/>
          </a:solidFill>
          <a:ln w="25400">
            <a:solidFill>
              <a:schemeClr val="tx1"/>
            </a:solidFill>
            <a:miter lim="800000"/>
            <a:headEnd/>
            <a:tailEnd/>
          </a:ln>
          <a:effectLst/>
        </p:spPr>
        <p:txBody>
          <a:bodyPr rot="10800000" vert="eaVert" anchor="ctr"/>
          <a:lstStyle/>
          <a:p>
            <a:pPr algn="ctr">
              <a:defRPr/>
            </a:pPr>
            <a:endParaRPr lang="en-US" dirty="0">
              <a:solidFill>
                <a:schemeClr val="lt1"/>
              </a:solidFill>
              <a:latin typeface="+mn-lt"/>
              <a:ea typeface="+mn-ea"/>
              <a:cs typeface="+mn-cs"/>
            </a:endParaRPr>
          </a:p>
        </p:txBody>
      </p:sp>
      <p:cxnSp>
        <p:nvCxnSpPr>
          <p:cNvPr id="118" name="Straight Connector 117"/>
          <p:cNvCxnSpPr>
            <a:cxnSpLocks noChangeAspect="1"/>
          </p:cNvCxnSpPr>
          <p:nvPr/>
        </p:nvCxnSpPr>
        <p:spPr bwMode="auto">
          <a:xfrm flipH="1">
            <a:off x="1882252" y="3023025"/>
            <a:ext cx="1605816"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cxnSpLocks noChangeAspect="1"/>
          </p:cNvCxnSpPr>
          <p:nvPr/>
        </p:nvCxnSpPr>
        <p:spPr bwMode="auto">
          <a:xfrm flipH="1">
            <a:off x="1708647" y="2614675"/>
            <a:ext cx="1769726"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cxnSpLocks noChangeAspect="1"/>
          </p:cNvCxnSpPr>
          <p:nvPr/>
        </p:nvCxnSpPr>
        <p:spPr bwMode="auto">
          <a:xfrm flipH="1">
            <a:off x="2183778" y="2169200"/>
            <a:ext cx="1304290"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4" name="Isosceles Triangle 123"/>
          <p:cNvSpPr>
            <a:spLocks noChangeArrowheads="1"/>
          </p:cNvSpPr>
          <p:nvPr/>
        </p:nvSpPr>
        <p:spPr bwMode="auto">
          <a:xfrm rot="5400000">
            <a:off x="2640377" y="2921607"/>
            <a:ext cx="265113" cy="192088"/>
          </a:xfrm>
          <a:prstGeom prst="triangle">
            <a:avLst>
              <a:gd name="adj" fmla="val 50000"/>
            </a:avLst>
          </a:prstGeom>
          <a:solidFill>
            <a:schemeClr val="bg1"/>
          </a:solidFill>
          <a:ln w="25400">
            <a:solidFill>
              <a:schemeClr val="tx1"/>
            </a:solidFill>
            <a:miter lim="800000"/>
            <a:headEnd/>
            <a:tailEnd/>
          </a:ln>
          <a:effectLst/>
        </p:spPr>
        <p:txBody>
          <a:bodyPr rot="10800000" vert="eaVert" anchor="ctr"/>
          <a:lstStyle/>
          <a:p>
            <a:pPr algn="ctr">
              <a:defRPr/>
            </a:pPr>
            <a:endParaRPr lang="en-US" dirty="0">
              <a:solidFill>
                <a:schemeClr val="lt1"/>
              </a:solidFill>
              <a:latin typeface="+mn-lt"/>
              <a:ea typeface="+mn-ea"/>
              <a:cs typeface="+mn-cs"/>
            </a:endParaRPr>
          </a:p>
        </p:txBody>
      </p:sp>
      <p:sp>
        <p:nvSpPr>
          <p:cNvPr id="125" name="Isosceles Triangle 124"/>
          <p:cNvSpPr>
            <a:spLocks noChangeArrowheads="1"/>
          </p:cNvSpPr>
          <p:nvPr/>
        </p:nvSpPr>
        <p:spPr bwMode="auto">
          <a:xfrm rot="5400000">
            <a:off x="2636545" y="2517092"/>
            <a:ext cx="265113" cy="192088"/>
          </a:xfrm>
          <a:prstGeom prst="triangle">
            <a:avLst>
              <a:gd name="adj" fmla="val 50000"/>
            </a:avLst>
          </a:prstGeom>
          <a:solidFill>
            <a:schemeClr val="bg1"/>
          </a:solidFill>
          <a:ln w="25400">
            <a:solidFill>
              <a:schemeClr val="tx1"/>
            </a:solidFill>
            <a:miter lim="800000"/>
            <a:headEnd/>
            <a:tailEnd/>
          </a:ln>
          <a:effectLst/>
        </p:spPr>
        <p:txBody>
          <a:bodyPr rot="10800000" vert="eaVert" anchor="ctr"/>
          <a:lstStyle/>
          <a:p>
            <a:pPr algn="ctr">
              <a:defRPr/>
            </a:pPr>
            <a:endParaRPr lang="en-US" dirty="0">
              <a:solidFill>
                <a:schemeClr val="lt1"/>
              </a:solidFill>
              <a:latin typeface="+mn-lt"/>
              <a:ea typeface="+mn-ea"/>
              <a:cs typeface="+mn-cs"/>
            </a:endParaRPr>
          </a:p>
        </p:txBody>
      </p:sp>
      <p:sp>
        <p:nvSpPr>
          <p:cNvPr id="126" name="Isosceles Triangle 125"/>
          <p:cNvSpPr>
            <a:spLocks noChangeArrowheads="1"/>
          </p:cNvSpPr>
          <p:nvPr/>
        </p:nvSpPr>
        <p:spPr bwMode="auto">
          <a:xfrm rot="5400000">
            <a:off x="2636545" y="2077485"/>
            <a:ext cx="265113" cy="192088"/>
          </a:xfrm>
          <a:prstGeom prst="triangle">
            <a:avLst>
              <a:gd name="adj" fmla="val 50000"/>
            </a:avLst>
          </a:prstGeom>
          <a:solidFill>
            <a:schemeClr val="bg1"/>
          </a:solidFill>
          <a:ln w="25400">
            <a:solidFill>
              <a:schemeClr val="tx1"/>
            </a:solidFill>
            <a:miter lim="800000"/>
            <a:headEnd/>
            <a:tailEnd/>
          </a:ln>
          <a:effectLst/>
        </p:spPr>
        <p:txBody>
          <a:bodyPr rot="10800000" vert="eaVert" anchor="ctr"/>
          <a:lstStyle/>
          <a:p>
            <a:pPr algn="ctr">
              <a:defRPr/>
            </a:pPr>
            <a:endParaRPr lang="en-US" dirty="0">
              <a:solidFill>
                <a:schemeClr val="lt1"/>
              </a:solidFill>
              <a:latin typeface="+mn-lt"/>
              <a:ea typeface="+mn-ea"/>
              <a:cs typeface="+mn-cs"/>
            </a:endParaRPr>
          </a:p>
        </p:txBody>
      </p:sp>
      <p:cxnSp>
        <p:nvCxnSpPr>
          <p:cNvPr id="144" name="Straight Connector 143"/>
          <p:cNvCxnSpPr>
            <a:cxnSpLocks noChangeAspect="1"/>
          </p:cNvCxnSpPr>
          <p:nvPr/>
        </p:nvCxnSpPr>
        <p:spPr bwMode="auto">
          <a:xfrm flipV="1">
            <a:off x="2183576" y="2172973"/>
            <a:ext cx="0" cy="844429"/>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cxnSpLocks noChangeAspect="1"/>
          </p:cNvCxnSpPr>
          <p:nvPr/>
        </p:nvCxnSpPr>
        <p:spPr bwMode="auto">
          <a:xfrm flipH="1">
            <a:off x="1690372" y="1823371"/>
            <a:ext cx="1836473"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7" name="Isosceles Triangle 146"/>
          <p:cNvSpPr>
            <a:spLocks noChangeArrowheads="1"/>
          </p:cNvSpPr>
          <p:nvPr/>
        </p:nvSpPr>
        <p:spPr bwMode="auto">
          <a:xfrm rot="5400000">
            <a:off x="2642332" y="1731582"/>
            <a:ext cx="265113" cy="192088"/>
          </a:xfrm>
          <a:prstGeom prst="triangle">
            <a:avLst>
              <a:gd name="adj" fmla="val 50000"/>
            </a:avLst>
          </a:prstGeom>
          <a:solidFill>
            <a:schemeClr val="bg1"/>
          </a:solidFill>
          <a:ln w="25400">
            <a:solidFill>
              <a:schemeClr val="tx1"/>
            </a:solidFill>
            <a:miter lim="800000"/>
            <a:headEnd/>
            <a:tailEnd/>
          </a:ln>
          <a:effectLst/>
        </p:spPr>
        <p:txBody>
          <a:bodyPr rot="10800000" vert="eaVert" anchor="ctr"/>
          <a:lstStyle/>
          <a:p>
            <a:pPr algn="ctr">
              <a:defRPr/>
            </a:pPr>
            <a:endParaRPr lang="en-US" dirty="0">
              <a:solidFill>
                <a:schemeClr val="lt1"/>
              </a:solidFill>
              <a:latin typeface="+mn-lt"/>
              <a:ea typeface="+mn-ea"/>
              <a:cs typeface="+mn-cs"/>
            </a:endParaRPr>
          </a:p>
        </p:txBody>
      </p:sp>
      <p:sp>
        <p:nvSpPr>
          <p:cNvPr id="161" name="TextBox 160"/>
          <p:cNvSpPr txBox="1"/>
          <p:nvPr/>
        </p:nvSpPr>
        <p:spPr>
          <a:xfrm>
            <a:off x="2833596" y="1573977"/>
            <a:ext cx="680745" cy="461665"/>
          </a:xfrm>
          <a:prstGeom prst="rect">
            <a:avLst/>
          </a:prstGeom>
          <a:noFill/>
        </p:spPr>
        <p:txBody>
          <a:bodyPr wrap="none" rtlCol="0">
            <a:spAutoFit/>
          </a:bodyPr>
          <a:lstStyle/>
          <a:p>
            <a:r>
              <a:rPr lang="en-US" sz="1200" dirty="0" smtClean="0">
                <a:solidFill>
                  <a:srgbClr val="008000"/>
                </a:solidFill>
              </a:rPr>
              <a:t>particle</a:t>
            </a:r>
          </a:p>
          <a:p>
            <a:r>
              <a:rPr lang="en-US" sz="1200" dirty="0" smtClean="0">
                <a:solidFill>
                  <a:srgbClr val="008000"/>
                </a:solidFill>
              </a:rPr>
              <a:t>mode</a:t>
            </a:r>
          </a:p>
        </p:txBody>
      </p:sp>
      <p:sp>
        <p:nvSpPr>
          <p:cNvPr id="162" name="TextBox 161"/>
          <p:cNvSpPr txBox="1"/>
          <p:nvPr/>
        </p:nvSpPr>
        <p:spPr>
          <a:xfrm>
            <a:off x="2936694" y="1925717"/>
            <a:ext cx="569612" cy="461665"/>
          </a:xfrm>
          <a:prstGeom prst="rect">
            <a:avLst/>
          </a:prstGeom>
          <a:noFill/>
        </p:spPr>
        <p:txBody>
          <a:bodyPr wrap="none" rtlCol="0">
            <a:spAutoFit/>
          </a:bodyPr>
          <a:lstStyle/>
          <a:p>
            <a:r>
              <a:rPr lang="en-US" sz="1200" dirty="0">
                <a:solidFill>
                  <a:srgbClr val="0000FF"/>
                </a:solidFill>
              </a:rPr>
              <a:t>i</a:t>
            </a:r>
            <a:r>
              <a:rPr lang="en-US" sz="1200" dirty="0" smtClean="0">
                <a:solidFill>
                  <a:srgbClr val="0000FF"/>
                </a:solidFill>
              </a:rPr>
              <a:t>on</a:t>
            </a:r>
          </a:p>
          <a:p>
            <a:r>
              <a:rPr lang="en-US" sz="1200" dirty="0" smtClean="0">
                <a:solidFill>
                  <a:srgbClr val="0000FF"/>
                </a:solidFill>
              </a:rPr>
              <a:t>mode</a:t>
            </a:r>
          </a:p>
        </p:txBody>
      </p:sp>
      <p:cxnSp>
        <p:nvCxnSpPr>
          <p:cNvPr id="163" name="Straight Connector 162"/>
          <p:cNvCxnSpPr>
            <a:cxnSpLocks noChangeAspect="1"/>
          </p:cNvCxnSpPr>
          <p:nvPr/>
        </p:nvCxnSpPr>
        <p:spPr bwMode="auto">
          <a:xfrm flipH="1">
            <a:off x="3780371" y="1961948"/>
            <a:ext cx="4270772"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a:cxnSpLocks noChangeAspect="1"/>
          </p:cNvCxnSpPr>
          <p:nvPr/>
        </p:nvCxnSpPr>
        <p:spPr bwMode="auto">
          <a:xfrm flipH="1" flipV="1">
            <a:off x="3776465" y="2837269"/>
            <a:ext cx="1358683"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bwMode="auto">
          <a:xfrm>
            <a:off x="4920095" y="1733978"/>
            <a:ext cx="1030285" cy="438995"/>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70" name="Straight Connector 169"/>
          <p:cNvCxnSpPr>
            <a:cxnSpLocks noChangeAspect="1"/>
          </p:cNvCxnSpPr>
          <p:nvPr/>
        </p:nvCxnSpPr>
        <p:spPr bwMode="auto">
          <a:xfrm flipH="1">
            <a:off x="5814662" y="3027086"/>
            <a:ext cx="2225141"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a:cxnSpLocks noChangeAspect="1"/>
          </p:cNvCxnSpPr>
          <p:nvPr/>
        </p:nvCxnSpPr>
        <p:spPr bwMode="auto">
          <a:xfrm flipH="1">
            <a:off x="5483933" y="2685041"/>
            <a:ext cx="2543703"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8" name="TextBox 177"/>
          <p:cNvSpPr txBox="1"/>
          <p:nvPr/>
        </p:nvSpPr>
        <p:spPr>
          <a:xfrm>
            <a:off x="4915464" y="1794243"/>
            <a:ext cx="997163" cy="461665"/>
          </a:xfrm>
          <a:prstGeom prst="rect">
            <a:avLst/>
          </a:prstGeom>
          <a:noFill/>
        </p:spPr>
        <p:txBody>
          <a:bodyPr wrap="none" rtlCol="0">
            <a:spAutoFit/>
          </a:bodyPr>
          <a:lstStyle/>
          <a:p>
            <a:pPr algn="l"/>
            <a:r>
              <a:rPr lang="en-US" sz="1200" dirty="0" smtClean="0"/>
              <a:t>Comparator</a:t>
            </a:r>
          </a:p>
          <a:p>
            <a:pPr algn="l"/>
            <a:endParaRPr lang="en-US" sz="1200" dirty="0" smtClean="0"/>
          </a:p>
        </p:txBody>
      </p:sp>
      <p:grpSp>
        <p:nvGrpSpPr>
          <p:cNvPr id="245" name="Group 244"/>
          <p:cNvGrpSpPr/>
          <p:nvPr/>
        </p:nvGrpSpPr>
        <p:grpSpPr>
          <a:xfrm>
            <a:off x="6284264" y="2458383"/>
            <a:ext cx="557099" cy="438995"/>
            <a:chOff x="6218228" y="2069290"/>
            <a:chExt cx="557099" cy="438995"/>
          </a:xfrm>
        </p:grpSpPr>
        <p:sp>
          <p:nvSpPr>
            <p:cNvPr id="173" name="Rectangle 172"/>
            <p:cNvSpPr/>
            <p:nvPr/>
          </p:nvSpPr>
          <p:spPr bwMode="auto">
            <a:xfrm>
              <a:off x="6218228" y="2069290"/>
              <a:ext cx="538589" cy="438995"/>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9" name="TextBox 178"/>
            <p:cNvSpPr txBox="1"/>
            <p:nvPr/>
          </p:nvSpPr>
          <p:spPr>
            <a:xfrm>
              <a:off x="6252928" y="2138690"/>
              <a:ext cx="522399" cy="276999"/>
            </a:xfrm>
            <a:prstGeom prst="rect">
              <a:avLst/>
            </a:prstGeom>
            <a:noFill/>
          </p:spPr>
          <p:txBody>
            <a:bodyPr wrap="none" rtlCol="0">
              <a:spAutoFit/>
            </a:bodyPr>
            <a:lstStyle/>
            <a:p>
              <a:pPr algn="l"/>
              <a:r>
                <a:rPr lang="en-US" sz="1200" dirty="0" smtClean="0"/>
                <a:t>ADC</a:t>
              </a:r>
            </a:p>
          </p:txBody>
        </p:sp>
      </p:grpSp>
      <p:grpSp>
        <p:nvGrpSpPr>
          <p:cNvPr id="194" name="Group 193"/>
          <p:cNvGrpSpPr/>
          <p:nvPr/>
        </p:nvGrpSpPr>
        <p:grpSpPr>
          <a:xfrm>
            <a:off x="4756749" y="5800449"/>
            <a:ext cx="740482" cy="467584"/>
            <a:chOff x="3132662" y="3162601"/>
            <a:chExt cx="740482" cy="467584"/>
          </a:xfrm>
        </p:grpSpPr>
        <p:sp>
          <p:nvSpPr>
            <p:cNvPr id="195" name="Rectangle 194"/>
            <p:cNvSpPr/>
            <p:nvPr/>
          </p:nvSpPr>
          <p:spPr bwMode="auto">
            <a:xfrm>
              <a:off x="3210338" y="3191190"/>
              <a:ext cx="578456" cy="438995"/>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3132662" y="3162601"/>
              <a:ext cx="740482" cy="461665"/>
            </a:xfrm>
            <a:prstGeom prst="rect">
              <a:avLst/>
            </a:prstGeom>
            <a:noFill/>
          </p:spPr>
          <p:txBody>
            <a:bodyPr wrap="none" rtlCol="0">
              <a:spAutoFit/>
            </a:bodyPr>
            <a:lstStyle/>
            <a:p>
              <a:r>
                <a:rPr lang="en-US" sz="1200" dirty="0" smtClean="0"/>
                <a:t>CFD</a:t>
              </a:r>
            </a:p>
            <a:p>
              <a:r>
                <a:rPr lang="en-US" sz="1200" dirty="0" smtClean="0"/>
                <a:t>(start 2)</a:t>
              </a:r>
            </a:p>
          </p:txBody>
        </p:sp>
      </p:grpSp>
      <p:cxnSp>
        <p:nvCxnSpPr>
          <p:cNvPr id="203" name="Straight Connector 202"/>
          <p:cNvCxnSpPr>
            <a:cxnSpLocks noChangeAspect="1"/>
          </p:cNvCxnSpPr>
          <p:nvPr/>
        </p:nvCxnSpPr>
        <p:spPr bwMode="auto">
          <a:xfrm flipH="1">
            <a:off x="6260594" y="4896766"/>
            <a:ext cx="911251"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a:cxnSpLocks noChangeAspect="1"/>
          </p:cNvCxnSpPr>
          <p:nvPr/>
        </p:nvCxnSpPr>
        <p:spPr bwMode="auto">
          <a:xfrm flipV="1">
            <a:off x="6271583" y="3886086"/>
            <a:ext cx="0" cy="1008279"/>
          </a:xfrm>
          <a:prstGeom prst="line">
            <a:avLst/>
          </a:prstGeom>
          <a:ln>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a:cxnSpLocks noChangeAspect="1"/>
          </p:cNvCxnSpPr>
          <p:nvPr/>
        </p:nvCxnSpPr>
        <p:spPr bwMode="auto">
          <a:xfrm flipV="1">
            <a:off x="6274685" y="5091168"/>
            <a:ext cx="0" cy="966224"/>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a:cxnSpLocks noChangeAspect="1"/>
          </p:cNvCxnSpPr>
          <p:nvPr/>
        </p:nvCxnSpPr>
        <p:spPr bwMode="auto">
          <a:xfrm flipH="1">
            <a:off x="6260594" y="5097641"/>
            <a:ext cx="862779"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a:cxnSpLocks noChangeAspect="1"/>
          </p:cNvCxnSpPr>
          <p:nvPr/>
        </p:nvCxnSpPr>
        <p:spPr bwMode="auto">
          <a:xfrm flipH="1">
            <a:off x="6037629" y="4147531"/>
            <a:ext cx="979108"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cxnSpLocks noChangeAspect="1"/>
          </p:cNvCxnSpPr>
          <p:nvPr/>
        </p:nvCxnSpPr>
        <p:spPr bwMode="auto">
          <a:xfrm flipV="1">
            <a:off x="6045911" y="4150753"/>
            <a:ext cx="0" cy="1680542"/>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a:cxnSpLocks noChangeAspect="1"/>
          </p:cNvCxnSpPr>
          <p:nvPr/>
        </p:nvCxnSpPr>
        <p:spPr bwMode="auto">
          <a:xfrm flipH="1">
            <a:off x="6057017" y="5822046"/>
            <a:ext cx="1008192"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246" name="Group 245"/>
          <p:cNvGrpSpPr/>
          <p:nvPr/>
        </p:nvGrpSpPr>
        <p:grpSpPr>
          <a:xfrm>
            <a:off x="5442461" y="4843656"/>
            <a:ext cx="562257" cy="276999"/>
            <a:chOff x="3178583" y="3272248"/>
            <a:chExt cx="645900" cy="305010"/>
          </a:xfrm>
        </p:grpSpPr>
        <p:sp>
          <p:nvSpPr>
            <p:cNvPr id="247" name="Rectangle 246"/>
            <p:cNvSpPr/>
            <p:nvPr/>
          </p:nvSpPr>
          <p:spPr bwMode="auto">
            <a:xfrm>
              <a:off x="3242110" y="3309926"/>
              <a:ext cx="508250" cy="24553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8" name="TextBox 247"/>
            <p:cNvSpPr txBox="1"/>
            <p:nvPr/>
          </p:nvSpPr>
          <p:spPr>
            <a:xfrm>
              <a:off x="3178583" y="3272248"/>
              <a:ext cx="645900" cy="305010"/>
            </a:xfrm>
            <a:prstGeom prst="rect">
              <a:avLst/>
            </a:prstGeom>
            <a:noFill/>
          </p:spPr>
          <p:txBody>
            <a:bodyPr wrap="square" rtlCol="0">
              <a:spAutoFit/>
            </a:bodyPr>
            <a:lstStyle/>
            <a:p>
              <a:pPr algn="l"/>
              <a:r>
                <a:rPr lang="en-US" sz="1200" dirty="0" smtClean="0"/>
                <a:t>delay</a:t>
              </a:r>
            </a:p>
          </p:txBody>
        </p:sp>
      </p:grpSp>
      <p:grpSp>
        <p:nvGrpSpPr>
          <p:cNvPr id="249" name="Group 248"/>
          <p:cNvGrpSpPr/>
          <p:nvPr/>
        </p:nvGrpSpPr>
        <p:grpSpPr>
          <a:xfrm>
            <a:off x="6335445" y="4957276"/>
            <a:ext cx="562257" cy="276999"/>
            <a:chOff x="3178583" y="3272248"/>
            <a:chExt cx="645900" cy="305010"/>
          </a:xfrm>
        </p:grpSpPr>
        <p:sp>
          <p:nvSpPr>
            <p:cNvPr id="250" name="Rectangle 249"/>
            <p:cNvSpPr/>
            <p:nvPr/>
          </p:nvSpPr>
          <p:spPr bwMode="auto">
            <a:xfrm>
              <a:off x="3242110" y="3309926"/>
              <a:ext cx="508250" cy="24553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1" name="TextBox 250"/>
            <p:cNvSpPr txBox="1"/>
            <p:nvPr/>
          </p:nvSpPr>
          <p:spPr>
            <a:xfrm>
              <a:off x="3178583" y="3272248"/>
              <a:ext cx="645900" cy="305010"/>
            </a:xfrm>
            <a:prstGeom prst="rect">
              <a:avLst/>
            </a:prstGeom>
            <a:noFill/>
          </p:spPr>
          <p:txBody>
            <a:bodyPr wrap="square" rtlCol="0">
              <a:spAutoFit/>
            </a:bodyPr>
            <a:lstStyle/>
            <a:p>
              <a:pPr algn="l"/>
              <a:r>
                <a:rPr lang="en-US" sz="1200" dirty="0" smtClean="0"/>
                <a:t>delay</a:t>
              </a:r>
            </a:p>
          </p:txBody>
        </p:sp>
      </p:grpSp>
      <p:cxnSp>
        <p:nvCxnSpPr>
          <p:cNvPr id="252" name="Straight Connector 251"/>
          <p:cNvCxnSpPr>
            <a:cxnSpLocks noChangeAspect="1"/>
          </p:cNvCxnSpPr>
          <p:nvPr/>
        </p:nvCxnSpPr>
        <p:spPr bwMode="auto">
          <a:xfrm flipH="1">
            <a:off x="7359325" y="3956382"/>
            <a:ext cx="691819"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cxnSpLocks noChangeAspect="1"/>
          </p:cNvCxnSpPr>
          <p:nvPr/>
        </p:nvCxnSpPr>
        <p:spPr bwMode="auto">
          <a:xfrm flipH="1">
            <a:off x="7285271" y="4965133"/>
            <a:ext cx="749985"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cxnSpLocks noChangeAspect="1"/>
          </p:cNvCxnSpPr>
          <p:nvPr/>
        </p:nvCxnSpPr>
        <p:spPr bwMode="auto">
          <a:xfrm flipH="1">
            <a:off x="7151468" y="5827987"/>
            <a:ext cx="890639"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39" name="Group 138"/>
          <p:cNvGrpSpPr/>
          <p:nvPr/>
        </p:nvGrpSpPr>
        <p:grpSpPr>
          <a:xfrm>
            <a:off x="3382280" y="2426960"/>
            <a:ext cx="432961" cy="840152"/>
            <a:chOff x="3494344" y="1338389"/>
            <a:chExt cx="432961" cy="840152"/>
          </a:xfrm>
        </p:grpSpPr>
        <p:sp>
          <p:nvSpPr>
            <p:cNvPr id="140" name="Trapezoid 139"/>
            <p:cNvSpPr/>
            <p:nvPr/>
          </p:nvSpPr>
          <p:spPr bwMode="auto">
            <a:xfrm rot="5400000">
              <a:off x="3315190" y="1605577"/>
              <a:ext cx="840152" cy="305776"/>
            </a:xfrm>
            <a:prstGeom prst="trapezoid">
              <a:avLst>
                <a:gd name="adj" fmla="val 72959"/>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1" name="TextBox 140"/>
            <p:cNvSpPr txBox="1"/>
            <p:nvPr/>
          </p:nvSpPr>
          <p:spPr>
            <a:xfrm>
              <a:off x="3494344" y="1504015"/>
              <a:ext cx="432961" cy="489365"/>
            </a:xfrm>
            <a:prstGeom prst="rect">
              <a:avLst/>
            </a:prstGeom>
            <a:noFill/>
          </p:spPr>
          <p:txBody>
            <a:bodyPr wrap="square" rtlCol="0">
              <a:spAutoFit/>
            </a:bodyPr>
            <a:lstStyle/>
            <a:p>
              <a:pPr>
                <a:lnSpc>
                  <a:spcPct val="70000"/>
                </a:lnSpc>
              </a:pPr>
              <a:r>
                <a:rPr lang="en-US" sz="1200" dirty="0"/>
                <a:t>m</a:t>
              </a:r>
              <a:endParaRPr lang="en-US" sz="1200" dirty="0" smtClean="0"/>
            </a:p>
            <a:p>
              <a:pPr>
                <a:lnSpc>
                  <a:spcPct val="70000"/>
                </a:lnSpc>
              </a:pPr>
              <a:r>
                <a:rPr lang="en-US" sz="1200" dirty="0"/>
                <a:t>u</a:t>
              </a:r>
              <a:endParaRPr lang="en-US" sz="1200" dirty="0" smtClean="0"/>
            </a:p>
            <a:p>
              <a:pPr>
                <a:lnSpc>
                  <a:spcPct val="70000"/>
                </a:lnSpc>
              </a:pPr>
              <a:r>
                <a:rPr lang="en-US" sz="1200" dirty="0" smtClean="0"/>
                <a:t>x</a:t>
              </a:r>
              <a:endParaRPr lang="en-US" sz="1200" dirty="0"/>
            </a:p>
          </p:txBody>
        </p:sp>
      </p:grpSp>
      <p:grpSp>
        <p:nvGrpSpPr>
          <p:cNvPr id="132" name="Group 131"/>
          <p:cNvGrpSpPr/>
          <p:nvPr/>
        </p:nvGrpSpPr>
        <p:grpSpPr>
          <a:xfrm>
            <a:off x="3386184" y="1551638"/>
            <a:ext cx="432961" cy="840152"/>
            <a:chOff x="3494344" y="1338389"/>
            <a:chExt cx="432961" cy="840152"/>
          </a:xfrm>
        </p:grpSpPr>
        <p:sp>
          <p:nvSpPr>
            <p:cNvPr id="129" name="Trapezoid 128"/>
            <p:cNvSpPr/>
            <p:nvPr/>
          </p:nvSpPr>
          <p:spPr bwMode="auto">
            <a:xfrm rot="5400000">
              <a:off x="3315190" y="1605577"/>
              <a:ext cx="840152" cy="305776"/>
            </a:xfrm>
            <a:prstGeom prst="trapezoid">
              <a:avLst>
                <a:gd name="adj" fmla="val 72959"/>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1" name="TextBox 130"/>
            <p:cNvSpPr txBox="1"/>
            <p:nvPr/>
          </p:nvSpPr>
          <p:spPr>
            <a:xfrm>
              <a:off x="3494344" y="1504015"/>
              <a:ext cx="432961" cy="489365"/>
            </a:xfrm>
            <a:prstGeom prst="rect">
              <a:avLst/>
            </a:prstGeom>
            <a:noFill/>
          </p:spPr>
          <p:txBody>
            <a:bodyPr wrap="square" rtlCol="0">
              <a:spAutoFit/>
            </a:bodyPr>
            <a:lstStyle/>
            <a:p>
              <a:pPr>
                <a:lnSpc>
                  <a:spcPct val="70000"/>
                </a:lnSpc>
              </a:pPr>
              <a:r>
                <a:rPr lang="en-US" sz="1200" dirty="0"/>
                <a:t>m</a:t>
              </a:r>
              <a:endParaRPr lang="en-US" sz="1200" dirty="0" smtClean="0"/>
            </a:p>
            <a:p>
              <a:pPr>
                <a:lnSpc>
                  <a:spcPct val="70000"/>
                </a:lnSpc>
              </a:pPr>
              <a:r>
                <a:rPr lang="en-US" sz="1200" dirty="0"/>
                <a:t>u</a:t>
              </a:r>
              <a:endParaRPr lang="en-US" sz="1200" dirty="0" smtClean="0"/>
            </a:p>
            <a:p>
              <a:pPr>
                <a:lnSpc>
                  <a:spcPct val="70000"/>
                </a:lnSpc>
              </a:pPr>
              <a:r>
                <a:rPr lang="en-US" sz="1200" dirty="0" smtClean="0"/>
                <a:t>x</a:t>
              </a:r>
              <a:endParaRPr lang="en-US" sz="1200" dirty="0"/>
            </a:p>
          </p:txBody>
        </p:sp>
      </p:grpSp>
      <p:grpSp>
        <p:nvGrpSpPr>
          <p:cNvPr id="242" name="Group 241"/>
          <p:cNvGrpSpPr/>
          <p:nvPr/>
        </p:nvGrpSpPr>
        <p:grpSpPr>
          <a:xfrm>
            <a:off x="6955866" y="3672978"/>
            <a:ext cx="641691" cy="661980"/>
            <a:chOff x="4824977" y="3206325"/>
            <a:chExt cx="1027579" cy="661980"/>
          </a:xfrm>
        </p:grpSpPr>
        <p:sp>
          <p:nvSpPr>
            <p:cNvPr id="200" name="Rectangle 199"/>
            <p:cNvSpPr/>
            <p:nvPr/>
          </p:nvSpPr>
          <p:spPr bwMode="auto">
            <a:xfrm>
              <a:off x="4824977" y="3206325"/>
              <a:ext cx="1027579" cy="66198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8" name="TextBox 227"/>
            <p:cNvSpPr txBox="1"/>
            <p:nvPr/>
          </p:nvSpPr>
          <p:spPr>
            <a:xfrm>
              <a:off x="4833197" y="3293470"/>
              <a:ext cx="655122" cy="461665"/>
            </a:xfrm>
            <a:prstGeom prst="rect">
              <a:avLst/>
            </a:prstGeom>
            <a:noFill/>
          </p:spPr>
          <p:txBody>
            <a:bodyPr wrap="none" rtlCol="0">
              <a:spAutoFit/>
            </a:bodyPr>
            <a:lstStyle/>
            <a:p>
              <a:pPr algn="l"/>
              <a:r>
                <a:rPr lang="en-US" sz="1200" dirty="0" smtClean="0"/>
                <a:t>TDC 0</a:t>
              </a:r>
            </a:p>
            <a:p>
              <a:r>
                <a:rPr lang="en-US" sz="1200" dirty="0" smtClean="0"/>
                <a:t>St1-Sp</a:t>
              </a:r>
            </a:p>
          </p:txBody>
        </p:sp>
      </p:grpSp>
      <p:grpSp>
        <p:nvGrpSpPr>
          <p:cNvPr id="244" name="Group 243"/>
          <p:cNvGrpSpPr/>
          <p:nvPr/>
        </p:nvGrpSpPr>
        <p:grpSpPr>
          <a:xfrm>
            <a:off x="6943466" y="5580172"/>
            <a:ext cx="654091" cy="661980"/>
            <a:chOff x="4812577" y="5113519"/>
            <a:chExt cx="1027579" cy="661980"/>
          </a:xfrm>
        </p:grpSpPr>
        <p:sp>
          <p:nvSpPr>
            <p:cNvPr id="202" name="Rectangle 201"/>
            <p:cNvSpPr/>
            <p:nvPr/>
          </p:nvSpPr>
          <p:spPr bwMode="auto">
            <a:xfrm>
              <a:off x="4812577" y="5113519"/>
              <a:ext cx="1027579" cy="66198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0" name="TextBox 229"/>
            <p:cNvSpPr txBox="1"/>
            <p:nvPr/>
          </p:nvSpPr>
          <p:spPr>
            <a:xfrm>
              <a:off x="5022469" y="5189894"/>
              <a:ext cx="697877" cy="461665"/>
            </a:xfrm>
            <a:prstGeom prst="rect">
              <a:avLst/>
            </a:prstGeom>
            <a:noFill/>
          </p:spPr>
          <p:txBody>
            <a:bodyPr wrap="none" rtlCol="0">
              <a:spAutoFit/>
            </a:bodyPr>
            <a:lstStyle/>
            <a:p>
              <a:r>
                <a:rPr lang="en-US" sz="1200" dirty="0" smtClean="0"/>
                <a:t>TDC 2</a:t>
              </a:r>
            </a:p>
            <a:p>
              <a:r>
                <a:rPr lang="en-US" sz="1200" dirty="0" smtClean="0"/>
                <a:t>St2-Stp</a:t>
              </a:r>
            </a:p>
          </p:txBody>
        </p:sp>
      </p:grpSp>
      <p:grpSp>
        <p:nvGrpSpPr>
          <p:cNvPr id="243" name="Group 242"/>
          <p:cNvGrpSpPr/>
          <p:nvPr/>
        </p:nvGrpSpPr>
        <p:grpSpPr>
          <a:xfrm>
            <a:off x="6962854" y="4639758"/>
            <a:ext cx="634703" cy="661980"/>
            <a:chOff x="4831965" y="4173105"/>
            <a:chExt cx="1027579" cy="661980"/>
          </a:xfrm>
        </p:grpSpPr>
        <p:sp>
          <p:nvSpPr>
            <p:cNvPr id="201" name="Rectangle 200"/>
            <p:cNvSpPr/>
            <p:nvPr/>
          </p:nvSpPr>
          <p:spPr bwMode="auto">
            <a:xfrm>
              <a:off x="4831965" y="4173105"/>
              <a:ext cx="1027579" cy="66198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9" name="TextBox 228"/>
            <p:cNvSpPr txBox="1"/>
            <p:nvPr/>
          </p:nvSpPr>
          <p:spPr>
            <a:xfrm>
              <a:off x="5002386" y="4261895"/>
              <a:ext cx="697877" cy="461665"/>
            </a:xfrm>
            <a:prstGeom prst="rect">
              <a:avLst/>
            </a:prstGeom>
            <a:noFill/>
          </p:spPr>
          <p:txBody>
            <a:bodyPr wrap="none" rtlCol="0">
              <a:spAutoFit/>
            </a:bodyPr>
            <a:lstStyle/>
            <a:p>
              <a:r>
                <a:rPr lang="en-US" sz="1200" dirty="0" smtClean="0"/>
                <a:t>TDC 1</a:t>
              </a:r>
            </a:p>
            <a:p>
              <a:r>
                <a:rPr lang="en-US" sz="1200" dirty="0" smtClean="0"/>
                <a:t>St1-St2</a:t>
              </a:r>
            </a:p>
          </p:txBody>
        </p:sp>
      </p:grpSp>
      <p:sp>
        <p:nvSpPr>
          <p:cNvPr id="297" name="TextBox 296"/>
          <p:cNvSpPr txBox="1"/>
          <p:nvPr/>
        </p:nvSpPr>
        <p:spPr>
          <a:xfrm>
            <a:off x="1024106" y="4004143"/>
            <a:ext cx="452707" cy="276999"/>
          </a:xfrm>
          <a:prstGeom prst="rect">
            <a:avLst/>
          </a:prstGeom>
          <a:noFill/>
        </p:spPr>
        <p:txBody>
          <a:bodyPr wrap="square" rtlCol="0">
            <a:spAutoFit/>
          </a:bodyPr>
          <a:lstStyle/>
          <a:p>
            <a:pPr algn="l"/>
            <a:r>
              <a:rPr lang="en-US" sz="1200" dirty="0" smtClean="0"/>
              <a:t>A1</a:t>
            </a:r>
          </a:p>
        </p:txBody>
      </p:sp>
      <p:sp>
        <p:nvSpPr>
          <p:cNvPr id="299" name="TextBox 298"/>
          <p:cNvSpPr txBox="1"/>
          <p:nvPr/>
        </p:nvSpPr>
        <p:spPr>
          <a:xfrm>
            <a:off x="1012820" y="5630182"/>
            <a:ext cx="452707" cy="276999"/>
          </a:xfrm>
          <a:prstGeom prst="rect">
            <a:avLst/>
          </a:prstGeom>
          <a:noFill/>
        </p:spPr>
        <p:txBody>
          <a:bodyPr wrap="square" rtlCol="0">
            <a:spAutoFit/>
          </a:bodyPr>
          <a:lstStyle/>
          <a:p>
            <a:pPr algn="l"/>
            <a:r>
              <a:rPr lang="en-US" sz="1200" dirty="0" smtClean="0">
                <a:solidFill>
                  <a:srgbClr val="9C9CDF"/>
                </a:solidFill>
              </a:rPr>
              <a:t>A2</a:t>
            </a:r>
          </a:p>
        </p:txBody>
      </p:sp>
      <p:sp>
        <p:nvSpPr>
          <p:cNvPr id="300" name="TextBox 299"/>
          <p:cNvSpPr txBox="1"/>
          <p:nvPr/>
        </p:nvSpPr>
        <p:spPr>
          <a:xfrm>
            <a:off x="3601901" y="3232798"/>
            <a:ext cx="452707" cy="276999"/>
          </a:xfrm>
          <a:prstGeom prst="rect">
            <a:avLst/>
          </a:prstGeom>
          <a:noFill/>
        </p:spPr>
        <p:txBody>
          <a:bodyPr wrap="square" rtlCol="0">
            <a:spAutoFit/>
          </a:bodyPr>
          <a:lstStyle/>
          <a:p>
            <a:pPr algn="l"/>
            <a:r>
              <a:rPr lang="en-US" sz="1200" dirty="0" smtClean="0"/>
              <a:t>A1</a:t>
            </a:r>
          </a:p>
        </p:txBody>
      </p:sp>
      <p:sp>
        <p:nvSpPr>
          <p:cNvPr id="301" name="TextBox 300"/>
          <p:cNvSpPr txBox="1"/>
          <p:nvPr/>
        </p:nvSpPr>
        <p:spPr>
          <a:xfrm>
            <a:off x="3870632" y="3074958"/>
            <a:ext cx="452707" cy="276999"/>
          </a:xfrm>
          <a:prstGeom prst="rect">
            <a:avLst/>
          </a:prstGeom>
          <a:noFill/>
        </p:spPr>
        <p:txBody>
          <a:bodyPr wrap="square" rtlCol="0">
            <a:spAutoFit/>
          </a:bodyPr>
          <a:lstStyle/>
          <a:p>
            <a:pPr algn="l"/>
            <a:r>
              <a:rPr lang="en-US" sz="1200" dirty="0" smtClean="0">
                <a:solidFill>
                  <a:schemeClr val="accent6">
                    <a:lumMod val="40000"/>
                    <a:lumOff val="60000"/>
                  </a:schemeClr>
                </a:solidFill>
              </a:rPr>
              <a:t>A2</a:t>
            </a:r>
          </a:p>
        </p:txBody>
      </p:sp>
      <p:sp>
        <p:nvSpPr>
          <p:cNvPr id="305" name="Oval 304"/>
          <p:cNvSpPr>
            <a:spLocks noChangeAspect="1"/>
          </p:cNvSpPr>
          <p:nvPr/>
        </p:nvSpPr>
        <p:spPr bwMode="auto">
          <a:xfrm>
            <a:off x="1098742" y="4934692"/>
            <a:ext cx="155107" cy="156475"/>
          </a:xfrm>
          <a:prstGeom prst="ellipse">
            <a:avLst/>
          </a:prstGeom>
          <a:solidFill>
            <a:schemeClr val="tx1"/>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8" name="TextBox 307"/>
          <p:cNvSpPr txBox="1"/>
          <p:nvPr/>
        </p:nvSpPr>
        <p:spPr>
          <a:xfrm>
            <a:off x="447523" y="4579085"/>
            <a:ext cx="740303" cy="830997"/>
          </a:xfrm>
          <a:prstGeom prst="rect">
            <a:avLst/>
          </a:prstGeom>
          <a:noFill/>
        </p:spPr>
        <p:txBody>
          <a:bodyPr wrap="square" rtlCol="0">
            <a:spAutoFit/>
          </a:bodyPr>
          <a:lstStyle/>
          <a:p>
            <a:r>
              <a:rPr lang="en-US" sz="1200" dirty="0" smtClean="0"/>
              <a:t>MCP</a:t>
            </a:r>
          </a:p>
          <a:p>
            <a:r>
              <a:rPr lang="en-US" sz="1200" dirty="0" smtClean="0"/>
              <a:t>&amp;</a:t>
            </a:r>
          </a:p>
          <a:p>
            <a:r>
              <a:rPr lang="en-US" sz="1200" dirty="0" smtClean="0"/>
              <a:t>anode</a:t>
            </a:r>
          </a:p>
          <a:p>
            <a:r>
              <a:rPr lang="en-US" sz="1200" dirty="0" smtClean="0"/>
              <a:t>board</a:t>
            </a:r>
          </a:p>
        </p:txBody>
      </p:sp>
      <p:sp>
        <p:nvSpPr>
          <p:cNvPr id="165" name="Rectangle 164"/>
          <p:cNvSpPr/>
          <p:nvPr/>
        </p:nvSpPr>
        <p:spPr bwMode="auto">
          <a:xfrm>
            <a:off x="4903413" y="2473518"/>
            <a:ext cx="1027579" cy="75621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7" name="TextBox 176"/>
          <p:cNvSpPr txBox="1"/>
          <p:nvPr/>
        </p:nvSpPr>
        <p:spPr>
          <a:xfrm>
            <a:off x="4899896" y="2724887"/>
            <a:ext cx="1022936" cy="276999"/>
          </a:xfrm>
          <a:prstGeom prst="rect">
            <a:avLst/>
          </a:prstGeom>
          <a:noFill/>
        </p:spPr>
        <p:txBody>
          <a:bodyPr wrap="none" rtlCol="0">
            <a:spAutoFit/>
          </a:bodyPr>
          <a:lstStyle/>
          <a:p>
            <a:pPr algn="l"/>
            <a:r>
              <a:rPr lang="en-US" sz="1200" dirty="0" smtClean="0"/>
              <a:t>Peak Detect</a:t>
            </a:r>
          </a:p>
        </p:txBody>
      </p:sp>
      <p:sp>
        <p:nvSpPr>
          <p:cNvPr id="335" name="TextBox 334"/>
          <p:cNvSpPr txBox="1"/>
          <p:nvPr/>
        </p:nvSpPr>
        <p:spPr>
          <a:xfrm>
            <a:off x="6711570" y="3239773"/>
            <a:ext cx="452707" cy="276999"/>
          </a:xfrm>
          <a:prstGeom prst="rect">
            <a:avLst/>
          </a:prstGeom>
          <a:noFill/>
        </p:spPr>
        <p:txBody>
          <a:bodyPr wrap="square" rtlCol="0">
            <a:spAutoFit/>
          </a:bodyPr>
          <a:lstStyle/>
          <a:p>
            <a:pPr algn="l"/>
            <a:r>
              <a:rPr lang="en-US" sz="1200" dirty="0" smtClean="0"/>
              <a:t>A1</a:t>
            </a:r>
          </a:p>
        </p:txBody>
      </p:sp>
      <p:sp>
        <p:nvSpPr>
          <p:cNvPr id="336" name="TextBox 335"/>
          <p:cNvSpPr txBox="1"/>
          <p:nvPr/>
        </p:nvSpPr>
        <p:spPr>
          <a:xfrm>
            <a:off x="6964246" y="3065446"/>
            <a:ext cx="452707" cy="276999"/>
          </a:xfrm>
          <a:prstGeom prst="rect">
            <a:avLst/>
          </a:prstGeom>
          <a:noFill/>
        </p:spPr>
        <p:txBody>
          <a:bodyPr wrap="square" rtlCol="0">
            <a:spAutoFit/>
          </a:bodyPr>
          <a:lstStyle/>
          <a:p>
            <a:pPr algn="l"/>
            <a:r>
              <a:rPr lang="en-US" sz="1200" dirty="0" smtClean="0">
                <a:solidFill>
                  <a:schemeClr val="accent6">
                    <a:lumMod val="40000"/>
                    <a:lumOff val="60000"/>
                  </a:schemeClr>
                </a:solidFill>
              </a:rPr>
              <a:t>A2</a:t>
            </a:r>
          </a:p>
        </p:txBody>
      </p:sp>
      <p:cxnSp>
        <p:nvCxnSpPr>
          <p:cNvPr id="370" name="Straight Connector 369"/>
          <p:cNvCxnSpPr>
            <a:cxnSpLocks noChangeAspect="1"/>
          </p:cNvCxnSpPr>
          <p:nvPr/>
        </p:nvCxnSpPr>
        <p:spPr bwMode="auto">
          <a:xfrm flipH="1">
            <a:off x="8053159" y="3480966"/>
            <a:ext cx="662938" cy="0"/>
          </a:xfrm>
          <a:prstGeom prst="line">
            <a:avLst/>
          </a:prstGeom>
          <a:ln>
            <a:solidFill>
              <a:srgbClr val="996633"/>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cxnSpLocks noChangeAspect="1"/>
          </p:cNvCxnSpPr>
          <p:nvPr/>
        </p:nvCxnSpPr>
        <p:spPr bwMode="auto">
          <a:xfrm flipH="1">
            <a:off x="8107554" y="3419697"/>
            <a:ext cx="662938" cy="0"/>
          </a:xfrm>
          <a:prstGeom prst="line">
            <a:avLst/>
          </a:prstGeom>
          <a:ln>
            <a:solidFill>
              <a:srgbClr val="996633"/>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a:cxnSpLocks noChangeAspect="1"/>
          </p:cNvCxnSpPr>
          <p:nvPr/>
        </p:nvCxnSpPr>
        <p:spPr bwMode="auto">
          <a:xfrm flipH="1">
            <a:off x="8149783" y="3355663"/>
            <a:ext cx="662938" cy="0"/>
          </a:xfrm>
          <a:prstGeom prst="line">
            <a:avLst/>
          </a:prstGeom>
          <a:ln>
            <a:solidFill>
              <a:srgbClr val="996633"/>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a:cxnSpLocks noChangeAspect="1"/>
          </p:cNvCxnSpPr>
          <p:nvPr/>
        </p:nvCxnSpPr>
        <p:spPr bwMode="auto">
          <a:xfrm flipH="1">
            <a:off x="8204243" y="3302575"/>
            <a:ext cx="662938" cy="0"/>
          </a:xfrm>
          <a:prstGeom prst="line">
            <a:avLst/>
          </a:prstGeom>
          <a:ln>
            <a:solidFill>
              <a:srgbClr val="996633"/>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80" name="Group 179"/>
          <p:cNvGrpSpPr/>
          <p:nvPr/>
        </p:nvGrpSpPr>
        <p:grpSpPr>
          <a:xfrm>
            <a:off x="4837406" y="4753266"/>
            <a:ext cx="581578" cy="467584"/>
            <a:chOff x="3210338" y="3162601"/>
            <a:chExt cx="581578" cy="467584"/>
          </a:xfrm>
        </p:grpSpPr>
        <p:sp>
          <p:nvSpPr>
            <p:cNvPr id="181" name="Rectangle 180"/>
            <p:cNvSpPr/>
            <p:nvPr/>
          </p:nvSpPr>
          <p:spPr bwMode="auto">
            <a:xfrm>
              <a:off x="3210338" y="3191190"/>
              <a:ext cx="578456" cy="438995"/>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2" name="TextBox 181"/>
            <p:cNvSpPr txBox="1"/>
            <p:nvPr/>
          </p:nvSpPr>
          <p:spPr>
            <a:xfrm>
              <a:off x="3213888" y="3162601"/>
              <a:ext cx="578028" cy="461665"/>
            </a:xfrm>
            <a:prstGeom prst="rect">
              <a:avLst/>
            </a:prstGeom>
            <a:noFill/>
          </p:spPr>
          <p:txBody>
            <a:bodyPr wrap="none" rtlCol="0">
              <a:spAutoFit/>
            </a:bodyPr>
            <a:lstStyle/>
            <a:p>
              <a:r>
                <a:rPr lang="en-US" sz="1200" dirty="0" smtClean="0"/>
                <a:t>CFD</a:t>
              </a:r>
            </a:p>
            <a:p>
              <a:r>
                <a:rPr lang="en-US" sz="1200" dirty="0" smtClean="0"/>
                <a:t>(stop)</a:t>
              </a:r>
            </a:p>
          </p:txBody>
        </p:sp>
      </p:grpSp>
      <p:grpSp>
        <p:nvGrpSpPr>
          <p:cNvPr id="7" name="Group 6"/>
          <p:cNvGrpSpPr/>
          <p:nvPr/>
        </p:nvGrpSpPr>
        <p:grpSpPr>
          <a:xfrm>
            <a:off x="8316405" y="1490485"/>
            <a:ext cx="608307" cy="4466439"/>
            <a:chOff x="7736739" y="1508757"/>
            <a:chExt cx="608307" cy="4782354"/>
          </a:xfrm>
        </p:grpSpPr>
        <p:sp>
          <p:nvSpPr>
            <p:cNvPr id="340" name="Rectangle 339"/>
            <p:cNvSpPr/>
            <p:nvPr/>
          </p:nvSpPr>
          <p:spPr bwMode="auto">
            <a:xfrm>
              <a:off x="7736739" y="1508757"/>
              <a:ext cx="608307" cy="4782354"/>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7" name="TextBox 346"/>
            <p:cNvSpPr txBox="1"/>
            <p:nvPr/>
          </p:nvSpPr>
          <p:spPr>
            <a:xfrm>
              <a:off x="7839650" y="1986368"/>
              <a:ext cx="432961" cy="1144929"/>
            </a:xfrm>
            <a:prstGeom prst="rect">
              <a:avLst/>
            </a:prstGeom>
            <a:noFill/>
          </p:spPr>
          <p:txBody>
            <a:bodyPr wrap="square" rtlCol="0">
              <a:spAutoFit/>
            </a:bodyPr>
            <a:lstStyle/>
            <a:p>
              <a:pPr>
                <a:lnSpc>
                  <a:spcPct val="70000"/>
                </a:lnSpc>
              </a:pPr>
              <a:r>
                <a:rPr lang="en-US" sz="2400" dirty="0" smtClean="0"/>
                <a:t>FPGA</a:t>
              </a:r>
              <a:endParaRPr lang="en-US" sz="2400" dirty="0"/>
            </a:p>
          </p:txBody>
        </p:sp>
      </p:grpSp>
      <p:sp>
        <p:nvSpPr>
          <p:cNvPr id="187" name="TextBox 186"/>
          <p:cNvSpPr txBox="1"/>
          <p:nvPr/>
        </p:nvSpPr>
        <p:spPr>
          <a:xfrm>
            <a:off x="1451742" y="1037148"/>
            <a:ext cx="1590931" cy="276999"/>
          </a:xfrm>
          <a:prstGeom prst="rect">
            <a:avLst/>
          </a:prstGeom>
          <a:solidFill>
            <a:schemeClr val="bg1">
              <a:alpha val="86000"/>
            </a:schemeClr>
          </a:solidFill>
        </p:spPr>
        <p:txBody>
          <a:bodyPr wrap="square" rtlCol="0">
            <a:spAutoFit/>
          </a:bodyPr>
          <a:lstStyle/>
          <a:p>
            <a:pPr algn="l"/>
            <a:r>
              <a:rPr lang="en-US" sz="1200" dirty="0" smtClean="0">
                <a:solidFill>
                  <a:srgbClr val="FF0000"/>
                </a:solidFill>
              </a:rPr>
              <a:t>Quadrants A,B,C,D</a:t>
            </a:r>
          </a:p>
        </p:txBody>
      </p:sp>
      <p:sp>
        <p:nvSpPr>
          <p:cNvPr id="197" name="TextBox 196"/>
          <p:cNvSpPr txBox="1"/>
          <p:nvPr/>
        </p:nvSpPr>
        <p:spPr>
          <a:xfrm>
            <a:off x="5162488" y="1034230"/>
            <a:ext cx="2668047" cy="276999"/>
          </a:xfrm>
          <a:prstGeom prst="rect">
            <a:avLst/>
          </a:prstGeom>
          <a:solidFill>
            <a:schemeClr val="bg1">
              <a:alpha val="86000"/>
            </a:schemeClr>
          </a:solidFill>
        </p:spPr>
        <p:txBody>
          <a:bodyPr wrap="square" rtlCol="0">
            <a:spAutoFit/>
          </a:bodyPr>
          <a:lstStyle/>
          <a:p>
            <a:pPr algn="l"/>
            <a:r>
              <a:rPr lang="en-US" sz="1200" dirty="0" smtClean="0">
                <a:solidFill>
                  <a:srgbClr val="996633"/>
                </a:solidFill>
              </a:rPr>
              <a:t>Electronics for Quadrants A,B,C,D</a:t>
            </a:r>
          </a:p>
        </p:txBody>
      </p:sp>
      <p:sp>
        <p:nvSpPr>
          <p:cNvPr id="198" name="TextBox 197"/>
          <p:cNvSpPr txBox="1"/>
          <p:nvPr/>
        </p:nvSpPr>
        <p:spPr>
          <a:xfrm>
            <a:off x="8311671" y="994707"/>
            <a:ext cx="651870" cy="461665"/>
          </a:xfrm>
          <a:prstGeom prst="rect">
            <a:avLst/>
          </a:prstGeom>
          <a:noFill/>
        </p:spPr>
        <p:txBody>
          <a:bodyPr wrap="square" rtlCol="0">
            <a:spAutoFit/>
          </a:bodyPr>
          <a:lstStyle/>
          <a:p>
            <a:pPr algn="l"/>
            <a:r>
              <a:rPr lang="en-US" sz="1200" dirty="0">
                <a:solidFill>
                  <a:srgbClr val="996633"/>
                </a:solidFill>
              </a:rPr>
              <a:t>e</a:t>
            </a:r>
            <a:r>
              <a:rPr lang="en-US" sz="1200" dirty="0" smtClean="0">
                <a:solidFill>
                  <a:srgbClr val="996633"/>
                </a:solidFill>
              </a:rPr>
              <a:t>vent board</a:t>
            </a:r>
          </a:p>
        </p:txBody>
      </p:sp>
      <p:sp>
        <p:nvSpPr>
          <p:cNvPr id="199" name="TextBox 198"/>
          <p:cNvSpPr txBox="1"/>
          <p:nvPr/>
        </p:nvSpPr>
        <p:spPr>
          <a:xfrm flipH="1">
            <a:off x="593914" y="863879"/>
            <a:ext cx="798005" cy="276999"/>
          </a:xfrm>
          <a:prstGeom prst="rect">
            <a:avLst/>
          </a:prstGeom>
          <a:noFill/>
        </p:spPr>
        <p:txBody>
          <a:bodyPr wrap="square" rtlCol="0">
            <a:spAutoFit/>
          </a:bodyPr>
          <a:lstStyle/>
          <a:p>
            <a:pPr algn="l"/>
            <a:r>
              <a:rPr lang="en-US" sz="1200" dirty="0" smtClean="0">
                <a:solidFill>
                  <a:srgbClr val="FF0000"/>
                </a:solidFill>
              </a:rPr>
              <a:t>sensor</a:t>
            </a:r>
          </a:p>
        </p:txBody>
      </p:sp>
      <p:grpSp>
        <p:nvGrpSpPr>
          <p:cNvPr id="205" name="Group 204"/>
          <p:cNvGrpSpPr/>
          <p:nvPr/>
        </p:nvGrpSpPr>
        <p:grpSpPr>
          <a:xfrm>
            <a:off x="4778784" y="3654008"/>
            <a:ext cx="714784" cy="467584"/>
            <a:chOff x="3145511" y="3162601"/>
            <a:chExt cx="714784" cy="467584"/>
          </a:xfrm>
        </p:grpSpPr>
        <p:sp>
          <p:nvSpPr>
            <p:cNvPr id="206" name="Rectangle 205"/>
            <p:cNvSpPr/>
            <p:nvPr/>
          </p:nvSpPr>
          <p:spPr bwMode="auto">
            <a:xfrm>
              <a:off x="3210338" y="3191190"/>
              <a:ext cx="578456" cy="438995"/>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7" name="TextBox 206"/>
            <p:cNvSpPr txBox="1"/>
            <p:nvPr/>
          </p:nvSpPr>
          <p:spPr>
            <a:xfrm>
              <a:off x="3145511" y="3162601"/>
              <a:ext cx="714784" cy="461665"/>
            </a:xfrm>
            <a:prstGeom prst="rect">
              <a:avLst/>
            </a:prstGeom>
            <a:noFill/>
          </p:spPr>
          <p:txBody>
            <a:bodyPr wrap="none" rtlCol="0">
              <a:spAutoFit/>
            </a:bodyPr>
            <a:lstStyle/>
            <a:p>
              <a:r>
                <a:rPr lang="en-US" sz="1200" dirty="0" smtClean="0"/>
                <a:t>CFD</a:t>
              </a:r>
            </a:p>
            <a:p>
              <a:r>
                <a:rPr lang="en-US" sz="1200" dirty="0" smtClean="0"/>
                <a:t>(start 1)</a:t>
              </a:r>
            </a:p>
          </p:txBody>
        </p:sp>
      </p:grpSp>
      <p:sp>
        <p:nvSpPr>
          <p:cNvPr id="210" name="Rectangle 209"/>
          <p:cNvSpPr/>
          <p:nvPr/>
        </p:nvSpPr>
        <p:spPr bwMode="auto">
          <a:xfrm>
            <a:off x="2096519" y="2951052"/>
            <a:ext cx="169493" cy="16268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3" name="TextBox 212"/>
          <p:cNvSpPr txBox="1"/>
          <p:nvPr/>
        </p:nvSpPr>
        <p:spPr>
          <a:xfrm>
            <a:off x="2222658" y="2768985"/>
            <a:ext cx="475611" cy="461665"/>
          </a:xfrm>
          <a:prstGeom prst="rect">
            <a:avLst/>
          </a:prstGeom>
          <a:noFill/>
        </p:spPr>
        <p:txBody>
          <a:bodyPr wrap="none" rtlCol="0">
            <a:spAutoFit/>
          </a:bodyPr>
          <a:lstStyle/>
          <a:p>
            <a:pPr algn="l"/>
            <a:r>
              <a:rPr lang="en-US" sz="1200" dirty="0">
                <a:solidFill>
                  <a:srgbClr val="0000FF"/>
                </a:solidFill>
              </a:rPr>
              <a:t>h</a:t>
            </a:r>
            <a:r>
              <a:rPr lang="en-US" sz="1200" dirty="0" smtClean="0">
                <a:solidFill>
                  <a:srgbClr val="0000FF"/>
                </a:solidFill>
              </a:rPr>
              <a:t>igh</a:t>
            </a:r>
          </a:p>
          <a:p>
            <a:pPr algn="l"/>
            <a:r>
              <a:rPr lang="en-US" sz="1200" dirty="0" smtClean="0">
                <a:solidFill>
                  <a:srgbClr val="0000FF"/>
                </a:solidFill>
              </a:rPr>
              <a:t>gain</a:t>
            </a:r>
          </a:p>
        </p:txBody>
      </p:sp>
      <p:sp>
        <p:nvSpPr>
          <p:cNvPr id="215" name="TextBox 214"/>
          <p:cNvSpPr txBox="1"/>
          <p:nvPr/>
        </p:nvSpPr>
        <p:spPr>
          <a:xfrm>
            <a:off x="2146629" y="1925519"/>
            <a:ext cx="475611" cy="461665"/>
          </a:xfrm>
          <a:prstGeom prst="rect">
            <a:avLst/>
          </a:prstGeom>
          <a:noFill/>
        </p:spPr>
        <p:txBody>
          <a:bodyPr wrap="none" rtlCol="0">
            <a:spAutoFit/>
          </a:bodyPr>
          <a:lstStyle/>
          <a:p>
            <a:pPr algn="l"/>
            <a:r>
              <a:rPr lang="en-US" sz="1200" dirty="0" smtClean="0">
                <a:solidFill>
                  <a:srgbClr val="0000FF"/>
                </a:solidFill>
              </a:rPr>
              <a:t>low</a:t>
            </a:r>
          </a:p>
          <a:p>
            <a:pPr algn="l"/>
            <a:r>
              <a:rPr lang="en-US" sz="1200" dirty="0" smtClean="0">
                <a:solidFill>
                  <a:srgbClr val="0000FF"/>
                </a:solidFill>
              </a:rPr>
              <a:t>gain</a:t>
            </a:r>
          </a:p>
        </p:txBody>
      </p:sp>
      <p:sp>
        <p:nvSpPr>
          <p:cNvPr id="117" name="Trapezoid 116"/>
          <p:cNvSpPr/>
          <p:nvPr/>
        </p:nvSpPr>
        <p:spPr bwMode="auto">
          <a:xfrm>
            <a:off x="465221" y="1697919"/>
            <a:ext cx="1465385" cy="723176"/>
          </a:xfrm>
          <a:prstGeom prst="trapezoid">
            <a:avLst>
              <a:gd name="adj" fmla="val 32143"/>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5" name="Trapezoid 114"/>
          <p:cNvSpPr/>
          <p:nvPr/>
        </p:nvSpPr>
        <p:spPr bwMode="auto">
          <a:xfrm>
            <a:off x="396835" y="2174092"/>
            <a:ext cx="1611923" cy="941882"/>
          </a:xfrm>
          <a:prstGeom prst="trapezoid">
            <a:avLst>
              <a:gd name="adj" fmla="val 32143"/>
            </a:avLst>
          </a:prstGeom>
          <a:solidFill>
            <a:srgbClr val="FFFFFF"/>
          </a:solidFill>
          <a:ln w="38100"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6" name="Trapezoid 115"/>
          <p:cNvSpPr/>
          <p:nvPr/>
        </p:nvSpPr>
        <p:spPr bwMode="auto">
          <a:xfrm>
            <a:off x="392929" y="2666589"/>
            <a:ext cx="1611923" cy="449384"/>
          </a:xfrm>
          <a:prstGeom prst="trapezoid">
            <a:avLst>
              <a:gd name="adj" fmla="val 32143"/>
            </a:avLst>
          </a:prstGeom>
          <a:noFill/>
          <a:ln w="38100"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6" name="TextBox 165"/>
          <p:cNvSpPr txBox="1"/>
          <p:nvPr/>
        </p:nvSpPr>
        <p:spPr>
          <a:xfrm>
            <a:off x="770773" y="2788571"/>
            <a:ext cx="757765" cy="276999"/>
          </a:xfrm>
          <a:prstGeom prst="rect">
            <a:avLst/>
          </a:prstGeom>
          <a:noFill/>
        </p:spPr>
        <p:txBody>
          <a:bodyPr wrap="none" rtlCol="0">
            <a:spAutoFit/>
          </a:bodyPr>
          <a:lstStyle/>
          <a:p>
            <a:pPr algn="l"/>
            <a:r>
              <a:rPr lang="en-US" sz="1200" dirty="0" smtClean="0"/>
              <a:t>Ion SSD</a:t>
            </a:r>
          </a:p>
        </p:txBody>
      </p:sp>
      <p:sp>
        <p:nvSpPr>
          <p:cNvPr id="167" name="TextBox 166"/>
          <p:cNvSpPr txBox="1"/>
          <p:nvPr/>
        </p:nvSpPr>
        <p:spPr>
          <a:xfrm>
            <a:off x="667009" y="2291406"/>
            <a:ext cx="1039918" cy="276999"/>
          </a:xfrm>
          <a:prstGeom prst="rect">
            <a:avLst/>
          </a:prstGeom>
          <a:noFill/>
        </p:spPr>
        <p:txBody>
          <a:bodyPr wrap="none" rtlCol="0">
            <a:spAutoFit/>
          </a:bodyPr>
          <a:lstStyle/>
          <a:p>
            <a:pPr algn="l"/>
            <a:r>
              <a:rPr lang="en-US" sz="1200" dirty="0" smtClean="0"/>
              <a:t>particle SSD</a:t>
            </a:r>
          </a:p>
        </p:txBody>
      </p:sp>
      <p:sp>
        <p:nvSpPr>
          <p:cNvPr id="168" name="TextBox 167"/>
          <p:cNvSpPr txBox="1"/>
          <p:nvPr/>
        </p:nvSpPr>
        <p:spPr>
          <a:xfrm>
            <a:off x="594435" y="1860429"/>
            <a:ext cx="1245203" cy="276999"/>
          </a:xfrm>
          <a:prstGeom prst="rect">
            <a:avLst/>
          </a:prstGeom>
          <a:noFill/>
        </p:spPr>
        <p:txBody>
          <a:bodyPr wrap="none" rtlCol="0">
            <a:spAutoFit/>
          </a:bodyPr>
          <a:lstStyle/>
          <a:p>
            <a:pPr algn="l"/>
            <a:r>
              <a:rPr lang="en-US" sz="1200" dirty="0"/>
              <a:t>a</a:t>
            </a:r>
            <a:r>
              <a:rPr lang="en-US" sz="1200" dirty="0" smtClean="0"/>
              <a:t>nti-coinc. SSD</a:t>
            </a:r>
          </a:p>
        </p:txBody>
      </p:sp>
      <p:sp>
        <p:nvSpPr>
          <p:cNvPr id="216" name="TextBox 215"/>
          <p:cNvSpPr txBox="1"/>
          <p:nvPr/>
        </p:nvSpPr>
        <p:spPr>
          <a:xfrm>
            <a:off x="2839802" y="2365922"/>
            <a:ext cx="680745" cy="461665"/>
          </a:xfrm>
          <a:prstGeom prst="rect">
            <a:avLst/>
          </a:prstGeom>
          <a:noFill/>
        </p:spPr>
        <p:txBody>
          <a:bodyPr wrap="none" rtlCol="0">
            <a:spAutoFit/>
          </a:bodyPr>
          <a:lstStyle/>
          <a:p>
            <a:r>
              <a:rPr lang="en-US" sz="1200" dirty="0" smtClean="0">
                <a:solidFill>
                  <a:srgbClr val="008000"/>
                </a:solidFill>
              </a:rPr>
              <a:t>particle</a:t>
            </a:r>
          </a:p>
          <a:p>
            <a:r>
              <a:rPr lang="en-US" sz="1200" dirty="0" smtClean="0">
                <a:solidFill>
                  <a:srgbClr val="008000"/>
                </a:solidFill>
              </a:rPr>
              <a:t>mode</a:t>
            </a:r>
          </a:p>
        </p:txBody>
      </p:sp>
      <p:sp>
        <p:nvSpPr>
          <p:cNvPr id="217" name="TextBox 216"/>
          <p:cNvSpPr txBox="1"/>
          <p:nvPr/>
        </p:nvSpPr>
        <p:spPr>
          <a:xfrm>
            <a:off x="2878940" y="2772482"/>
            <a:ext cx="569612" cy="461665"/>
          </a:xfrm>
          <a:prstGeom prst="rect">
            <a:avLst/>
          </a:prstGeom>
          <a:noFill/>
        </p:spPr>
        <p:txBody>
          <a:bodyPr wrap="none" rtlCol="0">
            <a:spAutoFit/>
          </a:bodyPr>
          <a:lstStyle/>
          <a:p>
            <a:r>
              <a:rPr lang="en-US" sz="1200" dirty="0">
                <a:solidFill>
                  <a:srgbClr val="0000FF"/>
                </a:solidFill>
              </a:rPr>
              <a:t>i</a:t>
            </a:r>
            <a:r>
              <a:rPr lang="en-US" sz="1200" dirty="0" smtClean="0">
                <a:solidFill>
                  <a:srgbClr val="0000FF"/>
                </a:solidFill>
              </a:rPr>
              <a:t>on</a:t>
            </a:r>
          </a:p>
          <a:p>
            <a:r>
              <a:rPr lang="en-US" sz="1200" dirty="0" smtClean="0">
                <a:solidFill>
                  <a:srgbClr val="0000FF"/>
                </a:solidFill>
              </a:rPr>
              <a:t>mode</a:t>
            </a:r>
          </a:p>
        </p:txBody>
      </p:sp>
      <p:sp>
        <p:nvSpPr>
          <p:cNvPr id="219" name="TextBox 218"/>
          <p:cNvSpPr txBox="1"/>
          <p:nvPr/>
        </p:nvSpPr>
        <p:spPr>
          <a:xfrm>
            <a:off x="7421608" y="2448144"/>
            <a:ext cx="398441" cy="276999"/>
          </a:xfrm>
          <a:prstGeom prst="rect">
            <a:avLst/>
          </a:prstGeom>
          <a:noFill/>
        </p:spPr>
        <p:txBody>
          <a:bodyPr wrap="none" rtlCol="0">
            <a:spAutoFit/>
          </a:bodyPr>
          <a:lstStyle/>
          <a:p>
            <a:r>
              <a:rPr lang="en-US" sz="1200" dirty="0" smtClean="0"/>
              <a:t>PH</a:t>
            </a:r>
          </a:p>
        </p:txBody>
      </p:sp>
      <p:sp>
        <p:nvSpPr>
          <p:cNvPr id="220" name="TextBox 219"/>
          <p:cNvSpPr txBox="1"/>
          <p:nvPr/>
        </p:nvSpPr>
        <p:spPr>
          <a:xfrm>
            <a:off x="6058970" y="1696040"/>
            <a:ext cx="851841" cy="276999"/>
          </a:xfrm>
          <a:prstGeom prst="rect">
            <a:avLst/>
          </a:prstGeom>
          <a:noFill/>
        </p:spPr>
        <p:txBody>
          <a:bodyPr wrap="none" rtlCol="0">
            <a:spAutoFit/>
          </a:bodyPr>
          <a:lstStyle/>
          <a:p>
            <a:r>
              <a:rPr lang="en-US" sz="1200" dirty="0">
                <a:solidFill>
                  <a:srgbClr val="008000"/>
                </a:solidFill>
              </a:rPr>
              <a:t>a</a:t>
            </a:r>
            <a:r>
              <a:rPr lang="en-US" sz="1200" dirty="0" smtClean="0">
                <a:solidFill>
                  <a:srgbClr val="008000"/>
                </a:solidFill>
              </a:rPr>
              <a:t>nti-</a:t>
            </a:r>
            <a:r>
              <a:rPr lang="en-US" sz="1200" dirty="0">
                <a:solidFill>
                  <a:srgbClr val="008000"/>
                </a:solidFill>
              </a:rPr>
              <a:t>X</a:t>
            </a:r>
            <a:r>
              <a:rPr lang="en-US" sz="1200" dirty="0" smtClean="0">
                <a:solidFill>
                  <a:srgbClr val="008000"/>
                </a:solidFill>
              </a:rPr>
              <a:t>Egy</a:t>
            </a:r>
          </a:p>
        </p:txBody>
      </p:sp>
      <p:sp>
        <p:nvSpPr>
          <p:cNvPr id="222" name="TextBox 221"/>
          <p:cNvSpPr txBox="1"/>
          <p:nvPr/>
        </p:nvSpPr>
        <p:spPr>
          <a:xfrm>
            <a:off x="7410756" y="2792407"/>
            <a:ext cx="432555" cy="276999"/>
          </a:xfrm>
          <a:prstGeom prst="rect">
            <a:avLst/>
          </a:prstGeom>
          <a:noFill/>
        </p:spPr>
        <p:txBody>
          <a:bodyPr wrap="none" rtlCol="0">
            <a:spAutoFit/>
          </a:bodyPr>
          <a:lstStyle/>
          <a:p>
            <a:r>
              <a:rPr lang="en-US" sz="1200" dirty="0" smtClean="0">
                <a:solidFill>
                  <a:srgbClr val="000000"/>
                </a:solidFill>
              </a:rPr>
              <a:t>PW</a:t>
            </a:r>
          </a:p>
        </p:txBody>
      </p:sp>
      <p:sp>
        <p:nvSpPr>
          <p:cNvPr id="226" name="TextBox 225"/>
          <p:cNvSpPr txBox="1"/>
          <p:nvPr/>
        </p:nvSpPr>
        <p:spPr>
          <a:xfrm>
            <a:off x="6095691" y="1912395"/>
            <a:ext cx="809086" cy="276999"/>
          </a:xfrm>
          <a:prstGeom prst="rect">
            <a:avLst/>
          </a:prstGeom>
          <a:noFill/>
        </p:spPr>
        <p:txBody>
          <a:bodyPr wrap="none" rtlCol="0">
            <a:spAutoFit/>
          </a:bodyPr>
          <a:lstStyle/>
          <a:p>
            <a:r>
              <a:rPr lang="en-US" sz="1200" dirty="0" smtClean="0">
                <a:solidFill>
                  <a:srgbClr val="0000FF"/>
                </a:solidFill>
              </a:rPr>
              <a:t>ion-</a:t>
            </a:r>
            <a:r>
              <a:rPr lang="en-US" sz="1200" dirty="0">
                <a:solidFill>
                  <a:srgbClr val="0000FF"/>
                </a:solidFill>
              </a:rPr>
              <a:t>X</a:t>
            </a:r>
            <a:r>
              <a:rPr lang="en-US" sz="1200" dirty="0" smtClean="0">
                <a:solidFill>
                  <a:srgbClr val="0000FF"/>
                </a:solidFill>
              </a:rPr>
              <a:t>Egy</a:t>
            </a:r>
          </a:p>
        </p:txBody>
      </p:sp>
      <p:sp>
        <p:nvSpPr>
          <p:cNvPr id="227" name="TextBox 226"/>
          <p:cNvSpPr txBox="1"/>
          <p:nvPr/>
        </p:nvSpPr>
        <p:spPr>
          <a:xfrm>
            <a:off x="145128" y="3421744"/>
            <a:ext cx="3153382" cy="276999"/>
          </a:xfrm>
          <a:prstGeom prst="rect">
            <a:avLst/>
          </a:prstGeom>
          <a:noFill/>
        </p:spPr>
        <p:txBody>
          <a:bodyPr wrap="square" rtlCol="0">
            <a:spAutoFit/>
          </a:bodyPr>
          <a:lstStyle/>
          <a:p>
            <a:pPr algn="l"/>
            <a:r>
              <a:rPr lang="en-US" sz="1200" dirty="0" smtClean="0"/>
              <a:t>ea. quad has 2 wedges (octants)</a:t>
            </a:r>
          </a:p>
        </p:txBody>
      </p:sp>
      <p:sp>
        <p:nvSpPr>
          <p:cNvPr id="235" name="TextBox 234"/>
          <p:cNvSpPr txBox="1"/>
          <p:nvPr/>
        </p:nvSpPr>
        <p:spPr>
          <a:xfrm>
            <a:off x="8357363" y="3452395"/>
            <a:ext cx="606178" cy="1569660"/>
          </a:xfrm>
          <a:prstGeom prst="rect">
            <a:avLst/>
          </a:prstGeom>
          <a:noFill/>
        </p:spPr>
        <p:txBody>
          <a:bodyPr wrap="square" rtlCol="0">
            <a:spAutoFit/>
          </a:bodyPr>
          <a:lstStyle/>
          <a:p>
            <a:pPr algn="l"/>
            <a:r>
              <a:rPr lang="en-US" sz="1200" dirty="0" smtClean="0"/>
              <a:t>event logic</a:t>
            </a:r>
            <a:r>
              <a:rPr lang="en-US" sz="1200" dirty="0"/>
              <a:t> </a:t>
            </a:r>
            <a:r>
              <a:rPr lang="en-US" sz="1200" dirty="0" smtClean="0"/>
              <a:t>hard</a:t>
            </a:r>
            <a:r>
              <a:rPr lang="en-US" sz="1200" dirty="0"/>
              <a:t> </a:t>
            </a:r>
            <a:r>
              <a:rPr lang="en-US" sz="1200" dirty="0" smtClean="0"/>
              <a:t>ware</a:t>
            </a:r>
          </a:p>
          <a:p>
            <a:pPr algn="l"/>
            <a:r>
              <a:rPr lang="en-US" sz="1200" dirty="0" smtClean="0"/>
              <a:t>   &amp;</a:t>
            </a:r>
            <a:endParaRPr lang="en-US" sz="1200" dirty="0"/>
          </a:p>
          <a:p>
            <a:pPr algn="l"/>
            <a:r>
              <a:rPr lang="en-US" sz="1200" dirty="0" smtClean="0"/>
              <a:t>flight soft-</a:t>
            </a:r>
          </a:p>
          <a:p>
            <a:pPr algn="l"/>
            <a:r>
              <a:rPr lang="en-US" sz="1200" dirty="0" smtClean="0"/>
              <a:t>ware</a:t>
            </a:r>
          </a:p>
        </p:txBody>
      </p:sp>
      <p:sp>
        <p:nvSpPr>
          <p:cNvPr id="236" name="TextBox 235"/>
          <p:cNvSpPr txBox="1"/>
          <p:nvPr/>
        </p:nvSpPr>
        <p:spPr>
          <a:xfrm>
            <a:off x="4194129" y="3213061"/>
            <a:ext cx="2582703" cy="276999"/>
          </a:xfrm>
          <a:prstGeom prst="rect">
            <a:avLst/>
          </a:prstGeom>
          <a:noFill/>
        </p:spPr>
        <p:txBody>
          <a:bodyPr wrap="square" rtlCol="0">
            <a:spAutoFit/>
          </a:bodyPr>
          <a:lstStyle/>
          <a:p>
            <a:r>
              <a:rPr lang="en-US" sz="1200" dirty="0"/>
              <a:t>c</a:t>
            </a:r>
            <a:r>
              <a:rPr lang="en-US" sz="1200" dirty="0" smtClean="0"/>
              <a:t>omposite energy</a:t>
            </a:r>
          </a:p>
        </p:txBody>
      </p:sp>
      <p:sp>
        <p:nvSpPr>
          <p:cNvPr id="238" name="TextBox 237"/>
          <p:cNvSpPr txBox="1"/>
          <p:nvPr/>
        </p:nvSpPr>
        <p:spPr>
          <a:xfrm>
            <a:off x="7407824" y="1720538"/>
            <a:ext cx="432555" cy="276999"/>
          </a:xfrm>
          <a:prstGeom prst="rect">
            <a:avLst/>
          </a:prstGeom>
          <a:noFill/>
        </p:spPr>
        <p:txBody>
          <a:bodyPr wrap="none" rtlCol="0">
            <a:spAutoFit/>
          </a:bodyPr>
          <a:lstStyle/>
          <a:p>
            <a:r>
              <a:rPr lang="en-US" sz="1200" dirty="0" smtClean="0">
                <a:solidFill>
                  <a:srgbClr val="000000"/>
                </a:solidFill>
              </a:rPr>
              <a:t>PW</a:t>
            </a:r>
          </a:p>
        </p:txBody>
      </p:sp>
      <p:sp>
        <p:nvSpPr>
          <p:cNvPr id="239" name="TextBox 238"/>
          <p:cNvSpPr txBox="1"/>
          <p:nvPr/>
        </p:nvSpPr>
        <p:spPr>
          <a:xfrm>
            <a:off x="4592860" y="6238991"/>
            <a:ext cx="1355424" cy="276999"/>
          </a:xfrm>
          <a:prstGeom prst="rect">
            <a:avLst/>
          </a:prstGeom>
          <a:noFill/>
        </p:spPr>
        <p:txBody>
          <a:bodyPr wrap="square" rtlCol="0">
            <a:spAutoFit/>
          </a:bodyPr>
          <a:lstStyle/>
          <a:p>
            <a:pPr algn="l"/>
            <a:r>
              <a:rPr lang="en-US" sz="1200" dirty="0" smtClean="0"/>
              <a:t>discriminators</a:t>
            </a:r>
          </a:p>
        </p:txBody>
      </p:sp>
      <p:sp>
        <p:nvSpPr>
          <p:cNvPr id="240" name="TextBox 239"/>
          <p:cNvSpPr txBox="1"/>
          <p:nvPr/>
        </p:nvSpPr>
        <p:spPr>
          <a:xfrm>
            <a:off x="6341176" y="6217799"/>
            <a:ext cx="1851908" cy="276999"/>
          </a:xfrm>
          <a:prstGeom prst="rect">
            <a:avLst/>
          </a:prstGeom>
          <a:noFill/>
        </p:spPr>
        <p:txBody>
          <a:bodyPr wrap="square" rtlCol="0">
            <a:spAutoFit/>
          </a:bodyPr>
          <a:lstStyle/>
          <a:p>
            <a:pPr algn="l"/>
            <a:r>
              <a:rPr lang="en-US" sz="1200" dirty="0" smtClean="0"/>
              <a:t>Timing: TOF &amp; position</a:t>
            </a:r>
          </a:p>
        </p:txBody>
      </p:sp>
      <p:sp>
        <p:nvSpPr>
          <p:cNvPr id="241" name="TextBox 240"/>
          <p:cNvSpPr txBox="1"/>
          <p:nvPr/>
        </p:nvSpPr>
        <p:spPr>
          <a:xfrm>
            <a:off x="1139194" y="3199873"/>
            <a:ext cx="1851908" cy="276999"/>
          </a:xfrm>
          <a:prstGeom prst="rect">
            <a:avLst/>
          </a:prstGeom>
          <a:noFill/>
        </p:spPr>
        <p:txBody>
          <a:bodyPr wrap="square" rtlCol="0">
            <a:spAutoFit/>
          </a:bodyPr>
          <a:lstStyle/>
          <a:p>
            <a:pPr algn="l"/>
            <a:r>
              <a:rPr lang="en-US" sz="1200" dirty="0" smtClean="0"/>
              <a:t>energy measurement</a:t>
            </a:r>
          </a:p>
        </p:txBody>
      </p:sp>
    </p:spTree>
    <p:extLst>
      <p:ext uri="{BB962C8B-B14F-4D97-AF65-F5344CB8AC3E}">
        <p14:creationId xmlns:p14="http://schemas.microsoft.com/office/powerpoint/2010/main" val="2362943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Event mode and event coincidence determine how TDC and Energy measurements are considered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07335268"/>
              </p:ext>
            </p:extLst>
          </p:nvPr>
        </p:nvGraphicFramePr>
        <p:xfrm>
          <a:off x="613833" y="2590143"/>
          <a:ext cx="8244417" cy="1480208"/>
        </p:xfrm>
        <a:graphic>
          <a:graphicData uri="http://schemas.openxmlformats.org/presentationml/2006/ole">
            <mc:AlternateContent xmlns:mc="http://schemas.openxmlformats.org/markup-compatibility/2006">
              <mc:Choice xmlns:v="urn:schemas-microsoft-com:vml" Requires="v">
                <p:oleObj spid="_x0000_s1102" name="Document" r:id="rId4" imgW="6083300" imgH="1092200" progId="Word.Document.12">
                  <p:embed/>
                </p:oleObj>
              </mc:Choice>
              <mc:Fallback>
                <p:oleObj name="Document" r:id="rId4" imgW="6083300" imgH="1092200" progId="Word.Document.12">
                  <p:embed/>
                  <p:pic>
                    <p:nvPicPr>
                      <p:cNvPr id="0" name=""/>
                      <p:cNvPicPr/>
                      <p:nvPr/>
                    </p:nvPicPr>
                    <p:blipFill>
                      <a:blip r:embed="rId5"/>
                      <a:stretch>
                        <a:fillRect/>
                      </a:stretch>
                    </p:blipFill>
                    <p:spPr>
                      <a:xfrm>
                        <a:off x="613833" y="2590143"/>
                        <a:ext cx="8244417" cy="1480208"/>
                      </a:xfrm>
                      <a:prstGeom prst="rect">
                        <a:avLst/>
                      </a:prstGeom>
                    </p:spPr>
                  </p:pic>
                </p:oleObj>
              </mc:Fallback>
            </mc:AlternateContent>
          </a:graphicData>
        </a:graphic>
      </p:graphicFrame>
      <p:sp>
        <p:nvSpPr>
          <p:cNvPr id="6" name="Title 1"/>
          <p:cNvSpPr>
            <a:spLocks noGrp="1"/>
          </p:cNvSpPr>
          <p:nvPr>
            <p:ph type="title"/>
          </p:nvPr>
        </p:nvSpPr>
        <p:spPr>
          <a:xfrm>
            <a:off x="683879" y="185100"/>
            <a:ext cx="7199939" cy="675511"/>
          </a:xfrm>
        </p:spPr>
        <p:txBody>
          <a:bodyPr/>
          <a:lstStyle/>
          <a:p>
            <a:pPr algn="ctr"/>
            <a:r>
              <a:rPr lang="en-US" b="0" dirty="0" smtClean="0"/>
              <a:t>Event Logic: Event Modes</a:t>
            </a:r>
            <a:endParaRPr lang="en-US" b="0" dirty="0"/>
          </a:p>
        </p:txBody>
      </p:sp>
    </p:spTree>
    <p:extLst>
      <p:ext uri="{BB962C8B-B14F-4D97-AF65-F5344CB8AC3E}">
        <p14:creationId xmlns:p14="http://schemas.microsoft.com/office/powerpoint/2010/main" val="928671802"/>
      </p:ext>
    </p:extLst>
  </p:cSld>
  <p:clrMapOvr>
    <a:masterClrMapping/>
  </p:clrMapOvr>
  <p:transition xmlns:p14="http://schemas.microsoft.com/office/powerpoint/2010/mai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Ion Composition, Part 1</a:t>
            </a:r>
            <a:endParaRPr lang="en-US" dirty="0"/>
          </a:p>
        </p:txBody>
      </p:sp>
      <p:pic>
        <p:nvPicPr>
          <p:cNvPr id="2" name="Picture 1"/>
          <p:cNvPicPr>
            <a:picLocks noChangeAspect="1"/>
          </p:cNvPicPr>
          <p:nvPr/>
        </p:nvPicPr>
        <p:blipFill>
          <a:blip r:embed="rId2"/>
          <a:stretch>
            <a:fillRect/>
          </a:stretch>
        </p:blipFill>
        <p:spPr>
          <a:xfrm>
            <a:off x="139700" y="1164684"/>
            <a:ext cx="8864600" cy="5207000"/>
          </a:xfrm>
          <a:prstGeom prst="rect">
            <a:avLst/>
          </a:prstGeom>
        </p:spPr>
      </p:pic>
    </p:spTree>
    <p:extLst>
      <p:ext uri="{BB962C8B-B14F-4D97-AF65-F5344CB8AC3E}">
        <p14:creationId xmlns:p14="http://schemas.microsoft.com/office/powerpoint/2010/main" val="4121991524"/>
      </p:ext>
    </p:extLst>
  </p:cSld>
  <p:clrMapOvr>
    <a:masterClrMapping/>
  </p:clrMapOvr>
  <p:transition xmlns:p14="http://schemas.microsoft.com/office/powerpoint/2010/mai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Ion Composition, Part 2</a:t>
            </a:r>
            <a:endParaRPr lang="en-US" dirty="0"/>
          </a:p>
        </p:txBody>
      </p:sp>
      <p:pic>
        <p:nvPicPr>
          <p:cNvPr id="4" name="Picture 3"/>
          <p:cNvPicPr>
            <a:picLocks noChangeAspect="1"/>
          </p:cNvPicPr>
          <p:nvPr/>
        </p:nvPicPr>
        <p:blipFill>
          <a:blip r:embed="rId2"/>
          <a:stretch>
            <a:fillRect/>
          </a:stretch>
        </p:blipFill>
        <p:spPr>
          <a:xfrm>
            <a:off x="355600" y="1949708"/>
            <a:ext cx="8420100" cy="4381500"/>
          </a:xfrm>
          <a:prstGeom prst="rect">
            <a:avLst/>
          </a:prstGeom>
        </p:spPr>
      </p:pic>
    </p:spTree>
    <p:extLst>
      <p:ext uri="{BB962C8B-B14F-4D97-AF65-F5344CB8AC3E}">
        <p14:creationId xmlns:p14="http://schemas.microsoft.com/office/powerpoint/2010/main" val="2175427526"/>
      </p:ext>
    </p:extLst>
  </p:cSld>
  <p:clrMapOvr>
    <a:masterClrMapping/>
  </p:clrMapOvr>
  <p:transition xmlns:p14="http://schemas.microsoft.com/office/powerpoint/2010/mai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Ion Energy, Part 1</a:t>
            </a:r>
            <a:endParaRPr lang="en-US" dirty="0"/>
          </a:p>
        </p:txBody>
      </p:sp>
      <p:pic>
        <p:nvPicPr>
          <p:cNvPr id="4" name="Picture 3"/>
          <p:cNvPicPr>
            <a:picLocks noChangeAspect="1"/>
          </p:cNvPicPr>
          <p:nvPr/>
        </p:nvPicPr>
        <p:blipFill>
          <a:blip r:embed="rId2"/>
          <a:stretch>
            <a:fillRect/>
          </a:stretch>
        </p:blipFill>
        <p:spPr>
          <a:xfrm>
            <a:off x="330200" y="1179120"/>
            <a:ext cx="8470900" cy="5130800"/>
          </a:xfrm>
          <a:prstGeom prst="rect">
            <a:avLst/>
          </a:prstGeom>
        </p:spPr>
      </p:pic>
    </p:spTree>
    <p:extLst>
      <p:ext uri="{BB962C8B-B14F-4D97-AF65-F5344CB8AC3E}">
        <p14:creationId xmlns:p14="http://schemas.microsoft.com/office/powerpoint/2010/main" val="147942443"/>
      </p:ext>
    </p:extLst>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Ion Energy, Part 2</a:t>
            </a:r>
            <a:endParaRPr lang="en-US" dirty="0"/>
          </a:p>
        </p:txBody>
      </p:sp>
      <p:pic>
        <p:nvPicPr>
          <p:cNvPr id="2" name="Picture 1"/>
          <p:cNvPicPr>
            <a:picLocks noChangeAspect="1"/>
          </p:cNvPicPr>
          <p:nvPr/>
        </p:nvPicPr>
        <p:blipFill>
          <a:blip r:embed="rId2"/>
          <a:stretch>
            <a:fillRect/>
          </a:stretch>
        </p:blipFill>
        <p:spPr>
          <a:xfrm>
            <a:off x="190500" y="2719352"/>
            <a:ext cx="8763000" cy="3454400"/>
          </a:xfrm>
          <a:prstGeom prst="rect">
            <a:avLst/>
          </a:prstGeom>
        </p:spPr>
      </p:pic>
    </p:spTree>
    <p:extLst>
      <p:ext uri="{BB962C8B-B14F-4D97-AF65-F5344CB8AC3E}">
        <p14:creationId xmlns:p14="http://schemas.microsoft.com/office/powerpoint/2010/main" val="286411458"/>
      </p:ext>
    </p:extLst>
  </p:cSld>
  <p:clrMapOvr>
    <a:masterClrMapping/>
  </p:clrMapOvr>
  <p:transition xmlns:p14="http://schemas.microsoft.com/office/powerpoint/2010/mai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Part. Composition, Part 1</a:t>
            </a:r>
            <a:endParaRPr lang="en-US" dirty="0"/>
          </a:p>
        </p:txBody>
      </p:sp>
      <p:pic>
        <p:nvPicPr>
          <p:cNvPr id="4" name="Picture 3"/>
          <p:cNvPicPr>
            <a:picLocks noChangeAspect="1"/>
          </p:cNvPicPr>
          <p:nvPr/>
        </p:nvPicPr>
        <p:blipFill>
          <a:blip r:embed="rId2"/>
          <a:stretch>
            <a:fillRect/>
          </a:stretch>
        </p:blipFill>
        <p:spPr>
          <a:xfrm>
            <a:off x="342900" y="1130056"/>
            <a:ext cx="8458200" cy="5168900"/>
          </a:xfrm>
          <a:prstGeom prst="rect">
            <a:avLst/>
          </a:prstGeom>
        </p:spPr>
      </p:pic>
    </p:spTree>
    <p:extLst>
      <p:ext uri="{BB962C8B-B14F-4D97-AF65-F5344CB8AC3E}">
        <p14:creationId xmlns:p14="http://schemas.microsoft.com/office/powerpoint/2010/main" val="632906087"/>
      </p:ext>
    </p:extLst>
  </p:cSld>
  <p:clrMapOvr>
    <a:masterClrMapping/>
  </p:clrMapOvr>
  <p:transition xmlns:p14="http://schemas.microsoft.com/office/powerpoint/2010/mai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Part. Composition, Part 2</a:t>
            </a:r>
            <a:endParaRPr lang="en-US" dirty="0"/>
          </a:p>
        </p:txBody>
      </p:sp>
      <p:pic>
        <p:nvPicPr>
          <p:cNvPr id="2" name="Picture 1"/>
          <p:cNvPicPr>
            <a:picLocks noChangeAspect="1"/>
          </p:cNvPicPr>
          <p:nvPr/>
        </p:nvPicPr>
        <p:blipFill>
          <a:blip r:embed="rId2"/>
          <a:stretch>
            <a:fillRect/>
          </a:stretch>
        </p:blipFill>
        <p:spPr>
          <a:xfrm>
            <a:off x="177800" y="2885396"/>
            <a:ext cx="8788400" cy="3327400"/>
          </a:xfrm>
          <a:prstGeom prst="rect">
            <a:avLst/>
          </a:prstGeom>
        </p:spPr>
      </p:pic>
    </p:spTree>
    <p:extLst>
      <p:ext uri="{BB962C8B-B14F-4D97-AF65-F5344CB8AC3E}">
        <p14:creationId xmlns:p14="http://schemas.microsoft.com/office/powerpoint/2010/main" val="3089995368"/>
      </p:ext>
    </p:extLst>
  </p:cSld>
  <p:clrMapOvr>
    <a:masterClrMapping/>
  </p:clrMapOvr>
  <p:transition xmlns:p14="http://schemas.microsoft.com/office/powerpoint/2010/mai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Particle Energy, Part 1</a:t>
            </a:r>
            <a:endParaRPr lang="en-US" dirty="0"/>
          </a:p>
        </p:txBody>
      </p:sp>
      <p:pic>
        <p:nvPicPr>
          <p:cNvPr id="2" name="Picture 1"/>
          <p:cNvPicPr>
            <a:picLocks noChangeAspect="1"/>
          </p:cNvPicPr>
          <p:nvPr/>
        </p:nvPicPr>
        <p:blipFill>
          <a:blip r:embed="rId2"/>
          <a:stretch>
            <a:fillRect/>
          </a:stretch>
        </p:blipFill>
        <p:spPr>
          <a:xfrm>
            <a:off x="330200" y="1139680"/>
            <a:ext cx="8483600" cy="5130800"/>
          </a:xfrm>
          <a:prstGeom prst="rect">
            <a:avLst/>
          </a:prstGeom>
        </p:spPr>
      </p:pic>
    </p:spTree>
    <p:extLst>
      <p:ext uri="{BB962C8B-B14F-4D97-AF65-F5344CB8AC3E}">
        <p14:creationId xmlns:p14="http://schemas.microsoft.com/office/powerpoint/2010/main" val="1190706548"/>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Energy Coverage: Fe absorber Method</a:t>
            </a:r>
            <a:endParaRPr lang="en-US" b="0" dirty="0"/>
          </a:p>
        </p:txBody>
      </p:sp>
      <p:pic>
        <p:nvPicPr>
          <p:cNvPr id="2" name="Picture 1" descr="Don_Fe_energy_through_Al_flash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58" y="2378397"/>
            <a:ext cx="4597400" cy="3962400"/>
          </a:xfrm>
          <a:prstGeom prst="rect">
            <a:avLst/>
          </a:prstGeom>
        </p:spPr>
      </p:pic>
      <p:pic>
        <p:nvPicPr>
          <p:cNvPr id="4" name="Picture 3" descr="Don_Fe_eenrgyinout_3.25microns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804" y="1119898"/>
            <a:ext cx="6070600" cy="1028700"/>
          </a:xfrm>
          <a:prstGeom prst="rect">
            <a:avLst/>
          </a:prstGeom>
        </p:spPr>
      </p:pic>
    </p:spTree>
    <p:extLst>
      <p:ext uri="{BB962C8B-B14F-4D97-AF65-F5344CB8AC3E}">
        <p14:creationId xmlns:p14="http://schemas.microsoft.com/office/powerpoint/2010/main" val="9663405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Flow - Part Energy, Part 2</a:t>
            </a:r>
            <a:endParaRPr lang="en-US" dirty="0"/>
          </a:p>
        </p:txBody>
      </p:sp>
      <p:pic>
        <p:nvPicPr>
          <p:cNvPr id="4" name="Picture 3"/>
          <p:cNvPicPr>
            <a:picLocks noChangeAspect="1"/>
          </p:cNvPicPr>
          <p:nvPr/>
        </p:nvPicPr>
        <p:blipFill>
          <a:blip r:embed="rId2"/>
          <a:stretch>
            <a:fillRect/>
          </a:stretch>
        </p:blipFill>
        <p:spPr>
          <a:xfrm>
            <a:off x="215900" y="2747828"/>
            <a:ext cx="8712200" cy="3416300"/>
          </a:xfrm>
          <a:prstGeom prst="rect">
            <a:avLst/>
          </a:prstGeom>
        </p:spPr>
      </p:pic>
    </p:spTree>
    <p:extLst>
      <p:ext uri="{BB962C8B-B14F-4D97-AF65-F5344CB8AC3E}">
        <p14:creationId xmlns:p14="http://schemas.microsoft.com/office/powerpoint/2010/main" val="3715803878"/>
      </p:ext>
    </p:extLst>
  </p:cSld>
  <p:clrMapOvr>
    <a:masterClrMapping/>
  </p:clrMapOvr>
  <p:transition xmlns:p14="http://schemas.microsoft.com/office/powerpoint/2010/mai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Data: Main Products</a:t>
            </a:r>
            <a:endParaRPr lang="en-US" b="0" dirty="0"/>
          </a:p>
        </p:txBody>
      </p:sp>
      <p:pic>
        <p:nvPicPr>
          <p:cNvPr id="2" name="Picture 1" descr="EPI_Lo_telemetry_data_prodcuts_PhaseC_2014_11_05_snap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4540"/>
            <a:ext cx="9144000" cy="3244092"/>
          </a:xfrm>
          <a:prstGeom prst="rect">
            <a:avLst/>
          </a:prstGeom>
        </p:spPr>
      </p:pic>
    </p:spTree>
    <p:extLst>
      <p:ext uri="{BB962C8B-B14F-4D97-AF65-F5344CB8AC3E}">
        <p14:creationId xmlns:p14="http://schemas.microsoft.com/office/powerpoint/2010/main" val="14359008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Data: Main Products</a:t>
            </a:r>
            <a:endParaRPr lang="en-US" b="0" dirty="0"/>
          </a:p>
        </p:txBody>
      </p:sp>
      <p:pic>
        <p:nvPicPr>
          <p:cNvPr id="2" name="Picture 1" descr="data_products_EPI_Lo_telemetry_data_prodcuts_PhaseC_2014_11_05_snap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5286"/>
            <a:ext cx="9144000" cy="3907449"/>
          </a:xfrm>
          <a:prstGeom prst="rect">
            <a:avLst/>
          </a:prstGeom>
        </p:spPr>
      </p:pic>
    </p:spTree>
    <p:extLst>
      <p:ext uri="{BB962C8B-B14F-4D97-AF65-F5344CB8AC3E}">
        <p14:creationId xmlns:p14="http://schemas.microsoft.com/office/powerpoint/2010/main" val="20566661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657" y="274638"/>
            <a:ext cx="6854265" cy="715962"/>
          </a:xfrm>
        </p:spPr>
        <p:txBody>
          <a:bodyPr>
            <a:normAutofit/>
          </a:bodyPr>
          <a:lstStyle/>
          <a:p>
            <a:r>
              <a:rPr lang="en-US" dirty="0" smtClean="0"/>
              <a:t>Burst: Motivation/Importance</a:t>
            </a:r>
            <a:endParaRPr lang="en-US" dirty="0"/>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pPr>
              <a:spcAft>
                <a:spcPts val="1200"/>
              </a:spcAft>
            </a:pPr>
            <a:r>
              <a:rPr lang="en-US" dirty="0" smtClean="0"/>
              <a:t>Large SEP events seen at 1AU are associated with strong interplanetary shock waves.  The energetic-particle characteristics (spectrum, intensity vs. time) are generally consistent with the predictions of diffusive shock acceleration (DSA) theory</a:t>
            </a:r>
          </a:p>
          <a:p>
            <a:pPr>
              <a:spcAft>
                <a:spcPts val="1200"/>
              </a:spcAft>
            </a:pPr>
            <a:r>
              <a:rPr lang="en-US" dirty="0" smtClean="0"/>
              <a:t>DSA theory predicts that the rise of SEPs seen upstream of a shock is related to the diffusion coefficient, </a:t>
            </a:r>
            <a:r>
              <a:rPr lang="en-US" dirty="0" smtClean="0">
                <a:sym typeface="Symbol"/>
              </a:rPr>
              <a:t></a:t>
            </a:r>
            <a:r>
              <a:rPr lang="en-US" dirty="0" smtClean="0"/>
              <a:t>. </a:t>
            </a:r>
          </a:p>
          <a:p>
            <a:pPr>
              <a:spcAft>
                <a:spcPts val="1200"/>
              </a:spcAft>
            </a:pPr>
            <a:r>
              <a:rPr lang="en-US" dirty="0" smtClean="0"/>
              <a:t>In general, </a:t>
            </a:r>
            <a:r>
              <a:rPr lang="en-US" dirty="0" smtClean="0">
                <a:sym typeface="Symbol"/>
              </a:rPr>
              <a:t></a:t>
            </a:r>
            <a:r>
              <a:rPr lang="en-US" dirty="0" smtClean="0"/>
              <a:t> is a function of position (most importantly distance from the Sun, </a:t>
            </a:r>
            <a:r>
              <a:rPr lang="en-US" i="1" dirty="0" smtClean="0"/>
              <a:t>r</a:t>
            </a:r>
            <a:r>
              <a:rPr lang="en-US" dirty="0" smtClean="0"/>
              <a:t>) and energy, </a:t>
            </a:r>
            <a:r>
              <a:rPr lang="en-US" i="1" dirty="0" smtClean="0"/>
              <a:t>E</a:t>
            </a:r>
            <a:r>
              <a:rPr lang="en-US" dirty="0" smtClean="0"/>
              <a:t>.  That is </a:t>
            </a:r>
            <a:r>
              <a:rPr lang="en-US" dirty="0" smtClean="0">
                <a:sym typeface="Symbol"/>
              </a:rPr>
              <a:t></a:t>
            </a:r>
            <a:r>
              <a:rPr lang="en-US" dirty="0" smtClean="0"/>
              <a:t> = </a:t>
            </a:r>
            <a:r>
              <a:rPr lang="en-US" dirty="0" smtClean="0">
                <a:sym typeface="Symbol"/>
              </a:rPr>
              <a:t></a:t>
            </a:r>
            <a:r>
              <a:rPr lang="en-US" dirty="0" smtClean="0"/>
              <a:t>(</a:t>
            </a:r>
            <a:r>
              <a:rPr lang="en-US" i="1" dirty="0" err="1" smtClean="0"/>
              <a:t>r,E</a:t>
            </a:r>
            <a:r>
              <a:rPr lang="en-US" dirty="0" smtClean="0"/>
              <a:t>)</a:t>
            </a:r>
          </a:p>
          <a:p>
            <a:pPr>
              <a:spcAft>
                <a:spcPts val="1200"/>
              </a:spcAft>
            </a:pPr>
            <a:r>
              <a:rPr lang="en-US" dirty="0" smtClean="0"/>
              <a:t>Measuring </a:t>
            </a:r>
            <a:r>
              <a:rPr lang="en-US" dirty="0" smtClean="0">
                <a:sym typeface="Symbol"/>
              </a:rPr>
              <a:t></a:t>
            </a:r>
            <a:r>
              <a:rPr lang="en-US" dirty="0" smtClean="0"/>
              <a:t>(</a:t>
            </a:r>
            <a:r>
              <a:rPr lang="en-US" i="1" dirty="0" err="1" smtClean="0"/>
              <a:t>r,E</a:t>
            </a:r>
            <a:r>
              <a:rPr lang="en-US" dirty="0" smtClean="0"/>
              <a:t>)</a:t>
            </a:r>
            <a:r>
              <a:rPr lang="en-US" dirty="0" smtClean="0">
                <a:sym typeface="Symbol"/>
              </a:rPr>
              <a:t> </a:t>
            </a:r>
            <a:r>
              <a:rPr lang="en-US" dirty="0" smtClean="0"/>
              <a:t>near the Sun is extremely important for understanding how the Sun accelerates particles to high energies.  The intensity of very dangerous SEPs with energies &gt; 10MeV, for example, strongly depends </a:t>
            </a:r>
            <a:r>
              <a:rPr lang="en-US" dirty="0" smtClean="0">
                <a:sym typeface="Symbol"/>
              </a:rPr>
              <a:t></a:t>
            </a:r>
            <a:r>
              <a:rPr lang="en-US" dirty="0" smtClean="0"/>
              <a:t>(</a:t>
            </a:r>
            <a:r>
              <a:rPr lang="en-US" i="1" dirty="0" err="1" smtClean="0"/>
              <a:t>r,E</a:t>
            </a:r>
            <a:r>
              <a:rPr lang="en-US" dirty="0" smtClean="0"/>
              <a:t>).   See the next slide.</a:t>
            </a:r>
          </a:p>
          <a:p>
            <a:pPr>
              <a:spcAft>
                <a:spcPts val="1200"/>
              </a:spcAft>
            </a:pPr>
            <a:r>
              <a:rPr lang="en-US" dirty="0" smtClean="0"/>
              <a:t>Solar Probe Plus ISIS/</a:t>
            </a:r>
            <a:r>
              <a:rPr lang="en-US" dirty="0" err="1" smtClean="0"/>
              <a:t>Epi</a:t>
            </a:r>
            <a:r>
              <a:rPr lang="en-US" dirty="0" smtClean="0"/>
              <a:t>-Lo can be used to measure </a:t>
            </a:r>
            <a:r>
              <a:rPr lang="en-US" dirty="0" smtClean="0">
                <a:sym typeface="Symbol"/>
              </a:rPr>
              <a:t></a:t>
            </a:r>
            <a:r>
              <a:rPr lang="en-US" dirty="0" smtClean="0"/>
              <a:t>(</a:t>
            </a:r>
            <a:r>
              <a:rPr lang="en-US" i="1" dirty="0" err="1" smtClean="0"/>
              <a:t>r,E</a:t>
            </a:r>
            <a:r>
              <a:rPr lang="en-US" dirty="0" smtClean="0"/>
              <a:t>) close to the Sun for large SEP events. </a:t>
            </a:r>
            <a:r>
              <a:rPr lang="en-US" b="1" dirty="0" smtClean="0"/>
              <a:t>It will require sufficient time cadence and energy resolution to make a meaningful determination of </a:t>
            </a:r>
            <a:r>
              <a:rPr lang="en-US" b="1" dirty="0" smtClean="0">
                <a:sym typeface="Symbol"/>
              </a:rPr>
              <a:t></a:t>
            </a:r>
            <a:r>
              <a:rPr lang="en-US" b="1" dirty="0" smtClean="0"/>
              <a:t>(</a:t>
            </a:r>
            <a:r>
              <a:rPr lang="en-US" b="1" i="1" dirty="0" err="1" smtClean="0"/>
              <a:t>r,E</a:t>
            </a:r>
            <a:r>
              <a:rPr lang="en-US" b="1" dirty="0" smtClean="0"/>
              <a:t>).</a:t>
            </a:r>
            <a:r>
              <a:rPr lang="en-US" dirty="0" smtClean="0"/>
              <a:t>  The purpose of this report is to estimate the requirements.</a:t>
            </a:r>
          </a:p>
        </p:txBody>
      </p:sp>
    </p:spTree>
    <p:extLst>
      <p:ext uri="{BB962C8B-B14F-4D97-AF65-F5344CB8AC3E}">
        <p14:creationId xmlns:p14="http://schemas.microsoft.com/office/powerpoint/2010/main" val="2431101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pPr algn="l"/>
            <a:r>
              <a:rPr lang="en-US" sz="2400" dirty="0" smtClean="0"/>
              <a:t>An even closer view.  The total time period is about 1.5 hours.  The rise time for the energies shown occurs over about 4 data points and each point is separated by 5 minutes.</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3718" y="1905000"/>
            <a:ext cx="6320082" cy="4385238"/>
          </a:xfrm>
        </p:spPr>
      </p:pic>
      <p:sp>
        <p:nvSpPr>
          <p:cNvPr id="16" name="TextBox 15"/>
          <p:cNvSpPr txBox="1"/>
          <p:nvPr/>
        </p:nvSpPr>
        <p:spPr>
          <a:xfrm>
            <a:off x="2667000" y="2438400"/>
            <a:ext cx="914400" cy="1077218"/>
          </a:xfrm>
          <a:prstGeom prst="rect">
            <a:avLst/>
          </a:prstGeom>
          <a:noFill/>
        </p:spPr>
        <p:txBody>
          <a:bodyPr wrap="square" rtlCol="0">
            <a:spAutoFit/>
          </a:bodyPr>
          <a:lstStyle/>
          <a:p>
            <a:r>
              <a:rPr lang="en-US" sz="1600" dirty="0" smtClean="0"/>
              <a:t>55 </a:t>
            </a:r>
            <a:r>
              <a:rPr lang="en-US" sz="1600" dirty="0" err="1" smtClean="0"/>
              <a:t>keV</a:t>
            </a:r>
            <a:endParaRPr lang="en-US" sz="1600" dirty="0" smtClean="0"/>
          </a:p>
          <a:p>
            <a:r>
              <a:rPr lang="en-US" sz="1600" dirty="0" smtClean="0">
                <a:solidFill>
                  <a:srgbClr val="FF0000"/>
                </a:solidFill>
              </a:rPr>
              <a:t>85 </a:t>
            </a:r>
            <a:r>
              <a:rPr lang="en-US" sz="1600" dirty="0" err="1" smtClean="0">
                <a:solidFill>
                  <a:srgbClr val="FF0000"/>
                </a:solidFill>
              </a:rPr>
              <a:t>keV</a:t>
            </a:r>
            <a:endParaRPr lang="en-US" sz="1600" dirty="0" smtClean="0">
              <a:solidFill>
                <a:srgbClr val="FF0000"/>
              </a:solidFill>
            </a:endParaRPr>
          </a:p>
          <a:p>
            <a:r>
              <a:rPr lang="en-US" sz="1600" dirty="0" smtClean="0">
                <a:solidFill>
                  <a:srgbClr val="00CC00"/>
                </a:solidFill>
              </a:rPr>
              <a:t>145 </a:t>
            </a:r>
            <a:r>
              <a:rPr lang="en-US" sz="1600" dirty="0" err="1" smtClean="0">
                <a:solidFill>
                  <a:srgbClr val="00CC00"/>
                </a:solidFill>
              </a:rPr>
              <a:t>keV</a:t>
            </a:r>
            <a:endParaRPr lang="en-US" sz="1600" dirty="0" smtClean="0">
              <a:solidFill>
                <a:srgbClr val="00CC00"/>
              </a:solidFill>
            </a:endParaRPr>
          </a:p>
          <a:p>
            <a:r>
              <a:rPr lang="en-US" sz="1600" dirty="0" smtClean="0">
                <a:solidFill>
                  <a:srgbClr val="0000CC"/>
                </a:solidFill>
              </a:rPr>
              <a:t>240 </a:t>
            </a:r>
            <a:r>
              <a:rPr lang="en-US" sz="1600" dirty="0" err="1" smtClean="0">
                <a:solidFill>
                  <a:srgbClr val="0000CC"/>
                </a:solidFill>
              </a:rPr>
              <a:t>keV</a:t>
            </a:r>
            <a:endParaRPr lang="en-US" sz="1600" dirty="0">
              <a:solidFill>
                <a:srgbClr val="0000CC"/>
              </a:solidFill>
            </a:endParaRPr>
          </a:p>
        </p:txBody>
      </p:sp>
    </p:spTree>
    <p:extLst>
      <p:ext uri="{BB962C8B-B14F-4D97-AF65-F5344CB8AC3E}">
        <p14:creationId xmlns:p14="http://schemas.microsoft.com/office/powerpoint/2010/main" val="14440960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95400"/>
            <a:ext cx="7482745" cy="5257800"/>
          </a:xfrm>
          <a:prstGeom prst="rect">
            <a:avLst/>
          </a:prstGeom>
        </p:spPr>
      </p:pic>
      <p:sp>
        <p:nvSpPr>
          <p:cNvPr id="3" name="TextBox 2"/>
          <p:cNvSpPr txBox="1"/>
          <p:nvPr/>
        </p:nvSpPr>
        <p:spPr>
          <a:xfrm>
            <a:off x="152400" y="152400"/>
            <a:ext cx="8229599" cy="984885"/>
          </a:xfrm>
          <a:prstGeom prst="rect">
            <a:avLst/>
          </a:prstGeom>
          <a:noFill/>
        </p:spPr>
        <p:txBody>
          <a:bodyPr wrap="square" rtlCol="0">
            <a:spAutoFit/>
          </a:bodyPr>
          <a:lstStyle/>
          <a:p>
            <a:r>
              <a:rPr lang="en-US" sz="2000" b="1" dirty="0" smtClean="0"/>
              <a:t>The exponential rise time expected for large SEP events observed at 10 solar radii as a function of energy.  </a:t>
            </a:r>
            <a:r>
              <a:rPr lang="en-US" dirty="0" smtClean="0"/>
              <a:t>This is the same figure as that shown on slide 10, but with the rise time taken to be a factor of 1200 lower.</a:t>
            </a:r>
          </a:p>
        </p:txBody>
      </p:sp>
    </p:spTree>
    <p:extLst>
      <p:ext uri="{BB962C8B-B14F-4D97-AF65-F5344CB8AC3E}">
        <p14:creationId xmlns:p14="http://schemas.microsoft.com/office/powerpoint/2010/main" val="21318138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42" y="274638"/>
            <a:ext cx="8229600" cy="411162"/>
          </a:xfrm>
        </p:spPr>
        <p:txBody>
          <a:bodyPr>
            <a:normAutofit fontScale="90000"/>
          </a:bodyPr>
          <a:lstStyle/>
          <a:p>
            <a:r>
              <a:rPr lang="en-US" dirty="0" smtClean="0"/>
              <a:t>Energy coverage</a:t>
            </a:r>
            <a:endParaRPr lang="en-US" dirty="0"/>
          </a:p>
        </p:txBody>
      </p:sp>
      <p:sp>
        <p:nvSpPr>
          <p:cNvPr id="3" name="Content Placeholder 2"/>
          <p:cNvSpPr>
            <a:spLocks noGrp="1"/>
          </p:cNvSpPr>
          <p:nvPr>
            <p:ph idx="1"/>
          </p:nvPr>
        </p:nvSpPr>
        <p:spPr>
          <a:xfrm>
            <a:off x="457200" y="1066800"/>
            <a:ext cx="8229600" cy="5638800"/>
          </a:xfrm>
        </p:spPr>
        <p:txBody>
          <a:bodyPr>
            <a:normAutofit fontScale="85000" lnSpcReduction="20000"/>
          </a:bodyPr>
          <a:lstStyle/>
          <a:p>
            <a:pPr>
              <a:spcBef>
                <a:spcPts val="1800"/>
              </a:spcBef>
            </a:pPr>
            <a:r>
              <a:rPr lang="en-US" dirty="0" smtClean="0"/>
              <a:t>It is important to resolve the exponential rise just prior to the passage of strong IP shocks for large SEP events </a:t>
            </a:r>
            <a:r>
              <a:rPr lang="en-US" b="1" u="sng" dirty="0" smtClean="0"/>
              <a:t>over several energy bands</a:t>
            </a:r>
            <a:r>
              <a:rPr lang="en-US" dirty="0" smtClean="0"/>
              <a:t>.  This will provide information on the energy dependence of the diffusion coefficient.</a:t>
            </a:r>
          </a:p>
          <a:p>
            <a:pPr>
              <a:spcBef>
                <a:spcPts val="1800"/>
              </a:spcBef>
            </a:pPr>
            <a:r>
              <a:rPr lang="en-US" dirty="0" smtClean="0"/>
              <a:t>Because the diffusion coefficient is much smaller closer to the Sun, the rate at which particles are accelerated by the shock is much faster than it is at 1AU.  The acceleration rate (according to DSA theory) is inversely dependent on the diffusion coefficient.</a:t>
            </a:r>
          </a:p>
          <a:p>
            <a:pPr>
              <a:spcBef>
                <a:spcPts val="1800"/>
              </a:spcBef>
            </a:pPr>
            <a:r>
              <a:rPr lang="en-US" dirty="0" smtClean="0"/>
              <a:t>Thus, the energy at which the energy spectrum will roll over (sometimes called the spectral “break” energy) will be much higher closer to the Sun than it is at 1AU.  For typical large SEP events at 1AU, the break energy is of the order of an MeV or so.  It will likely be closer to a </a:t>
            </a:r>
            <a:r>
              <a:rPr lang="en-US" dirty="0" err="1" smtClean="0"/>
              <a:t>GeV</a:t>
            </a:r>
            <a:r>
              <a:rPr lang="en-US" dirty="0" smtClean="0"/>
              <a:t> near the Sun for large SEP events.</a:t>
            </a:r>
          </a:p>
          <a:p>
            <a:pPr>
              <a:spcBef>
                <a:spcPts val="1800"/>
              </a:spcBef>
            </a:pPr>
            <a:r>
              <a:rPr lang="en-US" dirty="0" smtClean="0"/>
              <a:t>Thus, we need several energy bands that cover the entire range of </a:t>
            </a:r>
            <a:r>
              <a:rPr lang="en-US" dirty="0" err="1" smtClean="0"/>
              <a:t>Epi</a:t>
            </a:r>
            <a:r>
              <a:rPr lang="en-US" dirty="0" smtClean="0"/>
              <a:t>-lo to measure the exponential rise.</a:t>
            </a:r>
          </a:p>
          <a:p>
            <a:pPr>
              <a:spcBef>
                <a:spcPts val="1800"/>
              </a:spcBef>
            </a:pPr>
            <a:r>
              <a:rPr lang="en-US" dirty="0" smtClean="0"/>
              <a:t>Note that the rise time is shortest at low energies.   I would recommend that in burst mode there be 4 energy bands between 20keV and 200 </a:t>
            </a:r>
            <a:r>
              <a:rPr lang="en-US" dirty="0" err="1" smtClean="0"/>
              <a:t>keV</a:t>
            </a:r>
            <a:r>
              <a:rPr lang="en-US" dirty="0" smtClean="0"/>
              <a:t>, and 3 more above this.</a:t>
            </a:r>
            <a:endParaRPr lang="en-US" dirty="0"/>
          </a:p>
        </p:txBody>
      </p:sp>
    </p:spTree>
    <p:extLst>
      <p:ext uri="{BB962C8B-B14F-4D97-AF65-F5344CB8AC3E}">
        <p14:creationId xmlns:p14="http://schemas.microsoft.com/office/powerpoint/2010/main" val="24910159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295400"/>
            <a:ext cx="9144000" cy="4800893"/>
            <a:chOff x="19930" y="1371600"/>
            <a:chExt cx="9144000" cy="4800893"/>
          </a:xfrm>
        </p:grpSpPr>
        <p:pic>
          <p:nvPicPr>
            <p:cNvPr id="4" name="Picture 3" descr="Screen Shot 2014-07-17 at 12.47.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0" y="1371600"/>
              <a:ext cx="9144000" cy="4800893"/>
            </a:xfrm>
            <a:prstGeom prst="rect">
              <a:avLst/>
            </a:prstGeom>
          </p:spPr>
        </p:pic>
        <p:sp>
          <p:nvSpPr>
            <p:cNvPr id="5" name="TextBox 4"/>
            <p:cNvSpPr txBox="1"/>
            <p:nvPr/>
          </p:nvSpPr>
          <p:spPr>
            <a:xfrm>
              <a:off x="1620130" y="2209800"/>
              <a:ext cx="1524000" cy="892552"/>
            </a:xfrm>
            <a:prstGeom prst="rect">
              <a:avLst/>
            </a:prstGeom>
            <a:noFill/>
          </p:spPr>
          <p:txBody>
            <a:bodyPr wrap="square" rtlCol="0">
              <a:spAutoFit/>
            </a:bodyPr>
            <a:lstStyle/>
            <a:p>
              <a:r>
                <a:rPr lang="en-US" sz="1600" dirty="0" smtClean="0"/>
                <a:t>Particle Count</a:t>
              </a:r>
            </a:p>
            <a:p>
              <a:r>
                <a:rPr lang="en-US" sz="1600" dirty="0" smtClean="0"/>
                <a:t>Rate</a:t>
              </a:r>
            </a:p>
            <a:p>
              <a:r>
                <a:rPr lang="en-US" sz="2000" dirty="0" smtClean="0"/>
                <a:t>R(t) = e</a:t>
              </a:r>
              <a:r>
                <a:rPr lang="en-US" sz="2000" baseline="30000" dirty="0" smtClean="0"/>
                <a:t>t/</a:t>
              </a:r>
              <a:r>
                <a:rPr lang="en-US" sz="2000" baseline="30000" dirty="0" smtClean="0">
                  <a:latin typeface="Symbol" charset="2"/>
                  <a:cs typeface="Symbol" charset="2"/>
                </a:rPr>
                <a:t>t</a:t>
              </a:r>
              <a:endParaRPr lang="en-US" sz="2000" baseline="30000" dirty="0">
                <a:latin typeface="Symbol" charset="2"/>
                <a:cs typeface="Symbol" charset="2"/>
              </a:endParaRPr>
            </a:p>
          </p:txBody>
        </p:sp>
        <p:sp>
          <p:nvSpPr>
            <p:cNvPr id="6" name="TextBox 5"/>
            <p:cNvSpPr txBox="1"/>
            <p:nvPr/>
          </p:nvSpPr>
          <p:spPr>
            <a:xfrm>
              <a:off x="3111930" y="2263914"/>
              <a:ext cx="1043876" cy="400110"/>
            </a:xfrm>
            <a:prstGeom prst="rect">
              <a:avLst/>
            </a:prstGeom>
            <a:noFill/>
          </p:spPr>
          <p:txBody>
            <a:bodyPr wrap="none" rtlCol="0">
              <a:spAutoFit/>
            </a:bodyPr>
            <a:lstStyle/>
            <a:p>
              <a:r>
                <a:rPr lang="en-US" sz="2000" b="1" dirty="0">
                  <a:latin typeface="Symbol" charset="2"/>
                  <a:cs typeface="Symbol" charset="2"/>
                </a:rPr>
                <a:t>t</a:t>
              </a:r>
              <a:r>
                <a:rPr lang="en-US" sz="2000" b="1" dirty="0" smtClean="0"/>
                <a:t> = 0.1 s</a:t>
              </a:r>
              <a:endParaRPr lang="en-US" sz="2000" b="1" baseline="30000" dirty="0">
                <a:latin typeface="Symbol" charset="2"/>
                <a:cs typeface="Symbol" charset="2"/>
              </a:endParaRPr>
            </a:p>
          </p:txBody>
        </p:sp>
        <p:sp>
          <p:nvSpPr>
            <p:cNvPr id="7" name="TextBox 6"/>
            <p:cNvSpPr txBox="1"/>
            <p:nvPr/>
          </p:nvSpPr>
          <p:spPr>
            <a:xfrm>
              <a:off x="7620000" y="2514600"/>
              <a:ext cx="1043876" cy="400110"/>
            </a:xfrm>
            <a:prstGeom prst="rect">
              <a:avLst/>
            </a:prstGeom>
            <a:noFill/>
          </p:spPr>
          <p:txBody>
            <a:bodyPr wrap="none" rtlCol="0">
              <a:spAutoFit/>
            </a:bodyPr>
            <a:lstStyle/>
            <a:p>
              <a:r>
                <a:rPr lang="en-US" sz="2000" b="1" dirty="0">
                  <a:solidFill>
                    <a:srgbClr val="0000FF"/>
                  </a:solidFill>
                  <a:latin typeface="Symbol" charset="2"/>
                  <a:cs typeface="Symbol" charset="2"/>
                </a:rPr>
                <a:t>t</a:t>
              </a:r>
              <a:r>
                <a:rPr lang="en-US" sz="2000" b="1" dirty="0" smtClean="0">
                  <a:solidFill>
                    <a:srgbClr val="0000FF"/>
                  </a:solidFill>
                </a:rPr>
                <a:t> = 0.3 s</a:t>
              </a:r>
              <a:endParaRPr lang="en-US" sz="2000" b="1" baseline="30000" dirty="0">
                <a:solidFill>
                  <a:srgbClr val="0000FF"/>
                </a:solidFill>
                <a:latin typeface="Symbol" charset="2"/>
                <a:cs typeface="Symbol" charset="2"/>
              </a:endParaRPr>
            </a:p>
          </p:txBody>
        </p:sp>
        <p:sp>
          <p:nvSpPr>
            <p:cNvPr id="8" name="TextBox 7"/>
            <p:cNvSpPr txBox="1"/>
            <p:nvPr/>
          </p:nvSpPr>
          <p:spPr>
            <a:xfrm>
              <a:off x="7772400" y="4038600"/>
              <a:ext cx="838691" cy="400110"/>
            </a:xfrm>
            <a:prstGeom prst="rect">
              <a:avLst/>
            </a:prstGeom>
            <a:noFill/>
          </p:spPr>
          <p:txBody>
            <a:bodyPr wrap="none" rtlCol="0">
              <a:spAutoFit/>
            </a:bodyPr>
            <a:lstStyle/>
            <a:p>
              <a:r>
                <a:rPr lang="en-US" sz="2000" b="1" dirty="0">
                  <a:solidFill>
                    <a:srgbClr val="008000"/>
                  </a:solidFill>
                  <a:latin typeface="Symbol" charset="2"/>
                  <a:cs typeface="Symbol" charset="2"/>
                </a:rPr>
                <a:t>t</a:t>
              </a:r>
              <a:r>
                <a:rPr lang="en-US" sz="2000" b="1" dirty="0" smtClean="0">
                  <a:solidFill>
                    <a:srgbClr val="008000"/>
                  </a:solidFill>
                </a:rPr>
                <a:t> = 1 s</a:t>
              </a:r>
              <a:endParaRPr lang="en-US" sz="2000" b="1" baseline="30000" dirty="0">
                <a:solidFill>
                  <a:srgbClr val="008000"/>
                </a:solidFill>
                <a:latin typeface="Symbol" charset="2"/>
                <a:cs typeface="Symbol" charset="2"/>
              </a:endParaRPr>
            </a:p>
          </p:txBody>
        </p:sp>
        <p:sp>
          <p:nvSpPr>
            <p:cNvPr id="9" name="TextBox 8"/>
            <p:cNvSpPr txBox="1"/>
            <p:nvPr/>
          </p:nvSpPr>
          <p:spPr>
            <a:xfrm>
              <a:off x="7772400" y="4648200"/>
              <a:ext cx="838691" cy="400110"/>
            </a:xfrm>
            <a:prstGeom prst="rect">
              <a:avLst/>
            </a:prstGeom>
            <a:noFill/>
          </p:spPr>
          <p:txBody>
            <a:bodyPr wrap="none" rtlCol="0">
              <a:spAutoFit/>
            </a:bodyPr>
            <a:lstStyle/>
            <a:p>
              <a:r>
                <a:rPr lang="en-US" sz="2000" b="1" dirty="0">
                  <a:solidFill>
                    <a:srgbClr val="FF0000"/>
                  </a:solidFill>
                  <a:latin typeface="Symbol" charset="2"/>
                  <a:cs typeface="Symbol" charset="2"/>
                </a:rPr>
                <a:t>t</a:t>
              </a:r>
              <a:r>
                <a:rPr lang="en-US" sz="2000" b="1" dirty="0" smtClean="0">
                  <a:solidFill>
                    <a:srgbClr val="FF0000"/>
                  </a:solidFill>
                </a:rPr>
                <a:t> = 3 s</a:t>
              </a:r>
              <a:endParaRPr lang="en-US" sz="2000" b="1" baseline="30000" dirty="0">
                <a:solidFill>
                  <a:srgbClr val="FF0000"/>
                </a:solidFill>
                <a:latin typeface="Symbol" charset="2"/>
                <a:cs typeface="Symbol" charset="2"/>
              </a:endParaRPr>
            </a:p>
          </p:txBody>
        </p:sp>
      </p:grpSp>
      <p:sp>
        <p:nvSpPr>
          <p:cNvPr id="11" name="TextBox 10"/>
          <p:cNvSpPr txBox="1"/>
          <p:nvPr/>
        </p:nvSpPr>
        <p:spPr>
          <a:xfrm>
            <a:off x="228600" y="0"/>
            <a:ext cx="8686800" cy="1569660"/>
          </a:xfrm>
          <a:prstGeom prst="rect">
            <a:avLst/>
          </a:prstGeom>
          <a:solidFill>
            <a:srgbClr val="F2F2F2"/>
          </a:solidFill>
        </p:spPr>
        <p:txBody>
          <a:bodyPr wrap="square" rtlCol="0">
            <a:spAutoFit/>
          </a:bodyPr>
          <a:lstStyle/>
          <a:p>
            <a:pPr algn="l"/>
            <a:r>
              <a:rPr lang="en-US" sz="1600" b="1" dirty="0" smtClean="0">
                <a:solidFill>
                  <a:srgbClr val="000000"/>
                </a:solidFill>
              </a:rPr>
              <a:t>Assumption 1: </a:t>
            </a:r>
            <a:r>
              <a:rPr lang="en-US" sz="1600" dirty="0" smtClean="0">
                <a:solidFill>
                  <a:srgbClr val="000000"/>
                </a:solidFill>
              </a:rPr>
              <a:t>At 1 AU the rise phase was complete w/in ~ 20 minutes.  So at 10 </a:t>
            </a:r>
            <a:r>
              <a:rPr lang="en-US" sz="1600" dirty="0" err="1" smtClean="0">
                <a:solidFill>
                  <a:srgbClr val="000000"/>
                </a:solidFill>
              </a:rPr>
              <a:t>R</a:t>
            </a:r>
            <a:r>
              <a:rPr lang="en-US" sz="1600" baseline="-25000" dirty="0" err="1" smtClean="0">
                <a:solidFill>
                  <a:srgbClr val="000000"/>
                </a:solidFill>
              </a:rPr>
              <a:t>s</a:t>
            </a:r>
            <a:r>
              <a:rPr lang="en-US" sz="1600" dirty="0" smtClean="0">
                <a:solidFill>
                  <a:srgbClr val="000000"/>
                </a:solidFill>
              </a:rPr>
              <a:t> the rise phase will be completed in 1s (1200 times faster).  1 s is probably a safe minimum.</a:t>
            </a:r>
          </a:p>
          <a:p>
            <a:pPr algn="l"/>
            <a:r>
              <a:rPr lang="en-US" sz="1600" b="1" dirty="0" smtClean="0">
                <a:solidFill>
                  <a:srgbClr val="000000"/>
                </a:solidFill>
              </a:rPr>
              <a:t>Assumption 2: </a:t>
            </a:r>
            <a:r>
              <a:rPr lang="en-US" sz="1600" dirty="0" smtClean="0">
                <a:solidFill>
                  <a:srgbClr val="000000"/>
                </a:solidFill>
              </a:rPr>
              <a:t>The duration of the phase is (roughly) independent of energy over the 10’s </a:t>
            </a:r>
            <a:r>
              <a:rPr lang="en-US" sz="1600" dirty="0" err="1" smtClean="0">
                <a:solidFill>
                  <a:srgbClr val="000000"/>
                </a:solidFill>
              </a:rPr>
              <a:t>keV</a:t>
            </a:r>
            <a:r>
              <a:rPr lang="en-US" sz="1600" dirty="0" smtClean="0">
                <a:solidFill>
                  <a:srgbClr val="000000"/>
                </a:solidFill>
              </a:rPr>
              <a:t> to few MeV range</a:t>
            </a:r>
          </a:p>
          <a:p>
            <a:pPr algn="l"/>
            <a:r>
              <a:rPr lang="en-US" sz="1600" b="1" dirty="0" smtClean="0">
                <a:solidFill>
                  <a:srgbClr val="000000"/>
                </a:solidFill>
              </a:rPr>
              <a:t>Comment: </a:t>
            </a:r>
            <a:r>
              <a:rPr lang="en-US" sz="1600" dirty="0" smtClean="0">
                <a:solidFill>
                  <a:srgbClr val="000000"/>
                </a:solidFill>
              </a:rPr>
              <a:t>in the four examples below the different curves can be considered either different energies for the same event, or different events.  They are just example profiles.</a:t>
            </a:r>
            <a:endParaRPr lang="en-US" sz="1600" dirty="0">
              <a:solidFill>
                <a:srgbClr val="000000"/>
              </a:solidFill>
            </a:endParaRPr>
          </a:p>
        </p:txBody>
      </p:sp>
      <p:cxnSp>
        <p:nvCxnSpPr>
          <p:cNvPr id="13" name="Straight Connector 12"/>
          <p:cNvCxnSpPr>
            <a:cxnSpLocks noChangeAspect="1"/>
          </p:cNvCxnSpPr>
          <p:nvPr/>
        </p:nvCxnSpPr>
        <p:spPr>
          <a:xfrm>
            <a:off x="2335970" y="3474474"/>
            <a:ext cx="0" cy="1661652"/>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noChangeAspect="1"/>
          </p:cNvCxnSpPr>
          <p:nvPr/>
        </p:nvCxnSpPr>
        <p:spPr>
          <a:xfrm>
            <a:off x="3276600" y="2712474"/>
            <a:ext cx="0" cy="2428158"/>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noChangeAspect="1"/>
          </p:cNvCxnSpPr>
          <p:nvPr/>
        </p:nvCxnSpPr>
        <p:spPr>
          <a:xfrm flipH="1">
            <a:off x="4191000" y="1940232"/>
            <a:ext cx="0" cy="320040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noChangeAspect="1"/>
          </p:cNvCxnSpPr>
          <p:nvPr/>
        </p:nvCxnSpPr>
        <p:spPr>
          <a:xfrm flipH="1">
            <a:off x="5125886" y="1929990"/>
            <a:ext cx="0" cy="320040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noChangeAspect="1"/>
          </p:cNvCxnSpPr>
          <p:nvPr/>
        </p:nvCxnSpPr>
        <p:spPr>
          <a:xfrm flipH="1">
            <a:off x="6085757" y="1935726"/>
            <a:ext cx="0" cy="320040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noChangeAspect="1"/>
          </p:cNvCxnSpPr>
          <p:nvPr/>
        </p:nvCxnSpPr>
        <p:spPr>
          <a:xfrm flipH="1">
            <a:off x="7000157" y="1950474"/>
            <a:ext cx="0" cy="320040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146849" y="3124200"/>
            <a:ext cx="1065391" cy="369332"/>
          </a:xfrm>
          <a:prstGeom prst="rect">
            <a:avLst/>
          </a:prstGeom>
          <a:noFill/>
        </p:spPr>
        <p:txBody>
          <a:bodyPr wrap="none" rtlCol="0">
            <a:spAutoFit/>
          </a:bodyPr>
          <a:lstStyle/>
          <a:p>
            <a:r>
              <a:rPr lang="en-US" b="1" dirty="0" smtClean="0">
                <a:solidFill>
                  <a:schemeClr val="bg2">
                    <a:lumMod val="50000"/>
                  </a:schemeClr>
                </a:solidFill>
              </a:rPr>
              <a:t>¼ second</a:t>
            </a:r>
            <a:endParaRPr lang="en-US" b="1" dirty="0">
              <a:solidFill>
                <a:schemeClr val="bg2">
                  <a:lumMod val="50000"/>
                </a:schemeClr>
              </a:solidFill>
            </a:endParaRPr>
          </a:p>
        </p:txBody>
      </p:sp>
      <p:sp>
        <p:nvSpPr>
          <p:cNvPr id="23" name="TextBox 22"/>
          <p:cNvSpPr txBox="1"/>
          <p:nvPr/>
        </p:nvSpPr>
        <p:spPr>
          <a:xfrm>
            <a:off x="152400" y="5791200"/>
            <a:ext cx="8763000" cy="923330"/>
          </a:xfrm>
          <a:prstGeom prst="rect">
            <a:avLst/>
          </a:prstGeom>
          <a:noFill/>
        </p:spPr>
        <p:txBody>
          <a:bodyPr wrap="square" rtlCol="0">
            <a:spAutoFit/>
          </a:bodyPr>
          <a:lstStyle/>
          <a:p>
            <a:r>
              <a:rPr lang="en-US" b="1" dirty="0" smtClean="0"/>
              <a:t>Conclusion: </a:t>
            </a:r>
            <a:r>
              <a:rPr lang="en-US" dirty="0" smtClean="0"/>
              <a:t>If we have ion measurements every ¼ second (i.e., every other 1/8 second “slot” is in ion composition mode), then we should have enough temporal resolution to characterize the exponential rise times.  This assumes we have sufficient statistics.</a:t>
            </a:r>
            <a:endParaRPr lang="en-US" dirty="0"/>
          </a:p>
        </p:txBody>
      </p:sp>
      <p:sp>
        <p:nvSpPr>
          <p:cNvPr id="24" name="TextBox 23"/>
          <p:cNvSpPr txBox="1"/>
          <p:nvPr/>
        </p:nvSpPr>
        <p:spPr>
          <a:xfrm>
            <a:off x="7840219" y="6585455"/>
            <a:ext cx="1390224" cy="307777"/>
          </a:xfrm>
          <a:prstGeom prst="rect">
            <a:avLst/>
          </a:prstGeom>
          <a:noFill/>
        </p:spPr>
        <p:txBody>
          <a:bodyPr wrap="none" rtlCol="0">
            <a:spAutoFit/>
          </a:bodyPr>
          <a:lstStyle/>
          <a:p>
            <a:r>
              <a:rPr lang="en-US" sz="1400" dirty="0"/>
              <a:t>m</a:t>
            </a:r>
            <a:r>
              <a:rPr lang="en-US" sz="1400" dirty="0" smtClean="0"/>
              <a:t>eh 2014-07-17</a:t>
            </a:r>
            <a:endParaRPr lang="en-US" sz="1400" dirty="0"/>
          </a:p>
        </p:txBody>
      </p:sp>
    </p:spTree>
    <p:extLst>
      <p:ext uri="{BB962C8B-B14F-4D97-AF65-F5344CB8AC3E}">
        <p14:creationId xmlns:p14="http://schemas.microsoft.com/office/powerpoint/2010/main" val="911295006"/>
      </p:ext>
    </p:extLst>
  </p:cSld>
  <p:clrMapOvr>
    <a:masterClrMapping/>
  </p:clrMapOvr>
  <p:transition xmlns:p14="http://schemas.microsoft.com/office/powerpoint/2010/mai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1" name="TextBox 100"/>
          <p:cNvSpPr txBox="1"/>
          <p:nvPr/>
        </p:nvSpPr>
        <p:spPr>
          <a:xfrm>
            <a:off x="5716345" y="500386"/>
            <a:ext cx="3427655" cy="6247866"/>
          </a:xfrm>
          <a:prstGeom prst="rect">
            <a:avLst/>
          </a:prstGeom>
          <a:noFill/>
          <a:ln w="25400" cmpd="sng">
            <a:noFill/>
          </a:ln>
        </p:spPr>
        <p:txBody>
          <a:bodyPr wrap="square" rtlCol="0">
            <a:spAutoFit/>
          </a:bodyPr>
          <a:lstStyle/>
          <a:p>
            <a:pPr algn="l"/>
            <a:r>
              <a:rPr lang="en-US" sz="1600" dirty="0" smtClean="0"/>
              <a:t>Continually, once per second, a burst item is written to a circular buffer so that the oldest items are overwritten by the newest data.  This allows a string of high-resolution burst-type data to be available at all times extending into the past a given amount.</a:t>
            </a:r>
          </a:p>
          <a:p>
            <a:pPr algn="l"/>
            <a:endParaRPr lang="en-US" sz="1600" dirty="0" smtClean="0"/>
          </a:p>
          <a:p>
            <a:pPr algn="l"/>
            <a:r>
              <a:rPr lang="en-US" sz="1600" dirty="0" smtClean="0"/>
              <a:t>When the burst trigger is activated an interval of post-trigger data is collected, then both pre and post trigger data are telemetered.  The burst trigger can be internal or external to EPI-Lo.</a:t>
            </a:r>
          </a:p>
          <a:p>
            <a:pPr algn="l"/>
            <a:endParaRPr lang="en-US" sz="1600" dirty="0" smtClean="0"/>
          </a:p>
          <a:p>
            <a:pPr algn="l"/>
            <a:r>
              <a:rPr lang="en-US" sz="1600" dirty="0" smtClean="0"/>
              <a:t>The frequency of burst events will be limited to maintain the desired burst data volume allocation.  This could be done, for example, by dividing the orbit into a number of segments each of which has one burst event (either the first triggered event, or the last buffer-full at the end of the segment).</a:t>
            </a:r>
            <a:endParaRPr lang="en-US" sz="1600" dirty="0"/>
          </a:p>
        </p:txBody>
      </p:sp>
      <p:sp>
        <p:nvSpPr>
          <p:cNvPr id="102" name="Block Arc 101"/>
          <p:cNvSpPr>
            <a:spLocks noChangeAspect="1"/>
          </p:cNvSpPr>
          <p:nvPr/>
        </p:nvSpPr>
        <p:spPr>
          <a:xfrm rot="18955736">
            <a:off x="1486230" y="1692666"/>
            <a:ext cx="3657600" cy="3657600"/>
          </a:xfrm>
          <a:prstGeom prst="blockArc">
            <a:avLst>
              <a:gd name="adj1" fmla="val 20246745"/>
              <a:gd name="adj2" fmla="val 21543167"/>
              <a:gd name="adj3" fmla="val 14402"/>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3" name="Block Arc 102"/>
          <p:cNvSpPr>
            <a:spLocks noChangeAspect="1"/>
          </p:cNvSpPr>
          <p:nvPr/>
        </p:nvSpPr>
        <p:spPr>
          <a:xfrm rot="17591848">
            <a:off x="1486231" y="1692666"/>
            <a:ext cx="3657600" cy="3657600"/>
          </a:xfrm>
          <a:prstGeom prst="blockArc">
            <a:avLst>
              <a:gd name="adj1" fmla="val 20246745"/>
              <a:gd name="adj2" fmla="val 21595435"/>
              <a:gd name="adj3" fmla="val 14175"/>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4" name="Block Arc 103"/>
          <p:cNvSpPr>
            <a:spLocks noChangeAspect="1"/>
          </p:cNvSpPr>
          <p:nvPr/>
        </p:nvSpPr>
        <p:spPr>
          <a:xfrm rot="16200000">
            <a:off x="1486232" y="1692668"/>
            <a:ext cx="3657600" cy="3657600"/>
          </a:xfrm>
          <a:prstGeom prst="blockArc">
            <a:avLst>
              <a:gd name="adj1" fmla="val 20246745"/>
              <a:gd name="adj2" fmla="val 37083"/>
              <a:gd name="adj3" fmla="val 14173"/>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5" name="Block Arc 104"/>
          <p:cNvSpPr>
            <a:spLocks noChangeAspect="1"/>
          </p:cNvSpPr>
          <p:nvPr/>
        </p:nvSpPr>
        <p:spPr>
          <a:xfrm rot="14827418">
            <a:off x="1486232" y="1700375"/>
            <a:ext cx="3657600" cy="3657600"/>
          </a:xfrm>
          <a:prstGeom prst="blockArc">
            <a:avLst>
              <a:gd name="adj1" fmla="val 20246745"/>
              <a:gd name="adj2" fmla="val 37083"/>
              <a:gd name="adj3" fmla="val 14173"/>
            </a:avLst>
          </a:prstGeom>
          <a:solidFill>
            <a:schemeClr val="bg1">
              <a:lumMod val="7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6" name="Block Arc 105"/>
          <p:cNvSpPr>
            <a:spLocks noChangeAspect="1"/>
          </p:cNvSpPr>
          <p:nvPr/>
        </p:nvSpPr>
        <p:spPr>
          <a:xfrm rot="13427113">
            <a:off x="1493878" y="1700376"/>
            <a:ext cx="3657600" cy="3657600"/>
          </a:xfrm>
          <a:prstGeom prst="blockArc">
            <a:avLst>
              <a:gd name="adj1" fmla="val 20246745"/>
              <a:gd name="adj2" fmla="val 37083"/>
              <a:gd name="adj3" fmla="val 14173"/>
            </a:avLst>
          </a:prstGeom>
          <a:solidFill>
            <a:schemeClr val="bg1">
              <a:lumMod val="7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7" name="Block Arc 106"/>
          <p:cNvSpPr>
            <a:spLocks noChangeAspect="1"/>
          </p:cNvSpPr>
          <p:nvPr/>
        </p:nvSpPr>
        <p:spPr>
          <a:xfrm rot="12039936">
            <a:off x="1485989" y="1700376"/>
            <a:ext cx="3657600" cy="3657600"/>
          </a:xfrm>
          <a:prstGeom prst="blockArc">
            <a:avLst>
              <a:gd name="adj1" fmla="val 20329790"/>
              <a:gd name="adj2" fmla="val 37083"/>
              <a:gd name="adj3" fmla="val 14173"/>
            </a:avLst>
          </a:prstGeom>
          <a:solidFill>
            <a:schemeClr val="bg1">
              <a:lumMod val="7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8" name="Block Arc 107"/>
          <p:cNvSpPr>
            <a:spLocks noChangeAspect="1"/>
          </p:cNvSpPr>
          <p:nvPr/>
        </p:nvSpPr>
        <p:spPr>
          <a:xfrm rot="10800000">
            <a:off x="1485990" y="1700376"/>
            <a:ext cx="3657600" cy="3657600"/>
          </a:xfrm>
          <a:prstGeom prst="blockArc">
            <a:avLst>
              <a:gd name="adj1" fmla="val 18899769"/>
              <a:gd name="adj2" fmla="val 21562923"/>
              <a:gd name="adj3" fmla="val 13485"/>
            </a:avLst>
          </a:prstGeom>
          <a:solidFill>
            <a:schemeClr val="bg1">
              <a:lumMod val="7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9" name="Block Arc 108"/>
          <p:cNvSpPr>
            <a:spLocks noChangeAspect="1"/>
          </p:cNvSpPr>
          <p:nvPr/>
        </p:nvSpPr>
        <p:spPr>
          <a:xfrm rot="8121231">
            <a:off x="1469253" y="1700376"/>
            <a:ext cx="3657600" cy="3657600"/>
          </a:xfrm>
          <a:prstGeom prst="blockArc">
            <a:avLst>
              <a:gd name="adj1" fmla="val 20234824"/>
              <a:gd name="adj2" fmla="val 21562004"/>
              <a:gd name="adj3" fmla="val 14368"/>
            </a:avLst>
          </a:prstGeom>
          <a:solidFill>
            <a:schemeClr val="bg1">
              <a:lumMod val="7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10" name="Block Arc 109"/>
          <p:cNvSpPr>
            <a:spLocks noChangeAspect="1"/>
          </p:cNvSpPr>
          <p:nvPr/>
        </p:nvSpPr>
        <p:spPr>
          <a:xfrm rot="6839262">
            <a:off x="1493346" y="1700909"/>
            <a:ext cx="3657600" cy="3657600"/>
          </a:xfrm>
          <a:prstGeom prst="blockArc">
            <a:avLst>
              <a:gd name="adj1" fmla="val 20167761"/>
              <a:gd name="adj2" fmla="val 21562004"/>
              <a:gd name="adj3" fmla="val 14368"/>
            </a:avLst>
          </a:prstGeom>
          <a:solidFill>
            <a:schemeClr val="bg1">
              <a:lumMod val="7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11" name="Block Arc 110"/>
          <p:cNvSpPr>
            <a:spLocks noChangeAspect="1"/>
          </p:cNvSpPr>
          <p:nvPr/>
        </p:nvSpPr>
        <p:spPr>
          <a:xfrm rot="5400000">
            <a:off x="1487730" y="1704235"/>
            <a:ext cx="3657600" cy="3657600"/>
          </a:xfrm>
          <a:prstGeom prst="blockArc">
            <a:avLst>
              <a:gd name="adj1" fmla="val 20234824"/>
              <a:gd name="adj2" fmla="val 21589212"/>
              <a:gd name="adj3" fmla="val 14471"/>
            </a:avLst>
          </a:prstGeom>
          <a:solidFill>
            <a:schemeClr val="bg1">
              <a:lumMod val="7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12" name="Block Arc 111"/>
          <p:cNvSpPr>
            <a:spLocks noChangeAspect="1"/>
          </p:cNvSpPr>
          <p:nvPr/>
        </p:nvSpPr>
        <p:spPr>
          <a:xfrm rot="4051924">
            <a:off x="1487730" y="1704235"/>
            <a:ext cx="3657600" cy="3657600"/>
          </a:xfrm>
          <a:prstGeom prst="blockArc">
            <a:avLst>
              <a:gd name="adj1" fmla="val 20295613"/>
              <a:gd name="adj2" fmla="val 21589212"/>
              <a:gd name="adj3" fmla="val 14471"/>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13" name="Block Arc 112"/>
          <p:cNvSpPr>
            <a:spLocks noChangeAspect="1"/>
          </p:cNvSpPr>
          <p:nvPr/>
        </p:nvSpPr>
        <p:spPr>
          <a:xfrm rot="2701758">
            <a:off x="1480601" y="1713730"/>
            <a:ext cx="3657600" cy="3657600"/>
          </a:xfrm>
          <a:prstGeom prst="blockArc">
            <a:avLst>
              <a:gd name="adj1" fmla="val 20250703"/>
              <a:gd name="adj2" fmla="val 21814"/>
              <a:gd name="adj3" fmla="val 14566"/>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14" name="Block Arc 113"/>
          <p:cNvSpPr>
            <a:spLocks noChangeAspect="1"/>
          </p:cNvSpPr>
          <p:nvPr/>
        </p:nvSpPr>
        <p:spPr>
          <a:xfrm rot="1349509">
            <a:off x="1483415" y="1714412"/>
            <a:ext cx="3657600" cy="3657600"/>
          </a:xfrm>
          <a:prstGeom prst="blockArc">
            <a:avLst>
              <a:gd name="adj1" fmla="val 20234824"/>
              <a:gd name="adj2" fmla="val 5200"/>
              <a:gd name="adj3" fmla="val 14504"/>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15" name="Donut 114"/>
          <p:cNvSpPr>
            <a:spLocks noChangeAspect="1"/>
          </p:cNvSpPr>
          <p:nvPr/>
        </p:nvSpPr>
        <p:spPr>
          <a:xfrm>
            <a:off x="1478982" y="1689858"/>
            <a:ext cx="3650070" cy="3649891"/>
          </a:xfrm>
          <a:prstGeom prst="donut">
            <a:avLst>
              <a:gd name="adj" fmla="val 14088"/>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6" name="Circular Arrow 115"/>
          <p:cNvSpPr>
            <a:spLocks noChangeAspect="1"/>
          </p:cNvSpPr>
          <p:nvPr/>
        </p:nvSpPr>
        <p:spPr>
          <a:xfrm rot="2124059">
            <a:off x="1375018" y="1504070"/>
            <a:ext cx="4023358" cy="4023358"/>
          </a:xfrm>
          <a:prstGeom prst="circularArrow">
            <a:avLst>
              <a:gd name="adj1" fmla="val 1099"/>
              <a:gd name="adj2" fmla="val 386102"/>
              <a:gd name="adj3" fmla="val 20281047"/>
              <a:gd name="adj4" fmla="val 18242530"/>
              <a:gd name="adj5" fmla="val 194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7" name="TextBox 116"/>
          <p:cNvSpPr txBox="1"/>
          <p:nvPr/>
        </p:nvSpPr>
        <p:spPr>
          <a:xfrm rot="5400000">
            <a:off x="5205857" y="3250974"/>
            <a:ext cx="637209" cy="369332"/>
          </a:xfrm>
          <a:prstGeom prst="rect">
            <a:avLst/>
          </a:prstGeom>
          <a:noFill/>
          <a:ln w="25400" cmpd="sng">
            <a:noFill/>
          </a:ln>
        </p:spPr>
        <p:txBody>
          <a:bodyPr wrap="square" rtlCol="0">
            <a:spAutoFit/>
          </a:bodyPr>
          <a:lstStyle/>
          <a:p>
            <a:pPr algn="ctr"/>
            <a:r>
              <a:rPr lang="en-US" dirty="0" smtClean="0"/>
              <a:t>time</a:t>
            </a:r>
          </a:p>
        </p:txBody>
      </p:sp>
      <p:sp>
        <p:nvSpPr>
          <p:cNvPr id="118" name="TextBox 117"/>
          <p:cNvSpPr txBox="1"/>
          <p:nvPr/>
        </p:nvSpPr>
        <p:spPr>
          <a:xfrm>
            <a:off x="3411498" y="6029218"/>
            <a:ext cx="2044855" cy="707886"/>
          </a:xfrm>
          <a:prstGeom prst="rect">
            <a:avLst/>
          </a:prstGeom>
          <a:noFill/>
          <a:ln w="25400" cmpd="sng">
            <a:noFill/>
          </a:ln>
        </p:spPr>
        <p:txBody>
          <a:bodyPr wrap="square" rtlCol="0">
            <a:spAutoFit/>
          </a:bodyPr>
          <a:lstStyle/>
          <a:p>
            <a:pPr algn="ctr"/>
            <a:r>
              <a:rPr lang="en-US" sz="2000" dirty="0" smtClean="0"/>
              <a:t>Burst</a:t>
            </a:r>
          </a:p>
          <a:p>
            <a:pPr algn="ctr"/>
            <a:r>
              <a:rPr lang="en-US" sz="2000" dirty="0" smtClean="0"/>
              <a:t>Trigger</a:t>
            </a:r>
          </a:p>
        </p:txBody>
      </p:sp>
      <p:sp>
        <p:nvSpPr>
          <p:cNvPr id="119" name="TextBox 118"/>
          <p:cNvSpPr txBox="1"/>
          <p:nvPr/>
        </p:nvSpPr>
        <p:spPr>
          <a:xfrm>
            <a:off x="1176928" y="641359"/>
            <a:ext cx="1861894" cy="707886"/>
          </a:xfrm>
          <a:prstGeom prst="rect">
            <a:avLst/>
          </a:prstGeom>
          <a:noFill/>
          <a:ln w="25400" cmpd="sng">
            <a:noFill/>
          </a:ln>
        </p:spPr>
        <p:txBody>
          <a:bodyPr wrap="square" rtlCol="0">
            <a:spAutoFit/>
          </a:bodyPr>
          <a:lstStyle/>
          <a:p>
            <a:pPr algn="ctr"/>
            <a:r>
              <a:rPr lang="en-US" sz="2000" dirty="0" smtClean="0"/>
              <a:t>Telemeter</a:t>
            </a:r>
          </a:p>
          <a:p>
            <a:pPr algn="ctr"/>
            <a:r>
              <a:rPr lang="en-US" sz="2000" dirty="0" smtClean="0"/>
              <a:t>Burst Buffer</a:t>
            </a:r>
          </a:p>
        </p:txBody>
      </p:sp>
      <p:sp>
        <p:nvSpPr>
          <p:cNvPr id="120" name="Block Arc 119"/>
          <p:cNvSpPr>
            <a:spLocks noChangeAspect="1"/>
          </p:cNvSpPr>
          <p:nvPr/>
        </p:nvSpPr>
        <p:spPr>
          <a:xfrm rot="16200000">
            <a:off x="-1073130" y="6151152"/>
            <a:ext cx="3657600" cy="3657600"/>
          </a:xfrm>
          <a:prstGeom prst="blockArc">
            <a:avLst>
              <a:gd name="adj1" fmla="val 20919126"/>
              <a:gd name="adj2" fmla="val 576733"/>
              <a:gd name="adj3" fmla="val 11522"/>
            </a:avLst>
          </a:prstGeom>
          <a:solidFill>
            <a:schemeClr val="bg1">
              <a:lumMod val="65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21" name="TextBox 120"/>
          <p:cNvSpPr txBox="1"/>
          <p:nvPr/>
        </p:nvSpPr>
        <p:spPr>
          <a:xfrm>
            <a:off x="1020636" y="5577998"/>
            <a:ext cx="1817537" cy="369332"/>
          </a:xfrm>
          <a:prstGeom prst="rect">
            <a:avLst/>
          </a:prstGeom>
          <a:noFill/>
          <a:ln w="25400" cmpd="sng">
            <a:noFill/>
          </a:ln>
        </p:spPr>
        <p:txBody>
          <a:bodyPr wrap="square" rtlCol="0">
            <a:spAutoFit/>
          </a:bodyPr>
          <a:lstStyle/>
          <a:p>
            <a:pPr algn="ctr"/>
            <a:r>
              <a:rPr lang="en-US" dirty="0" smtClean="0"/>
              <a:t>Pre-trigger data</a:t>
            </a:r>
          </a:p>
        </p:txBody>
      </p:sp>
      <p:sp>
        <p:nvSpPr>
          <p:cNvPr id="122" name="TextBox 121"/>
          <p:cNvSpPr txBox="1"/>
          <p:nvPr/>
        </p:nvSpPr>
        <p:spPr>
          <a:xfrm>
            <a:off x="1020636" y="6173446"/>
            <a:ext cx="1817537" cy="369332"/>
          </a:xfrm>
          <a:prstGeom prst="rect">
            <a:avLst/>
          </a:prstGeom>
          <a:noFill/>
          <a:ln w="25400" cmpd="sng">
            <a:noFill/>
          </a:ln>
        </p:spPr>
        <p:txBody>
          <a:bodyPr wrap="square" rtlCol="0">
            <a:spAutoFit/>
          </a:bodyPr>
          <a:lstStyle/>
          <a:p>
            <a:pPr algn="ctr"/>
            <a:r>
              <a:rPr lang="en-US" dirty="0" smtClean="0"/>
              <a:t>post-trigger data</a:t>
            </a:r>
          </a:p>
        </p:txBody>
      </p:sp>
      <p:sp>
        <p:nvSpPr>
          <p:cNvPr id="123" name="Block Arc 122"/>
          <p:cNvSpPr>
            <a:spLocks noChangeAspect="1"/>
          </p:cNvSpPr>
          <p:nvPr/>
        </p:nvSpPr>
        <p:spPr>
          <a:xfrm rot="16200000">
            <a:off x="-1073131" y="5577998"/>
            <a:ext cx="3657600" cy="3657600"/>
          </a:xfrm>
          <a:prstGeom prst="blockArc">
            <a:avLst>
              <a:gd name="adj1" fmla="val 20919126"/>
              <a:gd name="adj2" fmla="val 576733"/>
              <a:gd name="adj3" fmla="val 11522"/>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cxnSp>
        <p:nvCxnSpPr>
          <p:cNvPr id="124" name="Straight Arrow Connector 123"/>
          <p:cNvCxnSpPr/>
          <p:nvPr/>
        </p:nvCxnSpPr>
        <p:spPr>
          <a:xfrm>
            <a:off x="3202609" y="1182492"/>
            <a:ext cx="0" cy="784439"/>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584470" y="813160"/>
            <a:ext cx="1260767" cy="369332"/>
          </a:xfrm>
          <a:prstGeom prst="rect">
            <a:avLst/>
          </a:prstGeom>
          <a:noFill/>
          <a:ln w="25400" cmpd="sng">
            <a:noFill/>
          </a:ln>
        </p:spPr>
        <p:txBody>
          <a:bodyPr wrap="square" rtlCol="0">
            <a:spAutoFit/>
          </a:bodyPr>
          <a:lstStyle/>
          <a:p>
            <a:pPr algn="ctr"/>
            <a:r>
              <a:rPr lang="en-US" dirty="0" smtClean="0"/>
              <a:t>oldest</a:t>
            </a:r>
          </a:p>
        </p:txBody>
      </p:sp>
      <p:cxnSp>
        <p:nvCxnSpPr>
          <p:cNvPr id="126" name="Straight Arrow Connector 125"/>
          <p:cNvCxnSpPr/>
          <p:nvPr/>
        </p:nvCxnSpPr>
        <p:spPr>
          <a:xfrm>
            <a:off x="1192791" y="2201848"/>
            <a:ext cx="1159565" cy="0"/>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98672" y="1951559"/>
            <a:ext cx="1260767" cy="369332"/>
          </a:xfrm>
          <a:prstGeom prst="rect">
            <a:avLst/>
          </a:prstGeom>
          <a:noFill/>
          <a:ln w="25400" cmpd="sng">
            <a:noFill/>
          </a:ln>
        </p:spPr>
        <p:txBody>
          <a:bodyPr wrap="square" rtlCol="0">
            <a:spAutoFit/>
          </a:bodyPr>
          <a:lstStyle/>
          <a:p>
            <a:pPr algn="ctr"/>
            <a:r>
              <a:rPr lang="en-US" dirty="0" smtClean="0"/>
              <a:t>newest</a:t>
            </a:r>
          </a:p>
        </p:txBody>
      </p:sp>
      <p:sp>
        <p:nvSpPr>
          <p:cNvPr id="128" name="TextBox 127"/>
          <p:cNvSpPr txBox="1"/>
          <p:nvPr/>
        </p:nvSpPr>
        <p:spPr>
          <a:xfrm>
            <a:off x="71260" y="4794716"/>
            <a:ext cx="1518604" cy="707886"/>
          </a:xfrm>
          <a:prstGeom prst="rect">
            <a:avLst/>
          </a:prstGeom>
          <a:noFill/>
          <a:ln w="25400" cmpd="sng">
            <a:noFill/>
          </a:ln>
        </p:spPr>
        <p:txBody>
          <a:bodyPr wrap="square" rtlCol="0">
            <a:spAutoFit/>
          </a:bodyPr>
          <a:lstStyle/>
          <a:p>
            <a:pPr algn="ctr"/>
            <a:r>
              <a:rPr lang="en-US" sz="2000" b="1" dirty="0"/>
              <a:t>b</a:t>
            </a:r>
            <a:r>
              <a:rPr lang="en-US" sz="2000" b="1" dirty="0" smtClean="0"/>
              <a:t>urst data  items</a:t>
            </a:r>
          </a:p>
        </p:txBody>
      </p:sp>
      <p:sp>
        <p:nvSpPr>
          <p:cNvPr id="129" name="Circular Arrow 128"/>
          <p:cNvSpPr>
            <a:spLocks noChangeAspect="1"/>
          </p:cNvSpPr>
          <p:nvPr/>
        </p:nvSpPr>
        <p:spPr>
          <a:xfrm rot="12942538">
            <a:off x="1222119" y="1501387"/>
            <a:ext cx="4023358" cy="4023358"/>
          </a:xfrm>
          <a:prstGeom prst="circularArrow">
            <a:avLst>
              <a:gd name="adj1" fmla="val 1099"/>
              <a:gd name="adj2" fmla="val 386102"/>
              <a:gd name="adj3" fmla="val 20281047"/>
              <a:gd name="adj4" fmla="val 18242530"/>
              <a:gd name="adj5" fmla="val 1832"/>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0" name="TextBox 129"/>
          <p:cNvSpPr txBox="1"/>
          <p:nvPr/>
        </p:nvSpPr>
        <p:spPr>
          <a:xfrm rot="16200000">
            <a:off x="785201" y="3325678"/>
            <a:ext cx="637209" cy="369332"/>
          </a:xfrm>
          <a:prstGeom prst="rect">
            <a:avLst/>
          </a:prstGeom>
          <a:noFill/>
          <a:ln w="25400" cmpd="sng">
            <a:noFill/>
          </a:ln>
        </p:spPr>
        <p:txBody>
          <a:bodyPr wrap="square" rtlCol="0">
            <a:spAutoFit/>
          </a:bodyPr>
          <a:lstStyle/>
          <a:p>
            <a:pPr algn="ctr"/>
            <a:r>
              <a:rPr lang="en-US" dirty="0" smtClean="0"/>
              <a:t>time</a:t>
            </a:r>
          </a:p>
        </p:txBody>
      </p:sp>
      <p:sp>
        <p:nvSpPr>
          <p:cNvPr id="131" name="TextBox 130"/>
          <p:cNvSpPr txBox="1"/>
          <p:nvPr/>
        </p:nvSpPr>
        <p:spPr>
          <a:xfrm>
            <a:off x="2174004" y="2617242"/>
            <a:ext cx="2335440" cy="1815882"/>
          </a:xfrm>
          <a:prstGeom prst="rect">
            <a:avLst/>
          </a:prstGeom>
          <a:noFill/>
          <a:ln w="25400" cmpd="sng">
            <a:noFill/>
          </a:ln>
        </p:spPr>
        <p:txBody>
          <a:bodyPr wrap="square" rtlCol="0">
            <a:spAutoFit/>
          </a:bodyPr>
          <a:lstStyle/>
          <a:p>
            <a:pPr algn="ctr"/>
            <a:r>
              <a:rPr lang="en-US" sz="1600" b="1" dirty="0" smtClean="0"/>
              <a:t>BURST BUFFER</a:t>
            </a:r>
          </a:p>
          <a:p>
            <a:pPr algn="ctr"/>
            <a:r>
              <a:rPr lang="en-US" sz="1600" dirty="0" smtClean="0"/>
              <a:t>The size of the burst buffer is estimated to be ~ 1 MiB, so can contain ~20 minutes (~1000 s) of data, assuming the 1 kiB Burst item.</a:t>
            </a:r>
          </a:p>
        </p:txBody>
      </p:sp>
      <p:sp>
        <p:nvSpPr>
          <p:cNvPr id="132" name="TextBox 131"/>
          <p:cNvSpPr txBox="1"/>
          <p:nvPr/>
        </p:nvSpPr>
        <p:spPr>
          <a:xfrm>
            <a:off x="4105469" y="513836"/>
            <a:ext cx="1600373" cy="830997"/>
          </a:xfrm>
          <a:prstGeom prst="rect">
            <a:avLst/>
          </a:prstGeom>
          <a:noFill/>
          <a:ln w="25400" cmpd="sng">
            <a:noFill/>
          </a:ln>
        </p:spPr>
        <p:txBody>
          <a:bodyPr wrap="square" rtlCol="0">
            <a:spAutoFit/>
          </a:bodyPr>
          <a:lstStyle/>
          <a:p>
            <a:r>
              <a:rPr lang="en-US" sz="1600" dirty="0" smtClean="0"/>
              <a:t>The 1 kiB size of the Burst Items is notional.</a:t>
            </a:r>
          </a:p>
        </p:txBody>
      </p:sp>
      <p:sp>
        <p:nvSpPr>
          <p:cNvPr id="133" name="TextBox 132"/>
          <p:cNvSpPr txBox="1"/>
          <p:nvPr/>
        </p:nvSpPr>
        <p:spPr>
          <a:xfrm>
            <a:off x="0" y="10762"/>
            <a:ext cx="9144000" cy="461665"/>
          </a:xfrm>
          <a:prstGeom prst="rect">
            <a:avLst/>
          </a:prstGeom>
          <a:noFill/>
          <a:ln w="25400" cmpd="sng">
            <a:noFill/>
          </a:ln>
        </p:spPr>
        <p:txBody>
          <a:bodyPr wrap="square" rtlCol="0">
            <a:spAutoFit/>
          </a:bodyPr>
          <a:lstStyle/>
          <a:p>
            <a:pPr algn="ctr"/>
            <a:r>
              <a:rPr lang="en-US" sz="2400" b="1" dirty="0" smtClean="0"/>
              <a:t>ISIS/EPI-Lo Burst Data Processing (concept)</a:t>
            </a:r>
          </a:p>
        </p:txBody>
      </p:sp>
      <p:sp>
        <p:nvSpPr>
          <p:cNvPr id="134" name="TextBox 133"/>
          <p:cNvSpPr txBox="1"/>
          <p:nvPr/>
        </p:nvSpPr>
        <p:spPr>
          <a:xfrm>
            <a:off x="7408969" y="6581001"/>
            <a:ext cx="2367707" cy="276999"/>
          </a:xfrm>
          <a:prstGeom prst="rect">
            <a:avLst/>
          </a:prstGeom>
          <a:noFill/>
          <a:ln w="25400" cmpd="sng">
            <a:noFill/>
          </a:ln>
        </p:spPr>
        <p:txBody>
          <a:bodyPr wrap="square" rtlCol="0">
            <a:spAutoFit/>
          </a:bodyPr>
          <a:lstStyle/>
          <a:p>
            <a:pPr algn="ctr"/>
            <a:r>
              <a:rPr lang="en-US" sz="1200" dirty="0" smtClean="0"/>
              <a:t>meh 2014-07-01</a:t>
            </a:r>
          </a:p>
        </p:txBody>
      </p:sp>
      <p:sp>
        <p:nvSpPr>
          <p:cNvPr id="135" name="TextBox 134"/>
          <p:cNvSpPr txBox="1"/>
          <p:nvPr/>
        </p:nvSpPr>
        <p:spPr>
          <a:xfrm rot="3858163">
            <a:off x="4512707" y="2319461"/>
            <a:ext cx="841400" cy="923330"/>
          </a:xfrm>
          <a:prstGeom prst="rect">
            <a:avLst/>
          </a:prstGeom>
          <a:noFill/>
          <a:ln w="25400" cmpd="sng">
            <a:noFill/>
          </a:ln>
        </p:spPr>
        <p:txBody>
          <a:bodyPr wrap="square" rtlCol="0">
            <a:spAutoFit/>
          </a:bodyPr>
          <a:lstStyle/>
          <a:p>
            <a:pPr algn="ctr"/>
            <a:r>
              <a:rPr lang="en-US" sz="5400" dirty="0" smtClean="0"/>
              <a:t>…</a:t>
            </a:r>
          </a:p>
        </p:txBody>
      </p:sp>
      <p:sp>
        <p:nvSpPr>
          <p:cNvPr id="136" name="TextBox 135"/>
          <p:cNvSpPr txBox="1"/>
          <p:nvPr/>
        </p:nvSpPr>
        <p:spPr>
          <a:xfrm rot="3858163">
            <a:off x="1694488" y="3587368"/>
            <a:ext cx="841400" cy="923330"/>
          </a:xfrm>
          <a:prstGeom prst="rect">
            <a:avLst/>
          </a:prstGeom>
          <a:noFill/>
          <a:ln w="25400" cmpd="sng">
            <a:noFill/>
          </a:ln>
        </p:spPr>
        <p:txBody>
          <a:bodyPr wrap="square" rtlCol="0">
            <a:spAutoFit/>
          </a:bodyPr>
          <a:lstStyle/>
          <a:p>
            <a:pPr algn="ctr"/>
            <a:r>
              <a:rPr lang="en-US" sz="5400" dirty="0" smtClean="0"/>
              <a:t>…</a:t>
            </a:r>
          </a:p>
        </p:txBody>
      </p:sp>
      <p:sp>
        <p:nvSpPr>
          <p:cNvPr id="137" name="Bent-Up Arrow 136"/>
          <p:cNvSpPr/>
          <p:nvPr/>
        </p:nvSpPr>
        <p:spPr>
          <a:xfrm rot="20044284">
            <a:off x="2377527" y="1440288"/>
            <a:ext cx="369383" cy="666578"/>
          </a:xfrm>
          <a:prstGeom prst="bentUpArrow">
            <a:avLst>
              <a:gd name="adj1" fmla="val 25774"/>
              <a:gd name="adj2" fmla="val 42257"/>
              <a:gd name="adj3" fmla="val 50000"/>
            </a:avLst>
          </a:prstGeom>
          <a:solidFill>
            <a:schemeClr val="bg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Notched Right Arrow 137"/>
          <p:cNvSpPr/>
          <p:nvPr/>
        </p:nvSpPr>
        <p:spPr>
          <a:xfrm rot="14835666">
            <a:off x="3832031" y="5388650"/>
            <a:ext cx="718884" cy="471398"/>
          </a:xfrm>
          <a:prstGeom prst="notchedRightArrow">
            <a:avLst>
              <a:gd name="adj1" fmla="val 39771"/>
              <a:gd name="adj2" fmla="val 56554"/>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059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nvSpPr>
        <p:spPr>
          <a:xfrm>
            <a:off x="2451963" y="631553"/>
            <a:ext cx="3512230" cy="5058941"/>
          </a:xfrm>
          <a:prstGeom prst="rect">
            <a:avLst/>
          </a:prstGeom>
          <a:solidFill>
            <a:schemeClr val="tx1">
              <a:lumMod val="50000"/>
              <a:lumOff val="5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599415" y="1108770"/>
            <a:ext cx="3212377" cy="583639"/>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599416" y="1914811"/>
            <a:ext cx="850230" cy="3623283"/>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599416" y="5710283"/>
            <a:ext cx="850230" cy="369332"/>
          </a:xfrm>
          <a:prstGeom prst="rect">
            <a:avLst/>
          </a:prstGeom>
          <a:noFill/>
          <a:ln w="25400" cmpd="sng">
            <a:noFill/>
          </a:ln>
        </p:spPr>
        <p:txBody>
          <a:bodyPr wrap="square" rtlCol="0">
            <a:spAutoFit/>
          </a:bodyPr>
          <a:lstStyle/>
          <a:p>
            <a:pPr algn="ctr"/>
            <a:r>
              <a:rPr lang="en-US" dirty="0" smtClean="0"/>
              <a:t>Slot 0</a:t>
            </a:r>
          </a:p>
        </p:txBody>
      </p:sp>
      <p:sp>
        <p:nvSpPr>
          <p:cNvPr id="6" name="TextBox 5"/>
          <p:cNvSpPr txBox="1"/>
          <p:nvPr/>
        </p:nvSpPr>
        <p:spPr>
          <a:xfrm>
            <a:off x="2599416" y="5947335"/>
            <a:ext cx="850230" cy="369332"/>
          </a:xfrm>
          <a:prstGeom prst="rect">
            <a:avLst/>
          </a:prstGeom>
          <a:noFill/>
          <a:ln w="25400" cmpd="sng">
            <a:noFill/>
          </a:ln>
        </p:spPr>
        <p:txBody>
          <a:bodyPr wrap="square" rtlCol="0">
            <a:spAutoFit/>
          </a:bodyPr>
          <a:lstStyle/>
          <a:p>
            <a:pPr algn="ctr"/>
            <a:r>
              <a:rPr lang="en-US" dirty="0" smtClean="0"/>
              <a:t>1/8 s</a:t>
            </a:r>
          </a:p>
        </p:txBody>
      </p:sp>
      <p:sp>
        <p:nvSpPr>
          <p:cNvPr id="7" name="TextBox 6"/>
          <p:cNvSpPr txBox="1"/>
          <p:nvPr/>
        </p:nvSpPr>
        <p:spPr>
          <a:xfrm>
            <a:off x="2640636" y="1048290"/>
            <a:ext cx="3207137" cy="646331"/>
          </a:xfrm>
          <a:prstGeom prst="rect">
            <a:avLst/>
          </a:prstGeom>
          <a:noFill/>
          <a:ln w="25400" cmpd="sng">
            <a:noFill/>
          </a:ln>
        </p:spPr>
        <p:txBody>
          <a:bodyPr wrap="square" rtlCol="0">
            <a:spAutoFit/>
          </a:bodyPr>
          <a:lstStyle/>
          <a:p>
            <a:pPr algn="ctr"/>
            <a:r>
              <a:rPr lang="en-US" dirty="0"/>
              <a:t>A</a:t>
            </a:r>
            <a:r>
              <a:rPr lang="en-US" dirty="0" smtClean="0"/>
              <a:t>ncillary Data 32 bytes</a:t>
            </a:r>
          </a:p>
          <a:p>
            <a:pPr algn="ctr"/>
            <a:r>
              <a:rPr lang="en-US" dirty="0" smtClean="0"/>
              <a:t>(e.g., 8-slot pattern of modes)</a:t>
            </a:r>
          </a:p>
        </p:txBody>
      </p:sp>
      <p:sp>
        <p:nvSpPr>
          <p:cNvPr id="22" name="Rectangle 21"/>
          <p:cNvSpPr/>
          <p:nvPr/>
        </p:nvSpPr>
        <p:spPr>
          <a:xfrm>
            <a:off x="3451369" y="1914811"/>
            <a:ext cx="850230" cy="3623283"/>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451369" y="5710283"/>
            <a:ext cx="850230" cy="369332"/>
          </a:xfrm>
          <a:prstGeom prst="rect">
            <a:avLst/>
          </a:prstGeom>
          <a:noFill/>
          <a:ln w="25400" cmpd="sng">
            <a:noFill/>
          </a:ln>
        </p:spPr>
        <p:txBody>
          <a:bodyPr wrap="square" rtlCol="0">
            <a:spAutoFit/>
          </a:bodyPr>
          <a:lstStyle/>
          <a:p>
            <a:pPr algn="ctr"/>
            <a:r>
              <a:rPr lang="en-US" dirty="0" smtClean="0"/>
              <a:t>Slot 1</a:t>
            </a:r>
          </a:p>
        </p:txBody>
      </p:sp>
      <p:sp>
        <p:nvSpPr>
          <p:cNvPr id="24" name="TextBox 23"/>
          <p:cNvSpPr txBox="1"/>
          <p:nvPr/>
        </p:nvSpPr>
        <p:spPr>
          <a:xfrm>
            <a:off x="3451369" y="5947335"/>
            <a:ext cx="850230" cy="369332"/>
          </a:xfrm>
          <a:prstGeom prst="rect">
            <a:avLst/>
          </a:prstGeom>
          <a:noFill/>
          <a:ln w="25400" cmpd="sng">
            <a:noFill/>
          </a:ln>
        </p:spPr>
        <p:txBody>
          <a:bodyPr wrap="square" rtlCol="0">
            <a:spAutoFit/>
          </a:bodyPr>
          <a:lstStyle/>
          <a:p>
            <a:pPr algn="ctr"/>
            <a:r>
              <a:rPr lang="en-US" dirty="0" smtClean="0"/>
              <a:t>1/8 s</a:t>
            </a:r>
          </a:p>
        </p:txBody>
      </p:sp>
      <p:sp>
        <p:nvSpPr>
          <p:cNvPr id="52" name="Rectangle 51"/>
          <p:cNvSpPr/>
          <p:nvPr/>
        </p:nvSpPr>
        <p:spPr>
          <a:xfrm>
            <a:off x="4961563" y="1914811"/>
            <a:ext cx="850230" cy="3623283"/>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4961563" y="5710283"/>
            <a:ext cx="850230" cy="369332"/>
          </a:xfrm>
          <a:prstGeom prst="rect">
            <a:avLst/>
          </a:prstGeom>
          <a:noFill/>
          <a:ln w="25400" cmpd="sng">
            <a:noFill/>
          </a:ln>
        </p:spPr>
        <p:txBody>
          <a:bodyPr wrap="square" rtlCol="0">
            <a:spAutoFit/>
          </a:bodyPr>
          <a:lstStyle/>
          <a:p>
            <a:pPr algn="ctr"/>
            <a:r>
              <a:rPr lang="en-US" dirty="0" smtClean="0"/>
              <a:t>Slot 7</a:t>
            </a:r>
          </a:p>
        </p:txBody>
      </p:sp>
      <p:sp>
        <p:nvSpPr>
          <p:cNvPr id="54" name="TextBox 53"/>
          <p:cNvSpPr txBox="1"/>
          <p:nvPr/>
        </p:nvSpPr>
        <p:spPr>
          <a:xfrm>
            <a:off x="4961563" y="5947335"/>
            <a:ext cx="850230" cy="369332"/>
          </a:xfrm>
          <a:prstGeom prst="rect">
            <a:avLst/>
          </a:prstGeom>
          <a:noFill/>
          <a:ln w="25400" cmpd="sng">
            <a:noFill/>
          </a:ln>
        </p:spPr>
        <p:txBody>
          <a:bodyPr wrap="square" rtlCol="0">
            <a:spAutoFit/>
          </a:bodyPr>
          <a:lstStyle/>
          <a:p>
            <a:pPr algn="ctr"/>
            <a:r>
              <a:rPr lang="en-US" dirty="0" smtClean="0"/>
              <a:t>1/8 s</a:t>
            </a:r>
          </a:p>
        </p:txBody>
      </p:sp>
      <p:sp>
        <p:nvSpPr>
          <p:cNvPr id="56" name="TextBox 55"/>
          <p:cNvSpPr txBox="1"/>
          <p:nvPr/>
        </p:nvSpPr>
        <p:spPr>
          <a:xfrm>
            <a:off x="-107782" y="0"/>
            <a:ext cx="9144000" cy="461665"/>
          </a:xfrm>
          <a:prstGeom prst="rect">
            <a:avLst/>
          </a:prstGeom>
          <a:noFill/>
          <a:ln w="25400" cmpd="sng">
            <a:noFill/>
          </a:ln>
        </p:spPr>
        <p:txBody>
          <a:bodyPr wrap="square" rtlCol="0">
            <a:spAutoFit/>
          </a:bodyPr>
          <a:lstStyle/>
          <a:p>
            <a:pPr algn="ctr"/>
            <a:r>
              <a:rPr lang="en-US" sz="2400" b="1" dirty="0" smtClean="0"/>
              <a:t>ISIS/EPI-Lo Burst Data Item (concept)  -  1 second  -  1 kiB</a:t>
            </a:r>
          </a:p>
        </p:txBody>
      </p:sp>
      <p:sp>
        <p:nvSpPr>
          <p:cNvPr id="57" name="TextBox 56"/>
          <p:cNvSpPr txBox="1"/>
          <p:nvPr/>
        </p:nvSpPr>
        <p:spPr>
          <a:xfrm>
            <a:off x="4227789" y="2855187"/>
            <a:ext cx="841400" cy="923330"/>
          </a:xfrm>
          <a:prstGeom prst="rect">
            <a:avLst/>
          </a:prstGeom>
          <a:noFill/>
          <a:ln w="25400" cmpd="sng">
            <a:noFill/>
          </a:ln>
        </p:spPr>
        <p:txBody>
          <a:bodyPr wrap="square" rtlCol="0">
            <a:spAutoFit/>
          </a:bodyPr>
          <a:lstStyle/>
          <a:p>
            <a:pPr algn="ctr"/>
            <a:r>
              <a:rPr lang="en-US" sz="5400" dirty="0" smtClean="0">
                <a:solidFill>
                  <a:schemeClr val="bg1">
                    <a:lumMod val="95000"/>
                  </a:schemeClr>
                </a:solidFill>
              </a:rPr>
              <a:t>…</a:t>
            </a:r>
          </a:p>
        </p:txBody>
      </p:sp>
      <p:sp>
        <p:nvSpPr>
          <p:cNvPr id="58" name="TextBox 57"/>
          <p:cNvSpPr txBox="1"/>
          <p:nvPr/>
        </p:nvSpPr>
        <p:spPr>
          <a:xfrm>
            <a:off x="2935926" y="6416124"/>
            <a:ext cx="2380217" cy="461665"/>
          </a:xfrm>
          <a:prstGeom prst="rect">
            <a:avLst/>
          </a:prstGeom>
          <a:noFill/>
          <a:ln w="25400" cmpd="sng">
            <a:noFill/>
          </a:ln>
        </p:spPr>
        <p:txBody>
          <a:bodyPr wrap="square" rtlCol="0">
            <a:spAutoFit/>
          </a:bodyPr>
          <a:lstStyle/>
          <a:p>
            <a:pPr algn="ctr"/>
            <a:r>
              <a:rPr lang="en-US" sz="2400" dirty="0" smtClean="0"/>
              <a:t>Time </a:t>
            </a:r>
            <a:r>
              <a:rPr lang="en-US" sz="2400" dirty="0" smtClean="0">
                <a:sym typeface="Wingdings"/>
              </a:rPr>
              <a:t></a:t>
            </a:r>
            <a:endParaRPr lang="en-US" sz="2400" dirty="0" smtClean="0"/>
          </a:p>
        </p:txBody>
      </p:sp>
      <p:sp>
        <p:nvSpPr>
          <p:cNvPr id="59" name="TextBox 58"/>
          <p:cNvSpPr txBox="1"/>
          <p:nvPr/>
        </p:nvSpPr>
        <p:spPr>
          <a:xfrm>
            <a:off x="6115152" y="382185"/>
            <a:ext cx="2937477" cy="6494087"/>
          </a:xfrm>
          <a:prstGeom prst="rect">
            <a:avLst/>
          </a:prstGeom>
          <a:noFill/>
          <a:ln w="25400" cmpd="sng">
            <a:noFill/>
          </a:ln>
        </p:spPr>
        <p:txBody>
          <a:bodyPr wrap="square" rtlCol="0">
            <a:spAutoFit/>
          </a:bodyPr>
          <a:lstStyle/>
          <a:p>
            <a:pPr algn="l"/>
            <a:r>
              <a:rPr lang="en-US" sz="1600" dirty="0" smtClean="0"/>
              <a:t>There are 8 intervals (dubbed “slots”) per second.  During each interval EPI-Lo is in a specified event logic mode.</a:t>
            </a:r>
          </a:p>
          <a:p>
            <a:pPr algn="l"/>
            <a:endParaRPr lang="en-US" sz="1600" dirty="0" smtClean="0"/>
          </a:p>
          <a:p>
            <a:pPr algn="l"/>
            <a:r>
              <a:rPr lang="en-US" sz="1600" dirty="0" smtClean="0"/>
              <a:t>We have four main modes:</a:t>
            </a:r>
          </a:p>
          <a:p>
            <a:pPr marL="457200" indent="-457200" algn="l">
              <a:buAutoNum type="arabicPeriod"/>
            </a:pPr>
            <a:r>
              <a:rPr lang="en-US" sz="1600" dirty="0" smtClean="0"/>
              <a:t>Ion composition</a:t>
            </a:r>
          </a:p>
          <a:p>
            <a:pPr marL="457200" indent="-457200" algn="l">
              <a:buAutoNum type="arabicPeriod"/>
            </a:pPr>
            <a:r>
              <a:rPr lang="en-US" sz="1600" dirty="0" smtClean="0"/>
              <a:t>Ion Energy</a:t>
            </a:r>
          </a:p>
          <a:p>
            <a:pPr marL="457200" indent="-457200" algn="l">
              <a:buAutoNum type="arabicPeriod"/>
            </a:pPr>
            <a:r>
              <a:rPr lang="en-US" sz="1600" dirty="0" smtClean="0"/>
              <a:t>Particle composition</a:t>
            </a:r>
          </a:p>
          <a:p>
            <a:pPr marL="457200" indent="-457200" algn="l">
              <a:buAutoNum type="arabicPeriod"/>
            </a:pPr>
            <a:r>
              <a:rPr lang="en-US" sz="1600" dirty="0" smtClean="0"/>
              <a:t>Particle Energy</a:t>
            </a:r>
          </a:p>
          <a:p>
            <a:pPr marL="457200" indent="-457200" algn="l">
              <a:buAutoNum type="arabicPeriod"/>
            </a:pPr>
            <a:endParaRPr lang="en-US" sz="1600" dirty="0"/>
          </a:p>
          <a:p>
            <a:pPr algn="l"/>
            <a:r>
              <a:rPr lang="en-US" sz="1600" dirty="0" smtClean="0"/>
              <a:t>Ion modes only measure ions, using the bottom, non Al flashed SSD, while the particle modes measure both ions and electrons using the top, Al flashed detector (formerly known as e- SSD).</a:t>
            </a:r>
          </a:p>
          <a:p>
            <a:pPr algn="l"/>
            <a:endParaRPr lang="en-US" sz="1600" dirty="0"/>
          </a:p>
          <a:p>
            <a:pPr algn="l"/>
            <a:r>
              <a:rPr lang="en-US" sz="1600" dirty="0" smtClean="0"/>
              <a:t>The specific content of the 31 counters depends on the mode.</a:t>
            </a:r>
          </a:p>
          <a:p>
            <a:pPr algn="l"/>
            <a:endParaRPr lang="en-US" sz="1600" dirty="0"/>
          </a:p>
          <a:p>
            <a:pPr algn="l"/>
            <a:r>
              <a:rPr lang="en-US" sz="1600" dirty="0" smtClean="0"/>
              <a:t>This provides down to 0.125 s resolution, depending on the selected mode pattern.   </a:t>
            </a:r>
          </a:p>
        </p:txBody>
      </p:sp>
      <p:grpSp>
        <p:nvGrpSpPr>
          <p:cNvPr id="15" name="Group 14"/>
          <p:cNvGrpSpPr/>
          <p:nvPr/>
        </p:nvGrpSpPr>
        <p:grpSpPr>
          <a:xfrm>
            <a:off x="-3160411" y="3032516"/>
            <a:ext cx="8229600" cy="8269920"/>
            <a:chOff x="-3160411" y="3032516"/>
            <a:chExt cx="8229600" cy="8269920"/>
          </a:xfrm>
        </p:grpSpPr>
        <p:sp>
          <p:nvSpPr>
            <p:cNvPr id="27" name="Block Arc 26"/>
            <p:cNvSpPr>
              <a:spLocks noChangeAspect="1"/>
            </p:cNvSpPr>
            <p:nvPr/>
          </p:nvSpPr>
          <p:spPr>
            <a:xfrm rot="16200000">
              <a:off x="-3160411" y="3072836"/>
              <a:ext cx="8229600" cy="8229600"/>
            </a:xfrm>
            <a:prstGeom prst="blockArc">
              <a:avLst>
                <a:gd name="adj1" fmla="val 20919126"/>
                <a:gd name="adj2" fmla="val 576733"/>
                <a:gd name="adj3" fmla="val 11522"/>
              </a:avLst>
            </a:prstGeom>
            <a:solidFill>
              <a:schemeClr val="tx1">
                <a:lumMod val="50000"/>
                <a:lumOff val="50000"/>
              </a:schemeClr>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28" name="TextBox 27"/>
            <p:cNvSpPr txBox="1"/>
            <p:nvPr/>
          </p:nvSpPr>
          <p:spPr>
            <a:xfrm>
              <a:off x="272209" y="3032516"/>
              <a:ext cx="1310165" cy="1015663"/>
            </a:xfrm>
            <a:prstGeom prst="rect">
              <a:avLst/>
            </a:prstGeom>
            <a:noFill/>
            <a:ln w="25400" cmpd="sng">
              <a:noFill/>
            </a:ln>
          </p:spPr>
          <p:txBody>
            <a:bodyPr wrap="square" rtlCol="0">
              <a:spAutoFit/>
            </a:bodyPr>
            <a:lstStyle/>
            <a:p>
              <a:pPr algn="ctr"/>
              <a:r>
                <a:rPr lang="en-US" sz="2000" dirty="0" smtClean="0">
                  <a:solidFill>
                    <a:schemeClr val="bg1"/>
                  </a:solidFill>
                </a:rPr>
                <a:t>Burst</a:t>
              </a:r>
            </a:p>
            <a:p>
              <a:pPr algn="ctr"/>
              <a:r>
                <a:rPr lang="en-US" sz="2000" dirty="0" smtClean="0">
                  <a:solidFill>
                    <a:schemeClr val="bg1"/>
                  </a:solidFill>
                </a:rPr>
                <a:t>Data item</a:t>
              </a:r>
            </a:p>
            <a:p>
              <a:pPr algn="ctr"/>
              <a:r>
                <a:rPr lang="en-US" sz="2000" dirty="0" smtClean="0">
                  <a:solidFill>
                    <a:schemeClr val="bg1"/>
                  </a:solidFill>
                </a:rPr>
                <a:t>1 kiB, 1s</a:t>
              </a:r>
            </a:p>
          </p:txBody>
        </p:sp>
      </p:grpSp>
      <p:cxnSp>
        <p:nvCxnSpPr>
          <p:cNvPr id="30" name="Straight Arrow Connector 29"/>
          <p:cNvCxnSpPr/>
          <p:nvPr/>
        </p:nvCxnSpPr>
        <p:spPr>
          <a:xfrm>
            <a:off x="1743243" y="3536299"/>
            <a:ext cx="574097" cy="0"/>
          </a:xfrm>
          <a:prstGeom prst="straightConnector1">
            <a:avLst/>
          </a:prstGeom>
          <a:ln w="762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49020" y="3017143"/>
            <a:ext cx="984613" cy="1077218"/>
          </a:xfrm>
          <a:prstGeom prst="rect">
            <a:avLst/>
          </a:prstGeom>
          <a:noFill/>
          <a:ln w="25400" cmpd="sng">
            <a:noFill/>
          </a:ln>
        </p:spPr>
        <p:txBody>
          <a:bodyPr wrap="square" rtlCol="0">
            <a:spAutoFit/>
          </a:bodyPr>
          <a:lstStyle/>
          <a:p>
            <a:pPr algn="ctr"/>
            <a:r>
              <a:rPr lang="en-US" sz="1600" dirty="0" smtClean="0"/>
              <a:t>31</a:t>
            </a:r>
            <a:r>
              <a:rPr lang="en-US" sz="1600" dirty="0"/>
              <a:t> </a:t>
            </a:r>
            <a:r>
              <a:rPr lang="en-US" sz="1600" dirty="0" smtClean="0"/>
              <a:t>four-byte</a:t>
            </a:r>
          </a:p>
          <a:p>
            <a:pPr algn="ctr"/>
            <a:r>
              <a:rPr lang="en-US" sz="1600" dirty="0" smtClean="0"/>
              <a:t>counters per slot</a:t>
            </a:r>
          </a:p>
        </p:txBody>
      </p:sp>
      <p:sp>
        <p:nvSpPr>
          <p:cNvPr id="37" name="TextBox 36"/>
          <p:cNvSpPr txBox="1"/>
          <p:nvPr/>
        </p:nvSpPr>
        <p:spPr>
          <a:xfrm>
            <a:off x="3392411" y="3011985"/>
            <a:ext cx="984613" cy="1077218"/>
          </a:xfrm>
          <a:prstGeom prst="rect">
            <a:avLst/>
          </a:prstGeom>
          <a:noFill/>
          <a:ln w="25400" cmpd="sng">
            <a:noFill/>
          </a:ln>
        </p:spPr>
        <p:txBody>
          <a:bodyPr wrap="square" rtlCol="0">
            <a:spAutoFit/>
          </a:bodyPr>
          <a:lstStyle/>
          <a:p>
            <a:pPr algn="ctr"/>
            <a:r>
              <a:rPr lang="en-US" sz="1600" dirty="0" smtClean="0"/>
              <a:t>31</a:t>
            </a:r>
            <a:r>
              <a:rPr lang="en-US" sz="1600" dirty="0"/>
              <a:t> </a:t>
            </a:r>
            <a:r>
              <a:rPr lang="en-US" sz="1600" dirty="0" smtClean="0"/>
              <a:t>four-byte</a:t>
            </a:r>
          </a:p>
          <a:p>
            <a:pPr algn="ctr"/>
            <a:r>
              <a:rPr lang="en-US" sz="1600" dirty="0" smtClean="0"/>
              <a:t>counters per slot</a:t>
            </a:r>
          </a:p>
        </p:txBody>
      </p:sp>
      <p:sp>
        <p:nvSpPr>
          <p:cNvPr id="38" name="TextBox 37"/>
          <p:cNvSpPr txBox="1"/>
          <p:nvPr/>
        </p:nvSpPr>
        <p:spPr>
          <a:xfrm>
            <a:off x="4889608" y="3017143"/>
            <a:ext cx="984613" cy="1077218"/>
          </a:xfrm>
          <a:prstGeom prst="rect">
            <a:avLst/>
          </a:prstGeom>
          <a:noFill/>
          <a:ln w="25400" cmpd="sng">
            <a:noFill/>
          </a:ln>
        </p:spPr>
        <p:txBody>
          <a:bodyPr wrap="square" rtlCol="0">
            <a:spAutoFit/>
          </a:bodyPr>
          <a:lstStyle/>
          <a:p>
            <a:pPr algn="ctr"/>
            <a:r>
              <a:rPr lang="en-US" sz="1600" dirty="0" smtClean="0"/>
              <a:t>31</a:t>
            </a:r>
            <a:r>
              <a:rPr lang="en-US" sz="1600" dirty="0"/>
              <a:t> </a:t>
            </a:r>
            <a:r>
              <a:rPr lang="en-US" sz="1600" dirty="0" smtClean="0"/>
              <a:t>four-byte</a:t>
            </a:r>
          </a:p>
          <a:p>
            <a:pPr algn="ctr"/>
            <a:r>
              <a:rPr lang="en-US" sz="1600" dirty="0" smtClean="0"/>
              <a:t>counters per slot</a:t>
            </a:r>
          </a:p>
        </p:txBody>
      </p:sp>
      <p:sp>
        <p:nvSpPr>
          <p:cNvPr id="40" name="TextBox 39"/>
          <p:cNvSpPr txBox="1"/>
          <p:nvPr/>
        </p:nvSpPr>
        <p:spPr>
          <a:xfrm>
            <a:off x="4227789" y="5342937"/>
            <a:ext cx="841400" cy="923330"/>
          </a:xfrm>
          <a:prstGeom prst="rect">
            <a:avLst/>
          </a:prstGeom>
          <a:noFill/>
          <a:ln w="25400" cmpd="sng">
            <a:noFill/>
          </a:ln>
        </p:spPr>
        <p:txBody>
          <a:bodyPr wrap="square" rtlCol="0">
            <a:spAutoFit/>
          </a:bodyPr>
          <a:lstStyle/>
          <a:p>
            <a:pPr algn="ctr"/>
            <a:r>
              <a:rPr lang="en-US" sz="5400" dirty="0" smtClean="0"/>
              <a:t>…</a:t>
            </a:r>
          </a:p>
        </p:txBody>
      </p:sp>
      <p:sp>
        <p:nvSpPr>
          <p:cNvPr id="42" name="TextBox 41"/>
          <p:cNvSpPr txBox="1"/>
          <p:nvPr/>
        </p:nvSpPr>
        <p:spPr>
          <a:xfrm>
            <a:off x="2658909" y="611762"/>
            <a:ext cx="3134041" cy="400110"/>
          </a:xfrm>
          <a:prstGeom prst="rect">
            <a:avLst/>
          </a:prstGeom>
          <a:noFill/>
          <a:ln w="25400" cmpd="sng">
            <a:noFill/>
          </a:ln>
        </p:spPr>
        <p:txBody>
          <a:bodyPr wrap="square" rtlCol="0">
            <a:spAutoFit/>
          </a:bodyPr>
          <a:lstStyle/>
          <a:p>
            <a:pPr algn="ctr"/>
            <a:r>
              <a:rPr lang="en-US" sz="2000" dirty="0" smtClean="0">
                <a:solidFill>
                  <a:schemeClr val="bg1"/>
                </a:solidFill>
              </a:rPr>
              <a:t>Burst Data item 1 kiB, 1s</a:t>
            </a:r>
          </a:p>
        </p:txBody>
      </p:sp>
    </p:spTree>
    <p:extLst>
      <p:ext uri="{BB962C8B-B14F-4D97-AF65-F5344CB8AC3E}">
        <p14:creationId xmlns:p14="http://schemas.microsoft.com/office/powerpoint/2010/main" val="91596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sz="2800" b="0" dirty="0" smtClean="0"/>
              <a:t>Energy Coverage: H, e- </a:t>
            </a:r>
            <a:r>
              <a:rPr lang="en-US" sz="2800" b="0" dirty="0" err="1" smtClean="0"/>
              <a:t>dE</a:t>
            </a:r>
            <a:r>
              <a:rPr lang="en-US" sz="2800" b="0" dirty="0" smtClean="0"/>
              <a:t>/dx </a:t>
            </a:r>
            <a:r>
              <a:rPr lang="en-US" sz="2800" b="0" dirty="0" err="1" smtClean="0"/>
              <a:t>vs</a:t>
            </a:r>
            <a:r>
              <a:rPr lang="en-US" sz="2800" b="0" dirty="0" smtClean="0"/>
              <a:t> E method</a:t>
            </a:r>
            <a:endParaRPr lang="en-US" sz="2800" b="0" dirty="0"/>
          </a:p>
        </p:txBody>
      </p:sp>
      <p:pic>
        <p:nvPicPr>
          <p:cNvPr id="4" name="Picture 3" descr="Epi_lo_pamela_2absorbers.jpg"/>
          <p:cNvPicPr>
            <a:picLocks noChangeAspect="1"/>
          </p:cNvPicPr>
          <p:nvPr/>
        </p:nvPicPr>
        <p:blipFill rotWithShape="1">
          <a:blip r:embed="rId2">
            <a:extLst>
              <a:ext uri="{28A0092B-C50C-407E-A947-70E740481C1C}">
                <a14:useLocalDpi xmlns:a14="http://schemas.microsoft.com/office/drawing/2010/main" val="0"/>
              </a:ext>
            </a:extLst>
          </a:blip>
          <a:srcRect b="73992"/>
          <a:stretch/>
        </p:blipFill>
        <p:spPr>
          <a:xfrm>
            <a:off x="0" y="1951757"/>
            <a:ext cx="4689408" cy="1783664"/>
          </a:xfrm>
          <a:prstGeom prst="rect">
            <a:avLst/>
          </a:prstGeom>
        </p:spPr>
      </p:pic>
      <p:pic>
        <p:nvPicPr>
          <p:cNvPr id="6" name="Picture 5" descr="Epi_lo_pamela_2absorbers.jpg"/>
          <p:cNvPicPr>
            <a:picLocks noChangeAspect="1"/>
          </p:cNvPicPr>
          <p:nvPr/>
        </p:nvPicPr>
        <p:blipFill rotWithShape="1">
          <a:blip r:embed="rId2">
            <a:extLst>
              <a:ext uri="{28A0092B-C50C-407E-A947-70E740481C1C}">
                <a14:useLocalDpi xmlns:a14="http://schemas.microsoft.com/office/drawing/2010/main" val="0"/>
              </a:ext>
            </a:extLst>
          </a:blip>
          <a:srcRect t="26646"/>
          <a:stretch/>
        </p:blipFill>
        <p:spPr>
          <a:xfrm>
            <a:off x="4176974" y="1298058"/>
            <a:ext cx="4689408" cy="5030627"/>
          </a:xfrm>
          <a:prstGeom prst="rect">
            <a:avLst/>
          </a:prstGeom>
        </p:spPr>
      </p:pic>
      <p:sp>
        <p:nvSpPr>
          <p:cNvPr id="7" name="Rectangle 6"/>
          <p:cNvSpPr/>
          <p:nvPr/>
        </p:nvSpPr>
        <p:spPr bwMode="auto">
          <a:xfrm>
            <a:off x="4715569" y="3362343"/>
            <a:ext cx="2684294" cy="2539621"/>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709944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Data: Onboard Sharing</a:t>
            </a:r>
            <a:endParaRPr lang="en-US" b="0" dirty="0"/>
          </a:p>
        </p:txBody>
      </p:sp>
      <p:pic>
        <p:nvPicPr>
          <p:cNvPr id="2" name="Picture 1" descr="SPP_PayloadDataSharingTable_snap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835"/>
            <a:ext cx="9144000" cy="4193984"/>
          </a:xfrm>
          <a:prstGeom prst="rect">
            <a:avLst/>
          </a:prstGeom>
        </p:spPr>
      </p:pic>
    </p:spTree>
    <p:extLst>
      <p:ext uri="{BB962C8B-B14F-4D97-AF65-F5344CB8AC3E}">
        <p14:creationId xmlns:p14="http://schemas.microsoft.com/office/powerpoint/2010/main" val="5467733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95" y="180618"/>
            <a:ext cx="7777694" cy="668468"/>
          </a:xfrm>
        </p:spPr>
        <p:txBody>
          <a:bodyPr/>
          <a:lstStyle/>
          <a:p>
            <a:r>
              <a:rPr lang="en-US" b="0" dirty="0"/>
              <a:t>ISIS/EPI-Lo Potential Data Sharing Word</a:t>
            </a:r>
          </a:p>
        </p:txBody>
      </p:sp>
      <p:sp>
        <p:nvSpPr>
          <p:cNvPr id="5" name="TextBox 4"/>
          <p:cNvSpPr txBox="1"/>
          <p:nvPr/>
        </p:nvSpPr>
        <p:spPr>
          <a:xfrm>
            <a:off x="10057" y="1068424"/>
            <a:ext cx="9133943" cy="5509199"/>
          </a:xfrm>
          <a:prstGeom prst="rect">
            <a:avLst/>
          </a:prstGeom>
          <a:noFill/>
        </p:spPr>
        <p:txBody>
          <a:bodyPr wrap="square" rtlCol="0">
            <a:spAutoFit/>
          </a:bodyPr>
          <a:lstStyle/>
          <a:p>
            <a:r>
              <a:rPr lang="en-US" sz="1600" b="1" dirty="0" smtClean="0"/>
              <a:t>Eight Bit Word.  Each </a:t>
            </a:r>
            <a:r>
              <a:rPr lang="en-US" sz="1600" b="1" dirty="0"/>
              <a:t>bit is a flag, 0 = nominal, 1 = something exciting</a:t>
            </a:r>
          </a:p>
          <a:p>
            <a:pPr algn="l"/>
            <a:endParaRPr lang="en-US" sz="800" dirty="0"/>
          </a:p>
          <a:p>
            <a:pPr algn="l"/>
            <a:r>
              <a:rPr lang="en-US" sz="1600" b="1" dirty="0">
                <a:solidFill>
                  <a:srgbClr val="151A79"/>
                </a:solidFill>
              </a:rPr>
              <a:t>0</a:t>
            </a:r>
            <a:r>
              <a:rPr lang="en-US" sz="1600" dirty="0">
                <a:solidFill>
                  <a:srgbClr val="151A79"/>
                </a:solidFill>
              </a:rPr>
              <a:t> - Hlo - low energy proton, rate </a:t>
            </a:r>
            <a:r>
              <a:rPr lang="en-US" sz="1600" dirty="0" smtClean="0">
                <a:solidFill>
                  <a:srgbClr val="151A79"/>
                </a:solidFill>
              </a:rPr>
              <a:t>flag	</a:t>
            </a:r>
            <a:r>
              <a:rPr lang="en-US" sz="1600" b="1" dirty="0" smtClean="0">
                <a:solidFill>
                  <a:srgbClr val="151A79"/>
                </a:solidFill>
              </a:rPr>
              <a:t>4</a:t>
            </a:r>
            <a:r>
              <a:rPr lang="en-US" sz="1600" dirty="0" smtClean="0">
                <a:solidFill>
                  <a:srgbClr val="151A79"/>
                </a:solidFill>
              </a:rPr>
              <a:t> - He3 - He-3 (or other ion) rich event, composition flag</a:t>
            </a:r>
            <a:endParaRPr lang="en-US" sz="1600" dirty="0">
              <a:solidFill>
                <a:srgbClr val="151A79"/>
              </a:solidFill>
            </a:endParaRPr>
          </a:p>
          <a:p>
            <a:pPr algn="l"/>
            <a:r>
              <a:rPr lang="en-US" sz="1600" b="1" dirty="0">
                <a:solidFill>
                  <a:srgbClr val="151A79"/>
                </a:solidFill>
              </a:rPr>
              <a:t>1</a:t>
            </a:r>
            <a:r>
              <a:rPr lang="en-US" sz="1600" dirty="0">
                <a:solidFill>
                  <a:srgbClr val="151A79"/>
                </a:solidFill>
              </a:rPr>
              <a:t> - Hhi - high energy proton, rate </a:t>
            </a:r>
            <a:r>
              <a:rPr lang="en-US" sz="1600" dirty="0" smtClean="0">
                <a:solidFill>
                  <a:srgbClr val="151A79"/>
                </a:solidFill>
              </a:rPr>
              <a:t>flag	</a:t>
            </a:r>
            <a:r>
              <a:rPr lang="en-US" sz="1600" b="1" dirty="0" smtClean="0">
                <a:solidFill>
                  <a:srgbClr val="151A79"/>
                </a:solidFill>
              </a:rPr>
              <a:t>5</a:t>
            </a:r>
            <a:r>
              <a:rPr lang="en-US" sz="1600" dirty="0" smtClean="0">
                <a:solidFill>
                  <a:srgbClr val="151A79"/>
                </a:solidFill>
              </a:rPr>
              <a:t> - Hvy - heavy-ion rich event (e.g., Fe), composition flag</a:t>
            </a:r>
          </a:p>
          <a:p>
            <a:pPr algn="l"/>
            <a:r>
              <a:rPr lang="en-US" sz="1600" b="1" dirty="0" smtClean="0">
                <a:solidFill>
                  <a:srgbClr val="151A79"/>
                </a:solidFill>
              </a:rPr>
              <a:t>2</a:t>
            </a:r>
            <a:r>
              <a:rPr lang="en-US" sz="1600" dirty="0" smtClean="0">
                <a:solidFill>
                  <a:srgbClr val="151A79"/>
                </a:solidFill>
              </a:rPr>
              <a:t> </a:t>
            </a:r>
            <a:r>
              <a:rPr lang="en-US" sz="1600" dirty="0">
                <a:solidFill>
                  <a:srgbClr val="151A79"/>
                </a:solidFill>
              </a:rPr>
              <a:t>- elo - low energy electron, rate </a:t>
            </a:r>
            <a:r>
              <a:rPr lang="en-US" sz="1600" dirty="0" smtClean="0">
                <a:solidFill>
                  <a:srgbClr val="151A79"/>
                </a:solidFill>
              </a:rPr>
              <a:t>flag	</a:t>
            </a:r>
            <a:r>
              <a:rPr lang="en-US" sz="1600" b="1" dirty="0" smtClean="0">
                <a:solidFill>
                  <a:srgbClr val="151A79"/>
                </a:solidFill>
              </a:rPr>
              <a:t>6</a:t>
            </a:r>
            <a:r>
              <a:rPr lang="en-US" sz="1600" dirty="0" smtClean="0">
                <a:solidFill>
                  <a:srgbClr val="151A79"/>
                </a:solidFill>
              </a:rPr>
              <a:t> - Han - proton anisotropy, beam flag</a:t>
            </a:r>
            <a:endParaRPr lang="en-US" sz="1600" dirty="0">
              <a:solidFill>
                <a:srgbClr val="151A79"/>
              </a:solidFill>
            </a:endParaRPr>
          </a:p>
          <a:p>
            <a:pPr algn="l"/>
            <a:r>
              <a:rPr lang="en-US" sz="1600" b="1" dirty="0">
                <a:solidFill>
                  <a:srgbClr val="151A79"/>
                </a:solidFill>
              </a:rPr>
              <a:t>3</a:t>
            </a:r>
            <a:r>
              <a:rPr lang="en-US" sz="1600" dirty="0">
                <a:solidFill>
                  <a:srgbClr val="151A79"/>
                </a:solidFill>
              </a:rPr>
              <a:t> - ehi - high energy electron, rate </a:t>
            </a:r>
            <a:r>
              <a:rPr lang="en-US" sz="1600" dirty="0" smtClean="0">
                <a:solidFill>
                  <a:srgbClr val="151A79"/>
                </a:solidFill>
              </a:rPr>
              <a:t>flag	</a:t>
            </a:r>
            <a:r>
              <a:rPr lang="en-US" sz="1600" b="1" dirty="0" smtClean="0">
                <a:solidFill>
                  <a:srgbClr val="151A79"/>
                </a:solidFill>
              </a:rPr>
              <a:t>7</a:t>
            </a:r>
            <a:r>
              <a:rPr lang="en-US" sz="1600" dirty="0" smtClean="0">
                <a:solidFill>
                  <a:srgbClr val="151A79"/>
                </a:solidFill>
              </a:rPr>
              <a:t> - ean - electron anisotropy, beam flag</a:t>
            </a:r>
            <a:endParaRPr lang="en-US" sz="1600" dirty="0">
              <a:solidFill>
                <a:srgbClr val="151A79"/>
              </a:solidFill>
            </a:endParaRPr>
          </a:p>
          <a:p>
            <a:pPr algn="l"/>
            <a:endParaRPr lang="en-US" sz="800" dirty="0">
              <a:solidFill>
                <a:srgbClr val="040064"/>
              </a:solidFill>
            </a:endParaRPr>
          </a:p>
          <a:p>
            <a:pPr algn="l"/>
            <a:r>
              <a:rPr lang="en-US" sz="1400" b="1" dirty="0"/>
              <a:t>[bits 0-3]</a:t>
            </a:r>
            <a:r>
              <a:rPr lang="en-US" sz="1400" b="1" dirty="0">
                <a:solidFill>
                  <a:srgbClr val="151A79"/>
                </a:solidFill>
              </a:rPr>
              <a:t> </a:t>
            </a:r>
            <a:r>
              <a:rPr lang="en-US" sz="1400" b="1" dirty="0" smtClean="0">
                <a:solidFill>
                  <a:srgbClr val="151A79"/>
                </a:solidFill>
              </a:rPr>
              <a:t>Is the intensity high?</a:t>
            </a:r>
            <a:r>
              <a:rPr lang="en-US" sz="1400" b="1" dirty="0" smtClean="0"/>
              <a:t> </a:t>
            </a:r>
            <a:r>
              <a:rPr lang="en-US" sz="1400" dirty="0" smtClean="0"/>
              <a:t>Hlo</a:t>
            </a:r>
            <a:r>
              <a:rPr lang="en-US" sz="1400" dirty="0"/>
              <a:t>, Hhi, elo, and ehi (protons and electrons, high and low energies) would all work the same way.  We would specify the energy range (probably a table that specifies sets or ranges of our already defined channels: TOF </a:t>
            </a:r>
            <a:r>
              <a:rPr lang="en-US" sz="1400" dirty="0" err="1"/>
              <a:t>vs</a:t>
            </a:r>
            <a:r>
              <a:rPr lang="en-US" sz="1400" dirty="0"/>
              <a:t> E boxes for protons, and energy bins for e-) and specify a threshold rate value.  When the total rate of all the included boxes exceeds the threshold we set the flag, otherwise we don't.  It would be important to really look at the rate (or something that tracks with the rate), so we would have to account for the number of 1/8-second slots that go into the selected channels.</a:t>
            </a:r>
          </a:p>
          <a:p>
            <a:pPr algn="l"/>
            <a:endParaRPr lang="en-US" sz="800" b="1" dirty="0" smtClean="0"/>
          </a:p>
          <a:p>
            <a:pPr algn="l"/>
            <a:r>
              <a:rPr lang="en-US" sz="1400" b="1" dirty="0" smtClean="0"/>
              <a:t>[</a:t>
            </a:r>
            <a:r>
              <a:rPr lang="en-US" sz="1400" b="1" dirty="0"/>
              <a:t>bits 4-5</a:t>
            </a:r>
            <a:r>
              <a:rPr lang="en-US" sz="1400" b="1" dirty="0" smtClean="0"/>
              <a:t>] </a:t>
            </a:r>
            <a:r>
              <a:rPr lang="en-US" sz="1400" b="1" dirty="0" smtClean="0">
                <a:solidFill>
                  <a:srgbClr val="151A79"/>
                </a:solidFill>
              </a:rPr>
              <a:t>Is there an interesting ion composition?</a:t>
            </a:r>
            <a:r>
              <a:rPr lang="en-US" sz="1400" dirty="0" smtClean="0"/>
              <a:t> 3He </a:t>
            </a:r>
            <a:r>
              <a:rPr lang="en-US" sz="1400" dirty="0"/>
              <a:t>and Hvy would work the same.  We'd specify sets or ranges of channels in the numerator and denominator and a threshold ratio to define a helium or heavy (e.g., iron) -rich event.</a:t>
            </a:r>
          </a:p>
          <a:p>
            <a:pPr algn="l"/>
            <a:endParaRPr lang="en-US" sz="800" b="1" dirty="0" smtClean="0"/>
          </a:p>
          <a:p>
            <a:pPr algn="l"/>
            <a:r>
              <a:rPr lang="en-US" sz="1400" b="1" dirty="0" smtClean="0"/>
              <a:t>[</a:t>
            </a:r>
            <a:r>
              <a:rPr lang="en-US" sz="1400" b="1" dirty="0"/>
              <a:t>bits 0-5]</a:t>
            </a:r>
            <a:r>
              <a:rPr lang="en-US" sz="1400" dirty="0"/>
              <a:t> In our parameter settings defining both types above we could have a parameter for determining directions (perhaps an eight-bit work with 1/0 = include/don't include for each octant).</a:t>
            </a:r>
          </a:p>
          <a:p>
            <a:pPr algn="l"/>
            <a:endParaRPr lang="en-US" sz="800" b="1" dirty="0" smtClean="0"/>
          </a:p>
          <a:p>
            <a:pPr algn="l"/>
            <a:r>
              <a:rPr lang="en-US" sz="1400" b="1" dirty="0" smtClean="0"/>
              <a:t>[</a:t>
            </a:r>
            <a:r>
              <a:rPr lang="en-US" sz="1400" b="1" dirty="0"/>
              <a:t>bits 6-7]</a:t>
            </a:r>
            <a:r>
              <a:rPr lang="en-US" sz="1400" dirty="0"/>
              <a:t> </a:t>
            </a:r>
            <a:r>
              <a:rPr lang="en-US" sz="1400" b="1" dirty="0" smtClean="0">
                <a:solidFill>
                  <a:srgbClr val="151A79"/>
                </a:solidFill>
              </a:rPr>
              <a:t>Is there a particle beam?</a:t>
            </a:r>
            <a:r>
              <a:rPr lang="en-US" sz="1400" dirty="0" smtClean="0">
                <a:solidFill>
                  <a:srgbClr val="151A79"/>
                </a:solidFill>
              </a:rPr>
              <a:t> </a:t>
            </a:r>
            <a:r>
              <a:rPr lang="en-US" sz="1400" dirty="0" smtClean="0"/>
              <a:t> Han </a:t>
            </a:r>
            <a:r>
              <a:rPr lang="en-US" sz="1400" dirty="0"/>
              <a:t>and ean are beam anisotropy flags.  We either use the channels we've defined above for Hlo, Hhi, elo, and/or ehi or define am independent set or range or channels.  Then we define numerator octants, denominator octants (8-bit set of flags), and a threshold ratio.</a:t>
            </a:r>
          </a:p>
          <a:p>
            <a:pPr algn="l"/>
            <a:endParaRPr lang="en-US" sz="800" b="1" dirty="0" smtClean="0"/>
          </a:p>
          <a:p>
            <a:pPr algn="l"/>
            <a:r>
              <a:rPr lang="en-US" sz="1400" b="1" dirty="0" smtClean="0"/>
              <a:t>[</a:t>
            </a:r>
            <a:r>
              <a:rPr lang="en-US" sz="1400" b="1" dirty="0"/>
              <a:t>bits 0-7]</a:t>
            </a:r>
            <a:r>
              <a:rPr lang="en-US" sz="1400" dirty="0"/>
              <a:t> For any of these  (particularly the last four flags) we might want to define a statistics threshold of some sort, requiring some minimum number of counts in the numerator and/or denominator</a:t>
            </a:r>
            <a:r>
              <a:rPr lang="en-US" sz="1400" dirty="0" smtClean="0"/>
              <a:t>.</a:t>
            </a:r>
            <a:endParaRPr lang="en-US" sz="1400" dirty="0"/>
          </a:p>
        </p:txBody>
      </p:sp>
    </p:spTree>
    <p:extLst>
      <p:ext uri="{BB962C8B-B14F-4D97-AF65-F5344CB8AC3E}">
        <p14:creationId xmlns:p14="http://schemas.microsoft.com/office/powerpoint/2010/main" val="1659808043"/>
      </p:ext>
    </p:extLst>
  </p:cSld>
  <p:clrMapOvr>
    <a:masterClrMapping/>
  </p:clrMapOvr>
  <p:transition xmlns:p14="http://schemas.microsoft.com/office/powerpoint/2010/mai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2678" y="3188598"/>
            <a:ext cx="1553430" cy="584776"/>
          </a:xfrm>
          <a:prstGeom prst="rect">
            <a:avLst/>
          </a:prstGeom>
          <a:noFill/>
        </p:spPr>
        <p:txBody>
          <a:bodyPr wrap="none" rtlCol="0">
            <a:spAutoFit/>
          </a:bodyPr>
          <a:lstStyle/>
          <a:p>
            <a:r>
              <a:rPr lang="en-US" sz="3200" dirty="0" smtClean="0"/>
              <a:t>Backup</a:t>
            </a:r>
            <a:endParaRPr lang="en-US" sz="3200" dirty="0"/>
          </a:p>
        </p:txBody>
      </p:sp>
      <p:sp>
        <p:nvSpPr>
          <p:cNvPr id="5" name="Title 1"/>
          <p:cNvSpPr>
            <a:spLocks noGrp="1"/>
          </p:cNvSpPr>
          <p:nvPr>
            <p:ph type="title"/>
          </p:nvPr>
        </p:nvSpPr>
        <p:spPr>
          <a:xfrm rot="10800000" flipH="1">
            <a:off x="3079218" y="157690"/>
            <a:ext cx="2164097" cy="675511"/>
          </a:xfrm>
        </p:spPr>
        <p:txBody>
          <a:bodyPr/>
          <a:lstStyle/>
          <a:p>
            <a:pPr algn="ctr"/>
            <a:r>
              <a:rPr lang="en-US" b="0" dirty="0" smtClean="0"/>
              <a:t>Backup</a:t>
            </a:r>
            <a:endParaRPr lang="en-US" b="0" dirty="0"/>
          </a:p>
        </p:txBody>
      </p:sp>
    </p:spTree>
    <p:extLst>
      <p:ext uri="{BB962C8B-B14F-4D97-AF65-F5344CB8AC3E}">
        <p14:creationId xmlns:p14="http://schemas.microsoft.com/office/powerpoint/2010/main" val="27190448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Title</a:t>
            </a:r>
            <a:endParaRPr lang="en-US" b="0" dirty="0"/>
          </a:p>
        </p:txBody>
      </p:sp>
    </p:spTree>
    <p:extLst>
      <p:ext uri="{BB962C8B-B14F-4D97-AF65-F5344CB8AC3E}">
        <p14:creationId xmlns:p14="http://schemas.microsoft.com/office/powerpoint/2010/main" val="27190448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Title</a:t>
            </a:r>
            <a:endParaRPr lang="en-US" b="0" dirty="0"/>
          </a:p>
        </p:txBody>
      </p:sp>
    </p:spTree>
    <p:extLst>
      <p:ext uri="{BB962C8B-B14F-4D97-AF65-F5344CB8AC3E}">
        <p14:creationId xmlns:p14="http://schemas.microsoft.com/office/powerpoint/2010/main" val="5590525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Title</a:t>
            </a:r>
            <a:endParaRPr lang="en-US" b="0" dirty="0"/>
          </a:p>
        </p:txBody>
      </p:sp>
    </p:spTree>
    <p:extLst>
      <p:ext uri="{BB962C8B-B14F-4D97-AF65-F5344CB8AC3E}">
        <p14:creationId xmlns:p14="http://schemas.microsoft.com/office/powerpoint/2010/main" val="5590525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Title</a:t>
            </a:r>
            <a:endParaRPr lang="en-US" b="0" dirty="0"/>
          </a:p>
        </p:txBody>
      </p:sp>
    </p:spTree>
    <p:extLst>
      <p:ext uri="{BB962C8B-B14F-4D97-AF65-F5344CB8AC3E}">
        <p14:creationId xmlns:p14="http://schemas.microsoft.com/office/powerpoint/2010/main" val="5590525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Anti-coincidence System</a:t>
            </a:r>
            <a:endParaRPr lang="en-US" dirty="0"/>
          </a:p>
        </p:txBody>
      </p:sp>
      <p:pic>
        <p:nvPicPr>
          <p:cNvPr id="9" name="Picture 8" descr="Back-SS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716" y="4296039"/>
            <a:ext cx="5486400" cy="2187118"/>
          </a:xfrm>
          <a:prstGeom prst="rect">
            <a:avLst/>
          </a:prstGeom>
        </p:spPr>
      </p:pic>
      <p:pic>
        <p:nvPicPr>
          <p:cNvPr id="11" name="Picture 10" descr="Front-SS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294" y="1150651"/>
            <a:ext cx="5486400" cy="2931242"/>
          </a:xfrm>
          <a:prstGeom prst="rect">
            <a:avLst/>
          </a:prstGeom>
        </p:spPr>
      </p:pic>
      <p:pic>
        <p:nvPicPr>
          <p:cNvPr id="12" name="Picture 11" descr="Edge-SS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73422"/>
            <a:ext cx="3657600" cy="2549027"/>
          </a:xfrm>
          <a:prstGeom prst="rect">
            <a:avLst/>
          </a:prstGeom>
        </p:spPr>
      </p:pic>
      <p:sp>
        <p:nvSpPr>
          <p:cNvPr id="6" name="Content Placeholder 1"/>
          <p:cNvSpPr>
            <a:spLocks noGrp="1"/>
          </p:cNvSpPr>
          <p:nvPr>
            <p:ph idx="1"/>
          </p:nvPr>
        </p:nvSpPr>
        <p:spPr>
          <a:xfrm>
            <a:off x="173583" y="1132114"/>
            <a:ext cx="3556772" cy="5238524"/>
          </a:xfrm>
        </p:spPr>
        <p:txBody>
          <a:bodyPr/>
          <a:lstStyle/>
          <a:p>
            <a:r>
              <a:rPr lang="en-US" b="1" dirty="0" smtClean="0"/>
              <a:t>Electron SSD is backed by an anti-coincidence SSD</a:t>
            </a:r>
          </a:p>
          <a:p>
            <a:endParaRPr lang="en-US" b="1" dirty="0" smtClean="0"/>
          </a:p>
          <a:p>
            <a:r>
              <a:rPr lang="en-US" b="1" dirty="0" smtClean="0"/>
              <a:t>Improves S/N for electrons by a factor ~25 (from ~0.4 to ~10)</a:t>
            </a:r>
          </a:p>
          <a:p>
            <a:pPr marL="0" indent="0">
              <a:buNone/>
            </a:pPr>
            <a:endParaRPr lang="en-US" dirty="0"/>
          </a:p>
        </p:txBody>
      </p:sp>
    </p:spTree>
    <p:extLst>
      <p:ext uri="{BB962C8B-B14F-4D97-AF65-F5344CB8AC3E}">
        <p14:creationId xmlns:p14="http://schemas.microsoft.com/office/powerpoint/2010/main" val="36282568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piLo FPGA Block Diagram rev21.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749" t="6064" r="6267" b="8851"/>
          <a:stretch/>
        </p:blipFill>
        <p:spPr>
          <a:xfrm>
            <a:off x="705069" y="951262"/>
            <a:ext cx="7733862" cy="5652901"/>
          </a:xfrm>
          <a:prstGeom prst="rect">
            <a:avLst/>
          </a:prstGeom>
          <a:noFill/>
          <a:ln>
            <a:noFill/>
          </a:ln>
        </p:spPr>
      </p:pic>
      <p:sp>
        <p:nvSpPr>
          <p:cNvPr id="3" name="Title 2"/>
          <p:cNvSpPr>
            <a:spLocks noGrp="1"/>
          </p:cNvSpPr>
          <p:nvPr>
            <p:ph type="title"/>
          </p:nvPr>
        </p:nvSpPr>
        <p:spPr/>
        <p:txBody>
          <a:bodyPr/>
          <a:lstStyle/>
          <a:p>
            <a:r>
              <a:rPr lang="en-US" dirty="0" smtClean="0"/>
              <a:t>FPGA Block Diagram</a:t>
            </a:r>
            <a:endParaRPr lang="en-US" dirty="0"/>
          </a:p>
        </p:txBody>
      </p:sp>
    </p:spTree>
    <p:extLst>
      <p:ext uri="{BB962C8B-B14F-4D97-AF65-F5344CB8AC3E}">
        <p14:creationId xmlns:p14="http://schemas.microsoft.com/office/powerpoint/2010/main" val="2263856128"/>
      </p:ext>
    </p:extLst>
  </p:cSld>
  <p:clrMapOvr>
    <a:masterClrMapping/>
  </p:clrMapOvr>
  <p:transition xmlns:p14="http://schemas.microsoft.com/office/powerpoint/2010/mai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End-to-End: Particles-to-Data Products</a:t>
            </a:r>
            <a:endParaRPr lang="en-US" b="0" dirty="0"/>
          </a:p>
        </p:txBody>
      </p:sp>
      <p:sp>
        <p:nvSpPr>
          <p:cNvPr id="5" name="TextBox 4"/>
          <p:cNvSpPr txBox="1"/>
          <p:nvPr/>
        </p:nvSpPr>
        <p:spPr>
          <a:xfrm>
            <a:off x="685286" y="927594"/>
            <a:ext cx="5555385" cy="5632311"/>
          </a:xfrm>
          <a:prstGeom prst="rect">
            <a:avLst/>
          </a:prstGeom>
          <a:noFill/>
        </p:spPr>
        <p:txBody>
          <a:bodyPr wrap="square" rtlCol="0">
            <a:spAutoFit/>
          </a:bodyPr>
          <a:lstStyle/>
          <a:p>
            <a:pPr algn="l"/>
            <a:r>
              <a:rPr lang="en-US" sz="1500" b="1" dirty="0">
                <a:solidFill>
                  <a:srgbClr val="0000FF"/>
                </a:solidFill>
              </a:rPr>
              <a:t>1. Science requirements</a:t>
            </a:r>
          </a:p>
          <a:p>
            <a:pPr algn="l"/>
            <a:r>
              <a:rPr lang="en-US" sz="1500" b="1" dirty="0">
                <a:solidFill>
                  <a:srgbClr val="0000FF"/>
                </a:solidFill>
              </a:rPr>
              <a:t>2. Environment: </a:t>
            </a:r>
            <a:r>
              <a:rPr lang="en-US" sz="1500" dirty="0" smtClean="0">
                <a:solidFill>
                  <a:srgbClr val="0000FF"/>
                </a:solidFill>
              </a:rPr>
              <a:t>foreground </a:t>
            </a:r>
            <a:r>
              <a:rPr lang="en-US" sz="1500" dirty="0">
                <a:solidFill>
                  <a:srgbClr val="0000FF"/>
                </a:solidFill>
              </a:rPr>
              <a:t>and </a:t>
            </a:r>
            <a:r>
              <a:rPr lang="en-US" sz="1500" dirty="0" smtClean="0">
                <a:solidFill>
                  <a:srgbClr val="0000FF"/>
                </a:solidFill>
              </a:rPr>
              <a:t>background</a:t>
            </a:r>
            <a:endParaRPr lang="en-US" sz="1500" dirty="0">
              <a:solidFill>
                <a:srgbClr val="0000FF"/>
              </a:solidFill>
            </a:endParaRPr>
          </a:p>
          <a:p>
            <a:pPr algn="l"/>
            <a:r>
              <a:rPr lang="en-US" sz="1500" dirty="0"/>
              <a:t>- </a:t>
            </a:r>
            <a:r>
              <a:rPr lang="en-US" sz="1500" dirty="0" smtClean="0"/>
              <a:t>protons and electron</a:t>
            </a:r>
            <a:endParaRPr lang="en-US" sz="1500" dirty="0"/>
          </a:p>
          <a:p>
            <a:pPr algn="l"/>
            <a:r>
              <a:rPr lang="en-US" sz="1500" dirty="0"/>
              <a:t>- </a:t>
            </a:r>
            <a:r>
              <a:rPr lang="en-US" sz="1500" dirty="0" smtClean="0"/>
              <a:t>dust</a:t>
            </a:r>
            <a:endParaRPr lang="en-US" sz="1500" dirty="0"/>
          </a:p>
          <a:p>
            <a:pPr algn="l"/>
            <a:r>
              <a:rPr lang="en-US" sz="1500" dirty="0"/>
              <a:t>- </a:t>
            </a:r>
            <a:r>
              <a:rPr lang="en-US" sz="1500" dirty="0" smtClean="0"/>
              <a:t>light</a:t>
            </a:r>
            <a:endParaRPr lang="en-US" sz="1500" dirty="0"/>
          </a:p>
          <a:p>
            <a:pPr algn="l"/>
            <a:r>
              <a:rPr lang="en-US" sz="1500" b="1" dirty="0">
                <a:solidFill>
                  <a:srgbClr val="0000FF"/>
                </a:solidFill>
              </a:rPr>
              <a:t>3. Foreground measurement: </a:t>
            </a:r>
            <a:r>
              <a:rPr lang="en-US" sz="1500" dirty="0" smtClean="0">
                <a:solidFill>
                  <a:srgbClr val="0000FF"/>
                </a:solidFill>
              </a:rPr>
              <a:t>sensor head</a:t>
            </a:r>
            <a:r>
              <a:rPr lang="en-US" sz="1500" dirty="0">
                <a:solidFill>
                  <a:srgbClr val="0000FF"/>
                </a:solidFill>
              </a:rPr>
              <a:t> </a:t>
            </a:r>
            <a:r>
              <a:rPr lang="en-US" sz="1500" dirty="0" smtClean="0">
                <a:solidFill>
                  <a:srgbClr val="0000FF"/>
                </a:solidFill>
              </a:rPr>
              <a:t>operation</a:t>
            </a:r>
            <a:endParaRPr lang="en-US" sz="1500" dirty="0">
              <a:solidFill>
                <a:srgbClr val="0000FF"/>
              </a:solidFill>
            </a:endParaRPr>
          </a:p>
          <a:p>
            <a:pPr algn="l"/>
            <a:r>
              <a:rPr lang="en-US" sz="1500" dirty="0" smtClean="0"/>
              <a:t>- overview </a:t>
            </a:r>
          </a:p>
          <a:p>
            <a:pPr algn="l"/>
            <a:r>
              <a:rPr lang="en-US" sz="1500" dirty="0" smtClean="0"/>
              <a:t>- ions</a:t>
            </a:r>
            <a:endParaRPr lang="en-US" sz="1500" dirty="0"/>
          </a:p>
          <a:p>
            <a:pPr algn="l"/>
            <a:r>
              <a:rPr lang="en-US" sz="1500" dirty="0"/>
              <a:t>- </a:t>
            </a:r>
            <a:r>
              <a:rPr lang="en-US" sz="1500" dirty="0" smtClean="0"/>
              <a:t>electrons</a:t>
            </a:r>
            <a:endParaRPr lang="en-US" sz="1500" dirty="0"/>
          </a:p>
          <a:p>
            <a:pPr algn="l"/>
            <a:r>
              <a:rPr lang="en-US" sz="1500" dirty="0"/>
              <a:t>- </a:t>
            </a:r>
            <a:r>
              <a:rPr lang="en-US" sz="1500" dirty="0" smtClean="0"/>
              <a:t>calibration</a:t>
            </a:r>
            <a:endParaRPr lang="en-US" sz="1500" dirty="0"/>
          </a:p>
          <a:p>
            <a:pPr algn="l"/>
            <a:r>
              <a:rPr lang="en-US" sz="1500" b="1" dirty="0">
                <a:solidFill>
                  <a:srgbClr val="0000FF"/>
                </a:solidFill>
              </a:rPr>
              <a:t>4. </a:t>
            </a:r>
            <a:r>
              <a:rPr lang="en-US" sz="1500" b="1" dirty="0" smtClean="0">
                <a:solidFill>
                  <a:srgbClr val="0000FF"/>
                </a:solidFill>
              </a:rPr>
              <a:t>Background response:</a:t>
            </a:r>
            <a:r>
              <a:rPr lang="en-US" sz="1500" dirty="0" smtClean="0">
                <a:solidFill>
                  <a:srgbClr val="0000FF"/>
                </a:solidFill>
              </a:rPr>
              <a:t> effect and mitigation </a:t>
            </a:r>
            <a:endParaRPr lang="en-US" sz="1500" dirty="0">
              <a:solidFill>
                <a:srgbClr val="0000FF"/>
              </a:solidFill>
            </a:endParaRPr>
          </a:p>
          <a:p>
            <a:pPr algn="l"/>
            <a:r>
              <a:rPr lang="en-US" sz="1500" dirty="0"/>
              <a:t>- penetrating </a:t>
            </a:r>
            <a:r>
              <a:rPr lang="en-US" sz="1500" dirty="0" smtClean="0"/>
              <a:t>particles</a:t>
            </a:r>
            <a:endParaRPr lang="en-US" sz="1500" dirty="0"/>
          </a:p>
          <a:p>
            <a:pPr algn="l"/>
            <a:r>
              <a:rPr lang="en-US" sz="1500" dirty="0"/>
              <a:t>- solar </a:t>
            </a:r>
            <a:r>
              <a:rPr lang="en-US" sz="1500" dirty="0" smtClean="0"/>
              <a:t>wind</a:t>
            </a:r>
            <a:endParaRPr lang="en-US" sz="1500" dirty="0"/>
          </a:p>
          <a:p>
            <a:pPr algn="l"/>
            <a:r>
              <a:rPr lang="en-US" sz="1500" dirty="0"/>
              <a:t>- </a:t>
            </a:r>
            <a:r>
              <a:rPr lang="en-US" sz="1500" dirty="0" smtClean="0"/>
              <a:t>photons</a:t>
            </a:r>
            <a:endParaRPr lang="en-US" sz="1500" dirty="0"/>
          </a:p>
          <a:p>
            <a:pPr algn="l"/>
            <a:r>
              <a:rPr lang="en-US" sz="1500" dirty="0" smtClean="0"/>
              <a:t>- internally </a:t>
            </a:r>
            <a:r>
              <a:rPr lang="en-US" sz="1500" dirty="0"/>
              <a:t>generated </a:t>
            </a:r>
            <a:r>
              <a:rPr lang="en-US" sz="1500" dirty="0" smtClean="0"/>
              <a:t>secondaries</a:t>
            </a:r>
            <a:endParaRPr lang="en-US" sz="1500" dirty="0"/>
          </a:p>
          <a:p>
            <a:pPr algn="l"/>
            <a:r>
              <a:rPr lang="en-US" sz="1500" dirty="0" smtClean="0"/>
              <a:t>- calibration</a:t>
            </a:r>
            <a:endParaRPr lang="en-US" sz="1500" dirty="0"/>
          </a:p>
          <a:p>
            <a:pPr algn="l"/>
            <a:r>
              <a:rPr lang="en-US" sz="1500" b="1" dirty="0">
                <a:solidFill>
                  <a:srgbClr val="0000FF"/>
                </a:solidFill>
              </a:rPr>
              <a:t>5. Event </a:t>
            </a:r>
            <a:r>
              <a:rPr lang="en-US" sz="1500" b="1" dirty="0" smtClean="0">
                <a:solidFill>
                  <a:srgbClr val="0000FF"/>
                </a:solidFill>
              </a:rPr>
              <a:t>logic: </a:t>
            </a:r>
            <a:r>
              <a:rPr lang="en-US" sz="1500" dirty="0" smtClean="0">
                <a:solidFill>
                  <a:srgbClr val="0000FF"/>
                </a:solidFill>
              </a:rPr>
              <a:t>processing the measurement</a:t>
            </a:r>
          </a:p>
          <a:p>
            <a:pPr algn="l"/>
            <a:r>
              <a:rPr lang="en-US" sz="1500" dirty="0" smtClean="0"/>
              <a:t>- </a:t>
            </a:r>
            <a:r>
              <a:rPr lang="en-US" sz="1500" dirty="0"/>
              <a:t>b</a:t>
            </a:r>
            <a:r>
              <a:rPr lang="en-US" sz="1500" dirty="0" smtClean="0"/>
              <a:t>lock diagram</a:t>
            </a:r>
            <a:endParaRPr lang="en-US" sz="1500" dirty="0"/>
          </a:p>
          <a:p>
            <a:pPr algn="l"/>
            <a:r>
              <a:rPr lang="en-US" sz="1500" dirty="0" smtClean="0"/>
              <a:t>- event modes</a:t>
            </a:r>
          </a:p>
          <a:p>
            <a:pPr algn="l"/>
            <a:r>
              <a:rPr lang="en-US" sz="1500" dirty="0" smtClean="0"/>
              <a:t>- supporting measurements</a:t>
            </a:r>
          </a:p>
          <a:p>
            <a:pPr algn="l"/>
            <a:r>
              <a:rPr lang="en-US" sz="1500" b="1" dirty="0" smtClean="0">
                <a:solidFill>
                  <a:srgbClr val="0000FF"/>
                </a:solidFill>
              </a:rPr>
              <a:t>6</a:t>
            </a:r>
            <a:r>
              <a:rPr lang="en-US" sz="1500" b="1" dirty="0">
                <a:solidFill>
                  <a:srgbClr val="0000FF"/>
                </a:solidFill>
              </a:rPr>
              <a:t>. </a:t>
            </a:r>
            <a:r>
              <a:rPr lang="en-US" sz="1500" b="1" dirty="0" smtClean="0">
                <a:solidFill>
                  <a:srgbClr val="0000FF"/>
                </a:solidFill>
              </a:rPr>
              <a:t>Data: </a:t>
            </a:r>
            <a:r>
              <a:rPr lang="en-US" sz="1500" dirty="0" smtClean="0">
                <a:solidFill>
                  <a:srgbClr val="0000FF"/>
                </a:solidFill>
              </a:rPr>
              <a:t>data products</a:t>
            </a:r>
            <a:endParaRPr lang="en-US" sz="1500" dirty="0">
              <a:solidFill>
                <a:srgbClr val="0000FF"/>
              </a:solidFill>
            </a:endParaRPr>
          </a:p>
          <a:p>
            <a:pPr algn="l"/>
            <a:r>
              <a:rPr lang="en-US" sz="1500" dirty="0"/>
              <a:t>- main data </a:t>
            </a:r>
            <a:r>
              <a:rPr lang="en-US" sz="1500" dirty="0" smtClean="0"/>
              <a:t>products</a:t>
            </a:r>
            <a:endParaRPr lang="en-US" sz="1500" dirty="0"/>
          </a:p>
          <a:p>
            <a:pPr algn="l"/>
            <a:r>
              <a:rPr lang="en-US" sz="1500" dirty="0"/>
              <a:t>- subsidiary data </a:t>
            </a:r>
            <a:r>
              <a:rPr lang="en-US" sz="1500" dirty="0" smtClean="0"/>
              <a:t>products</a:t>
            </a:r>
            <a:endParaRPr lang="en-US" sz="1500" dirty="0"/>
          </a:p>
          <a:p>
            <a:pPr algn="l"/>
            <a:r>
              <a:rPr lang="en-US" sz="1500" b="1" dirty="0">
                <a:solidFill>
                  <a:srgbClr val="0000FF"/>
                </a:solidFill>
              </a:rPr>
              <a:t>7. </a:t>
            </a:r>
            <a:r>
              <a:rPr lang="en-US" sz="1500" b="1" dirty="0" smtClean="0">
                <a:solidFill>
                  <a:srgbClr val="0000FF"/>
                </a:solidFill>
              </a:rPr>
              <a:t>Summary</a:t>
            </a:r>
            <a:endParaRPr lang="en-US" sz="1500" dirty="0">
              <a:solidFill>
                <a:srgbClr val="0000FF"/>
              </a:solidFill>
            </a:endParaRPr>
          </a:p>
        </p:txBody>
      </p:sp>
    </p:spTree>
    <p:extLst>
      <p:ext uri="{BB962C8B-B14F-4D97-AF65-F5344CB8AC3E}">
        <p14:creationId xmlns:p14="http://schemas.microsoft.com/office/powerpoint/2010/main" val="33039084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3879" y="185100"/>
            <a:ext cx="7199939" cy="675511"/>
          </a:xfrm>
        </p:spPr>
        <p:txBody>
          <a:bodyPr/>
          <a:lstStyle/>
          <a:p>
            <a:pPr algn="ctr"/>
            <a:r>
              <a:rPr lang="en-US" b="0" dirty="0" smtClean="0"/>
              <a:t>Calibration</a:t>
            </a:r>
            <a:endParaRPr lang="en-US" b="0" dirty="0"/>
          </a:p>
        </p:txBody>
      </p:sp>
    </p:spTree>
    <p:extLst>
      <p:ext uri="{BB962C8B-B14F-4D97-AF65-F5344CB8AC3E}">
        <p14:creationId xmlns:p14="http://schemas.microsoft.com/office/powerpoint/2010/main" val="12861846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End-to-End: Particles-to-Data Products</a:t>
            </a:r>
            <a:endParaRPr lang="en-US" b="0" dirty="0"/>
          </a:p>
        </p:txBody>
      </p:sp>
      <p:sp>
        <p:nvSpPr>
          <p:cNvPr id="5" name="TextBox 4"/>
          <p:cNvSpPr txBox="1"/>
          <p:nvPr/>
        </p:nvSpPr>
        <p:spPr>
          <a:xfrm>
            <a:off x="123990" y="1052287"/>
            <a:ext cx="8850677" cy="5447644"/>
          </a:xfrm>
          <a:prstGeom prst="rect">
            <a:avLst/>
          </a:prstGeom>
          <a:noFill/>
        </p:spPr>
        <p:txBody>
          <a:bodyPr wrap="square" rtlCol="0">
            <a:spAutoFit/>
          </a:bodyPr>
          <a:lstStyle/>
          <a:p>
            <a:pPr algn="l"/>
            <a:r>
              <a:rPr lang="en-US" sz="1200" dirty="0"/>
              <a:t>1. Science requirements</a:t>
            </a:r>
          </a:p>
          <a:p>
            <a:pPr algn="l"/>
            <a:r>
              <a:rPr lang="en-US" sz="1200" dirty="0"/>
              <a:t>2. Environment: overview of foreground and background ions, electrons, photons, and dust.</a:t>
            </a:r>
          </a:p>
          <a:p>
            <a:pPr algn="l"/>
            <a:r>
              <a:rPr lang="en-US" sz="1200" dirty="0"/>
              <a:t>- protons and electron spectra, worst case, expected variation over the mission (the stuff I’ve analyzed based mostly on Rob D’s work)</a:t>
            </a:r>
          </a:p>
          <a:p>
            <a:pPr algn="l"/>
            <a:r>
              <a:rPr lang="en-US" sz="1200" dirty="0"/>
              <a:t>- expected dust impacts on the sensor (environment, and our Boulder test results) </a:t>
            </a:r>
          </a:p>
          <a:p>
            <a:pPr algn="l"/>
            <a:r>
              <a:rPr lang="en-US" sz="1200" dirty="0"/>
              <a:t>- light (ticker foils towards the sun, light getting through dust holes, etc.)</a:t>
            </a:r>
          </a:p>
          <a:p>
            <a:pPr algn="l"/>
            <a:r>
              <a:rPr lang="en-US" sz="1200" dirty="0"/>
              <a:t>3. Foreground measurement: how the instrument (sensor head) works to measure what we want to measure.</a:t>
            </a:r>
          </a:p>
          <a:p>
            <a:pPr algn="l"/>
            <a:r>
              <a:rPr lang="en-US" sz="1200" dirty="0"/>
              <a:t>- how ions are measured (MCP/foils/2ndary e- for start/stop signal and position, SSD for energy in ion and particle detector</a:t>
            </a:r>
          </a:p>
          <a:p>
            <a:pPr algn="l"/>
            <a:r>
              <a:rPr lang="en-US" sz="1200" dirty="0"/>
              <a:t>- how electrons are measured (primary, the SSD-only detection in the particle detector, and supplemental position sensing from starts)</a:t>
            </a:r>
          </a:p>
          <a:p>
            <a:pPr algn="l"/>
            <a:r>
              <a:rPr lang="en-US" sz="1200" dirty="0"/>
              <a:t>- calibration to support these measurements</a:t>
            </a:r>
          </a:p>
          <a:p>
            <a:pPr algn="l"/>
            <a:r>
              <a:rPr lang="en-US" sz="1200" dirty="0"/>
              <a:t>4. Background: how penetrators, solar wind electrons, light, and dust interferes with our measurements and what we’re doing about it.</a:t>
            </a:r>
          </a:p>
          <a:p>
            <a:pPr algn="l"/>
            <a:r>
              <a:rPr lang="en-US" sz="1200" dirty="0"/>
              <a:t>- penetrating electrons and protons</a:t>
            </a:r>
          </a:p>
          <a:p>
            <a:pPr algn="l"/>
            <a:r>
              <a:rPr lang="en-US" sz="1200" dirty="0"/>
              <a:t>- solar wind electrons (and protons)</a:t>
            </a:r>
          </a:p>
          <a:p>
            <a:pPr algn="l"/>
            <a:r>
              <a:rPr lang="en-US" sz="1200" dirty="0"/>
              <a:t>- photon background rates</a:t>
            </a:r>
          </a:p>
          <a:p>
            <a:pPr algn="l"/>
            <a:r>
              <a:rPr lang="en-US" sz="1200" dirty="0"/>
              <a:t>- internally generated secondaries</a:t>
            </a:r>
          </a:p>
          <a:p>
            <a:pPr algn="l"/>
            <a:r>
              <a:rPr lang="en-US" sz="1200" dirty="0"/>
              <a:t>- electronics noise</a:t>
            </a:r>
          </a:p>
          <a:p>
            <a:pPr algn="l"/>
            <a:r>
              <a:rPr lang="en-US" sz="1200" dirty="0"/>
              <a:t>- calibration/simulations to support these background estimates</a:t>
            </a:r>
          </a:p>
          <a:p>
            <a:pPr algn="l"/>
            <a:r>
              <a:rPr lang="en-US" sz="1200" dirty="0"/>
              <a:t>5. Event Logic: how we take the measurements and break them down into specific measurements (ions vs electrons, energy ranges, composition, etc.)</a:t>
            </a:r>
          </a:p>
          <a:p>
            <a:pPr algn="l"/>
            <a:r>
              <a:rPr lang="en-US" sz="1200" dirty="0"/>
              <a:t>- modes</a:t>
            </a:r>
          </a:p>
          <a:p>
            <a:pPr algn="l"/>
            <a:r>
              <a:rPr lang="en-US" sz="1200" dirty="0"/>
              <a:t>- species measured during each mode</a:t>
            </a:r>
          </a:p>
          <a:p>
            <a:pPr algn="l"/>
            <a:r>
              <a:rPr lang="en-US" sz="1200" dirty="0"/>
              <a:t>- supporting measurements: singles rates, etc.</a:t>
            </a:r>
          </a:p>
          <a:p>
            <a:pPr algn="l"/>
            <a:r>
              <a:rPr lang="en-US" sz="1200" dirty="0"/>
              <a:t>6. Data: what products are we collecting and returning.</a:t>
            </a:r>
          </a:p>
          <a:p>
            <a:pPr algn="l"/>
            <a:r>
              <a:rPr lang="en-US" sz="1200" dirty="0"/>
              <a:t>- main data products: species, energy, angular, temporal resolution</a:t>
            </a:r>
          </a:p>
          <a:p>
            <a:pPr algn="l"/>
            <a:r>
              <a:rPr lang="en-US" sz="1200" dirty="0"/>
              <a:t>- subsidiary data products: event data, burst data, histogram data</a:t>
            </a:r>
          </a:p>
          <a:p>
            <a:pPr algn="l"/>
            <a:r>
              <a:rPr lang="en-US" sz="1200" dirty="0"/>
              <a:t>7. Closure: how the data we’re getting responds to the requirements.</a:t>
            </a:r>
          </a:p>
          <a:p>
            <a:pPr algn="l"/>
            <a:endParaRPr lang="en-US" sz="1200" dirty="0"/>
          </a:p>
        </p:txBody>
      </p:sp>
    </p:spTree>
    <p:extLst>
      <p:ext uri="{BB962C8B-B14F-4D97-AF65-F5344CB8AC3E}">
        <p14:creationId xmlns:p14="http://schemas.microsoft.com/office/powerpoint/2010/main" val="26864595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r>
              <a:rPr lang="en-US" dirty="0" smtClean="0"/>
              <a:t>EPI-Lo measurements are intended to generate the information needed to derive differential intensities (j[cm</a:t>
            </a:r>
            <a:r>
              <a:rPr lang="en-US" baseline="30000" dirty="0" smtClean="0"/>
              <a:t>2</a:t>
            </a:r>
            <a:r>
              <a:rPr lang="en-US" dirty="0" smtClean="0"/>
              <a:t> -sr-s-keV]</a:t>
            </a:r>
            <a:r>
              <a:rPr lang="en-US" baseline="30000" dirty="0" smtClean="0"/>
              <a:t>-1</a:t>
            </a:r>
            <a:r>
              <a:rPr lang="en-US" dirty="0" smtClean="0"/>
              <a:t>)</a:t>
            </a:r>
          </a:p>
          <a:p>
            <a:r>
              <a:rPr lang="en-US" dirty="0" smtClean="0"/>
              <a:t>The goal of EPI-Lo characterization and calibration efforts is to develop the quantitative procedures for converting the count rates (R [counts s</a:t>
            </a:r>
            <a:r>
              <a:rPr lang="en-US" baseline="30000" dirty="0" smtClean="0"/>
              <a:t>-1</a:t>
            </a:r>
            <a:r>
              <a:rPr lang="en-US" dirty="0" smtClean="0"/>
              <a:t>]) reported by EPI-Lo into estimates of j for the various defined ranges of energies, particle species, and arrival angles</a:t>
            </a:r>
          </a:p>
          <a:p>
            <a:r>
              <a:rPr lang="ja-JP" altLang="en-US" smtClean="0"/>
              <a:t>“</a:t>
            </a:r>
            <a:r>
              <a:rPr lang="en-US" dirty="0" smtClean="0"/>
              <a:t>Calibration</a:t>
            </a:r>
            <a:r>
              <a:rPr lang="ja-JP" altLang="en-US" smtClean="0"/>
              <a:t>”</a:t>
            </a:r>
            <a:r>
              <a:rPr lang="en-US" dirty="0" smtClean="0"/>
              <a:t> for a particle instrument like EPI-Lo means determining the following:</a:t>
            </a:r>
          </a:p>
          <a:p>
            <a:pPr lvl="1"/>
            <a:r>
              <a:rPr lang="en-US" dirty="0" smtClean="0"/>
              <a:t> Transfer function from counts into flux (physical units)</a:t>
            </a:r>
          </a:p>
          <a:p>
            <a:pPr lvl="1"/>
            <a:r>
              <a:rPr lang="en-US" dirty="0" smtClean="0"/>
              <a:t> Characteristic of </a:t>
            </a:r>
            <a:r>
              <a:rPr lang="ja-JP" altLang="en-US" smtClean="0"/>
              <a:t>“</a:t>
            </a:r>
            <a:r>
              <a:rPr lang="en-US" dirty="0" smtClean="0"/>
              <a:t>Rate-in</a:t>
            </a:r>
            <a:r>
              <a:rPr lang="ja-JP" altLang="en-US" smtClean="0"/>
              <a:t>”</a:t>
            </a:r>
            <a:r>
              <a:rPr lang="en-US" dirty="0" smtClean="0"/>
              <a:t> versus </a:t>
            </a:r>
            <a:r>
              <a:rPr lang="ja-JP" altLang="en-US" smtClean="0"/>
              <a:t>“</a:t>
            </a:r>
            <a:r>
              <a:rPr lang="en-US" dirty="0" smtClean="0"/>
              <a:t>Rate-out</a:t>
            </a:r>
            <a:r>
              <a:rPr lang="ja-JP" altLang="en-US" smtClean="0"/>
              <a:t>”</a:t>
            </a:r>
            <a:endParaRPr lang="en-US" dirty="0" smtClean="0"/>
          </a:p>
          <a:p>
            <a:pPr lvl="1"/>
            <a:r>
              <a:rPr lang="en-US" dirty="0" smtClean="0"/>
              <a:t> Response to visible and ultraviolet light</a:t>
            </a:r>
          </a:p>
          <a:p>
            <a:pPr lvl="1"/>
            <a:r>
              <a:rPr lang="en-US" dirty="0" smtClean="0"/>
              <a:t> Response to high energetic particle backgrounds</a:t>
            </a:r>
            <a:endParaRPr lang="en-US" dirty="0"/>
          </a:p>
        </p:txBody>
      </p:sp>
      <p:sp>
        <p:nvSpPr>
          <p:cNvPr id="17411" name="Title 3"/>
          <p:cNvSpPr>
            <a:spLocks noGrp="1"/>
          </p:cNvSpPr>
          <p:nvPr>
            <p:ph type="title"/>
          </p:nvPr>
        </p:nvSpPr>
        <p:spPr/>
        <p:txBody>
          <a:bodyPr/>
          <a:lstStyle/>
          <a:p>
            <a:r>
              <a:rPr lang="en-US" dirty="0" smtClean="0"/>
              <a:t>EPI-Lo Calibration</a:t>
            </a:r>
            <a:endParaRPr lang="en-US" dirty="0"/>
          </a:p>
        </p:txBody>
      </p:sp>
    </p:spTree>
    <p:extLst>
      <p:ext uri="{BB962C8B-B14F-4D97-AF65-F5344CB8AC3E}">
        <p14:creationId xmlns:p14="http://schemas.microsoft.com/office/powerpoint/2010/main" val="41683992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774700" y="4900721"/>
            <a:ext cx="8369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90000"/>
              </a:lnSpc>
            </a:pPr>
            <a:r>
              <a:rPr lang="en-US" sz="2000" dirty="0" smtClean="0">
                <a:latin typeface="Times New Roman" charset="0"/>
              </a:rPr>
              <a:t> </a:t>
            </a:r>
            <a:endParaRPr lang="en-US" sz="2000" dirty="0">
              <a:latin typeface="Times New Roman" charset="0"/>
            </a:endParaRPr>
          </a:p>
          <a:p>
            <a:pPr lvl="2">
              <a:lnSpc>
                <a:spcPct val="90000"/>
              </a:lnSpc>
            </a:pPr>
            <a:endParaRPr lang="en-US" sz="2000" dirty="0">
              <a:latin typeface="Times New Roman" charset="0"/>
            </a:endParaRPr>
          </a:p>
          <a:p>
            <a:pPr lvl="1">
              <a:lnSpc>
                <a:spcPct val="90000"/>
              </a:lnSpc>
            </a:pPr>
            <a:endParaRPr lang="en-US" sz="2000" dirty="0">
              <a:latin typeface="Times New Roman" charset="0"/>
            </a:endParaRPr>
          </a:p>
          <a:p>
            <a:pPr lvl="1">
              <a:lnSpc>
                <a:spcPct val="90000"/>
              </a:lnSpc>
            </a:pPr>
            <a:endParaRPr lang="en-US" sz="2000" dirty="0">
              <a:latin typeface="Times New Roman" charset="0"/>
            </a:endParaRPr>
          </a:p>
        </p:txBody>
      </p:sp>
      <p:sp>
        <p:nvSpPr>
          <p:cNvPr id="9" name="Content Placeholder 8"/>
          <p:cNvSpPr>
            <a:spLocks noGrp="1"/>
          </p:cNvSpPr>
          <p:nvPr>
            <p:ph idx="1"/>
          </p:nvPr>
        </p:nvSpPr>
        <p:spPr/>
        <p:txBody>
          <a:bodyPr/>
          <a:lstStyle/>
          <a:p>
            <a:r>
              <a:rPr lang="en-US" dirty="0" smtClean="0"/>
              <a:t>Foreground</a:t>
            </a:r>
          </a:p>
          <a:p>
            <a:pPr lvl="1"/>
            <a:r>
              <a:rPr lang="en-US" dirty="0" smtClean="0"/>
              <a:t>Ions and electrons in the energy range of interest to the instrument</a:t>
            </a:r>
          </a:p>
          <a:p>
            <a:r>
              <a:rPr lang="en-US" dirty="0" smtClean="0"/>
              <a:t>Background</a:t>
            </a:r>
          </a:p>
          <a:p>
            <a:pPr lvl="1"/>
            <a:r>
              <a:rPr lang="en-US" dirty="0" smtClean="0"/>
              <a:t>Electrons</a:t>
            </a:r>
          </a:p>
          <a:p>
            <a:pPr lvl="1"/>
            <a:r>
              <a:rPr lang="en-US" dirty="0" smtClean="0"/>
              <a:t>Characterize the rates from penetrating radiation</a:t>
            </a:r>
          </a:p>
          <a:p>
            <a:pPr lvl="1"/>
            <a:r>
              <a:rPr lang="en-US" dirty="0" smtClean="0"/>
              <a:t>Characterize response to Solar Wind and/or photoelectron impact</a:t>
            </a:r>
          </a:p>
          <a:p>
            <a:r>
              <a:rPr lang="en-US" dirty="0" smtClean="0"/>
              <a:t>Light</a:t>
            </a:r>
          </a:p>
          <a:p>
            <a:pPr lvl="1"/>
            <a:r>
              <a:rPr lang="en-US" dirty="0" smtClean="0"/>
              <a:t>Characterize rejection of UV background, primarily H-alpha</a:t>
            </a:r>
          </a:p>
          <a:p>
            <a:pPr lvl="1"/>
            <a:r>
              <a:rPr lang="en-US" dirty="0" smtClean="0"/>
              <a:t>Characterize rejection of sunlight and glint</a:t>
            </a:r>
          </a:p>
          <a:p>
            <a:pPr lvl="1"/>
            <a:endParaRPr lang="en-US" dirty="0"/>
          </a:p>
        </p:txBody>
      </p:sp>
      <p:sp>
        <p:nvSpPr>
          <p:cNvPr id="19460" name="Title 4"/>
          <p:cNvSpPr>
            <a:spLocks noGrp="1"/>
          </p:cNvSpPr>
          <p:nvPr>
            <p:ph type="title"/>
          </p:nvPr>
        </p:nvSpPr>
        <p:spPr/>
        <p:txBody>
          <a:bodyPr/>
          <a:lstStyle/>
          <a:p>
            <a:r>
              <a:rPr lang="en-US" dirty="0" smtClean="0"/>
              <a:t>Calibration Types</a:t>
            </a:r>
            <a:endParaRPr lang="en-US" dirty="0"/>
          </a:p>
        </p:txBody>
      </p:sp>
    </p:spTree>
    <p:extLst>
      <p:ext uri="{BB962C8B-B14F-4D97-AF65-F5344CB8AC3E}">
        <p14:creationId xmlns:p14="http://schemas.microsoft.com/office/powerpoint/2010/main" val="32575904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4"/>
          <p:cNvSpPr>
            <a:spLocks noGrp="1"/>
          </p:cNvSpPr>
          <p:nvPr>
            <p:ph type="title"/>
          </p:nvPr>
        </p:nvSpPr>
        <p:spPr/>
        <p:txBody>
          <a:bodyPr/>
          <a:lstStyle/>
          <a:p>
            <a:r>
              <a:rPr lang="en-US" dirty="0" smtClean="0"/>
              <a:t>Tests at Instrument Level</a:t>
            </a:r>
            <a:endParaRPr lang="en-US" dirty="0"/>
          </a:p>
        </p:txBody>
      </p:sp>
      <p:sp>
        <p:nvSpPr>
          <p:cNvPr id="2" name="Text Box 4"/>
          <p:cNvSpPr txBox="1">
            <a:spLocks noChangeArrowheads="1"/>
          </p:cNvSpPr>
          <p:nvPr/>
        </p:nvSpPr>
        <p:spPr bwMode="auto">
          <a:xfrm>
            <a:off x="240221" y="6331058"/>
            <a:ext cx="8643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200" dirty="0">
                <a:latin typeface="+mn-lt"/>
              </a:rPr>
              <a:t>*Science requires relative/absolute accuracy: 20%/50%.  Ground calibration 20% precision, reduced to 10% in flight.</a:t>
            </a:r>
          </a:p>
        </p:txBody>
      </p:sp>
      <p:grpSp>
        <p:nvGrpSpPr>
          <p:cNvPr id="13" name="Group 12"/>
          <p:cNvGrpSpPr/>
          <p:nvPr/>
        </p:nvGrpSpPr>
        <p:grpSpPr>
          <a:xfrm>
            <a:off x="216977" y="1148374"/>
            <a:ext cx="9053743" cy="5336381"/>
            <a:chOff x="193730" y="1241362"/>
            <a:chExt cx="9053743" cy="5336381"/>
          </a:xfrm>
        </p:grpSpPr>
        <p:graphicFrame>
          <p:nvGraphicFramePr>
            <p:cNvPr id="39937" name="Object 2"/>
            <p:cNvGraphicFramePr>
              <a:graphicFrameLocks noChangeAspect="1"/>
            </p:cNvGraphicFramePr>
            <p:nvPr>
              <p:extLst>
                <p:ext uri="{D42A27DB-BD31-4B8C-83A1-F6EECF244321}">
                  <p14:modId xmlns:p14="http://schemas.microsoft.com/office/powerpoint/2010/main" val="3055367074"/>
                </p:ext>
              </p:extLst>
            </p:nvPr>
          </p:nvGraphicFramePr>
          <p:xfrm>
            <a:off x="193730" y="1241362"/>
            <a:ext cx="9053743" cy="5336381"/>
          </p:xfrm>
          <a:graphic>
            <a:graphicData uri="http://schemas.openxmlformats.org/presentationml/2006/ole">
              <mc:AlternateContent xmlns:mc="http://schemas.openxmlformats.org/markup-compatibility/2006">
                <mc:Choice xmlns:v="urn:schemas-microsoft-com:vml" Requires="v">
                  <p:oleObj spid="_x0000_s2068" name="Document" r:id="rId4" imgW="8722080" imgH="5247720" progId="Word.Document.8">
                    <p:embed/>
                  </p:oleObj>
                </mc:Choice>
                <mc:Fallback>
                  <p:oleObj name="Document" r:id="rId4" imgW="8722080" imgH="52477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30" y="1241362"/>
                          <a:ext cx="9053743" cy="5336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941" name="Group 8"/>
            <p:cNvGrpSpPr>
              <a:grpSpLocks/>
            </p:cNvGrpSpPr>
            <p:nvPr/>
          </p:nvGrpSpPr>
          <p:grpSpPr bwMode="auto">
            <a:xfrm>
              <a:off x="5161805" y="4684580"/>
              <a:ext cx="854075" cy="228600"/>
              <a:chOff x="3232" y="2802"/>
              <a:chExt cx="538" cy="144"/>
            </a:xfrm>
          </p:grpSpPr>
          <p:sp>
            <p:nvSpPr>
              <p:cNvPr id="3" name="Rectangle 6"/>
              <p:cNvSpPr>
                <a:spLocks noChangeArrowheads="1"/>
              </p:cNvSpPr>
              <p:nvPr/>
            </p:nvSpPr>
            <p:spPr bwMode="auto">
              <a:xfrm>
                <a:off x="3462" y="2833"/>
                <a:ext cx="75" cy="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4" name="Text Box 5"/>
              <p:cNvSpPr txBox="1">
                <a:spLocks noChangeArrowheads="1"/>
              </p:cNvSpPr>
              <p:nvPr/>
            </p:nvSpPr>
            <p:spPr bwMode="auto">
              <a:xfrm>
                <a:off x="3232" y="2802"/>
                <a:ext cx="53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dirty="0">
                    <a:latin typeface="Times New Roman" charset="0"/>
                  </a:rPr>
                  <a:t>30</a:t>
                </a:r>
              </a:p>
            </p:txBody>
          </p:sp>
        </p:grpSp>
      </p:grpSp>
      <p:sp>
        <p:nvSpPr>
          <p:cNvPr id="39946" name="Rectangle 10"/>
          <p:cNvSpPr>
            <a:spLocks noChangeArrowheads="1"/>
          </p:cNvSpPr>
          <p:nvPr/>
        </p:nvSpPr>
        <p:spPr bwMode="auto">
          <a:xfrm>
            <a:off x="5388671" y="2898482"/>
            <a:ext cx="101600" cy="11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Tree>
    <p:extLst>
      <p:ext uri="{BB962C8B-B14F-4D97-AF65-F5344CB8AC3E}">
        <p14:creationId xmlns:p14="http://schemas.microsoft.com/office/powerpoint/2010/main" val="15648221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12538</TotalTime>
  <Words>2741</Words>
  <Application>Microsoft Macintosh PowerPoint</Application>
  <PresentationFormat>On-screen Show (4:3)</PresentationFormat>
  <Paragraphs>397</Paragraphs>
  <Slides>60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Mid Phase B Status - ISIS - DRAFT 1</vt:lpstr>
      <vt:lpstr>Document</vt:lpstr>
      <vt:lpstr>EPI-Lo Sensor Review – Part 2  Matt Hill (JHU/APL) Deputy EPI-Lo Lead</vt:lpstr>
      <vt:lpstr>Composition and Energy Coverage</vt:lpstr>
      <vt:lpstr>Composition and Energy Coverage</vt:lpstr>
      <vt:lpstr>Energy Coverage: Fe absorber Method</vt:lpstr>
      <vt:lpstr>Energy Coverage: H, e- dE/dx vs E method</vt:lpstr>
      <vt:lpstr>Calibration</vt:lpstr>
      <vt:lpstr>EPI-Lo Calibration</vt:lpstr>
      <vt:lpstr>Calibration Types</vt:lpstr>
      <vt:lpstr>Tests at Instrument Level</vt:lpstr>
      <vt:lpstr>Foreground Calibration Requirements</vt:lpstr>
      <vt:lpstr>Background Calibration Requirement</vt:lpstr>
      <vt:lpstr>Dust</vt:lpstr>
      <vt:lpstr>Background Measurement: Dust</vt:lpstr>
      <vt:lpstr>Background Measurement: Dust</vt:lpstr>
      <vt:lpstr>Dust: U of ColoradoTest</vt:lpstr>
      <vt:lpstr>Collimators and Start Foils</vt:lpstr>
      <vt:lpstr>Flight Experience with Dust: Cassini</vt:lpstr>
      <vt:lpstr>Dust: Simulating the Environment</vt:lpstr>
      <vt:lpstr>Environment: Dust</vt:lpstr>
      <vt:lpstr>Environment: Dust</vt:lpstr>
      <vt:lpstr>Environment: Dust</vt:lpstr>
      <vt:lpstr>Light</vt:lpstr>
      <vt:lpstr>Light</vt:lpstr>
      <vt:lpstr>Light and Dust Mitigation (2/2)</vt:lpstr>
      <vt:lpstr>Status of EPI-Lo Scattered / Stray Light Analysis</vt:lpstr>
      <vt:lpstr>Status of EPI-Lo Ray Tracing Model</vt:lpstr>
      <vt:lpstr>Status of EPI-Lo Ray Tracing Model</vt:lpstr>
      <vt:lpstr>Light and Dust Mitigation (1/2)</vt:lpstr>
      <vt:lpstr>Event Logic and Data</vt:lpstr>
      <vt:lpstr>EPI-Lo Block Diagram </vt:lpstr>
      <vt:lpstr>Simplified Sensor &amp; Event Board</vt:lpstr>
      <vt:lpstr>Event Logic: Event Modes</vt:lpstr>
      <vt:lpstr>Data Flow - Ion Composition, Part 1</vt:lpstr>
      <vt:lpstr>Data Flow - Ion Composition, Part 2</vt:lpstr>
      <vt:lpstr>Data Flow - Ion Energy, Part 1</vt:lpstr>
      <vt:lpstr>Data Flow - Ion Energy, Part 2</vt:lpstr>
      <vt:lpstr>Data Flow - Part. Composition, Part 1</vt:lpstr>
      <vt:lpstr>Data Flow - Part. Composition, Part 2</vt:lpstr>
      <vt:lpstr>Data Flow - Particle Energy, Part 1</vt:lpstr>
      <vt:lpstr>Data Flow - Part Energy, Part 2</vt:lpstr>
      <vt:lpstr>Data: Main Products</vt:lpstr>
      <vt:lpstr>Data: Main Products</vt:lpstr>
      <vt:lpstr>Burst: Motivation/Importance</vt:lpstr>
      <vt:lpstr>An even closer view.  The total time period is about 1.5 hours.  The rise time for the energies shown occurs over about 4 data points and each point is separated by 5 minutes.</vt:lpstr>
      <vt:lpstr>PowerPoint Presentation</vt:lpstr>
      <vt:lpstr>Energy coverage</vt:lpstr>
      <vt:lpstr>PowerPoint Presentation</vt:lpstr>
      <vt:lpstr>PowerPoint Presentation</vt:lpstr>
      <vt:lpstr>PowerPoint Presentation</vt:lpstr>
      <vt:lpstr>Data: Onboard Sharing</vt:lpstr>
      <vt:lpstr>ISIS/EPI-Lo Potential Data Sharing Word</vt:lpstr>
      <vt:lpstr>Backup</vt:lpstr>
      <vt:lpstr>Title</vt:lpstr>
      <vt:lpstr>Title</vt:lpstr>
      <vt:lpstr>Title</vt:lpstr>
      <vt:lpstr>Title</vt:lpstr>
      <vt:lpstr>Anti-coincidence System</vt:lpstr>
      <vt:lpstr>FPGA Block Diagram</vt:lpstr>
      <vt:lpstr>End-to-End: Particles-to-Data Products</vt:lpstr>
      <vt:lpstr>End-to-End: Particles-to-Data Products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Matthew Hill</cp:lastModifiedBy>
  <cp:revision>376</cp:revision>
  <cp:lastPrinted>2012-05-09T16:55:26Z</cp:lastPrinted>
  <dcterms:created xsi:type="dcterms:W3CDTF">2013-01-28T12:52:32Z</dcterms:created>
  <dcterms:modified xsi:type="dcterms:W3CDTF">2014-11-05T12:24:03Z</dcterms:modified>
</cp:coreProperties>
</file>