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62"/>
  </p:notesMasterIdLst>
  <p:handoutMasterIdLst>
    <p:handoutMasterId r:id="rId63"/>
  </p:handoutMasterIdLst>
  <p:sldIdLst>
    <p:sldId id="413" r:id="rId2"/>
    <p:sldId id="504" r:id="rId3"/>
    <p:sldId id="505" r:id="rId4"/>
    <p:sldId id="637" r:id="rId5"/>
    <p:sldId id="638" r:id="rId6"/>
    <p:sldId id="639" r:id="rId7"/>
    <p:sldId id="626" r:id="rId8"/>
    <p:sldId id="477" r:id="rId9"/>
    <p:sldId id="539" r:id="rId10"/>
    <p:sldId id="535" r:id="rId11"/>
    <p:sldId id="536" r:id="rId12"/>
    <p:sldId id="474" r:id="rId13"/>
    <p:sldId id="485" r:id="rId14"/>
    <p:sldId id="476" r:id="rId15"/>
    <p:sldId id="486" r:id="rId16"/>
    <p:sldId id="538" r:id="rId17"/>
    <p:sldId id="532" r:id="rId18"/>
    <p:sldId id="592" r:id="rId19"/>
    <p:sldId id="561" r:id="rId20"/>
    <p:sldId id="588" r:id="rId21"/>
    <p:sldId id="589" r:id="rId22"/>
    <p:sldId id="628" r:id="rId23"/>
    <p:sldId id="480" r:id="rId24"/>
    <p:sldId id="482" r:id="rId25"/>
    <p:sldId id="455" r:id="rId26"/>
    <p:sldId id="615" r:id="rId27"/>
    <p:sldId id="616" r:id="rId28"/>
    <p:sldId id="617" r:id="rId29"/>
    <p:sldId id="627" r:id="rId30"/>
    <p:sldId id="614" r:id="rId31"/>
    <p:sldId id="611" r:id="rId32"/>
    <p:sldId id="612" r:id="rId33"/>
    <p:sldId id="597" r:id="rId34"/>
    <p:sldId id="598" r:id="rId35"/>
    <p:sldId id="604" r:id="rId36"/>
    <p:sldId id="599" r:id="rId37"/>
    <p:sldId id="613" r:id="rId38"/>
    <p:sldId id="600" r:id="rId39"/>
    <p:sldId id="498" r:id="rId40"/>
    <p:sldId id="499" r:id="rId41"/>
    <p:sldId id="516" r:id="rId42"/>
    <p:sldId id="623" r:id="rId43"/>
    <p:sldId id="624" r:id="rId44"/>
    <p:sldId id="625" r:id="rId45"/>
    <p:sldId id="528" r:id="rId46"/>
    <p:sldId id="496" r:id="rId47"/>
    <p:sldId id="629" r:id="rId48"/>
    <p:sldId id="556" r:id="rId49"/>
    <p:sldId id="559" r:id="rId50"/>
    <p:sldId id="560" r:id="rId51"/>
    <p:sldId id="563" r:id="rId52"/>
    <p:sldId id="593" r:id="rId53"/>
    <p:sldId id="564" r:id="rId54"/>
    <p:sldId id="562" r:id="rId55"/>
    <p:sldId id="420" r:id="rId56"/>
    <p:sldId id="568" r:id="rId57"/>
    <p:sldId id="571" r:id="rId58"/>
    <p:sldId id="574" r:id="rId59"/>
    <p:sldId id="575" r:id="rId60"/>
    <p:sldId id="576" r:id="rId61"/>
  </p:sldIdLst>
  <p:sldSz cx="9144000" cy="6858000" type="screen4x3"/>
  <p:notesSz cx="6934200" cy="92202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BA8F754F-D314-A544-B58E-3A9AFD86BEAA}">
          <p14:sldIdLst>
            <p14:sldId id="413"/>
            <p14:sldId id="504"/>
            <p14:sldId id="505"/>
            <p14:sldId id="637"/>
            <p14:sldId id="638"/>
            <p14:sldId id="639"/>
            <p14:sldId id="626"/>
            <p14:sldId id="477"/>
            <p14:sldId id="539"/>
            <p14:sldId id="535"/>
            <p14:sldId id="536"/>
            <p14:sldId id="474"/>
            <p14:sldId id="485"/>
            <p14:sldId id="476"/>
            <p14:sldId id="486"/>
            <p14:sldId id="538"/>
            <p14:sldId id="532"/>
            <p14:sldId id="592"/>
            <p14:sldId id="561"/>
            <p14:sldId id="588"/>
            <p14:sldId id="589"/>
            <p14:sldId id="628"/>
            <p14:sldId id="480"/>
            <p14:sldId id="482"/>
            <p14:sldId id="455"/>
            <p14:sldId id="615"/>
            <p14:sldId id="616"/>
            <p14:sldId id="617"/>
            <p14:sldId id="627"/>
            <p14:sldId id="614"/>
            <p14:sldId id="611"/>
            <p14:sldId id="612"/>
            <p14:sldId id="597"/>
            <p14:sldId id="598"/>
            <p14:sldId id="604"/>
            <p14:sldId id="599"/>
            <p14:sldId id="613"/>
            <p14:sldId id="600"/>
            <p14:sldId id="498"/>
            <p14:sldId id="499"/>
            <p14:sldId id="516"/>
            <p14:sldId id="623"/>
            <p14:sldId id="624"/>
            <p14:sldId id="625"/>
            <p14:sldId id="528"/>
            <p14:sldId id="496"/>
            <p14:sldId id="629"/>
            <p14:sldId id="556"/>
            <p14:sldId id="559"/>
            <p14:sldId id="560"/>
            <p14:sldId id="563"/>
            <p14:sldId id="593"/>
            <p14:sldId id="564"/>
            <p14:sldId id="562"/>
            <p14:sldId id="420"/>
            <p14:sldId id="568"/>
            <p14:sldId id="571"/>
            <p14:sldId id="574"/>
            <p14:sldId id="575"/>
            <p14:sldId id="5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AA541C"/>
    <a:srgbClr val="FFCB9E"/>
    <a:srgbClr val="996633"/>
    <a:srgbClr val="0000FF"/>
    <a:srgbClr val="65018D"/>
    <a:srgbClr val="7501A2"/>
    <a:srgbClr val="181E48"/>
    <a:srgbClr val="525FD7"/>
    <a:srgbClr val="4BC35D"/>
    <a:srgbClr val="7CD4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992" autoAdjust="0"/>
    <p:restoredTop sz="95581" autoAdjust="0"/>
  </p:normalViewPr>
  <p:slideViewPr>
    <p:cSldViewPr snapToGrid="0">
      <p:cViewPr varScale="1">
        <p:scale>
          <a:sx n="139" d="100"/>
          <a:sy n="139" d="100"/>
        </p:scale>
        <p:origin x="-984" y="-104"/>
      </p:cViewPr>
      <p:guideLst>
        <p:guide orient="horz" pos="2160"/>
        <p:guide pos="2880"/>
      </p:guideLst>
    </p:cSldViewPr>
  </p:slideViewPr>
  <p:notesTextViewPr>
    <p:cViewPr>
      <p:scale>
        <a:sx n="100" d="100"/>
        <a:sy n="100" d="100"/>
      </p:scale>
      <p:origin x="0" y="0"/>
    </p:cViewPr>
  </p:notesTextViewPr>
  <p:sorterViewPr>
    <p:cViewPr>
      <p:scale>
        <a:sx n="85" d="100"/>
        <a:sy n="85" d="100"/>
      </p:scale>
      <p:origin x="0" y="64"/>
    </p:cViewPr>
  </p:sorterViewPr>
  <p:notesViewPr>
    <p:cSldViewPr snapToGrid="0" showGuides="1">
      <p:cViewPr varScale="1">
        <p:scale>
          <a:sx n="82" d="100"/>
          <a:sy n="82" d="100"/>
        </p:scale>
        <p:origin x="-1890" y="-84"/>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05448" cy="461325"/>
          </a:xfrm>
          <a:prstGeom prst="rect">
            <a:avLst/>
          </a:prstGeom>
        </p:spPr>
        <p:txBody>
          <a:bodyPr vert="horz" lIns="90580" tIns="45290" rIns="90580" bIns="45290" rtlCol="0"/>
          <a:lstStyle>
            <a:lvl1pPr algn="l">
              <a:defRPr sz="1200"/>
            </a:lvl1pPr>
          </a:lstStyle>
          <a:p>
            <a:endParaRPr lang="en-US" dirty="0"/>
          </a:p>
        </p:txBody>
      </p:sp>
      <p:sp>
        <p:nvSpPr>
          <p:cNvPr id="3" name="Date Placeholder 2"/>
          <p:cNvSpPr>
            <a:spLocks noGrp="1"/>
          </p:cNvSpPr>
          <p:nvPr>
            <p:ph type="dt" sz="quarter" idx="1"/>
          </p:nvPr>
        </p:nvSpPr>
        <p:spPr>
          <a:xfrm>
            <a:off x="3927183" y="0"/>
            <a:ext cx="3005448" cy="461325"/>
          </a:xfrm>
          <a:prstGeom prst="rect">
            <a:avLst/>
          </a:prstGeom>
        </p:spPr>
        <p:txBody>
          <a:bodyPr vert="horz" lIns="90580" tIns="45290" rIns="90580" bIns="45290" rtlCol="0"/>
          <a:lstStyle>
            <a:lvl1pPr algn="r">
              <a:defRPr sz="1200"/>
            </a:lvl1pPr>
          </a:lstStyle>
          <a:p>
            <a:fld id="{FAB82D2B-4194-414A-8944-2697E22A9174}" type="datetimeFigureOut">
              <a:rPr lang="en-US" smtClean="0"/>
              <a:pPr/>
              <a:t>11/5/14</a:t>
            </a:fld>
            <a:endParaRPr lang="en-US" dirty="0"/>
          </a:p>
        </p:txBody>
      </p:sp>
      <p:sp>
        <p:nvSpPr>
          <p:cNvPr id="4" name="Footer Placeholder 3"/>
          <p:cNvSpPr>
            <a:spLocks noGrp="1"/>
          </p:cNvSpPr>
          <p:nvPr>
            <p:ph type="ftr" sz="quarter" idx="2"/>
          </p:nvPr>
        </p:nvSpPr>
        <p:spPr>
          <a:xfrm>
            <a:off x="1" y="8757301"/>
            <a:ext cx="3005448" cy="461325"/>
          </a:xfrm>
          <a:prstGeom prst="rect">
            <a:avLst/>
          </a:prstGeom>
        </p:spPr>
        <p:txBody>
          <a:bodyPr vert="horz" lIns="90580" tIns="45290" rIns="90580" bIns="4529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27183" y="8757301"/>
            <a:ext cx="3005448" cy="461325"/>
          </a:xfrm>
          <a:prstGeom prst="rect">
            <a:avLst/>
          </a:prstGeom>
        </p:spPr>
        <p:txBody>
          <a:bodyPr vert="horz" lIns="90580" tIns="45290" rIns="90580" bIns="45290" rtlCol="0" anchor="b"/>
          <a:lstStyle>
            <a:lvl1pPr algn="r">
              <a:defRPr sz="1200"/>
            </a:lvl1pPr>
          </a:lstStyle>
          <a:p>
            <a:fld id="{746C6E07-2FDD-4DBB-81B8-2EF575FB9DA4}" type="slidenum">
              <a:rPr lang="en-US" smtClean="0"/>
              <a:pPr/>
              <a:t>‹#›</a:t>
            </a:fld>
            <a:endParaRPr lang="en-US" dirty="0"/>
          </a:p>
        </p:txBody>
      </p:sp>
    </p:spTree>
    <p:extLst>
      <p:ext uri="{BB962C8B-B14F-4D97-AF65-F5344CB8AC3E}">
        <p14:creationId xmlns:p14="http://schemas.microsoft.com/office/powerpoint/2010/main" val="3941303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04610" cy="460379"/>
          </a:xfrm>
          <a:prstGeom prst="rect">
            <a:avLst/>
          </a:prstGeom>
          <a:noFill/>
          <a:ln w="9525">
            <a:noFill/>
            <a:miter lim="800000"/>
            <a:headEnd/>
            <a:tailEnd/>
          </a:ln>
          <a:effectLst/>
        </p:spPr>
        <p:txBody>
          <a:bodyPr vert="horz" wrap="square" lIns="92295" tIns="46148" rIns="92295" bIns="46148" numCol="1" anchor="t" anchorCtr="0" compatLnSpc="1">
            <a:prstTxWarp prst="textNoShape">
              <a:avLst/>
            </a:prstTxWarp>
          </a:bodyPr>
          <a:lstStyle>
            <a:lvl1pPr algn="l" defTabSz="922912">
              <a:defRPr sz="1200" smtClean="0"/>
            </a:lvl1pPr>
          </a:lstStyle>
          <a:p>
            <a:pPr>
              <a:defRPr/>
            </a:pPr>
            <a:endParaRPr lang="en-US" dirty="0"/>
          </a:p>
        </p:txBody>
      </p:sp>
      <p:sp>
        <p:nvSpPr>
          <p:cNvPr id="10243" name="Rectangle 3"/>
          <p:cNvSpPr>
            <a:spLocks noGrp="1" noChangeArrowheads="1"/>
          </p:cNvSpPr>
          <p:nvPr>
            <p:ph type="dt" idx="1"/>
          </p:nvPr>
        </p:nvSpPr>
        <p:spPr bwMode="auto">
          <a:xfrm>
            <a:off x="3928018" y="0"/>
            <a:ext cx="3004610" cy="460379"/>
          </a:xfrm>
          <a:prstGeom prst="rect">
            <a:avLst/>
          </a:prstGeom>
          <a:noFill/>
          <a:ln w="9525">
            <a:noFill/>
            <a:miter lim="800000"/>
            <a:headEnd/>
            <a:tailEnd/>
          </a:ln>
          <a:effectLst/>
        </p:spPr>
        <p:txBody>
          <a:bodyPr vert="horz" wrap="square" lIns="92295" tIns="46148" rIns="92295" bIns="46148" numCol="1" anchor="t" anchorCtr="0" compatLnSpc="1">
            <a:prstTxWarp prst="textNoShape">
              <a:avLst/>
            </a:prstTxWarp>
          </a:bodyPr>
          <a:lstStyle>
            <a:lvl1pPr algn="r" defTabSz="922912">
              <a:defRPr sz="1200" smtClean="0"/>
            </a:lvl1pPr>
          </a:lstStyle>
          <a:p>
            <a:pPr>
              <a:defRPr/>
            </a:pPr>
            <a:endParaRPr lang="en-US" dirty="0"/>
          </a:p>
        </p:txBody>
      </p:sp>
      <p:sp>
        <p:nvSpPr>
          <p:cNvPr id="6148" name="Rectangle 4"/>
          <p:cNvSpPr>
            <a:spLocks noGrp="1" noRot="1" noChangeAspect="1" noChangeArrowheads="1" noTextEdit="1"/>
          </p:cNvSpPr>
          <p:nvPr>
            <p:ph type="sldImg" idx="2"/>
          </p:nvPr>
        </p:nvSpPr>
        <p:spPr bwMode="auto">
          <a:xfrm>
            <a:off x="1162050" y="692150"/>
            <a:ext cx="4610100" cy="3457575"/>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693735" y="4379911"/>
            <a:ext cx="5546731" cy="4148145"/>
          </a:xfrm>
          <a:prstGeom prst="rect">
            <a:avLst/>
          </a:prstGeom>
          <a:noFill/>
          <a:ln w="9525">
            <a:noFill/>
            <a:miter lim="800000"/>
            <a:headEnd/>
            <a:tailEnd/>
          </a:ln>
          <a:effectLst/>
        </p:spPr>
        <p:txBody>
          <a:bodyPr vert="horz" wrap="square" lIns="92295" tIns="46148" rIns="92295" bIns="4614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758245"/>
            <a:ext cx="3004610" cy="460379"/>
          </a:xfrm>
          <a:prstGeom prst="rect">
            <a:avLst/>
          </a:prstGeom>
          <a:noFill/>
          <a:ln w="9525">
            <a:noFill/>
            <a:miter lim="800000"/>
            <a:headEnd/>
            <a:tailEnd/>
          </a:ln>
          <a:effectLst/>
        </p:spPr>
        <p:txBody>
          <a:bodyPr vert="horz" wrap="square" lIns="92295" tIns="46148" rIns="92295" bIns="46148" numCol="1" anchor="b" anchorCtr="0" compatLnSpc="1">
            <a:prstTxWarp prst="textNoShape">
              <a:avLst/>
            </a:prstTxWarp>
          </a:bodyPr>
          <a:lstStyle>
            <a:lvl1pPr algn="l" defTabSz="922912">
              <a:defRPr sz="1200" smtClean="0"/>
            </a:lvl1pPr>
          </a:lstStyle>
          <a:p>
            <a:pPr>
              <a:defRPr/>
            </a:pPr>
            <a:endParaRPr lang="en-US" dirty="0"/>
          </a:p>
        </p:txBody>
      </p:sp>
      <p:sp>
        <p:nvSpPr>
          <p:cNvPr id="10247" name="Rectangle 7"/>
          <p:cNvSpPr>
            <a:spLocks noGrp="1" noChangeArrowheads="1"/>
          </p:cNvSpPr>
          <p:nvPr>
            <p:ph type="sldNum" sz="quarter" idx="5"/>
          </p:nvPr>
        </p:nvSpPr>
        <p:spPr bwMode="auto">
          <a:xfrm>
            <a:off x="3928018" y="8758245"/>
            <a:ext cx="3004610" cy="460379"/>
          </a:xfrm>
          <a:prstGeom prst="rect">
            <a:avLst/>
          </a:prstGeom>
          <a:noFill/>
          <a:ln w="9525">
            <a:noFill/>
            <a:miter lim="800000"/>
            <a:headEnd/>
            <a:tailEnd/>
          </a:ln>
          <a:effectLst/>
        </p:spPr>
        <p:txBody>
          <a:bodyPr vert="horz" wrap="square" lIns="92295" tIns="46148" rIns="92295" bIns="46148" numCol="1" anchor="b" anchorCtr="0" compatLnSpc="1">
            <a:prstTxWarp prst="textNoShape">
              <a:avLst/>
            </a:prstTxWarp>
          </a:bodyPr>
          <a:lstStyle>
            <a:lvl1pPr algn="r" defTabSz="922912">
              <a:defRPr sz="1200" smtClean="0"/>
            </a:lvl1pPr>
          </a:lstStyle>
          <a:p>
            <a:pPr>
              <a:defRPr/>
            </a:pPr>
            <a:fld id="{F847D127-D51C-4188-9A50-71C8B1289DC7}" type="slidenum">
              <a:rPr lang="en-US"/>
              <a:pPr>
                <a:defRPr/>
              </a:pPr>
              <a:t>‹#›</a:t>
            </a:fld>
            <a:endParaRPr lang="en-US" dirty="0"/>
          </a:p>
        </p:txBody>
      </p:sp>
    </p:spTree>
    <p:extLst>
      <p:ext uri="{BB962C8B-B14F-4D97-AF65-F5344CB8AC3E}">
        <p14:creationId xmlns:p14="http://schemas.microsoft.com/office/powerpoint/2010/main" val="282265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introduction</a:t>
            </a:r>
            <a:endParaRPr lang="en-US" sz="1600" dirty="0"/>
          </a:p>
        </p:txBody>
      </p:sp>
      <p:sp>
        <p:nvSpPr>
          <p:cNvPr id="4" name="Slide Number Placeholder 3"/>
          <p:cNvSpPr>
            <a:spLocks noGrp="1"/>
          </p:cNvSpPr>
          <p:nvPr>
            <p:ph type="sldNum" sz="quarter" idx="10"/>
          </p:nvPr>
        </p:nvSpPr>
        <p:spPr/>
        <p:txBody>
          <a:bodyPr/>
          <a:lstStyle/>
          <a:p>
            <a:pPr>
              <a:defRPr/>
            </a:pPr>
            <a:fld id="{F847D127-D51C-4188-9A50-71C8B1289DC7}" type="slidenum">
              <a:rPr lang="en-US" smtClean="0"/>
              <a:pPr>
                <a:defRPr/>
              </a:pPr>
              <a:t>1</a:t>
            </a:fld>
            <a:endParaRPr lang="en-US" dirty="0"/>
          </a:p>
        </p:txBody>
      </p:sp>
    </p:spTree>
    <p:extLst>
      <p:ext uri="{BB962C8B-B14F-4D97-AF65-F5344CB8AC3E}">
        <p14:creationId xmlns:p14="http://schemas.microsoft.com/office/powerpoint/2010/main" val="3987536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1" name="Picture 10" descr="BlueSolarProbePlusBannerTemplate.jpg"/>
          <p:cNvPicPr>
            <a:picLocks noChangeAspect="1"/>
          </p:cNvPicPr>
          <p:nvPr userDrawn="1"/>
        </p:nvPicPr>
        <p:blipFill>
          <a:blip r:embed="rId2" cstate="print"/>
          <a:stretch>
            <a:fillRect/>
          </a:stretch>
        </p:blipFill>
        <p:spPr>
          <a:xfrm>
            <a:off x="0" y="-1"/>
            <a:ext cx="9144000" cy="6858001"/>
          </a:xfrm>
          <a:prstGeom prst="rect">
            <a:avLst/>
          </a:prstGeom>
        </p:spPr>
      </p:pic>
      <p:pic>
        <p:nvPicPr>
          <p:cNvPr id="12" name="Picture 11" descr="ISISlogo-002-C.png"/>
          <p:cNvPicPr>
            <a:picLocks noChangeAspect="1"/>
          </p:cNvPicPr>
          <p:nvPr userDrawn="1"/>
        </p:nvPicPr>
        <p:blipFill>
          <a:blip r:embed="rId3" cstate="print"/>
          <a:stretch>
            <a:fillRect/>
          </a:stretch>
        </p:blipFill>
        <p:spPr>
          <a:xfrm>
            <a:off x="423400" y="2579974"/>
            <a:ext cx="2159048" cy="4160520"/>
          </a:xfrm>
          <a:prstGeom prst="rect">
            <a:avLst/>
          </a:prstGeom>
        </p:spPr>
      </p:pic>
      <p:sp>
        <p:nvSpPr>
          <p:cNvPr id="9" name="Rectangle 8"/>
          <p:cNvSpPr/>
          <p:nvPr userDrawn="1"/>
        </p:nvSpPr>
        <p:spPr>
          <a:xfrm>
            <a:off x="0" y="1336765"/>
            <a:ext cx="9144000" cy="416589"/>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Integrated Science Investigation of the Sun</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
        <p:nvSpPr>
          <p:cNvPr id="17" name="TextBox 16"/>
          <p:cNvSpPr txBox="1"/>
          <p:nvPr userDrawn="1"/>
        </p:nvSpPr>
        <p:spPr>
          <a:xfrm>
            <a:off x="0" y="223149"/>
            <a:ext cx="5680364" cy="584775"/>
          </a:xfrm>
          <a:prstGeom prst="rect">
            <a:avLst/>
          </a:prstGeom>
          <a:noFill/>
        </p:spPr>
        <p:txBody>
          <a:bodyPr wrap="square" rtlCol="0">
            <a:spAutoFit/>
            <a:scene3d>
              <a:camera prst="orthographicFront"/>
              <a:lightRig rig="threePt" dir="t"/>
            </a:scene3d>
            <a:sp3d extrusionH="57150">
              <a:bevelT h="25400" prst="softRound"/>
            </a:sp3d>
          </a:bodyPr>
          <a:lstStyle/>
          <a:p>
            <a:r>
              <a:rPr lang="en-US" sz="3200" b="1" dirty="0" smtClean="0">
                <a:solidFill>
                  <a:schemeClr val="bg1"/>
                </a:solidFill>
                <a:latin typeface="Arial"/>
                <a:cs typeface="Arial"/>
              </a:rPr>
              <a:t>Solar Probe Plus</a:t>
            </a:r>
          </a:p>
        </p:txBody>
      </p:sp>
      <p:sp>
        <p:nvSpPr>
          <p:cNvPr id="18" name="Rectangle 17"/>
          <p:cNvSpPr/>
          <p:nvPr userDrawn="1"/>
        </p:nvSpPr>
        <p:spPr>
          <a:xfrm>
            <a:off x="951568" y="862284"/>
            <a:ext cx="3660105" cy="369332"/>
          </a:xfrm>
          <a:prstGeom prst="rect">
            <a:avLst/>
          </a:prstGeom>
        </p:spPr>
        <p:txBody>
          <a:bodyPr wrap="none">
            <a:spAutoFit/>
            <a:scene3d>
              <a:camera prst="orthographicFront"/>
              <a:lightRig rig="threePt" dir="t"/>
            </a:scene3d>
            <a:sp3d extrusionH="57150">
              <a:bevelT w="69850" h="38100" prst="cross"/>
            </a:sp3d>
          </a:bodyPr>
          <a:lstStyle/>
          <a:p>
            <a:r>
              <a:rPr lang="en-US" i="1" dirty="0" smtClean="0">
                <a:solidFill>
                  <a:schemeClr val="bg1"/>
                </a:solidFill>
                <a:effectLst>
                  <a:outerShdw blurRad="1270000" dist="38100" dir="21540000" sx="200000" sy="200000" algn="tl" rotWithShape="0">
                    <a:srgbClr val="000000">
                      <a:alpha val="0"/>
                    </a:srgbClr>
                  </a:outerShdw>
                </a:effectLst>
                <a:latin typeface="Arial"/>
                <a:cs typeface="Arial"/>
              </a:rPr>
              <a:t>A NASA Mission</a:t>
            </a:r>
            <a:r>
              <a:rPr lang="en-US" i="1" baseline="0" dirty="0" smtClean="0">
                <a:solidFill>
                  <a:schemeClr val="bg1"/>
                </a:solidFill>
                <a:effectLst>
                  <a:outerShdw blurRad="1270000" dist="38100" dir="21540000" sx="200000" sy="200000" algn="tl" rotWithShape="0">
                    <a:srgbClr val="000000">
                      <a:alpha val="0"/>
                    </a:srgbClr>
                  </a:outerShdw>
                </a:effectLst>
                <a:latin typeface="Arial"/>
                <a:cs typeface="Arial"/>
              </a:rPr>
              <a:t> to Touch the Sun</a:t>
            </a:r>
            <a:endParaRPr lang="en-US" i="1" dirty="0">
              <a:solidFill>
                <a:schemeClr val="bg1"/>
              </a:solidFill>
              <a:effectLst>
                <a:outerShdw blurRad="1270000" dist="38100" dir="21540000" sx="200000" sy="200000" algn="tl" rotWithShape="0">
                  <a:srgbClr val="000000">
                    <a:alpha val="0"/>
                  </a:srgbClr>
                </a:outerShdw>
              </a:effectLst>
              <a:latin typeface="Arial"/>
              <a:cs typeface="Arial"/>
            </a:endParaRPr>
          </a:p>
        </p:txBody>
      </p:sp>
      <p:sp>
        <p:nvSpPr>
          <p:cNvPr id="10" name="Rectangle 9"/>
          <p:cNvSpPr/>
          <p:nvPr userDrawn="1"/>
        </p:nvSpPr>
        <p:spPr>
          <a:xfrm>
            <a:off x="1" y="1738248"/>
            <a:ext cx="9144000" cy="430887"/>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Energetic Particles</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Tree>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1132114"/>
            <a:ext cx="8426450" cy="5238524"/>
          </a:xfrm>
        </p:spPr>
        <p:txBody>
          <a:bodyPr/>
          <a:lstStyle>
            <a:lvl1pPr>
              <a:lnSpc>
                <a:spcPct val="95000"/>
              </a:lnSpc>
              <a:spcAft>
                <a:spcPts val="300"/>
              </a:spcAft>
              <a:defRPr sz="2400"/>
            </a:lvl1pPr>
            <a:lvl2pPr marL="463550" indent="-234950">
              <a:lnSpc>
                <a:spcPct val="95000"/>
              </a:lnSpc>
              <a:spcAft>
                <a:spcPts val="300"/>
              </a:spcAft>
              <a:buClrTx/>
              <a:buSzPct val="115000"/>
              <a:buFont typeface="Wingdings" charset="2"/>
              <a:buChar char="§"/>
              <a:defRPr sz="2200"/>
            </a:lvl2pPr>
            <a:lvl3pPr>
              <a:lnSpc>
                <a:spcPct val="95000"/>
              </a:lnSpc>
              <a:spcAft>
                <a:spcPts val="300"/>
              </a:spcAft>
              <a:defRPr sz="1800"/>
            </a:lvl3pPr>
            <a:lvl4pPr>
              <a:lnSpc>
                <a:spcPct val="95000"/>
              </a:lnSpc>
              <a:spcAft>
                <a:spcPts val="300"/>
              </a:spcAft>
              <a:defRPr sz="1600"/>
            </a:lvl4pPr>
            <a:lvl5pPr>
              <a:lnSpc>
                <a:spcPct val="95000"/>
              </a:lnSpc>
              <a:spcAft>
                <a:spcPts val="300"/>
              </a:spcAft>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title"/>
          </p:nvPr>
        </p:nvSpPr>
        <p:spPr bwMode="auto">
          <a:xfrm>
            <a:off x="683879" y="18510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t>Click to edit Master title style</a:t>
            </a:r>
          </a:p>
        </p:txBody>
      </p:sp>
    </p:spTree>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228600" y="1198709"/>
            <a:ext cx="4137025" cy="5286615"/>
          </a:xfrm>
        </p:spPr>
        <p:txBody>
          <a:bodyPr/>
          <a:lstStyle>
            <a:lvl1pPr>
              <a:spcAft>
                <a:spcPts val="0"/>
              </a:spcAft>
              <a:defRPr sz="2400"/>
            </a:lvl1pPr>
            <a:lvl2pPr marL="463550" indent="-234950">
              <a:spcAft>
                <a:spcPts val="0"/>
              </a:spcAft>
              <a:buClrTx/>
              <a:buFont typeface="Wingdings" charset="2"/>
              <a:buChar char="§"/>
              <a:defRPr sz="2200"/>
            </a:lvl2pPr>
            <a:lvl3pPr>
              <a:spcAft>
                <a:spcPts val="0"/>
              </a:spcAft>
              <a:defRPr sz="2000"/>
            </a:lvl3pPr>
            <a:lvl4pPr>
              <a:spcAft>
                <a:spcPts val="0"/>
              </a:spcAft>
              <a:defRPr sz="1800"/>
            </a:lvl4pPr>
            <a:lvl5pPr>
              <a:spcAft>
                <a:spcPts val="0"/>
              </a:spcAft>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2"/>
          </p:nvPr>
        </p:nvSpPr>
        <p:spPr>
          <a:xfrm>
            <a:off x="4582584" y="1206393"/>
            <a:ext cx="4137025" cy="5286615"/>
          </a:xfrm>
        </p:spPr>
        <p:txBody>
          <a:bodyPr/>
          <a:lstStyle>
            <a:lvl1pPr>
              <a:spcAft>
                <a:spcPts val="0"/>
              </a:spcAft>
              <a:defRPr sz="2400"/>
            </a:lvl1pPr>
            <a:lvl2pPr marL="463550" indent="-234950">
              <a:spcAft>
                <a:spcPts val="0"/>
              </a:spcAft>
              <a:buClrTx/>
              <a:buFont typeface="Wingdings" charset="2"/>
              <a:buChar char="§"/>
              <a:defRPr sz="2000"/>
            </a:lvl2pPr>
            <a:lvl3pPr>
              <a:spcAft>
                <a:spcPts val="0"/>
              </a:spcAft>
              <a:defRPr sz="1800"/>
            </a:lvl3pPr>
            <a:lvl4pPr>
              <a:spcAft>
                <a:spcPts val="0"/>
              </a:spcAft>
              <a:defRPr sz="1600"/>
            </a:lvl4pPr>
            <a:lvl5pPr>
              <a:spcAft>
                <a:spcPts val="0"/>
              </a:spcAft>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692672F-96BF-4840-8BAB-4EE12E1B380D}" type="datetimeFigureOut">
              <a:rPr lang="en-US" smtClean="0"/>
              <a:t>11/5/14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6A2E1DA-CCBE-4F30-A4E9-BD3E44F89EC9}" type="slidenum">
              <a:rPr lang="en-US" smtClean="0"/>
              <a:t>‹#›</a:t>
            </a:fld>
            <a:endParaRPr lang="en-US"/>
          </a:p>
        </p:txBody>
      </p:sp>
    </p:spTree>
    <p:extLst>
      <p:ext uri="{BB962C8B-B14F-4D97-AF65-F5344CB8AC3E}">
        <p14:creationId xmlns:p14="http://schemas.microsoft.com/office/powerpoint/2010/main" val="41156150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2.jpeg"/><Relationship Id="rId8" Type="http://schemas.openxmlformats.org/officeDocument/2006/relationships/image" Target="../media/image3.png"/><Relationship Id="rId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descr="BlueSolarProbePlusBannerTemplate.jpg"/>
          <p:cNvPicPr>
            <a:picLocks noChangeAspect="1"/>
          </p:cNvPicPr>
          <p:nvPr userDrawn="1"/>
        </p:nvPicPr>
        <p:blipFill>
          <a:blip r:embed="rId7" cstate="print"/>
          <a:srcRect t="39458" b="50794"/>
          <a:stretch>
            <a:fillRect/>
          </a:stretch>
        </p:blipFill>
        <p:spPr>
          <a:xfrm>
            <a:off x="0" y="130628"/>
            <a:ext cx="9144000" cy="791456"/>
          </a:xfrm>
          <a:prstGeom prst="rect">
            <a:avLst/>
          </a:prstGeom>
        </p:spPr>
      </p:pic>
      <p:pic>
        <p:nvPicPr>
          <p:cNvPr id="13" name="Picture 12" descr="ISISlogo-002-C.png"/>
          <p:cNvPicPr>
            <a:picLocks noChangeAspect="1"/>
          </p:cNvPicPr>
          <p:nvPr userDrawn="1"/>
        </p:nvPicPr>
        <p:blipFill>
          <a:blip r:embed="rId8" cstate="print"/>
          <a:stretch>
            <a:fillRect/>
          </a:stretch>
        </p:blipFill>
        <p:spPr>
          <a:xfrm>
            <a:off x="15766" y="0"/>
            <a:ext cx="564674" cy="1088136"/>
          </a:xfrm>
          <a:prstGeom prst="rect">
            <a:avLst/>
          </a:prstGeom>
        </p:spPr>
      </p:pic>
      <p:sp>
        <p:nvSpPr>
          <p:cNvPr id="1027" name="Rectangle 3"/>
          <p:cNvSpPr>
            <a:spLocks noGrp="1" noChangeArrowheads="1"/>
          </p:cNvSpPr>
          <p:nvPr>
            <p:ph type="body" idx="1"/>
          </p:nvPr>
        </p:nvSpPr>
        <p:spPr bwMode="auto">
          <a:xfrm>
            <a:off x="358775" y="1167973"/>
            <a:ext cx="8426450" cy="52026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103" name="Line 7"/>
          <p:cNvSpPr>
            <a:spLocks noChangeShapeType="1"/>
          </p:cNvSpPr>
          <p:nvPr/>
        </p:nvSpPr>
        <p:spPr bwMode="gray">
          <a:xfrm flipV="1">
            <a:off x="304800" y="6593649"/>
            <a:ext cx="8501104" cy="0"/>
          </a:xfrm>
          <a:prstGeom prst="line">
            <a:avLst/>
          </a:prstGeom>
          <a:noFill/>
          <a:ln w="38100">
            <a:solidFill>
              <a:srgbClr val="01255B"/>
            </a:solidFill>
            <a:round/>
            <a:headEnd/>
            <a:tailEnd/>
          </a:ln>
          <a:effectLst/>
        </p:spPr>
        <p:txBody>
          <a:bodyPr/>
          <a:lstStyle/>
          <a:p>
            <a:pPr>
              <a:defRPr/>
            </a:pPr>
            <a:endParaRPr lang="en-US" dirty="0"/>
          </a:p>
        </p:txBody>
      </p:sp>
      <p:cxnSp>
        <p:nvCxnSpPr>
          <p:cNvPr id="18" name="Straight Connector 17"/>
          <p:cNvCxnSpPr/>
          <p:nvPr/>
        </p:nvCxnSpPr>
        <p:spPr bwMode="auto">
          <a:xfrm>
            <a:off x="9607138" y="843148"/>
            <a:ext cx="914400" cy="914400"/>
          </a:xfrm>
          <a:prstGeom prst="line">
            <a:avLst/>
          </a:prstGeom>
          <a:blipFill dpi="0" rotWithShape="0">
            <a:blip r:embed="rId9" cstate="print"/>
            <a:srcRect/>
            <a:stretch>
              <a:fillRect/>
            </a:stretch>
          </a:blipFill>
          <a:ln w="9525" cap="flat" cmpd="sng" algn="ctr">
            <a:noFill/>
            <a:prstDash val="solid"/>
            <a:round/>
            <a:headEnd type="none" w="med" len="med"/>
            <a:tailEnd type="none" w="med" len="med"/>
          </a:ln>
          <a:effectLst/>
        </p:spPr>
      </p:cxnSp>
      <p:sp>
        <p:nvSpPr>
          <p:cNvPr id="1030" name="Rectangle 6"/>
          <p:cNvSpPr>
            <a:spLocks noGrp="1" noChangeArrowheads="1"/>
          </p:cNvSpPr>
          <p:nvPr>
            <p:ph type="title"/>
          </p:nvPr>
        </p:nvSpPr>
        <p:spPr bwMode="auto">
          <a:xfrm>
            <a:off x="683879" y="18510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t>Click to edit Master title style</a:t>
            </a:r>
          </a:p>
        </p:txBody>
      </p:sp>
      <p:pic>
        <p:nvPicPr>
          <p:cNvPr id="24" name="Picture 23" descr="BlueSolarProbePlusBannerTemplate.jpg"/>
          <p:cNvPicPr>
            <a:picLocks noChangeAspect="1"/>
          </p:cNvPicPr>
          <p:nvPr userDrawn="1"/>
        </p:nvPicPr>
        <p:blipFill>
          <a:blip r:embed="rId7" cstate="print"/>
          <a:srcRect l="61611" b="71746"/>
          <a:stretch>
            <a:fillRect/>
          </a:stretch>
        </p:blipFill>
        <p:spPr>
          <a:xfrm>
            <a:off x="7942550" y="202410"/>
            <a:ext cx="1183808" cy="653447"/>
          </a:xfrm>
          <a:prstGeom prst="rect">
            <a:avLst/>
          </a:prstGeom>
        </p:spPr>
      </p:pic>
      <p:sp>
        <p:nvSpPr>
          <p:cNvPr id="16" name="TextBox 15"/>
          <p:cNvSpPr txBox="1"/>
          <p:nvPr/>
        </p:nvSpPr>
        <p:spPr>
          <a:xfrm>
            <a:off x="7945291" y="628630"/>
            <a:ext cx="1213820" cy="271869"/>
          </a:xfrm>
          <a:prstGeom prst="rect">
            <a:avLst/>
          </a:prstGeom>
          <a:noFill/>
        </p:spPr>
        <p:txBody>
          <a:bodyPr wrap="square" rtlCol="0">
            <a:spAutoFit/>
          </a:bodyPr>
          <a:lstStyle/>
          <a:p>
            <a:pPr marL="0" marR="0" indent="0" algn="r" defTabSz="914400" rtl="0" eaLnBrk="1" fontAlgn="base" latinLnBrk="0" hangingPunct="1">
              <a:lnSpc>
                <a:spcPts val="700"/>
              </a:lnSpc>
              <a:spcBef>
                <a:spcPct val="0"/>
              </a:spcBef>
              <a:spcAft>
                <a:spcPct val="0"/>
              </a:spcAft>
              <a:buClrTx/>
              <a:buSzTx/>
              <a:buFontTx/>
              <a:buNone/>
              <a:tabLst/>
              <a:defRPr/>
            </a:pPr>
            <a:r>
              <a:rPr lang="en-US" sz="500" b="1" dirty="0" smtClean="0">
                <a:solidFill>
                  <a:schemeClr val="bg1"/>
                </a:solidFill>
                <a:latin typeface="Arial"/>
                <a:cs typeface="Arial"/>
              </a:rPr>
              <a:t>Solar Probe Plus</a:t>
            </a:r>
          </a:p>
          <a:p>
            <a:pPr algn="r">
              <a:lnSpc>
                <a:spcPts val="700"/>
              </a:lnSpc>
            </a:pPr>
            <a:r>
              <a:rPr lang="en-US" sz="500" b="1" i="1" dirty="0" smtClean="0">
                <a:solidFill>
                  <a:schemeClr val="bg1"/>
                </a:solidFill>
                <a:latin typeface="Arial"/>
                <a:cs typeface="Arial"/>
              </a:rPr>
              <a:t>A NASA Mission</a:t>
            </a:r>
            <a:r>
              <a:rPr lang="en-US" sz="500" b="1" i="1" baseline="0" dirty="0" smtClean="0">
                <a:solidFill>
                  <a:schemeClr val="bg1"/>
                </a:solidFill>
                <a:latin typeface="Arial"/>
                <a:cs typeface="Arial"/>
              </a:rPr>
              <a:t> to Touch the Sun</a:t>
            </a:r>
            <a:endParaRPr lang="en-US" sz="500" b="1" i="1" dirty="0" smtClean="0">
              <a:solidFill>
                <a:schemeClr val="bg1"/>
              </a:solidFill>
              <a:latin typeface="Arial"/>
              <a:cs typeface="Arial"/>
            </a:endParaRPr>
          </a:p>
        </p:txBody>
      </p:sp>
      <p:sp>
        <p:nvSpPr>
          <p:cNvPr id="29" name="TextBox 28"/>
          <p:cNvSpPr txBox="1"/>
          <p:nvPr userDrawn="1"/>
        </p:nvSpPr>
        <p:spPr>
          <a:xfrm>
            <a:off x="315045" y="6608269"/>
            <a:ext cx="998925" cy="246221"/>
          </a:xfrm>
          <a:prstGeom prst="rect">
            <a:avLst/>
          </a:prstGeom>
          <a:noFill/>
        </p:spPr>
        <p:txBody>
          <a:bodyPr wrap="square" rtlCol="0">
            <a:spAutoFit/>
          </a:bodyPr>
          <a:lstStyle/>
          <a:p>
            <a:pPr algn="l"/>
            <a:fld id="{2D0F559F-C369-4EF5-8FAC-43A9680FDB1E}" type="slidenum">
              <a:rPr lang="en-US" sz="1000" smtClean="0"/>
              <a:pPr algn="l"/>
              <a:t>‹#›</a:t>
            </a:fld>
            <a:endParaRPr lang="en-US" sz="1000" dirty="0"/>
          </a:p>
        </p:txBody>
      </p:sp>
      <p:sp>
        <p:nvSpPr>
          <p:cNvPr id="30" name="TextBox 29"/>
          <p:cNvSpPr txBox="1"/>
          <p:nvPr userDrawn="1"/>
        </p:nvSpPr>
        <p:spPr>
          <a:xfrm>
            <a:off x="7271657" y="6606989"/>
            <a:ext cx="1534245" cy="246221"/>
          </a:xfrm>
          <a:prstGeom prst="rect">
            <a:avLst/>
          </a:prstGeom>
          <a:noFill/>
        </p:spPr>
        <p:txBody>
          <a:bodyPr wrap="square" rtlCol="0">
            <a:spAutoFit/>
          </a:bodyPr>
          <a:lstStyle/>
          <a:p>
            <a:pPr algn="r"/>
            <a:r>
              <a:rPr lang="en-US" sz="1000" dirty="0" smtClean="0"/>
              <a:t>05 - 06 NOV 2013</a:t>
            </a:r>
            <a:endParaRPr lang="en-US" sz="1000" dirty="0"/>
          </a:p>
        </p:txBody>
      </p:sp>
      <p:sp>
        <p:nvSpPr>
          <p:cNvPr id="32" name="TextBox 31"/>
          <p:cNvSpPr txBox="1"/>
          <p:nvPr userDrawn="1"/>
        </p:nvSpPr>
        <p:spPr>
          <a:xfrm>
            <a:off x="2297527" y="6605709"/>
            <a:ext cx="4579684" cy="246221"/>
          </a:xfrm>
          <a:prstGeom prst="rect">
            <a:avLst/>
          </a:prstGeom>
          <a:noFill/>
        </p:spPr>
        <p:txBody>
          <a:bodyPr wrap="square" rtlCol="0">
            <a:spAutoFit/>
          </a:bodyPr>
          <a:lstStyle/>
          <a:p>
            <a:pPr algn="ctr"/>
            <a:r>
              <a:rPr lang="en-US" sz="1000" dirty="0" smtClean="0"/>
              <a:t>ISIS PDR – 07 – </a:t>
            </a:r>
            <a:r>
              <a:rPr lang="en-US" sz="1000" baseline="0" dirty="0" smtClean="0"/>
              <a:t> EPI-Lo Sensor</a:t>
            </a:r>
            <a:endParaRPr lang="en-US" sz="1000" dirty="0"/>
          </a:p>
        </p:txBody>
      </p:sp>
    </p:spTree>
  </p:cSld>
  <p:clrMap bg1="lt1" tx1="dk1" bg2="lt2" tx2="dk2" accent1="accent1" accent2="accent2" accent3="accent3" accent4="accent4" accent5="accent5" accent6="accent6" hlink="hlink" folHlink="folHlink"/>
  <p:sldLayoutIdLst>
    <p:sldLayoutId id="2147483672" r:id="rId1"/>
    <p:sldLayoutId id="2147483662" r:id="rId2"/>
    <p:sldLayoutId id="2147483664" r:id="rId3"/>
    <p:sldLayoutId id="2147483666" r:id="rId4"/>
    <p:sldLayoutId id="2147483673" r:id="rId5"/>
  </p:sldLayoutIdLst>
  <p:transition xmlns:p14="http://schemas.microsoft.com/office/powerpoint/2010/main" spd="med">
    <p:fade/>
  </p:transition>
  <p:hf hdr="0" ftr="0"/>
  <p:txStyles>
    <p:title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p:titleStyle>
    <p:bodyStyle>
      <a:lvl1pPr marL="227013" indent="-227013" algn="l" rtl="0" eaLnBrk="1" fontAlgn="base" hangingPunct="1">
        <a:lnSpc>
          <a:spcPct val="85000"/>
        </a:lnSpc>
        <a:spcBef>
          <a:spcPct val="0"/>
        </a:spcBef>
        <a:spcAft>
          <a:spcPct val="25000"/>
        </a:spcAft>
        <a:buFont typeface="Wingdings" pitchFamily="2" charset="2"/>
        <a:buChar char="§"/>
        <a:defRPr sz="2400" b="0">
          <a:solidFill>
            <a:schemeClr val="tx1"/>
          </a:solidFill>
          <a:latin typeface="+mn-lt"/>
          <a:ea typeface="+mn-ea"/>
          <a:cs typeface="+mn-cs"/>
        </a:defRPr>
      </a:lvl1pPr>
      <a:lvl2pPr marL="463550" indent="-234950" algn="l" rtl="0" eaLnBrk="1" fontAlgn="base" hangingPunct="1">
        <a:lnSpc>
          <a:spcPct val="85000"/>
        </a:lnSpc>
        <a:spcBef>
          <a:spcPct val="0"/>
        </a:spcBef>
        <a:spcAft>
          <a:spcPct val="25000"/>
        </a:spcAft>
        <a:buFont typeface="Wingdings" pitchFamily="2" charset="2"/>
        <a:buChar char="§"/>
        <a:defRPr sz="2200" b="0">
          <a:solidFill>
            <a:schemeClr val="tx1"/>
          </a:solidFill>
          <a:latin typeface="+mn-lt"/>
        </a:defRPr>
      </a:lvl2pPr>
      <a:lvl3pPr marL="798513" indent="-230188" algn="l" rtl="0" eaLnBrk="1" fontAlgn="base" hangingPunct="1">
        <a:lnSpc>
          <a:spcPct val="85000"/>
        </a:lnSpc>
        <a:spcBef>
          <a:spcPct val="0"/>
        </a:spcBef>
        <a:spcAft>
          <a:spcPct val="25000"/>
        </a:spcAft>
        <a:buFont typeface="Wingdings" pitchFamily="2" charset="2"/>
        <a:buChar char="§"/>
        <a:defRPr sz="1800" b="0">
          <a:solidFill>
            <a:schemeClr val="tx1"/>
          </a:solidFill>
          <a:latin typeface="+mn-lt"/>
        </a:defRPr>
      </a:lvl3pPr>
      <a:lvl4pPr marL="1144588" indent="-230188" algn="l" rtl="0" eaLnBrk="1" fontAlgn="base" hangingPunct="1">
        <a:lnSpc>
          <a:spcPct val="85000"/>
        </a:lnSpc>
        <a:spcBef>
          <a:spcPct val="0"/>
        </a:spcBef>
        <a:spcAft>
          <a:spcPct val="25000"/>
        </a:spcAft>
        <a:buFont typeface="Wingdings" pitchFamily="2" charset="2"/>
        <a:buChar char="§"/>
        <a:defRPr sz="1600" b="0">
          <a:solidFill>
            <a:schemeClr val="tx1"/>
          </a:solidFill>
          <a:latin typeface="+mn-lt"/>
        </a:defRPr>
      </a:lvl4pPr>
      <a:lvl5pPr marL="1482725" indent="-222250" algn="l" rtl="0" eaLnBrk="1" fontAlgn="base" hangingPunct="1">
        <a:lnSpc>
          <a:spcPct val="85000"/>
        </a:lnSpc>
        <a:spcBef>
          <a:spcPct val="0"/>
        </a:spcBef>
        <a:spcAft>
          <a:spcPct val="25000"/>
        </a:spcAft>
        <a:buFont typeface="Wingdings" pitchFamily="2" charset="2"/>
        <a:buChar char="§"/>
        <a:defRPr sz="1400" b="0">
          <a:solidFill>
            <a:schemeClr val="tx1"/>
          </a:solidFill>
          <a:latin typeface="+mn-lt"/>
        </a:defRPr>
      </a:lvl5pPr>
      <a:lvl6pPr marL="25146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7.pn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4294967295"/>
          </p:nvPr>
        </p:nvSpPr>
        <p:spPr>
          <a:xfrm>
            <a:off x="2700380" y="5032421"/>
            <a:ext cx="6063578" cy="1083784"/>
          </a:xfrm>
        </p:spPr>
        <p:txBody>
          <a:bodyPr/>
          <a:lstStyle/>
          <a:p>
            <a:r>
              <a:rPr lang="en-US" i="0" dirty="0" smtClean="0"/>
              <a:t>Matt Hill</a:t>
            </a:r>
          </a:p>
          <a:p>
            <a:endParaRPr lang="en-US" sz="2000" dirty="0" smtClean="0"/>
          </a:p>
          <a:p>
            <a:r>
              <a:rPr lang="en-US" sz="2400" dirty="0" smtClean="0"/>
              <a:t>EPI-Lo Deputy Lead Co-I (JHU/APL)</a:t>
            </a:r>
          </a:p>
        </p:txBody>
      </p:sp>
      <p:sp>
        <p:nvSpPr>
          <p:cNvPr id="6" name="Rectangle 12"/>
          <p:cNvSpPr>
            <a:spLocks noChangeArrowheads="1"/>
          </p:cNvSpPr>
          <p:nvPr/>
        </p:nvSpPr>
        <p:spPr bwMode="auto">
          <a:xfrm>
            <a:off x="2461846" y="6011863"/>
            <a:ext cx="6682155" cy="777875"/>
          </a:xfrm>
          <a:prstGeom prst="rect">
            <a:avLst/>
          </a:prstGeom>
          <a:noFill/>
          <a:ln w="9525">
            <a:noFill/>
            <a:miter lim="800000"/>
            <a:headEnd/>
            <a:tailEnd/>
          </a:ln>
          <a:effectLst/>
        </p:spPr>
        <p:txBody>
          <a:bodyPr anchor="b"/>
          <a:lstStyle/>
          <a:p>
            <a:pPr algn="just"/>
            <a:r>
              <a:rPr kumimoji="1" lang="en-US" sz="900" b="1" i="1" dirty="0">
                <a:solidFill>
                  <a:schemeClr val="bg1"/>
                </a:solidFill>
              </a:rPr>
              <a:t>This document contains technical data that may be controlled by the International Traffic in Arms Regulations (22 CFR 120-130) and may not be provided, disclosed or transferred in any manner to any person, whether in the U.S. or abroad, who is not 1) a citizen of the United States, 2) a lawful permanent resident of the United States, or 3) a protected individual as defined by 8 USC 1324b(a)(3), without the written permission of the United States Department of State.</a:t>
            </a:r>
          </a:p>
        </p:txBody>
      </p:sp>
      <p:sp>
        <p:nvSpPr>
          <p:cNvPr id="7" name="Rectangle 6"/>
          <p:cNvSpPr/>
          <p:nvPr/>
        </p:nvSpPr>
        <p:spPr>
          <a:xfrm>
            <a:off x="2331896" y="2613398"/>
            <a:ext cx="6901542" cy="166199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4000" b="1" i="0" cap="none" spc="0" baseline="0" dirty="0" smtClean="0">
                <a:ln w="11430"/>
                <a:solidFill>
                  <a:srgbClr val="FFDC6D"/>
                </a:solidFill>
                <a:effectLst>
                  <a:outerShdw blurRad="80000" dist="40000" dir="5040000" algn="tl">
                    <a:srgbClr val="000000">
                      <a:alpha val="30000"/>
                    </a:srgbClr>
                  </a:outerShdw>
                </a:effectLst>
                <a:latin typeface="Arial"/>
                <a:cs typeface="Arial"/>
              </a:rPr>
              <a:t>Pre-CDR Peer Review</a:t>
            </a:r>
          </a:p>
          <a:p>
            <a:pPr>
              <a:lnSpc>
                <a:spcPct val="100000"/>
              </a:lnSpc>
            </a:pPr>
            <a:r>
              <a:rPr lang="en-US" sz="4000" b="1" i="0" cap="none" spc="0" baseline="0" dirty="0" smtClean="0">
                <a:ln w="11430"/>
                <a:solidFill>
                  <a:srgbClr val="7CD465"/>
                </a:solidFill>
                <a:effectLst>
                  <a:outerShdw blurRad="80000" dist="40000" dir="5040000" algn="tl">
                    <a:srgbClr val="000000">
                      <a:alpha val="30000"/>
                    </a:srgbClr>
                  </a:outerShdw>
                </a:effectLst>
                <a:latin typeface="Arial"/>
                <a:cs typeface="Arial"/>
              </a:rPr>
              <a:t>(not a CDR run-through)</a:t>
            </a:r>
          </a:p>
          <a:p>
            <a:pPr>
              <a:lnSpc>
                <a:spcPts val="2400"/>
              </a:lnSpc>
            </a:pPr>
            <a:endPar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endParaRPr>
          </a:p>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6  NOV 2014</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
        <p:nvSpPr>
          <p:cNvPr id="8" name="Title 4"/>
          <p:cNvSpPr txBox="1">
            <a:spLocks/>
          </p:cNvSpPr>
          <p:nvPr/>
        </p:nvSpPr>
        <p:spPr bwMode="auto">
          <a:xfrm>
            <a:off x="2888870" y="4350455"/>
            <a:ext cx="5965026" cy="1525914"/>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a:lstStyle>
          <a:p>
            <a:pPr algn="ctr"/>
            <a:r>
              <a:rPr lang="en-US" dirty="0" smtClean="0"/>
              <a:t>EPI-Lo Sensor Review – </a:t>
            </a:r>
            <a:r>
              <a:rPr lang="en-US" smtClean="0"/>
              <a:t>Part 1</a:t>
            </a:r>
            <a:r>
              <a:rPr lang="en-US" dirty="0" smtClean="0"/>
              <a:t/>
            </a:r>
            <a:br>
              <a:rPr lang="en-US" dirty="0" smtClean="0"/>
            </a:br>
            <a:r>
              <a:rPr lang="en-US" sz="1000" dirty="0" smtClean="0"/>
              <a:t/>
            </a:r>
            <a:br>
              <a:rPr lang="en-US" sz="1000" dirty="0" smtClean="0"/>
            </a:br>
            <a:r>
              <a:rPr lang="en-US" sz="2400" b="0" dirty="0" smtClean="0"/>
              <a:t>Matt Hill (JHU/APL)</a:t>
            </a:r>
            <a:br>
              <a:rPr lang="en-US" sz="2400" b="0" dirty="0" smtClean="0"/>
            </a:br>
            <a:r>
              <a:rPr lang="en-US" sz="2400" b="0" dirty="0" smtClean="0"/>
              <a:t>Deputy EPI-Lo Lead</a:t>
            </a:r>
            <a:endParaRPr lang="en-US" sz="2400" b="0"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p:cNvGrpSpPr/>
          <p:nvPr/>
        </p:nvGrpSpPr>
        <p:grpSpPr>
          <a:xfrm>
            <a:off x="-18274" y="984430"/>
            <a:ext cx="10792882" cy="9489686"/>
            <a:chOff x="-18274" y="984430"/>
            <a:chExt cx="10792882" cy="9489686"/>
          </a:xfrm>
        </p:grpSpPr>
        <p:grpSp>
          <p:nvGrpSpPr>
            <p:cNvPr id="92" name="Group 91"/>
            <p:cNvGrpSpPr/>
            <p:nvPr/>
          </p:nvGrpSpPr>
          <p:grpSpPr>
            <a:xfrm>
              <a:off x="-18274" y="984430"/>
              <a:ext cx="10792882" cy="9489686"/>
              <a:chOff x="-18274" y="984430"/>
              <a:chExt cx="10792882" cy="9489686"/>
            </a:xfrm>
          </p:grpSpPr>
          <p:pic>
            <p:nvPicPr>
              <p:cNvPr id="101" name="Picture 100" descr="Screen Shot 2013-10-08 at 8.14.54 PM.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74" y="984430"/>
                <a:ext cx="8774875" cy="4241631"/>
              </a:xfrm>
              <a:prstGeom prst="rect">
                <a:avLst/>
              </a:prstGeom>
            </p:spPr>
          </p:pic>
          <p:pic>
            <p:nvPicPr>
              <p:cNvPr id="102" name="Picture 101" descr="7464-0000-09b.jpg.jpe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7759" t="57517" r="27619" b="35675"/>
              <a:stretch/>
            </p:blipFill>
            <p:spPr>
              <a:xfrm>
                <a:off x="890236" y="4627920"/>
                <a:ext cx="6536838" cy="845306"/>
              </a:xfrm>
              <a:prstGeom prst="rect">
                <a:avLst/>
              </a:prstGeom>
            </p:spPr>
          </p:pic>
          <p:pic>
            <p:nvPicPr>
              <p:cNvPr id="103" name="Picture 102" descr="Screen Shot 2013-10-08 at 8.27.45 PM.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7090" y="2499572"/>
                <a:ext cx="2956415" cy="2875556"/>
              </a:xfrm>
              <a:prstGeom prst="rect">
                <a:avLst/>
              </a:prstGeom>
            </p:spPr>
          </p:pic>
          <p:sp>
            <p:nvSpPr>
              <p:cNvPr id="104" name="Arc 103"/>
              <p:cNvSpPr>
                <a:spLocks noChangeAspect="1"/>
              </p:cNvSpPr>
              <p:nvPr/>
            </p:nvSpPr>
            <p:spPr>
              <a:xfrm>
                <a:off x="1352292" y="2363858"/>
                <a:ext cx="9274148" cy="7593800"/>
              </a:xfrm>
              <a:prstGeom prst="arc">
                <a:avLst>
                  <a:gd name="adj1" fmla="val 11997581"/>
                  <a:gd name="adj2" fmla="val 12081102"/>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cxnSp>
            <p:nvCxnSpPr>
              <p:cNvPr id="105" name="Straight Connector 104"/>
              <p:cNvCxnSpPr>
                <a:cxnSpLocks noChangeAspect="1"/>
              </p:cNvCxnSpPr>
              <p:nvPr/>
            </p:nvCxnSpPr>
            <p:spPr>
              <a:xfrm flipH="1">
                <a:off x="1759177" y="4619336"/>
                <a:ext cx="20907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flipH="1">
                <a:off x="7251386" y="3411441"/>
                <a:ext cx="816250" cy="1180637"/>
              </a:xfrm>
              <a:prstGeom prst="line">
                <a:avLst/>
              </a:prstGeom>
              <a:ln w="28575"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cxnSpLocks noChangeAspect="1"/>
              </p:cNvCxnSpPr>
              <p:nvPr/>
            </p:nvCxnSpPr>
            <p:spPr>
              <a:xfrm flipH="1">
                <a:off x="8067636" y="2762364"/>
                <a:ext cx="0" cy="62147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a:cxnSpLocks noChangeAspect="1"/>
              </p:cNvCxnSpPr>
              <p:nvPr/>
            </p:nvCxnSpPr>
            <p:spPr>
              <a:xfrm flipH="1">
                <a:off x="1683622" y="5180092"/>
                <a:ext cx="563073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09" name="Picture 108" descr="7464-0000-09b.jpg.jpe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7759" t="64204" r="20596" b="33844"/>
              <a:stretch/>
            </p:blipFill>
            <p:spPr>
              <a:xfrm>
                <a:off x="890236" y="5456064"/>
                <a:ext cx="7377410" cy="180549"/>
              </a:xfrm>
              <a:prstGeom prst="rect">
                <a:avLst/>
              </a:prstGeom>
            </p:spPr>
          </p:pic>
          <p:cxnSp>
            <p:nvCxnSpPr>
              <p:cNvPr id="110" name="Straight Connector 109"/>
              <p:cNvCxnSpPr>
                <a:cxnSpLocks noChangeAspect="1"/>
              </p:cNvCxnSpPr>
              <p:nvPr/>
            </p:nvCxnSpPr>
            <p:spPr>
              <a:xfrm flipH="1">
                <a:off x="1704612" y="5498311"/>
                <a:ext cx="563073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H="1">
                <a:off x="8095047" y="2571315"/>
                <a:ext cx="539558" cy="82165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a:cxnSpLocks noChangeAspect="1"/>
              </p:cNvCxnSpPr>
              <p:nvPr/>
            </p:nvCxnSpPr>
            <p:spPr>
              <a:xfrm>
                <a:off x="915979" y="4495966"/>
                <a:ext cx="0" cy="55460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cxnSpLocks noChangeAspect="1"/>
              </p:cNvCxnSpPr>
              <p:nvPr/>
            </p:nvCxnSpPr>
            <p:spPr>
              <a:xfrm flipH="1">
                <a:off x="7599576" y="3772090"/>
                <a:ext cx="481649" cy="717525"/>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a:cxnSpLocks noChangeAspect="1"/>
              </p:cNvCxnSpPr>
              <p:nvPr/>
            </p:nvCxnSpPr>
            <p:spPr>
              <a:xfrm flipH="1">
                <a:off x="7872659" y="3765550"/>
                <a:ext cx="315777" cy="471328"/>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15" name="Arc 114"/>
              <p:cNvSpPr>
                <a:spLocks noChangeAspect="1"/>
              </p:cNvSpPr>
              <p:nvPr/>
            </p:nvSpPr>
            <p:spPr>
              <a:xfrm>
                <a:off x="1352292" y="2363858"/>
                <a:ext cx="9274148" cy="7593800"/>
              </a:xfrm>
              <a:prstGeom prst="arc">
                <a:avLst>
                  <a:gd name="adj1" fmla="val 17926997"/>
                  <a:gd name="adj2" fmla="val 18106213"/>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16" name="Arc 115"/>
              <p:cNvSpPr>
                <a:spLocks noChangeAspect="1"/>
              </p:cNvSpPr>
              <p:nvPr/>
            </p:nvSpPr>
            <p:spPr>
              <a:xfrm>
                <a:off x="1352292" y="2363858"/>
                <a:ext cx="9274148" cy="7593800"/>
              </a:xfrm>
              <a:prstGeom prst="arc">
                <a:avLst>
                  <a:gd name="adj1" fmla="val 12504014"/>
                  <a:gd name="adj2" fmla="val 13985985"/>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17" name="Arc 116"/>
              <p:cNvSpPr>
                <a:spLocks noChangeAspect="1"/>
              </p:cNvSpPr>
              <p:nvPr/>
            </p:nvSpPr>
            <p:spPr>
              <a:xfrm>
                <a:off x="1352292" y="2363858"/>
                <a:ext cx="9274148" cy="7593800"/>
              </a:xfrm>
              <a:prstGeom prst="arc">
                <a:avLst>
                  <a:gd name="adj1" fmla="val 16349063"/>
                  <a:gd name="adj2" fmla="val 16805627"/>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18" name="Arc 117"/>
              <p:cNvSpPr>
                <a:spLocks noChangeAspect="1"/>
              </p:cNvSpPr>
              <p:nvPr/>
            </p:nvSpPr>
            <p:spPr>
              <a:xfrm>
                <a:off x="1352292" y="2363858"/>
                <a:ext cx="9274148" cy="7593800"/>
              </a:xfrm>
              <a:prstGeom prst="arc">
                <a:avLst>
                  <a:gd name="adj1" fmla="val 15502330"/>
                  <a:gd name="adj2" fmla="val 15701367"/>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19" name="Arc 118"/>
              <p:cNvSpPr>
                <a:spLocks noChangeAspect="1"/>
              </p:cNvSpPr>
              <p:nvPr/>
            </p:nvSpPr>
            <p:spPr>
              <a:xfrm>
                <a:off x="1352292" y="2363858"/>
                <a:ext cx="9274148" cy="7593800"/>
              </a:xfrm>
              <a:prstGeom prst="arc">
                <a:avLst>
                  <a:gd name="adj1" fmla="val 14575102"/>
                  <a:gd name="adj2" fmla="val 14727832"/>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20" name="Arc 119"/>
              <p:cNvSpPr>
                <a:spLocks noChangeAspect="1"/>
              </p:cNvSpPr>
              <p:nvPr/>
            </p:nvSpPr>
            <p:spPr>
              <a:xfrm>
                <a:off x="1352292" y="2363858"/>
                <a:ext cx="9274148" cy="7593800"/>
              </a:xfrm>
              <a:prstGeom prst="arc">
                <a:avLst>
                  <a:gd name="adj1" fmla="val 12103761"/>
                  <a:gd name="adj2" fmla="val 17977547"/>
                </a:avLst>
              </a:prstGeom>
              <a:ln w="28575"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cxnSp>
            <p:nvCxnSpPr>
              <p:cNvPr id="121" name="Straight Connector 120"/>
              <p:cNvCxnSpPr>
                <a:cxnSpLocks noChangeAspect="1"/>
              </p:cNvCxnSpPr>
              <p:nvPr/>
            </p:nvCxnSpPr>
            <p:spPr>
              <a:xfrm flipH="1">
                <a:off x="2397577" y="4619336"/>
                <a:ext cx="531319"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a:cxnSpLocks noChangeAspect="1"/>
              </p:cNvCxnSpPr>
              <p:nvPr/>
            </p:nvCxnSpPr>
            <p:spPr>
              <a:xfrm flipH="1">
                <a:off x="3460983" y="4618976"/>
                <a:ext cx="936958"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a:cxnSpLocks noChangeAspect="1"/>
              </p:cNvCxnSpPr>
              <p:nvPr/>
            </p:nvCxnSpPr>
            <p:spPr>
              <a:xfrm flipH="1">
                <a:off x="4661722" y="4612742"/>
                <a:ext cx="917142"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cxnSpLocks noChangeAspect="1"/>
              </p:cNvCxnSpPr>
              <p:nvPr/>
            </p:nvCxnSpPr>
            <p:spPr>
              <a:xfrm flipH="1">
                <a:off x="5831253" y="4612742"/>
                <a:ext cx="476327"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a:cxnSpLocks noChangeAspect="1"/>
              </p:cNvCxnSpPr>
              <p:nvPr/>
            </p:nvCxnSpPr>
            <p:spPr>
              <a:xfrm flipH="1">
                <a:off x="6536196" y="4606148"/>
                <a:ext cx="42436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a:cxnSpLocks noChangeAspect="1"/>
              </p:cNvCxnSpPr>
              <p:nvPr/>
            </p:nvCxnSpPr>
            <p:spPr>
              <a:xfrm flipH="1">
                <a:off x="7180159" y="4606148"/>
                <a:ext cx="91084"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cxnSpLocks noChangeAspect="1"/>
              </p:cNvCxnSpPr>
              <p:nvPr/>
            </p:nvCxnSpPr>
            <p:spPr>
              <a:xfrm flipH="1">
                <a:off x="1939667" y="4606729"/>
                <a:ext cx="5230978" cy="0"/>
              </a:xfrm>
              <a:prstGeom prst="line">
                <a:avLst/>
              </a:prstGeom>
              <a:ln w="28575"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28" name="Arc 127"/>
              <p:cNvSpPr>
                <a:spLocks noChangeAspect="1"/>
              </p:cNvSpPr>
              <p:nvPr/>
            </p:nvSpPr>
            <p:spPr>
              <a:xfrm>
                <a:off x="1302234" y="2343855"/>
                <a:ext cx="9274148" cy="7593800"/>
              </a:xfrm>
              <a:prstGeom prst="arc">
                <a:avLst>
                  <a:gd name="adj1" fmla="val 17356730"/>
                  <a:gd name="adj2" fmla="val 17619220"/>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grpSp>
            <p:nvGrpSpPr>
              <p:cNvPr id="129" name="Group 128"/>
              <p:cNvGrpSpPr/>
              <p:nvPr/>
            </p:nvGrpSpPr>
            <p:grpSpPr>
              <a:xfrm>
                <a:off x="1064688" y="2069853"/>
                <a:ext cx="9709920" cy="8404263"/>
                <a:chOff x="1072777" y="2069853"/>
                <a:chExt cx="9709920" cy="8404263"/>
              </a:xfrm>
            </p:grpSpPr>
            <p:sp>
              <p:nvSpPr>
                <p:cNvPr id="137" name="Arc 136"/>
                <p:cNvSpPr>
                  <a:spLocks noChangeAspect="1"/>
                </p:cNvSpPr>
                <p:nvPr/>
              </p:nvSpPr>
              <p:spPr>
                <a:xfrm>
                  <a:off x="1072777" y="2069853"/>
                  <a:ext cx="9709920" cy="8404263"/>
                </a:xfrm>
                <a:prstGeom prst="arc">
                  <a:avLst>
                    <a:gd name="adj1" fmla="val 12631404"/>
                    <a:gd name="adj2" fmla="val 18000209"/>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cxnSp>
              <p:nvCxnSpPr>
                <p:cNvPr id="138" name="Straight Connector 137"/>
                <p:cNvCxnSpPr>
                  <a:cxnSpLocks noChangeAspect="1"/>
                  <a:stCxn id="137" idx="0"/>
                </p:cNvCxnSpPr>
                <p:nvPr/>
              </p:nvCxnSpPr>
              <p:spPr>
                <a:xfrm flipH="1">
                  <a:off x="1438711" y="3906252"/>
                  <a:ext cx="476558" cy="63233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130" name="Straight Connector 129"/>
              <p:cNvCxnSpPr/>
              <p:nvPr/>
            </p:nvCxnSpPr>
            <p:spPr>
              <a:xfrm flipH="1">
                <a:off x="1450194" y="4002786"/>
                <a:ext cx="299839" cy="399533"/>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cxnSpLocks noChangeAspect="1"/>
              </p:cNvCxnSpPr>
              <p:nvPr/>
            </p:nvCxnSpPr>
            <p:spPr>
              <a:xfrm flipH="1">
                <a:off x="3265212" y="2415038"/>
                <a:ext cx="542045" cy="251742"/>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a:cxnSpLocks noChangeAspect="1"/>
              </p:cNvCxnSpPr>
              <p:nvPr/>
            </p:nvCxnSpPr>
            <p:spPr>
              <a:xfrm flipH="1">
                <a:off x="1684660" y="4817575"/>
                <a:ext cx="563073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flipH="1" flipV="1">
                <a:off x="7512707" y="2239423"/>
                <a:ext cx="385852" cy="120480"/>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flipH="1" flipV="1">
                <a:off x="6621973" y="2064974"/>
                <a:ext cx="393556" cy="55670"/>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H="1">
                <a:off x="5250460" y="2011047"/>
                <a:ext cx="453328" cy="35944"/>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a:cxnSpLocks noChangeAspect="1"/>
              </p:cNvCxnSpPr>
              <p:nvPr/>
            </p:nvCxnSpPr>
            <p:spPr>
              <a:xfrm flipH="1">
                <a:off x="7538718" y="3715030"/>
                <a:ext cx="480399" cy="714373"/>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93" name="Straight Connector 92"/>
            <p:cNvCxnSpPr>
              <a:cxnSpLocks noChangeAspect="1"/>
            </p:cNvCxnSpPr>
            <p:nvPr/>
          </p:nvCxnSpPr>
          <p:spPr>
            <a:xfrm flipH="1">
              <a:off x="1675041" y="5006432"/>
              <a:ext cx="5630735" cy="0"/>
            </a:xfrm>
            <a:prstGeom prst="line">
              <a:avLst/>
            </a:prstGeom>
            <a:ln w="762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a:cxnSpLocks noChangeAspect="1"/>
            </p:cNvCxnSpPr>
            <p:nvPr/>
          </p:nvCxnSpPr>
          <p:spPr>
            <a:xfrm flipH="1">
              <a:off x="1678870" y="5008357"/>
              <a:ext cx="624647"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a:cxnSpLocks noChangeAspect="1"/>
            </p:cNvCxnSpPr>
            <p:nvPr/>
          </p:nvCxnSpPr>
          <p:spPr>
            <a:xfrm flipH="1">
              <a:off x="2515634" y="5006432"/>
              <a:ext cx="314330"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a:cxnSpLocks noChangeAspect="1"/>
            </p:cNvCxnSpPr>
            <p:nvPr/>
          </p:nvCxnSpPr>
          <p:spPr>
            <a:xfrm flipH="1">
              <a:off x="3181927" y="5008357"/>
              <a:ext cx="1346280"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a:cxnSpLocks noChangeAspect="1"/>
            </p:cNvCxnSpPr>
            <p:nvPr/>
          </p:nvCxnSpPr>
          <p:spPr>
            <a:xfrm flipH="1">
              <a:off x="4829812" y="5007605"/>
              <a:ext cx="720754"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a:cxnSpLocks noChangeAspect="1"/>
            </p:cNvCxnSpPr>
            <p:nvPr/>
          </p:nvCxnSpPr>
          <p:spPr>
            <a:xfrm flipH="1">
              <a:off x="5849010" y="5006432"/>
              <a:ext cx="378369"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a:cxnSpLocks noChangeAspect="1"/>
            </p:cNvCxnSpPr>
            <p:nvPr/>
          </p:nvCxnSpPr>
          <p:spPr>
            <a:xfrm flipH="1">
              <a:off x="6536197" y="5006671"/>
              <a:ext cx="348079"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a:cxnSpLocks noChangeAspect="1"/>
            </p:cNvCxnSpPr>
            <p:nvPr/>
          </p:nvCxnSpPr>
          <p:spPr>
            <a:xfrm flipH="1">
              <a:off x="7180159" y="5002351"/>
              <a:ext cx="125618"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Title 2"/>
          <p:cNvSpPr>
            <a:spLocks noGrp="1"/>
          </p:cNvSpPr>
          <p:nvPr>
            <p:ph type="title"/>
          </p:nvPr>
        </p:nvSpPr>
        <p:spPr/>
        <p:txBody>
          <a:bodyPr/>
          <a:lstStyle/>
          <a:p>
            <a:r>
              <a:rPr lang="en-US" dirty="0" smtClean="0"/>
              <a:t>Sensor Overview:</a:t>
            </a:r>
            <a:endParaRPr lang="en-US" dirty="0"/>
          </a:p>
        </p:txBody>
      </p:sp>
      <p:sp>
        <p:nvSpPr>
          <p:cNvPr id="6" name="Content Placeholder 1"/>
          <p:cNvSpPr>
            <a:spLocks noGrp="1"/>
          </p:cNvSpPr>
          <p:nvPr>
            <p:ph idx="1"/>
          </p:nvPr>
        </p:nvSpPr>
        <p:spPr>
          <a:xfrm>
            <a:off x="9420195" y="2253597"/>
            <a:ext cx="2558470" cy="5238524"/>
          </a:xfrm>
        </p:spPr>
        <p:txBody>
          <a:bodyPr/>
          <a:lstStyle/>
          <a:p>
            <a:r>
              <a:rPr lang="en-US" dirty="0" smtClean="0"/>
              <a:t>First</a:t>
            </a:r>
            <a:endParaRPr lang="en-US" dirty="0"/>
          </a:p>
          <a:p>
            <a:pPr lvl="1"/>
            <a:r>
              <a:rPr lang="en-US" dirty="0" err="1" smtClean="0"/>
              <a:t>xxxxx</a:t>
            </a:r>
            <a:r>
              <a:rPr lang="en-US" dirty="0" smtClean="0"/>
              <a:t> </a:t>
            </a:r>
          </a:p>
          <a:p>
            <a:pPr lvl="1"/>
            <a:r>
              <a:rPr lang="en-US" dirty="0" err="1" smtClean="0"/>
              <a:t>xxxxxx</a:t>
            </a:r>
            <a:endParaRPr lang="en-US" dirty="0" smtClean="0"/>
          </a:p>
          <a:p>
            <a:r>
              <a:rPr lang="en-US" dirty="0" smtClean="0"/>
              <a:t>Second</a:t>
            </a:r>
          </a:p>
          <a:p>
            <a:r>
              <a:rPr lang="en-US" dirty="0" smtClean="0"/>
              <a:t>Third</a:t>
            </a:r>
          </a:p>
          <a:p>
            <a:pPr lvl="1"/>
            <a:r>
              <a:rPr lang="en-US" dirty="0" err="1" smtClean="0"/>
              <a:t>xxxxxx</a:t>
            </a:r>
            <a:endParaRPr lang="en-US" dirty="0" smtClean="0"/>
          </a:p>
          <a:p>
            <a:pPr lvl="1"/>
            <a:r>
              <a:rPr lang="en-US" dirty="0" err="1" smtClean="0"/>
              <a:t>xxxx</a:t>
            </a:r>
            <a:endParaRPr lang="en-US" dirty="0" smtClean="0"/>
          </a:p>
          <a:p>
            <a:r>
              <a:rPr lang="en-US" dirty="0" smtClean="0"/>
              <a:t>Forth</a:t>
            </a:r>
          </a:p>
          <a:p>
            <a:pPr lvl="1"/>
            <a:r>
              <a:rPr lang="en-US" dirty="0" err="1" smtClean="0"/>
              <a:t>xxxxxxx</a:t>
            </a:r>
            <a:endParaRPr lang="en-US" dirty="0"/>
          </a:p>
          <a:p>
            <a:pPr lvl="1"/>
            <a:r>
              <a:rPr lang="en-US" dirty="0" err="1" smtClean="0"/>
              <a:t>xxxxxx</a:t>
            </a:r>
            <a:endParaRPr lang="en-US" dirty="0" smtClean="0"/>
          </a:p>
          <a:p>
            <a:pPr marL="0" indent="0">
              <a:buNone/>
            </a:pPr>
            <a:endParaRPr lang="en-US" dirty="0"/>
          </a:p>
        </p:txBody>
      </p:sp>
      <p:sp>
        <p:nvSpPr>
          <p:cNvPr id="54" name="TextBox 53"/>
          <p:cNvSpPr txBox="1"/>
          <p:nvPr/>
        </p:nvSpPr>
        <p:spPr>
          <a:xfrm>
            <a:off x="111244" y="5775682"/>
            <a:ext cx="1904638" cy="830997"/>
          </a:xfrm>
          <a:prstGeom prst="rect">
            <a:avLst/>
          </a:prstGeom>
          <a:noFill/>
          <a:ln>
            <a:noFill/>
          </a:ln>
        </p:spPr>
        <p:txBody>
          <a:bodyPr wrap="none" rtlCol="0">
            <a:spAutoFit/>
          </a:bodyPr>
          <a:lstStyle/>
          <a:p>
            <a:pPr algn="ctr"/>
            <a:r>
              <a:rPr lang="en-US" sz="2400" dirty="0" smtClean="0">
                <a:solidFill>
                  <a:srgbClr val="000000"/>
                </a:solidFill>
              </a:rPr>
              <a:t>Microchannel</a:t>
            </a:r>
            <a:endParaRPr lang="en-US" sz="2400" dirty="0">
              <a:solidFill>
                <a:srgbClr val="000000"/>
              </a:solidFill>
            </a:endParaRPr>
          </a:p>
          <a:p>
            <a:pPr algn="ctr"/>
            <a:r>
              <a:rPr lang="en-US" sz="2400" dirty="0" smtClean="0">
                <a:solidFill>
                  <a:srgbClr val="000000"/>
                </a:solidFill>
              </a:rPr>
              <a:t>Plate</a:t>
            </a:r>
            <a:r>
              <a:rPr lang="en-US" sz="2400" dirty="0">
                <a:solidFill>
                  <a:srgbClr val="000000"/>
                </a:solidFill>
              </a:rPr>
              <a:t> </a:t>
            </a:r>
            <a:r>
              <a:rPr lang="en-US" sz="2400" dirty="0" smtClean="0">
                <a:solidFill>
                  <a:srgbClr val="000000"/>
                </a:solidFill>
              </a:rPr>
              <a:t>(MCP)</a:t>
            </a:r>
            <a:endParaRPr lang="en-US" sz="2400" dirty="0">
              <a:solidFill>
                <a:srgbClr val="000000"/>
              </a:solidFill>
            </a:endParaRPr>
          </a:p>
        </p:txBody>
      </p:sp>
      <p:sp>
        <p:nvSpPr>
          <p:cNvPr id="55" name="TextBox 54"/>
          <p:cNvSpPr txBox="1"/>
          <p:nvPr/>
        </p:nvSpPr>
        <p:spPr>
          <a:xfrm>
            <a:off x="2617436" y="6119149"/>
            <a:ext cx="1001596" cy="461665"/>
          </a:xfrm>
          <a:prstGeom prst="rect">
            <a:avLst/>
          </a:prstGeom>
          <a:noFill/>
          <a:ln>
            <a:noFill/>
          </a:ln>
        </p:spPr>
        <p:txBody>
          <a:bodyPr wrap="none" rtlCol="0">
            <a:spAutoFit/>
          </a:bodyPr>
          <a:lstStyle/>
          <a:p>
            <a:r>
              <a:rPr lang="en-US" sz="2400" dirty="0" smtClean="0">
                <a:solidFill>
                  <a:srgbClr val="000000"/>
                </a:solidFill>
              </a:rPr>
              <a:t>Anode</a:t>
            </a:r>
          </a:p>
        </p:txBody>
      </p:sp>
      <p:cxnSp>
        <p:nvCxnSpPr>
          <p:cNvPr id="56" name="Straight Connector 55"/>
          <p:cNvCxnSpPr>
            <a:cxnSpLocks/>
          </p:cNvCxnSpPr>
          <p:nvPr/>
        </p:nvCxnSpPr>
        <p:spPr>
          <a:xfrm flipV="1">
            <a:off x="3118234" y="5574783"/>
            <a:ext cx="0" cy="550944"/>
          </a:xfrm>
          <a:prstGeom prst="line">
            <a:avLst/>
          </a:prstGeom>
          <a:ln w="28575" cmpd="sng">
            <a:solidFill>
              <a:srgbClr val="00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cxnSpLocks/>
          </p:cNvCxnSpPr>
          <p:nvPr/>
        </p:nvCxnSpPr>
        <p:spPr>
          <a:xfrm flipV="1">
            <a:off x="991722" y="5008357"/>
            <a:ext cx="438900" cy="899361"/>
          </a:xfrm>
          <a:prstGeom prst="line">
            <a:avLst/>
          </a:prstGeom>
          <a:ln w="28575" cmpd="sng">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a:cxnSpLocks/>
          </p:cNvCxnSpPr>
          <p:nvPr/>
        </p:nvCxnSpPr>
        <p:spPr>
          <a:xfrm flipH="1" flipV="1">
            <a:off x="7966729" y="4029164"/>
            <a:ext cx="841415" cy="674914"/>
          </a:xfrm>
          <a:prstGeom prst="line">
            <a:avLst/>
          </a:prstGeom>
          <a:ln w="28575" cmpd="sng">
            <a:solidFill>
              <a:srgbClr val="00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a:cxnSpLocks/>
          </p:cNvCxnSpPr>
          <p:nvPr/>
        </p:nvCxnSpPr>
        <p:spPr>
          <a:xfrm flipV="1">
            <a:off x="8808144" y="4693417"/>
            <a:ext cx="1" cy="1321400"/>
          </a:xfrm>
          <a:prstGeom prst="line">
            <a:avLst/>
          </a:prstGeom>
          <a:ln w="28575" cmpd="sng">
            <a:solidFill>
              <a:srgbClr val="000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6781943" y="5656896"/>
            <a:ext cx="2255395" cy="830997"/>
          </a:xfrm>
          <a:prstGeom prst="rect">
            <a:avLst/>
          </a:prstGeom>
          <a:noFill/>
          <a:ln>
            <a:noFill/>
          </a:ln>
        </p:spPr>
        <p:txBody>
          <a:bodyPr wrap="none" rtlCol="0">
            <a:spAutoFit/>
          </a:bodyPr>
          <a:lstStyle/>
          <a:p>
            <a:r>
              <a:rPr lang="en-US" sz="2400" dirty="0" smtClean="0">
                <a:solidFill>
                  <a:srgbClr val="000000"/>
                </a:solidFill>
              </a:rPr>
              <a:t>Solid State</a:t>
            </a:r>
          </a:p>
          <a:p>
            <a:r>
              <a:rPr lang="en-US" sz="2400" dirty="0" smtClean="0">
                <a:solidFill>
                  <a:srgbClr val="000000"/>
                </a:solidFill>
              </a:rPr>
              <a:t>Detectors (SSDs)</a:t>
            </a:r>
            <a:endParaRPr lang="en-US" sz="2400" dirty="0">
              <a:solidFill>
                <a:srgbClr val="000000"/>
              </a:solidFill>
            </a:endParaRPr>
          </a:p>
        </p:txBody>
      </p:sp>
      <p:sp>
        <p:nvSpPr>
          <p:cNvPr id="62" name="TextBox 61"/>
          <p:cNvSpPr txBox="1"/>
          <p:nvPr/>
        </p:nvSpPr>
        <p:spPr>
          <a:xfrm>
            <a:off x="5673707" y="3917601"/>
            <a:ext cx="1267745" cy="461665"/>
          </a:xfrm>
          <a:prstGeom prst="rect">
            <a:avLst/>
          </a:prstGeom>
          <a:noFill/>
          <a:ln>
            <a:noFill/>
          </a:ln>
        </p:spPr>
        <p:txBody>
          <a:bodyPr wrap="none" rtlCol="0">
            <a:spAutoFit/>
          </a:bodyPr>
          <a:lstStyle/>
          <a:p>
            <a:r>
              <a:rPr lang="en-US" sz="2400" dirty="0" smtClean="0">
                <a:solidFill>
                  <a:srgbClr val="E46C0A"/>
                </a:solidFill>
              </a:rPr>
              <a:t>Stop Foil</a:t>
            </a:r>
            <a:endParaRPr lang="en-US" sz="2400" dirty="0">
              <a:solidFill>
                <a:srgbClr val="E46C0A"/>
              </a:solidFill>
            </a:endParaRPr>
          </a:p>
        </p:txBody>
      </p:sp>
      <p:cxnSp>
        <p:nvCxnSpPr>
          <p:cNvPr id="63" name="Straight Connector 62"/>
          <p:cNvCxnSpPr>
            <a:cxnSpLocks/>
          </p:cNvCxnSpPr>
          <p:nvPr/>
        </p:nvCxnSpPr>
        <p:spPr>
          <a:xfrm>
            <a:off x="6881866" y="4212985"/>
            <a:ext cx="732961" cy="17162"/>
          </a:xfrm>
          <a:prstGeom prst="line">
            <a:avLst/>
          </a:prstGeom>
          <a:ln w="28575" cmpd="sng">
            <a:solidFill>
              <a:srgbClr val="E46C0A"/>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a:cxnSpLocks/>
          </p:cNvCxnSpPr>
          <p:nvPr/>
        </p:nvCxnSpPr>
        <p:spPr>
          <a:xfrm flipH="1">
            <a:off x="1714554" y="4212985"/>
            <a:ext cx="1106162" cy="0"/>
          </a:xfrm>
          <a:prstGeom prst="line">
            <a:avLst/>
          </a:prstGeom>
          <a:ln w="28575" cmpd="sng">
            <a:solidFill>
              <a:srgbClr val="E46C0A"/>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a:cxnSpLocks/>
          </p:cNvCxnSpPr>
          <p:nvPr/>
        </p:nvCxnSpPr>
        <p:spPr>
          <a:xfrm flipV="1">
            <a:off x="3570980" y="2641403"/>
            <a:ext cx="0" cy="1341174"/>
          </a:xfrm>
          <a:prstGeom prst="line">
            <a:avLst/>
          </a:prstGeom>
          <a:ln w="28575" cmpd="sng">
            <a:solidFill>
              <a:srgbClr val="E46C0A"/>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6130843" y="2801186"/>
            <a:ext cx="1421934" cy="461665"/>
          </a:xfrm>
          <a:prstGeom prst="rect">
            <a:avLst/>
          </a:prstGeom>
          <a:noFill/>
          <a:ln>
            <a:noFill/>
          </a:ln>
        </p:spPr>
        <p:txBody>
          <a:bodyPr wrap="none" rtlCol="0">
            <a:spAutoFit/>
          </a:bodyPr>
          <a:lstStyle/>
          <a:p>
            <a:r>
              <a:rPr lang="en-US" sz="2400" dirty="0" smtClean="0">
                <a:solidFill>
                  <a:srgbClr val="E46C0A"/>
                </a:solidFill>
              </a:rPr>
              <a:t>Start Foils</a:t>
            </a:r>
            <a:endParaRPr lang="en-US" sz="2400" dirty="0">
              <a:solidFill>
                <a:srgbClr val="E46C0A"/>
              </a:solidFill>
            </a:endParaRPr>
          </a:p>
        </p:txBody>
      </p:sp>
      <p:cxnSp>
        <p:nvCxnSpPr>
          <p:cNvPr id="67" name="Straight Connector 66"/>
          <p:cNvCxnSpPr>
            <a:cxnSpLocks/>
          </p:cNvCxnSpPr>
          <p:nvPr/>
        </p:nvCxnSpPr>
        <p:spPr>
          <a:xfrm flipH="1" flipV="1">
            <a:off x="5578864" y="2131851"/>
            <a:ext cx="763506" cy="771534"/>
          </a:xfrm>
          <a:prstGeom prst="line">
            <a:avLst/>
          </a:prstGeom>
          <a:ln w="28575" cmpd="sng">
            <a:solidFill>
              <a:srgbClr val="E46C0A"/>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a:cxnSpLocks/>
            <a:stCxn id="66" idx="0"/>
          </p:cNvCxnSpPr>
          <p:nvPr/>
        </p:nvCxnSpPr>
        <p:spPr>
          <a:xfrm flipH="1" flipV="1">
            <a:off x="6796038" y="2239424"/>
            <a:ext cx="52" cy="561762"/>
          </a:xfrm>
          <a:prstGeom prst="line">
            <a:avLst/>
          </a:prstGeom>
          <a:ln w="28575" cmpd="sng">
            <a:solidFill>
              <a:srgbClr val="E46C0A"/>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a:cxnSpLocks/>
          </p:cNvCxnSpPr>
          <p:nvPr/>
        </p:nvCxnSpPr>
        <p:spPr>
          <a:xfrm flipV="1">
            <a:off x="7170645" y="2415038"/>
            <a:ext cx="522785" cy="483681"/>
          </a:xfrm>
          <a:prstGeom prst="line">
            <a:avLst/>
          </a:prstGeom>
          <a:ln w="28575" cmpd="sng">
            <a:solidFill>
              <a:srgbClr val="E46C0A"/>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6521" y="1527426"/>
            <a:ext cx="1609335" cy="461665"/>
          </a:xfrm>
          <a:prstGeom prst="rect">
            <a:avLst/>
          </a:prstGeom>
          <a:noFill/>
          <a:ln>
            <a:noFill/>
          </a:ln>
        </p:spPr>
        <p:txBody>
          <a:bodyPr wrap="none" rtlCol="0">
            <a:spAutoFit/>
          </a:bodyPr>
          <a:lstStyle/>
          <a:p>
            <a:r>
              <a:rPr lang="en-US" sz="2400" dirty="0" smtClean="0">
                <a:solidFill>
                  <a:srgbClr val="000000"/>
                </a:solidFill>
              </a:rPr>
              <a:t>Collimators</a:t>
            </a:r>
            <a:endParaRPr lang="en-US" sz="2400" dirty="0">
              <a:solidFill>
                <a:srgbClr val="000000"/>
              </a:solidFill>
            </a:endParaRPr>
          </a:p>
        </p:txBody>
      </p:sp>
      <p:cxnSp>
        <p:nvCxnSpPr>
          <p:cNvPr id="71" name="Straight Connector 70"/>
          <p:cNvCxnSpPr>
            <a:cxnSpLocks/>
          </p:cNvCxnSpPr>
          <p:nvPr/>
        </p:nvCxnSpPr>
        <p:spPr>
          <a:xfrm>
            <a:off x="671795" y="1997672"/>
            <a:ext cx="0" cy="1710020"/>
          </a:xfrm>
          <a:prstGeom prst="line">
            <a:avLst/>
          </a:prstGeom>
          <a:ln w="28575" cmpd="sng">
            <a:solidFill>
              <a:schemeClr val="tx1"/>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a:cxnSpLocks/>
          </p:cNvCxnSpPr>
          <p:nvPr/>
        </p:nvCxnSpPr>
        <p:spPr>
          <a:xfrm>
            <a:off x="1577258" y="1839835"/>
            <a:ext cx="636110" cy="0"/>
          </a:xfrm>
          <a:prstGeom prst="line">
            <a:avLst/>
          </a:prstGeom>
          <a:ln w="28575" cmpd="sng">
            <a:solidFill>
              <a:srgbClr val="00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cxnSpLocks/>
            <a:stCxn id="75" idx="1"/>
          </p:cNvCxnSpPr>
          <p:nvPr/>
        </p:nvCxnSpPr>
        <p:spPr>
          <a:xfrm flipH="1">
            <a:off x="7722167" y="1452170"/>
            <a:ext cx="400249" cy="244368"/>
          </a:xfrm>
          <a:prstGeom prst="line">
            <a:avLst/>
          </a:prstGeom>
          <a:ln w="28575" cmpd="sng">
            <a:solidFill>
              <a:srgbClr val="00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a:cxnSpLocks/>
            <a:stCxn id="75" idx="1"/>
          </p:cNvCxnSpPr>
          <p:nvPr/>
        </p:nvCxnSpPr>
        <p:spPr>
          <a:xfrm flipH="1" flipV="1">
            <a:off x="7731437" y="1195920"/>
            <a:ext cx="390979" cy="256250"/>
          </a:xfrm>
          <a:prstGeom prst="line">
            <a:avLst/>
          </a:prstGeom>
          <a:ln w="28575" cmpd="sng">
            <a:solidFill>
              <a:srgbClr val="00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8122416" y="1221337"/>
            <a:ext cx="1021584" cy="461665"/>
          </a:xfrm>
          <a:prstGeom prst="rect">
            <a:avLst/>
          </a:prstGeom>
          <a:noFill/>
          <a:ln>
            <a:noFill/>
          </a:ln>
        </p:spPr>
        <p:txBody>
          <a:bodyPr wrap="none" rtlCol="0">
            <a:spAutoFit/>
          </a:bodyPr>
          <a:lstStyle/>
          <a:p>
            <a:r>
              <a:rPr lang="en-US" sz="2400" dirty="0" smtClean="0">
                <a:solidFill>
                  <a:srgbClr val="000000"/>
                </a:solidFill>
              </a:rPr>
              <a:t>Baffles</a:t>
            </a:r>
            <a:endParaRPr lang="en-US" sz="2400" dirty="0">
              <a:solidFill>
                <a:srgbClr val="000000"/>
              </a:solidFill>
            </a:endParaRPr>
          </a:p>
        </p:txBody>
      </p:sp>
      <p:sp>
        <p:nvSpPr>
          <p:cNvPr id="76" name="Arc 75"/>
          <p:cNvSpPr>
            <a:spLocks noChangeAspect="1"/>
          </p:cNvSpPr>
          <p:nvPr/>
        </p:nvSpPr>
        <p:spPr>
          <a:xfrm>
            <a:off x="1302234" y="2343855"/>
            <a:ext cx="9274148" cy="7593800"/>
          </a:xfrm>
          <a:prstGeom prst="arc">
            <a:avLst>
              <a:gd name="adj1" fmla="val 17225161"/>
              <a:gd name="adj2" fmla="val 17536821"/>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77" name="TextBox 76"/>
          <p:cNvSpPr txBox="1"/>
          <p:nvPr/>
        </p:nvSpPr>
        <p:spPr>
          <a:xfrm>
            <a:off x="4308714" y="3795415"/>
            <a:ext cx="1076887" cy="369332"/>
          </a:xfrm>
          <a:prstGeom prst="rect">
            <a:avLst/>
          </a:prstGeom>
          <a:noFill/>
        </p:spPr>
        <p:txBody>
          <a:bodyPr wrap="none" rtlCol="0">
            <a:spAutoFit/>
          </a:bodyPr>
          <a:lstStyle/>
          <a:p>
            <a:pPr algn="ctr"/>
            <a:r>
              <a:rPr lang="en-US" dirty="0" smtClean="0">
                <a:solidFill>
                  <a:srgbClr val="000000"/>
                </a:solidFill>
              </a:rPr>
              <a:t>MCP Grid</a:t>
            </a:r>
            <a:endParaRPr lang="en-US" dirty="0">
              <a:solidFill>
                <a:srgbClr val="000000"/>
              </a:solidFill>
            </a:endParaRPr>
          </a:p>
        </p:txBody>
      </p:sp>
      <p:cxnSp>
        <p:nvCxnSpPr>
          <p:cNvPr id="78" name="Straight Connector 77"/>
          <p:cNvCxnSpPr>
            <a:cxnSpLocks/>
          </p:cNvCxnSpPr>
          <p:nvPr/>
        </p:nvCxnSpPr>
        <p:spPr>
          <a:xfrm flipH="1">
            <a:off x="4580264" y="4113691"/>
            <a:ext cx="288713" cy="469806"/>
          </a:xfrm>
          <a:prstGeom prst="line">
            <a:avLst/>
          </a:prstGeom>
          <a:ln w="28575" cmpd="sng">
            <a:solidFill>
              <a:srgbClr val="00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2903088" y="1005696"/>
            <a:ext cx="1862709" cy="646331"/>
          </a:xfrm>
          <a:prstGeom prst="rect">
            <a:avLst/>
          </a:prstGeom>
          <a:noFill/>
        </p:spPr>
        <p:txBody>
          <a:bodyPr wrap="none" rtlCol="0">
            <a:spAutoFit/>
          </a:bodyPr>
          <a:lstStyle/>
          <a:p>
            <a:pPr algn="ctr"/>
            <a:r>
              <a:rPr lang="en-US" dirty="0" smtClean="0">
                <a:solidFill>
                  <a:srgbClr val="000000"/>
                </a:solidFill>
              </a:rPr>
              <a:t>Start Acceleration</a:t>
            </a:r>
          </a:p>
          <a:p>
            <a:pPr algn="ctr"/>
            <a:r>
              <a:rPr lang="en-US" dirty="0" smtClean="0">
                <a:solidFill>
                  <a:srgbClr val="000000"/>
                </a:solidFill>
              </a:rPr>
              <a:t>Grid</a:t>
            </a:r>
            <a:endParaRPr lang="en-US" dirty="0">
              <a:solidFill>
                <a:srgbClr val="000000"/>
              </a:solidFill>
            </a:endParaRPr>
          </a:p>
        </p:txBody>
      </p:sp>
      <p:cxnSp>
        <p:nvCxnSpPr>
          <p:cNvPr id="80" name="Straight Connector 79"/>
          <p:cNvCxnSpPr>
            <a:cxnSpLocks/>
          </p:cNvCxnSpPr>
          <p:nvPr/>
        </p:nvCxnSpPr>
        <p:spPr>
          <a:xfrm>
            <a:off x="3847178" y="1677997"/>
            <a:ext cx="18540" cy="1001235"/>
          </a:xfrm>
          <a:prstGeom prst="line">
            <a:avLst/>
          </a:prstGeom>
          <a:ln w="28575" cmpd="sng">
            <a:solidFill>
              <a:srgbClr val="00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5506579" y="3375253"/>
            <a:ext cx="1670650" cy="369332"/>
          </a:xfrm>
          <a:prstGeom prst="rect">
            <a:avLst/>
          </a:prstGeom>
          <a:noFill/>
        </p:spPr>
        <p:txBody>
          <a:bodyPr wrap="none" rtlCol="0">
            <a:spAutoFit/>
          </a:bodyPr>
          <a:lstStyle/>
          <a:p>
            <a:pPr algn="ctr"/>
            <a:r>
              <a:rPr lang="en-US" dirty="0" smtClean="0">
                <a:solidFill>
                  <a:srgbClr val="000000"/>
                </a:solidFill>
              </a:rPr>
              <a:t>Stop </a:t>
            </a:r>
            <a:r>
              <a:rPr lang="en-US" dirty="0" err="1" smtClean="0">
                <a:solidFill>
                  <a:srgbClr val="000000"/>
                </a:solidFill>
              </a:rPr>
              <a:t>Accel</a:t>
            </a:r>
            <a:r>
              <a:rPr lang="en-US" dirty="0" smtClean="0">
                <a:solidFill>
                  <a:srgbClr val="000000"/>
                </a:solidFill>
              </a:rPr>
              <a:t>. Grid</a:t>
            </a:r>
            <a:endParaRPr lang="en-US" dirty="0">
              <a:solidFill>
                <a:srgbClr val="000000"/>
              </a:solidFill>
            </a:endParaRPr>
          </a:p>
        </p:txBody>
      </p:sp>
      <p:cxnSp>
        <p:nvCxnSpPr>
          <p:cNvPr id="82" name="Straight Connector 81"/>
          <p:cNvCxnSpPr>
            <a:cxnSpLocks/>
          </p:cNvCxnSpPr>
          <p:nvPr/>
        </p:nvCxnSpPr>
        <p:spPr>
          <a:xfrm>
            <a:off x="7142905" y="3643944"/>
            <a:ext cx="523674" cy="312890"/>
          </a:xfrm>
          <a:prstGeom prst="line">
            <a:avLst/>
          </a:prstGeom>
          <a:ln w="28575" cmpd="sng">
            <a:solidFill>
              <a:srgbClr val="00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4029168" y="6057964"/>
            <a:ext cx="1681620" cy="461665"/>
          </a:xfrm>
          <a:prstGeom prst="rect">
            <a:avLst/>
          </a:prstGeom>
          <a:noFill/>
          <a:ln>
            <a:noFill/>
          </a:ln>
        </p:spPr>
        <p:txBody>
          <a:bodyPr wrap="none" rtlCol="0">
            <a:spAutoFit/>
          </a:bodyPr>
          <a:lstStyle/>
          <a:p>
            <a:pPr algn="ctr"/>
            <a:r>
              <a:rPr lang="en-US" sz="2400" dirty="0" smtClean="0">
                <a:solidFill>
                  <a:srgbClr val="000000"/>
                </a:solidFill>
              </a:rPr>
              <a:t>MCP Spacer</a:t>
            </a:r>
            <a:endParaRPr lang="en-US" sz="2400" dirty="0">
              <a:solidFill>
                <a:srgbClr val="000000"/>
              </a:solidFill>
            </a:endParaRPr>
          </a:p>
        </p:txBody>
      </p:sp>
      <p:cxnSp>
        <p:nvCxnSpPr>
          <p:cNvPr id="84" name="Straight Connector 83"/>
          <p:cNvCxnSpPr>
            <a:cxnSpLocks/>
          </p:cNvCxnSpPr>
          <p:nvPr/>
        </p:nvCxnSpPr>
        <p:spPr>
          <a:xfrm flipV="1">
            <a:off x="4755739" y="4972977"/>
            <a:ext cx="0" cy="1159153"/>
          </a:xfrm>
          <a:prstGeom prst="line">
            <a:avLst/>
          </a:prstGeom>
          <a:ln w="28575" cmpd="sng">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85" name="Left Brace 84"/>
          <p:cNvSpPr/>
          <p:nvPr/>
        </p:nvSpPr>
        <p:spPr>
          <a:xfrm>
            <a:off x="1448156" y="4747365"/>
            <a:ext cx="218098" cy="521983"/>
          </a:xfrm>
          <a:prstGeom prst="leftBrace">
            <a:avLst>
              <a:gd name="adj1" fmla="val 37692"/>
              <a:gd name="adj2" fmla="val 47216"/>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6" name="Straight Connector 85"/>
          <p:cNvCxnSpPr/>
          <p:nvPr/>
        </p:nvCxnSpPr>
        <p:spPr>
          <a:xfrm flipH="1">
            <a:off x="7510120" y="1711890"/>
            <a:ext cx="453328" cy="35944"/>
          </a:xfrm>
          <a:prstGeom prst="line">
            <a:avLst/>
          </a:prstGeom>
          <a:ln w="762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a:off x="6458373" y="1524000"/>
            <a:ext cx="380812" cy="178679"/>
          </a:xfrm>
          <a:prstGeom prst="line">
            <a:avLst/>
          </a:prstGeom>
          <a:ln w="762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H="1">
            <a:off x="5020921" y="1458149"/>
            <a:ext cx="322486" cy="312264"/>
          </a:xfrm>
          <a:prstGeom prst="line">
            <a:avLst/>
          </a:prstGeom>
          <a:ln w="762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flipH="1">
            <a:off x="2887322" y="2013186"/>
            <a:ext cx="207716" cy="427036"/>
          </a:xfrm>
          <a:prstGeom prst="line">
            <a:avLst/>
          </a:prstGeom>
          <a:ln w="762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a:off x="667926" y="3913481"/>
            <a:ext cx="1130" cy="522993"/>
          </a:xfrm>
          <a:prstGeom prst="line">
            <a:avLst/>
          </a:prstGeom>
          <a:ln w="762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2858946" y="3884923"/>
            <a:ext cx="1421934" cy="461665"/>
          </a:xfrm>
          <a:prstGeom prst="rect">
            <a:avLst/>
          </a:prstGeom>
          <a:noFill/>
          <a:ln>
            <a:noFill/>
          </a:ln>
        </p:spPr>
        <p:txBody>
          <a:bodyPr wrap="none" rtlCol="0">
            <a:spAutoFit/>
          </a:bodyPr>
          <a:lstStyle/>
          <a:p>
            <a:r>
              <a:rPr lang="en-US" sz="2400" dirty="0" smtClean="0">
                <a:solidFill>
                  <a:srgbClr val="E46C0A"/>
                </a:solidFill>
              </a:rPr>
              <a:t>Start Foils</a:t>
            </a:r>
            <a:endParaRPr lang="en-US" sz="2400" dirty="0">
              <a:solidFill>
                <a:srgbClr val="E46C0A"/>
              </a:solidFill>
            </a:endParaRPr>
          </a:p>
        </p:txBody>
      </p:sp>
      <p:sp>
        <p:nvSpPr>
          <p:cNvPr id="142" name="TextBox 141"/>
          <p:cNvSpPr txBox="1"/>
          <p:nvPr/>
        </p:nvSpPr>
        <p:spPr>
          <a:xfrm>
            <a:off x="785593" y="2560362"/>
            <a:ext cx="1339078" cy="707886"/>
          </a:xfrm>
          <a:prstGeom prst="rect">
            <a:avLst/>
          </a:prstGeom>
          <a:noFill/>
          <a:ln>
            <a:noFill/>
          </a:ln>
        </p:spPr>
        <p:txBody>
          <a:bodyPr wrap="none" rtlCol="0">
            <a:spAutoFit/>
          </a:bodyPr>
          <a:lstStyle/>
          <a:p>
            <a:r>
              <a:rPr lang="en-US" sz="2000" dirty="0" smtClean="0">
                <a:solidFill>
                  <a:srgbClr val="008000"/>
                </a:solidFill>
              </a:rPr>
              <a:t>Collimator</a:t>
            </a:r>
          </a:p>
          <a:p>
            <a:r>
              <a:rPr lang="en-US" sz="2000" dirty="0" smtClean="0">
                <a:solidFill>
                  <a:srgbClr val="008000"/>
                </a:solidFill>
              </a:rPr>
              <a:t>Foil</a:t>
            </a:r>
            <a:endParaRPr lang="en-US" sz="2000" dirty="0">
              <a:solidFill>
                <a:srgbClr val="008000"/>
              </a:solidFill>
            </a:endParaRPr>
          </a:p>
        </p:txBody>
      </p:sp>
      <p:cxnSp>
        <p:nvCxnSpPr>
          <p:cNvPr id="143" name="Straight Connector 142"/>
          <p:cNvCxnSpPr>
            <a:cxnSpLocks/>
          </p:cNvCxnSpPr>
          <p:nvPr/>
        </p:nvCxnSpPr>
        <p:spPr>
          <a:xfrm flipH="1">
            <a:off x="773561" y="3358444"/>
            <a:ext cx="496439" cy="637955"/>
          </a:xfrm>
          <a:prstGeom prst="line">
            <a:avLst/>
          </a:prstGeom>
          <a:ln w="28575" cmpd="sng">
            <a:solidFill>
              <a:srgbClr val="008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cxnSpLocks/>
          </p:cNvCxnSpPr>
          <p:nvPr/>
        </p:nvCxnSpPr>
        <p:spPr>
          <a:xfrm flipV="1">
            <a:off x="2173111" y="2474148"/>
            <a:ext cx="602074" cy="329259"/>
          </a:xfrm>
          <a:prstGeom prst="line">
            <a:avLst/>
          </a:prstGeom>
          <a:ln w="28575" cmpd="sng">
            <a:solidFill>
              <a:srgbClr val="008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5352394" y="812457"/>
            <a:ext cx="1823611" cy="400110"/>
          </a:xfrm>
          <a:prstGeom prst="rect">
            <a:avLst/>
          </a:prstGeom>
          <a:noFill/>
          <a:ln>
            <a:noFill/>
          </a:ln>
        </p:spPr>
        <p:txBody>
          <a:bodyPr wrap="none" rtlCol="0">
            <a:spAutoFit/>
          </a:bodyPr>
          <a:lstStyle/>
          <a:p>
            <a:r>
              <a:rPr lang="en-US" sz="2000" dirty="0" smtClean="0">
                <a:solidFill>
                  <a:srgbClr val="008000"/>
                </a:solidFill>
              </a:rPr>
              <a:t>Collimator Foil</a:t>
            </a:r>
            <a:endParaRPr lang="en-US" sz="2000" dirty="0">
              <a:solidFill>
                <a:srgbClr val="008000"/>
              </a:solidFill>
            </a:endParaRPr>
          </a:p>
        </p:txBody>
      </p:sp>
      <p:cxnSp>
        <p:nvCxnSpPr>
          <p:cNvPr id="146" name="Straight Connector 145"/>
          <p:cNvCxnSpPr>
            <a:cxnSpLocks/>
          </p:cNvCxnSpPr>
          <p:nvPr/>
        </p:nvCxnSpPr>
        <p:spPr>
          <a:xfrm>
            <a:off x="7066844" y="1177808"/>
            <a:ext cx="365008" cy="515525"/>
          </a:xfrm>
          <a:prstGeom prst="line">
            <a:avLst/>
          </a:prstGeom>
          <a:ln w="28575" cmpd="sng">
            <a:solidFill>
              <a:srgbClr val="008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cxnSpLocks/>
          </p:cNvCxnSpPr>
          <p:nvPr/>
        </p:nvCxnSpPr>
        <p:spPr>
          <a:xfrm>
            <a:off x="6175022" y="1179690"/>
            <a:ext cx="325497" cy="428977"/>
          </a:xfrm>
          <a:prstGeom prst="line">
            <a:avLst/>
          </a:prstGeom>
          <a:ln w="28575" cmpd="sng">
            <a:solidFill>
              <a:srgbClr val="008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a:cxnSpLocks/>
          </p:cNvCxnSpPr>
          <p:nvPr/>
        </p:nvCxnSpPr>
        <p:spPr>
          <a:xfrm flipH="1">
            <a:off x="5428074" y="1166519"/>
            <a:ext cx="329260" cy="206963"/>
          </a:xfrm>
          <a:prstGeom prst="line">
            <a:avLst/>
          </a:prstGeom>
          <a:ln w="28575" cmpd="sng">
            <a:solidFill>
              <a:srgbClr val="008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49" name="TextBox 148"/>
          <p:cNvSpPr txBox="1"/>
          <p:nvPr/>
        </p:nvSpPr>
        <p:spPr>
          <a:xfrm>
            <a:off x="5122958" y="222482"/>
            <a:ext cx="2139561" cy="584776"/>
          </a:xfrm>
          <a:prstGeom prst="rect">
            <a:avLst/>
          </a:prstGeom>
          <a:solidFill>
            <a:srgbClr val="65018D"/>
          </a:solidFill>
        </p:spPr>
        <p:txBody>
          <a:bodyPr wrap="square" rtlCol="0">
            <a:spAutoFit/>
          </a:bodyPr>
          <a:lstStyle/>
          <a:p>
            <a:pPr algn="ctr"/>
            <a:r>
              <a:rPr lang="en-US" sz="1600" dirty="0">
                <a:solidFill>
                  <a:srgbClr val="FFFF00"/>
                </a:solidFill>
              </a:rPr>
              <a:t>s</a:t>
            </a:r>
            <a:r>
              <a:rPr lang="en-US" sz="1600" dirty="0" smtClean="0">
                <a:solidFill>
                  <a:srgbClr val="FFFF00"/>
                </a:solidFill>
              </a:rPr>
              <a:t>tart </a:t>
            </a:r>
            <a:r>
              <a:rPr lang="en-US" sz="1600" dirty="0" err="1" smtClean="0">
                <a:solidFill>
                  <a:srgbClr val="FFFF00"/>
                </a:solidFill>
              </a:rPr>
              <a:t>accel</a:t>
            </a:r>
            <a:r>
              <a:rPr lang="en-US" sz="1600" dirty="0" smtClean="0">
                <a:solidFill>
                  <a:srgbClr val="FFFF00"/>
                </a:solidFill>
              </a:rPr>
              <a:t>. grid holes need to be updated</a:t>
            </a:r>
            <a:endParaRPr lang="en-US" sz="1600" dirty="0">
              <a:solidFill>
                <a:srgbClr val="FFFF00"/>
              </a:solidFill>
            </a:endParaRPr>
          </a:p>
        </p:txBody>
      </p:sp>
    </p:spTree>
    <p:extLst>
      <p:ext uri="{BB962C8B-B14F-4D97-AF65-F5344CB8AC3E}">
        <p14:creationId xmlns:p14="http://schemas.microsoft.com/office/powerpoint/2010/main" val="314531191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p:cNvGrpSpPr/>
          <p:nvPr/>
        </p:nvGrpSpPr>
        <p:grpSpPr>
          <a:xfrm>
            <a:off x="-18274" y="984430"/>
            <a:ext cx="10792882" cy="9489686"/>
            <a:chOff x="-18274" y="984430"/>
            <a:chExt cx="10792882" cy="9489686"/>
          </a:xfrm>
        </p:grpSpPr>
        <p:grpSp>
          <p:nvGrpSpPr>
            <p:cNvPr id="86" name="Group 85"/>
            <p:cNvGrpSpPr/>
            <p:nvPr/>
          </p:nvGrpSpPr>
          <p:grpSpPr>
            <a:xfrm>
              <a:off x="-18274" y="984430"/>
              <a:ext cx="10792882" cy="9489686"/>
              <a:chOff x="-18274" y="984430"/>
              <a:chExt cx="10792882" cy="9489686"/>
            </a:xfrm>
          </p:grpSpPr>
          <p:pic>
            <p:nvPicPr>
              <p:cNvPr id="95" name="Picture 94" descr="Screen Shot 2013-10-08 at 8.14.54 PM.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74" y="984430"/>
                <a:ext cx="8774875" cy="4241631"/>
              </a:xfrm>
              <a:prstGeom prst="rect">
                <a:avLst/>
              </a:prstGeom>
            </p:spPr>
          </p:pic>
          <p:pic>
            <p:nvPicPr>
              <p:cNvPr id="96" name="Picture 95" descr="7464-0000-09b.jpg.jpe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7759" t="57517" r="27619" b="35675"/>
              <a:stretch/>
            </p:blipFill>
            <p:spPr>
              <a:xfrm>
                <a:off x="890236" y="4627920"/>
                <a:ext cx="6536838" cy="845306"/>
              </a:xfrm>
              <a:prstGeom prst="rect">
                <a:avLst/>
              </a:prstGeom>
            </p:spPr>
          </p:pic>
          <p:pic>
            <p:nvPicPr>
              <p:cNvPr id="97" name="Picture 96" descr="Screen Shot 2013-10-08 at 8.27.45 PM.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7090" y="2499572"/>
                <a:ext cx="2956415" cy="2875556"/>
              </a:xfrm>
              <a:prstGeom prst="rect">
                <a:avLst/>
              </a:prstGeom>
            </p:spPr>
          </p:pic>
          <p:sp>
            <p:nvSpPr>
              <p:cNvPr id="98" name="Arc 97"/>
              <p:cNvSpPr>
                <a:spLocks noChangeAspect="1"/>
              </p:cNvSpPr>
              <p:nvPr/>
            </p:nvSpPr>
            <p:spPr>
              <a:xfrm>
                <a:off x="1352292" y="2363858"/>
                <a:ext cx="9274148" cy="7593800"/>
              </a:xfrm>
              <a:prstGeom prst="arc">
                <a:avLst>
                  <a:gd name="adj1" fmla="val 11997581"/>
                  <a:gd name="adj2" fmla="val 12081102"/>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cxnSp>
            <p:nvCxnSpPr>
              <p:cNvPr id="99" name="Straight Connector 98"/>
              <p:cNvCxnSpPr>
                <a:cxnSpLocks noChangeAspect="1"/>
              </p:cNvCxnSpPr>
              <p:nvPr/>
            </p:nvCxnSpPr>
            <p:spPr>
              <a:xfrm flipH="1">
                <a:off x="1759177" y="4619336"/>
                <a:ext cx="20907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H="1">
                <a:off x="7251386" y="3411441"/>
                <a:ext cx="816250" cy="1180637"/>
              </a:xfrm>
              <a:prstGeom prst="line">
                <a:avLst/>
              </a:prstGeom>
              <a:ln w="28575"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a:cxnSpLocks noChangeAspect="1"/>
              </p:cNvCxnSpPr>
              <p:nvPr/>
            </p:nvCxnSpPr>
            <p:spPr>
              <a:xfrm flipH="1">
                <a:off x="8067636" y="2762364"/>
                <a:ext cx="0" cy="62147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cxnSpLocks noChangeAspect="1"/>
              </p:cNvCxnSpPr>
              <p:nvPr/>
            </p:nvCxnSpPr>
            <p:spPr>
              <a:xfrm flipH="1">
                <a:off x="1683622" y="5180092"/>
                <a:ext cx="563073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03" name="Picture 102" descr="7464-0000-09b.jpg.jpe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7759" t="64204" r="20596" b="33844"/>
              <a:stretch/>
            </p:blipFill>
            <p:spPr>
              <a:xfrm>
                <a:off x="890236" y="5456064"/>
                <a:ext cx="7377410" cy="180549"/>
              </a:xfrm>
              <a:prstGeom prst="rect">
                <a:avLst/>
              </a:prstGeom>
            </p:spPr>
          </p:pic>
          <p:cxnSp>
            <p:nvCxnSpPr>
              <p:cNvPr id="104" name="Straight Connector 103"/>
              <p:cNvCxnSpPr>
                <a:cxnSpLocks noChangeAspect="1"/>
              </p:cNvCxnSpPr>
              <p:nvPr/>
            </p:nvCxnSpPr>
            <p:spPr>
              <a:xfrm flipH="1">
                <a:off x="1704612" y="5498311"/>
                <a:ext cx="563073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a:off x="8095047" y="2571315"/>
                <a:ext cx="539558" cy="82165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a:cxnSpLocks noChangeAspect="1"/>
              </p:cNvCxnSpPr>
              <p:nvPr/>
            </p:nvCxnSpPr>
            <p:spPr>
              <a:xfrm>
                <a:off x="915979" y="4495966"/>
                <a:ext cx="0" cy="55460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cxnSpLocks noChangeAspect="1"/>
              </p:cNvCxnSpPr>
              <p:nvPr/>
            </p:nvCxnSpPr>
            <p:spPr>
              <a:xfrm flipH="1">
                <a:off x="7599576" y="3772090"/>
                <a:ext cx="481649" cy="717525"/>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a:cxnSpLocks noChangeAspect="1"/>
              </p:cNvCxnSpPr>
              <p:nvPr/>
            </p:nvCxnSpPr>
            <p:spPr>
              <a:xfrm flipH="1">
                <a:off x="7872659" y="3765550"/>
                <a:ext cx="315777" cy="471328"/>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09" name="Arc 108"/>
              <p:cNvSpPr>
                <a:spLocks noChangeAspect="1"/>
              </p:cNvSpPr>
              <p:nvPr/>
            </p:nvSpPr>
            <p:spPr>
              <a:xfrm>
                <a:off x="1352292" y="2363858"/>
                <a:ext cx="9274148" cy="7593800"/>
              </a:xfrm>
              <a:prstGeom prst="arc">
                <a:avLst>
                  <a:gd name="adj1" fmla="val 17926997"/>
                  <a:gd name="adj2" fmla="val 18106213"/>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10" name="Arc 109"/>
              <p:cNvSpPr>
                <a:spLocks noChangeAspect="1"/>
              </p:cNvSpPr>
              <p:nvPr/>
            </p:nvSpPr>
            <p:spPr>
              <a:xfrm>
                <a:off x="1352292" y="2363858"/>
                <a:ext cx="9274148" cy="7593800"/>
              </a:xfrm>
              <a:prstGeom prst="arc">
                <a:avLst>
                  <a:gd name="adj1" fmla="val 12504014"/>
                  <a:gd name="adj2" fmla="val 13985985"/>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11" name="Arc 110"/>
              <p:cNvSpPr>
                <a:spLocks noChangeAspect="1"/>
              </p:cNvSpPr>
              <p:nvPr/>
            </p:nvSpPr>
            <p:spPr>
              <a:xfrm>
                <a:off x="1352292" y="2363858"/>
                <a:ext cx="9274148" cy="7593800"/>
              </a:xfrm>
              <a:prstGeom prst="arc">
                <a:avLst>
                  <a:gd name="adj1" fmla="val 16349063"/>
                  <a:gd name="adj2" fmla="val 16805627"/>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12" name="Arc 111"/>
              <p:cNvSpPr>
                <a:spLocks noChangeAspect="1"/>
              </p:cNvSpPr>
              <p:nvPr/>
            </p:nvSpPr>
            <p:spPr>
              <a:xfrm>
                <a:off x="1352292" y="2363858"/>
                <a:ext cx="9274148" cy="7593800"/>
              </a:xfrm>
              <a:prstGeom prst="arc">
                <a:avLst>
                  <a:gd name="adj1" fmla="val 15502330"/>
                  <a:gd name="adj2" fmla="val 15701367"/>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13" name="Arc 112"/>
              <p:cNvSpPr>
                <a:spLocks noChangeAspect="1"/>
              </p:cNvSpPr>
              <p:nvPr/>
            </p:nvSpPr>
            <p:spPr>
              <a:xfrm>
                <a:off x="1352292" y="2363858"/>
                <a:ext cx="9274148" cy="7593800"/>
              </a:xfrm>
              <a:prstGeom prst="arc">
                <a:avLst>
                  <a:gd name="adj1" fmla="val 14575102"/>
                  <a:gd name="adj2" fmla="val 14727832"/>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14" name="Arc 113"/>
              <p:cNvSpPr>
                <a:spLocks noChangeAspect="1"/>
              </p:cNvSpPr>
              <p:nvPr/>
            </p:nvSpPr>
            <p:spPr>
              <a:xfrm>
                <a:off x="1352292" y="2363858"/>
                <a:ext cx="9274148" cy="7593800"/>
              </a:xfrm>
              <a:prstGeom prst="arc">
                <a:avLst>
                  <a:gd name="adj1" fmla="val 12103761"/>
                  <a:gd name="adj2" fmla="val 17977547"/>
                </a:avLst>
              </a:prstGeom>
              <a:ln w="28575"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cxnSp>
            <p:nvCxnSpPr>
              <p:cNvPr id="115" name="Straight Connector 114"/>
              <p:cNvCxnSpPr>
                <a:cxnSpLocks noChangeAspect="1"/>
              </p:cNvCxnSpPr>
              <p:nvPr/>
            </p:nvCxnSpPr>
            <p:spPr>
              <a:xfrm flipH="1">
                <a:off x="2397577" y="4619336"/>
                <a:ext cx="531319"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cxnSpLocks noChangeAspect="1"/>
              </p:cNvCxnSpPr>
              <p:nvPr/>
            </p:nvCxnSpPr>
            <p:spPr>
              <a:xfrm flipH="1">
                <a:off x="3460983" y="4618976"/>
                <a:ext cx="936958"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cxnSpLocks noChangeAspect="1"/>
              </p:cNvCxnSpPr>
              <p:nvPr/>
            </p:nvCxnSpPr>
            <p:spPr>
              <a:xfrm flipH="1">
                <a:off x="4661722" y="4612742"/>
                <a:ext cx="917142"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cxnSpLocks noChangeAspect="1"/>
              </p:cNvCxnSpPr>
              <p:nvPr/>
            </p:nvCxnSpPr>
            <p:spPr>
              <a:xfrm flipH="1">
                <a:off x="5831253" y="4612742"/>
                <a:ext cx="476327"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a:cxnSpLocks noChangeAspect="1"/>
              </p:cNvCxnSpPr>
              <p:nvPr/>
            </p:nvCxnSpPr>
            <p:spPr>
              <a:xfrm flipH="1">
                <a:off x="6536196" y="4606148"/>
                <a:ext cx="42436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cxnSpLocks noChangeAspect="1"/>
              </p:cNvCxnSpPr>
              <p:nvPr/>
            </p:nvCxnSpPr>
            <p:spPr>
              <a:xfrm flipH="1">
                <a:off x="7180159" y="4606148"/>
                <a:ext cx="91084"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a:cxnSpLocks noChangeAspect="1"/>
              </p:cNvCxnSpPr>
              <p:nvPr/>
            </p:nvCxnSpPr>
            <p:spPr>
              <a:xfrm flipH="1">
                <a:off x="1939667" y="4606729"/>
                <a:ext cx="5230978" cy="0"/>
              </a:xfrm>
              <a:prstGeom prst="line">
                <a:avLst/>
              </a:prstGeom>
              <a:ln w="28575"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22" name="Arc 121"/>
              <p:cNvSpPr>
                <a:spLocks noChangeAspect="1"/>
              </p:cNvSpPr>
              <p:nvPr/>
            </p:nvSpPr>
            <p:spPr>
              <a:xfrm>
                <a:off x="1302234" y="2343855"/>
                <a:ext cx="9274148" cy="7593800"/>
              </a:xfrm>
              <a:prstGeom prst="arc">
                <a:avLst>
                  <a:gd name="adj1" fmla="val 17356730"/>
                  <a:gd name="adj2" fmla="val 17619220"/>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grpSp>
            <p:nvGrpSpPr>
              <p:cNvPr id="123" name="Group 122"/>
              <p:cNvGrpSpPr/>
              <p:nvPr/>
            </p:nvGrpSpPr>
            <p:grpSpPr>
              <a:xfrm>
                <a:off x="1064688" y="2069853"/>
                <a:ext cx="9709920" cy="8404263"/>
                <a:chOff x="1072777" y="2069853"/>
                <a:chExt cx="9709920" cy="8404263"/>
              </a:xfrm>
            </p:grpSpPr>
            <p:sp>
              <p:nvSpPr>
                <p:cNvPr id="131" name="Arc 130"/>
                <p:cNvSpPr>
                  <a:spLocks noChangeAspect="1"/>
                </p:cNvSpPr>
                <p:nvPr/>
              </p:nvSpPr>
              <p:spPr>
                <a:xfrm>
                  <a:off x="1072777" y="2069853"/>
                  <a:ext cx="9709920" cy="8404263"/>
                </a:xfrm>
                <a:prstGeom prst="arc">
                  <a:avLst>
                    <a:gd name="adj1" fmla="val 12631404"/>
                    <a:gd name="adj2" fmla="val 18000209"/>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cxnSp>
              <p:nvCxnSpPr>
                <p:cNvPr id="132" name="Straight Connector 131"/>
                <p:cNvCxnSpPr>
                  <a:cxnSpLocks noChangeAspect="1"/>
                  <a:stCxn id="131" idx="0"/>
                </p:cNvCxnSpPr>
                <p:nvPr/>
              </p:nvCxnSpPr>
              <p:spPr>
                <a:xfrm flipH="1">
                  <a:off x="1438711" y="3906252"/>
                  <a:ext cx="476558" cy="63233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124" name="Straight Connector 123"/>
              <p:cNvCxnSpPr/>
              <p:nvPr/>
            </p:nvCxnSpPr>
            <p:spPr>
              <a:xfrm flipH="1">
                <a:off x="1450194" y="4002786"/>
                <a:ext cx="299839" cy="399533"/>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a:cxnSpLocks noChangeAspect="1"/>
              </p:cNvCxnSpPr>
              <p:nvPr/>
            </p:nvCxnSpPr>
            <p:spPr>
              <a:xfrm flipH="1">
                <a:off x="3265212" y="2415038"/>
                <a:ext cx="542045" cy="251742"/>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a:cxnSpLocks noChangeAspect="1"/>
              </p:cNvCxnSpPr>
              <p:nvPr/>
            </p:nvCxnSpPr>
            <p:spPr>
              <a:xfrm flipH="1">
                <a:off x="1684660" y="4817575"/>
                <a:ext cx="563073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flipH="1" flipV="1">
                <a:off x="7512707" y="2239423"/>
                <a:ext cx="385852" cy="120480"/>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flipH="1" flipV="1">
                <a:off x="6621973" y="2064974"/>
                <a:ext cx="393556" cy="55670"/>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flipH="1">
                <a:off x="5250460" y="2011047"/>
                <a:ext cx="453328" cy="35944"/>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a:cxnSpLocks noChangeAspect="1"/>
              </p:cNvCxnSpPr>
              <p:nvPr/>
            </p:nvCxnSpPr>
            <p:spPr>
              <a:xfrm flipH="1">
                <a:off x="7538718" y="3715030"/>
                <a:ext cx="480399" cy="714373"/>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87" name="Straight Connector 86"/>
            <p:cNvCxnSpPr>
              <a:cxnSpLocks noChangeAspect="1"/>
            </p:cNvCxnSpPr>
            <p:nvPr/>
          </p:nvCxnSpPr>
          <p:spPr>
            <a:xfrm flipH="1">
              <a:off x="1675041" y="5006432"/>
              <a:ext cx="5630735" cy="0"/>
            </a:xfrm>
            <a:prstGeom prst="line">
              <a:avLst/>
            </a:prstGeom>
            <a:ln w="762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a:cxnSpLocks noChangeAspect="1"/>
            </p:cNvCxnSpPr>
            <p:nvPr/>
          </p:nvCxnSpPr>
          <p:spPr>
            <a:xfrm flipH="1">
              <a:off x="1678870" y="5008357"/>
              <a:ext cx="624647"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a:cxnSpLocks noChangeAspect="1"/>
            </p:cNvCxnSpPr>
            <p:nvPr/>
          </p:nvCxnSpPr>
          <p:spPr>
            <a:xfrm flipH="1">
              <a:off x="2515634" y="5006432"/>
              <a:ext cx="314330"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a:cxnSpLocks noChangeAspect="1"/>
            </p:cNvCxnSpPr>
            <p:nvPr/>
          </p:nvCxnSpPr>
          <p:spPr>
            <a:xfrm flipH="1">
              <a:off x="3181927" y="5008357"/>
              <a:ext cx="1346280"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cxnSpLocks noChangeAspect="1"/>
            </p:cNvCxnSpPr>
            <p:nvPr/>
          </p:nvCxnSpPr>
          <p:spPr>
            <a:xfrm flipH="1">
              <a:off x="4829812" y="5007605"/>
              <a:ext cx="720754"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a:cxnSpLocks noChangeAspect="1"/>
            </p:cNvCxnSpPr>
            <p:nvPr/>
          </p:nvCxnSpPr>
          <p:spPr>
            <a:xfrm flipH="1">
              <a:off x="5849010" y="5006432"/>
              <a:ext cx="378369"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a:cxnSpLocks noChangeAspect="1"/>
            </p:cNvCxnSpPr>
            <p:nvPr/>
          </p:nvCxnSpPr>
          <p:spPr>
            <a:xfrm flipH="1">
              <a:off x="6536197" y="5006671"/>
              <a:ext cx="348079"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a:cxnSpLocks noChangeAspect="1"/>
            </p:cNvCxnSpPr>
            <p:nvPr/>
          </p:nvCxnSpPr>
          <p:spPr>
            <a:xfrm flipH="1">
              <a:off x="7180159" y="5002351"/>
              <a:ext cx="125618"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Title 2"/>
          <p:cNvSpPr>
            <a:spLocks noGrp="1"/>
          </p:cNvSpPr>
          <p:nvPr>
            <p:ph type="title"/>
          </p:nvPr>
        </p:nvSpPr>
        <p:spPr/>
        <p:txBody>
          <a:bodyPr/>
          <a:lstStyle/>
          <a:p>
            <a:r>
              <a:rPr lang="en-US" dirty="0" smtClean="0"/>
              <a:t>Sensor Voltages</a:t>
            </a:r>
            <a:endParaRPr lang="en-US" dirty="0"/>
          </a:p>
        </p:txBody>
      </p:sp>
      <p:cxnSp>
        <p:nvCxnSpPr>
          <p:cNvPr id="55" name="Straight Connector 54"/>
          <p:cNvCxnSpPr>
            <a:cxnSpLocks/>
          </p:cNvCxnSpPr>
          <p:nvPr/>
        </p:nvCxnSpPr>
        <p:spPr>
          <a:xfrm>
            <a:off x="873074" y="2058054"/>
            <a:ext cx="1452808" cy="1374648"/>
          </a:xfrm>
          <a:prstGeom prst="line">
            <a:avLst/>
          </a:prstGeom>
          <a:ln w="28575" cmpd="sng">
            <a:solidFill>
              <a:srgbClr val="FF0000"/>
            </a:solidFill>
            <a:prstDash val="solid"/>
            <a:headEnd type="none"/>
            <a:tailEnd type="ova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184923" y="1635433"/>
            <a:ext cx="1133543" cy="461665"/>
          </a:xfrm>
          <a:prstGeom prst="rect">
            <a:avLst/>
          </a:prstGeom>
          <a:noFill/>
          <a:ln>
            <a:noFill/>
          </a:ln>
        </p:spPr>
        <p:txBody>
          <a:bodyPr wrap="none" rtlCol="0">
            <a:spAutoFit/>
          </a:bodyPr>
          <a:lstStyle/>
          <a:p>
            <a:r>
              <a:rPr lang="en-US" sz="2400" dirty="0" smtClean="0">
                <a:solidFill>
                  <a:srgbClr val="FF0000"/>
                </a:solidFill>
              </a:rPr>
              <a:t>Ground</a:t>
            </a:r>
            <a:endParaRPr lang="en-US" sz="2400" dirty="0">
              <a:solidFill>
                <a:srgbClr val="FF0000"/>
              </a:solidFill>
            </a:endParaRPr>
          </a:p>
        </p:txBody>
      </p:sp>
      <p:cxnSp>
        <p:nvCxnSpPr>
          <p:cNvPr id="57" name="Straight Connector 56"/>
          <p:cNvCxnSpPr>
            <a:cxnSpLocks/>
          </p:cNvCxnSpPr>
          <p:nvPr/>
        </p:nvCxnSpPr>
        <p:spPr>
          <a:xfrm flipH="1" flipV="1">
            <a:off x="2265623" y="3906572"/>
            <a:ext cx="10892" cy="2194469"/>
          </a:xfrm>
          <a:prstGeom prst="line">
            <a:avLst/>
          </a:prstGeom>
          <a:ln w="28575" cmpd="sng">
            <a:solidFill>
              <a:srgbClr val="FF0000"/>
            </a:solidFill>
            <a:prstDash val="solid"/>
            <a:headEnd type="none"/>
            <a:tailEnd type="oval"/>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1769905" y="6083879"/>
            <a:ext cx="1056700" cy="461665"/>
          </a:xfrm>
          <a:prstGeom prst="rect">
            <a:avLst/>
          </a:prstGeom>
          <a:noFill/>
        </p:spPr>
        <p:txBody>
          <a:bodyPr wrap="none" rtlCol="0">
            <a:spAutoFit/>
          </a:bodyPr>
          <a:lstStyle/>
          <a:p>
            <a:r>
              <a:rPr lang="en-US" sz="2400" dirty="0" smtClean="0">
                <a:solidFill>
                  <a:srgbClr val="FF0000"/>
                </a:solidFill>
              </a:rPr>
              <a:t>1000 V</a:t>
            </a:r>
            <a:endParaRPr lang="en-US" sz="2400" dirty="0">
              <a:solidFill>
                <a:srgbClr val="FF0000"/>
              </a:solidFill>
            </a:endParaRPr>
          </a:p>
        </p:txBody>
      </p:sp>
      <p:sp>
        <p:nvSpPr>
          <p:cNvPr id="59" name="TextBox 58"/>
          <p:cNvSpPr txBox="1"/>
          <p:nvPr/>
        </p:nvSpPr>
        <p:spPr>
          <a:xfrm>
            <a:off x="4109058" y="3254590"/>
            <a:ext cx="1441508" cy="646331"/>
          </a:xfrm>
          <a:prstGeom prst="rect">
            <a:avLst/>
          </a:prstGeom>
          <a:noFill/>
        </p:spPr>
        <p:txBody>
          <a:bodyPr wrap="none" rtlCol="0">
            <a:spAutoFit/>
          </a:bodyPr>
          <a:lstStyle/>
          <a:p>
            <a:pPr algn="ctr"/>
            <a:r>
              <a:rPr lang="en-US" dirty="0" smtClean="0">
                <a:solidFill>
                  <a:srgbClr val="000000"/>
                </a:solidFill>
              </a:rPr>
              <a:t>Equipotential</a:t>
            </a:r>
          </a:p>
          <a:p>
            <a:pPr algn="ctr"/>
            <a:r>
              <a:rPr lang="en-US" dirty="0" smtClean="0">
                <a:solidFill>
                  <a:srgbClr val="000000"/>
                </a:solidFill>
              </a:rPr>
              <a:t>Volume</a:t>
            </a:r>
            <a:endParaRPr lang="en-US" dirty="0">
              <a:solidFill>
                <a:srgbClr val="000000"/>
              </a:solidFill>
            </a:endParaRPr>
          </a:p>
        </p:txBody>
      </p:sp>
      <p:cxnSp>
        <p:nvCxnSpPr>
          <p:cNvPr id="60" name="Straight Connector 59"/>
          <p:cNvCxnSpPr>
            <a:cxnSpLocks noChangeAspect="1"/>
          </p:cNvCxnSpPr>
          <p:nvPr/>
        </p:nvCxnSpPr>
        <p:spPr>
          <a:xfrm flipV="1">
            <a:off x="3579278" y="4818013"/>
            <a:ext cx="0" cy="1265866"/>
          </a:xfrm>
          <a:prstGeom prst="line">
            <a:avLst/>
          </a:prstGeom>
          <a:ln w="28575" cmpd="sng">
            <a:solidFill>
              <a:srgbClr val="FF0000"/>
            </a:solidFill>
            <a:prstDash val="solid"/>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a:cxnSpLocks noChangeAspect="1"/>
          </p:cNvCxnSpPr>
          <p:nvPr/>
        </p:nvCxnSpPr>
        <p:spPr>
          <a:xfrm flipV="1">
            <a:off x="4888276" y="5184058"/>
            <a:ext cx="0" cy="889221"/>
          </a:xfrm>
          <a:prstGeom prst="line">
            <a:avLst/>
          </a:prstGeom>
          <a:ln w="28575" cmpd="sng">
            <a:solidFill>
              <a:srgbClr val="FF0000"/>
            </a:solidFill>
            <a:prstDash val="solid"/>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a:cxnSpLocks noChangeAspect="1"/>
          </p:cNvCxnSpPr>
          <p:nvPr/>
        </p:nvCxnSpPr>
        <p:spPr>
          <a:xfrm flipV="1">
            <a:off x="6169439" y="5505620"/>
            <a:ext cx="0" cy="578259"/>
          </a:xfrm>
          <a:prstGeom prst="line">
            <a:avLst/>
          </a:prstGeom>
          <a:ln w="28575" cmpd="sng">
            <a:solidFill>
              <a:srgbClr val="FF0000"/>
            </a:solidFill>
            <a:prstDash val="solid"/>
            <a:headEnd type="none"/>
            <a:tailEnd type="oval"/>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3172476" y="6073279"/>
            <a:ext cx="902811" cy="461665"/>
          </a:xfrm>
          <a:prstGeom prst="rect">
            <a:avLst/>
          </a:prstGeom>
          <a:noFill/>
        </p:spPr>
        <p:txBody>
          <a:bodyPr wrap="none" rtlCol="0">
            <a:spAutoFit/>
          </a:bodyPr>
          <a:lstStyle/>
          <a:p>
            <a:r>
              <a:rPr lang="en-US" sz="2400" dirty="0" smtClean="0">
                <a:solidFill>
                  <a:srgbClr val="FF0000"/>
                </a:solidFill>
              </a:rPr>
              <a:t>900 V</a:t>
            </a:r>
            <a:endParaRPr lang="en-US" sz="2400" dirty="0">
              <a:solidFill>
                <a:srgbClr val="FF0000"/>
              </a:solidFill>
            </a:endParaRPr>
          </a:p>
        </p:txBody>
      </p:sp>
      <p:sp>
        <p:nvSpPr>
          <p:cNvPr id="64" name="TextBox 63"/>
          <p:cNvSpPr txBox="1"/>
          <p:nvPr/>
        </p:nvSpPr>
        <p:spPr>
          <a:xfrm>
            <a:off x="4320844" y="6073279"/>
            <a:ext cx="1160143" cy="461665"/>
          </a:xfrm>
          <a:prstGeom prst="rect">
            <a:avLst/>
          </a:prstGeom>
          <a:noFill/>
        </p:spPr>
        <p:txBody>
          <a:bodyPr wrap="none" rtlCol="0">
            <a:spAutoFit/>
          </a:bodyPr>
          <a:lstStyle/>
          <a:p>
            <a:r>
              <a:rPr lang="en-US" sz="2400" dirty="0" smtClean="0">
                <a:solidFill>
                  <a:srgbClr val="FF0000"/>
                </a:solidFill>
              </a:rPr>
              <a:t>2900 V</a:t>
            </a:r>
            <a:endParaRPr lang="en-US" sz="2400" dirty="0">
              <a:solidFill>
                <a:srgbClr val="FF0000"/>
              </a:solidFill>
            </a:endParaRPr>
          </a:p>
        </p:txBody>
      </p:sp>
      <p:sp>
        <p:nvSpPr>
          <p:cNvPr id="65" name="TextBox 64"/>
          <p:cNvSpPr txBox="1"/>
          <p:nvPr/>
        </p:nvSpPr>
        <p:spPr>
          <a:xfrm>
            <a:off x="5620397" y="6083879"/>
            <a:ext cx="1160143" cy="461665"/>
          </a:xfrm>
          <a:prstGeom prst="rect">
            <a:avLst/>
          </a:prstGeom>
          <a:noFill/>
        </p:spPr>
        <p:txBody>
          <a:bodyPr wrap="none" rtlCol="0">
            <a:spAutoFit/>
          </a:bodyPr>
          <a:lstStyle/>
          <a:p>
            <a:r>
              <a:rPr lang="en-US" sz="2400" dirty="0" smtClean="0">
                <a:solidFill>
                  <a:srgbClr val="FF0000"/>
                </a:solidFill>
              </a:rPr>
              <a:t>3000 V</a:t>
            </a:r>
            <a:endParaRPr lang="en-US" sz="2400" dirty="0">
              <a:solidFill>
                <a:srgbClr val="FF0000"/>
              </a:solidFill>
            </a:endParaRPr>
          </a:p>
        </p:txBody>
      </p:sp>
      <p:sp>
        <p:nvSpPr>
          <p:cNvPr id="66" name="TextBox 65"/>
          <p:cNvSpPr txBox="1"/>
          <p:nvPr/>
        </p:nvSpPr>
        <p:spPr>
          <a:xfrm>
            <a:off x="3172656" y="1029859"/>
            <a:ext cx="1207883" cy="830997"/>
          </a:xfrm>
          <a:prstGeom prst="rect">
            <a:avLst/>
          </a:prstGeom>
          <a:noFill/>
        </p:spPr>
        <p:txBody>
          <a:bodyPr wrap="none" rtlCol="0">
            <a:spAutoFit/>
          </a:bodyPr>
          <a:lstStyle/>
          <a:p>
            <a:pPr algn="ctr"/>
            <a:r>
              <a:rPr lang="en-US" sz="1600" dirty="0" smtClean="0">
                <a:solidFill>
                  <a:srgbClr val="0000FF"/>
                </a:solidFill>
              </a:rPr>
              <a:t>start e</a:t>
            </a:r>
            <a:r>
              <a:rPr lang="en-US" sz="1600" baseline="30000" dirty="0" smtClean="0">
                <a:solidFill>
                  <a:srgbClr val="0000FF"/>
                </a:solidFill>
              </a:rPr>
              <a:t>-</a:t>
            </a:r>
          </a:p>
          <a:p>
            <a:pPr algn="ctr"/>
            <a:r>
              <a:rPr lang="en-US" sz="1600" dirty="0" smtClean="0">
                <a:solidFill>
                  <a:srgbClr val="0000FF"/>
                </a:solidFill>
              </a:rPr>
              <a:t>acceleration</a:t>
            </a:r>
          </a:p>
          <a:p>
            <a:pPr algn="ctr"/>
            <a:r>
              <a:rPr lang="en-US" sz="1600" dirty="0" smtClean="0">
                <a:solidFill>
                  <a:srgbClr val="0000FF"/>
                </a:solidFill>
              </a:rPr>
              <a:t>region</a:t>
            </a:r>
          </a:p>
        </p:txBody>
      </p:sp>
      <p:sp>
        <p:nvSpPr>
          <p:cNvPr id="67" name="TextBox 66"/>
          <p:cNvSpPr txBox="1"/>
          <p:nvPr/>
        </p:nvSpPr>
        <p:spPr>
          <a:xfrm>
            <a:off x="237357" y="5676460"/>
            <a:ext cx="770914" cy="461665"/>
          </a:xfrm>
          <a:prstGeom prst="rect">
            <a:avLst/>
          </a:prstGeom>
          <a:noFill/>
          <a:ln>
            <a:noFill/>
          </a:ln>
        </p:spPr>
        <p:txBody>
          <a:bodyPr wrap="none" rtlCol="0">
            <a:spAutoFit/>
          </a:bodyPr>
          <a:lstStyle/>
          <a:p>
            <a:r>
              <a:rPr lang="en-US" sz="2400" dirty="0" smtClean="0">
                <a:solidFill>
                  <a:srgbClr val="000000"/>
                </a:solidFill>
              </a:rPr>
              <a:t>MCP</a:t>
            </a:r>
            <a:endParaRPr lang="en-US" sz="2400" dirty="0">
              <a:solidFill>
                <a:srgbClr val="000000"/>
              </a:solidFill>
            </a:endParaRPr>
          </a:p>
        </p:txBody>
      </p:sp>
      <p:sp>
        <p:nvSpPr>
          <p:cNvPr id="68" name="TextBox 67"/>
          <p:cNvSpPr txBox="1"/>
          <p:nvPr/>
        </p:nvSpPr>
        <p:spPr>
          <a:xfrm>
            <a:off x="545350" y="6091821"/>
            <a:ext cx="1001596" cy="461665"/>
          </a:xfrm>
          <a:prstGeom prst="rect">
            <a:avLst/>
          </a:prstGeom>
          <a:noFill/>
          <a:ln>
            <a:noFill/>
          </a:ln>
        </p:spPr>
        <p:txBody>
          <a:bodyPr wrap="none" rtlCol="0">
            <a:spAutoFit/>
          </a:bodyPr>
          <a:lstStyle/>
          <a:p>
            <a:r>
              <a:rPr lang="en-US" sz="2400" dirty="0" smtClean="0">
                <a:solidFill>
                  <a:srgbClr val="000000"/>
                </a:solidFill>
              </a:rPr>
              <a:t>Anode</a:t>
            </a:r>
            <a:endParaRPr lang="en-US" sz="2400" dirty="0">
              <a:solidFill>
                <a:srgbClr val="000000"/>
              </a:solidFill>
            </a:endParaRPr>
          </a:p>
        </p:txBody>
      </p:sp>
      <p:cxnSp>
        <p:nvCxnSpPr>
          <p:cNvPr id="69" name="Straight Connector 68"/>
          <p:cNvCxnSpPr>
            <a:cxnSpLocks/>
          </p:cNvCxnSpPr>
          <p:nvPr/>
        </p:nvCxnSpPr>
        <p:spPr>
          <a:xfrm flipV="1">
            <a:off x="1174948" y="5513864"/>
            <a:ext cx="732232" cy="725913"/>
          </a:xfrm>
          <a:prstGeom prst="line">
            <a:avLst/>
          </a:prstGeom>
          <a:ln w="28575" cmpd="sng">
            <a:solidFill>
              <a:srgbClr val="00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a:cxnSpLocks noChangeAspect="1"/>
          </p:cNvCxnSpPr>
          <p:nvPr/>
        </p:nvCxnSpPr>
        <p:spPr>
          <a:xfrm flipV="1">
            <a:off x="7805035" y="4018966"/>
            <a:ext cx="0" cy="2054313"/>
          </a:xfrm>
          <a:prstGeom prst="line">
            <a:avLst/>
          </a:prstGeom>
          <a:ln w="28575" cmpd="sng">
            <a:solidFill>
              <a:srgbClr val="FF0000"/>
            </a:solidFill>
            <a:prstDash val="solid"/>
            <a:headEnd type="none"/>
            <a:tailEnd type="oval"/>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7162315" y="6073279"/>
            <a:ext cx="1133543" cy="461665"/>
          </a:xfrm>
          <a:prstGeom prst="rect">
            <a:avLst/>
          </a:prstGeom>
          <a:noFill/>
          <a:ln>
            <a:noFill/>
          </a:ln>
        </p:spPr>
        <p:txBody>
          <a:bodyPr wrap="none" rtlCol="0">
            <a:spAutoFit/>
          </a:bodyPr>
          <a:lstStyle/>
          <a:p>
            <a:r>
              <a:rPr lang="en-US" sz="2400" dirty="0" smtClean="0">
                <a:solidFill>
                  <a:srgbClr val="FF0000"/>
                </a:solidFill>
              </a:rPr>
              <a:t>Ground</a:t>
            </a:r>
            <a:endParaRPr lang="en-US" sz="2400" dirty="0">
              <a:solidFill>
                <a:srgbClr val="FF0000"/>
              </a:solidFill>
            </a:endParaRPr>
          </a:p>
        </p:txBody>
      </p:sp>
      <p:cxnSp>
        <p:nvCxnSpPr>
          <p:cNvPr id="72" name="Straight Connector 71"/>
          <p:cNvCxnSpPr>
            <a:cxnSpLocks/>
          </p:cNvCxnSpPr>
          <p:nvPr/>
        </p:nvCxnSpPr>
        <p:spPr>
          <a:xfrm flipV="1">
            <a:off x="951731" y="5077144"/>
            <a:ext cx="732232" cy="725913"/>
          </a:xfrm>
          <a:prstGeom prst="line">
            <a:avLst/>
          </a:prstGeom>
          <a:ln w="28575" cmpd="sng">
            <a:solidFill>
              <a:srgbClr val="00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8203037" y="1149829"/>
            <a:ext cx="789165" cy="830997"/>
          </a:xfrm>
          <a:prstGeom prst="rect">
            <a:avLst/>
          </a:prstGeom>
          <a:noFill/>
        </p:spPr>
        <p:txBody>
          <a:bodyPr wrap="none" rtlCol="0">
            <a:spAutoFit/>
          </a:bodyPr>
          <a:lstStyle/>
          <a:p>
            <a:pPr algn="ctr"/>
            <a:r>
              <a:rPr lang="en-US" sz="1600" dirty="0" smtClean="0">
                <a:solidFill>
                  <a:srgbClr val="0000FF"/>
                </a:solidFill>
              </a:rPr>
              <a:t>stop e</a:t>
            </a:r>
            <a:r>
              <a:rPr lang="en-US" sz="1600" baseline="30000" dirty="0" smtClean="0">
                <a:solidFill>
                  <a:srgbClr val="0000FF"/>
                </a:solidFill>
              </a:rPr>
              <a:t>-</a:t>
            </a:r>
          </a:p>
          <a:p>
            <a:pPr algn="ctr"/>
            <a:r>
              <a:rPr lang="en-US" sz="1600" dirty="0" err="1" smtClean="0">
                <a:solidFill>
                  <a:srgbClr val="0000FF"/>
                </a:solidFill>
              </a:rPr>
              <a:t>accel</a:t>
            </a:r>
            <a:r>
              <a:rPr lang="en-US" sz="1600" dirty="0" smtClean="0">
                <a:solidFill>
                  <a:srgbClr val="0000FF"/>
                </a:solidFill>
              </a:rPr>
              <a:t>.</a:t>
            </a:r>
          </a:p>
          <a:p>
            <a:pPr algn="ctr"/>
            <a:r>
              <a:rPr lang="en-US" sz="1600" dirty="0" smtClean="0">
                <a:solidFill>
                  <a:srgbClr val="0000FF"/>
                </a:solidFill>
              </a:rPr>
              <a:t>region</a:t>
            </a:r>
          </a:p>
        </p:txBody>
      </p:sp>
      <p:cxnSp>
        <p:nvCxnSpPr>
          <p:cNvPr id="74" name="Straight Connector 73"/>
          <p:cNvCxnSpPr>
            <a:cxnSpLocks noChangeAspect="1"/>
          </p:cNvCxnSpPr>
          <p:nvPr/>
        </p:nvCxnSpPr>
        <p:spPr>
          <a:xfrm flipH="1">
            <a:off x="8652893" y="2058095"/>
            <a:ext cx="0" cy="605699"/>
          </a:xfrm>
          <a:prstGeom prst="line">
            <a:avLst/>
          </a:prstGeom>
          <a:ln w="28575" cmpd="sng">
            <a:solidFill>
              <a:srgbClr val="0000FF"/>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a:cxnSpLocks/>
          </p:cNvCxnSpPr>
          <p:nvPr/>
        </p:nvCxnSpPr>
        <p:spPr>
          <a:xfrm flipH="1" flipV="1">
            <a:off x="7966729" y="4029164"/>
            <a:ext cx="841415" cy="674914"/>
          </a:xfrm>
          <a:prstGeom prst="line">
            <a:avLst/>
          </a:prstGeom>
          <a:ln w="28575" cmpd="sng">
            <a:solidFill>
              <a:srgbClr val="00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a:cxnSpLocks/>
          </p:cNvCxnSpPr>
          <p:nvPr/>
        </p:nvCxnSpPr>
        <p:spPr>
          <a:xfrm flipV="1">
            <a:off x="8808144" y="4693417"/>
            <a:ext cx="1" cy="1321400"/>
          </a:xfrm>
          <a:prstGeom prst="line">
            <a:avLst/>
          </a:prstGeom>
          <a:ln w="28575" cmpd="sng">
            <a:solidFill>
              <a:srgbClr val="000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8301678" y="5937404"/>
            <a:ext cx="777226" cy="461665"/>
          </a:xfrm>
          <a:prstGeom prst="rect">
            <a:avLst/>
          </a:prstGeom>
          <a:noFill/>
          <a:ln>
            <a:noFill/>
          </a:ln>
        </p:spPr>
        <p:txBody>
          <a:bodyPr wrap="none" rtlCol="0">
            <a:spAutoFit/>
          </a:bodyPr>
          <a:lstStyle/>
          <a:p>
            <a:r>
              <a:rPr lang="en-US" sz="2400" dirty="0" smtClean="0">
                <a:solidFill>
                  <a:srgbClr val="000000"/>
                </a:solidFill>
              </a:rPr>
              <a:t>SSDs</a:t>
            </a:r>
            <a:endParaRPr lang="en-US" sz="2400" dirty="0">
              <a:solidFill>
                <a:srgbClr val="000000"/>
              </a:solidFill>
            </a:endParaRPr>
          </a:p>
        </p:txBody>
      </p:sp>
      <p:cxnSp>
        <p:nvCxnSpPr>
          <p:cNvPr id="79" name="Straight Connector 78"/>
          <p:cNvCxnSpPr>
            <a:cxnSpLocks/>
          </p:cNvCxnSpPr>
          <p:nvPr/>
        </p:nvCxnSpPr>
        <p:spPr>
          <a:xfrm flipH="1">
            <a:off x="7857753" y="2666825"/>
            <a:ext cx="795140" cy="1165686"/>
          </a:xfrm>
          <a:prstGeom prst="line">
            <a:avLst/>
          </a:prstGeom>
          <a:ln w="28575" cmpd="sng">
            <a:solidFill>
              <a:srgbClr val="0000FF"/>
            </a:solidFill>
            <a:prstDash val="solid"/>
            <a:headEnd type="none"/>
            <a:tailEnd type="diamond" w="med" len="med"/>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147928" y="2753477"/>
            <a:ext cx="1325303" cy="707886"/>
          </a:xfrm>
          <a:prstGeom prst="rect">
            <a:avLst/>
          </a:prstGeom>
          <a:noFill/>
          <a:ln>
            <a:noFill/>
          </a:ln>
        </p:spPr>
        <p:txBody>
          <a:bodyPr wrap="none" rtlCol="0">
            <a:spAutoFit/>
          </a:bodyPr>
          <a:lstStyle/>
          <a:p>
            <a:r>
              <a:rPr lang="en-US" sz="2000" dirty="0" smtClean="0"/>
              <a:t>All Foils</a:t>
            </a:r>
          </a:p>
          <a:p>
            <a:r>
              <a:rPr lang="en-US" sz="2000" dirty="0" smtClean="0"/>
              <a:t>at Ground</a:t>
            </a:r>
            <a:endParaRPr lang="en-US" sz="2000" dirty="0"/>
          </a:p>
        </p:txBody>
      </p:sp>
      <p:cxnSp>
        <p:nvCxnSpPr>
          <p:cNvPr id="81" name="Straight Connector 80"/>
          <p:cNvCxnSpPr>
            <a:cxnSpLocks/>
          </p:cNvCxnSpPr>
          <p:nvPr/>
        </p:nvCxnSpPr>
        <p:spPr>
          <a:xfrm>
            <a:off x="6417543" y="3572279"/>
            <a:ext cx="0" cy="1141944"/>
          </a:xfrm>
          <a:prstGeom prst="line">
            <a:avLst/>
          </a:prstGeom>
          <a:ln w="28575" cmpd="sng">
            <a:solidFill>
              <a:srgbClr val="0000FF"/>
            </a:solidFill>
            <a:prstDash val="solid"/>
            <a:headEnd type="none"/>
            <a:tailEnd type="diamond"/>
          </a:ln>
          <a:effectLst/>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5640229" y="2968335"/>
            <a:ext cx="1518665" cy="830997"/>
          </a:xfrm>
          <a:prstGeom prst="rect">
            <a:avLst/>
          </a:prstGeom>
          <a:noFill/>
        </p:spPr>
        <p:txBody>
          <a:bodyPr wrap="none" rtlCol="0">
            <a:spAutoFit/>
          </a:bodyPr>
          <a:lstStyle/>
          <a:p>
            <a:pPr algn="ctr"/>
            <a:r>
              <a:rPr lang="en-US" sz="1600" dirty="0" smtClean="0">
                <a:solidFill>
                  <a:srgbClr val="0000FF"/>
                </a:solidFill>
              </a:rPr>
              <a:t>100 V retarding</a:t>
            </a:r>
          </a:p>
          <a:p>
            <a:pPr algn="ctr"/>
            <a:r>
              <a:rPr lang="en-US" sz="1600" dirty="0" smtClean="0">
                <a:solidFill>
                  <a:srgbClr val="0000FF"/>
                </a:solidFill>
              </a:rPr>
              <a:t>potential region</a:t>
            </a:r>
          </a:p>
          <a:p>
            <a:pPr algn="ctr"/>
            <a:endParaRPr lang="en-US" sz="1600" dirty="0" smtClean="0">
              <a:solidFill>
                <a:srgbClr val="0000FF"/>
              </a:solidFill>
            </a:endParaRPr>
          </a:p>
        </p:txBody>
      </p:sp>
      <p:cxnSp>
        <p:nvCxnSpPr>
          <p:cNvPr id="84" name="Straight Connector 83"/>
          <p:cNvCxnSpPr>
            <a:cxnSpLocks noChangeAspect="1"/>
          </p:cNvCxnSpPr>
          <p:nvPr/>
        </p:nvCxnSpPr>
        <p:spPr>
          <a:xfrm>
            <a:off x="3776598" y="1860856"/>
            <a:ext cx="126" cy="814888"/>
          </a:xfrm>
          <a:prstGeom prst="line">
            <a:avLst/>
          </a:prstGeom>
          <a:ln w="28575" cmpd="sng">
            <a:solidFill>
              <a:srgbClr val="0000FF"/>
            </a:solidFill>
            <a:prstDash val="solid"/>
            <a:headEnd type="none"/>
            <a:tailEnd type="diamond"/>
          </a:ln>
          <a:effectLst/>
        </p:spPr>
        <p:style>
          <a:lnRef idx="2">
            <a:schemeClr val="accent1"/>
          </a:lnRef>
          <a:fillRef idx="0">
            <a:schemeClr val="accent1"/>
          </a:fillRef>
          <a:effectRef idx="1">
            <a:schemeClr val="accent1"/>
          </a:effectRef>
          <a:fontRef idx="minor">
            <a:schemeClr val="tx1"/>
          </a:fontRef>
        </p:style>
      </p:cxnSp>
      <p:sp>
        <p:nvSpPr>
          <p:cNvPr id="133" name="TextBox 132"/>
          <p:cNvSpPr txBox="1"/>
          <p:nvPr/>
        </p:nvSpPr>
        <p:spPr>
          <a:xfrm>
            <a:off x="5122958" y="222482"/>
            <a:ext cx="2139561" cy="584776"/>
          </a:xfrm>
          <a:prstGeom prst="rect">
            <a:avLst/>
          </a:prstGeom>
          <a:solidFill>
            <a:srgbClr val="65018D"/>
          </a:solidFill>
        </p:spPr>
        <p:txBody>
          <a:bodyPr wrap="square" rtlCol="0">
            <a:spAutoFit/>
          </a:bodyPr>
          <a:lstStyle/>
          <a:p>
            <a:pPr algn="ctr"/>
            <a:r>
              <a:rPr lang="en-US" sz="1600" dirty="0">
                <a:solidFill>
                  <a:srgbClr val="FFFF00"/>
                </a:solidFill>
              </a:rPr>
              <a:t>s</a:t>
            </a:r>
            <a:r>
              <a:rPr lang="en-US" sz="1600" dirty="0" smtClean="0">
                <a:solidFill>
                  <a:srgbClr val="FFFF00"/>
                </a:solidFill>
              </a:rPr>
              <a:t>tart </a:t>
            </a:r>
            <a:r>
              <a:rPr lang="en-US" sz="1600" dirty="0" err="1" smtClean="0">
                <a:solidFill>
                  <a:srgbClr val="FFFF00"/>
                </a:solidFill>
              </a:rPr>
              <a:t>accel</a:t>
            </a:r>
            <a:r>
              <a:rPr lang="en-US" sz="1600" dirty="0" smtClean="0">
                <a:solidFill>
                  <a:srgbClr val="FFFF00"/>
                </a:solidFill>
              </a:rPr>
              <a:t>. grid holes need to be updated</a:t>
            </a:r>
            <a:endParaRPr lang="en-US" sz="1600" dirty="0">
              <a:solidFill>
                <a:srgbClr val="FFFF00"/>
              </a:solidFill>
            </a:endParaRPr>
          </a:p>
        </p:txBody>
      </p:sp>
      <p:cxnSp>
        <p:nvCxnSpPr>
          <p:cNvPr id="134" name="Straight Connector 133"/>
          <p:cNvCxnSpPr/>
          <p:nvPr/>
        </p:nvCxnSpPr>
        <p:spPr>
          <a:xfrm flipH="1">
            <a:off x="7510120" y="1711890"/>
            <a:ext cx="453328" cy="35944"/>
          </a:xfrm>
          <a:prstGeom prst="line">
            <a:avLst/>
          </a:prstGeom>
          <a:ln w="762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H="1">
            <a:off x="6458373" y="1524000"/>
            <a:ext cx="380812" cy="178679"/>
          </a:xfrm>
          <a:prstGeom prst="line">
            <a:avLst/>
          </a:prstGeom>
          <a:ln w="762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a:off x="5020921" y="1458149"/>
            <a:ext cx="322486" cy="312264"/>
          </a:xfrm>
          <a:prstGeom prst="line">
            <a:avLst/>
          </a:prstGeom>
          <a:ln w="762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H="1">
            <a:off x="2887322" y="2013186"/>
            <a:ext cx="207716" cy="427036"/>
          </a:xfrm>
          <a:prstGeom prst="line">
            <a:avLst/>
          </a:prstGeom>
          <a:ln w="762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667926" y="3913481"/>
            <a:ext cx="1130" cy="522993"/>
          </a:xfrm>
          <a:prstGeom prst="line">
            <a:avLst/>
          </a:prstGeom>
          <a:ln w="762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804438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p:cNvGrpSpPr/>
          <p:nvPr/>
        </p:nvGrpSpPr>
        <p:grpSpPr>
          <a:xfrm>
            <a:off x="-18274" y="984430"/>
            <a:ext cx="10792882" cy="9489686"/>
            <a:chOff x="-18274" y="984430"/>
            <a:chExt cx="10792882" cy="9489686"/>
          </a:xfrm>
        </p:grpSpPr>
        <p:grpSp>
          <p:nvGrpSpPr>
            <p:cNvPr id="79" name="Group 81"/>
            <p:cNvGrpSpPr/>
            <p:nvPr/>
          </p:nvGrpSpPr>
          <p:grpSpPr>
            <a:xfrm>
              <a:off x="-18274" y="984430"/>
              <a:ext cx="10792882" cy="9489686"/>
              <a:chOff x="-18274" y="984430"/>
              <a:chExt cx="10792882" cy="9489686"/>
            </a:xfrm>
          </p:grpSpPr>
          <p:pic>
            <p:nvPicPr>
              <p:cNvPr id="137" name="Picture 136" descr="Screen Shot 2013-10-08 at 8.14.54 PM.pn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74" y="984430"/>
                <a:ext cx="8774875" cy="4241631"/>
              </a:xfrm>
              <a:prstGeom prst="rect">
                <a:avLst/>
              </a:prstGeom>
            </p:spPr>
          </p:pic>
          <p:pic>
            <p:nvPicPr>
              <p:cNvPr id="138" name="Picture 137" descr="7464-0000-09b.jpg.jpe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759" t="57517" r="27619" b="35675"/>
              <a:stretch/>
            </p:blipFill>
            <p:spPr>
              <a:xfrm>
                <a:off x="890236" y="4627920"/>
                <a:ext cx="6536838" cy="845306"/>
              </a:xfrm>
              <a:prstGeom prst="rect">
                <a:avLst/>
              </a:prstGeom>
            </p:spPr>
          </p:pic>
          <p:pic>
            <p:nvPicPr>
              <p:cNvPr id="139" name="Picture 138" descr="Screen Shot 2013-10-08 at 8.27.45 PM.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7090" y="2499572"/>
                <a:ext cx="2956415" cy="2875556"/>
              </a:xfrm>
              <a:prstGeom prst="rect">
                <a:avLst/>
              </a:prstGeom>
            </p:spPr>
          </p:pic>
          <p:sp>
            <p:nvSpPr>
              <p:cNvPr id="140" name="Arc 139"/>
              <p:cNvSpPr>
                <a:spLocks noChangeAspect="1"/>
              </p:cNvSpPr>
              <p:nvPr/>
            </p:nvSpPr>
            <p:spPr>
              <a:xfrm>
                <a:off x="1352292" y="2363858"/>
                <a:ext cx="9274148" cy="7593800"/>
              </a:xfrm>
              <a:prstGeom prst="arc">
                <a:avLst>
                  <a:gd name="adj1" fmla="val 11997581"/>
                  <a:gd name="adj2" fmla="val 12081102"/>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cxnSp>
            <p:nvCxnSpPr>
              <p:cNvPr id="141" name="Straight Connector 140"/>
              <p:cNvCxnSpPr>
                <a:cxnSpLocks noChangeAspect="1"/>
              </p:cNvCxnSpPr>
              <p:nvPr/>
            </p:nvCxnSpPr>
            <p:spPr>
              <a:xfrm flipH="1">
                <a:off x="1759177" y="4619336"/>
                <a:ext cx="20907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flipH="1">
                <a:off x="7251386" y="3411441"/>
                <a:ext cx="816250" cy="1180637"/>
              </a:xfrm>
              <a:prstGeom prst="line">
                <a:avLst/>
              </a:prstGeom>
              <a:ln w="28575"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a:cxnSpLocks noChangeAspect="1"/>
              </p:cNvCxnSpPr>
              <p:nvPr/>
            </p:nvCxnSpPr>
            <p:spPr>
              <a:xfrm flipH="1">
                <a:off x="8067636" y="2762364"/>
                <a:ext cx="0" cy="62147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cxnSpLocks noChangeAspect="1"/>
              </p:cNvCxnSpPr>
              <p:nvPr/>
            </p:nvCxnSpPr>
            <p:spPr>
              <a:xfrm flipH="1">
                <a:off x="1683622" y="5180092"/>
                <a:ext cx="563073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45" name="Picture 144" descr="7464-0000-09b.jpg.jpe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759" t="64204" r="20596" b="33844"/>
              <a:stretch/>
            </p:blipFill>
            <p:spPr>
              <a:xfrm>
                <a:off x="890236" y="5456064"/>
                <a:ext cx="7377410" cy="180549"/>
              </a:xfrm>
              <a:prstGeom prst="rect">
                <a:avLst/>
              </a:prstGeom>
            </p:spPr>
          </p:pic>
          <p:cxnSp>
            <p:nvCxnSpPr>
              <p:cNvPr id="146" name="Straight Connector 145"/>
              <p:cNvCxnSpPr>
                <a:cxnSpLocks noChangeAspect="1"/>
              </p:cNvCxnSpPr>
              <p:nvPr/>
            </p:nvCxnSpPr>
            <p:spPr>
              <a:xfrm flipH="1">
                <a:off x="1704612" y="5498311"/>
                <a:ext cx="563073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flipH="1">
                <a:off x="8095047" y="2571315"/>
                <a:ext cx="539558" cy="82165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a:cxnSpLocks noChangeAspect="1"/>
              </p:cNvCxnSpPr>
              <p:nvPr/>
            </p:nvCxnSpPr>
            <p:spPr>
              <a:xfrm>
                <a:off x="915979" y="4495966"/>
                <a:ext cx="0" cy="55460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a:cxnSpLocks noChangeAspect="1"/>
              </p:cNvCxnSpPr>
              <p:nvPr/>
            </p:nvCxnSpPr>
            <p:spPr>
              <a:xfrm flipH="1">
                <a:off x="7599576" y="3772090"/>
                <a:ext cx="481649" cy="717525"/>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a:cxnSpLocks noChangeAspect="1"/>
              </p:cNvCxnSpPr>
              <p:nvPr/>
            </p:nvCxnSpPr>
            <p:spPr>
              <a:xfrm flipH="1">
                <a:off x="7872659" y="3765550"/>
                <a:ext cx="315777" cy="471328"/>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51" name="Arc 150"/>
              <p:cNvSpPr>
                <a:spLocks noChangeAspect="1"/>
              </p:cNvSpPr>
              <p:nvPr/>
            </p:nvSpPr>
            <p:spPr>
              <a:xfrm>
                <a:off x="1352292" y="2363858"/>
                <a:ext cx="9274148" cy="7593800"/>
              </a:xfrm>
              <a:prstGeom prst="arc">
                <a:avLst>
                  <a:gd name="adj1" fmla="val 17926997"/>
                  <a:gd name="adj2" fmla="val 18106213"/>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52" name="Arc 151"/>
              <p:cNvSpPr>
                <a:spLocks noChangeAspect="1"/>
              </p:cNvSpPr>
              <p:nvPr/>
            </p:nvSpPr>
            <p:spPr>
              <a:xfrm>
                <a:off x="1352292" y="2363858"/>
                <a:ext cx="9274148" cy="7593800"/>
              </a:xfrm>
              <a:prstGeom prst="arc">
                <a:avLst>
                  <a:gd name="adj1" fmla="val 12504014"/>
                  <a:gd name="adj2" fmla="val 13985985"/>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53" name="Arc 152"/>
              <p:cNvSpPr>
                <a:spLocks noChangeAspect="1"/>
              </p:cNvSpPr>
              <p:nvPr/>
            </p:nvSpPr>
            <p:spPr>
              <a:xfrm>
                <a:off x="1352292" y="2363858"/>
                <a:ext cx="9274148" cy="7593800"/>
              </a:xfrm>
              <a:prstGeom prst="arc">
                <a:avLst>
                  <a:gd name="adj1" fmla="val 16349063"/>
                  <a:gd name="adj2" fmla="val 16805627"/>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54" name="Arc 153"/>
              <p:cNvSpPr>
                <a:spLocks noChangeAspect="1"/>
              </p:cNvSpPr>
              <p:nvPr/>
            </p:nvSpPr>
            <p:spPr>
              <a:xfrm>
                <a:off x="1352292" y="2363858"/>
                <a:ext cx="9274148" cy="7593800"/>
              </a:xfrm>
              <a:prstGeom prst="arc">
                <a:avLst>
                  <a:gd name="adj1" fmla="val 15502330"/>
                  <a:gd name="adj2" fmla="val 15701367"/>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55" name="Arc 154"/>
              <p:cNvSpPr>
                <a:spLocks noChangeAspect="1"/>
              </p:cNvSpPr>
              <p:nvPr/>
            </p:nvSpPr>
            <p:spPr>
              <a:xfrm>
                <a:off x="1352292" y="2363858"/>
                <a:ext cx="9274148" cy="7593800"/>
              </a:xfrm>
              <a:prstGeom prst="arc">
                <a:avLst>
                  <a:gd name="adj1" fmla="val 14575102"/>
                  <a:gd name="adj2" fmla="val 14727832"/>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56" name="Arc 155"/>
              <p:cNvSpPr>
                <a:spLocks noChangeAspect="1"/>
              </p:cNvSpPr>
              <p:nvPr/>
            </p:nvSpPr>
            <p:spPr>
              <a:xfrm>
                <a:off x="1352292" y="2363858"/>
                <a:ext cx="9274148" cy="7593800"/>
              </a:xfrm>
              <a:prstGeom prst="arc">
                <a:avLst>
                  <a:gd name="adj1" fmla="val 12103761"/>
                  <a:gd name="adj2" fmla="val 17977547"/>
                </a:avLst>
              </a:prstGeom>
              <a:ln w="28575"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cxnSp>
            <p:nvCxnSpPr>
              <p:cNvPr id="157" name="Straight Connector 156"/>
              <p:cNvCxnSpPr>
                <a:cxnSpLocks noChangeAspect="1"/>
              </p:cNvCxnSpPr>
              <p:nvPr/>
            </p:nvCxnSpPr>
            <p:spPr>
              <a:xfrm flipH="1">
                <a:off x="2397577" y="4619336"/>
                <a:ext cx="531319"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a:cxnSpLocks noChangeAspect="1"/>
              </p:cNvCxnSpPr>
              <p:nvPr/>
            </p:nvCxnSpPr>
            <p:spPr>
              <a:xfrm flipH="1">
                <a:off x="3460983" y="4618976"/>
                <a:ext cx="936958"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a:cxnSpLocks noChangeAspect="1"/>
              </p:cNvCxnSpPr>
              <p:nvPr/>
            </p:nvCxnSpPr>
            <p:spPr>
              <a:xfrm flipH="1">
                <a:off x="4661722" y="4612742"/>
                <a:ext cx="917142"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a:cxnSpLocks noChangeAspect="1"/>
              </p:cNvCxnSpPr>
              <p:nvPr/>
            </p:nvCxnSpPr>
            <p:spPr>
              <a:xfrm flipH="1">
                <a:off x="5831253" y="4612742"/>
                <a:ext cx="476327"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cxnSpLocks noChangeAspect="1"/>
              </p:cNvCxnSpPr>
              <p:nvPr/>
            </p:nvCxnSpPr>
            <p:spPr>
              <a:xfrm flipH="1">
                <a:off x="6536196" y="4606148"/>
                <a:ext cx="42436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p:cNvCxnSpPr>
                <a:cxnSpLocks noChangeAspect="1"/>
              </p:cNvCxnSpPr>
              <p:nvPr/>
            </p:nvCxnSpPr>
            <p:spPr>
              <a:xfrm flipH="1">
                <a:off x="7180159" y="4606148"/>
                <a:ext cx="91084"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a:cxnSpLocks noChangeAspect="1"/>
              </p:cNvCxnSpPr>
              <p:nvPr/>
            </p:nvCxnSpPr>
            <p:spPr>
              <a:xfrm flipH="1">
                <a:off x="1939667" y="4606729"/>
                <a:ext cx="5230978" cy="0"/>
              </a:xfrm>
              <a:prstGeom prst="line">
                <a:avLst/>
              </a:prstGeom>
              <a:ln w="28575"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64" name="Arc 163"/>
              <p:cNvSpPr>
                <a:spLocks noChangeAspect="1"/>
              </p:cNvSpPr>
              <p:nvPr/>
            </p:nvSpPr>
            <p:spPr>
              <a:xfrm>
                <a:off x="1302234" y="2343855"/>
                <a:ext cx="9274148" cy="7593800"/>
              </a:xfrm>
              <a:prstGeom prst="arc">
                <a:avLst>
                  <a:gd name="adj1" fmla="val 17356730"/>
                  <a:gd name="adj2" fmla="val 17619220"/>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grpSp>
            <p:nvGrpSpPr>
              <p:cNvPr id="165" name="Group 118"/>
              <p:cNvGrpSpPr/>
              <p:nvPr/>
            </p:nvGrpSpPr>
            <p:grpSpPr>
              <a:xfrm>
                <a:off x="1064688" y="2069853"/>
                <a:ext cx="9709920" cy="8404263"/>
                <a:chOff x="1072777" y="2069853"/>
                <a:chExt cx="9709920" cy="8404263"/>
              </a:xfrm>
            </p:grpSpPr>
            <p:sp>
              <p:nvSpPr>
                <p:cNvPr id="173" name="Arc 172"/>
                <p:cNvSpPr>
                  <a:spLocks noChangeAspect="1"/>
                </p:cNvSpPr>
                <p:nvPr/>
              </p:nvSpPr>
              <p:spPr>
                <a:xfrm>
                  <a:off x="1072777" y="2069853"/>
                  <a:ext cx="9709920" cy="8404263"/>
                </a:xfrm>
                <a:prstGeom prst="arc">
                  <a:avLst>
                    <a:gd name="adj1" fmla="val 12631404"/>
                    <a:gd name="adj2" fmla="val 18000209"/>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cxnSp>
              <p:nvCxnSpPr>
                <p:cNvPr id="174" name="Straight Connector 173"/>
                <p:cNvCxnSpPr>
                  <a:cxnSpLocks noChangeAspect="1"/>
                  <a:stCxn id="173" idx="0"/>
                </p:cNvCxnSpPr>
                <p:nvPr/>
              </p:nvCxnSpPr>
              <p:spPr>
                <a:xfrm flipH="1">
                  <a:off x="1438711" y="3906252"/>
                  <a:ext cx="476558" cy="63233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166" name="Straight Connector 165"/>
              <p:cNvCxnSpPr/>
              <p:nvPr/>
            </p:nvCxnSpPr>
            <p:spPr>
              <a:xfrm flipH="1">
                <a:off x="1450194" y="4002786"/>
                <a:ext cx="299839" cy="399533"/>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p:cNvCxnSpPr>
                <a:cxnSpLocks noChangeAspect="1"/>
              </p:cNvCxnSpPr>
              <p:nvPr/>
            </p:nvCxnSpPr>
            <p:spPr>
              <a:xfrm flipH="1">
                <a:off x="3265212" y="2415038"/>
                <a:ext cx="542045" cy="251742"/>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p:cNvCxnSpPr>
                <a:cxnSpLocks noChangeAspect="1"/>
              </p:cNvCxnSpPr>
              <p:nvPr/>
            </p:nvCxnSpPr>
            <p:spPr>
              <a:xfrm flipH="1">
                <a:off x="1684660" y="4817575"/>
                <a:ext cx="563073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flipH="1" flipV="1">
                <a:off x="7512707" y="2239423"/>
                <a:ext cx="385852" cy="120480"/>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flipH="1" flipV="1">
                <a:off x="6621973" y="2064974"/>
                <a:ext cx="393556" cy="55670"/>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flipH="1">
                <a:off x="5250460" y="2011047"/>
                <a:ext cx="453328" cy="35944"/>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cxnSpLocks noChangeAspect="1"/>
              </p:cNvCxnSpPr>
              <p:nvPr/>
            </p:nvCxnSpPr>
            <p:spPr>
              <a:xfrm flipH="1">
                <a:off x="7538718" y="3715030"/>
                <a:ext cx="480399" cy="714373"/>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29" name="Straight Connector 128"/>
            <p:cNvCxnSpPr>
              <a:cxnSpLocks noChangeAspect="1"/>
            </p:cNvCxnSpPr>
            <p:nvPr/>
          </p:nvCxnSpPr>
          <p:spPr>
            <a:xfrm flipH="1">
              <a:off x="1675041" y="5006432"/>
              <a:ext cx="5630735" cy="0"/>
            </a:xfrm>
            <a:prstGeom prst="line">
              <a:avLst/>
            </a:prstGeom>
            <a:ln w="762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a:cxnSpLocks noChangeAspect="1"/>
            </p:cNvCxnSpPr>
            <p:nvPr/>
          </p:nvCxnSpPr>
          <p:spPr>
            <a:xfrm flipH="1">
              <a:off x="1678870" y="5008357"/>
              <a:ext cx="624647"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cxnSpLocks noChangeAspect="1"/>
            </p:cNvCxnSpPr>
            <p:nvPr/>
          </p:nvCxnSpPr>
          <p:spPr>
            <a:xfrm flipH="1">
              <a:off x="2515634" y="5006432"/>
              <a:ext cx="314330"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a:cxnSpLocks noChangeAspect="1"/>
            </p:cNvCxnSpPr>
            <p:nvPr/>
          </p:nvCxnSpPr>
          <p:spPr>
            <a:xfrm flipH="1">
              <a:off x="3181927" y="5008357"/>
              <a:ext cx="1346280"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a:cxnSpLocks noChangeAspect="1"/>
            </p:cNvCxnSpPr>
            <p:nvPr/>
          </p:nvCxnSpPr>
          <p:spPr>
            <a:xfrm flipH="1">
              <a:off x="4829812" y="5007605"/>
              <a:ext cx="720754"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cxnSpLocks noChangeAspect="1"/>
            </p:cNvCxnSpPr>
            <p:nvPr/>
          </p:nvCxnSpPr>
          <p:spPr>
            <a:xfrm flipH="1">
              <a:off x="5849010" y="5006432"/>
              <a:ext cx="378369"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a:cxnSpLocks noChangeAspect="1"/>
            </p:cNvCxnSpPr>
            <p:nvPr/>
          </p:nvCxnSpPr>
          <p:spPr>
            <a:xfrm flipH="1">
              <a:off x="6536197" y="5006671"/>
              <a:ext cx="348079"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a:cxnSpLocks noChangeAspect="1"/>
            </p:cNvCxnSpPr>
            <p:nvPr/>
          </p:nvCxnSpPr>
          <p:spPr>
            <a:xfrm flipH="1">
              <a:off x="7180159" y="5002351"/>
              <a:ext cx="125618"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75" name="TextBox 174"/>
          <p:cNvSpPr txBox="1"/>
          <p:nvPr/>
        </p:nvSpPr>
        <p:spPr>
          <a:xfrm>
            <a:off x="3359747" y="805710"/>
            <a:ext cx="3110046" cy="461665"/>
          </a:xfrm>
          <a:prstGeom prst="rect">
            <a:avLst/>
          </a:prstGeom>
          <a:noFill/>
          <a:ln>
            <a:noFill/>
          </a:ln>
        </p:spPr>
        <p:txBody>
          <a:bodyPr wrap="none" rtlCol="0">
            <a:spAutoFit/>
          </a:bodyPr>
          <a:lstStyle/>
          <a:p>
            <a:r>
              <a:rPr lang="en-US" sz="2400" dirty="0" smtClean="0">
                <a:solidFill>
                  <a:srgbClr val="FF0000"/>
                </a:solidFill>
              </a:rPr>
              <a:t>Incident ion trajectory</a:t>
            </a:r>
            <a:endParaRPr lang="en-US" sz="2400" dirty="0">
              <a:solidFill>
                <a:srgbClr val="FF0000"/>
              </a:solidFill>
            </a:endParaRPr>
          </a:p>
        </p:txBody>
      </p:sp>
      <p:cxnSp>
        <p:nvCxnSpPr>
          <p:cNvPr id="176" name="Straight Connector 175"/>
          <p:cNvCxnSpPr>
            <a:cxnSpLocks noChangeAspect="1"/>
          </p:cNvCxnSpPr>
          <p:nvPr/>
        </p:nvCxnSpPr>
        <p:spPr>
          <a:xfrm flipH="1">
            <a:off x="6400051" y="2075216"/>
            <a:ext cx="421805" cy="2712153"/>
          </a:xfrm>
          <a:prstGeom prst="line">
            <a:avLst/>
          </a:prstGeom>
          <a:ln w="1270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a:cxnSpLocks/>
          </p:cNvCxnSpPr>
          <p:nvPr/>
        </p:nvCxnSpPr>
        <p:spPr>
          <a:xfrm flipH="1" flipV="1">
            <a:off x="7966729" y="4029164"/>
            <a:ext cx="841415" cy="674914"/>
          </a:xfrm>
          <a:prstGeom prst="line">
            <a:avLst/>
          </a:prstGeom>
          <a:ln w="28575" cmpd="sng">
            <a:solidFill>
              <a:srgbClr val="00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p:cNvCxnSpPr>
            <a:cxnSpLocks/>
          </p:cNvCxnSpPr>
          <p:nvPr/>
        </p:nvCxnSpPr>
        <p:spPr>
          <a:xfrm flipV="1">
            <a:off x="8808144" y="4693417"/>
            <a:ext cx="1" cy="1321400"/>
          </a:xfrm>
          <a:prstGeom prst="line">
            <a:avLst/>
          </a:prstGeom>
          <a:ln w="28575" cmpd="sng">
            <a:solidFill>
              <a:srgbClr val="000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9" name="Straight Connector 178"/>
          <p:cNvCxnSpPr>
            <a:cxnSpLocks noChangeAspect="1"/>
          </p:cNvCxnSpPr>
          <p:nvPr/>
        </p:nvCxnSpPr>
        <p:spPr>
          <a:xfrm flipH="1">
            <a:off x="6543612" y="3777868"/>
            <a:ext cx="13661" cy="87840"/>
          </a:xfrm>
          <a:prstGeom prst="line">
            <a:avLst/>
          </a:prstGeom>
          <a:ln w="12700" cmpd="sng">
            <a:solidFill>
              <a:srgbClr val="0000FF"/>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p:cNvCxnSpPr>
            <a:cxnSpLocks/>
          </p:cNvCxnSpPr>
          <p:nvPr/>
        </p:nvCxnSpPr>
        <p:spPr>
          <a:xfrm>
            <a:off x="6433594" y="1047589"/>
            <a:ext cx="1230108" cy="3391016"/>
          </a:xfrm>
          <a:prstGeom prst="line">
            <a:avLst/>
          </a:prstGeom>
          <a:ln w="38100" cmpd="sng">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a:cxnSpLocks noChangeAspect="1"/>
          </p:cNvCxnSpPr>
          <p:nvPr/>
        </p:nvCxnSpPr>
        <p:spPr>
          <a:xfrm>
            <a:off x="7047069" y="2727325"/>
            <a:ext cx="47061" cy="130199"/>
          </a:xfrm>
          <a:prstGeom prst="line">
            <a:avLst/>
          </a:prstGeom>
          <a:ln w="38100" cmpd="sng">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grpSp>
        <p:nvGrpSpPr>
          <p:cNvPr id="182" name="Group 181"/>
          <p:cNvGrpSpPr/>
          <p:nvPr/>
        </p:nvGrpSpPr>
        <p:grpSpPr>
          <a:xfrm>
            <a:off x="3068765" y="2404033"/>
            <a:ext cx="4547101" cy="2390593"/>
            <a:chOff x="3068765" y="2404033"/>
            <a:chExt cx="4547101" cy="2390593"/>
          </a:xfrm>
        </p:grpSpPr>
        <p:grpSp>
          <p:nvGrpSpPr>
            <p:cNvPr id="183" name="Group 182"/>
            <p:cNvGrpSpPr/>
            <p:nvPr/>
          </p:nvGrpSpPr>
          <p:grpSpPr>
            <a:xfrm>
              <a:off x="3068765" y="2404033"/>
              <a:ext cx="4547101" cy="2390593"/>
              <a:chOff x="3068765" y="2404033"/>
              <a:chExt cx="4547101" cy="2390593"/>
            </a:xfrm>
          </p:grpSpPr>
          <p:grpSp>
            <p:nvGrpSpPr>
              <p:cNvPr id="185" name="Group 184"/>
              <p:cNvGrpSpPr/>
              <p:nvPr/>
            </p:nvGrpSpPr>
            <p:grpSpPr>
              <a:xfrm>
                <a:off x="3068765" y="2404033"/>
                <a:ext cx="4547101" cy="2390593"/>
                <a:chOff x="3068765" y="2404033"/>
                <a:chExt cx="4547101" cy="2390593"/>
              </a:xfrm>
            </p:grpSpPr>
            <p:cxnSp>
              <p:nvCxnSpPr>
                <p:cNvPr id="187" name="Straight Connector 186"/>
                <p:cNvCxnSpPr>
                  <a:cxnSpLocks noChangeAspect="1"/>
                </p:cNvCxnSpPr>
                <p:nvPr/>
              </p:nvCxnSpPr>
              <p:spPr>
                <a:xfrm flipH="1">
                  <a:off x="3068765" y="2447455"/>
                  <a:ext cx="1605657" cy="2347171"/>
                </a:xfrm>
                <a:prstGeom prst="line">
                  <a:avLst/>
                </a:prstGeom>
                <a:ln w="127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188" name="Group 187"/>
                <p:cNvGrpSpPr/>
                <p:nvPr/>
              </p:nvGrpSpPr>
              <p:grpSpPr>
                <a:xfrm>
                  <a:off x="4643463" y="2404033"/>
                  <a:ext cx="2972403" cy="1885297"/>
                  <a:chOff x="4643463" y="2404033"/>
                  <a:chExt cx="2972403" cy="1885297"/>
                </a:xfrm>
              </p:grpSpPr>
              <p:cxnSp>
                <p:nvCxnSpPr>
                  <p:cNvPr id="189" name="Straight Connector 188"/>
                  <p:cNvCxnSpPr>
                    <a:cxnSpLocks noChangeAspect="1"/>
                  </p:cNvCxnSpPr>
                  <p:nvPr/>
                </p:nvCxnSpPr>
                <p:spPr>
                  <a:xfrm flipH="1" flipV="1">
                    <a:off x="4829812" y="2423155"/>
                    <a:ext cx="2786054" cy="1866175"/>
                  </a:xfrm>
                  <a:prstGeom prst="line">
                    <a:avLst/>
                  </a:prstGeom>
                  <a:ln w="127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sp>
                <p:nvSpPr>
                  <p:cNvPr id="190" name="Arc 189"/>
                  <p:cNvSpPr/>
                  <p:nvPr/>
                </p:nvSpPr>
                <p:spPr>
                  <a:xfrm>
                    <a:off x="4643463" y="2404033"/>
                    <a:ext cx="244813" cy="262792"/>
                  </a:xfrm>
                  <a:prstGeom prst="arc">
                    <a:avLst>
                      <a:gd name="adj1" fmla="val 13247682"/>
                      <a:gd name="adj2" fmla="val 18037902"/>
                    </a:avLst>
                  </a:prstGeom>
                  <a:ln w="1270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cxnSp>
            <p:nvCxnSpPr>
              <p:cNvPr id="186" name="Straight Connector 185"/>
              <p:cNvCxnSpPr>
                <a:cxnSpLocks noChangeAspect="1"/>
              </p:cNvCxnSpPr>
              <p:nvPr/>
            </p:nvCxnSpPr>
            <p:spPr>
              <a:xfrm flipH="1" flipV="1">
                <a:off x="5480115" y="2860230"/>
                <a:ext cx="85985" cy="57595"/>
              </a:xfrm>
              <a:prstGeom prst="line">
                <a:avLst/>
              </a:prstGeom>
              <a:ln w="12700" cmpd="sng">
                <a:solidFill>
                  <a:srgbClr val="008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grpSp>
        <p:cxnSp>
          <p:nvCxnSpPr>
            <p:cNvPr id="184" name="Straight Connector 183"/>
            <p:cNvCxnSpPr>
              <a:cxnSpLocks noChangeAspect="1"/>
            </p:cNvCxnSpPr>
            <p:nvPr/>
          </p:nvCxnSpPr>
          <p:spPr>
            <a:xfrm flipH="1">
              <a:off x="3807256" y="3586196"/>
              <a:ext cx="88134" cy="128834"/>
            </a:xfrm>
            <a:prstGeom prst="line">
              <a:avLst/>
            </a:prstGeom>
            <a:ln w="12700" cmpd="sng">
              <a:solidFill>
                <a:srgbClr val="008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grpSp>
      <p:sp>
        <p:nvSpPr>
          <p:cNvPr id="191" name="TextBox 190"/>
          <p:cNvSpPr txBox="1"/>
          <p:nvPr/>
        </p:nvSpPr>
        <p:spPr>
          <a:xfrm>
            <a:off x="4785917" y="2658029"/>
            <a:ext cx="2032000" cy="707886"/>
          </a:xfrm>
          <a:prstGeom prst="rect">
            <a:avLst/>
          </a:prstGeom>
          <a:noFill/>
          <a:ln>
            <a:noFill/>
          </a:ln>
        </p:spPr>
        <p:txBody>
          <a:bodyPr wrap="square" rtlCol="0">
            <a:spAutoFit/>
          </a:bodyPr>
          <a:lstStyle/>
          <a:p>
            <a:pPr algn="ctr"/>
            <a:r>
              <a:rPr lang="en-US" sz="2000" dirty="0" smtClean="0">
                <a:solidFill>
                  <a:srgbClr val="0000FF"/>
                </a:solidFill>
              </a:rPr>
              <a:t>Start electron trajectory</a:t>
            </a:r>
          </a:p>
        </p:txBody>
      </p:sp>
      <p:sp>
        <p:nvSpPr>
          <p:cNvPr id="192" name="TextBox 191"/>
          <p:cNvSpPr txBox="1"/>
          <p:nvPr/>
        </p:nvSpPr>
        <p:spPr>
          <a:xfrm>
            <a:off x="3449053" y="3796632"/>
            <a:ext cx="2272632" cy="707886"/>
          </a:xfrm>
          <a:prstGeom prst="rect">
            <a:avLst/>
          </a:prstGeom>
          <a:noFill/>
          <a:ln>
            <a:noFill/>
          </a:ln>
        </p:spPr>
        <p:txBody>
          <a:bodyPr wrap="square" rtlCol="0">
            <a:spAutoFit/>
          </a:bodyPr>
          <a:lstStyle/>
          <a:p>
            <a:pPr algn="ctr"/>
            <a:r>
              <a:rPr lang="en-US" sz="2000" dirty="0" smtClean="0">
                <a:solidFill>
                  <a:srgbClr val="008000"/>
                </a:solidFill>
              </a:rPr>
              <a:t>Stop electron trajectory</a:t>
            </a:r>
          </a:p>
        </p:txBody>
      </p:sp>
      <p:cxnSp>
        <p:nvCxnSpPr>
          <p:cNvPr id="193" name="Straight Connector 192"/>
          <p:cNvCxnSpPr>
            <a:cxnSpLocks/>
          </p:cNvCxnSpPr>
          <p:nvPr/>
        </p:nvCxnSpPr>
        <p:spPr>
          <a:xfrm flipV="1">
            <a:off x="1174948" y="5513864"/>
            <a:ext cx="732232" cy="725913"/>
          </a:xfrm>
          <a:prstGeom prst="line">
            <a:avLst/>
          </a:prstGeom>
          <a:ln w="28575" cmpd="sng">
            <a:solidFill>
              <a:srgbClr val="00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a:cxnSpLocks/>
          </p:cNvCxnSpPr>
          <p:nvPr/>
        </p:nvCxnSpPr>
        <p:spPr>
          <a:xfrm flipV="1">
            <a:off x="951731" y="5077144"/>
            <a:ext cx="732232" cy="725913"/>
          </a:xfrm>
          <a:prstGeom prst="line">
            <a:avLst/>
          </a:prstGeom>
          <a:ln w="28575" cmpd="sng">
            <a:solidFill>
              <a:srgbClr val="00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95" name="TextBox 194"/>
          <p:cNvSpPr txBox="1"/>
          <p:nvPr/>
        </p:nvSpPr>
        <p:spPr>
          <a:xfrm>
            <a:off x="237357" y="5676460"/>
            <a:ext cx="770914" cy="461665"/>
          </a:xfrm>
          <a:prstGeom prst="rect">
            <a:avLst/>
          </a:prstGeom>
          <a:noFill/>
          <a:ln>
            <a:noFill/>
          </a:ln>
        </p:spPr>
        <p:txBody>
          <a:bodyPr wrap="none" rtlCol="0">
            <a:spAutoFit/>
          </a:bodyPr>
          <a:lstStyle/>
          <a:p>
            <a:r>
              <a:rPr lang="en-US" sz="2400" dirty="0" smtClean="0">
                <a:solidFill>
                  <a:srgbClr val="000000"/>
                </a:solidFill>
              </a:rPr>
              <a:t>MCP</a:t>
            </a:r>
            <a:endParaRPr lang="en-US" sz="2400" dirty="0">
              <a:solidFill>
                <a:srgbClr val="000000"/>
              </a:solidFill>
            </a:endParaRPr>
          </a:p>
        </p:txBody>
      </p:sp>
      <p:sp>
        <p:nvSpPr>
          <p:cNvPr id="196" name="TextBox 195"/>
          <p:cNvSpPr txBox="1"/>
          <p:nvPr/>
        </p:nvSpPr>
        <p:spPr>
          <a:xfrm>
            <a:off x="545350" y="6091821"/>
            <a:ext cx="1001596" cy="461665"/>
          </a:xfrm>
          <a:prstGeom prst="rect">
            <a:avLst/>
          </a:prstGeom>
          <a:noFill/>
          <a:ln>
            <a:noFill/>
          </a:ln>
        </p:spPr>
        <p:txBody>
          <a:bodyPr wrap="none" rtlCol="0">
            <a:spAutoFit/>
          </a:bodyPr>
          <a:lstStyle/>
          <a:p>
            <a:r>
              <a:rPr lang="en-US" sz="2400" dirty="0" smtClean="0">
                <a:solidFill>
                  <a:srgbClr val="000000"/>
                </a:solidFill>
              </a:rPr>
              <a:t>Anode</a:t>
            </a:r>
            <a:endParaRPr lang="en-US" sz="2400" dirty="0">
              <a:solidFill>
                <a:srgbClr val="000000"/>
              </a:solidFill>
            </a:endParaRPr>
          </a:p>
        </p:txBody>
      </p:sp>
      <p:sp>
        <p:nvSpPr>
          <p:cNvPr id="197" name="TextBox 196"/>
          <p:cNvSpPr txBox="1"/>
          <p:nvPr/>
        </p:nvSpPr>
        <p:spPr>
          <a:xfrm>
            <a:off x="8301678" y="5937404"/>
            <a:ext cx="777226" cy="461665"/>
          </a:xfrm>
          <a:prstGeom prst="rect">
            <a:avLst/>
          </a:prstGeom>
          <a:noFill/>
          <a:ln>
            <a:noFill/>
          </a:ln>
        </p:spPr>
        <p:txBody>
          <a:bodyPr wrap="none" rtlCol="0">
            <a:spAutoFit/>
          </a:bodyPr>
          <a:lstStyle/>
          <a:p>
            <a:r>
              <a:rPr lang="en-US" sz="2400" dirty="0" smtClean="0">
                <a:solidFill>
                  <a:srgbClr val="000000"/>
                </a:solidFill>
              </a:rPr>
              <a:t>SSDs</a:t>
            </a:r>
            <a:endParaRPr lang="en-US" sz="2400" dirty="0">
              <a:solidFill>
                <a:srgbClr val="000000"/>
              </a:solidFill>
            </a:endParaRPr>
          </a:p>
        </p:txBody>
      </p:sp>
      <p:sp>
        <p:nvSpPr>
          <p:cNvPr id="75" name="Title 1"/>
          <p:cNvSpPr>
            <a:spLocks noGrp="1"/>
          </p:cNvSpPr>
          <p:nvPr>
            <p:ph type="title"/>
          </p:nvPr>
        </p:nvSpPr>
        <p:spPr>
          <a:xfrm>
            <a:off x="683879" y="185100"/>
            <a:ext cx="7199939" cy="675511"/>
          </a:xfrm>
        </p:spPr>
        <p:txBody>
          <a:bodyPr/>
          <a:lstStyle/>
          <a:p>
            <a:pPr algn="ctr"/>
            <a:r>
              <a:rPr lang="en-US" b="0" dirty="0" smtClean="0"/>
              <a:t>Foreground Measurement: Ions</a:t>
            </a:r>
            <a:endParaRPr lang="en-US" b="0" dirty="0"/>
          </a:p>
        </p:txBody>
      </p:sp>
      <p:sp>
        <p:nvSpPr>
          <p:cNvPr id="78" name="TextBox 77"/>
          <p:cNvSpPr txBox="1"/>
          <p:nvPr/>
        </p:nvSpPr>
        <p:spPr>
          <a:xfrm>
            <a:off x="80588" y="1200853"/>
            <a:ext cx="2139561" cy="584776"/>
          </a:xfrm>
          <a:prstGeom prst="rect">
            <a:avLst/>
          </a:prstGeom>
          <a:solidFill>
            <a:srgbClr val="65018D"/>
          </a:solidFill>
        </p:spPr>
        <p:txBody>
          <a:bodyPr wrap="square" rtlCol="0">
            <a:spAutoFit/>
          </a:bodyPr>
          <a:lstStyle/>
          <a:p>
            <a:pPr algn="ctr"/>
            <a:r>
              <a:rPr lang="en-US" sz="1600" dirty="0">
                <a:solidFill>
                  <a:srgbClr val="FFFF00"/>
                </a:solidFill>
              </a:rPr>
              <a:t>s</a:t>
            </a:r>
            <a:r>
              <a:rPr lang="en-US" sz="1600" dirty="0" smtClean="0">
                <a:solidFill>
                  <a:srgbClr val="FFFF00"/>
                </a:solidFill>
              </a:rPr>
              <a:t>tart </a:t>
            </a:r>
            <a:r>
              <a:rPr lang="en-US" sz="1600" dirty="0" err="1" smtClean="0">
                <a:solidFill>
                  <a:srgbClr val="FFFF00"/>
                </a:solidFill>
              </a:rPr>
              <a:t>accel</a:t>
            </a:r>
            <a:r>
              <a:rPr lang="en-US" sz="1600" dirty="0" smtClean="0">
                <a:solidFill>
                  <a:srgbClr val="FFFF00"/>
                </a:solidFill>
              </a:rPr>
              <a:t>. grid holes need to be updated</a:t>
            </a:r>
            <a:endParaRPr lang="en-US" sz="1600" dirty="0">
              <a:solidFill>
                <a:srgbClr val="FFFF00"/>
              </a:solidFill>
            </a:endParaRPr>
          </a:p>
        </p:txBody>
      </p:sp>
      <p:cxnSp>
        <p:nvCxnSpPr>
          <p:cNvPr id="77" name="Straight Connector 76"/>
          <p:cNvCxnSpPr/>
          <p:nvPr/>
        </p:nvCxnSpPr>
        <p:spPr>
          <a:xfrm flipH="1">
            <a:off x="7510120" y="1711890"/>
            <a:ext cx="453328" cy="35944"/>
          </a:xfrm>
          <a:prstGeom prst="line">
            <a:avLst/>
          </a:prstGeom>
          <a:ln w="762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a:off x="6458373" y="1524000"/>
            <a:ext cx="380812" cy="178679"/>
          </a:xfrm>
          <a:prstGeom prst="line">
            <a:avLst/>
          </a:prstGeom>
          <a:ln w="762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5020921" y="1458149"/>
            <a:ext cx="322486" cy="312264"/>
          </a:xfrm>
          <a:prstGeom prst="line">
            <a:avLst/>
          </a:prstGeom>
          <a:ln w="762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H="1">
            <a:off x="2887322" y="2013186"/>
            <a:ext cx="207716" cy="427036"/>
          </a:xfrm>
          <a:prstGeom prst="line">
            <a:avLst/>
          </a:prstGeom>
          <a:ln w="762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667926" y="3913481"/>
            <a:ext cx="1130" cy="522993"/>
          </a:xfrm>
          <a:prstGeom prst="line">
            <a:avLst/>
          </a:prstGeom>
          <a:ln w="762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980669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descr="Screen Shot 2013-10-08 at 8.14.54 PM.pn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431" y="984430"/>
            <a:ext cx="8774875" cy="4241631"/>
          </a:xfrm>
          <a:prstGeom prst="rect">
            <a:avLst/>
          </a:prstGeom>
        </p:spPr>
      </p:pic>
      <p:pic>
        <p:nvPicPr>
          <p:cNvPr id="106" name="Picture 105" descr="7464-0000-09b.jpg.jpe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759" t="57517" r="27619" b="35675"/>
          <a:stretch/>
        </p:blipFill>
        <p:spPr>
          <a:xfrm>
            <a:off x="890236" y="4627920"/>
            <a:ext cx="6536838" cy="845306"/>
          </a:xfrm>
          <a:prstGeom prst="rect">
            <a:avLst/>
          </a:prstGeom>
        </p:spPr>
      </p:pic>
      <p:pic>
        <p:nvPicPr>
          <p:cNvPr id="107" name="Picture 106" descr="Screen Shot 2013-10-08 at 8.27.45 PM.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7090" y="2499572"/>
            <a:ext cx="2956415" cy="2875556"/>
          </a:xfrm>
          <a:prstGeom prst="rect">
            <a:avLst/>
          </a:prstGeom>
        </p:spPr>
      </p:pic>
      <p:sp>
        <p:nvSpPr>
          <p:cNvPr id="108" name="Arc 107"/>
          <p:cNvSpPr>
            <a:spLocks noChangeAspect="1"/>
          </p:cNvSpPr>
          <p:nvPr/>
        </p:nvSpPr>
        <p:spPr>
          <a:xfrm>
            <a:off x="1352292" y="2363858"/>
            <a:ext cx="9274148" cy="7593800"/>
          </a:xfrm>
          <a:prstGeom prst="arc">
            <a:avLst>
              <a:gd name="adj1" fmla="val 11997581"/>
              <a:gd name="adj2" fmla="val 12081102"/>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cxnSp>
        <p:nvCxnSpPr>
          <p:cNvPr id="109" name="Straight Connector 108"/>
          <p:cNvCxnSpPr>
            <a:cxnSpLocks noChangeAspect="1"/>
          </p:cNvCxnSpPr>
          <p:nvPr/>
        </p:nvCxnSpPr>
        <p:spPr>
          <a:xfrm flipH="1">
            <a:off x="1759177" y="4619336"/>
            <a:ext cx="20907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H="1">
            <a:off x="7251386" y="3411441"/>
            <a:ext cx="816250" cy="1180637"/>
          </a:xfrm>
          <a:prstGeom prst="line">
            <a:avLst/>
          </a:prstGeom>
          <a:ln w="28575"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a:cxnSpLocks noChangeAspect="1"/>
          </p:cNvCxnSpPr>
          <p:nvPr/>
        </p:nvCxnSpPr>
        <p:spPr>
          <a:xfrm flipH="1">
            <a:off x="8067636" y="2762364"/>
            <a:ext cx="0" cy="62147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a:cxnSpLocks noChangeAspect="1"/>
          </p:cNvCxnSpPr>
          <p:nvPr/>
        </p:nvCxnSpPr>
        <p:spPr>
          <a:xfrm flipH="1">
            <a:off x="1683622" y="5180092"/>
            <a:ext cx="563073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13" name="Picture 112" descr="7464-0000-09b.jpg.jpe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759" t="64204" r="20596" b="33844"/>
          <a:stretch/>
        </p:blipFill>
        <p:spPr>
          <a:xfrm>
            <a:off x="890236" y="5456064"/>
            <a:ext cx="7377410" cy="180549"/>
          </a:xfrm>
          <a:prstGeom prst="rect">
            <a:avLst/>
          </a:prstGeom>
        </p:spPr>
      </p:pic>
      <p:cxnSp>
        <p:nvCxnSpPr>
          <p:cNvPr id="114" name="Straight Connector 113"/>
          <p:cNvCxnSpPr>
            <a:cxnSpLocks noChangeAspect="1"/>
          </p:cNvCxnSpPr>
          <p:nvPr/>
        </p:nvCxnSpPr>
        <p:spPr>
          <a:xfrm flipH="1">
            <a:off x="1704612" y="5498311"/>
            <a:ext cx="563073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flipH="1">
            <a:off x="8095047" y="2571315"/>
            <a:ext cx="539558" cy="82165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cxnSpLocks noChangeAspect="1"/>
          </p:cNvCxnSpPr>
          <p:nvPr/>
        </p:nvCxnSpPr>
        <p:spPr>
          <a:xfrm>
            <a:off x="915979" y="4495966"/>
            <a:ext cx="0" cy="55460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cxnSpLocks noChangeAspect="1"/>
          </p:cNvCxnSpPr>
          <p:nvPr/>
        </p:nvCxnSpPr>
        <p:spPr>
          <a:xfrm flipH="1">
            <a:off x="7599576" y="3772090"/>
            <a:ext cx="481649" cy="717525"/>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cxnSpLocks noChangeAspect="1"/>
          </p:cNvCxnSpPr>
          <p:nvPr/>
        </p:nvCxnSpPr>
        <p:spPr>
          <a:xfrm flipH="1">
            <a:off x="7872659" y="3765550"/>
            <a:ext cx="315777" cy="471328"/>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19" name="Arc 118"/>
          <p:cNvSpPr>
            <a:spLocks noChangeAspect="1"/>
          </p:cNvSpPr>
          <p:nvPr/>
        </p:nvSpPr>
        <p:spPr>
          <a:xfrm>
            <a:off x="1352292" y="2363858"/>
            <a:ext cx="9274148" cy="7593800"/>
          </a:xfrm>
          <a:prstGeom prst="arc">
            <a:avLst>
              <a:gd name="adj1" fmla="val 17926997"/>
              <a:gd name="adj2" fmla="val 18106213"/>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20" name="Arc 119"/>
          <p:cNvSpPr>
            <a:spLocks noChangeAspect="1"/>
          </p:cNvSpPr>
          <p:nvPr/>
        </p:nvSpPr>
        <p:spPr>
          <a:xfrm>
            <a:off x="1352292" y="2363858"/>
            <a:ext cx="9274148" cy="7593800"/>
          </a:xfrm>
          <a:prstGeom prst="arc">
            <a:avLst>
              <a:gd name="adj1" fmla="val 12504014"/>
              <a:gd name="adj2" fmla="val 13985985"/>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21" name="Arc 120"/>
          <p:cNvSpPr>
            <a:spLocks noChangeAspect="1"/>
          </p:cNvSpPr>
          <p:nvPr/>
        </p:nvSpPr>
        <p:spPr>
          <a:xfrm>
            <a:off x="1352292" y="2363858"/>
            <a:ext cx="9274148" cy="7593800"/>
          </a:xfrm>
          <a:prstGeom prst="arc">
            <a:avLst>
              <a:gd name="adj1" fmla="val 16349063"/>
              <a:gd name="adj2" fmla="val 16805627"/>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22" name="Arc 121"/>
          <p:cNvSpPr>
            <a:spLocks noChangeAspect="1"/>
          </p:cNvSpPr>
          <p:nvPr/>
        </p:nvSpPr>
        <p:spPr>
          <a:xfrm>
            <a:off x="1352292" y="2363858"/>
            <a:ext cx="9274148" cy="7593800"/>
          </a:xfrm>
          <a:prstGeom prst="arc">
            <a:avLst>
              <a:gd name="adj1" fmla="val 15502330"/>
              <a:gd name="adj2" fmla="val 15701367"/>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23" name="Arc 122"/>
          <p:cNvSpPr>
            <a:spLocks noChangeAspect="1"/>
          </p:cNvSpPr>
          <p:nvPr/>
        </p:nvSpPr>
        <p:spPr>
          <a:xfrm>
            <a:off x="1352292" y="2363858"/>
            <a:ext cx="9274148" cy="7593800"/>
          </a:xfrm>
          <a:prstGeom prst="arc">
            <a:avLst>
              <a:gd name="adj1" fmla="val 14575102"/>
              <a:gd name="adj2" fmla="val 14727832"/>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24" name="Arc 123"/>
          <p:cNvSpPr>
            <a:spLocks noChangeAspect="1"/>
          </p:cNvSpPr>
          <p:nvPr/>
        </p:nvSpPr>
        <p:spPr>
          <a:xfrm>
            <a:off x="1352292" y="2363858"/>
            <a:ext cx="9274148" cy="7593800"/>
          </a:xfrm>
          <a:prstGeom prst="arc">
            <a:avLst>
              <a:gd name="adj1" fmla="val 12103761"/>
              <a:gd name="adj2" fmla="val 17977547"/>
            </a:avLst>
          </a:prstGeom>
          <a:ln w="28575"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cxnSp>
        <p:nvCxnSpPr>
          <p:cNvPr id="125" name="Straight Connector 124"/>
          <p:cNvCxnSpPr>
            <a:cxnSpLocks noChangeAspect="1"/>
          </p:cNvCxnSpPr>
          <p:nvPr/>
        </p:nvCxnSpPr>
        <p:spPr>
          <a:xfrm flipH="1">
            <a:off x="2397577" y="4619336"/>
            <a:ext cx="531319"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a:cxnSpLocks noChangeAspect="1"/>
          </p:cNvCxnSpPr>
          <p:nvPr/>
        </p:nvCxnSpPr>
        <p:spPr>
          <a:xfrm flipH="1">
            <a:off x="3460983" y="4618976"/>
            <a:ext cx="936958"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cxnSpLocks noChangeAspect="1"/>
          </p:cNvCxnSpPr>
          <p:nvPr/>
        </p:nvCxnSpPr>
        <p:spPr>
          <a:xfrm flipH="1">
            <a:off x="4661722" y="4612742"/>
            <a:ext cx="917142"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a:cxnSpLocks noChangeAspect="1"/>
          </p:cNvCxnSpPr>
          <p:nvPr/>
        </p:nvCxnSpPr>
        <p:spPr>
          <a:xfrm flipH="1">
            <a:off x="5831253" y="4612742"/>
            <a:ext cx="476327"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a:cxnSpLocks noChangeAspect="1"/>
          </p:cNvCxnSpPr>
          <p:nvPr/>
        </p:nvCxnSpPr>
        <p:spPr>
          <a:xfrm flipH="1">
            <a:off x="6536196" y="4606148"/>
            <a:ext cx="42436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cxnSpLocks noChangeAspect="1"/>
          </p:cNvCxnSpPr>
          <p:nvPr/>
        </p:nvCxnSpPr>
        <p:spPr>
          <a:xfrm flipH="1">
            <a:off x="7180159" y="4606148"/>
            <a:ext cx="91084"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a:cxnSpLocks noChangeAspect="1"/>
          </p:cNvCxnSpPr>
          <p:nvPr/>
        </p:nvCxnSpPr>
        <p:spPr>
          <a:xfrm flipH="1">
            <a:off x="1939667" y="4606729"/>
            <a:ext cx="5230978" cy="0"/>
          </a:xfrm>
          <a:prstGeom prst="line">
            <a:avLst/>
          </a:prstGeom>
          <a:ln w="28575"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33" name="Arc 132"/>
          <p:cNvSpPr>
            <a:spLocks noChangeAspect="1"/>
          </p:cNvSpPr>
          <p:nvPr/>
        </p:nvSpPr>
        <p:spPr>
          <a:xfrm>
            <a:off x="1302234" y="2343855"/>
            <a:ext cx="9274148" cy="7593800"/>
          </a:xfrm>
          <a:prstGeom prst="arc">
            <a:avLst>
              <a:gd name="adj1" fmla="val 17356730"/>
              <a:gd name="adj2" fmla="val 17619220"/>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cxnSp>
        <p:nvCxnSpPr>
          <p:cNvPr id="134" name="Straight Connector 133"/>
          <p:cNvCxnSpPr>
            <a:cxnSpLocks noChangeAspect="1"/>
          </p:cNvCxnSpPr>
          <p:nvPr/>
        </p:nvCxnSpPr>
        <p:spPr>
          <a:xfrm flipH="1">
            <a:off x="7022487" y="2268420"/>
            <a:ext cx="687230" cy="2523849"/>
          </a:xfrm>
          <a:prstGeom prst="line">
            <a:avLst/>
          </a:prstGeom>
          <a:ln w="12700" cmpd="sng">
            <a:solidFill>
              <a:srgbClr val="0000FF"/>
            </a:solidFill>
            <a:prstDash val="solid"/>
            <a:tailEnd type="stealth"/>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a:cxnSpLocks noChangeAspect="1"/>
          </p:cNvCxnSpPr>
          <p:nvPr/>
        </p:nvCxnSpPr>
        <p:spPr>
          <a:xfrm flipH="1">
            <a:off x="6400051" y="2075216"/>
            <a:ext cx="421806" cy="2712153"/>
          </a:xfrm>
          <a:prstGeom prst="line">
            <a:avLst/>
          </a:prstGeom>
          <a:ln w="12700" cmpd="sng">
            <a:solidFill>
              <a:srgbClr val="0000FF"/>
            </a:solidFill>
            <a:prstDash val="solid"/>
            <a:tailEnd type="stealth"/>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a:cxnSpLocks noChangeAspect="1"/>
          </p:cNvCxnSpPr>
          <p:nvPr/>
        </p:nvCxnSpPr>
        <p:spPr>
          <a:xfrm>
            <a:off x="5500256" y="2075216"/>
            <a:ext cx="207643" cy="2728372"/>
          </a:xfrm>
          <a:prstGeom prst="line">
            <a:avLst/>
          </a:prstGeom>
          <a:ln w="12700" cmpd="sng">
            <a:solidFill>
              <a:srgbClr val="0000FF"/>
            </a:solidFill>
            <a:prstDash val="solid"/>
            <a:tailEnd type="stealth"/>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a:cxnSpLocks noChangeAspect="1"/>
          </p:cNvCxnSpPr>
          <p:nvPr/>
        </p:nvCxnSpPr>
        <p:spPr>
          <a:xfrm>
            <a:off x="3538785" y="2543479"/>
            <a:ext cx="1101817" cy="2267992"/>
          </a:xfrm>
          <a:prstGeom prst="line">
            <a:avLst/>
          </a:prstGeom>
          <a:ln w="12700" cmpd="sng">
            <a:solidFill>
              <a:srgbClr val="0000FF"/>
            </a:solidFill>
            <a:prstDash val="solid"/>
            <a:tailEnd type="stealth"/>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a:cxnSpLocks noChangeAspect="1"/>
          </p:cNvCxnSpPr>
          <p:nvPr/>
        </p:nvCxnSpPr>
        <p:spPr>
          <a:xfrm>
            <a:off x="1566468" y="4203178"/>
            <a:ext cx="873690" cy="614397"/>
          </a:xfrm>
          <a:prstGeom prst="line">
            <a:avLst/>
          </a:prstGeom>
          <a:ln w="12700" cmpd="sng">
            <a:solidFill>
              <a:srgbClr val="0000FF"/>
            </a:solidFill>
            <a:prstDash val="solid"/>
            <a:tailEnd type="stealth"/>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a:cxnSpLocks noChangeAspect="1"/>
          </p:cNvCxnSpPr>
          <p:nvPr/>
        </p:nvCxnSpPr>
        <p:spPr>
          <a:xfrm flipH="1">
            <a:off x="6947896" y="2270228"/>
            <a:ext cx="687230" cy="2523849"/>
          </a:xfrm>
          <a:prstGeom prst="line">
            <a:avLst/>
          </a:prstGeom>
          <a:ln w="12700" cmpd="sng">
            <a:solidFill>
              <a:srgbClr val="0000FF"/>
            </a:solidFill>
            <a:prstDash val="solid"/>
            <a:tailEnd type="stealth"/>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a:cxnSpLocks noChangeAspect="1"/>
          </p:cNvCxnSpPr>
          <p:nvPr/>
        </p:nvCxnSpPr>
        <p:spPr>
          <a:xfrm flipH="1">
            <a:off x="7104529" y="2309688"/>
            <a:ext cx="671067" cy="2464481"/>
          </a:xfrm>
          <a:prstGeom prst="line">
            <a:avLst/>
          </a:prstGeom>
          <a:ln w="12700" cmpd="sng">
            <a:solidFill>
              <a:srgbClr val="0000FF"/>
            </a:solidFill>
            <a:prstDash val="solid"/>
            <a:tailEnd type="stealth"/>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a:cxnSpLocks noChangeAspect="1"/>
          </p:cNvCxnSpPr>
          <p:nvPr/>
        </p:nvCxnSpPr>
        <p:spPr>
          <a:xfrm flipH="1">
            <a:off x="6319141" y="2100608"/>
            <a:ext cx="424121" cy="2727036"/>
          </a:xfrm>
          <a:prstGeom prst="line">
            <a:avLst/>
          </a:prstGeom>
          <a:ln w="12700" cmpd="sng">
            <a:solidFill>
              <a:srgbClr val="0000FF"/>
            </a:solidFill>
            <a:prstDash val="solid"/>
            <a:tailEnd type="stealth"/>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a:cxnSpLocks noChangeAspect="1"/>
          </p:cNvCxnSpPr>
          <p:nvPr/>
        </p:nvCxnSpPr>
        <p:spPr>
          <a:xfrm flipH="1">
            <a:off x="6478058" y="2156174"/>
            <a:ext cx="409977" cy="2636095"/>
          </a:xfrm>
          <a:prstGeom prst="line">
            <a:avLst/>
          </a:prstGeom>
          <a:ln w="12700" cmpd="sng">
            <a:solidFill>
              <a:srgbClr val="0000FF"/>
            </a:solidFill>
            <a:prstDash val="solid"/>
            <a:tailEnd type="stealth"/>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a:cxnSpLocks noChangeAspect="1"/>
          </p:cNvCxnSpPr>
          <p:nvPr/>
        </p:nvCxnSpPr>
        <p:spPr>
          <a:xfrm>
            <a:off x="5422152" y="2046991"/>
            <a:ext cx="208446" cy="2738918"/>
          </a:xfrm>
          <a:prstGeom prst="line">
            <a:avLst/>
          </a:prstGeom>
          <a:ln w="12700" cmpd="sng">
            <a:solidFill>
              <a:srgbClr val="0000FF"/>
            </a:solidFill>
            <a:prstDash val="solid"/>
            <a:tailEnd type="stealth"/>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cxnSpLocks noChangeAspect="1"/>
          </p:cNvCxnSpPr>
          <p:nvPr/>
        </p:nvCxnSpPr>
        <p:spPr>
          <a:xfrm>
            <a:off x="5581365" y="2069853"/>
            <a:ext cx="208361" cy="2737811"/>
          </a:xfrm>
          <a:prstGeom prst="line">
            <a:avLst/>
          </a:prstGeom>
          <a:ln w="12700" cmpd="sng">
            <a:solidFill>
              <a:srgbClr val="0000FF"/>
            </a:solidFill>
            <a:prstDash val="solid"/>
            <a:tailEnd type="stealth"/>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cxnSpLocks noChangeAspect="1"/>
          </p:cNvCxnSpPr>
          <p:nvPr/>
        </p:nvCxnSpPr>
        <p:spPr>
          <a:xfrm>
            <a:off x="3460983" y="2568871"/>
            <a:ext cx="1089713" cy="2243077"/>
          </a:xfrm>
          <a:prstGeom prst="line">
            <a:avLst/>
          </a:prstGeom>
          <a:ln w="12700" cmpd="sng">
            <a:solidFill>
              <a:srgbClr val="0000FF"/>
            </a:solidFill>
            <a:prstDash val="solid"/>
            <a:tailEnd type="stealth"/>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cxnSpLocks noChangeAspect="1"/>
          </p:cNvCxnSpPr>
          <p:nvPr/>
        </p:nvCxnSpPr>
        <p:spPr>
          <a:xfrm>
            <a:off x="3611805" y="2521243"/>
            <a:ext cx="1104436" cy="2273383"/>
          </a:xfrm>
          <a:prstGeom prst="line">
            <a:avLst/>
          </a:prstGeom>
          <a:ln w="12700" cmpd="sng">
            <a:solidFill>
              <a:srgbClr val="0000FF"/>
            </a:solidFill>
            <a:prstDash val="solid"/>
            <a:tailEnd type="stealth"/>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cxnSpLocks noChangeAspect="1"/>
          </p:cNvCxnSpPr>
          <p:nvPr/>
        </p:nvCxnSpPr>
        <p:spPr>
          <a:xfrm>
            <a:off x="1536294" y="4276198"/>
            <a:ext cx="769854" cy="541377"/>
          </a:xfrm>
          <a:prstGeom prst="line">
            <a:avLst/>
          </a:prstGeom>
          <a:ln w="12700" cmpd="sng">
            <a:solidFill>
              <a:srgbClr val="0000FF"/>
            </a:solidFill>
            <a:prstDash val="solid"/>
            <a:tailEnd type="stealth"/>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a:cxnSpLocks noChangeAspect="1"/>
          </p:cNvCxnSpPr>
          <p:nvPr/>
        </p:nvCxnSpPr>
        <p:spPr>
          <a:xfrm>
            <a:off x="1625190" y="4142830"/>
            <a:ext cx="951505" cy="669118"/>
          </a:xfrm>
          <a:prstGeom prst="line">
            <a:avLst/>
          </a:prstGeom>
          <a:ln w="12700" cmpd="sng">
            <a:solidFill>
              <a:srgbClr val="0000FF"/>
            </a:solidFill>
            <a:prstDash val="solid"/>
            <a:tailEnd type="stealth"/>
          </a:ln>
          <a:effectLst/>
        </p:spPr>
        <p:style>
          <a:lnRef idx="2">
            <a:schemeClr val="accent1"/>
          </a:lnRef>
          <a:fillRef idx="0">
            <a:schemeClr val="accent1"/>
          </a:fillRef>
          <a:effectRef idx="1">
            <a:schemeClr val="accent1"/>
          </a:effectRef>
          <a:fontRef idx="minor">
            <a:schemeClr val="tx1"/>
          </a:fontRef>
        </p:style>
      </p:cxnSp>
      <p:grpSp>
        <p:nvGrpSpPr>
          <p:cNvPr id="149" name="Group 148"/>
          <p:cNvGrpSpPr/>
          <p:nvPr/>
        </p:nvGrpSpPr>
        <p:grpSpPr>
          <a:xfrm>
            <a:off x="1064688" y="2069853"/>
            <a:ext cx="9709920" cy="8404263"/>
            <a:chOff x="1072777" y="2069853"/>
            <a:chExt cx="9709920" cy="8404263"/>
          </a:xfrm>
        </p:grpSpPr>
        <p:sp>
          <p:nvSpPr>
            <p:cNvPr id="150" name="Arc 149"/>
            <p:cNvSpPr>
              <a:spLocks noChangeAspect="1"/>
            </p:cNvSpPr>
            <p:nvPr/>
          </p:nvSpPr>
          <p:spPr>
            <a:xfrm>
              <a:off x="1072777" y="2069853"/>
              <a:ext cx="9709920" cy="8404263"/>
            </a:xfrm>
            <a:prstGeom prst="arc">
              <a:avLst>
                <a:gd name="adj1" fmla="val 12631404"/>
                <a:gd name="adj2" fmla="val 18000209"/>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cxnSp>
          <p:nvCxnSpPr>
            <p:cNvPr id="151" name="Straight Connector 150"/>
            <p:cNvCxnSpPr>
              <a:cxnSpLocks noChangeAspect="1"/>
              <a:stCxn id="150" idx="0"/>
            </p:cNvCxnSpPr>
            <p:nvPr/>
          </p:nvCxnSpPr>
          <p:spPr>
            <a:xfrm flipH="1">
              <a:off x="1438711" y="3906252"/>
              <a:ext cx="476558" cy="63233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52" name="Group 151"/>
          <p:cNvGrpSpPr/>
          <p:nvPr/>
        </p:nvGrpSpPr>
        <p:grpSpPr>
          <a:xfrm>
            <a:off x="3068765" y="2404033"/>
            <a:ext cx="4547101" cy="2390593"/>
            <a:chOff x="3068765" y="2404033"/>
            <a:chExt cx="4547101" cy="2390593"/>
          </a:xfrm>
        </p:grpSpPr>
        <p:grpSp>
          <p:nvGrpSpPr>
            <p:cNvPr id="153" name="Group 72"/>
            <p:cNvGrpSpPr/>
            <p:nvPr/>
          </p:nvGrpSpPr>
          <p:grpSpPr>
            <a:xfrm>
              <a:off x="3068765" y="2404033"/>
              <a:ext cx="4547101" cy="2390593"/>
              <a:chOff x="3068765" y="2404033"/>
              <a:chExt cx="4547101" cy="2390593"/>
            </a:xfrm>
          </p:grpSpPr>
          <p:grpSp>
            <p:nvGrpSpPr>
              <p:cNvPr id="155" name="Group 75"/>
              <p:cNvGrpSpPr/>
              <p:nvPr/>
            </p:nvGrpSpPr>
            <p:grpSpPr>
              <a:xfrm>
                <a:off x="3068765" y="2404033"/>
                <a:ext cx="4547101" cy="2390593"/>
                <a:chOff x="3068765" y="2404033"/>
                <a:chExt cx="4547101" cy="2390593"/>
              </a:xfrm>
            </p:grpSpPr>
            <p:cxnSp>
              <p:nvCxnSpPr>
                <p:cNvPr id="157" name="Straight Connector 156"/>
                <p:cNvCxnSpPr>
                  <a:cxnSpLocks noChangeAspect="1"/>
                </p:cNvCxnSpPr>
                <p:nvPr/>
              </p:nvCxnSpPr>
              <p:spPr>
                <a:xfrm flipH="1">
                  <a:off x="3068765" y="2447455"/>
                  <a:ext cx="1605658" cy="2347171"/>
                </a:xfrm>
                <a:prstGeom prst="line">
                  <a:avLst/>
                </a:prstGeom>
                <a:ln w="127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158" name="Group 79"/>
                <p:cNvGrpSpPr/>
                <p:nvPr/>
              </p:nvGrpSpPr>
              <p:grpSpPr>
                <a:xfrm>
                  <a:off x="4643463" y="2404033"/>
                  <a:ext cx="2972403" cy="1885297"/>
                  <a:chOff x="4643463" y="2404033"/>
                  <a:chExt cx="2972403" cy="1885297"/>
                </a:xfrm>
              </p:grpSpPr>
              <p:cxnSp>
                <p:nvCxnSpPr>
                  <p:cNvPr id="159" name="Straight Connector 158"/>
                  <p:cNvCxnSpPr>
                    <a:cxnSpLocks noChangeAspect="1"/>
                  </p:cNvCxnSpPr>
                  <p:nvPr/>
                </p:nvCxnSpPr>
                <p:spPr>
                  <a:xfrm flipH="1" flipV="1">
                    <a:off x="4829812" y="2423155"/>
                    <a:ext cx="2786054" cy="1866175"/>
                  </a:xfrm>
                  <a:prstGeom prst="line">
                    <a:avLst/>
                  </a:prstGeom>
                  <a:ln w="127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sp>
                <p:nvSpPr>
                  <p:cNvPr id="160" name="Arc 159"/>
                  <p:cNvSpPr/>
                  <p:nvPr/>
                </p:nvSpPr>
                <p:spPr>
                  <a:xfrm>
                    <a:off x="4643463" y="2404033"/>
                    <a:ext cx="244813" cy="262792"/>
                  </a:xfrm>
                  <a:prstGeom prst="arc">
                    <a:avLst>
                      <a:gd name="adj1" fmla="val 13247682"/>
                      <a:gd name="adj2" fmla="val 18037902"/>
                    </a:avLst>
                  </a:prstGeom>
                  <a:ln w="1270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cxnSp>
            <p:nvCxnSpPr>
              <p:cNvPr id="156" name="Straight Connector 155"/>
              <p:cNvCxnSpPr>
                <a:cxnSpLocks noChangeAspect="1"/>
              </p:cNvCxnSpPr>
              <p:nvPr/>
            </p:nvCxnSpPr>
            <p:spPr>
              <a:xfrm flipH="1" flipV="1">
                <a:off x="5480115" y="2860230"/>
                <a:ext cx="85985" cy="57595"/>
              </a:xfrm>
              <a:prstGeom prst="line">
                <a:avLst/>
              </a:prstGeom>
              <a:ln w="12700" cmpd="sng">
                <a:solidFill>
                  <a:srgbClr val="008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grpSp>
        <p:cxnSp>
          <p:nvCxnSpPr>
            <p:cNvPr id="154" name="Straight Connector 153"/>
            <p:cNvCxnSpPr>
              <a:cxnSpLocks noChangeAspect="1"/>
            </p:cNvCxnSpPr>
            <p:nvPr/>
          </p:nvCxnSpPr>
          <p:spPr>
            <a:xfrm flipH="1">
              <a:off x="3807256" y="3586196"/>
              <a:ext cx="88134" cy="128834"/>
            </a:xfrm>
            <a:prstGeom prst="line">
              <a:avLst/>
            </a:prstGeom>
            <a:ln w="12700" cmpd="sng">
              <a:solidFill>
                <a:srgbClr val="008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grpSp>
      <p:grpSp>
        <p:nvGrpSpPr>
          <p:cNvPr id="161" name="Group 160"/>
          <p:cNvGrpSpPr/>
          <p:nvPr/>
        </p:nvGrpSpPr>
        <p:grpSpPr>
          <a:xfrm>
            <a:off x="2898072" y="2448423"/>
            <a:ext cx="4630997" cy="2363525"/>
            <a:chOff x="3087282" y="2404033"/>
            <a:chExt cx="4630997" cy="2363525"/>
          </a:xfrm>
        </p:grpSpPr>
        <p:grpSp>
          <p:nvGrpSpPr>
            <p:cNvPr id="162" name="Group 84"/>
            <p:cNvGrpSpPr/>
            <p:nvPr/>
          </p:nvGrpSpPr>
          <p:grpSpPr>
            <a:xfrm>
              <a:off x="3087282" y="2404033"/>
              <a:ext cx="4630997" cy="2363525"/>
              <a:chOff x="3087282" y="2404033"/>
              <a:chExt cx="4630997" cy="2363525"/>
            </a:xfrm>
          </p:grpSpPr>
          <p:grpSp>
            <p:nvGrpSpPr>
              <p:cNvPr id="164" name="Group 86"/>
              <p:cNvGrpSpPr/>
              <p:nvPr/>
            </p:nvGrpSpPr>
            <p:grpSpPr>
              <a:xfrm>
                <a:off x="3087282" y="2404033"/>
                <a:ext cx="4630997" cy="2363525"/>
                <a:chOff x="3087282" y="2404033"/>
                <a:chExt cx="4630997" cy="2363525"/>
              </a:xfrm>
            </p:grpSpPr>
            <p:cxnSp>
              <p:nvCxnSpPr>
                <p:cNvPr id="166" name="Straight Connector 165"/>
                <p:cNvCxnSpPr>
                  <a:cxnSpLocks noChangeAspect="1"/>
                </p:cNvCxnSpPr>
                <p:nvPr/>
              </p:nvCxnSpPr>
              <p:spPr>
                <a:xfrm flipH="1">
                  <a:off x="3087282" y="2447455"/>
                  <a:ext cx="1587142" cy="2320103"/>
                </a:xfrm>
                <a:prstGeom prst="line">
                  <a:avLst/>
                </a:prstGeom>
                <a:ln w="127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167" name="Group 89"/>
                <p:cNvGrpSpPr/>
                <p:nvPr/>
              </p:nvGrpSpPr>
              <p:grpSpPr>
                <a:xfrm>
                  <a:off x="4643463" y="2404033"/>
                  <a:ext cx="3074816" cy="1953896"/>
                  <a:chOff x="4643463" y="2404033"/>
                  <a:chExt cx="3074816" cy="1953896"/>
                </a:xfrm>
              </p:grpSpPr>
              <p:cxnSp>
                <p:nvCxnSpPr>
                  <p:cNvPr id="168" name="Straight Connector 167"/>
                  <p:cNvCxnSpPr>
                    <a:cxnSpLocks noChangeAspect="1"/>
                  </p:cNvCxnSpPr>
                  <p:nvPr/>
                </p:nvCxnSpPr>
                <p:spPr>
                  <a:xfrm flipH="1" flipV="1">
                    <a:off x="4829812" y="2423157"/>
                    <a:ext cx="2888467" cy="1934772"/>
                  </a:xfrm>
                  <a:prstGeom prst="line">
                    <a:avLst/>
                  </a:prstGeom>
                  <a:ln w="127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sp>
                <p:nvSpPr>
                  <p:cNvPr id="169" name="Arc 168"/>
                  <p:cNvSpPr/>
                  <p:nvPr/>
                </p:nvSpPr>
                <p:spPr>
                  <a:xfrm>
                    <a:off x="4643463" y="2404033"/>
                    <a:ext cx="244813" cy="262792"/>
                  </a:xfrm>
                  <a:prstGeom prst="arc">
                    <a:avLst>
                      <a:gd name="adj1" fmla="val 13247682"/>
                      <a:gd name="adj2" fmla="val 18037902"/>
                    </a:avLst>
                  </a:prstGeom>
                  <a:ln w="1270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cxnSp>
            <p:nvCxnSpPr>
              <p:cNvPr id="165" name="Straight Connector 164"/>
              <p:cNvCxnSpPr>
                <a:cxnSpLocks noChangeAspect="1"/>
              </p:cNvCxnSpPr>
              <p:nvPr/>
            </p:nvCxnSpPr>
            <p:spPr>
              <a:xfrm flipH="1" flipV="1">
                <a:off x="5480115" y="2860230"/>
                <a:ext cx="85985" cy="57595"/>
              </a:xfrm>
              <a:prstGeom prst="line">
                <a:avLst/>
              </a:prstGeom>
              <a:ln w="12700" cmpd="sng">
                <a:solidFill>
                  <a:srgbClr val="008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grpSp>
        <p:cxnSp>
          <p:nvCxnSpPr>
            <p:cNvPr id="163" name="Straight Connector 162"/>
            <p:cNvCxnSpPr>
              <a:cxnSpLocks noChangeAspect="1"/>
            </p:cNvCxnSpPr>
            <p:nvPr/>
          </p:nvCxnSpPr>
          <p:spPr>
            <a:xfrm flipH="1">
              <a:off x="3807256" y="3586196"/>
              <a:ext cx="88134" cy="128834"/>
            </a:xfrm>
            <a:prstGeom prst="line">
              <a:avLst/>
            </a:prstGeom>
            <a:ln w="12700" cmpd="sng">
              <a:solidFill>
                <a:srgbClr val="008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grpSp>
      <p:grpSp>
        <p:nvGrpSpPr>
          <p:cNvPr id="170" name="Group 169"/>
          <p:cNvGrpSpPr/>
          <p:nvPr/>
        </p:nvGrpSpPr>
        <p:grpSpPr>
          <a:xfrm>
            <a:off x="3233841" y="2335765"/>
            <a:ext cx="4475876" cy="2476183"/>
            <a:chOff x="3010215" y="2404033"/>
            <a:chExt cx="4475876" cy="2476183"/>
          </a:xfrm>
        </p:grpSpPr>
        <p:grpSp>
          <p:nvGrpSpPr>
            <p:cNvPr id="171" name="Group 94"/>
            <p:cNvGrpSpPr/>
            <p:nvPr/>
          </p:nvGrpSpPr>
          <p:grpSpPr>
            <a:xfrm>
              <a:off x="3010215" y="2404033"/>
              <a:ext cx="4475876" cy="2476183"/>
              <a:chOff x="3010215" y="2404033"/>
              <a:chExt cx="4475876" cy="2476183"/>
            </a:xfrm>
          </p:grpSpPr>
          <p:grpSp>
            <p:nvGrpSpPr>
              <p:cNvPr id="174" name="Group 96"/>
              <p:cNvGrpSpPr/>
              <p:nvPr/>
            </p:nvGrpSpPr>
            <p:grpSpPr>
              <a:xfrm>
                <a:off x="3010215" y="2404033"/>
                <a:ext cx="4475876" cy="2476183"/>
                <a:chOff x="3010215" y="2404033"/>
                <a:chExt cx="4475876" cy="2476183"/>
              </a:xfrm>
            </p:grpSpPr>
            <p:cxnSp>
              <p:nvCxnSpPr>
                <p:cNvPr id="176" name="Straight Connector 175"/>
                <p:cNvCxnSpPr>
                  <a:cxnSpLocks noChangeAspect="1"/>
                </p:cNvCxnSpPr>
                <p:nvPr/>
              </p:nvCxnSpPr>
              <p:spPr>
                <a:xfrm flipH="1">
                  <a:off x="3010215" y="2447455"/>
                  <a:ext cx="1664209" cy="2432761"/>
                </a:xfrm>
                <a:prstGeom prst="line">
                  <a:avLst/>
                </a:prstGeom>
                <a:ln w="127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177" name="Group 100"/>
                <p:cNvGrpSpPr/>
                <p:nvPr/>
              </p:nvGrpSpPr>
              <p:grpSpPr>
                <a:xfrm>
                  <a:off x="4643463" y="2404033"/>
                  <a:ext cx="2842628" cy="1798370"/>
                  <a:chOff x="4643463" y="2404033"/>
                  <a:chExt cx="2842628" cy="1798370"/>
                </a:xfrm>
              </p:grpSpPr>
              <p:cxnSp>
                <p:nvCxnSpPr>
                  <p:cNvPr id="178" name="Straight Connector 177"/>
                  <p:cNvCxnSpPr>
                    <a:cxnSpLocks noChangeAspect="1"/>
                  </p:cNvCxnSpPr>
                  <p:nvPr/>
                </p:nvCxnSpPr>
                <p:spPr>
                  <a:xfrm flipH="1" flipV="1">
                    <a:off x="4829812" y="2423156"/>
                    <a:ext cx="2656279" cy="1779247"/>
                  </a:xfrm>
                  <a:prstGeom prst="line">
                    <a:avLst/>
                  </a:prstGeom>
                  <a:ln w="127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sp>
                <p:nvSpPr>
                  <p:cNvPr id="179" name="Arc 178"/>
                  <p:cNvSpPr/>
                  <p:nvPr/>
                </p:nvSpPr>
                <p:spPr>
                  <a:xfrm>
                    <a:off x="4643463" y="2404033"/>
                    <a:ext cx="244813" cy="262792"/>
                  </a:xfrm>
                  <a:prstGeom prst="arc">
                    <a:avLst>
                      <a:gd name="adj1" fmla="val 13247682"/>
                      <a:gd name="adj2" fmla="val 18037902"/>
                    </a:avLst>
                  </a:prstGeom>
                  <a:ln w="1270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cxnSp>
            <p:nvCxnSpPr>
              <p:cNvPr id="175" name="Straight Connector 174"/>
              <p:cNvCxnSpPr>
                <a:cxnSpLocks noChangeAspect="1"/>
              </p:cNvCxnSpPr>
              <p:nvPr/>
            </p:nvCxnSpPr>
            <p:spPr>
              <a:xfrm flipH="1" flipV="1">
                <a:off x="5480115" y="2860230"/>
                <a:ext cx="85985" cy="57595"/>
              </a:xfrm>
              <a:prstGeom prst="line">
                <a:avLst/>
              </a:prstGeom>
              <a:ln w="12700" cmpd="sng">
                <a:solidFill>
                  <a:srgbClr val="008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grpSp>
        <p:cxnSp>
          <p:nvCxnSpPr>
            <p:cNvPr id="172" name="Straight Connector 171"/>
            <p:cNvCxnSpPr>
              <a:cxnSpLocks noChangeAspect="1"/>
            </p:cNvCxnSpPr>
            <p:nvPr/>
          </p:nvCxnSpPr>
          <p:spPr>
            <a:xfrm flipH="1">
              <a:off x="3807256" y="3586196"/>
              <a:ext cx="88134" cy="128834"/>
            </a:xfrm>
            <a:prstGeom prst="line">
              <a:avLst/>
            </a:prstGeom>
            <a:ln w="12700" cmpd="sng">
              <a:solidFill>
                <a:srgbClr val="008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grpSp>
      <p:cxnSp>
        <p:nvCxnSpPr>
          <p:cNvPr id="180" name="Straight Connector 179"/>
          <p:cNvCxnSpPr/>
          <p:nvPr/>
        </p:nvCxnSpPr>
        <p:spPr>
          <a:xfrm flipH="1">
            <a:off x="1450194" y="4002786"/>
            <a:ext cx="299839" cy="399533"/>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a:cxnSpLocks noChangeAspect="1"/>
          </p:cNvCxnSpPr>
          <p:nvPr/>
        </p:nvCxnSpPr>
        <p:spPr>
          <a:xfrm flipH="1">
            <a:off x="3265212" y="2415038"/>
            <a:ext cx="542045" cy="251742"/>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2" name="Straight Connector 181"/>
          <p:cNvCxnSpPr>
            <a:cxnSpLocks noChangeAspect="1"/>
          </p:cNvCxnSpPr>
          <p:nvPr/>
        </p:nvCxnSpPr>
        <p:spPr>
          <a:xfrm flipH="1">
            <a:off x="1684660" y="4817575"/>
            <a:ext cx="563073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flipH="1" flipV="1">
            <a:off x="7512707" y="2239423"/>
            <a:ext cx="385852" cy="120480"/>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flipH="1" flipV="1">
            <a:off x="6621973" y="2064974"/>
            <a:ext cx="393556" cy="55670"/>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flipH="1">
            <a:off x="5250460" y="2011047"/>
            <a:ext cx="453328" cy="35944"/>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a:cxnSpLocks noChangeAspect="1"/>
          </p:cNvCxnSpPr>
          <p:nvPr/>
        </p:nvCxnSpPr>
        <p:spPr>
          <a:xfrm flipH="1">
            <a:off x="7538718" y="3715030"/>
            <a:ext cx="480399" cy="714373"/>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7" name="Straight Connector 69"/>
          <p:cNvCxnSpPr>
            <a:cxnSpLocks/>
          </p:cNvCxnSpPr>
          <p:nvPr/>
        </p:nvCxnSpPr>
        <p:spPr>
          <a:xfrm flipH="1">
            <a:off x="7666301" y="177433"/>
            <a:ext cx="130727" cy="4108963"/>
          </a:xfrm>
          <a:prstGeom prst="line">
            <a:avLst/>
          </a:prstGeom>
          <a:ln w="19050" cmpd="sng">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8" name="Straight Connector 74"/>
          <p:cNvCxnSpPr>
            <a:cxnSpLocks/>
          </p:cNvCxnSpPr>
          <p:nvPr/>
        </p:nvCxnSpPr>
        <p:spPr>
          <a:xfrm>
            <a:off x="3856494" y="298834"/>
            <a:ext cx="3800468" cy="3987562"/>
          </a:xfrm>
          <a:prstGeom prst="line">
            <a:avLst/>
          </a:prstGeom>
          <a:ln w="19050" cmpd="sng">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a:cxnSpLocks/>
          </p:cNvCxnSpPr>
          <p:nvPr/>
        </p:nvCxnSpPr>
        <p:spPr>
          <a:xfrm>
            <a:off x="868412" y="1400783"/>
            <a:ext cx="6807225" cy="2885613"/>
          </a:xfrm>
          <a:prstGeom prst="line">
            <a:avLst/>
          </a:prstGeom>
          <a:ln w="19050" cmpd="sng">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p:cNvCxnSpPr>
            <a:cxnSpLocks/>
          </p:cNvCxnSpPr>
          <p:nvPr/>
        </p:nvCxnSpPr>
        <p:spPr>
          <a:xfrm>
            <a:off x="-18274" y="4276198"/>
            <a:ext cx="7693911" cy="19536"/>
          </a:xfrm>
          <a:prstGeom prst="line">
            <a:avLst/>
          </a:prstGeom>
          <a:ln w="19050" cmpd="sng">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sp>
        <p:nvSpPr>
          <p:cNvPr id="191" name="TextBox 190"/>
          <p:cNvSpPr txBox="1"/>
          <p:nvPr/>
        </p:nvSpPr>
        <p:spPr>
          <a:xfrm>
            <a:off x="410799" y="5957325"/>
            <a:ext cx="8395109" cy="369332"/>
          </a:xfrm>
          <a:prstGeom prst="rect">
            <a:avLst/>
          </a:prstGeom>
          <a:noFill/>
        </p:spPr>
        <p:txBody>
          <a:bodyPr wrap="none" rtlCol="0">
            <a:spAutoFit/>
          </a:bodyPr>
          <a:lstStyle/>
          <a:p>
            <a:r>
              <a:rPr lang="en-US" dirty="0" smtClean="0"/>
              <a:t>Ion Measurement Logic can toggle TOF, but  no TOF</a:t>
            </a:r>
            <a:r>
              <a:rPr lang="en-US" dirty="0"/>
              <a:t> </a:t>
            </a:r>
            <a:r>
              <a:rPr lang="en-US" dirty="0" smtClean="0">
                <a:latin typeface="Wingdings"/>
                <a:ea typeface="Wingdings"/>
                <a:cs typeface="Wingdings"/>
                <a:sym typeface="Wingdings"/>
              </a:rPr>
              <a:t></a:t>
            </a:r>
            <a:r>
              <a:rPr lang="en-US" dirty="0" smtClean="0"/>
              <a:t> no species identification</a:t>
            </a:r>
            <a:endParaRPr lang="en-US" dirty="0"/>
          </a:p>
        </p:txBody>
      </p:sp>
      <p:cxnSp>
        <p:nvCxnSpPr>
          <p:cNvPr id="192" name="Straight Connector 191"/>
          <p:cNvCxnSpPr>
            <a:cxnSpLocks noChangeAspect="1"/>
          </p:cNvCxnSpPr>
          <p:nvPr/>
        </p:nvCxnSpPr>
        <p:spPr>
          <a:xfrm flipH="1">
            <a:off x="1675041" y="5006432"/>
            <a:ext cx="5630735" cy="0"/>
          </a:xfrm>
          <a:prstGeom prst="line">
            <a:avLst/>
          </a:prstGeom>
          <a:ln w="762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p:cNvCxnSpPr>
            <a:cxnSpLocks noChangeAspect="1"/>
          </p:cNvCxnSpPr>
          <p:nvPr/>
        </p:nvCxnSpPr>
        <p:spPr>
          <a:xfrm flipH="1">
            <a:off x="1678870" y="5008357"/>
            <a:ext cx="624647"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a:cxnSpLocks noChangeAspect="1"/>
          </p:cNvCxnSpPr>
          <p:nvPr/>
        </p:nvCxnSpPr>
        <p:spPr>
          <a:xfrm flipH="1">
            <a:off x="2515634" y="5006432"/>
            <a:ext cx="314330"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a:cxnSpLocks noChangeAspect="1"/>
          </p:cNvCxnSpPr>
          <p:nvPr/>
        </p:nvCxnSpPr>
        <p:spPr>
          <a:xfrm flipH="1">
            <a:off x="3181927" y="5008357"/>
            <a:ext cx="1346280"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6" name="Straight Connector 195"/>
          <p:cNvCxnSpPr>
            <a:cxnSpLocks noChangeAspect="1"/>
          </p:cNvCxnSpPr>
          <p:nvPr/>
        </p:nvCxnSpPr>
        <p:spPr>
          <a:xfrm flipH="1">
            <a:off x="4829812" y="5007605"/>
            <a:ext cx="720754"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p:cNvCxnSpPr>
            <a:cxnSpLocks noChangeAspect="1"/>
          </p:cNvCxnSpPr>
          <p:nvPr/>
        </p:nvCxnSpPr>
        <p:spPr>
          <a:xfrm flipH="1">
            <a:off x="5849010" y="5006432"/>
            <a:ext cx="378369"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8" name="Straight Connector 197"/>
          <p:cNvCxnSpPr>
            <a:cxnSpLocks noChangeAspect="1"/>
          </p:cNvCxnSpPr>
          <p:nvPr/>
        </p:nvCxnSpPr>
        <p:spPr>
          <a:xfrm flipH="1">
            <a:off x="6536197" y="5006671"/>
            <a:ext cx="348079"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9" name="Straight Connector 198"/>
          <p:cNvCxnSpPr>
            <a:cxnSpLocks noChangeAspect="1"/>
          </p:cNvCxnSpPr>
          <p:nvPr/>
        </p:nvCxnSpPr>
        <p:spPr>
          <a:xfrm flipH="1">
            <a:off x="7180159" y="5002351"/>
            <a:ext cx="125618"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0" name="Straight Connector 199"/>
          <p:cNvCxnSpPr>
            <a:cxnSpLocks/>
          </p:cNvCxnSpPr>
          <p:nvPr/>
        </p:nvCxnSpPr>
        <p:spPr>
          <a:xfrm>
            <a:off x="6200272" y="326849"/>
            <a:ext cx="1456690" cy="3959547"/>
          </a:xfrm>
          <a:prstGeom prst="line">
            <a:avLst/>
          </a:prstGeom>
          <a:ln w="19050" cmpd="sng">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sp>
        <p:nvSpPr>
          <p:cNvPr id="98" name="Title 1"/>
          <p:cNvSpPr>
            <a:spLocks noGrp="1"/>
          </p:cNvSpPr>
          <p:nvPr>
            <p:ph type="title"/>
          </p:nvPr>
        </p:nvSpPr>
        <p:spPr>
          <a:xfrm>
            <a:off x="683879" y="185100"/>
            <a:ext cx="7199939" cy="675511"/>
          </a:xfrm>
        </p:spPr>
        <p:txBody>
          <a:bodyPr/>
          <a:lstStyle/>
          <a:p>
            <a:pPr algn="ctr"/>
            <a:r>
              <a:rPr lang="en-US" b="0" dirty="0" smtClean="0"/>
              <a:t>Foreground Measurement: Ions</a:t>
            </a:r>
            <a:endParaRPr lang="en-US" b="0" dirty="0"/>
          </a:p>
        </p:txBody>
      </p:sp>
      <p:sp>
        <p:nvSpPr>
          <p:cNvPr id="99" name="TextBox 98"/>
          <p:cNvSpPr txBox="1"/>
          <p:nvPr/>
        </p:nvSpPr>
        <p:spPr>
          <a:xfrm>
            <a:off x="80588" y="1200853"/>
            <a:ext cx="2139561" cy="584776"/>
          </a:xfrm>
          <a:prstGeom prst="rect">
            <a:avLst/>
          </a:prstGeom>
          <a:solidFill>
            <a:srgbClr val="65018D"/>
          </a:solidFill>
        </p:spPr>
        <p:txBody>
          <a:bodyPr wrap="square" rtlCol="0">
            <a:spAutoFit/>
          </a:bodyPr>
          <a:lstStyle/>
          <a:p>
            <a:pPr algn="ctr"/>
            <a:r>
              <a:rPr lang="en-US" sz="1600" dirty="0">
                <a:solidFill>
                  <a:srgbClr val="FFFF00"/>
                </a:solidFill>
              </a:rPr>
              <a:t>s</a:t>
            </a:r>
            <a:r>
              <a:rPr lang="en-US" sz="1600" dirty="0" smtClean="0">
                <a:solidFill>
                  <a:srgbClr val="FFFF00"/>
                </a:solidFill>
              </a:rPr>
              <a:t>tart </a:t>
            </a:r>
            <a:r>
              <a:rPr lang="en-US" sz="1600" dirty="0" err="1" smtClean="0">
                <a:solidFill>
                  <a:srgbClr val="FFFF00"/>
                </a:solidFill>
              </a:rPr>
              <a:t>accel</a:t>
            </a:r>
            <a:r>
              <a:rPr lang="en-US" sz="1600" dirty="0" smtClean="0">
                <a:solidFill>
                  <a:srgbClr val="FFFF00"/>
                </a:solidFill>
              </a:rPr>
              <a:t>. grid holes need to be updated</a:t>
            </a:r>
            <a:endParaRPr lang="en-US" sz="1600" dirty="0">
              <a:solidFill>
                <a:srgbClr val="FFFF00"/>
              </a:solidFill>
            </a:endParaRPr>
          </a:p>
        </p:txBody>
      </p:sp>
      <p:cxnSp>
        <p:nvCxnSpPr>
          <p:cNvPr id="100" name="Straight Connector 99"/>
          <p:cNvCxnSpPr/>
          <p:nvPr/>
        </p:nvCxnSpPr>
        <p:spPr>
          <a:xfrm flipH="1">
            <a:off x="7510120" y="1711890"/>
            <a:ext cx="453328" cy="35944"/>
          </a:xfrm>
          <a:prstGeom prst="line">
            <a:avLst/>
          </a:prstGeom>
          <a:ln w="762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H="1">
            <a:off x="6458373" y="1524000"/>
            <a:ext cx="380812" cy="178679"/>
          </a:xfrm>
          <a:prstGeom prst="line">
            <a:avLst/>
          </a:prstGeom>
          <a:ln w="762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H="1">
            <a:off x="5020921" y="1458149"/>
            <a:ext cx="322486" cy="312264"/>
          </a:xfrm>
          <a:prstGeom prst="line">
            <a:avLst/>
          </a:prstGeom>
          <a:ln w="762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H="1">
            <a:off x="2887322" y="2013186"/>
            <a:ext cx="207716" cy="427036"/>
          </a:xfrm>
          <a:prstGeom prst="line">
            <a:avLst/>
          </a:prstGeom>
          <a:ln w="762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667926" y="3913481"/>
            <a:ext cx="1130" cy="522993"/>
          </a:xfrm>
          <a:prstGeom prst="line">
            <a:avLst/>
          </a:prstGeom>
          <a:ln w="762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724800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p:cNvGrpSpPr/>
          <p:nvPr/>
        </p:nvGrpSpPr>
        <p:grpSpPr>
          <a:xfrm>
            <a:off x="-18274" y="984430"/>
            <a:ext cx="10792882" cy="9489686"/>
            <a:chOff x="-18274" y="984430"/>
            <a:chExt cx="10792882" cy="9489686"/>
          </a:xfrm>
        </p:grpSpPr>
        <p:grpSp>
          <p:nvGrpSpPr>
            <p:cNvPr id="116" name="Group 67"/>
            <p:cNvGrpSpPr/>
            <p:nvPr/>
          </p:nvGrpSpPr>
          <p:grpSpPr>
            <a:xfrm>
              <a:off x="-18274" y="984430"/>
              <a:ext cx="10792882" cy="9489686"/>
              <a:chOff x="-18274" y="984430"/>
              <a:chExt cx="10792882" cy="9489686"/>
            </a:xfrm>
          </p:grpSpPr>
          <p:pic>
            <p:nvPicPr>
              <p:cNvPr id="125" name="Picture 124" descr="Screen Shot 2013-10-08 at 8.14.54 PM.pn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74" y="984430"/>
                <a:ext cx="8774875" cy="4241631"/>
              </a:xfrm>
              <a:prstGeom prst="rect">
                <a:avLst/>
              </a:prstGeom>
            </p:spPr>
          </p:pic>
          <p:pic>
            <p:nvPicPr>
              <p:cNvPr id="126" name="Picture 125" descr="7464-0000-09b.jpg.jpe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759" t="57517" r="27619" b="35675"/>
              <a:stretch/>
            </p:blipFill>
            <p:spPr>
              <a:xfrm>
                <a:off x="890236" y="4627920"/>
                <a:ext cx="6536838" cy="845306"/>
              </a:xfrm>
              <a:prstGeom prst="rect">
                <a:avLst/>
              </a:prstGeom>
            </p:spPr>
          </p:pic>
          <p:pic>
            <p:nvPicPr>
              <p:cNvPr id="127" name="Picture 126" descr="Screen Shot 2013-10-08 at 8.27.45 PM.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7090" y="2499572"/>
                <a:ext cx="2956415" cy="2875556"/>
              </a:xfrm>
              <a:prstGeom prst="rect">
                <a:avLst/>
              </a:prstGeom>
            </p:spPr>
          </p:pic>
          <p:sp>
            <p:nvSpPr>
              <p:cNvPr id="128" name="Arc 127"/>
              <p:cNvSpPr>
                <a:spLocks noChangeAspect="1"/>
              </p:cNvSpPr>
              <p:nvPr/>
            </p:nvSpPr>
            <p:spPr>
              <a:xfrm>
                <a:off x="1352292" y="2363858"/>
                <a:ext cx="9274148" cy="7593800"/>
              </a:xfrm>
              <a:prstGeom prst="arc">
                <a:avLst>
                  <a:gd name="adj1" fmla="val 11997581"/>
                  <a:gd name="adj2" fmla="val 12081102"/>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cxnSp>
            <p:nvCxnSpPr>
              <p:cNvPr id="129" name="Straight Connector 128"/>
              <p:cNvCxnSpPr>
                <a:cxnSpLocks noChangeAspect="1"/>
              </p:cNvCxnSpPr>
              <p:nvPr/>
            </p:nvCxnSpPr>
            <p:spPr>
              <a:xfrm flipH="1">
                <a:off x="1759177" y="4619336"/>
                <a:ext cx="20907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flipH="1">
                <a:off x="7251386" y="3411441"/>
                <a:ext cx="816250" cy="1180637"/>
              </a:xfrm>
              <a:prstGeom prst="line">
                <a:avLst/>
              </a:prstGeom>
              <a:ln w="28575"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cxnSpLocks noChangeAspect="1"/>
              </p:cNvCxnSpPr>
              <p:nvPr/>
            </p:nvCxnSpPr>
            <p:spPr>
              <a:xfrm flipH="1">
                <a:off x="8067636" y="2762364"/>
                <a:ext cx="0" cy="62147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a:cxnSpLocks noChangeAspect="1"/>
              </p:cNvCxnSpPr>
              <p:nvPr/>
            </p:nvCxnSpPr>
            <p:spPr>
              <a:xfrm flipH="1">
                <a:off x="1683622" y="5180092"/>
                <a:ext cx="563073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33" name="Picture 132" descr="7464-0000-09b.jpg.jpe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759" t="64204" r="20596" b="33844"/>
              <a:stretch/>
            </p:blipFill>
            <p:spPr>
              <a:xfrm>
                <a:off x="890236" y="5456064"/>
                <a:ext cx="7377410" cy="180549"/>
              </a:xfrm>
              <a:prstGeom prst="rect">
                <a:avLst/>
              </a:prstGeom>
            </p:spPr>
          </p:pic>
          <p:cxnSp>
            <p:nvCxnSpPr>
              <p:cNvPr id="134" name="Straight Connector 133"/>
              <p:cNvCxnSpPr>
                <a:cxnSpLocks noChangeAspect="1"/>
              </p:cNvCxnSpPr>
              <p:nvPr/>
            </p:nvCxnSpPr>
            <p:spPr>
              <a:xfrm flipH="1">
                <a:off x="1704612" y="5498311"/>
                <a:ext cx="563073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H="1">
                <a:off x="8095047" y="2571315"/>
                <a:ext cx="539558" cy="82165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a:cxnSpLocks noChangeAspect="1"/>
              </p:cNvCxnSpPr>
              <p:nvPr/>
            </p:nvCxnSpPr>
            <p:spPr>
              <a:xfrm>
                <a:off x="915979" y="4495966"/>
                <a:ext cx="0" cy="55460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a:cxnSpLocks noChangeAspect="1"/>
              </p:cNvCxnSpPr>
              <p:nvPr/>
            </p:nvCxnSpPr>
            <p:spPr>
              <a:xfrm flipH="1">
                <a:off x="7599576" y="3772090"/>
                <a:ext cx="481649" cy="717525"/>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a:cxnSpLocks noChangeAspect="1"/>
              </p:cNvCxnSpPr>
              <p:nvPr/>
            </p:nvCxnSpPr>
            <p:spPr>
              <a:xfrm flipH="1">
                <a:off x="7872659" y="3765550"/>
                <a:ext cx="315777" cy="471328"/>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39" name="Arc 138"/>
              <p:cNvSpPr>
                <a:spLocks noChangeAspect="1"/>
              </p:cNvSpPr>
              <p:nvPr/>
            </p:nvSpPr>
            <p:spPr>
              <a:xfrm>
                <a:off x="1352292" y="2363858"/>
                <a:ext cx="9274148" cy="7593800"/>
              </a:xfrm>
              <a:prstGeom prst="arc">
                <a:avLst>
                  <a:gd name="adj1" fmla="val 17926997"/>
                  <a:gd name="adj2" fmla="val 18106213"/>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40" name="Arc 139"/>
              <p:cNvSpPr>
                <a:spLocks noChangeAspect="1"/>
              </p:cNvSpPr>
              <p:nvPr/>
            </p:nvSpPr>
            <p:spPr>
              <a:xfrm>
                <a:off x="1352292" y="2363858"/>
                <a:ext cx="9274148" cy="7593800"/>
              </a:xfrm>
              <a:prstGeom prst="arc">
                <a:avLst>
                  <a:gd name="adj1" fmla="val 12504014"/>
                  <a:gd name="adj2" fmla="val 13985985"/>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41" name="Arc 140"/>
              <p:cNvSpPr>
                <a:spLocks noChangeAspect="1"/>
              </p:cNvSpPr>
              <p:nvPr/>
            </p:nvSpPr>
            <p:spPr>
              <a:xfrm>
                <a:off x="1352292" y="2363858"/>
                <a:ext cx="9274148" cy="7593800"/>
              </a:xfrm>
              <a:prstGeom prst="arc">
                <a:avLst>
                  <a:gd name="adj1" fmla="val 16349063"/>
                  <a:gd name="adj2" fmla="val 16805627"/>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42" name="Arc 141"/>
              <p:cNvSpPr>
                <a:spLocks noChangeAspect="1"/>
              </p:cNvSpPr>
              <p:nvPr/>
            </p:nvSpPr>
            <p:spPr>
              <a:xfrm>
                <a:off x="1352292" y="2363858"/>
                <a:ext cx="9274148" cy="7593800"/>
              </a:xfrm>
              <a:prstGeom prst="arc">
                <a:avLst>
                  <a:gd name="adj1" fmla="val 15502330"/>
                  <a:gd name="adj2" fmla="val 15701367"/>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43" name="Arc 142"/>
              <p:cNvSpPr>
                <a:spLocks noChangeAspect="1"/>
              </p:cNvSpPr>
              <p:nvPr/>
            </p:nvSpPr>
            <p:spPr>
              <a:xfrm>
                <a:off x="1352292" y="2363858"/>
                <a:ext cx="9274148" cy="7593800"/>
              </a:xfrm>
              <a:prstGeom prst="arc">
                <a:avLst>
                  <a:gd name="adj1" fmla="val 14575102"/>
                  <a:gd name="adj2" fmla="val 14727832"/>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44" name="Arc 143"/>
              <p:cNvSpPr>
                <a:spLocks noChangeAspect="1"/>
              </p:cNvSpPr>
              <p:nvPr/>
            </p:nvSpPr>
            <p:spPr>
              <a:xfrm>
                <a:off x="1352292" y="2363858"/>
                <a:ext cx="9274148" cy="7593800"/>
              </a:xfrm>
              <a:prstGeom prst="arc">
                <a:avLst>
                  <a:gd name="adj1" fmla="val 12103761"/>
                  <a:gd name="adj2" fmla="val 17977547"/>
                </a:avLst>
              </a:prstGeom>
              <a:ln w="28575"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cxnSp>
            <p:nvCxnSpPr>
              <p:cNvPr id="145" name="Straight Connector 144"/>
              <p:cNvCxnSpPr>
                <a:cxnSpLocks noChangeAspect="1"/>
              </p:cNvCxnSpPr>
              <p:nvPr/>
            </p:nvCxnSpPr>
            <p:spPr>
              <a:xfrm flipH="1">
                <a:off x="2397577" y="4619336"/>
                <a:ext cx="531319"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cxnSpLocks noChangeAspect="1"/>
              </p:cNvCxnSpPr>
              <p:nvPr/>
            </p:nvCxnSpPr>
            <p:spPr>
              <a:xfrm flipH="1">
                <a:off x="3460983" y="4618976"/>
                <a:ext cx="936958"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cxnSpLocks noChangeAspect="1"/>
              </p:cNvCxnSpPr>
              <p:nvPr/>
            </p:nvCxnSpPr>
            <p:spPr>
              <a:xfrm flipH="1">
                <a:off x="4661722" y="4612742"/>
                <a:ext cx="917142"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a:cxnSpLocks noChangeAspect="1"/>
              </p:cNvCxnSpPr>
              <p:nvPr/>
            </p:nvCxnSpPr>
            <p:spPr>
              <a:xfrm flipH="1">
                <a:off x="5831253" y="4612742"/>
                <a:ext cx="476327"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a:cxnSpLocks noChangeAspect="1"/>
              </p:cNvCxnSpPr>
              <p:nvPr/>
            </p:nvCxnSpPr>
            <p:spPr>
              <a:xfrm flipH="1">
                <a:off x="6536196" y="4606148"/>
                <a:ext cx="42436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a:cxnSpLocks noChangeAspect="1"/>
              </p:cNvCxnSpPr>
              <p:nvPr/>
            </p:nvCxnSpPr>
            <p:spPr>
              <a:xfrm flipH="1">
                <a:off x="7180159" y="4606148"/>
                <a:ext cx="91084"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a:cxnSpLocks noChangeAspect="1"/>
              </p:cNvCxnSpPr>
              <p:nvPr/>
            </p:nvCxnSpPr>
            <p:spPr>
              <a:xfrm flipH="1">
                <a:off x="1939667" y="4606729"/>
                <a:ext cx="5230978" cy="0"/>
              </a:xfrm>
              <a:prstGeom prst="line">
                <a:avLst/>
              </a:prstGeom>
              <a:ln w="28575"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52" name="Arc 151"/>
              <p:cNvSpPr>
                <a:spLocks noChangeAspect="1"/>
              </p:cNvSpPr>
              <p:nvPr/>
            </p:nvSpPr>
            <p:spPr>
              <a:xfrm>
                <a:off x="1302234" y="2343855"/>
                <a:ext cx="9274148" cy="7593800"/>
              </a:xfrm>
              <a:prstGeom prst="arc">
                <a:avLst>
                  <a:gd name="adj1" fmla="val 17356730"/>
                  <a:gd name="adj2" fmla="val 17619220"/>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grpSp>
            <p:nvGrpSpPr>
              <p:cNvPr id="153" name="Group 104"/>
              <p:cNvGrpSpPr/>
              <p:nvPr/>
            </p:nvGrpSpPr>
            <p:grpSpPr>
              <a:xfrm>
                <a:off x="1064688" y="2069853"/>
                <a:ext cx="9709920" cy="8404263"/>
                <a:chOff x="1072777" y="2069853"/>
                <a:chExt cx="9709920" cy="8404263"/>
              </a:xfrm>
            </p:grpSpPr>
            <p:sp>
              <p:nvSpPr>
                <p:cNvPr id="161" name="Arc 160"/>
                <p:cNvSpPr>
                  <a:spLocks noChangeAspect="1"/>
                </p:cNvSpPr>
                <p:nvPr/>
              </p:nvSpPr>
              <p:spPr>
                <a:xfrm>
                  <a:off x="1072777" y="2069853"/>
                  <a:ext cx="9709920" cy="8404263"/>
                </a:xfrm>
                <a:prstGeom prst="arc">
                  <a:avLst>
                    <a:gd name="adj1" fmla="val 12631404"/>
                    <a:gd name="adj2" fmla="val 18000209"/>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cxnSp>
              <p:nvCxnSpPr>
                <p:cNvPr id="162" name="Straight Connector 161"/>
                <p:cNvCxnSpPr>
                  <a:cxnSpLocks noChangeAspect="1"/>
                  <a:stCxn id="161" idx="0"/>
                </p:cNvCxnSpPr>
                <p:nvPr/>
              </p:nvCxnSpPr>
              <p:spPr>
                <a:xfrm flipH="1">
                  <a:off x="1438711" y="3906252"/>
                  <a:ext cx="476558" cy="63233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154" name="Straight Connector 153"/>
              <p:cNvCxnSpPr/>
              <p:nvPr/>
            </p:nvCxnSpPr>
            <p:spPr>
              <a:xfrm flipH="1">
                <a:off x="1450194" y="4002786"/>
                <a:ext cx="299839" cy="399533"/>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a:cxnSpLocks noChangeAspect="1"/>
              </p:cNvCxnSpPr>
              <p:nvPr/>
            </p:nvCxnSpPr>
            <p:spPr>
              <a:xfrm flipH="1">
                <a:off x="3265212" y="2415038"/>
                <a:ext cx="542045" cy="251742"/>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a:cxnSpLocks noChangeAspect="1"/>
              </p:cNvCxnSpPr>
              <p:nvPr/>
            </p:nvCxnSpPr>
            <p:spPr>
              <a:xfrm flipH="1">
                <a:off x="1684660" y="4817575"/>
                <a:ext cx="563073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flipH="1" flipV="1">
                <a:off x="7512707" y="2239423"/>
                <a:ext cx="385852" cy="120480"/>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H="1" flipV="1">
                <a:off x="6621973" y="2064974"/>
                <a:ext cx="393556" cy="55670"/>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flipH="1">
                <a:off x="5250460" y="2011047"/>
                <a:ext cx="453328" cy="35944"/>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a:cxnSpLocks noChangeAspect="1"/>
              </p:cNvCxnSpPr>
              <p:nvPr/>
            </p:nvCxnSpPr>
            <p:spPr>
              <a:xfrm flipH="1">
                <a:off x="7538718" y="3715030"/>
                <a:ext cx="480399" cy="714373"/>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17" name="Straight Connector 116"/>
            <p:cNvCxnSpPr>
              <a:cxnSpLocks noChangeAspect="1"/>
            </p:cNvCxnSpPr>
            <p:nvPr/>
          </p:nvCxnSpPr>
          <p:spPr>
            <a:xfrm flipH="1">
              <a:off x="1675041" y="5006432"/>
              <a:ext cx="5630735" cy="0"/>
            </a:xfrm>
            <a:prstGeom prst="line">
              <a:avLst/>
            </a:prstGeom>
            <a:ln w="762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cxnSpLocks noChangeAspect="1"/>
            </p:cNvCxnSpPr>
            <p:nvPr/>
          </p:nvCxnSpPr>
          <p:spPr>
            <a:xfrm flipH="1">
              <a:off x="1678870" y="5008357"/>
              <a:ext cx="624647"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a:cxnSpLocks noChangeAspect="1"/>
            </p:cNvCxnSpPr>
            <p:nvPr/>
          </p:nvCxnSpPr>
          <p:spPr>
            <a:xfrm flipH="1">
              <a:off x="2515634" y="5006432"/>
              <a:ext cx="314330"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cxnSpLocks noChangeAspect="1"/>
            </p:cNvCxnSpPr>
            <p:nvPr/>
          </p:nvCxnSpPr>
          <p:spPr>
            <a:xfrm flipH="1">
              <a:off x="3181927" y="5008357"/>
              <a:ext cx="1346280"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a:cxnSpLocks noChangeAspect="1"/>
            </p:cNvCxnSpPr>
            <p:nvPr/>
          </p:nvCxnSpPr>
          <p:spPr>
            <a:xfrm flipH="1">
              <a:off x="4829812" y="5007605"/>
              <a:ext cx="720754"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a:cxnSpLocks noChangeAspect="1"/>
            </p:cNvCxnSpPr>
            <p:nvPr/>
          </p:nvCxnSpPr>
          <p:spPr>
            <a:xfrm flipH="1">
              <a:off x="5849010" y="5006432"/>
              <a:ext cx="378369"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a:cxnSpLocks noChangeAspect="1"/>
            </p:cNvCxnSpPr>
            <p:nvPr/>
          </p:nvCxnSpPr>
          <p:spPr>
            <a:xfrm flipH="1">
              <a:off x="6536197" y="5006671"/>
              <a:ext cx="348079"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cxnSpLocks noChangeAspect="1"/>
            </p:cNvCxnSpPr>
            <p:nvPr/>
          </p:nvCxnSpPr>
          <p:spPr>
            <a:xfrm flipH="1">
              <a:off x="7180159" y="5002351"/>
              <a:ext cx="125618"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63" name="Straight Connector 162"/>
          <p:cNvCxnSpPr>
            <a:cxnSpLocks noChangeAspect="1"/>
          </p:cNvCxnSpPr>
          <p:nvPr/>
        </p:nvCxnSpPr>
        <p:spPr>
          <a:xfrm flipH="1">
            <a:off x="6400051" y="2075216"/>
            <a:ext cx="421805" cy="2712153"/>
          </a:xfrm>
          <a:prstGeom prst="line">
            <a:avLst/>
          </a:prstGeom>
          <a:ln w="12700" cmpd="sng">
            <a:solidFill>
              <a:srgbClr val="0000FF"/>
            </a:solidFill>
            <a:prstDash val="solid"/>
            <a:tailEnd type="stealth"/>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a:cxnSpLocks/>
          </p:cNvCxnSpPr>
          <p:nvPr/>
        </p:nvCxnSpPr>
        <p:spPr>
          <a:xfrm flipH="1" flipV="1">
            <a:off x="7966729" y="4029164"/>
            <a:ext cx="841415" cy="674914"/>
          </a:xfrm>
          <a:prstGeom prst="line">
            <a:avLst/>
          </a:prstGeom>
          <a:ln w="28575" cmpd="sng">
            <a:solidFill>
              <a:srgbClr val="00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a:cxnSpLocks/>
          </p:cNvCxnSpPr>
          <p:nvPr/>
        </p:nvCxnSpPr>
        <p:spPr>
          <a:xfrm flipV="1">
            <a:off x="8808144" y="4693417"/>
            <a:ext cx="1" cy="1321400"/>
          </a:xfrm>
          <a:prstGeom prst="line">
            <a:avLst/>
          </a:prstGeom>
          <a:ln w="28575" cmpd="sng">
            <a:solidFill>
              <a:srgbClr val="000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6" name="TextBox 165"/>
          <p:cNvSpPr txBox="1"/>
          <p:nvPr/>
        </p:nvSpPr>
        <p:spPr>
          <a:xfrm>
            <a:off x="5202270" y="2663633"/>
            <a:ext cx="1365090" cy="923330"/>
          </a:xfrm>
          <a:prstGeom prst="rect">
            <a:avLst/>
          </a:prstGeom>
          <a:noFill/>
          <a:ln>
            <a:noFill/>
          </a:ln>
        </p:spPr>
        <p:txBody>
          <a:bodyPr wrap="none" rtlCol="0">
            <a:spAutoFit/>
          </a:bodyPr>
          <a:lstStyle/>
          <a:p>
            <a:pPr algn="ctr"/>
            <a:r>
              <a:rPr lang="en-US" dirty="0" smtClean="0">
                <a:solidFill>
                  <a:srgbClr val="0000FF"/>
                </a:solidFill>
              </a:rPr>
              <a:t>Secondary</a:t>
            </a:r>
          </a:p>
          <a:p>
            <a:pPr algn="ctr"/>
            <a:r>
              <a:rPr lang="en-US" dirty="0">
                <a:solidFill>
                  <a:srgbClr val="0000FF"/>
                </a:solidFill>
              </a:rPr>
              <a:t>e</a:t>
            </a:r>
            <a:r>
              <a:rPr lang="en-US" dirty="0" smtClean="0">
                <a:solidFill>
                  <a:srgbClr val="0000FF"/>
                </a:solidFill>
              </a:rPr>
              <a:t>lectrons</a:t>
            </a:r>
          </a:p>
          <a:p>
            <a:pPr algn="ctr"/>
            <a:r>
              <a:rPr lang="en-US" dirty="0" smtClean="0">
                <a:solidFill>
                  <a:srgbClr val="0000FF"/>
                </a:solidFill>
              </a:rPr>
              <a:t>(infrequent)</a:t>
            </a:r>
          </a:p>
        </p:txBody>
      </p:sp>
      <p:grpSp>
        <p:nvGrpSpPr>
          <p:cNvPr id="167" name="Group 166"/>
          <p:cNvGrpSpPr/>
          <p:nvPr/>
        </p:nvGrpSpPr>
        <p:grpSpPr>
          <a:xfrm>
            <a:off x="6239357" y="1056860"/>
            <a:ext cx="1646001" cy="3038154"/>
            <a:chOff x="6171782" y="926920"/>
            <a:chExt cx="1740492" cy="3232511"/>
          </a:xfrm>
        </p:grpSpPr>
        <p:cxnSp>
          <p:nvCxnSpPr>
            <p:cNvPr id="168" name="Straight Connector 167"/>
            <p:cNvCxnSpPr>
              <a:cxnSpLocks noChangeAspect="1"/>
            </p:cNvCxnSpPr>
            <p:nvPr/>
          </p:nvCxnSpPr>
          <p:spPr>
            <a:xfrm>
              <a:off x="6171782" y="926920"/>
              <a:ext cx="1740492" cy="3232511"/>
            </a:xfrm>
            <a:prstGeom prst="line">
              <a:avLst/>
            </a:prstGeom>
            <a:ln w="381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a:cxnSpLocks noChangeAspect="1"/>
            </p:cNvCxnSpPr>
            <p:nvPr/>
          </p:nvCxnSpPr>
          <p:spPr>
            <a:xfrm>
              <a:off x="7260575" y="2945510"/>
              <a:ext cx="89567" cy="166347"/>
            </a:xfrm>
            <a:prstGeom prst="line">
              <a:avLst/>
            </a:prstGeom>
            <a:ln w="38100" cmpd="sng">
              <a:solidFill>
                <a:srgbClr val="008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grpSp>
      <p:sp>
        <p:nvSpPr>
          <p:cNvPr id="170" name="TextBox 169"/>
          <p:cNvSpPr txBox="1"/>
          <p:nvPr/>
        </p:nvSpPr>
        <p:spPr>
          <a:xfrm>
            <a:off x="274437" y="5639376"/>
            <a:ext cx="770914" cy="461665"/>
          </a:xfrm>
          <a:prstGeom prst="rect">
            <a:avLst/>
          </a:prstGeom>
          <a:noFill/>
          <a:ln>
            <a:noFill/>
          </a:ln>
        </p:spPr>
        <p:txBody>
          <a:bodyPr wrap="none" rtlCol="0">
            <a:spAutoFit/>
          </a:bodyPr>
          <a:lstStyle/>
          <a:p>
            <a:r>
              <a:rPr lang="en-US" sz="2400" dirty="0" smtClean="0">
                <a:solidFill>
                  <a:srgbClr val="000000"/>
                </a:solidFill>
              </a:rPr>
              <a:t>MCP</a:t>
            </a:r>
            <a:endParaRPr lang="en-US" sz="2400" dirty="0">
              <a:solidFill>
                <a:srgbClr val="000000"/>
              </a:solidFill>
            </a:endParaRPr>
          </a:p>
        </p:txBody>
      </p:sp>
      <p:sp>
        <p:nvSpPr>
          <p:cNvPr id="171" name="TextBox 170"/>
          <p:cNvSpPr txBox="1"/>
          <p:nvPr/>
        </p:nvSpPr>
        <p:spPr>
          <a:xfrm>
            <a:off x="563890" y="6073279"/>
            <a:ext cx="1001596" cy="461665"/>
          </a:xfrm>
          <a:prstGeom prst="rect">
            <a:avLst/>
          </a:prstGeom>
          <a:noFill/>
          <a:ln>
            <a:noFill/>
          </a:ln>
        </p:spPr>
        <p:txBody>
          <a:bodyPr wrap="none" rtlCol="0">
            <a:spAutoFit/>
          </a:bodyPr>
          <a:lstStyle/>
          <a:p>
            <a:r>
              <a:rPr lang="en-US" sz="2400" dirty="0" smtClean="0">
                <a:solidFill>
                  <a:srgbClr val="000000"/>
                </a:solidFill>
              </a:rPr>
              <a:t>Anode</a:t>
            </a:r>
            <a:endParaRPr lang="en-US" sz="2400" dirty="0">
              <a:solidFill>
                <a:srgbClr val="000000"/>
              </a:solidFill>
            </a:endParaRPr>
          </a:p>
        </p:txBody>
      </p:sp>
      <p:cxnSp>
        <p:nvCxnSpPr>
          <p:cNvPr id="172" name="Straight Connector 171"/>
          <p:cNvCxnSpPr>
            <a:cxnSpLocks/>
          </p:cNvCxnSpPr>
          <p:nvPr/>
        </p:nvCxnSpPr>
        <p:spPr>
          <a:xfrm flipV="1">
            <a:off x="1174948" y="5513864"/>
            <a:ext cx="732232" cy="725913"/>
          </a:xfrm>
          <a:prstGeom prst="line">
            <a:avLst/>
          </a:prstGeom>
          <a:ln w="28575" cmpd="sng">
            <a:solidFill>
              <a:srgbClr val="00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cxnSpLocks/>
          </p:cNvCxnSpPr>
          <p:nvPr/>
        </p:nvCxnSpPr>
        <p:spPr>
          <a:xfrm flipV="1">
            <a:off x="951731" y="5077144"/>
            <a:ext cx="732232" cy="725913"/>
          </a:xfrm>
          <a:prstGeom prst="line">
            <a:avLst/>
          </a:prstGeom>
          <a:ln w="28575" cmpd="sng">
            <a:solidFill>
              <a:srgbClr val="00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74" name="TextBox 173"/>
          <p:cNvSpPr txBox="1"/>
          <p:nvPr/>
        </p:nvSpPr>
        <p:spPr>
          <a:xfrm>
            <a:off x="8422193" y="5937404"/>
            <a:ext cx="777226" cy="461665"/>
          </a:xfrm>
          <a:prstGeom prst="rect">
            <a:avLst/>
          </a:prstGeom>
          <a:noFill/>
          <a:ln>
            <a:noFill/>
          </a:ln>
        </p:spPr>
        <p:txBody>
          <a:bodyPr wrap="none" rtlCol="0">
            <a:spAutoFit/>
          </a:bodyPr>
          <a:lstStyle/>
          <a:p>
            <a:r>
              <a:rPr lang="en-US" sz="2400" dirty="0" smtClean="0">
                <a:solidFill>
                  <a:srgbClr val="000000"/>
                </a:solidFill>
              </a:rPr>
              <a:t>SSDs</a:t>
            </a:r>
            <a:endParaRPr lang="en-US" sz="2400" dirty="0">
              <a:solidFill>
                <a:srgbClr val="000000"/>
              </a:solidFill>
            </a:endParaRPr>
          </a:p>
        </p:txBody>
      </p:sp>
      <p:sp>
        <p:nvSpPr>
          <p:cNvPr id="175" name="TextBox 174"/>
          <p:cNvSpPr txBox="1"/>
          <p:nvPr/>
        </p:nvSpPr>
        <p:spPr>
          <a:xfrm>
            <a:off x="3829554" y="814979"/>
            <a:ext cx="2477211" cy="461665"/>
          </a:xfrm>
          <a:prstGeom prst="rect">
            <a:avLst/>
          </a:prstGeom>
          <a:noFill/>
          <a:ln>
            <a:noFill/>
          </a:ln>
        </p:spPr>
        <p:txBody>
          <a:bodyPr wrap="none" rtlCol="0">
            <a:spAutoFit/>
          </a:bodyPr>
          <a:lstStyle/>
          <a:p>
            <a:r>
              <a:rPr lang="en-US" sz="2400" dirty="0" smtClean="0">
                <a:solidFill>
                  <a:srgbClr val="008000"/>
                </a:solidFill>
              </a:rPr>
              <a:t>Incident Electron</a:t>
            </a:r>
            <a:endParaRPr lang="en-US" sz="2400" dirty="0">
              <a:solidFill>
                <a:srgbClr val="008000"/>
              </a:solidFill>
            </a:endParaRPr>
          </a:p>
        </p:txBody>
      </p:sp>
      <p:sp>
        <p:nvSpPr>
          <p:cNvPr id="65" name="Title 1"/>
          <p:cNvSpPr>
            <a:spLocks noGrp="1"/>
          </p:cNvSpPr>
          <p:nvPr>
            <p:ph type="title"/>
          </p:nvPr>
        </p:nvSpPr>
        <p:spPr>
          <a:xfrm>
            <a:off x="683879" y="185100"/>
            <a:ext cx="7199939" cy="675511"/>
          </a:xfrm>
        </p:spPr>
        <p:txBody>
          <a:bodyPr/>
          <a:lstStyle/>
          <a:p>
            <a:pPr algn="ctr"/>
            <a:r>
              <a:rPr lang="en-US" b="0" dirty="0" smtClean="0"/>
              <a:t>Foreground Measurement: Electrons</a:t>
            </a:r>
            <a:endParaRPr lang="en-US" b="0" dirty="0"/>
          </a:p>
        </p:txBody>
      </p:sp>
      <p:sp>
        <p:nvSpPr>
          <p:cNvPr id="66" name="TextBox 65"/>
          <p:cNvSpPr txBox="1"/>
          <p:nvPr/>
        </p:nvSpPr>
        <p:spPr>
          <a:xfrm>
            <a:off x="80588" y="1200853"/>
            <a:ext cx="2139561" cy="584776"/>
          </a:xfrm>
          <a:prstGeom prst="rect">
            <a:avLst/>
          </a:prstGeom>
          <a:solidFill>
            <a:srgbClr val="65018D"/>
          </a:solidFill>
        </p:spPr>
        <p:txBody>
          <a:bodyPr wrap="square" rtlCol="0">
            <a:spAutoFit/>
          </a:bodyPr>
          <a:lstStyle/>
          <a:p>
            <a:pPr algn="ctr"/>
            <a:r>
              <a:rPr lang="en-US" sz="1600" dirty="0">
                <a:solidFill>
                  <a:srgbClr val="FFFF00"/>
                </a:solidFill>
              </a:rPr>
              <a:t>s</a:t>
            </a:r>
            <a:r>
              <a:rPr lang="en-US" sz="1600" dirty="0" smtClean="0">
                <a:solidFill>
                  <a:srgbClr val="FFFF00"/>
                </a:solidFill>
              </a:rPr>
              <a:t>tart </a:t>
            </a:r>
            <a:r>
              <a:rPr lang="en-US" sz="1600" dirty="0" err="1" smtClean="0">
                <a:solidFill>
                  <a:srgbClr val="FFFF00"/>
                </a:solidFill>
              </a:rPr>
              <a:t>accel</a:t>
            </a:r>
            <a:r>
              <a:rPr lang="en-US" sz="1600" dirty="0" smtClean="0">
                <a:solidFill>
                  <a:srgbClr val="FFFF00"/>
                </a:solidFill>
              </a:rPr>
              <a:t>. grid holes need to be updated</a:t>
            </a:r>
            <a:endParaRPr lang="en-US" sz="1600" dirty="0">
              <a:solidFill>
                <a:srgbClr val="FFFF00"/>
              </a:solidFill>
            </a:endParaRPr>
          </a:p>
        </p:txBody>
      </p:sp>
    </p:spTree>
    <p:extLst>
      <p:ext uri="{BB962C8B-B14F-4D97-AF65-F5344CB8AC3E}">
        <p14:creationId xmlns:p14="http://schemas.microsoft.com/office/powerpoint/2010/main" val="205980669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descr="Screen Shot 2013-10-08 at 8.14.54 PM.pn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431" y="984430"/>
            <a:ext cx="8774875" cy="4241631"/>
          </a:xfrm>
          <a:prstGeom prst="rect">
            <a:avLst/>
          </a:prstGeom>
        </p:spPr>
      </p:pic>
      <p:pic>
        <p:nvPicPr>
          <p:cNvPr id="63" name="Picture 62" descr="7464-0000-09b.jpg.jpe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759" t="57517" r="27619" b="35675"/>
          <a:stretch/>
        </p:blipFill>
        <p:spPr>
          <a:xfrm>
            <a:off x="890236" y="4627920"/>
            <a:ext cx="6536838" cy="845306"/>
          </a:xfrm>
          <a:prstGeom prst="rect">
            <a:avLst/>
          </a:prstGeom>
        </p:spPr>
      </p:pic>
      <p:pic>
        <p:nvPicPr>
          <p:cNvPr id="64" name="Picture 63" descr="Screen Shot 2013-10-08 at 8.27.45 PM.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7090" y="2499572"/>
            <a:ext cx="2956415" cy="2875556"/>
          </a:xfrm>
          <a:prstGeom prst="rect">
            <a:avLst/>
          </a:prstGeom>
        </p:spPr>
      </p:pic>
      <p:sp>
        <p:nvSpPr>
          <p:cNvPr id="65" name="Arc 64"/>
          <p:cNvSpPr>
            <a:spLocks noChangeAspect="1"/>
          </p:cNvSpPr>
          <p:nvPr/>
        </p:nvSpPr>
        <p:spPr>
          <a:xfrm>
            <a:off x="1352292" y="2363858"/>
            <a:ext cx="9274148" cy="7593800"/>
          </a:xfrm>
          <a:prstGeom prst="arc">
            <a:avLst>
              <a:gd name="adj1" fmla="val 11997581"/>
              <a:gd name="adj2" fmla="val 12081102"/>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cxnSp>
        <p:nvCxnSpPr>
          <p:cNvPr id="66" name="Straight Connector 65"/>
          <p:cNvCxnSpPr>
            <a:cxnSpLocks noChangeAspect="1"/>
          </p:cNvCxnSpPr>
          <p:nvPr/>
        </p:nvCxnSpPr>
        <p:spPr>
          <a:xfrm flipH="1">
            <a:off x="1759177" y="4619336"/>
            <a:ext cx="20907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a:off x="7251386" y="3411441"/>
            <a:ext cx="816250" cy="1180637"/>
          </a:xfrm>
          <a:prstGeom prst="line">
            <a:avLst/>
          </a:prstGeom>
          <a:ln w="28575"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a:cxnSpLocks noChangeAspect="1"/>
          </p:cNvCxnSpPr>
          <p:nvPr/>
        </p:nvCxnSpPr>
        <p:spPr>
          <a:xfrm flipH="1">
            <a:off x="8067636" y="2762364"/>
            <a:ext cx="0" cy="62147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a:cxnSpLocks noChangeAspect="1"/>
          </p:cNvCxnSpPr>
          <p:nvPr/>
        </p:nvCxnSpPr>
        <p:spPr>
          <a:xfrm flipH="1">
            <a:off x="1683622" y="5180092"/>
            <a:ext cx="563073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71" name="Picture 70" descr="7464-0000-09b.jpg.jpe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759" t="64204" r="20596" b="33844"/>
          <a:stretch/>
        </p:blipFill>
        <p:spPr>
          <a:xfrm>
            <a:off x="890236" y="5456064"/>
            <a:ext cx="7377410" cy="180549"/>
          </a:xfrm>
          <a:prstGeom prst="rect">
            <a:avLst/>
          </a:prstGeom>
        </p:spPr>
      </p:pic>
      <p:cxnSp>
        <p:nvCxnSpPr>
          <p:cNvPr id="73" name="Straight Connector 72"/>
          <p:cNvCxnSpPr>
            <a:cxnSpLocks noChangeAspect="1"/>
          </p:cNvCxnSpPr>
          <p:nvPr/>
        </p:nvCxnSpPr>
        <p:spPr>
          <a:xfrm flipH="1">
            <a:off x="1704612" y="5498311"/>
            <a:ext cx="563073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8095047" y="2571315"/>
            <a:ext cx="539558" cy="82165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a:cxnSpLocks noChangeAspect="1"/>
          </p:cNvCxnSpPr>
          <p:nvPr/>
        </p:nvCxnSpPr>
        <p:spPr>
          <a:xfrm>
            <a:off x="915979" y="4495966"/>
            <a:ext cx="0" cy="55460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a:cxnSpLocks noChangeAspect="1"/>
          </p:cNvCxnSpPr>
          <p:nvPr/>
        </p:nvCxnSpPr>
        <p:spPr>
          <a:xfrm flipH="1">
            <a:off x="7599576" y="3772090"/>
            <a:ext cx="481649" cy="717525"/>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a:cxnSpLocks noChangeAspect="1"/>
          </p:cNvCxnSpPr>
          <p:nvPr/>
        </p:nvCxnSpPr>
        <p:spPr>
          <a:xfrm flipH="1">
            <a:off x="7872659" y="3765550"/>
            <a:ext cx="315777" cy="471328"/>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9" name="Arc 78"/>
          <p:cNvSpPr>
            <a:spLocks noChangeAspect="1"/>
          </p:cNvSpPr>
          <p:nvPr/>
        </p:nvSpPr>
        <p:spPr>
          <a:xfrm>
            <a:off x="1352292" y="2363858"/>
            <a:ext cx="9274148" cy="7593800"/>
          </a:xfrm>
          <a:prstGeom prst="arc">
            <a:avLst>
              <a:gd name="adj1" fmla="val 17926997"/>
              <a:gd name="adj2" fmla="val 18106213"/>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80" name="Arc 79"/>
          <p:cNvSpPr>
            <a:spLocks noChangeAspect="1"/>
          </p:cNvSpPr>
          <p:nvPr/>
        </p:nvSpPr>
        <p:spPr>
          <a:xfrm>
            <a:off x="1352292" y="2363858"/>
            <a:ext cx="9274148" cy="7593800"/>
          </a:xfrm>
          <a:prstGeom prst="arc">
            <a:avLst>
              <a:gd name="adj1" fmla="val 12504014"/>
              <a:gd name="adj2" fmla="val 13985985"/>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81" name="Arc 80"/>
          <p:cNvSpPr>
            <a:spLocks noChangeAspect="1"/>
          </p:cNvSpPr>
          <p:nvPr/>
        </p:nvSpPr>
        <p:spPr>
          <a:xfrm>
            <a:off x="1352292" y="2363858"/>
            <a:ext cx="9274148" cy="7593800"/>
          </a:xfrm>
          <a:prstGeom prst="arc">
            <a:avLst>
              <a:gd name="adj1" fmla="val 16349063"/>
              <a:gd name="adj2" fmla="val 16805627"/>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83" name="Arc 82"/>
          <p:cNvSpPr>
            <a:spLocks noChangeAspect="1"/>
          </p:cNvSpPr>
          <p:nvPr/>
        </p:nvSpPr>
        <p:spPr>
          <a:xfrm>
            <a:off x="1352292" y="2363858"/>
            <a:ext cx="9274148" cy="7593800"/>
          </a:xfrm>
          <a:prstGeom prst="arc">
            <a:avLst>
              <a:gd name="adj1" fmla="val 15502330"/>
              <a:gd name="adj2" fmla="val 15701367"/>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84" name="Arc 83"/>
          <p:cNvSpPr>
            <a:spLocks noChangeAspect="1"/>
          </p:cNvSpPr>
          <p:nvPr/>
        </p:nvSpPr>
        <p:spPr>
          <a:xfrm>
            <a:off x="1352292" y="2363858"/>
            <a:ext cx="9274148" cy="7593800"/>
          </a:xfrm>
          <a:prstGeom prst="arc">
            <a:avLst>
              <a:gd name="adj1" fmla="val 14575102"/>
              <a:gd name="adj2" fmla="val 14727832"/>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85" name="Arc 84"/>
          <p:cNvSpPr>
            <a:spLocks noChangeAspect="1"/>
          </p:cNvSpPr>
          <p:nvPr/>
        </p:nvSpPr>
        <p:spPr>
          <a:xfrm>
            <a:off x="1352292" y="2363858"/>
            <a:ext cx="9274148" cy="7593800"/>
          </a:xfrm>
          <a:prstGeom prst="arc">
            <a:avLst>
              <a:gd name="adj1" fmla="val 12103761"/>
              <a:gd name="adj2" fmla="val 17977547"/>
            </a:avLst>
          </a:prstGeom>
          <a:ln w="28575"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cxnSp>
        <p:nvCxnSpPr>
          <p:cNvPr id="86" name="Straight Connector 85"/>
          <p:cNvCxnSpPr>
            <a:cxnSpLocks noChangeAspect="1"/>
          </p:cNvCxnSpPr>
          <p:nvPr/>
        </p:nvCxnSpPr>
        <p:spPr>
          <a:xfrm flipH="1">
            <a:off x="2397577" y="4619336"/>
            <a:ext cx="531319"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a:cxnSpLocks noChangeAspect="1"/>
          </p:cNvCxnSpPr>
          <p:nvPr/>
        </p:nvCxnSpPr>
        <p:spPr>
          <a:xfrm flipH="1">
            <a:off x="3460983" y="4618976"/>
            <a:ext cx="936958"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a:cxnSpLocks noChangeAspect="1"/>
          </p:cNvCxnSpPr>
          <p:nvPr/>
        </p:nvCxnSpPr>
        <p:spPr>
          <a:xfrm flipH="1">
            <a:off x="4661722" y="4612742"/>
            <a:ext cx="917142"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a:cxnSpLocks noChangeAspect="1"/>
          </p:cNvCxnSpPr>
          <p:nvPr/>
        </p:nvCxnSpPr>
        <p:spPr>
          <a:xfrm flipH="1">
            <a:off x="5831253" y="4612742"/>
            <a:ext cx="476327"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a:cxnSpLocks noChangeAspect="1"/>
          </p:cNvCxnSpPr>
          <p:nvPr/>
        </p:nvCxnSpPr>
        <p:spPr>
          <a:xfrm flipH="1">
            <a:off x="6536196" y="4606148"/>
            <a:ext cx="42436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cxnSpLocks noChangeAspect="1"/>
          </p:cNvCxnSpPr>
          <p:nvPr/>
        </p:nvCxnSpPr>
        <p:spPr>
          <a:xfrm flipH="1">
            <a:off x="7180159" y="4606148"/>
            <a:ext cx="91084"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a:cxnSpLocks noChangeAspect="1"/>
          </p:cNvCxnSpPr>
          <p:nvPr/>
        </p:nvCxnSpPr>
        <p:spPr>
          <a:xfrm flipH="1">
            <a:off x="1939667" y="4606729"/>
            <a:ext cx="5230978" cy="0"/>
          </a:xfrm>
          <a:prstGeom prst="line">
            <a:avLst/>
          </a:prstGeom>
          <a:ln w="28575"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93" name="Arc 92"/>
          <p:cNvSpPr>
            <a:spLocks noChangeAspect="1"/>
          </p:cNvSpPr>
          <p:nvPr/>
        </p:nvSpPr>
        <p:spPr>
          <a:xfrm>
            <a:off x="1302234" y="2343855"/>
            <a:ext cx="9274148" cy="7593800"/>
          </a:xfrm>
          <a:prstGeom prst="arc">
            <a:avLst>
              <a:gd name="adj1" fmla="val 17356730"/>
              <a:gd name="adj2" fmla="val 17619220"/>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cxnSp>
        <p:nvCxnSpPr>
          <p:cNvPr id="94" name="Straight Connector 93"/>
          <p:cNvCxnSpPr>
            <a:cxnSpLocks noChangeAspect="1"/>
          </p:cNvCxnSpPr>
          <p:nvPr/>
        </p:nvCxnSpPr>
        <p:spPr>
          <a:xfrm flipH="1">
            <a:off x="7022487" y="2268420"/>
            <a:ext cx="687230" cy="2523849"/>
          </a:xfrm>
          <a:prstGeom prst="line">
            <a:avLst/>
          </a:prstGeom>
          <a:ln w="12700" cmpd="sng">
            <a:solidFill>
              <a:srgbClr val="0000FF"/>
            </a:solidFill>
            <a:prstDash val="solid"/>
            <a:tailEnd type="stealth"/>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a:cxnSpLocks noChangeAspect="1"/>
          </p:cNvCxnSpPr>
          <p:nvPr/>
        </p:nvCxnSpPr>
        <p:spPr>
          <a:xfrm flipH="1">
            <a:off x="6400051" y="2075216"/>
            <a:ext cx="421806" cy="2712153"/>
          </a:xfrm>
          <a:prstGeom prst="line">
            <a:avLst/>
          </a:prstGeom>
          <a:ln w="12700" cmpd="sng">
            <a:solidFill>
              <a:srgbClr val="0000FF"/>
            </a:solidFill>
            <a:prstDash val="solid"/>
            <a:tailEnd type="stealth"/>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a:cxnSpLocks noChangeAspect="1"/>
          </p:cNvCxnSpPr>
          <p:nvPr/>
        </p:nvCxnSpPr>
        <p:spPr>
          <a:xfrm>
            <a:off x="5500256" y="2075216"/>
            <a:ext cx="209474" cy="2752428"/>
          </a:xfrm>
          <a:prstGeom prst="line">
            <a:avLst/>
          </a:prstGeom>
          <a:ln w="12700" cmpd="sng">
            <a:solidFill>
              <a:srgbClr val="0000FF"/>
            </a:solidFill>
            <a:prstDash val="solid"/>
            <a:tailEnd type="stealth"/>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a:cxnSpLocks noChangeAspect="1"/>
          </p:cNvCxnSpPr>
          <p:nvPr/>
        </p:nvCxnSpPr>
        <p:spPr>
          <a:xfrm>
            <a:off x="3538785" y="2543479"/>
            <a:ext cx="1101817" cy="2267992"/>
          </a:xfrm>
          <a:prstGeom prst="line">
            <a:avLst/>
          </a:prstGeom>
          <a:ln w="12700" cmpd="sng">
            <a:solidFill>
              <a:srgbClr val="0000FF"/>
            </a:solidFill>
            <a:prstDash val="solid"/>
            <a:tailEnd type="stealth"/>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a:cxnSpLocks noChangeAspect="1"/>
          </p:cNvCxnSpPr>
          <p:nvPr/>
        </p:nvCxnSpPr>
        <p:spPr>
          <a:xfrm>
            <a:off x="1566468" y="4203178"/>
            <a:ext cx="873690" cy="614397"/>
          </a:xfrm>
          <a:prstGeom prst="line">
            <a:avLst/>
          </a:prstGeom>
          <a:ln w="12700" cmpd="sng">
            <a:solidFill>
              <a:srgbClr val="0000FF"/>
            </a:solidFill>
            <a:prstDash val="solid"/>
            <a:tailEnd type="stealth"/>
          </a:ln>
          <a:effectLst/>
        </p:spPr>
        <p:style>
          <a:lnRef idx="2">
            <a:schemeClr val="accent1"/>
          </a:lnRef>
          <a:fillRef idx="0">
            <a:schemeClr val="accent1"/>
          </a:fillRef>
          <a:effectRef idx="1">
            <a:schemeClr val="accent1"/>
          </a:effectRef>
          <a:fontRef idx="minor">
            <a:schemeClr val="tx1"/>
          </a:fontRef>
        </p:style>
      </p:cxnSp>
      <p:grpSp>
        <p:nvGrpSpPr>
          <p:cNvPr id="100" name="Group 99"/>
          <p:cNvGrpSpPr/>
          <p:nvPr/>
        </p:nvGrpSpPr>
        <p:grpSpPr>
          <a:xfrm>
            <a:off x="1064688" y="2069853"/>
            <a:ext cx="9709920" cy="8404263"/>
            <a:chOff x="1072777" y="2069853"/>
            <a:chExt cx="9709920" cy="8404263"/>
          </a:xfrm>
        </p:grpSpPr>
        <p:sp>
          <p:nvSpPr>
            <p:cNvPr id="101" name="Arc 100"/>
            <p:cNvSpPr>
              <a:spLocks noChangeAspect="1"/>
            </p:cNvSpPr>
            <p:nvPr/>
          </p:nvSpPr>
          <p:spPr>
            <a:xfrm>
              <a:off x="1072777" y="2069853"/>
              <a:ext cx="9709920" cy="8404263"/>
            </a:xfrm>
            <a:prstGeom prst="arc">
              <a:avLst>
                <a:gd name="adj1" fmla="val 12631404"/>
                <a:gd name="adj2" fmla="val 18000209"/>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cxnSp>
          <p:nvCxnSpPr>
            <p:cNvPr id="102" name="Straight Connector 101"/>
            <p:cNvCxnSpPr>
              <a:cxnSpLocks noChangeAspect="1"/>
              <a:stCxn id="101" idx="0"/>
            </p:cNvCxnSpPr>
            <p:nvPr/>
          </p:nvCxnSpPr>
          <p:spPr>
            <a:xfrm flipH="1">
              <a:off x="1438711" y="3906252"/>
              <a:ext cx="476558" cy="63233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103" name="Straight Connector 102"/>
          <p:cNvCxnSpPr/>
          <p:nvPr/>
        </p:nvCxnSpPr>
        <p:spPr>
          <a:xfrm flipH="1">
            <a:off x="1450194" y="4002786"/>
            <a:ext cx="299839" cy="399533"/>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cxnSpLocks noChangeAspect="1"/>
          </p:cNvCxnSpPr>
          <p:nvPr/>
        </p:nvCxnSpPr>
        <p:spPr>
          <a:xfrm flipH="1">
            <a:off x="3265212" y="2415038"/>
            <a:ext cx="542045" cy="251742"/>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a:cxnSpLocks noChangeAspect="1"/>
          </p:cNvCxnSpPr>
          <p:nvPr/>
        </p:nvCxnSpPr>
        <p:spPr>
          <a:xfrm flipH="1">
            <a:off x="1684660" y="4817575"/>
            <a:ext cx="563073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flipH="1" flipV="1">
            <a:off x="7512707" y="2239423"/>
            <a:ext cx="385852" cy="120480"/>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H="1" flipV="1">
            <a:off x="6621973" y="2064974"/>
            <a:ext cx="393556" cy="55670"/>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H="1">
            <a:off x="5250460" y="2011047"/>
            <a:ext cx="453328" cy="35944"/>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a:cxnSpLocks noChangeAspect="1"/>
          </p:cNvCxnSpPr>
          <p:nvPr/>
        </p:nvCxnSpPr>
        <p:spPr>
          <a:xfrm flipH="1">
            <a:off x="7538718" y="3715030"/>
            <a:ext cx="480399" cy="714373"/>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a:cxnSpLocks/>
          </p:cNvCxnSpPr>
          <p:nvPr/>
        </p:nvCxnSpPr>
        <p:spPr>
          <a:xfrm>
            <a:off x="5882788" y="401558"/>
            <a:ext cx="2026293" cy="3529973"/>
          </a:xfrm>
          <a:prstGeom prst="line">
            <a:avLst/>
          </a:prstGeom>
          <a:ln w="19050" cmpd="sng">
            <a:solidFill>
              <a:srgbClr val="7501A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a:cxnSpLocks/>
          </p:cNvCxnSpPr>
          <p:nvPr/>
        </p:nvCxnSpPr>
        <p:spPr>
          <a:xfrm>
            <a:off x="7507558" y="121401"/>
            <a:ext cx="401523" cy="3800791"/>
          </a:xfrm>
          <a:prstGeom prst="line">
            <a:avLst/>
          </a:prstGeom>
          <a:ln w="19050" cmpd="sng">
            <a:solidFill>
              <a:srgbClr val="7501A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cxnSpLocks/>
          </p:cNvCxnSpPr>
          <p:nvPr/>
        </p:nvCxnSpPr>
        <p:spPr>
          <a:xfrm>
            <a:off x="3464308" y="401558"/>
            <a:ext cx="4444773" cy="3529973"/>
          </a:xfrm>
          <a:prstGeom prst="line">
            <a:avLst/>
          </a:prstGeom>
          <a:ln w="19050" cmpd="sng">
            <a:solidFill>
              <a:srgbClr val="7501A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a:cxnSpLocks/>
          </p:cNvCxnSpPr>
          <p:nvPr/>
        </p:nvCxnSpPr>
        <p:spPr>
          <a:xfrm>
            <a:off x="775034" y="1634247"/>
            <a:ext cx="7143385" cy="2325300"/>
          </a:xfrm>
          <a:prstGeom prst="line">
            <a:avLst/>
          </a:prstGeom>
          <a:ln w="19050" cmpd="sng">
            <a:solidFill>
              <a:srgbClr val="7501A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a:cxnSpLocks/>
          </p:cNvCxnSpPr>
          <p:nvPr/>
        </p:nvCxnSpPr>
        <p:spPr>
          <a:xfrm flipV="1">
            <a:off x="0" y="3940869"/>
            <a:ext cx="7890406" cy="296010"/>
          </a:xfrm>
          <a:prstGeom prst="line">
            <a:avLst/>
          </a:prstGeom>
          <a:ln w="19050" cmpd="sng">
            <a:solidFill>
              <a:srgbClr val="7501A2"/>
            </a:solidFill>
            <a:prstDash val="solid"/>
          </a:ln>
          <a:effectLst/>
        </p:spPr>
        <p:style>
          <a:lnRef idx="2">
            <a:schemeClr val="accent1"/>
          </a:lnRef>
          <a:fillRef idx="0">
            <a:schemeClr val="accent1"/>
          </a:fillRef>
          <a:effectRef idx="1">
            <a:schemeClr val="accent1"/>
          </a:effectRef>
          <a:fontRef idx="minor">
            <a:schemeClr val="tx1"/>
          </a:fontRef>
        </p:style>
      </p:cxnSp>
      <p:sp>
        <p:nvSpPr>
          <p:cNvPr id="116" name="TextBox 115"/>
          <p:cNvSpPr txBox="1"/>
          <p:nvPr/>
        </p:nvSpPr>
        <p:spPr>
          <a:xfrm>
            <a:off x="1457973" y="5822556"/>
            <a:ext cx="6997266" cy="646331"/>
          </a:xfrm>
          <a:prstGeom prst="rect">
            <a:avLst/>
          </a:prstGeom>
          <a:noFill/>
        </p:spPr>
        <p:txBody>
          <a:bodyPr wrap="none" rtlCol="0">
            <a:spAutoFit/>
          </a:bodyPr>
          <a:lstStyle/>
          <a:p>
            <a:r>
              <a:rPr lang="en-US" dirty="0" smtClean="0"/>
              <a:t>Secondary Electrons from Start Foils possible, but Low Probability;</a:t>
            </a:r>
          </a:p>
          <a:p>
            <a:r>
              <a:rPr lang="en-US" dirty="0" smtClean="0"/>
              <a:t>Start Electron only identifies entrance aperture</a:t>
            </a:r>
            <a:endParaRPr lang="en-US" dirty="0"/>
          </a:p>
        </p:txBody>
      </p:sp>
      <p:cxnSp>
        <p:nvCxnSpPr>
          <p:cNvPr id="117" name="Straight Connector 116"/>
          <p:cNvCxnSpPr>
            <a:cxnSpLocks noChangeAspect="1"/>
          </p:cNvCxnSpPr>
          <p:nvPr/>
        </p:nvCxnSpPr>
        <p:spPr>
          <a:xfrm flipH="1">
            <a:off x="1675041" y="5006432"/>
            <a:ext cx="5630735" cy="0"/>
          </a:xfrm>
          <a:prstGeom prst="line">
            <a:avLst/>
          </a:prstGeom>
          <a:ln w="762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cxnSpLocks noChangeAspect="1"/>
          </p:cNvCxnSpPr>
          <p:nvPr/>
        </p:nvCxnSpPr>
        <p:spPr>
          <a:xfrm flipH="1">
            <a:off x="1678870" y="5008357"/>
            <a:ext cx="624647"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a:cxnSpLocks noChangeAspect="1"/>
          </p:cNvCxnSpPr>
          <p:nvPr/>
        </p:nvCxnSpPr>
        <p:spPr>
          <a:xfrm flipH="1">
            <a:off x="2515634" y="5006432"/>
            <a:ext cx="314330"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cxnSpLocks noChangeAspect="1"/>
          </p:cNvCxnSpPr>
          <p:nvPr/>
        </p:nvCxnSpPr>
        <p:spPr>
          <a:xfrm flipH="1">
            <a:off x="3181927" y="5008357"/>
            <a:ext cx="1346280"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a:cxnSpLocks noChangeAspect="1"/>
          </p:cNvCxnSpPr>
          <p:nvPr/>
        </p:nvCxnSpPr>
        <p:spPr>
          <a:xfrm flipH="1">
            <a:off x="4829812" y="5007605"/>
            <a:ext cx="720754"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a:cxnSpLocks noChangeAspect="1"/>
          </p:cNvCxnSpPr>
          <p:nvPr/>
        </p:nvCxnSpPr>
        <p:spPr>
          <a:xfrm flipH="1">
            <a:off x="5849010" y="5006432"/>
            <a:ext cx="378369"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a:cxnSpLocks noChangeAspect="1"/>
          </p:cNvCxnSpPr>
          <p:nvPr/>
        </p:nvCxnSpPr>
        <p:spPr>
          <a:xfrm flipH="1">
            <a:off x="6536197" y="5006671"/>
            <a:ext cx="348079"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cxnSpLocks noChangeAspect="1"/>
          </p:cNvCxnSpPr>
          <p:nvPr/>
        </p:nvCxnSpPr>
        <p:spPr>
          <a:xfrm flipH="1">
            <a:off x="7180159" y="5002351"/>
            <a:ext cx="125618"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5" name="TextBox 124"/>
          <p:cNvSpPr txBox="1"/>
          <p:nvPr/>
        </p:nvSpPr>
        <p:spPr>
          <a:xfrm>
            <a:off x="2425401" y="4144209"/>
            <a:ext cx="4290733" cy="369332"/>
          </a:xfrm>
          <a:prstGeom prst="rect">
            <a:avLst/>
          </a:prstGeom>
          <a:noFill/>
        </p:spPr>
        <p:txBody>
          <a:bodyPr wrap="none" rtlCol="0">
            <a:spAutoFit/>
          </a:bodyPr>
          <a:lstStyle/>
          <a:p>
            <a:r>
              <a:rPr lang="en-US" dirty="0" smtClean="0">
                <a:solidFill>
                  <a:srgbClr val="0000FF"/>
                </a:solidFill>
              </a:rPr>
              <a:t>Stops from secondaries not </a:t>
            </a:r>
            <a:r>
              <a:rPr lang="en-US" dirty="0" err="1" smtClean="0">
                <a:solidFill>
                  <a:srgbClr val="0000FF"/>
                </a:solidFill>
              </a:rPr>
              <a:t>indentifiable</a:t>
            </a:r>
            <a:endParaRPr lang="en-US" dirty="0">
              <a:solidFill>
                <a:srgbClr val="0000FF"/>
              </a:solidFill>
            </a:endParaRPr>
          </a:p>
        </p:txBody>
      </p:sp>
      <p:sp>
        <p:nvSpPr>
          <p:cNvPr id="69" name="Title 1"/>
          <p:cNvSpPr>
            <a:spLocks noGrp="1"/>
          </p:cNvSpPr>
          <p:nvPr>
            <p:ph type="title"/>
          </p:nvPr>
        </p:nvSpPr>
        <p:spPr>
          <a:xfrm>
            <a:off x="683879" y="185100"/>
            <a:ext cx="7199939" cy="675511"/>
          </a:xfrm>
        </p:spPr>
        <p:txBody>
          <a:bodyPr/>
          <a:lstStyle/>
          <a:p>
            <a:pPr algn="ctr"/>
            <a:r>
              <a:rPr lang="en-US" b="0" dirty="0" smtClean="0"/>
              <a:t>Foreground Measurement: Electrons</a:t>
            </a:r>
            <a:endParaRPr lang="en-US" b="0" dirty="0"/>
          </a:p>
        </p:txBody>
      </p:sp>
      <p:sp>
        <p:nvSpPr>
          <p:cNvPr id="72" name="TextBox 71"/>
          <p:cNvSpPr txBox="1"/>
          <p:nvPr/>
        </p:nvSpPr>
        <p:spPr>
          <a:xfrm>
            <a:off x="80588" y="1200853"/>
            <a:ext cx="2139561" cy="584776"/>
          </a:xfrm>
          <a:prstGeom prst="rect">
            <a:avLst/>
          </a:prstGeom>
          <a:solidFill>
            <a:srgbClr val="65018D"/>
          </a:solidFill>
        </p:spPr>
        <p:txBody>
          <a:bodyPr wrap="square" rtlCol="0">
            <a:spAutoFit/>
          </a:bodyPr>
          <a:lstStyle/>
          <a:p>
            <a:pPr algn="ctr"/>
            <a:r>
              <a:rPr lang="en-US" sz="1600" dirty="0">
                <a:solidFill>
                  <a:srgbClr val="FFFF00"/>
                </a:solidFill>
              </a:rPr>
              <a:t>s</a:t>
            </a:r>
            <a:r>
              <a:rPr lang="en-US" sz="1600" dirty="0" smtClean="0">
                <a:solidFill>
                  <a:srgbClr val="FFFF00"/>
                </a:solidFill>
              </a:rPr>
              <a:t>tart </a:t>
            </a:r>
            <a:r>
              <a:rPr lang="en-US" sz="1600" dirty="0" err="1" smtClean="0">
                <a:solidFill>
                  <a:srgbClr val="FFFF00"/>
                </a:solidFill>
              </a:rPr>
              <a:t>accel</a:t>
            </a:r>
            <a:r>
              <a:rPr lang="en-US" sz="1600" dirty="0" smtClean="0">
                <a:solidFill>
                  <a:srgbClr val="FFFF00"/>
                </a:solidFill>
              </a:rPr>
              <a:t>. grid holes need to be updated</a:t>
            </a:r>
            <a:endParaRPr lang="en-US" sz="1600" dirty="0">
              <a:solidFill>
                <a:srgbClr val="FFFF00"/>
              </a:solidFill>
            </a:endParaRPr>
          </a:p>
        </p:txBody>
      </p:sp>
    </p:spTree>
    <p:extLst>
      <p:ext uri="{BB962C8B-B14F-4D97-AF65-F5344CB8AC3E}">
        <p14:creationId xmlns:p14="http://schemas.microsoft.com/office/powerpoint/2010/main" val="134483751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Group 100"/>
          <p:cNvGrpSpPr/>
          <p:nvPr/>
        </p:nvGrpSpPr>
        <p:grpSpPr>
          <a:xfrm>
            <a:off x="-18274" y="984430"/>
            <a:ext cx="10792882" cy="9489686"/>
            <a:chOff x="-18274" y="984430"/>
            <a:chExt cx="10792882" cy="9489686"/>
          </a:xfrm>
        </p:grpSpPr>
        <p:grpSp>
          <p:nvGrpSpPr>
            <p:cNvPr id="102" name="Group 101"/>
            <p:cNvGrpSpPr/>
            <p:nvPr/>
          </p:nvGrpSpPr>
          <p:grpSpPr>
            <a:xfrm>
              <a:off x="-18274" y="984430"/>
              <a:ext cx="10792882" cy="9489686"/>
              <a:chOff x="-18274" y="984430"/>
              <a:chExt cx="10792882" cy="9489686"/>
            </a:xfrm>
          </p:grpSpPr>
          <p:pic>
            <p:nvPicPr>
              <p:cNvPr id="111" name="Picture 110" descr="Screen Shot 2013-10-08 at 8.14.54 PM.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74" y="984430"/>
                <a:ext cx="8774875" cy="4241631"/>
              </a:xfrm>
              <a:prstGeom prst="rect">
                <a:avLst/>
              </a:prstGeom>
            </p:spPr>
          </p:pic>
          <p:pic>
            <p:nvPicPr>
              <p:cNvPr id="112" name="Picture 111" descr="7464-0000-09b.jpg.jpe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7759" t="57517" r="27619" b="35675"/>
              <a:stretch/>
            </p:blipFill>
            <p:spPr>
              <a:xfrm>
                <a:off x="890236" y="4627920"/>
                <a:ext cx="6536838" cy="845306"/>
              </a:xfrm>
              <a:prstGeom prst="rect">
                <a:avLst/>
              </a:prstGeom>
            </p:spPr>
          </p:pic>
          <p:pic>
            <p:nvPicPr>
              <p:cNvPr id="113" name="Picture 112" descr="Screen Shot 2013-10-08 at 8.27.45 PM.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7090" y="2499572"/>
                <a:ext cx="2956415" cy="2875556"/>
              </a:xfrm>
              <a:prstGeom prst="rect">
                <a:avLst/>
              </a:prstGeom>
            </p:spPr>
          </p:pic>
          <p:sp>
            <p:nvSpPr>
              <p:cNvPr id="114" name="Arc 113"/>
              <p:cNvSpPr>
                <a:spLocks noChangeAspect="1"/>
              </p:cNvSpPr>
              <p:nvPr/>
            </p:nvSpPr>
            <p:spPr>
              <a:xfrm>
                <a:off x="1352292" y="2363858"/>
                <a:ext cx="9274148" cy="7593800"/>
              </a:xfrm>
              <a:prstGeom prst="arc">
                <a:avLst>
                  <a:gd name="adj1" fmla="val 11997581"/>
                  <a:gd name="adj2" fmla="val 12081102"/>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cxnSp>
            <p:nvCxnSpPr>
              <p:cNvPr id="115" name="Straight Connector 114"/>
              <p:cNvCxnSpPr>
                <a:cxnSpLocks noChangeAspect="1"/>
              </p:cNvCxnSpPr>
              <p:nvPr/>
            </p:nvCxnSpPr>
            <p:spPr>
              <a:xfrm flipH="1">
                <a:off x="1759177" y="4619336"/>
                <a:ext cx="20907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7251386" y="3411441"/>
                <a:ext cx="816250" cy="1180637"/>
              </a:xfrm>
              <a:prstGeom prst="line">
                <a:avLst/>
              </a:prstGeom>
              <a:ln w="28575"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cxnSpLocks noChangeAspect="1"/>
              </p:cNvCxnSpPr>
              <p:nvPr/>
            </p:nvCxnSpPr>
            <p:spPr>
              <a:xfrm flipH="1">
                <a:off x="8067636" y="2762364"/>
                <a:ext cx="0" cy="62147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cxnSpLocks noChangeAspect="1"/>
              </p:cNvCxnSpPr>
              <p:nvPr/>
            </p:nvCxnSpPr>
            <p:spPr>
              <a:xfrm flipH="1">
                <a:off x="1683622" y="5180092"/>
                <a:ext cx="563073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19" name="Picture 118" descr="7464-0000-09b.jpg.jpe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7759" t="64204" r="20596" b="33844"/>
              <a:stretch/>
            </p:blipFill>
            <p:spPr>
              <a:xfrm>
                <a:off x="890236" y="5456064"/>
                <a:ext cx="7377410" cy="180549"/>
              </a:xfrm>
              <a:prstGeom prst="rect">
                <a:avLst/>
              </a:prstGeom>
            </p:spPr>
          </p:pic>
          <p:cxnSp>
            <p:nvCxnSpPr>
              <p:cNvPr id="120" name="Straight Connector 119"/>
              <p:cNvCxnSpPr>
                <a:cxnSpLocks noChangeAspect="1"/>
              </p:cNvCxnSpPr>
              <p:nvPr/>
            </p:nvCxnSpPr>
            <p:spPr>
              <a:xfrm flipH="1">
                <a:off x="1704612" y="5498311"/>
                <a:ext cx="563073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H="1">
                <a:off x="8095047" y="2571315"/>
                <a:ext cx="539558" cy="82165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a:cxnSpLocks noChangeAspect="1"/>
              </p:cNvCxnSpPr>
              <p:nvPr/>
            </p:nvCxnSpPr>
            <p:spPr>
              <a:xfrm>
                <a:off x="915979" y="4495966"/>
                <a:ext cx="0" cy="55460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a:cxnSpLocks noChangeAspect="1"/>
              </p:cNvCxnSpPr>
              <p:nvPr/>
            </p:nvCxnSpPr>
            <p:spPr>
              <a:xfrm flipH="1">
                <a:off x="7599576" y="3772090"/>
                <a:ext cx="481649" cy="717525"/>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cxnSpLocks noChangeAspect="1"/>
              </p:cNvCxnSpPr>
              <p:nvPr/>
            </p:nvCxnSpPr>
            <p:spPr>
              <a:xfrm flipH="1">
                <a:off x="7872659" y="3765550"/>
                <a:ext cx="315777" cy="471328"/>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5" name="Arc 124"/>
              <p:cNvSpPr>
                <a:spLocks noChangeAspect="1"/>
              </p:cNvSpPr>
              <p:nvPr/>
            </p:nvSpPr>
            <p:spPr>
              <a:xfrm>
                <a:off x="1352292" y="2363858"/>
                <a:ext cx="9274148" cy="7593800"/>
              </a:xfrm>
              <a:prstGeom prst="arc">
                <a:avLst>
                  <a:gd name="adj1" fmla="val 17926997"/>
                  <a:gd name="adj2" fmla="val 18106213"/>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26" name="Arc 125"/>
              <p:cNvSpPr>
                <a:spLocks noChangeAspect="1"/>
              </p:cNvSpPr>
              <p:nvPr/>
            </p:nvSpPr>
            <p:spPr>
              <a:xfrm>
                <a:off x="1352292" y="2363858"/>
                <a:ext cx="9274148" cy="7593800"/>
              </a:xfrm>
              <a:prstGeom prst="arc">
                <a:avLst>
                  <a:gd name="adj1" fmla="val 12504014"/>
                  <a:gd name="adj2" fmla="val 13985985"/>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27" name="Arc 126"/>
              <p:cNvSpPr>
                <a:spLocks noChangeAspect="1"/>
              </p:cNvSpPr>
              <p:nvPr/>
            </p:nvSpPr>
            <p:spPr>
              <a:xfrm>
                <a:off x="1352292" y="2363858"/>
                <a:ext cx="9274148" cy="7593800"/>
              </a:xfrm>
              <a:prstGeom prst="arc">
                <a:avLst>
                  <a:gd name="adj1" fmla="val 16349063"/>
                  <a:gd name="adj2" fmla="val 16805627"/>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28" name="Arc 127"/>
              <p:cNvSpPr>
                <a:spLocks noChangeAspect="1"/>
              </p:cNvSpPr>
              <p:nvPr/>
            </p:nvSpPr>
            <p:spPr>
              <a:xfrm>
                <a:off x="1352292" y="2363858"/>
                <a:ext cx="9274148" cy="7593800"/>
              </a:xfrm>
              <a:prstGeom prst="arc">
                <a:avLst>
                  <a:gd name="adj1" fmla="val 15502330"/>
                  <a:gd name="adj2" fmla="val 15701367"/>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29" name="Arc 128"/>
              <p:cNvSpPr>
                <a:spLocks noChangeAspect="1"/>
              </p:cNvSpPr>
              <p:nvPr/>
            </p:nvSpPr>
            <p:spPr>
              <a:xfrm>
                <a:off x="1352292" y="2363858"/>
                <a:ext cx="9274148" cy="7593800"/>
              </a:xfrm>
              <a:prstGeom prst="arc">
                <a:avLst>
                  <a:gd name="adj1" fmla="val 14575102"/>
                  <a:gd name="adj2" fmla="val 14727832"/>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130" name="Arc 129"/>
              <p:cNvSpPr>
                <a:spLocks noChangeAspect="1"/>
              </p:cNvSpPr>
              <p:nvPr/>
            </p:nvSpPr>
            <p:spPr>
              <a:xfrm>
                <a:off x="1352292" y="2363858"/>
                <a:ext cx="9274148" cy="7593800"/>
              </a:xfrm>
              <a:prstGeom prst="arc">
                <a:avLst>
                  <a:gd name="adj1" fmla="val 12103761"/>
                  <a:gd name="adj2" fmla="val 17977547"/>
                </a:avLst>
              </a:prstGeom>
              <a:ln w="28575"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cxnSp>
            <p:nvCxnSpPr>
              <p:cNvPr id="131" name="Straight Connector 130"/>
              <p:cNvCxnSpPr>
                <a:cxnSpLocks noChangeAspect="1"/>
              </p:cNvCxnSpPr>
              <p:nvPr/>
            </p:nvCxnSpPr>
            <p:spPr>
              <a:xfrm flipH="1">
                <a:off x="2397577" y="4619336"/>
                <a:ext cx="531319"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a:cxnSpLocks noChangeAspect="1"/>
              </p:cNvCxnSpPr>
              <p:nvPr/>
            </p:nvCxnSpPr>
            <p:spPr>
              <a:xfrm flipH="1">
                <a:off x="3460983" y="4618976"/>
                <a:ext cx="936958"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a:cxnSpLocks noChangeAspect="1"/>
              </p:cNvCxnSpPr>
              <p:nvPr/>
            </p:nvCxnSpPr>
            <p:spPr>
              <a:xfrm flipH="1">
                <a:off x="4661722" y="4612742"/>
                <a:ext cx="917142"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cxnSpLocks noChangeAspect="1"/>
              </p:cNvCxnSpPr>
              <p:nvPr/>
            </p:nvCxnSpPr>
            <p:spPr>
              <a:xfrm flipH="1">
                <a:off x="5831253" y="4612742"/>
                <a:ext cx="476327"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a:cxnSpLocks noChangeAspect="1"/>
              </p:cNvCxnSpPr>
              <p:nvPr/>
            </p:nvCxnSpPr>
            <p:spPr>
              <a:xfrm flipH="1">
                <a:off x="6536196" y="4606148"/>
                <a:ext cx="42436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a:cxnSpLocks noChangeAspect="1"/>
              </p:cNvCxnSpPr>
              <p:nvPr/>
            </p:nvCxnSpPr>
            <p:spPr>
              <a:xfrm flipH="1">
                <a:off x="7180159" y="4606148"/>
                <a:ext cx="91084"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a:cxnSpLocks noChangeAspect="1"/>
              </p:cNvCxnSpPr>
              <p:nvPr/>
            </p:nvCxnSpPr>
            <p:spPr>
              <a:xfrm flipH="1">
                <a:off x="1939667" y="4606729"/>
                <a:ext cx="5230978" cy="0"/>
              </a:xfrm>
              <a:prstGeom prst="line">
                <a:avLst/>
              </a:prstGeom>
              <a:ln w="28575"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38" name="Arc 137"/>
              <p:cNvSpPr>
                <a:spLocks noChangeAspect="1"/>
              </p:cNvSpPr>
              <p:nvPr/>
            </p:nvSpPr>
            <p:spPr>
              <a:xfrm>
                <a:off x="1302234" y="2343855"/>
                <a:ext cx="9274148" cy="7593800"/>
              </a:xfrm>
              <a:prstGeom prst="arc">
                <a:avLst>
                  <a:gd name="adj1" fmla="val 17356730"/>
                  <a:gd name="adj2" fmla="val 17619220"/>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grpSp>
            <p:nvGrpSpPr>
              <p:cNvPr id="139" name="Group 138"/>
              <p:cNvGrpSpPr/>
              <p:nvPr/>
            </p:nvGrpSpPr>
            <p:grpSpPr>
              <a:xfrm>
                <a:off x="1064688" y="2069853"/>
                <a:ext cx="9709920" cy="8404263"/>
                <a:chOff x="1072777" y="2069853"/>
                <a:chExt cx="9709920" cy="8404263"/>
              </a:xfrm>
            </p:grpSpPr>
            <p:sp>
              <p:nvSpPr>
                <p:cNvPr id="147" name="Arc 146"/>
                <p:cNvSpPr>
                  <a:spLocks noChangeAspect="1"/>
                </p:cNvSpPr>
                <p:nvPr/>
              </p:nvSpPr>
              <p:spPr>
                <a:xfrm>
                  <a:off x="1072777" y="2069853"/>
                  <a:ext cx="9709920" cy="8404263"/>
                </a:xfrm>
                <a:prstGeom prst="arc">
                  <a:avLst>
                    <a:gd name="adj1" fmla="val 12631404"/>
                    <a:gd name="adj2" fmla="val 18000209"/>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cxnSp>
              <p:nvCxnSpPr>
                <p:cNvPr id="148" name="Straight Connector 147"/>
                <p:cNvCxnSpPr>
                  <a:cxnSpLocks noChangeAspect="1"/>
                  <a:stCxn id="147" idx="0"/>
                </p:cNvCxnSpPr>
                <p:nvPr/>
              </p:nvCxnSpPr>
              <p:spPr>
                <a:xfrm flipH="1">
                  <a:off x="1438711" y="3906252"/>
                  <a:ext cx="476558" cy="63233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140" name="Straight Connector 139"/>
              <p:cNvCxnSpPr/>
              <p:nvPr/>
            </p:nvCxnSpPr>
            <p:spPr>
              <a:xfrm flipH="1">
                <a:off x="1450194" y="4002786"/>
                <a:ext cx="299839" cy="399533"/>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a:cxnSpLocks noChangeAspect="1"/>
              </p:cNvCxnSpPr>
              <p:nvPr/>
            </p:nvCxnSpPr>
            <p:spPr>
              <a:xfrm flipH="1">
                <a:off x="3265212" y="2415038"/>
                <a:ext cx="542045" cy="251742"/>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a:cxnSpLocks noChangeAspect="1"/>
              </p:cNvCxnSpPr>
              <p:nvPr/>
            </p:nvCxnSpPr>
            <p:spPr>
              <a:xfrm flipH="1">
                <a:off x="1684660" y="4817575"/>
                <a:ext cx="5630735"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flipH="1" flipV="1">
                <a:off x="7512707" y="2239423"/>
                <a:ext cx="385852" cy="120480"/>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flipH="1" flipV="1">
                <a:off x="6621973" y="2064974"/>
                <a:ext cx="393556" cy="55670"/>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H="1">
                <a:off x="5250460" y="2011047"/>
                <a:ext cx="453328" cy="35944"/>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cxnSpLocks noChangeAspect="1"/>
              </p:cNvCxnSpPr>
              <p:nvPr/>
            </p:nvCxnSpPr>
            <p:spPr>
              <a:xfrm flipH="1">
                <a:off x="7538718" y="3715030"/>
                <a:ext cx="480399" cy="714373"/>
              </a:xfrm>
              <a:prstGeom prst="line">
                <a:avLst/>
              </a:prstGeom>
              <a:ln w="76200" cmpd="sng">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03" name="Straight Connector 102"/>
            <p:cNvCxnSpPr>
              <a:cxnSpLocks noChangeAspect="1"/>
            </p:cNvCxnSpPr>
            <p:nvPr/>
          </p:nvCxnSpPr>
          <p:spPr>
            <a:xfrm flipH="1">
              <a:off x="1675041" y="5006432"/>
              <a:ext cx="5630735" cy="0"/>
            </a:xfrm>
            <a:prstGeom prst="line">
              <a:avLst/>
            </a:prstGeom>
            <a:ln w="762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cxnSpLocks noChangeAspect="1"/>
            </p:cNvCxnSpPr>
            <p:nvPr/>
          </p:nvCxnSpPr>
          <p:spPr>
            <a:xfrm flipH="1">
              <a:off x="1678870" y="5008357"/>
              <a:ext cx="624647"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a:cxnSpLocks noChangeAspect="1"/>
            </p:cNvCxnSpPr>
            <p:nvPr/>
          </p:nvCxnSpPr>
          <p:spPr>
            <a:xfrm flipH="1">
              <a:off x="2515634" y="5006432"/>
              <a:ext cx="314330"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a:cxnSpLocks noChangeAspect="1"/>
            </p:cNvCxnSpPr>
            <p:nvPr/>
          </p:nvCxnSpPr>
          <p:spPr>
            <a:xfrm flipH="1">
              <a:off x="3181927" y="5008357"/>
              <a:ext cx="1346280"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cxnSpLocks noChangeAspect="1"/>
            </p:cNvCxnSpPr>
            <p:nvPr/>
          </p:nvCxnSpPr>
          <p:spPr>
            <a:xfrm flipH="1">
              <a:off x="4829812" y="5007605"/>
              <a:ext cx="720754"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a:cxnSpLocks noChangeAspect="1"/>
            </p:cNvCxnSpPr>
            <p:nvPr/>
          </p:nvCxnSpPr>
          <p:spPr>
            <a:xfrm flipH="1">
              <a:off x="5849010" y="5006432"/>
              <a:ext cx="378369"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cxnSpLocks noChangeAspect="1"/>
            </p:cNvCxnSpPr>
            <p:nvPr/>
          </p:nvCxnSpPr>
          <p:spPr>
            <a:xfrm flipH="1">
              <a:off x="6536197" y="5006671"/>
              <a:ext cx="348079"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a:cxnSpLocks noChangeAspect="1"/>
            </p:cNvCxnSpPr>
            <p:nvPr/>
          </p:nvCxnSpPr>
          <p:spPr>
            <a:xfrm flipH="1">
              <a:off x="7180159" y="5002351"/>
              <a:ext cx="125618"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Title 2"/>
          <p:cNvSpPr>
            <a:spLocks noGrp="1"/>
          </p:cNvSpPr>
          <p:nvPr>
            <p:ph type="title"/>
          </p:nvPr>
        </p:nvSpPr>
        <p:spPr/>
        <p:txBody>
          <a:bodyPr/>
          <a:lstStyle/>
          <a:p>
            <a:r>
              <a:rPr lang="en-US" dirty="0" smtClean="0"/>
              <a:t>Secondary Electrons &amp; Potentials</a:t>
            </a:r>
            <a:endParaRPr lang="en-US" dirty="0"/>
          </a:p>
        </p:txBody>
      </p:sp>
      <p:cxnSp>
        <p:nvCxnSpPr>
          <p:cNvPr id="56" name="Straight Connector 55"/>
          <p:cNvCxnSpPr>
            <a:cxnSpLocks/>
          </p:cNvCxnSpPr>
          <p:nvPr/>
        </p:nvCxnSpPr>
        <p:spPr>
          <a:xfrm flipH="1">
            <a:off x="7857753" y="2666825"/>
            <a:ext cx="795140" cy="1165686"/>
          </a:xfrm>
          <a:prstGeom prst="line">
            <a:avLst/>
          </a:prstGeom>
          <a:ln w="28575" cmpd="sng">
            <a:solidFill>
              <a:srgbClr val="0000FF"/>
            </a:solidFill>
            <a:prstDash val="solid"/>
            <a:headEnd type="none"/>
            <a:tailEnd type="diamond" w="med" len="med"/>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a:cxnSpLocks/>
          </p:cNvCxnSpPr>
          <p:nvPr/>
        </p:nvCxnSpPr>
        <p:spPr>
          <a:xfrm flipV="1">
            <a:off x="2999596" y="4692334"/>
            <a:ext cx="0" cy="1402524"/>
          </a:xfrm>
          <a:prstGeom prst="line">
            <a:avLst/>
          </a:prstGeom>
          <a:ln w="28575" cmpd="sng">
            <a:solidFill>
              <a:srgbClr val="0000FF"/>
            </a:solidFill>
            <a:prstDash val="solid"/>
            <a:headEnd type="none"/>
            <a:tailEnd type="diamond"/>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2222282" y="6037340"/>
            <a:ext cx="1518665" cy="830997"/>
          </a:xfrm>
          <a:prstGeom prst="rect">
            <a:avLst/>
          </a:prstGeom>
          <a:noFill/>
        </p:spPr>
        <p:txBody>
          <a:bodyPr wrap="none" rtlCol="0">
            <a:spAutoFit/>
          </a:bodyPr>
          <a:lstStyle/>
          <a:p>
            <a:pPr algn="ctr"/>
            <a:r>
              <a:rPr lang="en-US" sz="1600" dirty="0" smtClean="0">
                <a:solidFill>
                  <a:srgbClr val="0000FF"/>
                </a:solidFill>
              </a:rPr>
              <a:t>100 V retarding</a:t>
            </a:r>
          </a:p>
          <a:p>
            <a:pPr algn="ctr"/>
            <a:r>
              <a:rPr lang="en-US" sz="1600" dirty="0" smtClean="0">
                <a:solidFill>
                  <a:srgbClr val="0000FF"/>
                </a:solidFill>
              </a:rPr>
              <a:t>potential region</a:t>
            </a:r>
          </a:p>
          <a:p>
            <a:pPr algn="ctr"/>
            <a:endParaRPr lang="en-US" sz="1600" dirty="0" smtClean="0">
              <a:solidFill>
                <a:srgbClr val="0000FF"/>
              </a:solidFill>
            </a:endParaRPr>
          </a:p>
        </p:txBody>
      </p:sp>
      <p:sp>
        <p:nvSpPr>
          <p:cNvPr id="60" name="TextBox 59"/>
          <p:cNvSpPr txBox="1"/>
          <p:nvPr/>
        </p:nvSpPr>
        <p:spPr>
          <a:xfrm>
            <a:off x="4109058" y="3254590"/>
            <a:ext cx="1441508" cy="646331"/>
          </a:xfrm>
          <a:prstGeom prst="rect">
            <a:avLst/>
          </a:prstGeom>
          <a:noFill/>
        </p:spPr>
        <p:txBody>
          <a:bodyPr wrap="none" rtlCol="0">
            <a:spAutoFit/>
          </a:bodyPr>
          <a:lstStyle/>
          <a:p>
            <a:pPr algn="ctr"/>
            <a:r>
              <a:rPr lang="en-US" dirty="0" smtClean="0">
                <a:solidFill>
                  <a:srgbClr val="000000"/>
                </a:solidFill>
              </a:rPr>
              <a:t>Equipotential</a:t>
            </a:r>
          </a:p>
          <a:p>
            <a:pPr algn="ctr"/>
            <a:r>
              <a:rPr lang="en-US" dirty="0" smtClean="0">
                <a:solidFill>
                  <a:srgbClr val="000000"/>
                </a:solidFill>
              </a:rPr>
              <a:t>Volume</a:t>
            </a:r>
            <a:endParaRPr lang="en-US" dirty="0">
              <a:solidFill>
                <a:srgbClr val="000000"/>
              </a:solidFill>
            </a:endParaRPr>
          </a:p>
        </p:txBody>
      </p:sp>
      <p:cxnSp>
        <p:nvCxnSpPr>
          <p:cNvPr id="61" name="Straight Connector 60"/>
          <p:cNvCxnSpPr>
            <a:cxnSpLocks/>
          </p:cNvCxnSpPr>
          <p:nvPr/>
        </p:nvCxnSpPr>
        <p:spPr>
          <a:xfrm flipH="1" flipV="1">
            <a:off x="7966729" y="4029164"/>
            <a:ext cx="841415" cy="674914"/>
          </a:xfrm>
          <a:prstGeom prst="line">
            <a:avLst/>
          </a:prstGeom>
          <a:ln w="28575" cmpd="sng">
            <a:solidFill>
              <a:srgbClr val="00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a:cxnSpLocks/>
          </p:cNvCxnSpPr>
          <p:nvPr/>
        </p:nvCxnSpPr>
        <p:spPr>
          <a:xfrm flipV="1">
            <a:off x="8808144" y="4693417"/>
            <a:ext cx="1" cy="1321400"/>
          </a:xfrm>
          <a:prstGeom prst="line">
            <a:avLst/>
          </a:prstGeom>
          <a:ln w="28575" cmpd="sng">
            <a:solidFill>
              <a:srgbClr val="000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63" name="Group 62"/>
          <p:cNvGrpSpPr/>
          <p:nvPr/>
        </p:nvGrpSpPr>
        <p:grpSpPr>
          <a:xfrm>
            <a:off x="3068765" y="2404033"/>
            <a:ext cx="4547101" cy="2390593"/>
            <a:chOff x="3068765" y="2404033"/>
            <a:chExt cx="4547101" cy="2390593"/>
          </a:xfrm>
        </p:grpSpPr>
        <p:grpSp>
          <p:nvGrpSpPr>
            <p:cNvPr id="64" name="Group 63"/>
            <p:cNvGrpSpPr/>
            <p:nvPr/>
          </p:nvGrpSpPr>
          <p:grpSpPr>
            <a:xfrm>
              <a:off x="3068765" y="2404033"/>
              <a:ext cx="4547101" cy="2390593"/>
              <a:chOff x="3068765" y="2404033"/>
              <a:chExt cx="4547101" cy="2390593"/>
            </a:xfrm>
          </p:grpSpPr>
          <p:grpSp>
            <p:nvGrpSpPr>
              <p:cNvPr id="66" name="Group 65"/>
              <p:cNvGrpSpPr/>
              <p:nvPr/>
            </p:nvGrpSpPr>
            <p:grpSpPr>
              <a:xfrm>
                <a:off x="3068765" y="2404033"/>
                <a:ext cx="4547101" cy="2390593"/>
                <a:chOff x="3068765" y="2404033"/>
                <a:chExt cx="4547101" cy="2390593"/>
              </a:xfrm>
            </p:grpSpPr>
            <p:cxnSp>
              <p:nvCxnSpPr>
                <p:cNvPr id="68" name="Straight Connector 67"/>
                <p:cNvCxnSpPr>
                  <a:cxnSpLocks noChangeAspect="1"/>
                </p:cNvCxnSpPr>
                <p:nvPr/>
              </p:nvCxnSpPr>
              <p:spPr>
                <a:xfrm flipH="1">
                  <a:off x="3068765" y="2447455"/>
                  <a:ext cx="1605657" cy="2347171"/>
                </a:xfrm>
                <a:prstGeom prst="line">
                  <a:avLst/>
                </a:prstGeom>
                <a:ln w="127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69" name="Group 68"/>
                <p:cNvGrpSpPr/>
                <p:nvPr/>
              </p:nvGrpSpPr>
              <p:grpSpPr>
                <a:xfrm>
                  <a:off x="4643463" y="2404033"/>
                  <a:ext cx="2972403" cy="1885297"/>
                  <a:chOff x="4643463" y="2404033"/>
                  <a:chExt cx="2972403" cy="1885297"/>
                </a:xfrm>
              </p:grpSpPr>
              <p:cxnSp>
                <p:nvCxnSpPr>
                  <p:cNvPr id="70" name="Straight Connector 69"/>
                  <p:cNvCxnSpPr>
                    <a:cxnSpLocks noChangeAspect="1"/>
                  </p:cNvCxnSpPr>
                  <p:nvPr/>
                </p:nvCxnSpPr>
                <p:spPr>
                  <a:xfrm flipH="1" flipV="1">
                    <a:off x="4829812" y="2423155"/>
                    <a:ext cx="2786054" cy="1866175"/>
                  </a:xfrm>
                  <a:prstGeom prst="line">
                    <a:avLst/>
                  </a:prstGeom>
                  <a:ln w="1270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sp>
                <p:nvSpPr>
                  <p:cNvPr id="71" name="Arc 70"/>
                  <p:cNvSpPr/>
                  <p:nvPr/>
                </p:nvSpPr>
                <p:spPr>
                  <a:xfrm>
                    <a:off x="4643463" y="2404033"/>
                    <a:ext cx="244813" cy="262792"/>
                  </a:xfrm>
                  <a:prstGeom prst="arc">
                    <a:avLst>
                      <a:gd name="adj1" fmla="val 13247682"/>
                      <a:gd name="adj2" fmla="val 18037902"/>
                    </a:avLst>
                  </a:prstGeom>
                  <a:ln w="1270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cxnSp>
            <p:nvCxnSpPr>
              <p:cNvPr id="67" name="Straight Connector 66"/>
              <p:cNvCxnSpPr>
                <a:cxnSpLocks noChangeAspect="1"/>
              </p:cNvCxnSpPr>
              <p:nvPr/>
            </p:nvCxnSpPr>
            <p:spPr>
              <a:xfrm flipH="1" flipV="1">
                <a:off x="5480115" y="2860230"/>
                <a:ext cx="85985" cy="57595"/>
              </a:xfrm>
              <a:prstGeom prst="line">
                <a:avLst/>
              </a:prstGeom>
              <a:ln w="12700" cmpd="sng">
                <a:solidFill>
                  <a:srgbClr val="008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grpSp>
        <p:cxnSp>
          <p:nvCxnSpPr>
            <p:cNvPr id="65" name="Straight Connector 64"/>
            <p:cNvCxnSpPr>
              <a:cxnSpLocks noChangeAspect="1"/>
            </p:cNvCxnSpPr>
            <p:nvPr/>
          </p:nvCxnSpPr>
          <p:spPr>
            <a:xfrm flipH="1">
              <a:off x="3807256" y="3586196"/>
              <a:ext cx="88134" cy="128834"/>
            </a:xfrm>
            <a:prstGeom prst="line">
              <a:avLst/>
            </a:prstGeom>
            <a:ln w="12700" cmpd="sng">
              <a:solidFill>
                <a:srgbClr val="008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grpSp>
      <p:cxnSp>
        <p:nvCxnSpPr>
          <p:cNvPr id="72" name="Straight Connector 71"/>
          <p:cNvCxnSpPr>
            <a:cxnSpLocks noChangeAspect="1"/>
          </p:cNvCxnSpPr>
          <p:nvPr/>
        </p:nvCxnSpPr>
        <p:spPr>
          <a:xfrm flipH="1">
            <a:off x="6543612" y="3777868"/>
            <a:ext cx="13661" cy="87840"/>
          </a:xfrm>
          <a:prstGeom prst="line">
            <a:avLst/>
          </a:prstGeom>
          <a:ln w="12700" cmpd="sng">
            <a:solidFill>
              <a:srgbClr val="0000FF"/>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cxnSpLocks noChangeAspect="1"/>
          </p:cNvCxnSpPr>
          <p:nvPr/>
        </p:nvCxnSpPr>
        <p:spPr>
          <a:xfrm flipH="1">
            <a:off x="7300046" y="3642868"/>
            <a:ext cx="35301" cy="129647"/>
          </a:xfrm>
          <a:prstGeom prst="line">
            <a:avLst/>
          </a:prstGeom>
          <a:ln w="12700" cmpd="sng">
            <a:solidFill>
              <a:srgbClr val="0000FF"/>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a:cxnSpLocks noChangeAspect="1"/>
          </p:cNvCxnSpPr>
          <p:nvPr/>
        </p:nvCxnSpPr>
        <p:spPr>
          <a:xfrm>
            <a:off x="4073847" y="3644540"/>
            <a:ext cx="107824" cy="221946"/>
          </a:xfrm>
          <a:prstGeom prst="line">
            <a:avLst/>
          </a:prstGeom>
          <a:ln w="12700" cmpd="sng">
            <a:solidFill>
              <a:srgbClr val="0000FF"/>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a:cxnSpLocks noChangeAspect="1"/>
          </p:cNvCxnSpPr>
          <p:nvPr/>
        </p:nvCxnSpPr>
        <p:spPr>
          <a:xfrm>
            <a:off x="5580428" y="3591977"/>
            <a:ext cx="9365" cy="123053"/>
          </a:xfrm>
          <a:prstGeom prst="line">
            <a:avLst/>
          </a:prstGeom>
          <a:ln w="12700" cmpd="sng">
            <a:solidFill>
              <a:srgbClr val="0000FF"/>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a:cxnSpLocks noChangeAspect="1"/>
          </p:cNvCxnSpPr>
          <p:nvPr/>
        </p:nvCxnSpPr>
        <p:spPr>
          <a:xfrm>
            <a:off x="1944667" y="4467530"/>
            <a:ext cx="120003" cy="84389"/>
          </a:xfrm>
          <a:prstGeom prst="line">
            <a:avLst/>
          </a:prstGeom>
          <a:ln w="12700" cmpd="sng">
            <a:solidFill>
              <a:srgbClr val="0000FF"/>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cxnSpLocks/>
          </p:cNvCxnSpPr>
          <p:nvPr/>
        </p:nvCxnSpPr>
        <p:spPr>
          <a:xfrm flipV="1">
            <a:off x="4829812" y="4909810"/>
            <a:ext cx="0" cy="1092508"/>
          </a:xfrm>
          <a:prstGeom prst="line">
            <a:avLst/>
          </a:prstGeom>
          <a:ln w="28575" cmpd="sng">
            <a:solidFill>
              <a:srgbClr val="0000FF"/>
            </a:solidFill>
            <a:prstDash val="solid"/>
            <a:headEnd type="none"/>
            <a:tailEnd type="diamond"/>
          </a:ln>
          <a:effectLst/>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4228785" y="6033945"/>
            <a:ext cx="1279216" cy="830997"/>
          </a:xfrm>
          <a:prstGeom prst="rect">
            <a:avLst/>
          </a:prstGeom>
          <a:noFill/>
        </p:spPr>
        <p:txBody>
          <a:bodyPr wrap="none" rtlCol="0">
            <a:spAutoFit/>
          </a:bodyPr>
          <a:lstStyle/>
          <a:p>
            <a:pPr algn="ctr"/>
            <a:r>
              <a:rPr lang="en-US" sz="1600" dirty="0" smtClean="0">
                <a:solidFill>
                  <a:srgbClr val="0000FF"/>
                </a:solidFill>
              </a:rPr>
              <a:t>2300 V</a:t>
            </a:r>
          </a:p>
          <a:p>
            <a:pPr algn="ctr"/>
            <a:r>
              <a:rPr lang="en-US" sz="1600" dirty="0" smtClean="0">
                <a:solidFill>
                  <a:srgbClr val="0000FF"/>
                </a:solidFill>
              </a:rPr>
              <a:t>Across Plates</a:t>
            </a:r>
          </a:p>
          <a:p>
            <a:pPr algn="ctr"/>
            <a:endParaRPr lang="en-US" sz="1600" dirty="0" smtClean="0">
              <a:solidFill>
                <a:srgbClr val="0000FF"/>
              </a:solidFill>
            </a:endParaRPr>
          </a:p>
        </p:txBody>
      </p:sp>
      <p:sp>
        <p:nvSpPr>
          <p:cNvPr id="79" name="TextBox 78"/>
          <p:cNvSpPr txBox="1"/>
          <p:nvPr/>
        </p:nvSpPr>
        <p:spPr>
          <a:xfrm>
            <a:off x="5700007" y="6040848"/>
            <a:ext cx="1541708" cy="830997"/>
          </a:xfrm>
          <a:prstGeom prst="rect">
            <a:avLst/>
          </a:prstGeom>
          <a:noFill/>
        </p:spPr>
        <p:txBody>
          <a:bodyPr wrap="none" rtlCol="0">
            <a:spAutoFit/>
          </a:bodyPr>
          <a:lstStyle/>
          <a:p>
            <a:pPr algn="ctr"/>
            <a:r>
              <a:rPr lang="en-US" sz="1600" dirty="0" smtClean="0">
                <a:solidFill>
                  <a:srgbClr val="0000FF"/>
                </a:solidFill>
              </a:rPr>
              <a:t>100 V</a:t>
            </a:r>
          </a:p>
          <a:p>
            <a:pPr algn="ctr"/>
            <a:r>
              <a:rPr lang="en-US" sz="1600" dirty="0" smtClean="0">
                <a:solidFill>
                  <a:srgbClr val="0000FF"/>
                </a:solidFill>
              </a:rPr>
              <a:t>MCP-to-Anode</a:t>
            </a:r>
          </a:p>
          <a:p>
            <a:pPr algn="ctr"/>
            <a:endParaRPr lang="en-US" sz="1600" dirty="0" smtClean="0">
              <a:solidFill>
                <a:srgbClr val="0000FF"/>
              </a:solidFill>
            </a:endParaRPr>
          </a:p>
        </p:txBody>
      </p:sp>
      <p:cxnSp>
        <p:nvCxnSpPr>
          <p:cNvPr id="80" name="Straight Connector 79"/>
          <p:cNvCxnSpPr>
            <a:cxnSpLocks/>
          </p:cNvCxnSpPr>
          <p:nvPr/>
        </p:nvCxnSpPr>
        <p:spPr>
          <a:xfrm flipV="1">
            <a:off x="6429932" y="5311357"/>
            <a:ext cx="0" cy="777494"/>
          </a:xfrm>
          <a:prstGeom prst="line">
            <a:avLst/>
          </a:prstGeom>
          <a:ln w="28575" cmpd="sng">
            <a:solidFill>
              <a:srgbClr val="0000FF"/>
            </a:solidFill>
            <a:prstDash val="solid"/>
            <a:headEnd type="none"/>
            <a:tailEnd type="diamond"/>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2515634" y="3844498"/>
            <a:ext cx="585016" cy="369332"/>
          </a:xfrm>
          <a:prstGeom prst="rect">
            <a:avLst/>
          </a:prstGeom>
          <a:noFill/>
        </p:spPr>
        <p:txBody>
          <a:bodyPr wrap="none" rtlCol="0">
            <a:spAutoFit/>
          </a:bodyPr>
          <a:lstStyle/>
          <a:p>
            <a:pPr algn="ctr"/>
            <a:r>
              <a:rPr lang="en-US" dirty="0" smtClean="0">
                <a:solidFill>
                  <a:srgbClr val="000000"/>
                </a:solidFill>
              </a:rPr>
              <a:t>Grid</a:t>
            </a:r>
            <a:endParaRPr lang="en-US" dirty="0">
              <a:solidFill>
                <a:srgbClr val="000000"/>
              </a:solidFill>
            </a:endParaRPr>
          </a:p>
        </p:txBody>
      </p:sp>
      <p:cxnSp>
        <p:nvCxnSpPr>
          <p:cNvPr id="82" name="Straight Connector 81"/>
          <p:cNvCxnSpPr>
            <a:cxnSpLocks/>
          </p:cNvCxnSpPr>
          <p:nvPr/>
        </p:nvCxnSpPr>
        <p:spPr>
          <a:xfrm>
            <a:off x="2829963" y="4171355"/>
            <a:ext cx="321999" cy="420723"/>
          </a:xfrm>
          <a:prstGeom prst="line">
            <a:avLst/>
          </a:prstGeom>
          <a:ln w="28575" cmpd="sng">
            <a:solidFill>
              <a:srgbClr val="00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4635439" y="2753505"/>
            <a:ext cx="585016" cy="369332"/>
          </a:xfrm>
          <a:prstGeom prst="rect">
            <a:avLst/>
          </a:prstGeom>
          <a:noFill/>
        </p:spPr>
        <p:txBody>
          <a:bodyPr wrap="none" rtlCol="0">
            <a:spAutoFit/>
          </a:bodyPr>
          <a:lstStyle/>
          <a:p>
            <a:pPr algn="ctr"/>
            <a:r>
              <a:rPr lang="en-US" dirty="0" smtClean="0">
                <a:solidFill>
                  <a:srgbClr val="000000"/>
                </a:solidFill>
              </a:rPr>
              <a:t>Grid</a:t>
            </a:r>
            <a:endParaRPr lang="en-US" dirty="0">
              <a:solidFill>
                <a:srgbClr val="000000"/>
              </a:solidFill>
            </a:endParaRPr>
          </a:p>
        </p:txBody>
      </p:sp>
      <p:cxnSp>
        <p:nvCxnSpPr>
          <p:cNvPr id="84" name="Straight Connector 83"/>
          <p:cNvCxnSpPr>
            <a:cxnSpLocks/>
          </p:cNvCxnSpPr>
          <p:nvPr/>
        </p:nvCxnSpPr>
        <p:spPr>
          <a:xfrm flipH="1" flipV="1">
            <a:off x="4727276" y="2571316"/>
            <a:ext cx="102536" cy="288914"/>
          </a:xfrm>
          <a:prstGeom prst="line">
            <a:avLst/>
          </a:prstGeom>
          <a:ln w="28575" cmpd="sng">
            <a:solidFill>
              <a:srgbClr val="00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7361982" y="3130097"/>
            <a:ext cx="585016" cy="369332"/>
          </a:xfrm>
          <a:prstGeom prst="rect">
            <a:avLst/>
          </a:prstGeom>
          <a:noFill/>
        </p:spPr>
        <p:txBody>
          <a:bodyPr wrap="none" rtlCol="0">
            <a:spAutoFit/>
          </a:bodyPr>
          <a:lstStyle/>
          <a:p>
            <a:pPr algn="ctr"/>
            <a:r>
              <a:rPr lang="en-US" dirty="0" smtClean="0">
                <a:solidFill>
                  <a:srgbClr val="000000"/>
                </a:solidFill>
              </a:rPr>
              <a:t>Grid</a:t>
            </a:r>
            <a:endParaRPr lang="en-US" dirty="0">
              <a:solidFill>
                <a:srgbClr val="000000"/>
              </a:solidFill>
            </a:endParaRPr>
          </a:p>
        </p:txBody>
      </p:sp>
      <p:cxnSp>
        <p:nvCxnSpPr>
          <p:cNvPr id="86" name="Straight Connector 85"/>
          <p:cNvCxnSpPr>
            <a:cxnSpLocks/>
          </p:cNvCxnSpPr>
          <p:nvPr/>
        </p:nvCxnSpPr>
        <p:spPr>
          <a:xfrm>
            <a:off x="7641451" y="3439557"/>
            <a:ext cx="0" cy="461364"/>
          </a:xfrm>
          <a:prstGeom prst="line">
            <a:avLst/>
          </a:prstGeom>
          <a:ln w="28575" cmpd="sng">
            <a:solidFill>
              <a:srgbClr val="00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a:cxnSpLocks noChangeAspect="1"/>
          </p:cNvCxnSpPr>
          <p:nvPr/>
        </p:nvCxnSpPr>
        <p:spPr>
          <a:xfrm flipH="1">
            <a:off x="7014869" y="2347183"/>
            <a:ext cx="672674" cy="2470392"/>
          </a:xfrm>
          <a:prstGeom prst="line">
            <a:avLst/>
          </a:prstGeom>
          <a:ln w="1270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a:cxnSpLocks noChangeAspect="1"/>
          </p:cNvCxnSpPr>
          <p:nvPr/>
        </p:nvCxnSpPr>
        <p:spPr>
          <a:xfrm flipH="1">
            <a:off x="6399023" y="2160514"/>
            <a:ext cx="408970" cy="2629622"/>
          </a:xfrm>
          <a:prstGeom prst="line">
            <a:avLst/>
          </a:prstGeom>
          <a:ln w="1270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a:cxnSpLocks noChangeAspect="1"/>
          </p:cNvCxnSpPr>
          <p:nvPr/>
        </p:nvCxnSpPr>
        <p:spPr>
          <a:xfrm>
            <a:off x="5468228" y="2063246"/>
            <a:ext cx="207872" cy="2731380"/>
          </a:xfrm>
          <a:prstGeom prst="line">
            <a:avLst/>
          </a:prstGeom>
          <a:ln w="1270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a:cxnSpLocks noChangeAspect="1"/>
          </p:cNvCxnSpPr>
          <p:nvPr/>
        </p:nvCxnSpPr>
        <p:spPr>
          <a:xfrm>
            <a:off x="3564411" y="2595390"/>
            <a:ext cx="1079564" cy="2222185"/>
          </a:xfrm>
          <a:prstGeom prst="line">
            <a:avLst/>
          </a:prstGeom>
          <a:ln w="1270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cxnSpLocks noChangeAspect="1"/>
          </p:cNvCxnSpPr>
          <p:nvPr/>
        </p:nvCxnSpPr>
        <p:spPr>
          <a:xfrm>
            <a:off x="1650826" y="4265005"/>
            <a:ext cx="746751" cy="525131"/>
          </a:xfrm>
          <a:prstGeom prst="line">
            <a:avLst/>
          </a:prstGeom>
          <a:ln w="1270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274437" y="5639376"/>
            <a:ext cx="770914" cy="461665"/>
          </a:xfrm>
          <a:prstGeom prst="rect">
            <a:avLst/>
          </a:prstGeom>
          <a:noFill/>
          <a:ln>
            <a:noFill/>
          </a:ln>
        </p:spPr>
        <p:txBody>
          <a:bodyPr wrap="none" rtlCol="0">
            <a:spAutoFit/>
          </a:bodyPr>
          <a:lstStyle/>
          <a:p>
            <a:r>
              <a:rPr lang="en-US" sz="2400" dirty="0" smtClean="0">
                <a:solidFill>
                  <a:srgbClr val="000000"/>
                </a:solidFill>
              </a:rPr>
              <a:t>MCP</a:t>
            </a:r>
            <a:endParaRPr lang="en-US" sz="2400" dirty="0">
              <a:solidFill>
                <a:srgbClr val="000000"/>
              </a:solidFill>
            </a:endParaRPr>
          </a:p>
        </p:txBody>
      </p:sp>
      <p:sp>
        <p:nvSpPr>
          <p:cNvPr id="93" name="TextBox 92"/>
          <p:cNvSpPr txBox="1"/>
          <p:nvPr/>
        </p:nvSpPr>
        <p:spPr>
          <a:xfrm>
            <a:off x="563890" y="6073279"/>
            <a:ext cx="1001596" cy="461665"/>
          </a:xfrm>
          <a:prstGeom prst="rect">
            <a:avLst/>
          </a:prstGeom>
          <a:noFill/>
          <a:ln>
            <a:noFill/>
          </a:ln>
        </p:spPr>
        <p:txBody>
          <a:bodyPr wrap="none" rtlCol="0">
            <a:spAutoFit/>
          </a:bodyPr>
          <a:lstStyle/>
          <a:p>
            <a:r>
              <a:rPr lang="en-US" sz="2400" dirty="0" smtClean="0">
                <a:solidFill>
                  <a:srgbClr val="000000"/>
                </a:solidFill>
              </a:rPr>
              <a:t>Anode</a:t>
            </a:r>
            <a:endParaRPr lang="en-US" sz="2400" dirty="0">
              <a:solidFill>
                <a:srgbClr val="000000"/>
              </a:solidFill>
            </a:endParaRPr>
          </a:p>
        </p:txBody>
      </p:sp>
      <p:cxnSp>
        <p:nvCxnSpPr>
          <p:cNvPr id="94" name="Straight Connector 93"/>
          <p:cNvCxnSpPr>
            <a:cxnSpLocks/>
          </p:cNvCxnSpPr>
          <p:nvPr/>
        </p:nvCxnSpPr>
        <p:spPr>
          <a:xfrm flipV="1">
            <a:off x="1174948" y="5513864"/>
            <a:ext cx="732232" cy="725913"/>
          </a:xfrm>
          <a:prstGeom prst="line">
            <a:avLst/>
          </a:prstGeom>
          <a:ln w="28575" cmpd="sng">
            <a:solidFill>
              <a:srgbClr val="00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a:cxnSpLocks/>
          </p:cNvCxnSpPr>
          <p:nvPr/>
        </p:nvCxnSpPr>
        <p:spPr>
          <a:xfrm flipV="1">
            <a:off x="951731" y="5077144"/>
            <a:ext cx="732232" cy="725913"/>
          </a:xfrm>
          <a:prstGeom prst="line">
            <a:avLst/>
          </a:prstGeom>
          <a:ln w="28575" cmpd="sng">
            <a:solidFill>
              <a:srgbClr val="00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8422193" y="5937404"/>
            <a:ext cx="777226" cy="461665"/>
          </a:xfrm>
          <a:prstGeom prst="rect">
            <a:avLst/>
          </a:prstGeom>
          <a:noFill/>
          <a:ln>
            <a:noFill/>
          </a:ln>
        </p:spPr>
        <p:txBody>
          <a:bodyPr wrap="none" rtlCol="0">
            <a:spAutoFit/>
          </a:bodyPr>
          <a:lstStyle/>
          <a:p>
            <a:r>
              <a:rPr lang="en-US" sz="2400" dirty="0" smtClean="0">
                <a:solidFill>
                  <a:srgbClr val="000000"/>
                </a:solidFill>
              </a:rPr>
              <a:t>SSDs</a:t>
            </a:r>
            <a:endParaRPr lang="en-US" sz="2400" dirty="0">
              <a:solidFill>
                <a:srgbClr val="000000"/>
              </a:solidFill>
            </a:endParaRPr>
          </a:p>
        </p:txBody>
      </p:sp>
      <p:sp>
        <p:nvSpPr>
          <p:cNvPr id="97" name="TextBox 96"/>
          <p:cNvSpPr txBox="1"/>
          <p:nvPr/>
        </p:nvSpPr>
        <p:spPr>
          <a:xfrm>
            <a:off x="3022743" y="1029859"/>
            <a:ext cx="1507711" cy="830997"/>
          </a:xfrm>
          <a:prstGeom prst="rect">
            <a:avLst/>
          </a:prstGeom>
          <a:noFill/>
        </p:spPr>
        <p:txBody>
          <a:bodyPr wrap="none" rtlCol="0">
            <a:spAutoFit/>
          </a:bodyPr>
          <a:lstStyle/>
          <a:p>
            <a:pPr algn="ctr"/>
            <a:r>
              <a:rPr lang="en-US" sz="1600" dirty="0" smtClean="0">
                <a:solidFill>
                  <a:srgbClr val="0000FF"/>
                </a:solidFill>
              </a:rPr>
              <a:t>1000 V start e</a:t>
            </a:r>
            <a:r>
              <a:rPr lang="en-US" sz="1600" baseline="30000" dirty="0" smtClean="0">
                <a:solidFill>
                  <a:srgbClr val="0000FF"/>
                </a:solidFill>
              </a:rPr>
              <a:t>-</a:t>
            </a:r>
          </a:p>
          <a:p>
            <a:pPr algn="ctr"/>
            <a:r>
              <a:rPr lang="en-US" sz="1600" dirty="0" smtClean="0">
                <a:solidFill>
                  <a:srgbClr val="0000FF"/>
                </a:solidFill>
              </a:rPr>
              <a:t>acceleration</a:t>
            </a:r>
          </a:p>
          <a:p>
            <a:pPr algn="ctr"/>
            <a:r>
              <a:rPr lang="en-US" sz="1600" dirty="0" smtClean="0">
                <a:solidFill>
                  <a:srgbClr val="0000FF"/>
                </a:solidFill>
              </a:rPr>
              <a:t>region</a:t>
            </a:r>
          </a:p>
        </p:txBody>
      </p:sp>
      <p:sp>
        <p:nvSpPr>
          <p:cNvPr id="98" name="TextBox 97"/>
          <p:cNvSpPr txBox="1"/>
          <p:nvPr/>
        </p:nvSpPr>
        <p:spPr>
          <a:xfrm>
            <a:off x="8203037" y="1027534"/>
            <a:ext cx="789165" cy="1077218"/>
          </a:xfrm>
          <a:prstGeom prst="rect">
            <a:avLst/>
          </a:prstGeom>
          <a:noFill/>
        </p:spPr>
        <p:txBody>
          <a:bodyPr wrap="none" rtlCol="0">
            <a:spAutoFit/>
          </a:bodyPr>
          <a:lstStyle/>
          <a:p>
            <a:pPr algn="ctr"/>
            <a:r>
              <a:rPr lang="en-US" sz="1600" dirty="0" smtClean="0">
                <a:solidFill>
                  <a:srgbClr val="0000FF"/>
                </a:solidFill>
              </a:rPr>
              <a:t>1000V</a:t>
            </a:r>
          </a:p>
          <a:p>
            <a:pPr algn="ctr"/>
            <a:r>
              <a:rPr lang="en-US" sz="1600" dirty="0" smtClean="0">
                <a:solidFill>
                  <a:srgbClr val="0000FF"/>
                </a:solidFill>
              </a:rPr>
              <a:t>stop e</a:t>
            </a:r>
            <a:r>
              <a:rPr lang="en-US" sz="1600" baseline="30000" dirty="0" smtClean="0">
                <a:solidFill>
                  <a:srgbClr val="0000FF"/>
                </a:solidFill>
              </a:rPr>
              <a:t>-</a:t>
            </a:r>
          </a:p>
          <a:p>
            <a:pPr algn="ctr"/>
            <a:r>
              <a:rPr lang="en-US" sz="1600" dirty="0" err="1" smtClean="0">
                <a:solidFill>
                  <a:srgbClr val="0000FF"/>
                </a:solidFill>
              </a:rPr>
              <a:t>accel</a:t>
            </a:r>
            <a:r>
              <a:rPr lang="en-US" sz="1600" dirty="0" smtClean="0">
                <a:solidFill>
                  <a:srgbClr val="0000FF"/>
                </a:solidFill>
              </a:rPr>
              <a:t>.</a:t>
            </a:r>
          </a:p>
          <a:p>
            <a:pPr algn="ctr"/>
            <a:r>
              <a:rPr lang="en-US" sz="1600" dirty="0" smtClean="0">
                <a:solidFill>
                  <a:srgbClr val="0000FF"/>
                </a:solidFill>
              </a:rPr>
              <a:t>region</a:t>
            </a:r>
          </a:p>
        </p:txBody>
      </p:sp>
      <p:cxnSp>
        <p:nvCxnSpPr>
          <p:cNvPr id="99" name="Straight Connector 98"/>
          <p:cNvCxnSpPr>
            <a:cxnSpLocks noChangeAspect="1"/>
          </p:cNvCxnSpPr>
          <p:nvPr/>
        </p:nvCxnSpPr>
        <p:spPr>
          <a:xfrm flipH="1">
            <a:off x="8652893" y="2058095"/>
            <a:ext cx="0" cy="605699"/>
          </a:xfrm>
          <a:prstGeom prst="line">
            <a:avLst/>
          </a:prstGeom>
          <a:ln w="28575" cmpd="sng">
            <a:solidFill>
              <a:srgbClr val="0000FF"/>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a:cxnSpLocks noChangeAspect="1"/>
            <a:stCxn id="97" idx="2"/>
          </p:cNvCxnSpPr>
          <p:nvPr/>
        </p:nvCxnSpPr>
        <p:spPr>
          <a:xfrm>
            <a:off x="3776599" y="1860856"/>
            <a:ext cx="125" cy="814888"/>
          </a:xfrm>
          <a:prstGeom prst="line">
            <a:avLst/>
          </a:prstGeom>
          <a:ln w="28575" cmpd="sng">
            <a:solidFill>
              <a:srgbClr val="0000FF"/>
            </a:solidFill>
            <a:prstDash val="solid"/>
            <a:headEnd type="none"/>
            <a:tailEnd type="diamond"/>
          </a:ln>
          <a:effectLst/>
        </p:spPr>
        <p:style>
          <a:lnRef idx="2">
            <a:schemeClr val="accent1"/>
          </a:lnRef>
          <a:fillRef idx="0">
            <a:schemeClr val="accent1"/>
          </a:fillRef>
          <a:effectRef idx="1">
            <a:schemeClr val="accent1"/>
          </a:effectRef>
          <a:fontRef idx="minor">
            <a:schemeClr val="tx1"/>
          </a:fontRef>
        </p:style>
      </p:cxnSp>
      <p:sp>
        <p:nvSpPr>
          <p:cNvPr id="149" name="TextBox 148"/>
          <p:cNvSpPr txBox="1"/>
          <p:nvPr/>
        </p:nvSpPr>
        <p:spPr>
          <a:xfrm>
            <a:off x="80588" y="1200853"/>
            <a:ext cx="2139561" cy="584776"/>
          </a:xfrm>
          <a:prstGeom prst="rect">
            <a:avLst/>
          </a:prstGeom>
          <a:solidFill>
            <a:srgbClr val="65018D"/>
          </a:solidFill>
        </p:spPr>
        <p:txBody>
          <a:bodyPr wrap="square" rtlCol="0">
            <a:spAutoFit/>
          </a:bodyPr>
          <a:lstStyle/>
          <a:p>
            <a:pPr algn="ctr"/>
            <a:r>
              <a:rPr lang="en-US" sz="1600" dirty="0">
                <a:solidFill>
                  <a:srgbClr val="FFFF00"/>
                </a:solidFill>
              </a:rPr>
              <a:t>s</a:t>
            </a:r>
            <a:r>
              <a:rPr lang="en-US" sz="1600" dirty="0" smtClean="0">
                <a:solidFill>
                  <a:srgbClr val="FFFF00"/>
                </a:solidFill>
              </a:rPr>
              <a:t>tart </a:t>
            </a:r>
            <a:r>
              <a:rPr lang="en-US" sz="1600" dirty="0" err="1" smtClean="0">
                <a:solidFill>
                  <a:srgbClr val="FFFF00"/>
                </a:solidFill>
              </a:rPr>
              <a:t>accel</a:t>
            </a:r>
            <a:r>
              <a:rPr lang="en-US" sz="1600" dirty="0" smtClean="0">
                <a:solidFill>
                  <a:srgbClr val="FFFF00"/>
                </a:solidFill>
              </a:rPr>
              <a:t>. grid holes need to be updated</a:t>
            </a:r>
            <a:endParaRPr lang="en-US" sz="1600" dirty="0">
              <a:solidFill>
                <a:srgbClr val="FFFF00"/>
              </a:solidFill>
            </a:endParaRPr>
          </a:p>
        </p:txBody>
      </p:sp>
    </p:spTree>
    <p:extLst>
      <p:ext uri="{BB962C8B-B14F-4D97-AF65-F5344CB8AC3E}">
        <p14:creationId xmlns:p14="http://schemas.microsoft.com/office/powerpoint/2010/main" val="261020058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op_foil_mechanical_draw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1318" y="2878105"/>
            <a:ext cx="4251314" cy="3422576"/>
          </a:xfrm>
          <a:prstGeom prst="rect">
            <a:avLst/>
          </a:prstGeom>
        </p:spPr>
      </p:pic>
      <p:sp>
        <p:nvSpPr>
          <p:cNvPr id="5" name="Title 1"/>
          <p:cNvSpPr>
            <a:spLocks noGrp="1"/>
          </p:cNvSpPr>
          <p:nvPr>
            <p:ph type="title"/>
          </p:nvPr>
        </p:nvSpPr>
        <p:spPr>
          <a:xfrm>
            <a:off x="656467" y="185100"/>
            <a:ext cx="7199939" cy="675511"/>
          </a:xfrm>
        </p:spPr>
        <p:txBody>
          <a:bodyPr/>
          <a:lstStyle/>
          <a:p>
            <a:pPr algn="ctr"/>
            <a:r>
              <a:rPr lang="en-US" b="0" dirty="0" smtClean="0"/>
              <a:t>Foils</a:t>
            </a:r>
            <a:endParaRPr lang="en-US" b="0" dirty="0"/>
          </a:p>
        </p:txBody>
      </p:sp>
      <p:sp>
        <p:nvSpPr>
          <p:cNvPr id="2" name="TextBox 1"/>
          <p:cNvSpPr txBox="1"/>
          <p:nvPr/>
        </p:nvSpPr>
        <p:spPr>
          <a:xfrm>
            <a:off x="869564" y="1064271"/>
            <a:ext cx="2338362" cy="4247317"/>
          </a:xfrm>
          <a:prstGeom prst="rect">
            <a:avLst/>
          </a:prstGeom>
          <a:noFill/>
        </p:spPr>
        <p:txBody>
          <a:bodyPr wrap="square" rtlCol="0">
            <a:spAutoFit/>
          </a:bodyPr>
          <a:lstStyle/>
          <a:p>
            <a:pPr algn="l"/>
            <a:r>
              <a:rPr lang="en-US" b="1" dirty="0" smtClean="0">
                <a:solidFill>
                  <a:srgbClr val="0000FF"/>
                </a:solidFill>
              </a:rPr>
              <a:t>Nominal Start Foils</a:t>
            </a:r>
          </a:p>
          <a:p>
            <a:pPr algn="l"/>
            <a:r>
              <a:rPr lang="en-US" dirty="0" smtClean="0"/>
              <a:t>Mesh</a:t>
            </a:r>
          </a:p>
          <a:p>
            <a:pPr algn="l"/>
            <a:r>
              <a:rPr lang="en-US" dirty="0" smtClean="0"/>
              <a:t>50A Carbon</a:t>
            </a:r>
          </a:p>
          <a:p>
            <a:pPr algn="l"/>
            <a:r>
              <a:rPr lang="en-US" dirty="0" smtClean="0"/>
              <a:t>400A Polyimide</a:t>
            </a:r>
          </a:p>
          <a:p>
            <a:pPr algn="l"/>
            <a:r>
              <a:rPr lang="en-US" dirty="0" smtClean="0"/>
              <a:t>300A Aluminum</a:t>
            </a:r>
          </a:p>
          <a:p>
            <a:pPr algn="l"/>
            <a:r>
              <a:rPr lang="en-US" dirty="0" smtClean="0"/>
              <a:t>200A Palladium</a:t>
            </a:r>
          </a:p>
          <a:p>
            <a:pPr algn="l"/>
            <a:r>
              <a:rPr lang="en-US" dirty="0" smtClean="0"/>
              <a:t>50A </a:t>
            </a:r>
            <a:r>
              <a:rPr lang="en-US" dirty="0"/>
              <a:t>Carbon</a:t>
            </a:r>
          </a:p>
          <a:p>
            <a:pPr algn="l"/>
            <a:endParaRPr lang="en-US" dirty="0" smtClean="0"/>
          </a:p>
          <a:p>
            <a:pPr algn="l"/>
            <a:r>
              <a:rPr lang="en-US" b="1" dirty="0" smtClean="0">
                <a:solidFill>
                  <a:srgbClr val="0000FF"/>
                </a:solidFill>
              </a:rPr>
              <a:t>Thick Start Foils</a:t>
            </a:r>
          </a:p>
          <a:p>
            <a:pPr algn="l"/>
            <a:r>
              <a:rPr lang="en-US" dirty="0" smtClean="0"/>
              <a:t>Mesh</a:t>
            </a:r>
          </a:p>
          <a:p>
            <a:pPr algn="l"/>
            <a:r>
              <a:rPr lang="en-US" dirty="0" smtClean="0"/>
              <a:t>50A Carbon</a:t>
            </a:r>
          </a:p>
          <a:p>
            <a:pPr algn="l"/>
            <a:r>
              <a:rPr lang="en-US" dirty="0" smtClean="0"/>
              <a:t>500A Polyimide</a:t>
            </a:r>
          </a:p>
          <a:p>
            <a:pPr algn="l"/>
            <a:r>
              <a:rPr lang="en-US" dirty="0" smtClean="0"/>
              <a:t>1000A Aluminum</a:t>
            </a:r>
          </a:p>
          <a:p>
            <a:pPr algn="l"/>
            <a:r>
              <a:rPr lang="en-US" dirty="0" smtClean="0"/>
              <a:t>500A Palladium</a:t>
            </a:r>
          </a:p>
          <a:p>
            <a:pPr algn="l"/>
            <a:r>
              <a:rPr lang="en-US" dirty="0" smtClean="0"/>
              <a:t>50A Carbon</a:t>
            </a:r>
          </a:p>
        </p:txBody>
      </p:sp>
      <p:sp>
        <p:nvSpPr>
          <p:cNvPr id="6" name="TextBox 5"/>
          <p:cNvSpPr txBox="1"/>
          <p:nvPr/>
        </p:nvSpPr>
        <p:spPr>
          <a:xfrm>
            <a:off x="3310384" y="1103511"/>
            <a:ext cx="3907518" cy="3416320"/>
          </a:xfrm>
          <a:prstGeom prst="rect">
            <a:avLst/>
          </a:prstGeom>
          <a:noFill/>
        </p:spPr>
        <p:txBody>
          <a:bodyPr wrap="square" rtlCol="0">
            <a:spAutoFit/>
          </a:bodyPr>
          <a:lstStyle/>
          <a:p>
            <a:pPr algn="l"/>
            <a:r>
              <a:rPr lang="en-US" b="1" dirty="0" smtClean="0">
                <a:solidFill>
                  <a:srgbClr val="0000FF"/>
                </a:solidFill>
              </a:rPr>
              <a:t>Collimator Foils</a:t>
            </a:r>
          </a:p>
          <a:p>
            <a:pPr algn="l"/>
            <a:r>
              <a:rPr lang="en-US" dirty="0" smtClean="0"/>
              <a:t>Mesh</a:t>
            </a:r>
          </a:p>
          <a:p>
            <a:pPr algn="l"/>
            <a:r>
              <a:rPr lang="en-US" dirty="0" smtClean="0"/>
              <a:t>1000Å </a:t>
            </a:r>
            <a:r>
              <a:rPr lang="en-US" dirty="0"/>
              <a:t>of </a:t>
            </a:r>
            <a:r>
              <a:rPr lang="en-US" dirty="0" smtClean="0"/>
              <a:t>polyimide</a:t>
            </a:r>
          </a:p>
          <a:p>
            <a:pPr algn="l"/>
            <a:r>
              <a:rPr lang="en-US" dirty="0" smtClean="0"/>
              <a:t>50Å </a:t>
            </a:r>
            <a:r>
              <a:rPr lang="en-US" dirty="0"/>
              <a:t>C flashing (</a:t>
            </a:r>
            <a:r>
              <a:rPr lang="en-US" dirty="0" smtClean="0"/>
              <a:t>inward</a:t>
            </a:r>
            <a:r>
              <a:rPr lang="en-US" dirty="0"/>
              <a:t>-facing </a:t>
            </a:r>
            <a:r>
              <a:rPr lang="en-US" dirty="0" smtClean="0"/>
              <a:t>side)</a:t>
            </a:r>
          </a:p>
          <a:p>
            <a:pPr algn="l"/>
            <a:endParaRPr lang="en-US" dirty="0"/>
          </a:p>
          <a:p>
            <a:pPr algn="l"/>
            <a:r>
              <a:rPr lang="en-US" b="1" dirty="0" smtClean="0">
                <a:solidFill>
                  <a:srgbClr val="0000FF"/>
                </a:solidFill>
              </a:rPr>
              <a:t>Stop Foils</a:t>
            </a:r>
          </a:p>
          <a:p>
            <a:pPr algn="l"/>
            <a:r>
              <a:rPr lang="en-US" dirty="0" smtClean="0"/>
              <a:t>50A Carbon</a:t>
            </a:r>
          </a:p>
          <a:p>
            <a:pPr algn="l"/>
            <a:r>
              <a:rPr lang="en-US" dirty="0" smtClean="0"/>
              <a:t>200A Aluminum</a:t>
            </a:r>
          </a:p>
          <a:p>
            <a:pPr algn="l"/>
            <a:r>
              <a:rPr lang="en-US" dirty="0"/>
              <a:t>350A Polyimide</a:t>
            </a:r>
          </a:p>
          <a:p>
            <a:pPr algn="l"/>
            <a:r>
              <a:rPr lang="en-US" dirty="0" smtClean="0"/>
              <a:t>Grid mesh</a:t>
            </a:r>
          </a:p>
          <a:p>
            <a:pPr algn="l"/>
            <a:r>
              <a:rPr lang="en-US" dirty="0" smtClean="0"/>
              <a:t>50A </a:t>
            </a:r>
            <a:r>
              <a:rPr lang="en-US" dirty="0"/>
              <a:t>Carbon.</a:t>
            </a:r>
          </a:p>
          <a:p>
            <a:pPr algn="l"/>
            <a:endParaRPr lang="en-US" dirty="0"/>
          </a:p>
        </p:txBody>
      </p:sp>
    </p:spTree>
    <p:extLst>
      <p:ext uri="{BB962C8B-B14F-4D97-AF65-F5344CB8AC3E}">
        <p14:creationId xmlns:p14="http://schemas.microsoft.com/office/powerpoint/2010/main" val="274919223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56467" y="185100"/>
            <a:ext cx="7199939" cy="675511"/>
          </a:xfrm>
        </p:spPr>
        <p:txBody>
          <a:bodyPr/>
          <a:lstStyle/>
          <a:p>
            <a:pPr algn="ctr"/>
            <a:r>
              <a:rPr lang="en-US" b="0" dirty="0" smtClean="0"/>
              <a:t>Solid State Detectors</a:t>
            </a:r>
            <a:endParaRPr lang="en-US" b="0" dirty="0"/>
          </a:p>
        </p:txBody>
      </p:sp>
      <p:sp>
        <p:nvSpPr>
          <p:cNvPr id="6" name="TextBox 5"/>
          <p:cNvSpPr txBox="1"/>
          <p:nvPr/>
        </p:nvSpPr>
        <p:spPr>
          <a:xfrm>
            <a:off x="761120" y="1341055"/>
            <a:ext cx="3907518" cy="4524316"/>
          </a:xfrm>
          <a:prstGeom prst="rect">
            <a:avLst/>
          </a:prstGeom>
          <a:noFill/>
        </p:spPr>
        <p:txBody>
          <a:bodyPr wrap="square" rtlCol="0">
            <a:spAutoFit/>
          </a:bodyPr>
          <a:lstStyle/>
          <a:p>
            <a:pPr algn="l"/>
            <a:r>
              <a:rPr lang="en-US" b="1" dirty="0" smtClean="0">
                <a:solidFill>
                  <a:srgbClr val="0000FF"/>
                </a:solidFill>
              </a:rPr>
              <a:t>Ion SSD</a:t>
            </a:r>
          </a:p>
          <a:p>
            <a:pPr algn="l"/>
            <a:r>
              <a:rPr lang="en-US" dirty="0"/>
              <a:t>700 </a:t>
            </a:r>
            <a:r>
              <a:rPr lang="en-US" dirty="0" smtClean="0"/>
              <a:t>micron</a:t>
            </a:r>
          </a:p>
          <a:p>
            <a:pPr algn="l"/>
            <a:r>
              <a:rPr lang="en-US" dirty="0" smtClean="0"/>
              <a:t>0.91 cm</a:t>
            </a:r>
            <a:r>
              <a:rPr lang="en-US" baseline="30000" dirty="0" smtClean="0"/>
              <a:t>2</a:t>
            </a:r>
            <a:r>
              <a:rPr lang="en-US" dirty="0" smtClean="0"/>
              <a:t> active area</a:t>
            </a:r>
          </a:p>
          <a:p>
            <a:pPr algn="l"/>
            <a:r>
              <a:rPr lang="en-US" dirty="0" smtClean="0"/>
              <a:t>50 nm dead-layer</a:t>
            </a:r>
            <a:endParaRPr lang="en-US" dirty="0"/>
          </a:p>
          <a:p>
            <a:pPr algn="l"/>
            <a:endParaRPr lang="en-US" dirty="0" smtClean="0"/>
          </a:p>
          <a:p>
            <a:pPr algn="l"/>
            <a:r>
              <a:rPr lang="en-US" b="1" dirty="0">
                <a:solidFill>
                  <a:srgbClr val="0000FF"/>
                </a:solidFill>
              </a:rPr>
              <a:t>Particle SSD</a:t>
            </a:r>
          </a:p>
          <a:p>
            <a:pPr algn="l"/>
            <a:r>
              <a:rPr lang="en-US" dirty="0"/>
              <a:t>700 micron</a:t>
            </a:r>
          </a:p>
          <a:p>
            <a:pPr algn="l"/>
            <a:r>
              <a:rPr lang="en-US" dirty="0"/>
              <a:t>3.2 micron Al flashing</a:t>
            </a:r>
          </a:p>
          <a:p>
            <a:pPr algn="l"/>
            <a:r>
              <a:rPr lang="en-US" dirty="0" smtClean="0"/>
              <a:t>0.81 </a:t>
            </a:r>
            <a:r>
              <a:rPr lang="en-US" dirty="0"/>
              <a:t>cm</a:t>
            </a:r>
            <a:r>
              <a:rPr lang="en-US" baseline="30000" dirty="0"/>
              <a:t>2</a:t>
            </a:r>
            <a:r>
              <a:rPr lang="en-US" dirty="0"/>
              <a:t> active area</a:t>
            </a:r>
          </a:p>
          <a:p>
            <a:pPr algn="l"/>
            <a:r>
              <a:rPr lang="en-US" dirty="0"/>
              <a:t>50 nm dead-layer</a:t>
            </a:r>
          </a:p>
          <a:p>
            <a:pPr algn="l"/>
            <a:endParaRPr lang="en-US" dirty="0"/>
          </a:p>
          <a:p>
            <a:pPr algn="l"/>
            <a:r>
              <a:rPr lang="en-US" b="1" dirty="0" smtClean="0">
                <a:solidFill>
                  <a:srgbClr val="0000FF"/>
                </a:solidFill>
              </a:rPr>
              <a:t>Anti-Coincidence SSD</a:t>
            </a:r>
            <a:endParaRPr lang="en-US" b="1" dirty="0">
              <a:solidFill>
                <a:srgbClr val="0000FF"/>
              </a:solidFill>
            </a:endParaRPr>
          </a:p>
          <a:p>
            <a:pPr algn="l"/>
            <a:r>
              <a:rPr lang="en-US" dirty="0"/>
              <a:t>700 </a:t>
            </a:r>
            <a:r>
              <a:rPr lang="en-US" dirty="0" smtClean="0"/>
              <a:t>micron</a:t>
            </a:r>
          </a:p>
          <a:p>
            <a:pPr algn="l"/>
            <a:r>
              <a:rPr lang="en-US" dirty="0" smtClean="0"/>
              <a:t>0.86 </a:t>
            </a:r>
            <a:r>
              <a:rPr lang="en-US" dirty="0"/>
              <a:t>cm</a:t>
            </a:r>
            <a:r>
              <a:rPr lang="en-US" baseline="30000" dirty="0"/>
              <a:t>2</a:t>
            </a:r>
            <a:r>
              <a:rPr lang="en-US" dirty="0"/>
              <a:t> active area</a:t>
            </a:r>
          </a:p>
          <a:p>
            <a:pPr algn="l"/>
            <a:r>
              <a:rPr lang="en-US" dirty="0"/>
              <a:t>50 nm dead-layer</a:t>
            </a:r>
          </a:p>
          <a:p>
            <a:pPr algn="l"/>
            <a:r>
              <a:rPr lang="en-US" dirty="0" smtClean="0"/>
              <a:t>Behind P-SSD (and part of I-SSD)</a:t>
            </a:r>
            <a:endParaRPr lang="en-US" dirty="0"/>
          </a:p>
        </p:txBody>
      </p:sp>
      <p:pic>
        <p:nvPicPr>
          <p:cNvPr id="3" name="Picture 2" descr="SSD_assembly_fron_real_color_isometric_view.png"/>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6532"/>
          <a:stretch/>
        </p:blipFill>
        <p:spPr>
          <a:xfrm>
            <a:off x="3271099" y="669326"/>
            <a:ext cx="2241229" cy="2564956"/>
          </a:xfrm>
          <a:prstGeom prst="rect">
            <a:avLst/>
          </a:prstGeom>
        </p:spPr>
      </p:pic>
      <p:pic>
        <p:nvPicPr>
          <p:cNvPr id="4" name="Picture 3" descr="Main_Ion_Particle_SSD.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70080" y="2950410"/>
            <a:ext cx="3195717" cy="2162539"/>
          </a:xfrm>
          <a:prstGeom prst="rect">
            <a:avLst/>
          </a:prstGeom>
        </p:spPr>
      </p:pic>
      <p:pic>
        <p:nvPicPr>
          <p:cNvPr id="7" name="Picture 6" descr="Anti-Coincidence_SSD.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09701" y="4209220"/>
            <a:ext cx="3634299" cy="2246779"/>
          </a:xfrm>
          <a:prstGeom prst="rect">
            <a:avLst/>
          </a:prstGeom>
        </p:spPr>
      </p:pic>
      <p:pic>
        <p:nvPicPr>
          <p:cNvPr id="8" name="Picture 7" descr="SSD_assembly_fron_real_color_isometric_view.png"/>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45184"/>
          <a:stretch/>
        </p:blipFill>
        <p:spPr>
          <a:xfrm>
            <a:off x="5979615" y="1086681"/>
            <a:ext cx="2826310" cy="2564956"/>
          </a:xfrm>
          <a:prstGeom prst="rect">
            <a:avLst/>
          </a:prstGeom>
        </p:spPr>
      </p:pic>
    </p:spTree>
    <p:extLst>
      <p:ext uri="{BB962C8B-B14F-4D97-AF65-F5344CB8AC3E}">
        <p14:creationId xmlns:p14="http://schemas.microsoft.com/office/powerpoint/2010/main" val="38570069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082764">
            <a:off x="76200" y="686710"/>
            <a:ext cx="9280549" cy="55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Freeform 72"/>
          <p:cNvSpPr/>
          <p:nvPr/>
        </p:nvSpPr>
        <p:spPr>
          <a:xfrm>
            <a:off x="1634065" y="1679627"/>
            <a:ext cx="6072740" cy="3186195"/>
          </a:xfrm>
          <a:custGeom>
            <a:avLst/>
            <a:gdLst>
              <a:gd name="connsiteX0" fmla="*/ 3915041 w 6072740"/>
              <a:gd name="connsiteY0" fmla="*/ 1604010 h 3186195"/>
              <a:gd name="connsiteX1" fmla="*/ 3842469 w 6072740"/>
              <a:gd name="connsiteY1" fmla="*/ 1443317 h 3186195"/>
              <a:gd name="connsiteX2" fmla="*/ 3666224 w 6072740"/>
              <a:gd name="connsiteY2" fmla="*/ 1365561 h 3186195"/>
              <a:gd name="connsiteX3" fmla="*/ 3661041 w 6072740"/>
              <a:gd name="connsiteY3" fmla="*/ 1147847 h 3186195"/>
              <a:gd name="connsiteX4" fmla="*/ 3635122 w 6072740"/>
              <a:gd name="connsiteY4" fmla="*/ 992337 h 3186195"/>
              <a:gd name="connsiteX5" fmla="*/ 3769898 w 6072740"/>
              <a:gd name="connsiteY5" fmla="*/ 842010 h 3186195"/>
              <a:gd name="connsiteX6" fmla="*/ 3692143 w 6072740"/>
              <a:gd name="connsiteY6" fmla="*/ 696868 h 3186195"/>
              <a:gd name="connsiteX7" fmla="*/ 3609204 w 6072740"/>
              <a:gd name="connsiteY7" fmla="*/ 562092 h 3186195"/>
              <a:gd name="connsiteX8" fmla="*/ 3557367 w 6072740"/>
              <a:gd name="connsiteY8" fmla="*/ 448051 h 3186195"/>
              <a:gd name="connsiteX9" fmla="*/ 3624755 w 6072740"/>
              <a:gd name="connsiteY9" fmla="*/ 240704 h 3186195"/>
              <a:gd name="connsiteX10" fmla="*/ 3547000 w 6072740"/>
              <a:gd name="connsiteY10" fmla="*/ 85194 h 3186195"/>
              <a:gd name="connsiteX11" fmla="*/ 3650673 w 6072740"/>
              <a:gd name="connsiteY11" fmla="*/ 7439 h 3186195"/>
              <a:gd name="connsiteX12" fmla="*/ 3743979 w 6072740"/>
              <a:gd name="connsiteY12" fmla="*/ 17806 h 3186195"/>
              <a:gd name="connsiteX13" fmla="*/ 3842469 w 6072740"/>
              <a:gd name="connsiteY13" fmla="*/ 137031 h 3186195"/>
              <a:gd name="connsiteX14" fmla="*/ 3904673 w 6072740"/>
              <a:gd name="connsiteY14" fmla="*/ 230337 h 3186195"/>
              <a:gd name="connsiteX15" fmla="*/ 3816551 w 6072740"/>
              <a:gd name="connsiteY15" fmla="*/ 365112 h 3186195"/>
              <a:gd name="connsiteX16" fmla="*/ 3977245 w 6072740"/>
              <a:gd name="connsiteY16" fmla="*/ 406582 h 3186195"/>
              <a:gd name="connsiteX17" fmla="*/ 4122388 w 6072740"/>
              <a:gd name="connsiteY17" fmla="*/ 328827 h 3186195"/>
              <a:gd name="connsiteX18" fmla="*/ 4163857 w 6072740"/>
              <a:gd name="connsiteY18" fmla="*/ 473970 h 3186195"/>
              <a:gd name="connsiteX19" fmla="*/ 4241612 w 6072740"/>
              <a:gd name="connsiteY19" fmla="*/ 598378 h 3186195"/>
              <a:gd name="connsiteX20" fmla="*/ 4459326 w 6072740"/>
              <a:gd name="connsiteY20" fmla="*/ 624296 h 3186195"/>
              <a:gd name="connsiteX21" fmla="*/ 4609653 w 6072740"/>
              <a:gd name="connsiteY21" fmla="*/ 712419 h 3186195"/>
              <a:gd name="connsiteX22" fmla="*/ 4744428 w 6072740"/>
              <a:gd name="connsiteY22" fmla="*/ 847194 h 3186195"/>
              <a:gd name="connsiteX23" fmla="*/ 4734061 w 6072740"/>
              <a:gd name="connsiteY23" fmla="*/ 1028623 h 3186195"/>
              <a:gd name="connsiteX24" fmla="*/ 4905122 w 6072740"/>
              <a:gd name="connsiteY24" fmla="*/ 945684 h 3186195"/>
              <a:gd name="connsiteX25" fmla="*/ 5060632 w 6072740"/>
              <a:gd name="connsiteY25" fmla="*/ 867929 h 3186195"/>
              <a:gd name="connsiteX26" fmla="*/ 5138388 w 6072740"/>
              <a:gd name="connsiteY26" fmla="*/ 976786 h 3186195"/>
              <a:gd name="connsiteX27" fmla="*/ 5672306 w 6072740"/>
              <a:gd name="connsiteY27" fmla="*/ 1401847 h 3186195"/>
              <a:gd name="connsiteX28" fmla="*/ 5900388 w 6072740"/>
              <a:gd name="connsiteY28" fmla="*/ 1785439 h 3186195"/>
              <a:gd name="connsiteX29" fmla="*/ 5967775 w 6072740"/>
              <a:gd name="connsiteY29" fmla="*/ 1904663 h 3186195"/>
              <a:gd name="connsiteX30" fmla="*/ 6071449 w 6072740"/>
              <a:gd name="connsiteY30" fmla="*/ 2039439 h 3186195"/>
              <a:gd name="connsiteX31" fmla="*/ 5890020 w 6072740"/>
              <a:gd name="connsiteY31" fmla="*/ 2194949 h 3186195"/>
              <a:gd name="connsiteX32" fmla="*/ 5713775 w 6072740"/>
              <a:gd name="connsiteY32" fmla="*/ 2277888 h 3186195"/>
              <a:gd name="connsiteX33" fmla="*/ 5547898 w 6072740"/>
              <a:gd name="connsiteY33" fmla="*/ 2345276 h 3186195"/>
              <a:gd name="connsiteX34" fmla="*/ 5335367 w 6072740"/>
              <a:gd name="connsiteY34" fmla="*/ 2376378 h 3186195"/>
              <a:gd name="connsiteX35" fmla="*/ 5205775 w 6072740"/>
              <a:gd name="connsiteY35" fmla="*/ 2537072 h 3186195"/>
              <a:gd name="connsiteX36" fmla="*/ 4853285 w 6072740"/>
              <a:gd name="connsiteY36" fmla="*/ 2708133 h 3186195"/>
              <a:gd name="connsiteX37" fmla="*/ 4640755 w 6072740"/>
              <a:gd name="connsiteY37" fmla="*/ 2739235 h 3186195"/>
              <a:gd name="connsiteX38" fmla="*/ 4490428 w 6072740"/>
              <a:gd name="connsiteY38" fmla="*/ 2889561 h 3186195"/>
              <a:gd name="connsiteX39" fmla="*/ 4153490 w 6072740"/>
              <a:gd name="connsiteY39" fmla="*/ 3045072 h 3186195"/>
              <a:gd name="connsiteX40" fmla="*/ 3920224 w 6072740"/>
              <a:gd name="connsiteY40" fmla="*/ 3086541 h 3186195"/>
              <a:gd name="connsiteX41" fmla="*/ 3868388 w 6072740"/>
              <a:gd name="connsiteY41" fmla="*/ 2941398 h 3186195"/>
              <a:gd name="connsiteX42" fmla="*/ 3785449 w 6072740"/>
              <a:gd name="connsiteY42" fmla="*/ 2801439 h 3186195"/>
              <a:gd name="connsiteX43" fmla="*/ 3718061 w 6072740"/>
              <a:gd name="connsiteY43" fmla="*/ 2682214 h 3186195"/>
              <a:gd name="connsiteX44" fmla="*/ 3650673 w 6072740"/>
              <a:gd name="connsiteY44" fmla="*/ 2526704 h 3186195"/>
              <a:gd name="connsiteX45" fmla="*/ 3552183 w 6072740"/>
              <a:gd name="connsiteY45" fmla="*/ 2319357 h 3186195"/>
              <a:gd name="connsiteX46" fmla="*/ 3313734 w 6072740"/>
              <a:gd name="connsiteY46" fmla="*/ 2231235 h 3186195"/>
              <a:gd name="connsiteX47" fmla="*/ 2655408 w 6072740"/>
              <a:gd name="connsiteY47" fmla="*/ 2277888 h 3186195"/>
              <a:gd name="connsiteX48" fmla="*/ 2479163 w 6072740"/>
              <a:gd name="connsiteY48" fmla="*/ 2376378 h 3186195"/>
              <a:gd name="connsiteX49" fmla="*/ 2401408 w 6072740"/>
              <a:gd name="connsiteY49" fmla="*/ 2614827 h 3186195"/>
              <a:gd name="connsiteX50" fmla="*/ 2370306 w 6072740"/>
              <a:gd name="connsiteY50" fmla="*/ 2744419 h 3186195"/>
              <a:gd name="connsiteX51" fmla="*/ 2323653 w 6072740"/>
              <a:gd name="connsiteY51" fmla="*/ 2889561 h 3186195"/>
              <a:gd name="connsiteX52" fmla="*/ 2240714 w 6072740"/>
              <a:gd name="connsiteY52" fmla="*/ 3050255 h 3186195"/>
              <a:gd name="connsiteX53" fmla="*/ 2183694 w 6072740"/>
              <a:gd name="connsiteY53" fmla="*/ 3169480 h 3186195"/>
              <a:gd name="connsiteX54" fmla="*/ 1991898 w 6072740"/>
              <a:gd name="connsiteY54" fmla="*/ 3179847 h 3186195"/>
              <a:gd name="connsiteX55" fmla="*/ 1769000 w 6072740"/>
              <a:gd name="connsiteY55" fmla="*/ 3117643 h 3186195"/>
              <a:gd name="connsiteX56" fmla="*/ 1572020 w 6072740"/>
              <a:gd name="connsiteY56" fmla="*/ 3034704 h 3186195"/>
              <a:gd name="connsiteX57" fmla="*/ 1457979 w 6072740"/>
              <a:gd name="connsiteY57" fmla="*/ 2910296 h 3186195"/>
              <a:gd name="connsiteX58" fmla="*/ 1245449 w 6072740"/>
              <a:gd name="connsiteY58" fmla="*/ 2899929 h 3186195"/>
              <a:gd name="connsiteX59" fmla="*/ 877408 w 6072740"/>
              <a:gd name="connsiteY59" fmla="*/ 2770337 h 3186195"/>
              <a:gd name="connsiteX60" fmla="*/ 716714 w 6072740"/>
              <a:gd name="connsiteY60" fmla="*/ 2656296 h 3186195"/>
              <a:gd name="connsiteX61" fmla="*/ 509367 w 6072740"/>
              <a:gd name="connsiteY61" fmla="*/ 2630378 h 3186195"/>
              <a:gd name="connsiteX62" fmla="*/ 338306 w 6072740"/>
              <a:gd name="connsiteY62" fmla="*/ 2568174 h 3186195"/>
              <a:gd name="connsiteX63" fmla="*/ 187979 w 6072740"/>
              <a:gd name="connsiteY63" fmla="*/ 2505970 h 3186195"/>
              <a:gd name="connsiteX64" fmla="*/ 1367 w 6072740"/>
              <a:gd name="connsiteY64" fmla="*/ 2391929 h 3186195"/>
              <a:gd name="connsiteX65" fmla="*/ 105041 w 6072740"/>
              <a:gd name="connsiteY65" fmla="*/ 2220868 h 3186195"/>
              <a:gd name="connsiteX66" fmla="*/ 136143 w 6072740"/>
              <a:gd name="connsiteY66" fmla="*/ 2091276 h 3186195"/>
              <a:gd name="connsiteX67" fmla="*/ 302020 w 6072740"/>
              <a:gd name="connsiteY67" fmla="*/ 1697317 h 3186195"/>
              <a:gd name="connsiteX68" fmla="*/ 778918 w 6072740"/>
              <a:gd name="connsiteY68" fmla="*/ 1235970 h 3186195"/>
              <a:gd name="connsiteX69" fmla="*/ 815204 w 6072740"/>
              <a:gd name="connsiteY69" fmla="*/ 1085643 h 3186195"/>
              <a:gd name="connsiteX70" fmla="*/ 949979 w 6072740"/>
              <a:gd name="connsiteY70" fmla="*/ 1189317 h 3186195"/>
              <a:gd name="connsiteX71" fmla="*/ 1152143 w 6072740"/>
              <a:gd name="connsiteY71" fmla="*/ 1256704 h 3186195"/>
              <a:gd name="connsiteX72" fmla="*/ 1214347 w 6072740"/>
              <a:gd name="connsiteY72" fmla="*/ 1127112 h 3186195"/>
              <a:gd name="connsiteX73" fmla="*/ 1115857 w 6072740"/>
              <a:gd name="connsiteY73" fmla="*/ 1075276 h 3186195"/>
              <a:gd name="connsiteX74" fmla="*/ 1266183 w 6072740"/>
              <a:gd name="connsiteY74" fmla="*/ 930133 h 3186195"/>
              <a:gd name="connsiteX75" fmla="*/ 1400959 w 6072740"/>
              <a:gd name="connsiteY75" fmla="*/ 816092 h 3186195"/>
              <a:gd name="connsiteX76" fmla="*/ 1478714 w 6072740"/>
              <a:gd name="connsiteY76" fmla="*/ 727970 h 3186195"/>
              <a:gd name="connsiteX77" fmla="*/ 1587571 w 6072740"/>
              <a:gd name="connsiteY77" fmla="*/ 769439 h 3186195"/>
              <a:gd name="connsiteX78" fmla="*/ 1634224 w 6072740"/>
              <a:gd name="connsiteY78" fmla="*/ 624296 h 3186195"/>
              <a:gd name="connsiteX79" fmla="*/ 1686061 w 6072740"/>
              <a:gd name="connsiteY79" fmla="*/ 494704 h 3186195"/>
              <a:gd name="connsiteX80" fmla="*/ 1779367 w 6072740"/>
              <a:gd name="connsiteY80" fmla="*/ 375480 h 3186195"/>
              <a:gd name="connsiteX81" fmla="*/ 1914143 w 6072740"/>
              <a:gd name="connsiteY81" fmla="*/ 261439 h 3186195"/>
              <a:gd name="connsiteX82" fmla="*/ 1991898 w 6072740"/>
              <a:gd name="connsiteY82" fmla="*/ 121480 h 3186195"/>
              <a:gd name="connsiteX83" fmla="*/ 2126673 w 6072740"/>
              <a:gd name="connsiteY83" fmla="*/ 95561 h 3186195"/>
              <a:gd name="connsiteX84" fmla="*/ 2214796 w 6072740"/>
              <a:gd name="connsiteY84" fmla="*/ 199235 h 3186195"/>
              <a:gd name="connsiteX85" fmla="*/ 2168143 w 6072740"/>
              <a:gd name="connsiteY85" fmla="*/ 328827 h 3186195"/>
              <a:gd name="connsiteX86" fmla="*/ 2137041 w 6072740"/>
              <a:gd name="connsiteY86" fmla="*/ 448051 h 3186195"/>
              <a:gd name="connsiteX87" fmla="*/ 1960796 w 6072740"/>
              <a:gd name="connsiteY87" fmla="*/ 484337 h 3186195"/>
              <a:gd name="connsiteX88" fmla="*/ 2059285 w 6072740"/>
              <a:gd name="connsiteY88" fmla="*/ 624296 h 3186195"/>
              <a:gd name="connsiteX89" fmla="*/ 2225163 w 6072740"/>
              <a:gd name="connsiteY89" fmla="*/ 665766 h 3186195"/>
              <a:gd name="connsiteX90" fmla="*/ 2162959 w 6072740"/>
              <a:gd name="connsiteY90" fmla="*/ 821276 h 3186195"/>
              <a:gd name="connsiteX91" fmla="*/ 2080020 w 6072740"/>
              <a:gd name="connsiteY91" fmla="*/ 919766 h 3186195"/>
              <a:gd name="connsiteX92" fmla="*/ 2235530 w 6072740"/>
              <a:gd name="connsiteY92" fmla="*/ 1064908 h 3186195"/>
              <a:gd name="connsiteX93" fmla="*/ 2256265 w 6072740"/>
              <a:gd name="connsiteY93" fmla="*/ 1251521 h 3186195"/>
              <a:gd name="connsiteX94" fmla="*/ 2240714 w 6072740"/>
              <a:gd name="connsiteY94" fmla="*/ 1464051 h 3186195"/>
              <a:gd name="connsiteX95" fmla="*/ 2074836 w 6072740"/>
              <a:gd name="connsiteY95" fmla="*/ 1567725 h 3186195"/>
              <a:gd name="connsiteX96" fmla="*/ 2074836 w 6072740"/>
              <a:gd name="connsiteY96" fmla="*/ 1567725 h 3186195"/>
              <a:gd name="connsiteX0" fmla="*/ 3915041 w 6072740"/>
              <a:gd name="connsiteY0" fmla="*/ 1604010 h 3186195"/>
              <a:gd name="connsiteX1" fmla="*/ 3842469 w 6072740"/>
              <a:gd name="connsiteY1" fmla="*/ 1443317 h 3186195"/>
              <a:gd name="connsiteX2" fmla="*/ 3666224 w 6072740"/>
              <a:gd name="connsiteY2" fmla="*/ 1365561 h 3186195"/>
              <a:gd name="connsiteX3" fmla="*/ 3661041 w 6072740"/>
              <a:gd name="connsiteY3" fmla="*/ 1147847 h 3186195"/>
              <a:gd name="connsiteX4" fmla="*/ 3635122 w 6072740"/>
              <a:gd name="connsiteY4" fmla="*/ 992337 h 3186195"/>
              <a:gd name="connsiteX5" fmla="*/ 3769898 w 6072740"/>
              <a:gd name="connsiteY5" fmla="*/ 842010 h 3186195"/>
              <a:gd name="connsiteX6" fmla="*/ 3692143 w 6072740"/>
              <a:gd name="connsiteY6" fmla="*/ 696868 h 3186195"/>
              <a:gd name="connsiteX7" fmla="*/ 3609204 w 6072740"/>
              <a:gd name="connsiteY7" fmla="*/ 562092 h 3186195"/>
              <a:gd name="connsiteX8" fmla="*/ 3557367 w 6072740"/>
              <a:gd name="connsiteY8" fmla="*/ 448051 h 3186195"/>
              <a:gd name="connsiteX9" fmla="*/ 3624755 w 6072740"/>
              <a:gd name="connsiteY9" fmla="*/ 240704 h 3186195"/>
              <a:gd name="connsiteX10" fmla="*/ 3547000 w 6072740"/>
              <a:gd name="connsiteY10" fmla="*/ 85194 h 3186195"/>
              <a:gd name="connsiteX11" fmla="*/ 3650673 w 6072740"/>
              <a:gd name="connsiteY11" fmla="*/ 7439 h 3186195"/>
              <a:gd name="connsiteX12" fmla="*/ 3743979 w 6072740"/>
              <a:gd name="connsiteY12" fmla="*/ 17806 h 3186195"/>
              <a:gd name="connsiteX13" fmla="*/ 3842469 w 6072740"/>
              <a:gd name="connsiteY13" fmla="*/ 137031 h 3186195"/>
              <a:gd name="connsiteX14" fmla="*/ 3904673 w 6072740"/>
              <a:gd name="connsiteY14" fmla="*/ 230337 h 3186195"/>
              <a:gd name="connsiteX15" fmla="*/ 3816551 w 6072740"/>
              <a:gd name="connsiteY15" fmla="*/ 365112 h 3186195"/>
              <a:gd name="connsiteX16" fmla="*/ 3977245 w 6072740"/>
              <a:gd name="connsiteY16" fmla="*/ 406582 h 3186195"/>
              <a:gd name="connsiteX17" fmla="*/ 4122388 w 6072740"/>
              <a:gd name="connsiteY17" fmla="*/ 328827 h 3186195"/>
              <a:gd name="connsiteX18" fmla="*/ 4163857 w 6072740"/>
              <a:gd name="connsiteY18" fmla="*/ 473970 h 3186195"/>
              <a:gd name="connsiteX19" fmla="*/ 4241612 w 6072740"/>
              <a:gd name="connsiteY19" fmla="*/ 598378 h 3186195"/>
              <a:gd name="connsiteX20" fmla="*/ 4459326 w 6072740"/>
              <a:gd name="connsiteY20" fmla="*/ 624296 h 3186195"/>
              <a:gd name="connsiteX21" fmla="*/ 4609653 w 6072740"/>
              <a:gd name="connsiteY21" fmla="*/ 712419 h 3186195"/>
              <a:gd name="connsiteX22" fmla="*/ 4744428 w 6072740"/>
              <a:gd name="connsiteY22" fmla="*/ 847194 h 3186195"/>
              <a:gd name="connsiteX23" fmla="*/ 4734061 w 6072740"/>
              <a:gd name="connsiteY23" fmla="*/ 1028623 h 3186195"/>
              <a:gd name="connsiteX24" fmla="*/ 4905122 w 6072740"/>
              <a:gd name="connsiteY24" fmla="*/ 945684 h 3186195"/>
              <a:gd name="connsiteX25" fmla="*/ 5060632 w 6072740"/>
              <a:gd name="connsiteY25" fmla="*/ 867929 h 3186195"/>
              <a:gd name="connsiteX26" fmla="*/ 5138388 w 6072740"/>
              <a:gd name="connsiteY26" fmla="*/ 976786 h 3186195"/>
              <a:gd name="connsiteX27" fmla="*/ 5672306 w 6072740"/>
              <a:gd name="connsiteY27" fmla="*/ 1401847 h 3186195"/>
              <a:gd name="connsiteX28" fmla="*/ 5900388 w 6072740"/>
              <a:gd name="connsiteY28" fmla="*/ 1785439 h 3186195"/>
              <a:gd name="connsiteX29" fmla="*/ 5967775 w 6072740"/>
              <a:gd name="connsiteY29" fmla="*/ 1904663 h 3186195"/>
              <a:gd name="connsiteX30" fmla="*/ 6071449 w 6072740"/>
              <a:gd name="connsiteY30" fmla="*/ 2039439 h 3186195"/>
              <a:gd name="connsiteX31" fmla="*/ 5890020 w 6072740"/>
              <a:gd name="connsiteY31" fmla="*/ 2194949 h 3186195"/>
              <a:gd name="connsiteX32" fmla="*/ 5713775 w 6072740"/>
              <a:gd name="connsiteY32" fmla="*/ 2277888 h 3186195"/>
              <a:gd name="connsiteX33" fmla="*/ 5547898 w 6072740"/>
              <a:gd name="connsiteY33" fmla="*/ 2345276 h 3186195"/>
              <a:gd name="connsiteX34" fmla="*/ 5335367 w 6072740"/>
              <a:gd name="connsiteY34" fmla="*/ 2376378 h 3186195"/>
              <a:gd name="connsiteX35" fmla="*/ 5205775 w 6072740"/>
              <a:gd name="connsiteY35" fmla="*/ 2537072 h 3186195"/>
              <a:gd name="connsiteX36" fmla="*/ 4853285 w 6072740"/>
              <a:gd name="connsiteY36" fmla="*/ 2708133 h 3186195"/>
              <a:gd name="connsiteX37" fmla="*/ 4640755 w 6072740"/>
              <a:gd name="connsiteY37" fmla="*/ 2739235 h 3186195"/>
              <a:gd name="connsiteX38" fmla="*/ 4490428 w 6072740"/>
              <a:gd name="connsiteY38" fmla="*/ 2889561 h 3186195"/>
              <a:gd name="connsiteX39" fmla="*/ 4153490 w 6072740"/>
              <a:gd name="connsiteY39" fmla="*/ 3045072 h 3186195"/>
              <a:gd name="connsiteX40" fmla="*/ 3920224 w 6072740"/>
              <a:gd name="connsiteY40" fmla="*/ 3086541 h 3186195"/>
              <a:gd name="connsiteX41" fmla="*/ 3868388 w 6072740"/>
              <a:gd name="connsiteY41" fmla="*/ 2941398 h 3186195"/>
              <a:gd name="connsiteX42" fmla="*/ 3785449 w 6072740"/>
              <a:gd name="connsiteY42" fmla="*/ 2801439 h 3186195"/>
              <a:gd name="connsiteX43" fmla="*/ 3718061 w 6072740"/>
              <a:gd name="connsiteY43" fmla="*/ 2682214 h 3186195"/>
              <a:gd name="connsiteX44" fmla="*/ 3650673 w 6072740"/>
              <a:gd name="connsiteY44" fmla="*/ 2526704 h 3186195"/>
              <a:gd name="connsiteX45" fmla="*/ 3552183 w 6072740"/>
              <a:gd name="connsiteY45" fmla="*/ 2319357 h 3186195"/>
              <a:gd name="connsiteX46" fmla="*/ 3313734 w 6072740"/>
              <a:gd name="connsiteY46" fmla="*/ 2231235 h 3186195"/>
              <a:gd name="connsiteX47" fmla="*/ 2655408 w 6072740"/>
              <a:gd name="connsiteY47" fmla="*/ 2277888 h 3186195"/>
              <a:gd name="connsiteX48" fmla="*/ 2479163 w 6072740"/>
              <a:gd name="connsiteY48" fmla="*/ 2376378 h 3186195"/>
              <a:gd name="connsiteX49" fmla="*/ 2401408 w 6072740"/>
              <a:gd name="connsiteY49" fmla="*/ 2614827 h 3186195"/>
              <a:gd name="connsiteX50" fmla="*/ 2370306 w 6072740"/>
              <a:gd name="connsiteY50" fmla="*/ 2744419 h 3186195"/>
              <a:gd name="connsiteX51" fmla="*/ 2323653 w 6072740"/>
              <a:gd name="connsiteY51" fmla="*/ 2889561 h 3186195"/>
              <a:gd name="connsiteX52" fmla="*/ 2240714 w 6072740"/>
              <a:gd name="connsiteY52" fmla="*/ 3050255 h 3186195"/>
              <a:gd name="connsiteX53" fmla="*/ 2183694 w 6072740"/>
              <a:gd name="connsiteY53" fmla="*/ 3169480 h 3186195"/>
              <a:gd name="connsiteX54" fmla="*/ 1991898 w 6072740"/>
              <a:gd name="connsiteY54" fmla="*/ 3179847 h 3186195"/>
              <a:gd name="connsiteX55" fmla="*/ 1769000 w 6072740"/>
              <a:gd name="connsiteY55" fmla="*/ 3117643 h 3186195"/>
              <a:gd name="connsiteX56" fmla="*/ 1572020 w 6072740"/>
              <a:gd name="connsiteY56" fmla="*/ 3034704 h 3186195"/>
              <a:gd name="connsiteX57" fmla="*/ 1457979 w 6072740"/>
              <a:gd name="connsiteY57" fmla="*/ 2910296 h 3186195"/>
              <a:gd name="connsiteX58" fmla="*/ 1245449 w 6072740"/>
              <a:gd name="connsiteY58" fmla="*/ 2899929 h 3186195"/>
              <a:gd name="connsiteX59" fmla="*/ 877408 w 6072740"/>
              <a:gd name="connsiteY59" fmla="*/ 2770337 h 3186195"/>
              <a:gd name="connsiteX60" fmla="*/ 716714 w 6072740"/>
              <a:gd name="connsiteY60" fmla="*/ 2656296 h 3186195"/>
              <a:gd name="connsiteX61" fmla="*/ 509367 w 6072740"/>
              <a:gd name="connsiteY61" fmla="*/ 2630378 h 3186195"/>
              <a:gd name="connsiteX62" fmla="*/ 338306 w 6072740"/>
              <a:gd name="connsiteY62" fmla="*/ 2568174 h 3186195"/>
              <a:gd name="connsiteX63" fmla="*/ 187979 w 6072740"/>
              <a:gd name="connsiteY63" fmla="*/ 2505970 h 3186195"/>
              <a:gd name="connsiteX64" fmla="*/ 1367 w 6072740"/>
              <a:gd name="connsiteY64" fmla="*/ 2391929 h 3186195"/>
              <a:gd name="connsiteX65" fmla="*/ 105041 w 6072740"/>
              <a:gd name="connsiteY65" fmla="*/ 2220868 h 3186195"/>
              <a:gd name="connsiteX66" fmla="*/ 136143 w 6072740"/>
              <a:gd name="connsiteY66" fmla="*/ 2091276 h 3186195"/>
              <a:gd name="connsiteX67" fmla="*/ 302020 w 6072740"/>
              <a:gd name="connsiteY67" fmla="*/ 1697317 h 3186195"/>
              <a:gd name="connsiteX68" fmla="*/ 778918 w 6072740"/>
              <a:gd name="connsiteY68" fmla="*/ 1235970 h 3186195"/>
              <a:gd name="connsiteX69" fmla="*/ 815204 w 6072740"/>
              <a:gd name="connsiteY69" fmla="*/ 1085643 h 3186195"/>
              <a:gd name="connsiteX70" fmla="*/ 949979 w 6072740"/>
              <a:gd name="connsiteY70" fmla="*/ 1189317 h 3186195"/>
              <a:gd name="connsiteX71" fmla="*/ 1152143 w 6072740"/>
              <a:gd name="connsiteY71" fmla="*/ 1256704 h 3186195"/>
              <a:gd name="connsiteX72" fmla="*/ 1214347 w 6072740"/>
              <a:gd name="connsiteY72" fmla="*/ 1127112 h 3186195"/>
              <a:gd name="connsiteX73" fmla="*/ 1115857 w 6072740"/>
              <a:gd name="connsiteY73" fmla="*/ 1075276 h 3186195"/>
              <a:gd name="connsiteX74" fmla="*/ 1266183 w 6072740"/>
              <a:gd name="connsiteY74" fmla="*/ 930133 h 3186195"/>
              <a:gd name="connsiteX75" fmla="*/ 1400959 w 6072740"/>
              <a:gd name="connsiteY75" fmla="*/ 816092 h 3186195"/>
              <a:gd name="connsiteX76" fmla="*/ 1478714 w 6072740"/>
              <a:gd name="connsiteY76" fmla="*/ 727970 h 3186195"/>
              <a:gd name="connsiteX77" fmla="*/ 1587571 w 6072740"/>
              <a:gd name="connsiteY77" fmla="*/ 769439 h 3186195"/>
              <a:gd name="connsiteX78" fmla="*/ 1634224 w 6072740"/>
              <a:gd name="connsiteY78" fmla="*/ 624296 h 3186195"/>
              <a:gd name="connsiteX79" fmla="*/ 1686061 w 6072740"/>
              <a:gd name="connsiteY79" fmla="*/ 494704 h 3186195"/>
              <a:gd name="connsiteX80" fmla="*/ 1779367 w 6072740"/>
              <a:gd name="connsiteY80" fmla="*/ 375480 h 3186195"/>
              <a:gd name="connsiteX81" fmla="*/ 1914143 w 6072740"/>
              <a:gd name="connsiteY81" fmla="*/ 261439 h 3186195"/>
              <a:gd name="connsiteX82" fmla="*/ 1991898 w 6072740"/>
              <a:gd name="connsiteY82" fmla="*/ 121480 h 3186195"/>
              <a:gd name="connsiteX83" fmla="*/ 2126673 w 6072740"/>
              <a:gd name="connsiteY83" fmla="*/ 95561 h 3186195"/>
              <a:gd name="connsiteX84" fmla="*/ 2214796 w 6072740"/>
              <a:gd name="connsiteY84" fmla="*/ 199235 h 3186195"/>
              <a:gd name="connsiteX85" fmla="*/ 2168143 w 6072740"/>
              <a:gd name="connsiteY85" fmla="*/ 328827 h 3186195"/>
              <a:gd name="connsiteX86" fmla="*/ 2137041 w 6072740"/>
              <a:gd name="connsiteY86" fmla="*/ 448051 h 3186195"/>
              <a:gd name="connsiteX87" fmla="*/ 1960796 w 6072740"/>
              <a:gd name="connsiteY87" fmla="*/ 484337 h 3186195"/>
              <a:gd name="connsiteX88" fmla="*/ 2059285 w 6072740"/>
              <a:gd name="connsiteY88" fmla="*/ 624296 h 3186195"/>
              <a:gd name="connsiteX89" fmla="*/ 2225163 w 6072740"/>
              <a:gd name="connsiteY89" fmla="*/ 665766 h 3186195"/>
              <a:gd name="connsiteX90" fmla="*/ 2162959 w 6072740"/>
              <a:gd name="connsiteY90" fmla="*/ 821276 h 3186195"/>
              <a:gd name="connsiteX91" fmla="*/ 2080020 w 6072740"/>
              <a:gd name="connsiteY91" fmla="*/ 919766 h 3186195"/>
              <a:gd name="connsiteX92" fmla="*/ 2235530 w 6072740"/>
              <a:gd name="connsiteY92" fmla="*/ 1064908 h 3186195"/>
              <a:gd name="connsiteX93" fmla="*/ 2256265 w 6072740"/>
              <a:gd name="connsiteY93" fmla="*/ 1251521 h 3186195"/>
              <a:gd name="connsiteX94" fmla="*/ 2240714 w 6072740"/>
              <a:gd name="connsiteY94" fmla="*/ 1464051 h 3186195"/>
              <a:gd name="connsiteX95" fmla="*/ 2074836 w 6072740"/>
              <a:gd name="connsiteY95" fmla="*/ 1567725 h 3186195"/>
              <a:gd name="connsiteX96" fmla="*/ 2074836 w 6072740"/>
              <a:gd name="connsiteY96" fmla="*/ 1567725 h 3186195"/>
              <a:gd name="connsiteX97" fmla="*/ 2066875 w 6072740"/>
              <a:gd name="connsiteY97" fmla="*/ 1562691 h 3186195"/>
              <a:gd name="connsiteX0" fmla="*/ 3915041 w 6072740"/>
              <a:gd name="connsiteY0" fmla="*/ 1604010 h 3186195"/>
              <a:gd name="connsiteX1" fmla="*/ 3842469 w 6072740"/>
              <a:gd name="connsiteY1" fmla="*/ 1443317 h 3186195"/>
              <a:gd name="connsiteX2" fmla="*/ 3666224 w 6072740"/>
              <a:gd name="connsiteY2" fmla="*/ 1365561 h 3186195"/>
              <a:gd name="connsiteX3" fmla="*/ 3661041 w 6072740"/>
              <a:gd name="connsiteY3" fmla="*/ 1147847 h 3186195"/>
              <a:gd name="connsiteX4" fmla="*/ 3635122 w 6072740"/>
              <a:gd name="connsiteY4" fmla="*/ 992337 h 3186195"/>
              <a:gd name="connsiteX5" fmla="*/ 3769898 w 6072740"/>
              <a:gd name="connsiteY5" fmla="*/ 842010 h 3186195"/>
              <a:gd name="connsiteX6" fmla="*/ 3692143 w 6072740"/>
              <a:gd name="connsiteY6" fmla="*/ 696868 h 3186195"/>
              <a:gd name="connsiteX7" fmla="*/ 3609204 w 6072740"/>
              <a:gd name="connsiteY7" fmla="*/ 562092 h 3186195"/>
              <a:gd name="connsiteX8" fmla="*/ 3557367 w 6072740"/>
              <a:gd name="connsiteY8" fmla="*/ 448051 h 3186195"/>
              <a:gd name="connsiteX9" fmla="*/ 3624755 w 6072740"/>
              <a:gd name="connsiteY9" fmla="*/ 240704 h 3186195"/>
              <a:gd name="connsiteX10" fmla="*/ 3547000 w 6072740"/>
              <a:gd name="connsiteY10" fmla="*/ 85194 h 3186195"/>
              <a:gd name="connsiteX11" fmla="*/ 3650673 w 6072740"/>
              <a:gd name="connsiteY11" fmla="*/ 7439 h 3186195"/>
              <a:gd name="connsiteX12" fmla="*/ 3743979 w 6072740"/>
              <a:gd name="connsiteY12" fmla="*/ 17806 h 3186195"/>
              <a:gd name="connsiteX13" fmla="*/ 3842469 w 6072740"/>
              <a:gd name="connsiteY13" fmla="*/ 137031 h 3186195"/>
              <a:gd name="connsiteX14" fmla="*/ 3904673 w 6072740"/>
              <a:gd name="connsiteY14" fmla="*/ 230337 h 3186195"/>
              <a:gd name="connsiteX15" fmla="*/ 3816551 w 6072740"/>
              <a:gd name="connsiteY15" fmla="*/ 365112 h 3186195"/>
              <a:gd name="connsiteX16" fmla="*/ 3977245 w 6072740"/>
              <a:gd name="connsiteY16" fmla="*/ 406582 h 3186195"/>
              <a:gd name="connsiteX17" fmla="*/ 4122388 w 6072740"/>
              <a:gd name="connsiteY17" fmla="*/ 328827 h 3186195"/>
              <a:gd name="connsiteX18" fmla="*/ 4163857 w 6072740"/>
              <a:gd name="connsiteY18" fmla="*/ 473970 h 3186195"/>
              <a:gd name="connsiteX19" fmla="*/ 4241612 w 6072740"/>
              <a:gd name="connsiteY19" fmla="*/ 598378 h 3186195"/>
              <a:gd name="connsiteX20" fmla="*/ 4459326 w 6072740"/>
              <a:gd name="connsiteY20" fmla="*/ 624296 h 3186195"/>
              <a:gd name="connsiteX21" fmla="*/ 4609653 w 6072740"/>
              <a:gd name="connsiteY21" fmla="*/ 712419 h 3186195"/>
              <a:gd name="connsiteX22" fmla="*/ 4744428 w 6072740"/>
              <a:gd name="connsiteY22" fmla="*/ 847194 h 3186195"/>
              <a:gd name="connsiteX23" fmla="*/ 4734061 w 6072740"/>
              <a:gd name="connsiteY23" fmla="*/ 1028623 h 3186195"/>
              <a:gd name="connsiteX24" fmla="*/ 4905122 w 6072740"/>
              <a:gd name="connsiteY24" fmla="*/ 945684 h 3186195"/>
              <a:gd name="connsiteX25" fmla="*/ 5060632 w 6072740"/>
              <a:gd name="connsiteY25" fmla="*/ 867929 h 3186195"/>
              <a:gd name="connsiteX26" fmla="*/ 5138388 w 6072740"/>
              <a:gd name="connsiteY26" fmla="*/ 976786 h 3186195"/>
              <a:gd name="connsiteX27" fmla="*/ 5672306 w 6072740"/>
              <a:gd name="connsiteY27" fmla="*/ 1401847 h 3186195"/>
              <a:gd name="connsiteX28" fmla="*/ 5900388 w 6072740"/>
              <a:gd name="connsiteY28" fmla="*/ 1785439 h 3186195"/>
              <a:gd name="connsiteX29" fmla="*/ 5967775 w 6072740"/>
              <a:gd name="connsiteY29" fmla="*/ 1904663 h 3186195"/>
              <a:gd name="connsiteX30" fmla="*/ 6071449 w 6072740"/>
              <a:gd name="connsiteY30" fmla="*/ 2039439 h 3186195"/>
              <a:gd name="connsiteX31" fmla="*/ 5890020 w 6072740"/>
              <a:gd name="connsiteY31" fmla="*/ 2194949 h 3186195"/>
              <a:gd name="connsiteX32" fmla="*/ 5713775 w 6072740"/>
              <a:gd name="connsiteY32" fmla="*/ 2277888 h 3186195"/>
              <a:gd name="connsiteX33" fmla="*/ 5547898 w 6072740"/>
              <a:gd name="connsiteY33" fmla="*/ 2345276 h 3186195"/>
              <a:gd name="connsiteX34" fmla="*/ 5335367 w 6072740"/>
              <a:gd name="connsiteY34" fmla="*/ 2376378 h 3186195"/>
              <a:gd name="connsiteX35" fmla="*/ 5205775 w 6072740"/>
              <a:gd name="connsiteY35" fmla="*/ 2537072 h 3186195"/>
              <a:gd name="connsiteX36" fmla="*/ 4853285 w 6072740"/>
              <a:gd name="connsiteY36" fmla="*/ 2708133 h 3186195"/>
              <a:gd name="connsiteX37" fmla="*/ 4640755 w 6072740"/>
              <a:gd name="connsiteY37" fmla="*/ 2739235 h 3186195"/>
              <a:gd name="connsiteX38" fmla="*/ 4490428 w 6072740"/>
              <a:gd name="connsiteY38" fmla="*/ 2889561 h 3186195"/>
              <a:gd name="connsiteX39" fmla="*/ 4153490 w 6072740"/>
              <a:gd name="connsiteY39" fmla="*/ 3045072 h 3186195"/>
              <a:gd name="connsiteX40" fmla="*/ 3920224 w 6072740"/>
              <a:gd name="connsiteY40" fmla="*/ 3086541 h 3186195"/>
              <a:gd name="connsiteX41" fmla="*/ 3868388 w 6072740"/>
              <a:gd name="connsiteY41" fmla="*/ 2941398 h 3186195"/>
              <a:gd name="connsiteX42" fmla="*/ 3785449 w 6072740"/>
              <a:gd name="connsiteY42" fmla="*/ 2801439 h 3186195"/>
              <a:gd name="connsiteX43" fmla="*/ 3718061 w 6072740"/>
              <a:gd name="connsiteY43" fmla="*/ 2682214 h 3186195"/>
              <a:gd name="connsiteX44" fmla="*/ 3650673 w 6072740"/>
              <a:gd name="connsiteY44" fmla="*/ 2526704 h 3186195"/>
              <a:gd name="connsiteX45" fmla="*/ 3552183 w 6072740"/>
              <a:gd name="connsiteY45" fmla="*/ 2319357 h 3186195"/>
              <a:gd name="connsiteX46" fmla="*/ 3313734 w 6072740"/>
              <a:gd name="connsiteY46" fmla="*/ 2231235 h 3186195"/>
              <a:gd name="connsiteX47" fmla="*/ 2655408 w 6072740"/>
              <a:gd name="connsiteY47" fmla="*/ 2277888 h 3186195"/>
              <a:gd name="connsiteX48" fmla="*/ 2479163 w 6072740"/>
              <a:gd name="connsiteY48" fmla="*/ 2376378 h 3186195"/>
              <a:gd name="connsiteX49" fmla="*/ 2401408 w 6072740"/>
              <a:gd name="connsiteY49" fmla="*/ 2614827 h 3186195"/>
              <a:gd name="connsiteX50" fmla="*/ 2370306 w 6072740"/>
              <a:gd name="connsiteY50" fmla="*/ 2744419 h 3186195"/>
              <a:gd name="connsiteX51" fmla="*/ 2323653 w 6072740"/>
              <a:gd name="connsiteY51" fmla="*/ 2889561 h 3186195"/>
              <a:gd name="connsiteX52" fmla="*/ 2240714 w 6072740"/>
              <a:gd name="connsiteY52" fmla="*/ 3050255 h 3186195"/>
              <a:gd name="connsiteX53" fmla="*/ 2183694 w 6072740"/>
              <a:gd name="connsiteY53" fmla="*/ 3169480 h 3186195"/>
              <a:gd name="connsiteX54" fmla="*/ 1991898 w 6072740"/>
              <a:gd name="connsiteY54" fmla="*/ 3179847 h 3186195"/>
              <a:gd name="connsiteX55" fmla="*/ 1769000 w 6072740"/>
              <a:gd name="connsiteY55" fmla="*/ 3117643 h 3186195"/>
              <a:gd name="connsiteX56" fmla="*/ 1572020 w 6072740"/>
              <a:gd name="connsiteY56" fmla="*/ 3034704 h 3186195"/>
              <a:gd name="connsiteX57" fmla="*/ 1457979 w 6072740"/>
              <a:gd name="connsiteY57" fmla="*/ 2910296 h 3186195"/>
              <a:gd name="connsiteX58" fmla="*/ 1245449 w 6072740"/>
              <a:gd name="connsiteY58" fmla="*/ 2899929 h 3186195"/>
              <a:gd name="connsiteX59" fmla="*/ 877408 w 6072740"/>
              <a:gd name="connsiteY59" fmla="*/ 2770337 h 3186195"/>
              <a:gd name="connsiteX60" fmla="*/ 716714 w 6072740"/>
              <a:gd name="connsiteY60" fmla="*/ 2656296 h 3186195"/>
              <a:gd name="connsiteX61" fmla="*/ 509367 w 6072740"/>
              <a:gd name="connsiteY61" fmla="*/ 2630378 h 3186195"/>
              <a:gd name="connsiteX62" fmla="*/ 338306 w 6072740"/>
              <a:gd name="connsiteY62" fmla="*/ 2568174 h 3186195"/>
              <a:gd name="connsiteX63" fmla="*/ 187979 w 6072740"/>
              <a:gd name="connsiteY63" fmla="*/ 2505970 h 3186195"/>
              <a:gd name="connsiteX64" fmla="*/ 1367 w 6072740"/>
              <a:gd name="connsiteY64" fmla="*/ 2391929 h 3186195"/>
              <a:gd name="connsiteX65" fmla="*/ 105041 w 6072740"/>
              <a:gd name="connsiteY65" fmla="*/ 2220868 h 3186195"/>
              <a:gd name="connsiteX66" fmla="*/ 136143 w 6072740"/>
              <a:gd name="connsiteY66" fmla="*/ 2091276 h 3186195"/>
              <a:gd name="connsiteX67" fmla="*/ 302020 w 6072740"/>
              <a:gd name="connsiteY67" fmla="*/ 1697317 h 3186195"/>
              <a:gd name="connsiteX68" fmla="*/ 778918 w 6072740"/>
              <a:gd name="connsiteY68" fmla="*/ 1235970 h 3186195"/>
              <a:gd name="connsiteX69" fmla="*/ 815204 w 6072740"/>
              <a:gd name="connsiteY69" fmla="*/ 1085643 h 3186195"/>
              <a:gd name="connsiteX70" fmla="*/ 949979 w 6072740"/>
              <a:gd name="connsiteY70" fmla="*/ 1189317 h 3186195"/>
              <a:gd name="connsiteX71" fmla="*/ 1152143 w 6072740"/>
              <a:gd name="connsiteY71" fmla="*/ 1256704 h 3186195"/>
              <a:gd name="connsiteX72" fmla="*/ 1214347 w 6072740"/>
              <a:gd name="connsiteY72" fmla="*/ 1127112 h 3186195"/>
              <a:gd name="connsiteX73" fmla="*/ 1115857 w 6072740"/>
              <a:gd name="connsiteY73" fmla="*/ 1075276 h 3186195"/>
              <a:gd name="connsiteX74" fmla="*/ 1266183 w 6072740"/>
              <a:gd name="connsiteY74" fmla="*/ 930133 h 3186195"/>
              <a:gd name="connsiteX75" fmla="*/ 1400959 w 6072740"/>
              <a:gd name="connsiteY75" fmla="*/ 816092 h 3186195"/>
              <a:gd name="connsiteX76" fmla="*/ 1478714 w 6072740"/>
              <a:gd name="connsiteY76" fmla="*/ 727970 h 3186195"/>
              <a:gd name="connsiteX77" fmla="*/ 1587571 w 6072740"/>
              <a:gd name="connsiteY77" fmla="*/ 769439 h 3186195"/>
              <a:gd name="connsiteX78" fmla="*/ 1634224 w 6072740"/>
              <a:gd name="connsiteY78" fmla="*/ 624296 h 3186195"/>
              <a:gd name="connsiteX79" fmla="*/ 1686061 w 6072740"/>
              <a:gd name="connsiteY79" fmla="*/ 494704 h 3186195"/>
              <a:gd name="connsiteX80" fmla="*/ 1779367 w 6072740"/>
              <a:gd name="connsiteY80" fmla="*/ 375480 h 3186195"/>
              <a:gd name="connsiteX81" fmla="*/ 1914143 w 6072740"/>
              <a:gd name="connsiteY81" fmla="*/ 261439 h 3186195"/>
              <a:gd name="connsiteX82" fmla="*/ 1991898 w 6072740"/>
              <a:gd name="connsiteY82" fmla="*/ 121480 h 3186195"/>
              <a:gd name="connsiteX83" fmla="*/ 2126673 w 6072740"/>
              <a:gd name="connsiteY83" fmla="*/ 95561 h 3186195"/>
              <a:gd name="connsiteX84" fmla="*/ 2214796 w 6072740"/>
              <a:gd name="connsiteY84" fmla="*/ 199235 h 3186195"/>
              <a:gd name="connsiteX85" fmla="*/ 2168143 w 6072740"/>
              <a:gd name="connsiteY85" fmla="*/ 328827 h 3186195"/>
              <a:gd name="connsiteX86" fmla="*/ 2137041 w 6072740"/>
              <a:gd name="connsiteY86" fmla="*/ 448051 h 3186195"/>
              <a:gd name="connsiteX87" fmla="*/ 1960796 w 6072740"/>
              <a:gd name="connsiteY87" fmla="*/ 484337 h 3186195"/>
              <a:gd name="connsiteX88" fmla="*/ 2059285 w 6072740"/>
              <a:gd name="connsiteY88" fmla="*/ 624296 h 3186195"/>
              <a:gd name="connsiteX89" fmla="*/ 2225163 w 6072740"/>
              <a:gd name="connsiteY89" fmla="*/ 665766 h 3186195"/>
              <a:gd name="connsiteX90" fmla="*/ 2162959 w 6072740"/>
              <a:gd name="connsiteY90" fmla="*/ 821276 h 3186195"/>
              <a:gd name="connsiteX91" fmla="*/ 2080020 w 6072740"/>
              <a:gd name="connsiteY91" fmla="*/ 919766 h 3186195"/>
              <a:gd name="connsiteX92" fmla="*/ 2235530 w 6072740"/>
              <a:gd name="connsiteY92" fmla="*/ 1064908 h 3186195"/>
              <a:gd name="connsiteX93" fmla="*/ 2256265 w 6072740"/>
              <a:gd name="connsiteY93" fmla="*/ 1251521 h 3186195"/>
              <a:gd name="connsiteX94" fmla="*/ 2240714 w 6072740"/>
              <a:gd name="connsiteY94" fmla="*/ 1464051 h 3186195"/>
              <a:gd name="connsiteX95" fmla="*/ 2074836 w 6072740"/>
              <a:gd name="connsiteY95" fmla="*/ 1567725 h 3186195"/>
              <a:gd name="connsiteX96" fmla="*/ 2074836 w 6072740"/>
              <a:gd name="connsiteY96" fmla="*/ 1567725 h 3186195"/>
              <a:gd name="connsiteX97" fmla="*/ 2039267 w 6072740"/>
              <a:gd name="connsiteY97" fmla="*/ 1742150 h 318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072740" h="3186195">
                <a:moveTo>
                  <a:pt x="3915041" y="1604010"/>
                </a:moveTo>
                <a:cubicBezTo>
                  <a:pt x="3899489" y="1543534"/>
                  <a:pt x="3883938" y="1483058"/>
                  <a:pt x="3842469" y="1443317"/>
                </a:cubicBezTo>
                <a:cubicBezTo>
                  <a:pt x="3800999" y="1403575"/>
                  <a:pt x="3696462" y="1414806"/>
                  <a:pt x="3666224" y="1365561"/>
                </a:cubicBezTo>
                <a:cubicBezTo>
                  <a:pt x="3635986" y="1316316"/>
                  <a:pt x="3666225" y="1210051"/>
                  <a:pt x="3661041" y="1147847"/>
                </a:cubicBezTo>
                <a:cubicBezTo>
                  <a:pt x="3655857" y="1085643"/>
                  <a:pt x="3616979" y="1043310"/>
                  <a:pt x="3635122" y="992337"/>
                </a:cubicBezTo>
                <a:cubicBezTo>
                  <a:pt x="3653265" y="941364"/>
                  <a:pt x="3760395" y="891255"/>
                  <a:pt x="3769898" y="842010"/>
                </a:cubicBezTo>
                <a:cubicBezTo>
                  <a:pt x="3779401" y="792765"/>
                  <a:pt x="3718925" y="743521"/>
                  <a:pt x="3692143" y="696868"/>
                </a:cubicBezTo>
                <a:cubicBezTo>
                  <a:pt x="3665361" y="650215"/>
                  <a:pt x="3631667" y="603562"/>
                  <a:pt x="3609204" y="562092"/>
                </a:cubicBezTo>
                <a:cubicBezTo>
                  <a:pt x="3586741" y="520622"/>
                  <a:pt x="3554775" y="501616"/>
                  <a:pt x="3557367" y="448051"/>
                </a:cubicBezTo>
                <a:cubicBezTo>
                  <a:pt x="3559959" y="394486"/>
                  <a:pt x="3626483" y="301180"/>
                  <a:pt x="3624755" y="240704"/>
                </a:cubicBezTo>
                <a:cubicBezTo>
                  <a:pt x="3623027" y="180228"/>
                  <a:pt x="3542680" y="124071"/>
                  <a:pt x="3547000" y="85194"/>
                </a:cubicBezTo>
                <a:cubicBezTo>
                  <a:pt x="3551320" y="46316"/>
                  <a:pt x="3617843" y="18670"/>
                  <a:pt x="3650673" y="7439"/>
                </a:cubicBezTo>
                <a:cubicBezTo>
                  <a:pt x="3683503" y="-3792"/>
                  <a:pt x="3712013" y="-3793"/>
                  <a:pt x="3743979" y="17806"/>
                </a:cubicBezTo>
                <a:cubicBezTo>
                  <a:pt x="3775945" y="39405"/>
                  <a:pt x="3815687" y="101609"/>
                  <a:pt x="3842469" y="137031"/>
                </a:cubicBezTo>
                <a:cubicBezTo>
                  <a:pt x="3869251" y="172453"/>
                  <a:pt x="3908993" y="192324"/>
                  <a:pt x="3904673" y="230337"/>
                </a:cubicBezTo>
                <a:cubicBezTo>
                  <a:pt x="3900353" y="268350"/>
                  <a:pt x="3804456" y="335738"/>
                  <a:pt x="3816551" y="365112"/>
                </a:cubicBezTo>
                <a:cubicBezTo>
                  <a:pt x="3828646" y="394486"/>
                  <a:pt x="3926272" y="412629"/>
                  <a:pt x="3977245" y="406582"/>
                </a:cubicBezTo>
                <a:cubicBezTo>
                  <a:pt x="4028218" y="400535"/>
                  <a:pt x="4091286" y="317596"/>
                  <a:pt x="4122388" y="328827"/>
                </a:cubicBezTo>
                <a:cubicBezTo>
                  <a:pt x="4153490" y="340058"/>
                  <a:pt x="4143986" y="429045"/>
                  <a:pt x="4163857" y="473970"/>
                </a:cubicBezTo>
                <a:cubicBezTo>
                  <a:pt x="4183728" y="518895"/>
                  <a:pt x="4192367" y="573324"/>
                  <a:pt x="4241612" y="598378"/>
                </a:cubicBezTo>
                <a:cubicBezTo>
                  <a:pt x="4290857" y="623432"/>
                  <a:pt x="4397986" y="605289"/>
                  <a:pt x="4459326" y="624296"/>
                </a:cubicBezTo>
                <a:cubicBezTo>
                  <a:pt x="4520666" y="643303"/>
                  <a:pt x="4562136" y="675269"/>
                  <a:pt x="4609653" y="712419"/>
                </a:cubicBezTo>
                <a:cubicBezTo>
                  <a:pt x="4657170" y="749569"/>
                  <a:pt x="4723693" y="794493"/>
                  <a:pt x="4744428" y="847194"/>
                </a:cubicBezTo>
                <a:cubicBezTo>
                  <a:pt x="4765163" y="899895"/>
                  <a:pt x="4707279" y="1012208"/>
                  <a:pt x="4734061" y="1028623"/>
                </a:cubicBezTo>
                <a:cubicBezTo>
                  <a:pt x="4760843" y="1045038"/>
                  <a:pt x="4905122" y="945684"/>
                  <a:pt x="4905122" y="945684"/>
                </a:cubicBezTo>
                <a:cubicBezTo>
                  <a:pt x="4959550" y="918902"/>
                  <a:pt x="5021754" y="862745"/>
                  <a:pt x="5060632" y="867929"/>
                </a:cubicBezTo>
                <a:cubicBezTo>
                  <a:pt x="5099510" y="873113"/>
                  <a:pt x="5036442" y="887800"/>
                  <a:pt x="5138388" y="976786"/>
                </a:cubicBezTo>
                <a:cubicBezTo>
                  <a:pt x="5240334" y="1065772"/>
                  <a:pt x="5545306" y="1267072"/>
                  <a:pt x="5672306" y="1401847"/>
                </a:cubicBezTo>
                <a:cubicBezTo>
                  <a:pt x="5799306" y="1536622"/>
                  <a:pt x="5851143" y="1701636"/>
                  <a:pt x="5900388" y="1785439"/>
                </a:cubicBezTo>
                <a:cubicBezTo>
                  <a:pt x="5949633" y="1869242"/>
                  <a:pt x="5939265" y="1862330"/>
                  <a:pt x="5967775" y="1904663"/>
                </a:cubicBezTo>
                <a:cubicBezTo>
                  <a:pt x="5996285" y="1946996"/>
                  <a:pt x="6084408" y="1991058"/>
                  <a:pt x="6071449" y="2039439"/>
                </a:cubicBezTo>
                <a:cubicBezTo>
                  <a:pt x="6058490" y="2087820"/>
                  <a:pt x="5949632" y="2155208"/>
                  <a:pt x="5890020" y="2194949"/>
                </a:cubicBezTo>
                <a:cubicBezTo>
                  <a:pt x="5830408" y="2234690"/>
                  <a:pt x="5770795" y="2252834"/>
                  <a:pt x="5713775" y="2277888"/>
                </a:cubicBezTo>
                <a:cubicBezTo>
                  <a:pt x="5656755" y="2302942"/>
                  <a:pt x="5610966" y="2328861"/>
                  <a:pt x="5547898" y="2345276"/>
                </a:cubicBezTo>
                <a:cubicBezTo>
                  <a:pt x="5484830" y="2361691"/>
                  <a:pt x="5392387" y="2344412"/>
                  <a:pt x="5335367" y="2376378"/>
                </a:cubicBezTo>
                <a:cubicBezTo>
                  <a:pt x="5278347" y="2408344"/>
                  <a:pt x="5286122" y="2481780"/>
                  <a:pt x="5205775" y="2537072"/>
                </a:cubicBezTo>
                <a:cubicBezTo>
                  <a:pt x="5125428" y="2592364"/>
                  <a:pt x="4947455" y="2674439"/>
                  <a:pt x="4853285" y="2708133"/>
                </a:cubicBezTo>
                <a:cubicBezTo>
                  <a:pt x="4759115" y="2741827"/>
                  <a:pt x="4701231" y="2708997"/>
                  <a:pt x="4640755" y="2739235"/>
                </a:cubicBezTo>
                <a:cubicBezTo>
                  <a:pt x="4580279" y="2769473"/>
                  <a:pt x="4571639" y="2838588"/>
                  <a:pt x="4490428" y="2889561"/>
                </a:cubicBezTo>
                <a:cubicBezTo>
                  <a:pt x="4409217" y="2940534"/>
                  <a:pt x="4248524" y="3012242"/>
                  <a:pt x="4153490" y="3045072"/>
                </a:cubicBezTo>
                <a:cubicBezTo>
                  <a:pt x="4058456" y="3077902"/>
                  <a:pt x="3967741" y="3103820"/>
                  <a:pt x="3920224" y="3086541"/>
                </a:cubicBezTo>
                <a:cubicBezTo>
                  <a:pt x="3872707" y="3069262"/>
                  <a:pt x="3890851" y="2988915"/>
                  <a:pt x="3868388" y="2941398"/>
                </a:cubicBezTo>
                <a:cubicBezTo>
                  <a:pt x="3845925" y="2893881"/>
                  <a:pt x="3810503" y="2844636"/>
                  <a:pt x="3785449" y="2801439"/>
                </a:cubicBezTo>
                <a:cubicBezTo>
                  <a:pt x="3760395" y="2758242"/>
                  <a:pt x="3740524" y="2728003"/>
                  <a:pt x="3718061" y="2682214"/>
                </a:cubicBezTo>
                <a:cubicBezTo>
                  <a:pt x="3695598" y="2636425"/>
                  <a:pt x="3678319" y="2587180"/>
                  <a:pt x="3650673" y="2526704"/>
                </a:cubicBezTo>
                <a:cubicBezTo>
                  <a:pt x="3623027" y="2466228"/>
                  <a:pt x="3608339" y="2368602"/>
                  <a:pt x="3552183" y="2319357"/>
                </a:cubicBezTo>
                <a:cubicBezTo>
                  <a:pt x="3496027" y="2270112"/>
                  <a:pt x="3463197" y="2238147"/>
                  <a:pt x="3313734" y="2231235"/>
                </a:cubicBezTo>
                <a:cubicBezTo>
                  <a:pt x="3164271" y="2224323"/>
                  <a:pt x="2794503" y="2253698"/>
                  <a:pt x="2655408" y="2277888"/>
                </a:cubicBezTo>
                <a:cubicBezTo>
                  <a:pt x="2516313" y="2302078"/>
                  <a:pt x="2521496" y="2320222"/>
                  <a:pt x="2479163" y="2376378"/>
                </a:cubicBezTo>
                <a:cubicBezTo>
                  <a:pt x="2436830" y="2432534"/>
                  <a:pt x="2419551" y="2553487"/>
                  <a:pt x="2401408" y="2614827"/>
                </a:cubicBezTo>
                <a:cubicBezTo>
                  <a:pt x="2383265" y="2676167"/>
                  <a:pt x="2383265" y="2698630"/>
                  <a:pt x="2370306" y="2744419"/>
                </a:cubicBezTo>
                <a:cubicBezTo>
                  <a:pt x="2357347" y="2790208"/>
                  <a:pt x="2345252" y="2838588"/>
                  <a:pt x="2323653" y="2889561"/>
                </a:cubicBezTo>
                <a:cubicBezTo>
                  <a:pt x="2302054" y="2940534"/>
                  <a:pt x="2264040" y="3003602"/>
                  <a:pt x="2240714" y="3050255"/>
                </a:cubicBezTo>
                <a:cubicBezTo>
                  <a:pt x="2217388" y="3096908"/>
                  <a:pt x="2225163" y="3147881"/>
                  <a:pt x="2183694" y="3169480"/>
                </a:cubicBezTo>
                <a:cubicBezTo>
                  <a:pt x="2142225" y="3191079"/>
                  <a:pt x="2061014" y="3188486"/>
                  <a:pt x="1991898" y="3179847"/>
                </a:cubicBezTo>
                <a:cubicBezTo>
                  <a:pt x="1922782" y="3171208"/>
                  <a:pt x="1838980" y="3141834"/>
                  <a:pt x="1769000" y="3117643"/>
                </a:cubicBezTo>
                <a:cubicBezTo>
                  <a:pt x="1699020" y="3093453"/>
                  <a:pt x="1623857" y="3069262"/>
                  <a:pt x="1572020" y="3034704"/>
                </a:cubicBezTo>
                <a:cubicBezTo>
                  <a:pt x="1520183" y="3000146"/>
                  <a:pt x="1512407" y="2932759"/>
                  <a:pt x="1457979" y="2910296"/>
                </a:cubicBezTo>
                <a:cubicBezTo>
                  <a:pt x="1403550" y="2887834"/>
                  <a:pt x="1342211" y="2923255"/>
                  <a:pt x="1245449" y="2899929"/>
                </a:cubicBezTo>
                <a:cubicBezTo>
                  <a:pt x="1148687" y="2876603"/>
                  <a:pt x="965530" y="2810942"/>
                  <a:pt x="877408" y="2770337"/>
                </a:cubicBezTo>
                <a:cubicBezTo>
                  <a:pt x="789286" y="2729732"/>
                  <a:pt x="778054" y="2679622"/>
                  <a:pt x="716714" y="2656296"/>
                </a:cubicBezTo>
                <a:cubicBezTo>
                  <a:pt x="655374" y="2632970"/>
                  <a:pt x="572435" y="2645065"/>
                  <a:pt x="509367" y="2630378"/>
                </a:cubicBezTo>
                <a:cubicBezTo>
                  <a:pt x="446299" y="2615691"/>
                  <a:pt x="391870" y="2588909"/>
                  <a:pt x="338306" y="2568174"/>
                </a:cubicBezTo>
                <a:cubicBezTo>
                  <a:pt x="284742" y="2547439"/>
                  <a:pt x="244136" y="2535344"/>
                  <a:pt x="187979" y="2505970"/>
                </a:cubicBezTo>
                <a:cubicBezTo>
                  <a:pt x="131822" y="2476596"/>
                  <a:pt x="15190" y="2439446"/>
                  <a:pt x="1367" y="2391929"/>
                </a:cubicBezTo>
                <a:cubicBezTo>
                  <a:pt x="-12456" y="2344412"/>
                  <a:pt x="82578" y="2270977"/>
                  <a:pt x="105041" y="2220868"/>
                </a:cubicBezTo>
                <a:cubicBezTo>
                  <a:pt x="127504" y="2170759"/>
                  <a:pt x="103313" y="2178534"/>
                  <a:pt x="136143" y="2091276"/>
                </a:cubicBezTo>
                <a:cubicBezTo>
                  <a:pt x="168973" y="2004018"/>
                  <a:pt x="194891" y="1839868"/>
                  <a:pt x="302020" y="1697317"/>
                </a:cubicBezTo>
                <a:cubicBezTo>
                  <a:pt x="409149" y="1554766"/>
                  <a:pt x="693387" y="1337916"/>
                  <a:pt x="778918" y="1235970"/>
                </a:cubicBezTo>
                <a:cubicBezTo>
                  <a:pt x="864449" y="1134024"/>
                  <a:pt x="786694" y="1093418"/>
                  <a:pt x="815204" y="1085643"/>
                </a:cubicBezTo>
                <a:cubicBezTo>
                  <a:pt x="843714" y="1077867"/>
                  <a:pt x="893822" y="1160807"/>
                  <a:pt x="949979" y="1189317"/>
                </a:cubicBezTo>
                <a:cubicBezTo>
                  <a:pt x="1006135" y="1217827"/>
                  <a:pt x="1108082" y="1267071"/>
                  <a:pt x="1152143" y="1256704"/>
                </a:cubicBezTo>
                <a:cubicBezTo>
                  <a:pt x="1196204" y="1246337"/>
                  <a:pt x="1220395" y="1157350"/>
                  <a:pt x="1214347" y="1127112"/>
                </a:cubicBezTo>
                <a:cubicBezTo>
                  <a:pt x="1208299" y="1096874"/>
                  <a:pt x="1107218" y="1108106"/>
                  <a:pt x="1115857" y="1075276"/>
                </a:cubicBezTo>
                <a:cubicBezTo>
                  <a:pt x="1124496" y="1042446"/>
                  <a:pt x="1218666" y="973330"/>
                  <a:pt x="1266183" y="930133"/>
                </a:cubicBezTo>
                <a:cubicBezTo>
                  <a:pt x="1313700" y="886936"/>
                  <a:pt x="1365537" y="849786"/>
                  <a:pt x="1400959" y="816092"/>
                </a:cubicBezTo>
                <a:cubicBezTo>
                  <a:pt x="1436381" y="782398"/>
                  <a:pt x="1447612" y="735745"/>
                  <a:pt x="1478714" y="727970"/>
                </a:cubicBezTo>
                <a:cubicBezTo>
                  <a:pt x="1509816" y="720194"/>
                  <a:pt x="1561653" y="786718"/>
                  <a:pt x="1587571" y="769439"/>
                </a:cubicBezTo>
                <a:cubicBezTo>
                  <a:pt x="1613489" y="752160"/>
                  <a:pt x="1617809" y="670085"/>
                  <a:pt x="1634224" y="624296"/>
                </a:cubicBezTo>
                <a:cubicBezTo>
                  <a:pt x="1650639" y="578507"/>
                  <a:pt x="1661871" y="536173"/>
                  <a:pt x="1686061" y="494704"/>
                </a:cubicBezTo>
                <a:cubicBezTo>
                  <a:pt x="1710251" y="453235"/>
                  <a:pt x="1741353" y="414357"/>
                  <a:pt x="1779367" y="375480"/>
                </a:cubicBezTo>
                <a:cubicBezTo>
                  <a:pt x="1817381" y="336603"/>
                  <a:pt x="1878721" y="303772"/>
                  <a:pt x="1914143" y="261439"/>
                </a:cubicBezTo>
                <a:cubicBezTo>
                  <a:pt x="1949565" y="219106"/>
                  <a:pt x="1956476" y="149126"/>
                  <a:pt x="1991898" y="121480"/>
                </a:cubicBezTo>
                <a:cubicBezTo>
                  <a:pt x="2027320" y="93834"/>
                  <a:pt x="2089523" y="82602"/>
                  <a:pt x="2126673" y="95561"/>
                </a:cubicBezTo>
                <a:cubicBezTo>
                  <a:pt x="2163823" y="108520"/>
                  <a:pt x="2207884" y="160357"/>
                  <a:pt x="2214796" y="199235"/>
                </a:cubicBezTo>
                <a:cubicBezTo>
                  <a:pt x="2221708" y="238113"/>
                  <a:pt x="2181102" y="287358"/>
                  <a:pt x="2168143" y="328827"/>
                </a:cubicBezTo>
                <a:cubicBezTo>
                  <a:pt x="2155184" y="370296"/>
                  <a:pt x="2171599" y="422133"/>
                  <a:pt x="2137041" y="448051"/>
                </a:cubicBezTo>
                <a:cubicBezTo>
                  <a:pt x="2102483" y="473969"/>
                  <a:pt x="1973755" y="454963"/>
                  <a:pt x="1960796" y="484337"/>
                </a:cubicBezTo>
                <a:cubicBezTo>
                  <a:pt x="1947837" y="513711"/>
                  <a:pt x="2015224" y="594058"/>
                  <a:pt x="2059285" y="624296"/>
                </a:cubicBezTo>
                <a:cubicBezTo>
                  <a:pt x="2103346" y="654534"/>
                  <a:pt x="2207884" y="632936"/>
                  <a:pt x="2225163" y="665766"/>
                </a:cubicBezTo>
                <a:cubicBezTo>
                  <a:pt x="2242442" y="698596"/>
                  <a:pt x="2187149" y="778943"/>
                  <a:pt x="2162959" y="821276"/>
                </a:cubicBezTo>
                <a:cubicBezTo>
                  <a:pt x="2138769" y="863609"/>
                  <a:pt x="2067925" y="879161"/>
                  <a:pt x="2080020" y="919766"/>
                </a:cubicBezTo>
                <a:cubicBezTo>
                  <a:pt x="2092115" y="960371"/>
                  <a:pt x="2206156" y="1009615"/>
                  <a:pt x="2235530" y="1064908"/>
                </a:cubicBezTo>
                <a:cubicBezTo>
                  <a:pt x="2264904" y="1120200"/>
                  <a:pt x="2255401" y="1184997"/>
                  <a:pt x="2256265" y="1251521"/>
                </a:cubicBezTo>
                <a:cubicBezTo>
                  <a:pt x="2257129" y="1318045"/>
                  <a:pt x="2270952" y="1411350"/>
                  <a:pt x="2240714" y="1464051"/>
                </a:cubicBezTo>
                <a:cubicBezTo>
                  <a:pt x="2210476" y="1516752"/>
                  <a:pt x="2102482" y="1550446"/>
                  <a:pt x="2074836" y="1567725"/>
                </a:cubicBezTo>
                <a:lnTo>
                  <a:pt x="2074836" y="1567725"/>
                </a:lnTo>
                <a:lnTo>
                  <a:pt x="2039267" y="1742150"/>
                </a:lnTo>
              </a:path>
            </a:pathLst>
          </a:custGeom>
          <a:ln w="12700" cmpd="sng">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FF"/>
              </a:solidFill>
            </a:endParaRPr>
          </a:p>
        </p:txBody>
      </p:sp>
      <p:sp>
        <p:nvSpPr>
          <p:cNvPr id="2" name="Oval 1"/>
          <p:cNvSpPr>
            <a:spLocks noChangeAspect="1"/>
          </p:cNvSpPr>
          <p:nvPr/>
        </p:nvSpPr>
        <p:spPr>
          <a:xfrm>
            <a:off x="3718328" y="1725307"/>
            <a:ext cx="91120" cy="88871"/>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a:spLocks noChangeAspect="1"/>
          </p:cNvSpPr>
          <p:nvPr/>
        </p:nvSpPr>
        <p:spPr>
          <a:xfrm>
            <a:off x="5442543" y="3096400"/>
            <a:ext cx="91120" cy="88871"/>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5351423" y="2474303"/>
            <a:ext cx="91120" cy="88871"/>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5231828" y="1642131"/>
            <a:ext cx="91120" cy="88871"/>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5398584" y="1993851"/>
            <a:ext cx="91120" cy="88871"/>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5830038" y="2235122"/>
            <a:ext cx="91120" cy="88871"/>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6314111" y="2670175"/>
            <a:ext cx="91120" cy="88871"/>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7641041" y="3678161"/>
            <a:ext cx="91120" cy="88871"/>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6929169" y="4019851"/>
            <a:ext cx="91120" cy="88871"/>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6240076" y="4372930"/>
            <a:ext cx="91120" cy="88871"/>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a:off x="5515687" y="4714620"/>
            <a:ext cx="91120" cy="88871"/>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3763888" y="4803491"/>
            <a:ext cx="91120" cy="88871"/>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a:spLocks noChangeAspect="1"/>
          </p:cNvSpPr>
          <p:nvPr/>
        </p:nvSpPr>
        <p:spPr>
          <a:xfrm>
            <a:off x="3039499" y="4543774"/>
            <a:ext cx="91120" cy="88871"/>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a:off x="2309177" y="4284059"/>
            <a:ext cx="91120" cy="88871"/>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a:off x="1597305" y="4019851"/>
            <a:ext cx="91120" cy="88871"/>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2747691" y="2890913"/>
            <a:ext cx="91120" cy="88871"/>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a:off x="3174814" y="2396822"/>
            <a:ext cx="91120" cy="88871"/>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3567767" y="2112732"/>
            <a:ext cx="91120" cy="88871"/>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3664582" y="2564870"/>
            <a:ext cx="91120" cy="88871"/>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3664582" y="3185271"/>
            <a:ext cx="91120" cy="88871"/>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798955" y="3031251"/>
            <a:ext cx="707984" cy="369332"/>
          </a:xfrm>
          <a:prstGeom prst="rect">
            <a:avLst/>
          </a:prstGeom>
          <a:noFill/>
          <a:effectLst/>
        </p:spPr>
        <p:txBody>
          <a:bodyPr wrap="none" rtlCol="0">
            <a:spAutoFit/>
          </a:bodyPr>
          <a:lstStyle/>
          <a:p>
            <a:r>
              <a:rPr lang="en-US" dirty="0" smtClean="0">
                <a:solidFill>
                  <a:srgbClr val="FFFF00"/>
                </a:solidFill>
              </a:rPr>
              <a:t>Begin</a:t>
            </a:r>
            <a:endParaRPr lang="en-US" dirty="0">
              <a:solidFill>
                <a:srgbClr val="FFFF00"/>
              </a:solidFill>
            </a:endParaRPr>
          </a:p>
        </p:txBody>
      </p:sp>
      <p:sp>
        <p:nvSpPr>
          <p:cNvPr id="72" name="TextBox 71"/>
          <p:cNvSpPr txBox="1"/>
          <p:nvPr/>
        </p:nvSpPr>
        <p:spPr>
          <a:xfrm>
            <a:off x="3722106" y="3147514"/>
            <a:ext cx="539931" cy="369332"/>
          </a:xfrm>
          <a:prstGeom prst="rect">
            <a:avLst/>
          </a:prstGeom>
          <a:noFill/>
          <a:effectLst/>
        </p:spPr>
        <p:txBody>
          <a:bodyPr wrap="none" rtlCol="0">
            <a:spAutoFit/>
          </a:bodyPr>
          <a:lstStyle/>
          <a:p>
            <a:r>
              <a:rPr lang="en-US" dirty="0" smtClean="0">
                <a:solidFill>
                  <a:srgbClr val="FFFF00"/>
                </a:solidFill>
              </a:rPr>
              <a:t>End</a:t>
            </a:r>
            <a:endParaRPr lang="en-US" dirty="0">
              <a:solidFill>
                <a:srgbClr val="FFFF00"/>
              </a:solidFill>
            </a:endParaRPr>
          </a:p>
        </p:txBody>
      </p:sp>
      <p:sp>
        <p:nvSpPr>
          <p:cNvPr id="76" name="Oval 75"/>
          <p:cNvSpPr>
            <a:spLocks noChangeAspect="1"/>
          </p:cNvSpPr>
          <p:nvPr/>
        </p:nvSpPr>
        <p:spPr>
          <a:xfrm>
            <a:off x="764219" y="1795120"/>
            <a:ext cx="91120" cy="88871"/>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Box 76"/>
          <p:cNvSpPr txBox="1"/>
          <p:nvPr/>
        </p:nvSpPr>
        <p:spPr>
          <a:xfrm>
            <a:off x="909121" y="1610454"/>
            <a:ext cx="1635935" cy="369332"/>
          </a:xfrm>
          <a:prstGeom prst="rect">
            <a:avLst/>
          </a:prstGeom>
          <a:noFill/>
          <a:effectLst/>
        </p:spPr>
        <p:txBody>
          <a:bodyPr wrap="none" rtlCol="0">
            <a:spAutoFit/>
          </a:bodyPr>
          <a:lstStyle/>
          <a:p>
            <a:r>
              <a:rPr lang="en-US" dirty="0" smtClean="0">
                <a:solidFill>
                  <a:srgbClr val="FFFF00"/>
                </a:solidFill>
              </a:rPr>
              <a:t>pad connection</a:t>
            </a:r>
            <a:endParaRPr lang="en-US" dirty="0">
              <a:solidFill>
                <a:srgbClr val="FFFF00"/>
              </a:solidFill>
            </a:endParaRPr>
          </a:p>
        </p:txBody>
      </p:sp>
      <p:sp>
        <p:nvSpPr>
          <p:cNvPr id="79" name="TextBox 78"/>
          <p:cNvSpPr txBox="1"/>
          <p:nvPr/>
        </p:nvSpPr>
        <p:spPr>
          <a:xfrm>
            <a:off x="533400" y="2209800"/>
            <a:ext cx="1417210" cy="1015663"/>
          </a:xfrm>
          <a:prstGeom prst="rect">
            <a:avLst/>
          </a:prstGeom>
          <a:noFill/>
          <a:effectLst/>
        </p:spPr>
        <p:txBody>
          <a:bodyPr wrap="square" rtlCol="0">
            <a:spAutoFit/>
          </a:bodyPr>
          <a:lstStyle/>
          <a:p>
            <a:r>
              <a:rPr lang="en-US" sz="1200" dirty="0" smtClean="0">
                <a:solidFill>
                  <a:schemeClr val="bg1">
                    <a:lumMod val="85000"/>
                  </a:schemeClr>
                </a:solidFill>
              </a:rPr>
              <a:t>image of bottom (component side) of board is flipped to align with front (pad side)</a:t>
            </a:r>
            <a:endParaRPr lang="en-US" sz="1200" dirty="0">
              <a:solidFill>
                <a:schemeClr val="bg1">
                  <a:lumMod val="85000"/>
                </a:schemeClr>
              </a:solidFill>
            </a:endParaRPr>
          </a:p>
        </p:txBody>
      </p:sp>
      <p:sp>
        <p:nvSpPr>
          <p:cNvPr id="80" name="Rectangle 79"/>
          <p:cNvSpPr/>
          <p:nvPr/>
        </p:nvSpPr>
        <p:spPr>
          <a:xfrm>
            <a:off x="733755" y="2006486"/>
            <a:ext cx="175366" cy="208213"/>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TextBox 80"/>
          <p:cNvSpPr txBox="1"/>
          <p:nvPr/>
        </p:nvSpPr>
        <p:spPr>
          <a:xfrm>
            <a:off x="917288" y="1896389"/>
            <a:ext cx="537790" cy="369332"/>
          </a:xfrm>
          <a:prstGeom prst="rect">
            <a:avLst/>
          </a:prstGeom>
          <a:noFill/>
          <a:effectLst/>
        </p:spPr>
        <p:txBody>
          <a:bodyPr wrap="none" rtlCol="0">
            <a:spAutoFit/>
          </a:bodyPr>
          <a:lstStyle/>
          <a:p>
            <a:r>
              <a:rPr lang="en-US" dirty="0" smtClean="0"/>
              <a:t>pad</a:t>
            </a:r>
            <a:endParaRPr lang="en-US" dirty="0"/>
          </a:p>
        </p:txBody>
      </p:sp>
      <p:grpSp>
        <p:nvGrpSpPr>
          <p:cNvPr id="74" name="Group 73"/>
          <p:cNvGrpSpPr/>
          <p:nvPr/>
        </p:nvGrpSpPr>
        <p:grpSpPr>
          <a:xfrm>
            <a:off x="-457200" y="-76200"/>
            <a:ext cx="10210800" cy="7162800"/>
            <a:chOff x="-457200" y="-76200"/>
            <a:chExt cx="10210800" cy="7162800"/>
          </a:xfrm>
        </p:grpSpPr>
        <p:sp>
          <p:nvSpPr>
            <p:cNvPr id="27" name="Rectangle 26"/>
            <p:cNvSpPr/>
            <p:nvPr/>
          </p:nvSpPr>
          <p:spPr>
            <a:xfrm>
              <a:off x="-152400" y="-76200"/>
              <a:ext cx="9448800" cy="1066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457200" y="6248400"/>
              <a:ext cx="10210800" cy="838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a:off x="9067800" y="-76200"/>
              <a:ext cx="685800" cy="6934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p:cNvSpPr/>
            <p:nvPr/>
          </p:nvSpPr>
          <p:spPr>
            <a:xfrm>
              <a:off x="-457200" y="-76200"/>
              <a:ext cx="838200" cy="6934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9" name="TextBox 88"/>
          <p:cNvSpPr txBox="1"/>
          <p:nvPr/>
        </p:nvSpPr>
        <p:spPr>
          <a:xfrm>
            <a:off x="609600" y="1002268"/>
            <a:ext cx="2079678" cy="369332"/>
          </a:xfrm>
          <a:prstGeom prst="rect">
            <a:avLst/>
          </a:prstGeom>
          <a:noFill/>
          <a:effectLst/>
        </p:spPr>
        <p:txBody>
          <a:bodyPr wrap="none" rtlCol="0">
            <a:spAutoFit/>
          </a:bodyPr>
          <a:lstStyle/>
          <a:p>
            <a:r>
              <a:rPr lang="en-US" b="1" smtClean="0">
                <a:solidFill>
                  <a:schemeClr val="bg1">
                    <a:lumMod val="95000"/>
                  </a:schemeClr>
                </a:solidFill>
              </a:rPr>
              <a:t>EPI-Lo Anode </a:t>
            </a:r>
            <a:r>
              <a:rPr lang="en-US" b="1" dirty="0" smtClean="0">
                <a:solidFill>
                  <a:schemeClr val="bg1">
                    <a:lumMod val="95000"/>
                  </a:schemeClr>
                </a:solidFill>
              </a:rPr>
              <a:t>Board</a:t>
            </a:r>
            <a:endParaRPr lang="en-US" b="1" dirty="0">
              <a:solidFill>
                <a:schemeClr val="bg1">
                  <a:lumMod val="95000"/>
                </a:schemeClr>
              </a:solidFill>
            </a:endParaRPr>
          </a:p>
        </p:txBody>
      </p:sp>
      <p:sp>
        <p:nvSpPr>
          <p:cNvPr id="90" name="TextBox 89"/>
          <p:cNvSpPr txBox="1"/>
          <p:nvPr/>
        </p:nvSpPr>
        <p:spPr>
          <a:xfrm>
            <a:off x="7918672" y="5997678"/>
            <a:ext cx="1218002" cy="276999"/>
          </a:xfrm>
          <a:prstGeom prst="rect">
            <a:avLst/>
          </a:prstGeom>
          <a:noFill/>
          <a:effectLst/>
        </p:spPr>
        <p:txBody>
          <a:bodyPr wrap="none" rtlCol="0">
            <a:spAutoFit/>
          </a:bodyPr>
          <a:lstStyle/>
          <a:p>
            <a:r>
              <a:rPr lang="en-US" sz="1200" dirty="0" smtClean="0"/>
              <a:t>2014-04-07 meh</a:t>
            </a:r>
            <a:endParaRPr lang="en-US" sz="1200" dirty="0"/>
          </a:p>
        </p:txBody>
      </p:sp>
      <p:sp>
        <p:nvSpPr>
          <p:cNvPr id="88" name="TextBox 87"/>
          <p:cNvSpPr txBox="1"/>
          <p:nvPr/>
        </p:nvSpPr>
        <p:spPr>
          <a:xfrm>
            <a:off x="5358780" y="2844180"/>
            <a:ext cx="434734" cy="307777"/>
          </a:xfrm>
          <a:prstGeom prst="rect">
            <a:avLst/>
          </a:prstGeom>
          <a:solidFill>
            <a:srgbClr val="FFFFFF">
              <a:alpha val="50000"/>
            </a:srgbClr>
          </a:solidFill>
        </p:spPr>
        <p:txBody>
          <a:bodyPr wrap="none" rtlCol="0">
            <a:spAutoFit/>
          </a:bodyPr>
          <a:lstStyle/>
          <a:p>
            <a:r>
              <a:rPr lang="en-US" sz="1400" smtClean="0">
                <a:solidFill>
                  <a:srgbClr val="0000FF"/>
                </a:solidFill>
              </a:rPr>
              <a:t>A-5</a:t>
            </a:r>
            <a:endParaRPr lang="en-US" sz="1400" dirty="0">
              <a:solidFill>
                <a:srgbClr val="0000FF"/>
              </a:solidFill>
            </a:endParaRPr>
          </a:p>
        </p:txBody>
      </p:sp>
      <p:sp>
        <p:nvSpPr>
          <p:cNvPr id="91" name="TextBox 90"/>
          <p:cNvSpPr txBox="1"/>
          <p:nvPr/>
        </p:nvSpPr>
        <p:spPr>
          <a:xfrm>
            <a:off x="5334000" y="2438400"/>
            <a:ext cx="434734" cy="307777"/>
          </a:xfrm>
          <a:prstGeom prst="rect">
            <a:avLst/>
          </a:prstGeom>
          <a:solidFill>
            <a:srgbClr val="FFFFFF">
              <a:alpha val="50000"/>
            </a:srgbClr>
          </a:solidFill>
        </p:spPr>
        <p:txBody>
          <a:bodyPr wrap="none" rtlCol="0">
            <a:spAutoFit/>
          </a:bodyPr>
          <a:lstStyle/>
          <a:p>
            <a:r>
              <a:rPr lang="en-US" sz="1400" smtClean="0">
                <a:solidFill>
                  <a:srgbClr val="0000FF"/>
                </a:solidFill>
              </a:rPr>
              <a:t>A-7</a:t>
            </a:r>
            <a:endParaRPr lang="en-US" sz="1400" dirty="0">
              <a:solidFill>
                <a:srgbClr val="0000FF"/>
              </a:solidFill>
            </a:endParaRPr>
          </a:p>
        </p:txBody>
      </p:sp>
      <p:sp>
        <p:nvSpPr>
          <p:cNvPr id="92" name="TextBox 91"/>
          <p:cNvSpPr txBox="1"/>
          <p:nvPr/>
        </p:nvSpPr>
        <p:spPr>
          <a:xfrm>
            <a:off x="5181600" y="1371600"/>
            <a:ext cx="434734" cy="307777"/>
          </a:xfrm>
          <a:prstGeom prst="rect">
            <a:avLst/>
          </a:prstGeom>
          <a:solidFill>
            <a:srgbClr val="FFFFFF">
              <a:alpha val="50000"/>
            </a:srgbClr>
          </a:solidFill>
        </p:spPr>
        <p:txBody>
          <a:bodyPr wrap="none" rtlCol="0">
            <a:spAutoFit/>
          </a:bodyPr>
          <a:lstStyle/>
          <a:p>
            <a:r>
              <a:rPr lang="en-US" sz="1400" smtClean="0">
                <a:solidFill>
                  <a:srgbClr val="0000FF"/>
                </a:solidFill>
              </a:rPr>
              <a:t>A-9</a:t>
            </a:r>
            <a:endParaRPr lang="en-US" sz="1400" dirty="0">
              <a:solidFill>
                <a:srgbClr val="0000FF"/>
              </a:solidFill>
            </a:endParaRPr>
          </a:p>
        </p:txBody>
      </p:sp>
      <p:sp>
        <p:nvSpPr>
          <p:cNvPr id="93" name="TextBox 92"/>
          <p:cNvSpPr txBox="1"/>
          <p:nvPr/>
        </p:nvSpPr>
        <p:spPr>
          <a:xfrm>
            <a:off x="5486400" y="1752600"/>
            <a:ext cx="434734" cy="307777"/>
          </a:xfrm>
          <a:prstGeom prst="rect">
            <a:avLst/>
          </a:prstGeom>
          <a:solidFill>
            <a:srgbClr val="FFFFFF">
              <a:alpha val="50000"/>
            </a:srgbClr>
          </a:solidFill>
        </p:spPr>
        <p:txBody>
          <a:bodyPr wrap="none" rtlCol="0">
            <a:spAutoFit/>
          </a:bodyPr>
          <a:lstStyle/>
          <a:p>
            <a:r>
              <a:rPr lang="en-US" sz="1400" smtClean="0">
                <a:solidFill>
                  <a:srgbClr val="0000FF"/>
                </a:solidFill>
              </a:rPr>
              <a:t>A-8</a:t>
            </a:r>
            <a:endParaRPr lang="en-US" sz="1400" dirty="0">
              <a:solidFill>
                <a:srgbClr val="0000FF"/>
              </a:solidFill>
            </a:endParaRPr>
          </a:p>
        </p:txBody>
      </p:sp>
      <p:sp>
        <p:nvSpPr>
          <p:cNvPr id="94" name="TextBox 93"/>
          <p:cNvSpPr txBox="1"/>
          <p:nvPr/>
        </p:nvSpPr>
        <p:spPr>
          <a:xfrm>
            <a:off x="5867400" y="1981200"/>
            <a:ext cx="434734" cy="307777"/>
          </a:xfrm>
          <a:prstGeom prst="rect">
            <a:avLst/>
          </a:prstGeom>
          <a:solidFill>
            <a:srgbClr val="FFFFFF">
              <a:alpha val="50000"/>
            </a:srgbClr>
          </a:solidFill>
        </p:spPr>
        <p:txBody>
          <a:bodyPr wrap="none" rtlCol="0">
            <a:spAutoFit/>
          </a:bodyPr>
          <a:lstStyle/>
          <a:p>
            <a:r>
              <a:rPr lang="en-US" sz="1400" smtClean="0">
                <a:solidFill>
                  <a:srgbClr val="0000FF"/>
                </a:solidFill>
              </a:rPr>
              <a:t>A-6</a:t>
            </a:r>
            <a:endParaRPr lang="en-US" sz="1400" dirty="0">
              <a:solidFill>
                <a:srgbClr val="0000FF"/>
              </a:solidFill>
            </a:endParaRPr>
          </a:p>
        </p:txBody>
      </p:sp>
      <p:sp>
        <p:nvSpPr>
          <p:cNvPr id="95" name="TextBox 94"/>
          <p:cNvSpPr txBox="1"/>
          <p:nvPr/>
        </p:nvSpPr>
        <p:spPr>
          <a:xfrm>
            <a:off x="6324600" y="2667000"/>
            <a:ext cx="434734" cy="307777"/>
          </a:xfrm>
          <a:prstGeom prst="rect">
            <a:avLst/>
          </a:prstGeom>
          <a:solidFill>
            <a:srgbClr val="FFFFFF">
              <a:alpha val="50000"/>
            </a:srgbClr>
          </a:solidFill>
        </p:spPr>
        <p:txBody>
          <a:bodyPr wrap="none" rtlCol="0">
            <a:spAutoFit/>
          </a:bodyPr>
          <a:lstStyle/>
          <a:p>
            <a:r>
              <a:rPr lang="en-US" sz="1400" smtClean="0">
                <a:solidFill>
                  <a:srgbClr val="0000FF"/>
                </a:solidFill>
              </a:rPr>
              <a:t>A-4</a:t>
            </a:r>
            <a:endParaRPr lang="en-US" sz="1400" dirty="0">
              <a:solidFill>
                <a:srgbClr val="0000FF"/>
              </a:solidFill>
            </a:endParaRPr>
          </a:p>
        </p:txBody>
      </p:sp>
      <p:sp>
        <p:nvSpPr>
          <p:cNvPr id="96" name="TextBox 95"/>
          <p:cNvSpPr txBox="1"/>
          <p:nvPr/>
        </p:nvSpPr>
        <p:spPr>
          <a:xfrm>
            <a:off x="7620000" y="3352800"/>
            <a:ext cx="434734" cy="307777"/>
          </a:xfrm>
          <a:prstGeom prst="rect">
            <a:avLst/>
          </a:prstGeom>
          <a:solidFill>
            <a:srgbClr val="FFFFFF">
              <a:alpha val="50000"/>
            </a:srgbClr>
          </a:solidFill>
        </p:spPr>
        <p:txBody>
          <a:bodyPr wrap="none" rtlCol="0">
            <a:spAutoFit/>
          </a:bodyPr>
          <a:lstStyle/>
          <a:p>
            <a:r>
              <a:rPr lang="en-US" sz="1400" smtClean="0">
                <a:solidFill>
                  <a:srgbClr val="0000FF"/>
                </a:solidFill>
              </a:rPr>
              <a:t>A-0</a:t>
            </a:r>
            <a:endParaRPr lang="en-US" sz="1400" dirty="0">
              <a:solidFill>
                <a:srgbClr val="0000FF"/>
              </a:solidFill>
            </a:endParaRPr>
          </a:p>
        </p:txBody>
      </p:sp>
      <p:sp>
        <p:nvSpPr>
          <p:cNvPr id="97" name="TextBox 96"/>
          <p:cNvSpPr txBox="1"/>
          <p:nvPr/>
        </p:nvSpPr>
        <p:spPr>
          <a:xfrm>
            <a:off x="6604504" y="3657600"/>
            <a:ext cx="434734" cy="307777"/>
          </a:xfrm>
          <a:prstGeom prst="rect">
            <a:avLst/>
          </a:prstGeom>
          <a:solidFill>
            <a:srgbClr val="FFFFFF">
              <a:alpha val="50000"/>
            </a:srgbClr>
          </a:solidFill>
        </p:spPr>
        <p:txBody>
          <a:bodyPr wrap="none" rtlCol="0">
            <a:spAutoFit/>
          </a:bodyPr>
          <a:lstStyle/>
          <a:p>
            <a:r>
              <a:rPr lang="en-US" sz="1400" smtClean="0">
                <a:solidFill>
                  <a:srgbClr val="0000FF"/>
                </a:solidFill>
              </a:rPr>
              <a:t>A-1</a:t>
            </a:r>
            <a:endParaRPr lang="en-US" sz="1400" dirty="0">
              <a:solidFill>
                <a:srgbClr val="0000FF"/>
              </a:solidFill>
            </a:endParaRPr>
          </a:p>
        </p:txBody>
      </p:sp>
      <p:sp>
        <p:nvSpPr>
          <p:cNvPr id="98" name="TextBox 97"/>
          <p:cNvSpPr txBox="1"/>
          <p:nvPr/>
        </p:nvSpPr>
        <p:spPr>
          <a:xfrm>
            <a:off x="5943600" y="4038600"/>
            <a:ext cx="434734" cy="307777"/>
          </a:xfrm>
          <a:prstGeom prst="rect">
            <a:avLst/>
          </a:prstGeom>
          <a:solidFill>
            <a:srgbClr val="FFFFFF">
              <a:alpha val="50000"/>
            </a:srgbClr>
          </a:solidFill>
        </p:spPr>
        <p:txBody>
          <a:bodyPr wrap="none" rtlCol="0">
            <a:spAutoFit/>
          </a:bodyPr>
          <a:lstStyle/>
          <a:p>
            <a:r>
              <a:rPr lang="en-US" sz="1400" smtClean="0">
                <a:solidFill>
                  <a:srgbClr val="0000FF"/>
                </a:solidFill>
              </a:rPr>
              <a:t>A-2</a:t>
            </a:r>
            <a:endParaRPr lang="en-US" sz="1400" dirty="0">
              <a:solidFill>
                <a:srgbClr val="0000FF"/>
              </a:solidFill>
            </a:endParaRPr>
          </a:p>
        </p:txBody>
      </p:sp>
      <p:sp>
        <p:nvSpPr>
          <p:cNvPr id="99" name="TextBox 98"/>
          <p:cNvSpPr txBox="1"/>
          <p:nvPr/>
        </p:nvSpPr>
        <p:spPr>
          <a:xfrm>
            <a:off x="5334000" y="4343400"/>
            <a:ext cx="434734" cy="307777"/>
          </a:xfrm>
          <a:prstGeom prst="rect">
            <a:avLst/>
          </a:prstGeom>
          <a:solidFill>
            <a:srgbClr val="FFFFFF">
              <a:alpha val="50000"/>
            </a:srgbClr>
          </a:solidFill>
        </p:spPr>
        <p:txBody>
          <a:bodyPr wrap="none" rtlCol="0">
            <a:spAutoFit/>
          </a:bodyPr>
          <a:lstStyle/>
          <a:p>
            <a:r>
              <a:rPr lang="en-US" sz="1400" smtClean="0">
                <a:solidFill>
                  <a:srgbClr val="0000FF"/>
                </a:solidFill>
              </a:rPr>
              <a:t>A-3</a:t>
            </a:r>
            <a:endParaRPr lang="en-US" sz="1400" dirty="0">
              <a:solidFill>
                <a:srgbClr val="0000FF"/>
              </a:solidFill>
            </a:endParaRPr>
          </a:p>
        </p:txBody>
      </p:sp>
      <p:sp>
        <p:nvSpPr>
          <p:cNvPr id="100" name="TextBox 99"/>
          <p:cNvSpPr txBox="1"/>
          <p:nvPr/>
        </p:nvSpPr>
        <p:spPr>
          <a:xfrm>
            <a:off x="3429000" y="4419600"/>
            <a:ext cx="526106" cy="307777"/>
          </a:xfrm>
          <a:prstGeom prst="rect">
            <a:avLst/>
          </a:prstGeom>
          <a:solidFill>
            <a:srgbClr val="FFFFFF">
              <a:alpha val="50000"/>
            </a:srgbClr>
          </a:solidFill>
        </p:spPr>
        <p:txBody>
          <a:bodyPr wrap="none" rtlCol="0">
            <a:spAutoFit/>
          </a:bodyPr>
          <a:lstStyle/>
          <a:p>
            <a:r>
              <a:rPr lang="en-US" sz="1400" smtClean="0">
                <a:solidFill>
                  <a:srgbClr val="0000FF"/>
                </a:solidFill>
              </a:rPr>
              <a:t>A-10</a:t>
            </a:r>
            <a:endParaRPr lang="en-US" sz="1400" dirty="0">
              <a:solidFill>
                <a:srgbClr val="0000FF"/>
              </a:solidFill>
            </a:endParaRPr>
          </a:p>
        </p:txBody>
      </p:sp>
      <p:sp>
        <p:nvSpPr>
          <p:cNvPr id="101" name="TextBox 100"/>
          <p:cNvSpPr txBox="1"/>
          <p:nvPr/>
        </p:nvSpPr>
        <p:spPr>
          <a:xfrm>
            <a:off x="2895600" y="4191000"/>
            <a:ext cx="526106" cy="307777"/>
          </a:xfrm>
          <a:prstGeom prst="rect">
            <a:avLst/>
          </a:prstGeom>
          <a:solidFill>
            <a:srgbClr val="FFFFFF">
              <a:alpha val="50000"/>
            </a:srgbClr>
          </a:solidFill>
        </p:spPr>
        <p:txBody>
          <a:bodyPr wrap="none" rtlCol="0">
            <a:spAutoFit/>
          </a:bodyPr>
          <a:lstStyle/>
          <a:p>
            <a:r>
              <a:rPr lang="en-US" sz="1400" smtClean="0">
                <a:solidFill>
                  <a:srgbClr val="0000FF"/>
                </a:solidFill>
              </a:rPr>
              <a:t>A-11</a:t>
            </a:r>
            <a:endParaRPr lang="en-US" sz="1400" dirty="0">
              <a:solidFill>
                <a:srgbClr val="0000FF"/>
              </a:solidFill>
            </a:endParaRPr>
          </a:p>
        </p:txBody>
      </p:sp>
      <p:sp>
        <p:nvSpPr>
          <p:cNvPr id="102" name="TextBox 101"/>
          <p:cNvSpPr txBox="1"/>
          <p:nvPr/>
        </p:nvSpPr>
        <p:spPr>
          <a:xfrm>
            <a:off x="2133600" y="3962400"/>
            <a:ext cx="526106" cy="307777"/>
          </a:xfrm>
          <a:prstGeom prst="rect">
            <a:avLst/>
          </a:prstGeom>
          <a:solidFill>
            <a:srgbClr val="FFFFFF">
              <a:alpha val="50000"/>
            </a:srgbClr>
          </a:solidFill>
        </p:spPr>
        <p:txBody>
          <a:bodyPr wrap="none" rtlCol="0">
            <a:spAutoFit/>
          </a:bodyPr>
          <a:lstStyle/>
          <a:p>
            <a:r>
              <a:rPr lang="en-US" sz="1400" smtClean="0">
                <a:solidFill>
                  <a:srgbClr val="0000FF"/>
                </a:solidFill>
              </a:rPr>
              <a:t>A-12</a:t>
            </a:r>
            <a:endParaRPr lang="en-US" sz="1400" dirty="0">
              <a:solidFill>
                <a:srgbClr val="0000FF"/>
              </a:solidFill>
            </a:endParaRPr>
          </a:p>
        </p:txBody>
      </p:sp>
      <p:sp>
        <p:nvSpPr>
          <p:cNvPr id="103" name="TextBox 102"/>
          <p:cNvSpPr txBox="1"/>
          <p:nvPr/>
        </p:nvSpPr>
        <p:spPr>
          <a:xfrm>
            <a:off x="1295400" y="3733800"/>
            <a:ext cx="526106" cy="307777"/>
          </a:xfrm>
          <a:prstGeom prst="rect">
            <a:avLst/>
          </a:prstGeom>
          <a:solidFill>
            <a:srgbClr val="FFFFFF">
              <a:alpha val="50000"/>
            </a:srgbClr>
          </a:solidFill>
        </p:spPr>
        <p:txBody>
          <a:bodyPr wrap="none" rtlCol="0">
            <a:spAutoFit/>
          </a:bodyPr>
          <a:lstStyle/>
          <a:p>
            <a:r>
              <a:rPr lang="en-US" sz="1400" smtClean="0">
                <a:solidFill>
                  <a:srgbClr val="0000FF"/>
                </a:solidFill>
              </a:rPr>
              <a:t>A-13</a:t>
            </a:r>
            <a:endParaRPr lang="en-US" sz="1400" dirty="0">
              <a:solidFill>
                <a:srgbClr val="0000FF"/>
              </a:solidFill>
            </a:endParaRPr>
          </a:p>
        </p:txBody>
      </p:sp>
      <p:sp>
        <p:nvSpPr>
          <p:cNvPr id="104" name="TextBox 103"/>
          <p:cNvSpPr txBox="1"/>
          <p:nvPr/>
        </p:nvSpPr>
        <p:spPr>
          <a:xfrm>
            <a:off x="2258187" y="2895600"/>
            <a:ext cx="526106" cy="307777"/>
          </a:xfrm>
          <a:prstGeom prst="rect">
            <a:avLst/>
          </a:prstGeom>
          <a:solidFill>
            <a:srgbClr val="FFFFFF">
              <a:alpha val="50000"/>
            </a:srgbClr>
          </a:solidFill>
        </p:spPr>
        <p:txBody>
          <a:bodyPr wrap="none" rtlCol="0">
            <a:spAutoFit/>
          </a:bodyPr>
          <a:lstStyle/>
          <a:p>
            <a:r>
              <a:rPr lang="en-US" sz="1400" smtClean="0">
                <a:solidFill>
                  <a:srgbClr val="0000FF"/>
                </a:solidFill>
              </a:rPr>
              <a:t>A-15</a:t>
            </a:r>
            <a:endParaRPr lang="en-US" sz="1400" dirty="0">
              <a:solidFill>
                <a:srgbClr val="0000FF"/>
              </a:solidFill>
            </a:endParaRPr>
          </a:p>
        </p:txBody>
      </p:sp>
      <p:sp>
        <p:nvSpPr>
          <p:cNvPr id="105" name="TextBox 104"/>
          <p:cNvSpPr txBox="1"/>
          <p:nvPr/>
        </p:nvSpPr>
        <p:spPr>
          <a:xfrm>
            <a:off x="2743200" y="2057400"/>
            <a:ext cx="526106" cy="307777"/>
          </a:xfrm>
          <a:prstGeom prst="rect">
            <a:avLst/>
          </a:prstGeom>
          <a:solidFill>
            <a:srgbClr val="FFFFFF">
              <a:alpha val="50000"/>
            </a:srgbClr>
          </a:solidFill>
        </p:spPr>
        <p:txBody>
          <a:bodyPr wrap="none" rtlCol="0">
            <a:spAutoFit/>
          </a:bodyPr>
          <a:lstStyle/>
          <a:p>
            <a:r>
              <a:rPr lang="en-US" sz="1400" smtClean="0">
                <a:solidFill>
                  <a:srgbClr val="0000FF"/>
                </a:solidFill>
              </a:rPr>
              <a:t>A-17</a:t>
            </a:r>
            <a:endParaRPr lang="en-US" sz="1400" dirty="0">
              <a:solidFill>
                <a:srgbClr val="0000FF"/>
              </a:solidFill>
            </a:endParaRPr>
          </a:p>
        </p:txBody>
      </p:sp>
      <p:sp>
        <p:nvSpPr>
          <p:cNvPr id="106" name="TextBox 105"/>
          <p:cNvSpPr txBox="1"/>
          <p:nvPr/>
        </p:nvSpPr>
        <p:spPr>
          <a:xfrm>
            <a:off x="3352800" y="1447800"/>
            <a:ext cx="533400" cy="307777"/>
          </a:xfrm>
          <a:prstGeom prst="rect">
            <a:avLst/>
          </a:prstGeom>
          <a:solidFill>
            <a:srgbClr val="FFFFFF">
              <a:alpha val="50000"/>
            </a:srgbClr>
          </a:solidFill>
        </p:spPr>
        <p:txBody>
          <a:bodyPr wrap="square" rtlCol="0">
            <a:spAutoFit/>
          </a:bodyPr>
          <a:lstStyle/>
          <a:p>
            <a:r>
              <a:rPr lang="en-US" sz="1400" smtClean="0">
                <a:solidFill>
                  <a:srgbClr val="0000FF"/>
                </a:solidFill>
              </a:rPr>
              <a:t>A-19</a:t>
            </a:r>
            <a:endParaRPr lang="en-US" sz="1400" dirty="0">
              <a:solidFill>
                <a:srgbClr val="0000FF"/>
              </a:solidFill>
            </a:endParaRPr>
          </a:p>
        </p:txBody>
      </p:sp>
      <p:sp>
        <p:nvSpPr>
          <p:cNvPr id="107" name="TextBox 106"/>
          <p:cNvSpPr txBox="1"/>
          <p:nvPr/>
        </p:nvSpPr>
        <p:spPr>
          <a:xfrm>
            <a:off x="3657600" y="2057400"/>
            <a:ext cx="533400" cy="307777"/>
          </a:xfrm>
          <a:prstGeom prst="rect">
            <a:avLst/>
          </a:prstGeom>
          <a:solidFill>
            <a:srgbClr val="FFFFFF">
              <a:alpha val="50000"/>
            </a:srgbClr>
          </a:solidFill>
        </p:spPr>
        <p:txBody>
          <a:bodyPr wrap="square" rtlCol="0">
            <a:spAutoFit/>
          </a:bodyPr>
          <a:lstStyle/>
          <a:p>
            <a:r>
              <a:rPr lang="en-US" sz="1400" smtClean="0">
                <a:solidFill>
                  <a:srgbClr val="0000FF"/>
                </a:solidFill>
              </a:rPr>
              <a:t>A-18</a:t>
            </a:r>
            <a:endParaRPr lang="en-US" sz="1400" dirty="0">
              <a:solidFill>
                <a:srgbClr val="0000FF"/>
              </a:solidFill>
            </a:endParaRPr>
          </a:p>
        </p:txBody>
      </p:sp>
      <p:sp>
        <p:nvSpPr>
          <p:cNvPr id="108" name="TextBox 107"/>
          <p:cNvSpPr txBox="1"/>
          <p:nvPr/>
        </p:nvSpPr>
        <p:spPr>
          <a:xfrm>
            <a:off x="3276600" y="2590800"/>
            <a:ext cx="533400" cy="307777"/>
          </a:xfrm>
          <a:prstGeom prst="rect">
            <a:avLst/>
          </a:prstGeom>
          <a:solidFill>
            <a:srgbClr val="FFFFFF">
              <a:alpha val="50000"/>
            </a:srgbClr>
          </a:solidFill>
        </p:spPr>
        <p:txBody>
          <a:bodyPr wrap="square" rtlCol="0">
            <a:spAutoFit/>
          </a:bodyPr>
          <a:lstStyle/>
          <a:p>
            <a:r>
              <a:rPr lang="en-US" sz="1400" smtClean="0">
                <a:solidFill>
                  <a:srgbClr val="0000FF"/>
                </a:solidFill>
              </a:rPr>
              <a:t>A-16</a:t>
            </a:r>
            <a:endParaRPr lang="en-US" sz="1400" dirty="0">
              <a:solidFill>
                <a:srgbClr val="0000FF"/>
              </a:solidFill>
            </a:endParaRPr>
          </a:p>
        </p:txBody>
      </p:sp>
      <p:sp>
        <p:nvSpPr>
          <p:cNvPr id="109" name="TextBox 108"/>
          <p:cNvSpPr txBox="1"/>
          <p:nvPr/>
        </p:nvSpPr>
        <p:spPr>
          <a:xfrm>
            <a:off x="3276600" y="2971800"/>
            <a:ext cx="533400" cy="307777"/>
          </a:xfrm>
          <a:prstGeom prst="rect">
            <a:avLst/>
          </a:prstGeom>
          <a:solidFill>
            <a:srgbClr val="FFFFFF">
              <a:alpha val="50000"/>
            </a:srgbClr>
          </a:solidFill>
        </p:spPr>
        <p:txBody>
          <a:bodyPr wrap="square" rtlCol="0">
            <a:spAutoFit/>
          </a:bodyPr>
          <a:lstStyle/>
          <a:p>
            <a:r>
              <a:rPr lang="en-US" sz="1400" smtClean="0">
                <a:solidFill>
                  <a:srgbClr val="0000FF"/>
                </a:solidFill>
              </a:rPr>
              <a:t>A-14</a:t>
            </a:r>
            <a:endParaRPr lang="en-US" sz="1400" dirty="0">
              <a:solidFill>
                <a:srgbClr val="0000FF"/>
              </a:solidFill>
            </a:endParaRPr>
          </a:p>
        </p:txBody>
      </p:sp>
      <p:sp>
        <p:nvSpPr>
          <p:cNvPr id="110" name="TextBox 109"/>
          <p:cNvSpPr txBox="1"/>
          <p:nvPr/>
        </p:nvSpPr>
        <p:spPr>
          <a:xfrm>
            <a:off x="5943600" y="3124200"/>
            <a:ext cx="1296774" cy="523220"/>
          </a:xfrm>
          <a:prstGeom prst="rect">
            <a:avLst/>
          </a:prstGeom>
          <a:solidFill>
            <a:srgbClr val="FFFFFF">
              <a:alpha val="54000"/>
            </a:srgbClr>
          </a:solidFill>
          <a:effectLst/>
        </p:spPr>
        <p:txBody>
          <a:bodyPr wrap="none" rtlCol="0">
            <a:spAutoFit/>
          </a:bodyPr>
          <a:lstStyle/>
          <a:p>
            <a:r>
              <a:rPr lang="en-US" sz="2800" smtClean="0">
                <a:solidFill>
                  <a:srgbClr val="0000FF"/>
                </a:solidFill>
              </a:rPr>
              <a:t>Side A1</a:t>
            </a:r>
            <a:endParaRPr lang="en-US" sz="2800" dirty="0">
              <a:solidFill>
                <a:srgbClr val="0000FF"/>
              </a:solidFill>
            </a:endParaRPr>
          </a:p>
        </p:txBody>
      </p:sp>
      <p:sp>
        <p:nvSpPr>
          <p:cNvPr id="111" name="TextBox 110"/>
          <p:cNvSpPr txBox="1"/>
          <p:nvPr/>
        </p:nvSpPr>
        <p:spPr>
          <a:xfrm>
            <a:off x="2286000" y="3276600"/>
            <a:ext cx="1296774" cy="523220"/>
          </a:xfrm>
          <a:prstGeom prst="rect">
            <a:avLst/>
          </a:prstGeom>
          <a:solidFill>
            <a:srgbClr val="FFFFFF">
              <a:alpha val="54000"/>
            </a:srgbClr>
          </a:solidFill>
          <a:effectLst/>
        </p:spPr>
        <p:txBody>
          <a:bodyPr wrap="none" rtlCol="0">
            <a:spAutoFit/>
          </a:bodyPr>
          <a:lstStyle/>
          <a:p>
            <a:r>
              <a:rPr lang="en-US" sz="2800" smtClean="0">
                <a:solidFill>
                  <a:srgbClr val="0000FF"/>
                </a:solidFill>
              </a:rPr>
              <a:t>Side A2</a:t>
            </a:r>
            <a:endParaRPr lang="en-US" sz="2800" dirty="0">
              <a:solidFill>
                <a:srgbClr val="0000FF"/>
              </a:solidFill>
            </a:endParaRPr>
          </a:p>
        </p:txBody>
      </p:sp>
      <p:sp>
        <p:nvSpPr>
          <p:cNvPr id="112" name="TextBox 111"/>
          <p:cNvSpPr txBox="1"/>
          <p:nvPr/>
        </p:nvSpPr>
        <p:spPr>
          <a:xfrm>
            <a:off x="6553200" y="1066800"/>
            <a:ext cx="2378375" cy="677108"/>
          </a:xfrm>
          <a:prstGeom prst="rect">
            <a:avLst/>
          </a:prstGeom>
          <a:solidFill>
            <a:srgbClr val="FFFFFF">
              <a:alpha val="54000"/>
            </a:srgbClr>
          </a:solidFill>
          <a:effectLst/>
        </p:spPr>
        <p:txBody>
          <a:bodyPr wrap="none" rtlCol="0">
            <a:spAutoFit/>
          </a:bodyPr>
          <a:lstStyle/>
          <a:p>
            <a:r>
              <a:rPr lang="en-US" sz="2800" dirty="0" smtClean="0">
                <a:solidFill>
                  <a:srgbClr val="0000FF"/>
                </a:solidFill>
              </a:rPr>
              <a:t>Anode Board A</a:t>
            </a:r>
          </a:p>
          <a:p>
            <a:r>
              <a:rPr lang="en-US" sz="1000" dirty="0" smtClean="0">
                <a:solidFill>
                  <a:srgbClr val="0000FF"/>
                </a:solidFill>
              </a:rPr>
              <a:t>(example of boards A, B, C, and D)</a:t>
            </a:r>
            <a:endParaRPr lang="en-US" sz="1000" dirty="0">
              <a:solidFill>
                <a:srgbClr val="0000FF"/>
              </a:solidFill>
            </a:endParaRPr>
          </a:p>
        </p:txBody>
      </p:sp>
      <p:sp>
        <p:nvSpPr>
          <p:cNvPr id="113" name="TextBox 112"/>
          <p:cNvSpPr txBox="1"/>
          <p:nvPr/>
        </p:nvSpPr>
        <p:spPr>
          <a:xfrm>
            <a:off x="685800" y="1371600"/>
            <a:ext cx="1633781" cy="307777"/>
          </a:xfrm>
          <a:prstGeom prst="rect">
            <a:avLst/>
          </a:prstGeom>
          <a:noFill/>
        </p:spPr>
        <p:txBody>
          <a:bodyPr wrap="none" rtlCol="0">
            <a:spAutoFit/>
          </a:bodyPr>
          <a:lstStyle/>
          <a:p>
            <a:r>
              <a:rPr lang="en-US" sz="1400" smtClean="0">
                <a:solidFill>
                  <a:srgbClr val="0000FF"/>
                </a:solidFill>
              </a:rPr>
              <a:t>Anode </a:t>
            </a:r>
            <a:r>
              <a:rPr lang="en-US" sz="1400" dirty="0" smtClean="0">
                <a:solidFill>
                  <a:srgbClr val="0000FF"/>
                </a:solidFill>
              </a:rPr>
              <a:t>Pad Naming</a:t>
            </a:r>
            <a:endParaRPr lang="en-US" sz="1400" dirty="0">
              <a:solidFill>
                <a:srgbClr val="0000FF"/>
              </a:solidFill>
            </a:endParaRPr>
          </a:p>
        </p:txBody>
      </p:sp>
      <p:sp>
        <p:nvSpPr>
          <p:cNvPr id="114" name="TextBox 113"/>
          <p:cNvSpPr txBox="1"/>
          <p:nvPr/>
        </p:nvSpPr>
        <p:spPr>
          <a:xfrm>
            <a:off x="1219200" y="3962400"/>
            <a:ext cx="457200" cy="307777"/>
          </a:xfrm>
          <a:prstGeom prst="rect">
            <a:avLst/>
          </a:prstGeom>
          <a:solidFill>
            <a:schemeClr val="bg1">
              <a:alpha val="50000"/>
            </a:schemeClr>
          </a:solidFill>
        </p:spPr>
        <p:txBody>
          <a:bodyPr wrap="square" rtlCol="0">
            <a:spAutoFit/>
          </a:bodyPr>
          <a:lstStyle/>
          <a:p>
            <a:r>
              <a:rPr lang="en-US" sz="1400" dirty="0" smtClean="0">
                <a:solidFill>
                  <a:srgbClr val="FF0000"/>
                </a:solidFill>
              </a:rPr>
              <a:t>L13</a:t>
            </a:r>
            <a:endParaRPr lang="en-US" sz="1400" dirty="0">
              <a:solidFill>
                <a:srgbClr val="FF0000"/>
              </a:solidFill>
            </a:endParaRPr>
          </a:p>
        </p:txBody>
      </p:sp>
      <p:sp>
        <p:nvSpPr>
          <p:cNvPr id="115" name="TextBox 114"/>
          <p:cNvSpPr txBox="1"/>
          <p:nvPr/>
        </p:nvSpPr>
        <p:spPr>
          <a:xfrm>
            <a:off x="2057400" y="4267200"/>
            <a:ext cx="457200" cy="307777"/>
          </a:xfrm>
          <a:prstGeom prst="rect">
            <a:avLst/>
          </a:prstGeom>
          <a:solidFill>
            <a:schemeClr val="bg1">
              <a:alpha val="50000"/>
            </a:schemeClr>
          </a:solidFill>
        </p:spPr>
        <p:txBody>
          <a:bodyPr wrap="square" rtlCol="0">
            <a:spAutoFit/>
          </a:bodyPr>
          <a:lstStyle/>
          <a:p>
            <a:r>
              <a:rPr lang="en-US" sz="1400" dirty="0" smtClean="0">
                <a:solidFill>
                  <a:srgbClr val="FF0000"/>
                </a:solidFill>
              </a:rPr>
              <a:t>L12</a:t>
            </a:r>
            <a:endParaRPr lang="en-US" sz="1400" dirty="0">
              <a:solidFill>
                <a:srgbClr val="FF0000"/>
              </a:solidFill>
            </a:endParaRPr>
          </a:p>
        </p:txBody>
      </p:sp>
      <p:sp>
        <p:nvSpPr>
          <p:cNvPr id="116" name="TextBox 115"/>
          <p:cNvSpPr txBox="1"/>
          <p:nvPr/>
        </p:nvSpPr>
        <p:spPr>
          <a:xfrm>
            <a:off x="2819400" y="4572000"/>
            <a:ext cx="457200" cy="307777"/>
          </a:xfrm>
          <a:prstGeom prst="rect">
            <a:avLst/>
          </a:prstGeom>
          <a:solidFill>
            <a:schemeClr val="bg1">
              <a:alpha val="50000"/>
            </a:schemeClr>
          </a:solidFill>
        </p:spPr>
        <p:txBody>
          <a:bodyPr wrap="square" rtlCol="0">
            <a:spAutoFit/>
          </a:bodyPr>
          <a:lstStyle/>
          <a:p>
            <a:r>
              <a:rPr lang="en-US" sz="1400" dirty="0" smtClean="0">
                <a:solidFill>
                  <a:srgbClr val="FF0000"/>
                </a:solidFill>
              </a:rPr>
              <a:t>L11</a:t>
            </a:r>
            <a:endParaRPr lang="en-US" sz="1400" dirty="0">
              <a:solidFill>
                <a:srgbClr val="FF0000"/>
              </a:solidFill>
            </a:endParaRPr>
          </a:p>
        </p:txBody>
      </p:sp>
      <p:sp>
        <p:nvSpPr>
          <p:cNvPr id="117" name="TextBox 116"/>
          <p:cNvSpPr txBox="1"/>
          <p:nvPr/>
        </p:nvSpPr>
        <p:spPr>
          <a:xfrm>
            <a:off x="3657600" y="4800600"/>
            <a:ext cx="457200" cy="307777"/>
          </a:xfrm>
          <a:prstGeom prst="rect">
            <a:avLst/>
          </a:prstGeom>
          <a:solidFill>
            <a:schemeClr val="bg1">
              <a:alpha val="50000"/>
            </a:schemeClr>
          </a:solidFill>
        </p:spPr>
        <p:txBody>
          <a:bodyPr wrap="square" rtlCol="0">
            <a:spAutoFit/>
          </a:bodyPr>
          <a:lstStyle/>
          <a:p>
            <a:r>
              <a:rPr lang="en-US" sz="1400" dirty="0" smtClean="0">
                <a:solidFill>
                  <a:srgbClr val="FF0000"/>
                </a:solidFill>
              </a:rPr>
              <a:t>L10</a:t>
            </a:r>
            <a:endParaRPr lang="en-US" sz="1400" dirty="0">
              <a:solidFill>
                <a:srgbClr val="FF0000"/>
              </a:solidFill>
            </a:endParaRPr>
          </a:p>
        </p:txBody>
      </p:sp>
      <p:sp>
        <p:nvSpPr>
          <p:cNvPr id="118" name="TextBox 117"/>
          <p:cNvSpPr txBox="1"/>
          <p:nvPr/>
        </p:nvSpPr>
        <p:spPr>
          <a:xfrm>
            <a:off x="2667000" y="2895600"/>
            <a:ext cx="457200" cy="307777"/>
          </a:xfrm>
          <a:prstGeom prst="rect">
            <a:avLst/>
          </a:prstGeom>
          <a:solidFill>
            <a:schemeClr val="bg1">
              <a:alpha val="50000"/>
            </a:schemeClr>
          </a:solidFill>
        </p:spPr>
        <p:txBody>
          <a:bodyPr wrap="square" rtlCol="0">
            <a:spAutoFit/>
          </a:bodyPr>
          <a:lstStyle/>
          <a:p>
            <a:r>
              <a:rPr lang="en-US" sz="1400" dirty="0" smtClean="0">
                <a:solidFill>
                  <a:srgbClr val="FF0000"/>
                </a:solidFill>
              </a:rPr>
              <a:t>L15</a:t>
            </a:r>
            <a:endParaRPr lang="en-US" sz="1400" dirty="0">
              <a:solidFill>
                <a:srgbClr val="FF0000"/>
              </a:solidFill>
            </a:endParaRPr>
          </a:p>
        </p:txBody>
      </p:sp>
      <p:sp>
        <p:nvSpPr>
          <p:cNvPr id="119" name="TextBox 118"/>
          <p:cNvSpPr txBox="1"/>
          <p:nvPr/>
        </p:nvSpPr>
        <p:spPr>
          <a:xfrm>
            <a:off x="3505200" y="3124200"/>
            <a:ext cx="457200" cy="307777"/>
          </a:xfrm>
          <a:prstGeom prst="rect">
            <a:avLst/>
          </a:prstGeom>
          <a:solidFill>
            <a:schemeClr val="bg1">
              <a:alpha val="50000"/>
            </a:schemeClr>
          </a:solidFill>
        </p:spPr>
        <p:txBody>
          <a:bodyPr wrap="square" rtlCol="0">
            <a:spAutoFit/>
          </a:bodyPr>
          <a:lstStyle/>
          <a:p>
            <a:r>
              <a:rPr lang="en-US" sz="1400" dirty="0" smtClean="0">
                <a:solidFill>
                  <a:srgbClr val="FF0000"/>
                </a:solidFill>
              </a:rPr>
              <a:t>L14</a:t>
            </a:r>
            <a:endParaRPr lang="en-US" sz="1400" dirty="0">
              <a:solidFill>
                <a:srgbClr val="FF0000"/>
              </a:solidFill>
            </a:endParaRPr>
          </a:p>
        </p:txBody>
      </p:sp>
      <p:sp>
        <p:nvSpPr>
          <p:cNvPr id="120" name="TextBox 119"/>
          <p:cNvSpPr txBox="1"/>
          <p:nvPr/>
        </p:nvSpPr>
        <p:spPr>
          <a:xfrm>
            <a:off x="2819400" y="2286000"/>
            <a:ext cx="457200" cy="307777"/>
          </a:xfrm>
          <a:prstGeom prst="rect">
            <a:avLst/>
          </a:prstGeom>
          <a:solidFill>
            <a:schemeClr val="bg1">
              <a:alpha val="50000"/>
            </a:schemeClr>
          </a:solidFill>
        </p:spPr>
        <p:txBody>
          <a:bodyPr wrap="square" rtlCol="0">
            <a:spAutoFit/>
          </a:bodyPr>
          <a:lstStyle/>
          <a:p>
            <a:r>
              <a:rPr lang="en-US" sz="1400" dirty="0" smtClean="0">
                <a:solidFill>
                  <a:srgbClr val="FF0000"/>
                </a:solidFill>
              </a:rPr>
              <a:t>L17</a:t>
            </a:r>
            <a:endParaRPr lang="en-US" sz="1400" dirty="0">
              <a:solidFill>
                <a:srgbClr val="FF0000"/>
              </a:solidFill>
            </a:endParaRPr>
          </a:p>
        </p:txBody>
      </p:sp>
      <p:sp>
        <p:nvSpPr>
          <p:cNvPr id="121" name="TextBox 120"/>
          <p:cNvSpPr txBox="1"/>
          <p:nvPr/>
        </p:nvSpPr>
        <p:spPr>
          <a:xfrm>
            <a:off x="3505200" y="2514600"/>
            <a:ext cx="457200" cy="307777"/>
          </a:xfrm>
          <a:prstGeom prst="rect">
            <a:avLst/>
          </a:prstGeom>
          <a:solidFill>
            <a:schemeClr val="bg1">
              <a:alpha val="50000"/>
            </a:schemeClr>
          </a:solidFill>
        </p:spPr>
        <p:txBody>
          <a:bodyPr wrap="square" rtlCol="0">
            <a:spAutoFit/>
          </a:bodyPr>
          <a:lstStyle/>
          <a:p>
            <a:r>
              <a:rPr lang="en-US" sz="1400" dirty="0" smtClean="0">
                <a:solidFill>
                  <a:srgbClr val="FF0000"/>
                </a:solidFill>
              </a:rPr>
              <a:t>L16</a:t>
            </a:r>
            <a:endParaRPr lang="en-US" sz="1400" dirty="0">
              <a:solidFill>
                <a:srgbClr val="FF0000"/>
              </a:solidFill>
            </a:endParaRPr>
          </a:p>
        </p:txBody>
      </p:sp>
      <p:sp>
        <p:nvSpPr>
          <p:cNvPr id="122" name="TextBox 121"/>
          <p:cNvSpPr txBox="1"/>
          <p:nvPr/>
        </p:nvSpPr>
        <p:spPr>
          <a:xfrm>
            <a:off x="3352800" y="1981200"/>
            <a:ext cx="457200" cy="307777"/>
          </a:xfrm>
          <a:prstGeom prst="rect">
            <a:avLst/>
          </a:prstGeom>
          <a:solidFill>
            <a:schemeClr val="bg1">
              <a:alpha val="50000"/>
            </a:schemeClr>
          </a:solidFill>
        </p:spPr>
        <p:txBody>
          <a:bodyPr wrap="square" rtlCol="0">
            <a:spAutoFit/>
          </a:bodyPr>
          <a:lstStyle/>
          <a:p>
            <a:r>
              <a:rPr lang="en-US" sz="1400" dirty="0" smtClean="0">
                <a:solidFill>
                  <a:srgbClr val="FF0000"/>
                </a:solidFill>
              </a:rPr>
              <a:t>L18</a:t>
            </a:r>
            <a:endParaRPr lang="en-US" sz="1400" dirty="0">
              <a:solidFill>
                <a:srgbClr val="FF0000"/>
              </a:solidFill>
            </a:endParaRPr>
          </a:p>
        </p:txBody>
      </p:sp>
      <p:sp>
        <p:nvSpPr>
          <p:cNvPr id="123" name="TextBox 122"/>
          <p:cNvSpPr txBox="1"/>
          <p:nvPr/>
        </p:nvSpPr>
        <p:spPr>
          <a:xfrm>
            <a:off x="3581400" y="1600200"/>
            <a:ext cx="457200" cy="307777"/>
          </a:xfrm>
          <a:prstGeom prst="rect">
            <a:avLst/>
          </a:prstGeom>
          <a:solidFill>
            <a:schemeClr val="bg1">
              <a:alpha val="50000"/>
            </a:schemeClr>
          </a:solidFill>
        </p:spPr>
        <p:txBody>
          <a:bodyPr wrap="square" rtlCol="0">
            <a:spAutoFit/>
          </a:bodyPr>
          <a:lstStyle/>
          <a:p>
            <a:r>
              <a:rPr lang="en-US" sz="1400" dirty="0" smtClean="0">
                <a:solidFill>
                  <a:srgbClr val="FF0000"/>
                </a:solidFill>
              </a:rPr>
              <a:t>L19</a:t>
            </a:r>
            <a:endParaRPr lang="en-US" sz="1400" dirty="0">
              <a:solidFill>
                <a:srgbClr val="FF0000"/>
              </a:solidFill>
            </a:endParaRPr>
          </a:p>
        </p:txBody>
      </p:sp>
      <p:sp>
        <p:nvSpPr>
          <p:cNvPr id="124" name="TextBox 123"/>
          <p:cNvSpPr txBox="1"/>
          <p:nvPr/>
        </p:nvSpPr>
        <p:spPr>
          <a:xfrm>
            <a:off x="5410200" y="4648200"/>
            <a:ext cx="457200" cy="307777"/>
          </a:xfrm>
          <a:prstGeom prst="rect">
            <a:avLst/>
          </a:prstGeom>
          <a:solidFill>
            <a:srgbClr val="FFFFFF">
              <a:alpha val="50000"/>
            </a:srgbClr>
          </a:solidFill>
        </p:spPr>
        <p:txBody>
          <a:bodyPr wrap="square" rtlCol="0">
            <a:spAutoFit/>
          </a:bodyPr>
          <a:lstStyle/>
          <a:p>
            <a:r>
              <a:rPr lang="en-US" sz="1400" dirty="0" smtClean="0">
                <a:solidFill>
                  <a:srgbClr val="FF0000"/>
                </a:solidFill>
              </a:rPr>
              <a:t>L03</a:t>
            </a:r>
            <a:endParaRPr lang="en-US" sz="1400" dirty="0">
              <a:solidFill>
                <a:srgbClr val="FF0000"/>
              </a:solidFill>
            </a:endParaRPr>
          </a:p>
        </p:txBody>
      </p:sp>
      <p:sp>
        <p:nvSpPr>
          <p:cNvPr id="125" name="TextBox 124"/>
          <p:cNvSpPr txBox="1"/>
          <p:nvPr/>
        </p:nvSpPr>
        <p:spPr>
          <a:xfrm>
            <a:off x="6172200" y="4419600"/>
            <a:ext cx="457200" cy="307777"/>
          </a:xfrm>
          <a:prstGeom prst="rect">
            <a:avLst/>
          </a:prstGeom>
          <a:solidFill>
            <a:srgbClr val="FFFFFF">
              <a:alpha val="50000"/>
            </a:srgbClr>
          </a:solidFill>
        </p:spPr>
        <p:txBody>
          <a:bodyPr wrap="square" rtlCol="0">
            <a:spAutoFit/>
          </a:bodyPr>
          <a:lstStyle/>
          <a:p>
            <a:r>
              <a:rPr lang="en-US" sz="1400" dirty="0" smtClean="0">
                <a:solidFill>
                  <a:srgbClr val="FF0000"/>
                </a:solidFill>
              </a:rPr>
              <a:t>L02</a:t>
            </a:r>
            <a:endParaRPr lang="en-US" sz="1400" dirty="0">
              <a:solidFill>
                <a:srgbClr val="FF0000"/>
              </a:solidFill>
            </a:endParaRPr>
          </a:p>
        </p:txBody>
      </p:sp>
      <p:sp>
        <p:nvSpPr>
          <p:cNvPr id="126" name="TextBox 125"/>
          <p:cNvSpPr txBox="1"/>
          <p:nvPr/>
        </p:nvSpPr>
        <p:spPr>
          <a:xfrm>
            <a:off x="6858000" y="4038600"/>
            <a:ext cx="457200" cy="307777"/>
          </a:xfrm>
          <a:prstGeom prst="rect">
            <a:avLst/>
          </a:prstGeom>
          <a:solidFill>
            <a:srgbClr val="FFFFFF">
              <a:alpha val="50000"/>
            </a:srgbClr>
          </a:solidFill>
        </p:spPr>
        <p:txBody>
          <a:bodyPr wrap="square" rtlCol="0">
            <a:spAutoFit/>
          </a:bodyPr>
          <a:lstStyle/>
          <a:p>
            <a:r>
              <a:rPr lang="en-US" sz="1400" dirty="0" smtClean="0">
                <a:solidFill>
                  <a:srgbClr val="FF0000"/>
                </a:solidFill>
              </a:rPr>
              <a:t>L01</a:t>
            </a:r>
            <a:endParaRPr lang="en-US" sz="1400" dirty="0">
              <a:solidFill>
                <a:srgbClr val="FF0000"/>
              </a:solidFill>
            </a:endParaRPr>
          </a:p>
        </p:txBody>
      </p:sp>
      <p:sp>
        <p:nvSpPr>
          <p:cNvPr id="127" name="TextBox 126"/>
          <p:cNvSpPr txBox="1"/>
          <p:nvPr/>
        </p:nvSpPr>
        <p:spPr>
          <a:xfrm>
            <a:off x="7543800" y="3733800"/>
            <a:ext cx="457200" cy="307777"/>
          </a:xfrm>
          <a:prstGeom prst="rect">
            <a:avLst/>
          </a:prstGeom>
          <a:solidFill>
            <a:srgbClr val="FFFFFF">
              <a:alpha val="50000"/>
            </a:srgbClr>
          </a:solidFill>
        </p:spPr>
        <p:txBody>
          <a:bodyPr wrap="square" rtlCol="0">
            <a:spAutoFit/>
          </a:bodyPr>
          <a:lstStyle/>
          <a:p>
            <a:r>
              <a:rPr lang="en-US" sz="1400" dirty="0" smtClean="0">
                <a:solidFill>
                  <a:srgbClr val="FF0000"/>
                </a:solidFill>
              </a:rPr>
              <a:t>L00</a:t>
            </a:r>
            <a:endParaRPr lang="en-US" sz="1400" dirty="0">
              <a:solidFill>
                <a:srgbClr val="FF0000"/>
              </a:solidFill>
            </a:endParaRPr>
          </a:p>
        </p:txBody>
      </p:sp>
      <p:sp>
        <p:nvSpPr>
          <p:cNvPr id="128" name="TextBox 127"/>
          <p:cNvSpPr txBox="1"/>
          <p:nvPr/>
        </p:nvSpPr>
        <p:spPr>
          <a:xfrm>
            <a:off x="5257800" y="3124200"/>
            <a:ext cx="457200" cy="307777"/>
          </a:xfrm>
          <a:prstGeom prst="rect">
            <a:avLst/>
          </a:prstGeom>
          <a:solidFill>
            <a:srgbClr val="FFFFFF">
              <a:alpha val="50000"/>
            </a:srgbClr>
          </a:solidFill>
        </p:spPr>
        <p:txBody>
          <a:bodyPr wrap="square" rtlCol="0">
            <a:spAutoFit/>
          </a:bodyPr>
          <a:lstStyle/>
          <a:p>
            <a:r>
              <a:rPr lang="en-US" sz="1400" dirty="0" smtClean="0">
                <a:solidFill>
                  <a:srgbClr val="FF0000"/>
                </a:solidFill>
              </a:rPr>
              <a:t>L05</a:t>
            </a:r>
            <a:endParaRPr lang="en-US" sz="1400" dirty="0">
              <a:solidFill>
                <a:srgbClr val="FF0000"/>
              </a:solidFill>
            </a:endParaRPr>
          </a:p>
        </p:txBody>
      </p:sp>
      <p:sp>
        <p:nvSpPr>
          <p:cNvPr id="129" name="TextBox 128"/>
          <p:cNvSpPr txBox="1"/>
          <p:nvPr/>
        </p:nvSpPr>
        <p:spPr>
          <a:xfrm>
            <a:off x="5943600" y="2743200"/>
            <a:ext cx="457200" cy="307777"/>
          </a:xfrm>
          <a:prstGeom prst="rect">
            <a:avLst/>
          </a:prstGeom>
          <a:solidFill>
            <a:srgbClr val="FFFFFF">
              <a:alpha val="50000"/>
            </a:srgbClr>
          </a:solidFill>
        </p:spPr>
        <p:txBody>
          <a:bodyPr wrap="square" rtlCol="0">
            <a:spAutoFit/>
          </a:bodyPr>
          <a:lstStyle/>
          <a:p>
            <a:r>
              <a:rPr lang="en-US" sz="1400" dirty="0" smtClean="0">
                <a:solidFill>
                  <a:srgbClr val="FF0000"/>
                </a:solidFill>
              </a:rPr>
              <a:t>L04</a:t>
            </a:r>
            <a:endParaRPr lang="en-US" sz="1400" dirty="0">
              <a:solidFill>
                <a:srgbClr val="FF0000"/>
              </a:solidFill>
            </a:endParaRPr>
          </a:p>
        </p:txBody>
      </p:sp>
      <p:sp>
        <p:nvSpPr>
          <p:cNvPr id="130" name="TextBox 129"/>
          <p:cNvSpPr txBox="1"/>
          <p:nvPr/>
        </p:nvSpPr>
        <p:spPr>
          <a:xfrm>
            <a:off x="5334000" y="2286000"/>
            <a:ext cx="457200" cy="307777"/>
          </a:xfrm>
          <a:prstGeom prst="rect">
            <a:avLst/>
          </a:prstGeom>
          <a:solidFill>
            <a:srgbClr val="FFFFFF">
              <a:alpha val="50000"/>
            </a:srgbClr>
          </a:solidFill>
        </p:spPr>
        <p:txBody>
          <a:bodyPr wrap="square" rtlCol="0">
            <a:spAutoFit/>
          </a:bodyPr>
          <a:lstStyle/>
          <a:p>
            <a:r>
              <a:rPr lang="en-US" sz="1400" dirty="0" smtClean="0">
                <a:solidFill>
                  <a:srgbClr val="FF0000"/>
                </a:solidFill>
              </a:rPr>
              <a:t>L07</a:t>
            </a:r>
            <a:endParaRPr lang="en-US" sz="1400" dirty="0">
              <a:solidFill>
                <a:srgbClr val="FF0000"/>
              </a:solidFill>
            </a:endParaRPr>
          </a:p>
        </p:txBody>
      </p:sp>
      <p:sp>
        <p:nvSpPr>
          <p:cNvPr id="131" name="TextBox 130"/>
          <p:cNvSpPr txBox="1"/>
          <p:nvPr/>
        </p:nvSpPr>
        <p:spPr>
          <a:xfrm>
            <a:off x="5791200" y="2286000"/>
            <a:ext cx="457200" cy="307777"/>
          </a:xfrm>
          <a:prstGeom prst="rect">
            <a:avLst/>
          </a:prstGeom>
          <a:solidFill>
            <a:srgbClr val="FFFFFF">
              <a:alpha val="50000"/>
            </a:srgbClr>
          </a:solidFill>
        </p:spPr>
        <p:txBody>
          <a:bodyPr wrap="square" rtlCol="0">
            <a:spAutoFit/>
          </a:bodyPr>
          <a:lstStyle/>
          <a:p>
            <a:r>
              <a:rPr lang="en-US" sz="1400" dirty="0" smtClean="0">
                <a:solidFill>
                  <a:srgbClr val="FF0000"/>
                </a:solidFill>
              </a:rPr>
              <a:t>L06</a:t>
            </a:r>
            <a:endParaRPr lang="en-US" sz="1400" dirty="0">
              <a:solidFill>
                <a:srgbClr val="FF0000"/>
              </a:solidFill>
            </a:endParaRPr>
          </a:p>
        </p:txBody>
      </p:sp>
      <p:sp>
        <p:nvSpPr>
          <p:cNvPr id="132" name="TextBox 131"/>
          <p:cNvSpPr txBox="1"/>
          <p:nvPr/>
        </p:nvSpPr>
        <p:spPr>
          <a:xfrm>
            <a:off x="5257800" y="1981200"/>
            <a:ext cx="457200" cy="307777"/>
          </a:xfrm>
          <a:prstGeom prst="rect">
            <a:avLst/>
          </a:prstGeom>
          <a:solidFill>
            <a:srgbClr val="FFFFFF">
              <a:alpha val="50000"/>
            </a:srgbClr>
          </a:solidFill>
        </p:spPr>
        <p:txBody>
          <a:bodyPr wrap="square" rtlCol="0">
            <a:spAutoFit/>
          </a:bodyPr>
          <a:lstStyle/>
          <a:p>
            <a:r>
              <a:rPr lang="en-US" sz="1400" dirty="0" smtClean="0">
                <a:solidFill>
                  <a:srgbClr val="FF0000"/>
                </a:solidFill>
              </a:rPr>
              <a:t>L08</a:t>
            </a:r>
            <a:endParaRPr lang="en-US" sz="1400" dirty="0">
              <a:solidFill>
                <a:srgbClr val="FF0000"/>
              </a:solidFill>
            </a:endParaRPr>
          </a:p>
        </p:txBody>
      </p:sp>
      <p:sp>
        <p:nvSpPr>
          <p:cNvPr id="133" name="TextBox 132"/>
          <p:cNvSpPr txBox="1"/>
          <p:nvPr/>
        </p:nvSpPr>
        <p:spPr>
          <a:xfrm>
            <a:off x="5029200" y="1600200"/>
            <a:ext cx="457200" cy="307777"/>
          </a:xfrm>
          <a:prstGeom prst="rect">
            <a:avLst/>
          </a:prstGeom>
          <a:solidFill>
            <a:srgbClr val="FFFFFF">
              <a:alpha val="50000"/>
            </a:srgbClr>
          </a:solidFill>
        </p:spPr>
        <p:txBody>
          <a:bodyPr wrap="square" rtlCol="0">
            <a:spAutoFit/>
          </a:bodyPr>
          <a:lstStyle/>
          <a:p>
            <a:r>
              <a:rPr lang="en-US" sz="1400" dirty="0" smtClean="0">
                <a:solidFill>
                  <a:srgbClr val="FF0000"/>
                </a:solidFill>
              </a:rPr>
              <a:t>L09</a:t>
            </a:r>
            <a:endParaRPr lang="en-US" sz="1400" dirty="0">
              <a:solidFill>
                <a:srgbClr val="FF0000"/>
              </a:solidFill>
            </a:endParaRPr>
          </a:p>
        </p:txBody>
      </p:sp>
      <p:sp>
        <p:nvSpPr>
          <p:cNvPr id="138" name="TextBox 137"/>
          <p:cNvSpPr txBox="1"/>
          <p:nvPr/>
        </p:nvSpPr>
        <p:spPr>
          <a:xfrm>
            <a:off x="4114800" y="3810000"/>
            <a:ext cx="526106" cy="307777"/>
          </a:xfrm>
          <a:prstGeom prst="rect">
            <a:avLst/>
          </a:prstGeom>
          <a:solidFill>
            <a:srgbClr val="FFFFFF">
              <a:alpha val="65000"/>
            </a:srgbClr>
          </a:solidFill>
        </p:spPr>
        <p:txBody>
          <a:bodyPr wrap="none" rtlCol="0">
            <a:spAutoFit/>
          </a:bodyPr>
          <a:lstStyle/>
          <a:p>
            <a:r>
              <a:rPr lang="en-US" sz="1400" smtClean="0">
                <a:solidFill>
                  <a:srgbClr val="0000FF"/>
                </a:solidFill>
              </a:rPr>
              <a:t>A-20</a:t>
            </a:r>
            <a:endParaRPr lang="en-US" sz="1400" dirty="0">
              <a:solidFill>
                <a:srgbClr val="0000FF"/>
              </a:solidFill>
            </a:endParaRPr>
          </a:p>
        </p:txBody>
      </p:sp>
      <p:sp>
        <p:nvSpPr>
          <p:cNvPr id="139" name="TextBox 138"/>
          <p:cNvSpPr txBox="1"/>
          <p:nvPr/>
        </p:nvSpPr>
        <p:spPr>
          <a:xfrm>
            <a:off x="3048000" y="152400"/>
            <a:ext cx="3317190" cy="338554"/>
          </a:xfrm>
          <a:prstGeom prst="rect">
            <a:avLst/>
          </a:prstGeom>
          <a:noFill/>
        </p:spPr>
        <p:txBody>
          <a:bodyPr wrap="none" rtlCol="0">
            <a:spAutoFit/>
          </a:bodyPr>
          <a:lstStyle/>
          <a:p>
            <a:pPr>
              <a:lnSpc>
                <a:spcPct val="80000"/>
              </a:lnSpc>
            </a:pPr>
            <a:r>
              <a:rPr lang="en-US" sz="2000" dirty="0" smtClean="0"/>
              <a:t>A: Looking down on the board</a:t>
            </a:r>
            <a:endParaRPr lang="en-US" sz="2000" dirty="0"/>
          </a:p>
        </p:txBody>
      </p:sp>
      <p:sp>
        <p:nvSpPr>
          <p:cNvPr id="141" name="Rectangle 140"/>
          <p:cNvSpPr/>
          <p:nvPr/>
        </p:nvSpPr>
        <p:spPr>
          <a:xfrm>
            <a:off x="517327" y="5108377"/>
            <a:ext cx="1100238" cy="646331"/>
          </a:xfrm>
          <a:prstGeom prst="rect">
            <a:avLst/>
          </a:prstGeom>
          <a:solidFill>
            <a:schemeClr val="bg1"/>
          </a:solidFill>
        </p:spPr>
        <p:txBody>
          <a:bodyPr wrap="none">
            <a:spAutoFit/>
          </a:bodyPr>
          <a:lstStyle/>
          <a:p>
            <a:r>
              <a:rPr lang="en-US" b="1" dirty="0">
                <a:solidFill>
                  <a:srgbClr val="0000FF"/>
                </a:solidFill>
              </a:rPr>
              <a:t>Electrical </a:t>
            </a:r>
            <a:endParaRPr lang="en-US" b="1" dirty="0" smtClean="0">
              <a:solidFill>
                <a:srgbClr val="0000FF"/>
              </a:solidFill>
            </a:endParaRPr>
          </a:p>
          <a:p>
            <a:r>
              <a:rPr lang="en-US" b="1" dirty="0" smtClean="0">
                <a:solidFill>
                  <a:srgbClr val="FF0000"/>
                </a:solidFill>
              </a:rPr>
              <a:t>Science</a:t>
            </a:r>
            <a:endParaRPr lang="en-US" b="1" dirty="0"/>
          </a:p>
        </p:txBody>
      </p:sp>
      <p:sp>
        <p:nvSpPr>
          <p:cNvPr id="134" name="TextBox 133"/>
          <p:cNvSpPr txBox="1"/>
          <p:nvPr/>
        </p:nvSpPr>
        <p:spPr>
          <a:xfrm>
            <a:off x="2716089" y="3631664"/>
            <a:ext cx="1654421" cy="523220"/>
          </a:xfrm>
          <a:prstGeom prst="rect">
            <a:avLst/>
          </a:prstGeom>
          <a:solidFill>
            <a:srgbClr val="FFFFFF">
              <a:alpha val="50000"/>
            </a:srgbClr>
          </a:solidFill>
        </p:spPr>
        <p:txBody>
          <a:bodyPr wrap="square" rtlCol="0">
            <a:spAutoFit/>
          </a:bodyPr>
          <a:lstStyle/>
          <a:p>
            <a:r>
              <a:rPr lang="en-US" sz="2800" dirty="0" smtClean="0">
                <a:solidFill>
                  <a:srgbClr val="FF0000"/>
                </a:solidFill>
              </a:rPr>
              <a:t>Wedge 1</a:t>
            </a:r>
            <a:endParaRPr lang="en-US" sz="2800" dirty="0">
              <a:solidFill>
                <a:srgbClr val="FF0000"/>
              </a:solidFill>
            </a:endParaRPr>
          </a:p>
        </p:txBody>
      </p:sp>
      <p:sp>
        <p:nvSpPr>
          <p:cNvPr id="135" name="TextBox 134"/>
          <p:cNvSpPr txBox="1"/>
          <p:nvPr/>
        </p:nvSpPr>
        <p:spPr>
          <a:xfrm>
            <a:off x="4974979" y="3594557"/>
            <a:ext cx="1654421" cy="523220"/>
          </a:xfrm>
          <a:prstGeom prst="rect">
            <a:avLst/>
          </a:prstGeom>
          <a:solidFill>
            <a:srgbClr val="FFFFFF">
              <a:alpha val="50000"/>
            </a:srgbClr>
          </a:solidFill>
        </p:spPr>
        <p:txBody>
          <a:bodyPr wrap="square" rtlCol="0">
            <a:spAutoFit/>
          </a:bodyPr>
          <a:lstStyle/>
          <a:p>
            <a:r>
              <a:rPr lang="en-US" sz="2800" dirty="0" smtClean="0">
                <a:solidFill>
                  <a:srgbClr val="FF0000"/>
                </a:solidFill>
              </a:rPr>
              <a:t>Wedge 0</a:t>
            </a:r>
            <a:endParaRPr lang="en-US" sz="2800" dirty="0">
              <a:solidFill>
                <a:srgbClr val="FF0000"/>
              </a:solidFill>
            </a:endParaRPr>
          </a:p>
        </p:txBody>
      </p:sp>
    </p:spTree>
    <p:extLst>
      <p:ext uri="{BB962C8B-B14F-4D97-AF65-F5344CB8AC3E}">
        <p14:creationId xmlns:p14="http://schemas.microsoft.com/office/powerpoint/2010/main" val="1367245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End-to-End: Particles-to-Data Products</a:t>
            </a:r>
            <a:endParaRPr lang="en-US" b="0" dirty="0"/>
          </a:p>
        </p:txBody>
      </p:sp>
      <p:sp>
        <p:nvSpPr>
          <p:cNvPr id="5" name="TextBox 4"/>
          <p:cNvSpPr txBox="1"/>
          <p:nvPr/>
        </p:nvSpPr>
        <p:spPr>
          <a:xfrm>
            <a:off x="0" y="1028097"/>
            <a:ext cx="9144000" cy="5693865"/>
          </a:xfrm>
          <a:prstGeom prst="rect">
            <a:avLst/>
          </a:prstGeom>
          <a:noFill/>
        </p:spPr>
        <p:txBody>
          <a:bodyPr wrap="square" rtlCol="0">
            <a:spAutoFit/>
          </a:bodyPr>
          <a:lstStyle/>
          <a:p>
            <a:pPr algn="l"/>
            <a:r>
              <a:rPr lang="en-US" sz="1400" b="1" dirty="0">
                <a:solidFill>
                  <a:srgbClr val="0000FF"/>
                </a:solidFill>
              </a:rPr>
              <a:t>1. Science requirements</a:t>
            </a:r>
          </a:p>
          <a:p>
            <a:pPr algn="l"/>
            <a:r>
              <a:rPr lang="en-US" sz="1400" b="1" dirty="0">
                <a:solidFill>
                  <a:srgbClr val="0000FF"/>
                </a:solidFill>
              </a:rPr>
              <a:t>2. Environment: </a:t>
            </a:r>
            <a:r>
              <a:rPr lang="en-US" sz="1400" dirty="0">
                <a:solidFill>
                  <a:srgbClr val="0000FF"/>
                </a:solidFill>
              </a:rPr>
              <a:t>overview of foreground and background ions, electrons, photons, and dust.</a:t>
            </a:r>
          </a:p>
          <a:p>
            <a:pPr algn="l"/>
            <a:r>
              <a:rPr lang="en-US" sz="1400" dirty="0"/>
              <a:t>- protons and electron spectra, worst case, expected variation over the </a:t>
            </a:r>
            <a:r>
              <a:rPr lang="en-US" sz="1400" dirty="0" smtClean="0"/>
              <a:t>mission</a:t>
            </a:r>
            <a:endParaRPr lang="en-US" sz="1400" dirty="0"/>
          </a:p>
          <a:p>
            <a:pPr algn="l"/>
            <a:r>
              <a:rPr lang="en-US" sz="1400" dirty="0"/>
              <a:t>- expected dust impacts on the sensor (environment, and our Boulder test results) </a:t>
            </a:r>
          </a:p>
          <a:p>
            <a:pPr algn="l"/>
            <a:r>
              <a:rPr lang="en-US" sz="1400" dirty="0"/>
              <a:t>- light (ticker foils towards the sun, light getting through dust holes, etc.)</a:t>
            </a:r>
          </a:p>
          <a:p>
            <a:pPr algn="l"/>
            <a:r>
              <a:rPr lang="en-US" sz="1400" b="1" dirty="0">
                <a:solidFill>
                  <a:srgbClr val="0000FF"/>
                </a:solidFill>
              </a:rPr>
              <a:t>3. Foreground measurement: </a:t>
            </a:r>
            <a:r>
              <a:rPr lang="en-US" sz="1400" dirty="0">
                <a:solidFill>
                  <a:srgbClr val="0000FF"/>
                </a:solidFill>
              </a:rPr>
              <a:t>how </a:t>
            </a:r>
            <a:r>
              <a:rPr lang="en-US" sz="1400" dirty="0" smtClean="0">
                <a:solidFill>
                  <a:srgbClr val="0000FF"/>
                </a:solidFill>
              </a:rPr>
              <a:t>the sensor head</a:t>
            </a:r>
            <a:r>
              <a:rPr lang="en-US" sz="1400" dirty="0">
                <a:solidFill>
                  <a:srgbClr val="0000FF"/>
                </a:solidFill>
              </a:rPr>
              <a:t> </a:t>
            </a:r>
            <a:r>
              <a:rPr lang="en-US" sz="1400" dirty="0" smtClean="0">
                <a:solidFill>
                  <a:srgbClr val="0000FF"/>
                </a:solidFill>
              </a:rPr>
              <a:t>works </a:t>
            </a:r>
            <a:r>
              <a:rPr lang="en-US" sz="1400" dirty="0">
                <a:solidFill>
                  <a:srgbClr val="0000FF"/>
                </a:solidFill>
              </a:rPr>
              <a:t>to measure what we want to measure.</a:t>
            </a:r>
          </a:p>
          <a:p>
            <a:pPr algn="l"/>
            <a:r>
              <a:rPr lang="en-US" sz="1400" dirty="0"/>
              <a:t>- how ions are measured (MCP/foils/2ndary e- for start/stop signal </a:t>
            </a:r>
            <a:r>
              <a:rPr lang="en-US" sz="1400" dirty="0" smtClean="0"/>
              <a:t>&amp; pos., </a:t>
            </a:r>
            <a:r>
              <a:rPr lang="en-US" sz="1400" dirty="0"/>
              <a:t>SSD for energy in </a:t>
            </a:r>
            <a:r>
              <a:rPr lang="en-US" sz="1400" dirty="0" smtClean="0"/>
              <a:t>ion &amp; </a:t>
            </a:r>
            <a:r>
              <a:rPr lang="en-US" sz="1400" dirty="0"/>
              <a:t>particle </a:t>
            </a:r>
            <a:r>
              <a:rPr lang="en-US" sz="1400" dirty="0" smtClean="0"/>
              <a:t>SSDs.</a:t>
            </a:r>
            <a:endParaRPr lang="en-US" sz="1400" dirty="0"/>
          </a:p>
          <a:p>
            <a:pPr algn="l"/>
            <a:r>
              <a:rPr lang="en-US" sz="1400" dirty="0"/>
              <a:t>- how electrons are measured </a:t>
            </a:r>
            <a:r>
              <a:rPr lang="en-US" sz="1400" dirty="0" smtClean="0"/>
              <a:t>(the </a:t>
            </a:r>
            <a:r>
              <a:rPr lang="en-US" sz="1400" dirty="0"/>
              <a:t>SSD-only detection in the particle </a:t>
            </a:r>
            <a:r>
              <a:rPr lang="en-US" sz="1400" dirty="0" smtClean="0"/>
              <a:t>detector &amp; supplemental start pos. sensing)</a:t>
            </a:r>
            <a:endParaRPr lang="en-US" sz="1400" dirty="0"/>
          </a:p>
          <a:p>
            <a:pPr algn="l"/>
            <a:r>
              <a:rPr lang="en-US" sz="1400" dirty="0"/>
              <a:t>- calibration to support these measurements</a:t>
            </a:r>
          </a:p>
          <a:p>
            <a:pPr algn="l"/>
            <a:r>
              <a:rPr lang="en-US" sz="1400" b="1" dirty="0">
                <a:solidFill>
                  <a:srgbClr val="0000FF"/>
                </a:solidFill>
              </a:rPr>
              <a:t>4. Background:</a:t>
            </a:r>
            <a:r>
              <a:rPr lang="en-US" sz="1400" dirty="0"/>
              <a:t> </a:t>
            </a:r>
            <a:r>
              <a:rPr lang="en-US" sz="1400" dirty="0">
                <a:solidFill>
                  <a:srgbClr val="0000FF"/>
                </a:solidFill>
              </a:rPr>
              <a:t>how penetrators, solar wind </a:t>
            </a:r>
            <a:r>
              <a:rPr lang="en-US" sz="1400" dirty="0" smtClean="0">
                <a:solidFill>
                  <a:srgbClr val="0000FF"/>
                </a:solidFill>
              </a:rPr>
              <a:t>e</a:t>
            </a:r>
            <a:r>
              <a:rPr lang="en-US" sz="1400" baseline="30000" dirty="0" smtClean="0">
                <a:solidFill>
                  <a:srgbClr val="0000FF"/>
                </a:solidFill>
              </a:rPr>
              <a:t>-</a:t>
            </a:r>
            <a:r>
              <a:rPr lang="en-US" sz="1400" dirty="0" smtClean="0">
                <a:solidFill>
                  <a:srgbClr val="0000FF"/>
                </a:solidFill>
              </a:rPr>
              <a:t>, </a:t>
            </a:r>
            <a:r>
              <a:rPr lang="en-US" sz="1400" dirty="0">
                <a:solidFill>
                  <a:srgbClr val="0000FF"/>
                </a:solidFill>
              </a:rPr>
              <a:t>light, </a:t>
            </a:r>
            <a:r>
              <a:rPr lang="en-US" sz="1400" dirty="0" smtClean="0">
                <a:solidFill>
                  <a:srgbClr val="0000FF"/>
                </a:solidFill>
              </a:rPr>
              <a:t>&amp; dust </a:t>
            </a:r>
            <a:r>
              <a:rPr lang="en-US" sz="1400" dirty="0">
                <a:solidFill>
                  <a:srgbClr val="0000FF"/>
                </a:solidFill>
              </a:rPr>
              <a:t>interferes </a:t>
            </a:r>
            <a:r>
              <a:rPr lang="en-US" sz="1400" dirty="0" smtClean="0">
                <a:solidFill>
                  <a:srgbClr val="0000FF"/>
                </a:solidFill>
              </a:rPr>
              <a:t>w/ our measurements and our mitigations.</a:t>
            </a:r>
            <a:endParaRPr lang="en-US" sz="1400" dirty="0">
              <a:solidFill>
                <a:srgbClr val="0000FF"/>
              </a:solidFill>
            </a:endParaRPr>
          </a:p>
          <a:p>
            <a:pPr algn="l"/>
            <a:r>
              <a:rPr lang="en-US" sz="1400" dirty="0"/>
              <a:t>- penetrating electrons and protons</a:t>
            </a:r>
          </a:p>
          <a:p>
            <a:pPr algn="l"/>
            <a:r>
              <a:rPr lang="en-US" sz="1400" dirty="0"/>
              <a:t>- solar wind electrons (and protons)</a:t>
            </a:r>
          </a:p>
          <a:p>
            <a:pPr algn="l"/>
            <a:r>
              <a:rPr lang="en-US" sz="1400" dirty="0"/>
              <a:t>- photon background rates</a:t>
            </a:r>
          </a:p>
          <a:p>
            <a:pPr algn="l"/>
            <a:r>
              <a:rPr lang="en-US" sz="1400" dirty="0"/>
              <a:t>- internally generated </a:t>
            </a:r>
            <a:r>
              <a:rPr lang="en-US" sz="1400" dirty="0" smtClean="0"/>
              <a:t>secondaries</a:t>
            </a:r>
            <a:endParaRPr lang="en-US" sz="1400" dirty="0"/>
          </a:p>
          <a:p>
            <a:pPr algn="l"/>
            <a:r>
              <a:rPr lang="en-US" sz="1400" dirty="0"/>
              <a:t>- electronics noise</a:t>
            </a:r>
          </a:p>
          <a:p>
            <a:pPr algn="l"/>
            <a:r>
              <a:rPr lang="en-US" sz="1400" dirty="0"/>
              <a:t>- calibration/simulations to support these background estimates</a:t>
            </a:r>
          </a:p>
          <a:p>
            <a:pPr algn="l"/>
            <a:r>
              <a:rPr lang="en-US" sz="1400" b="1" dirty="0">
                <a:solidFill>
                  <a:srgbClr val="0000FF"/>
                </a:solidFill>
              </a:rPr>
              <a:t>5. Event Logic: </a:t>
            </a:r>
            <a:r>
              <a:rPr lang="en-US" sz="1400" dirty="0" smtClean="0">
                <a:solidFill>
                  <a:srgbClr val="0000FF"/>
                </a:solidFill>
              </a:rPr>
              <a:t>Break the measurements into specific energy ranges, species,</a:t>
            </a:r>
            <a:r>
              <a:rPr lang="en-US" sz="1400" dirty="0">
                <a:solidFill>
                  <a:srgbClr val="0000FF"/>
                </a:solidFill>
              </a:rPr>
              <a:t> </a:t>
            </a:r>
            <a:r>
              <a:rPr lang="en-US" sz="1400" dirty="0" smtClean="0">
                <a:solidFill>
                  <a:srgbClr val="0000FF"/>
                </a:solidFill>
              </a:rPr>
              <a:t>etc</a:t>
            </a:r>
            <a:r>
              <a:rPr lang="en-US" sz="1400" dirty="0">
                <a:solidFill>
                  <a:srgbClr val="0000FF"/>
                </a:solidFill>
              </a:rPr>
              <a:t>.</a:t>
            </a:r>
            <a:endParaRPr lang="en-US" sz="1400" dirty="0" smtClean="0">
              <a:solidFill>
                <a:srgbClr val="0000FF"/>
              </a:solidFill>
            </a:endParaRPr>
          </a:p>
          <a:p>
            <a:pPr algn="l"/>
            <a:r>
              <a:rPr lang="en-US" sz="1400" dirty="0" smtClean="0"/>
              <a:t>- </a:t>
            </a:r>
            <a:r>
              <a:rPr lang="en-US" sz="1400" dirty="0"/>
              <a:t>b</a:t>
            </a:r>
            <a:r>
              <a:rPr lang="en-US" sz="1400" dirty="0" smtClean="0"/>
              <a:t>lock diagram</a:t>
            </a:r>
            <a:endParaRPr lang="en-US" sz="1400" dirty="0"/>
          </a:p>
          <a:p>
            <a:pPr algn="l"/>
            <a:r>
              <a:rPr lang="en-US" sz="1400" dirty="0"/>
              <a:t>- e</a:t>
            </a:r>
            <a:r>
              <a:rPr lang="en-US" sz="1400" dirty="0" smtClean="0"/>
              <a:t>vent modes</a:t>
            </a:r>
            <a:endParaRPr lang="en-US" sz="1400" dirty="0"/>
          </a:p>
          <a:p>
            <a:pPr algn="l"/>
            <a:r>
              <a:rPr lang="en-US" sz="1400" dirty="0"/>
              <a:t>- species measured during each mode</a:t>
            </a:r>
          </a:p>
          <a:p>
            <a:pPr algn="l"/>
            <a:r>
              <a:rPr lang="en-US" sz="1400" dirty="0"/>
              <a:t>- supporting measurements: singles rates, etc.</a:t>
            </a:r>
          </a:p>
          <a:p>
            <a:pPr algn="l"/>
            <a:r>
              <a:rPr lang="en-US" sz="1400" b="1" dirty="0">
                <a:solidFill>
                  <a:srgbClr val="0000FF"/>
                </a:solidFill>
              </a:rPr>
              <a:t>6. </a:t>
            </a:r>
            <a:r>
              <a:rPr lang="en-US" sz="1400" b="1" dirty="0" smtClean="0">
                <a:solidFill>
                  <a:srgbClr val="0000FF"/>
                </a:solidFill>
              </a:rPr>
              <a:t>Data: </a:t>
            </a:r>
            <a:r>
              <a:rPr lang="en-US" sz="1400" dirty="0">
                <a:solidFill>
                  <a:srgbClr val="0000FF"/>
                </a:solidFill>
              </a:rPr>
              <a:t>what products are we collecting and returning.</a:t>
            </a:r>
          </a:p>
          <a:p>
            <a:pPr algn="l"/>
            <a:r>
              <a:rPr lang="en-US" sz="1400" dirty="0"/>
              <a:t>- main data products: species, energy, angular, temporal resolution</a:t>
            </a:r>
          </a:p>
          <a:p>
            <a:pPr algn="l"/>
            <a:r>
              <a:rPr lang="en-US" sz="1400" dirty="0"/>
              <a:t>- subsidiary data products: event data, burst data, histogram data</a:t>
            </a:r>
          </a:p>
          <a:p>
            <a:pPr algn="l"/>
            <a:r>
              <a:rPr lang="en-US" sz="1400" b="1" dirty="0">
                <a:solidFill>
                  <a:srgbClr val="0000FF"/>
                </a:solidFill>
              </a:rPr>
              <a:t>7. </a:t>
            </a:r>
            <a:r>
              <a:rPr lang="en-US" sz="1400" b="1" dirty="0" smtClean="0">
                <a:solidFill>
                  <a:srgbClr val="0000FF"/>
                </a:solidFill>
              </a:rPr>
              <a:t>Summary/Closure</a:t>
            </a:r>
            <a:r>
              <a:rPr lang="en-US" sz="1400" b="1" dirty="0">
                <a:solidFill>
                  <a:srgbClr val="0000FF"/>
                </a:solidFill>
              </a:rPr>
              <a:t>:</a:t>
            </a:r>
            <a:r>
              <a:rPr lang="en-US" sz="1400" dirty="0">
                <a:solidFill>
                  <a:srgbClr val="0000FF"/>
                </a:solidFill>
              </a:rPr>
              <a:t> </a:t>
            </a:r>
            <a:r>
              <a:rPr lang="en-US" sz="1400" dirty="0" smtClean="0">
                <a:solidFill>
                  <a:srgbClr val="0000FF"/>
                </a:solidFill>
              </a:rPr>
              <a:t>Summary of presentation and how </a:t>
            </a:r>
            <a:r>
              <a:rPr lang="en-US" sz="1400" dirty="0">
                <a:solidFill>
                  <a:srgbClr val="0000FF"/>
                </a:solidFill>
              </a:rPr>
              <a:t>the data we’re getting responds to the requirements.</a:t>
            </a:r>
          </a:p>
          <a:p>
            <a:pPr algn="l"/>
            <a:endParaRPr lang="en-US" sz="1400" dirty="0"/>
          </a:p>
        </p:txBody>
      </p:sp>
    </p:spTree>
    <p:extLst>
      <p:ext uri="{BB962C8B-B14F-4D97-AF65-F5344CB8AC3E}">
        <p14:creationId xmlns:p14="http://schemas.microsoft.com/office/powerpoint/2010/main" val="413440994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38682" y="291577"/>
            <a:ext cx="5801739" cy="369332"/>
          </a:xfrm>
          <a:prstGeom prst="rect">
            <a:avLst/>
          </a:prstGeom>
          <a:noFill/>
        </p:spPr>
        <p:txBody>
          <a:bodyPr wrap="none" rtlCol="0">
            <a:spAutoFit/>
          </a:bodyPr>
          <a:lstStyle/>
          <a:p>
            <a:r>
              <a:rPr lang="en-US" b="1" dirty="0" smtClean="0">
                <a:solidFill>
                  <a:schemeClr val="bg1">
                    <a:lumMod val="95000"/>
                  </a:schemeClr>
                </a:solidFill>
              </a:rPr>
              <a:t>Start-Electron footprint mapping using a 2-D anode</a:t>
            </a:r>
            <a:endParaRPr lang="en-US" b="1" dirty="0">
              <a:solidFill>
                <a:schemeClr val="bg1">
                  <a:lumMod val="95000"/>
                </a:schemeClr>
              </a:solidFill>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799183"/>
            <a:ext cx="6705600" cy="5029200"/>
          </a:xfrm>
          <a:prstGeom prst="rect">
            <a:avLst/>
          </a:prstGeom>
        </p:spPr>
      </p:pic>
      <p:sp>
        <p:nvSpPr>
          <p:cNvPr id="13" name="TextBox 12"/>
          <p:cNvSpPr txBox="1"/>
          <p:nvPr/>
        </p:nvSpPr>
        <p:spPr>
          <a:xfrm>
            <a:off x="1419855" y="5828383"/>
            <a:ext cx="6439392" cy="369332"/>
          </a:xfrm>
          <a:prstGeom prst="rect">
            <a:avLst/>
          </a:prstGeom>
          <a:noFill/>
        </p:spPr>
        <p:txBody>
          <a:bodyPr wrap="none" rtlCol="0">
            <a:spAutoFit/>
          </a:bodyPr>
          <a:lstStyle/>
          <a:p>
            <a:r>
              <a:rPr lang="en-US" dirty="0" smtClean="0"/>
              <a:t>Prevent Stop-Electron interference by shifting all HVs down by 1kV.</a:t>
            </a:r>
            <a:endParaRPr lang="en-US" dirty="0"/>
          </a:p>
        </p:txBody>
      </p:sp>
      <p:sp>
        <p:nvSpPr>
          <p:cNvPr id="14" name="TextBox 13"/>
          <p:cNvSpPr txBox="1"/>
          <p:nvPr/>
        </p:nvSpPr>
        <p:spPr>
          <a:xfrm>
            <a:off x="7696200" y="1565476"/>
            <a:ext cx="1451231" cy="646331"/>
          </a:xfrm>
          <a:prstGeom prst="rect">
            <a:avLst/>
          </a:prstGeom>
          <a:noFill/>
        </p:spPr>
        <p:txBody>
          <a:bodyPr wrap="none" rtlCol="0">
            <a:spAutoFit/>
          </a:bodyPr>
          <a:lstStyle/>
          <a:p>
            <a:r>
              <a:rPr lang="en-US" dirty="0" smtClean="0"/>
              <a:t>Sources in </a:t>
            </a:r>
          </a:p>
          <a:p>
            <a:r>
              <a:rPr lang="en-US" dirty="0" smtClean="0"/>
              <a:t>apertures 5-9</a:t>
            </a:r>
            <a:endParaRPr lang="en-US" dirty="0"/>
          </a:p>
        </p:txBody>
      </p:sp>
      <p:cxnSp>
        <p:nvCxnSpPr>
          <p:cNvPr id="16" name="Straight Arrow Connector 15"/>
          <p:cNvCxnSpPr/>
          <p:nvPr/>
        </p:nvCxnSpPr>
        <p:spPr>
          <a:xfrm>
            <a:off x="4343400" y="4648200"/>
            <a:ext cx="1066800" cy="76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343400" y="4038600"/>
            <a:ext cx="152400" cy="609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39551" y="4729316"/>
            <a:ext cx="290464" cy="369332"/>
          </a:xfrm>
          <a:prstGeom prst="rect">
            <a:avLst/>
          </a:prstGeom>
          <a:noFill/>
        </p:spPr>
        <p:txBody>
          <a:bodyPr wrap="none" rtlCol="0">
            <a:spAutoFit/>
          </a:bodyPr>
          <a:lstStyle/>
          <a:p>
            <a:r>
              <a:rPr lang="en-US" b="1" dirty="0" smtClean="0"/>
              <a:t>x</a:t>
            </a:r>
            <a:endParaRPr lang="en-US" b="1" dirty="0"/>
          </a:p>
        </p:txBody>
      </p:sp>
      <p:sp>
        <p:nvSpPr>
          <p:cNvPr id="22" name="TextBox 21"/>
          <p:cNvSpPr txBox="1"/>
          <p:nvPr/>
        </p:nvSpPr>
        <p:spPr>
          <a:xfrm>
            <a:off x="4088410" y="4158734"/>
            <a:ext cx="293670" cy="369332"/>
          </a:xfrm>
          <a:prstGeom prst="rect">
            <a:avLst/>
          </a:prstGeom>
          <a:noFill/>
        </p:spPr>
        <p:txBody>
          <a:bodyPr wrap="none" rtlCol="0">
            <a:spAutoFit/>
          </a:bodyPr>
          <a:lstStyle/>
          <a:p>
            <a:r>
              <a:rPr lang="en-US" b="1" dirty="0" smtClean="0"/>
              <a:t>y</a:t>
            </a:r>
            <a:endParaRPr lang="en-US" b="1" dirty="0"/>
          </a:p>
        </p:txBody>
      </p:sp>
    </p:spTree>
    <p:extLst>
      <p:ext uri="{BB962C8B-B14F-4D97-AF65-F5344CB8AC3E}">
        <p14:creationId xmlns:p14="http://schemas.microsoft.com/office/powerpoint/2010/main" val="45361219"/>
      </p:ext>
    </p:extLst>
  </p:cSld>
  <p:clrMapOvr>
    <a:masterClrMapping/>
  </p:clrMapOvr>
  <p:transition xmlns:p14="http://schemas.microsoft.com/office/powerpoint/2010/mai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981200"/>
            <a:ext cx="5486400" cy="4114800"/>
          </a:xfrm>
          <a:prstGeom prst="rect">
            <a:avLst/>
          </a:prstGeom>
        </p:spPr>
      </p:pic>
      <p:sp>
        <p:nvSpPr>
          <p:cNvPr id="5" name="TextBox 4"/>
          <p:cNvSpPr txBox="1"/>
          <p:nvPr/>
        </p:nvSpPr>
        <p:spPr>
          <a:xfrm>
            <a:off x="1169248" y="139691"/>
            <a:ext cx="6279459" cy="646331"/>
          </a:xfrm>
          <a:prstGeom prst="rect">
            <a:avLst/>
          </a:prstGeom>
          <a:noFill/>
        </p:spPr>
        <p:txBody>
          <a:bodyPr wrap="square" rtlCol="0">
            <a:spAutoFit/>
          </a:bodyPr>
          <a:lstStyle/>
          <a:p>
            <a:r>
              <a:rPr lang="en-US" dirty="0" smtClean="0">
                <a:solidFill>
                  <a:srgbClr val="F2F2F2"/>
                </a:solidFill>
              </a:rPr>
              <a:t>Sensor wedge mounted on EM Quadrant Anode Board</a:t>
            </a:r>
          </a:p>
          <a:p>
            <a:r>
              <a:rPr lang="en-US" dirty="0" smtClean="0">
                <a:solidFill>
                  <a:srgbClr val="F2F2F2"/>
                </a:solidFill>
              </a:rPr>
              <a:t>MCP Mask, </a:t>
            </a:r>
            <a:r>
              <a:rPr lang="en-US" dirty="0" err="1" smtClean="0">
                <a:solidFill>
                  <a:srgbClr val="F2F2F2"/>
                </a:solidFill>
              </a:rPr>
              <a:t>Interplate</a:t>
            </a:r>
            <a:r>
              <a:rPr lang="en-US" dirty="0" smtClean="0">
                <a:solidFill>
                  <a:srgbClr val="F2F2F2"/>
                </a:solidFill>
              </a:rPr>
              <a:t> spacer Mask</a:t>
            </a:r>
            <a:endParaRPr lang="en-US" dirty="0">
              <a:solidFill>
                <a:srgbClr val="F2F2F2"/>
              </a:solidFill>
            </a:endParaRPr>
          </a:p>
        </p:txBody>
      </p:sp>
      <p:sp>
        <p:nvSpPr>
          <p:cNvPr id="6" name="TextBox 5"/>
          <p:cNvSpPr txBox="1"/>
          <p:nvPr/>
        </p:nvSpPr>
        <p:spPr>
          <a:xfrm>
            <a:off x="1447800" y="1386349"/>
            <a:ext cx="6292556" cy="369332"/>
          </a:xfrm>
          <a:prstGeom prst="rect">
            <a:avLst/>
          </a:prstGeom>
          <a:noFill/>
        </p:spPr>
        <p:txBody>
          <a:bodyPr wrap="none" rtlCol="0">
            <a:spAutoFit/>
          </a:bodyPr>
          <a:lstStyle/>
          <a:p>
            <a:r>
              <a:rPr lang="en-US" dirty="0" smtClean="0"/>
              <a:t>Readout still with lab electronics; NIM modules &amp; </a:t>
            </a:r>
            <a:r>
              <a:rPr lang="en-US" dirty="0" err="1" smtClean="0"/>
              <a:t>LeCroy</a:t>
            </a:r>
            <a:r>
              <a:rPr lang="en-US" dirty="0" smtClean="0"/>
              <a:t> Scope.</a:t>
            </a:r>
            <a:endParaRPr lang="en-US" dirty="0"/>
          </a:p>
        </p:txBody>
      </p:sp>
    </p:spTree>
    <p:extLst>
      <p:ext uri="{BB962C8B-B14F-4D97-AF65-F5344CB8AC3E}">
        <p14:creationId xmlns:p14="http://schemas.microsoft.com/office/powerpoint/2010/main" val="2863636031"/>
      </p:ext>
    </p:extLst>
  </p:cSld>
  <p:clrMapOvr>
    <a:masterClrMapping/>
  </p:clrMapOvr>
  <p:transition xmlns:p14="http://schemas.microsoft.com/office/powerpoint/2010/mai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3879" y="185100"/>
            <a:ext cx="7199939" cy="675511"/>
          </a:xfrm>
        </p:spPr>
        <p:txBody>
          <a:bodyPr/>
          <a:lstStyle/>
          <a:p>
            <a:pPr algn="ctr"/>
            <a:r>
              <a:rPr lang="en-US" b="0" dirty="0" smtClean="0"/>
              <a:t>Instrument Performance</a:t>
            </a:r>
            <a:endParaRPr lang="en-US" b="0" dirty="0"/>
          </a:p>
        </p:txBody>
      </p:sp>
    </p:spTree>
    <p:extLst>
      <p:ext uri="{BB962C8B-B14F-4D97-AF65-F5344CB8AC3E}">
        <p14:creationId xmlns:p14="http://schemas.microsoft.com/office/powerpoint/2010/main" val="21793094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4905" y="2638303"/>
            <a:ext cx="4369885" cy="2093902"/>
          </a:xfrm>
          <a:prstGeom prst="rect">
            <a:avLst/>
          </a:prstGeom>
        </p:spPr>
      </p:pic>
      <p:pic>
        <p:nvPicPr>
          <p:cNvPr id="4" name="Content Placeholder 3" descr="splats.png"/>
          <p:cNvPicPr>
            <a:picLocks noGrp="1" noChangeAspect="1"/>
          </p:cNvPicPr>
          <p:nvPr>
            <p:ph idx="1"/>
          </p:nvPr>
        </p:nvPicPr>
        <p:blipFill>
          <a:blip r:embed="rId3" cstate="print">
            <a:extLst>
              <a:ext uri="{28A0092B-C50C-407E-A947-70E740481C1C}">
                <a14:useLocalDpi xmlns:a14="http://schemas.microsoft.com/office/drawing/2010/main" val="0"/>
              </a:ext>
            </a:extLst>
          </a:blip>
          <a:srcRect l="-1358" r="-1358" b="5615"/>
          <a:stretch>
            <a:fillRect/>
          </a:stretch>
        </p:blipFill>
        <p:spPr>
          <a:xfrm>
            <a:off x="131827" y="2462662"/>
            <a:ext cx="4580318" cy="4395338"/>
          </a:xfrm>
        </p:spPr>
      </p:pic>
      <p:sp>
        <p:nvSpPr>
          <p:cNvPr id="5" name="TextBox 4"/>
          <p:cNvSpPr txBox="1"/>
          <p:nvPr/>
        </p:nvSpPr>
        <p:spPr>
          <a:xfrm>
            <a:off x="1143931" y="5841930"/>
            <a:ext cx="908737" cy="276999"/>
          </a:xfrm>
          <a:prstGeom prst="rect">
            <a:avLst/>
          </a:prstGeom>
          <a:noFill/>
        </p:spPr>
        <p:txBody>
          <a:bodyPr wrap="square" rtlCol="0">
            <a:spAutoFit/>
          </a:bodyPr>
          <a:lstStyle/>
          <a:p>
            <a:r>
              <a:rPr lang="en-US" sz="1200" dirty="0" smtClean="0"/>
              <a:t>Elevation 1</a:t>
            </a:r>
            <a:endParaRPr lang="en-US" sz="1200" dirty="0"/>
          </a:p>
        </p:txBody>
      </p:sp>
      <p:sp>
        <p:nvSpPr>
          <p:cNvPr id="6" name="TextBox 5"/>
          <p:cNvSpPr txBox="1"/>
          <p:nvPr/>
        </p:nvSpPr>
        <p:spPr>
          <a:xfrm>
            <a:off x="2254954" y="5360377"/>
            <a:ext cx="882693" cy="276999"/>
          </a:xfrm>
          <a:prstGeom prst="rect">
            <a:avLst/>
          </a:prstGeom>
          <a:noFill/>
        </p:spPr>
        <p:txBody>
          <a:bodyPr wrap="square" rtlCol="0">
            <a:spAutoFit/>
          </a:bodyPr>
          <a:lstStyle/>
          <a:p>
            <a:r>
              <a:rPr lang="en-US" sz="1200" dirty="0" smtClean="0"/>
              <a:t>Elevation 2</a:t>
            </a:r>
            <a:endParaRPr lang="en-US" sz="1200" dirty="0"/>
          </a:p>
        </p:txBody>
      </p:sp>
      <p:sp>
        <p:nvSpPr>
          <p:cNvPr id="7" name="TextBox 6"/>
          <p:cNvSpPr txBox="1"/>
          <p:nvPr/>
        </p:nvSpPr>
        <p:spPr>
          <a:xfrm>
            <a:off x="3013403" y="3595206"/>
            <a:ext cx="953479" cy="276999"/>
          </a:xfrm>
          <a:prstGeom prst="rect">
            <a:avLst/>
          </a:prstGeom>
          <a:noFill/>
        </p:spPr>
        <p:txBody>
          <a:bodyPr wrap="square" rtlCol="0">
            <a:spAutoFit/>
          </a:bodyPr>
          <a:lstStyle/>
          <a:p>
            <a:r>
              <a:rPr lang="en-US" sz="1200" dirty="0" smtClean="0"/>
              <a:t>Elevation 3</a:t>
            </a:r>
            <a:endParaRPr lang="en-US" sz="1200" dirty="0"/>
          </a:p>
        </p:txBody>
      </p:sp>
      <p:sp>
        <p:nvSpPr>
          <p:cNvPr id="8" name="TextBox 7"/>
          <p:cNvSpPr txBox="1"/>
          <p:nvPr/>
        </p:nvSpPr>
        <p:spPr>
          <a:xfrm>
            <a:off x="3280744" y="5083378"/>
            <a:ext cx="938981" cy="276999"/>
          </a:xfrm>
          <a:prstGeom prst="rect">
            <a:avLst/>
          </a:prstGeom>
          <a:noFill/>
        </p:spPr>
        <p:txBody>
          <a:bodyPr wrap="square" rtlCol="0">
            <a:spAutoFit/>
          </a:bodyPr>
          <a:lstStyle/>
          <a:p>
            <a:r>
              <a:rPr lang="en-US" sz="1200" dirty="0" smtClean="0"/>
              <a:t>Elevation 4</a:t>
            </a:r>
            <a:endParaRPr lang="en-US" sz="1200" dirty="0"/>
          </a:p>
        </p:txBody>
      </p:sp>
      <p:sp>
        <p:nvSpPr>
          <p:cNvPr id="9" name="TextBox 8"/>
          <p:cNvSpPr txBox="1"/>
          <p:nvPr/>
        </p:nvSpPr>
        <p:spPr>
          <a:xfrm>
            <a:off x="3688675" y="3970834"/>
            <a:ext cx="943090" cy="276999"/>
          </a:xfrm>
          <a:prstGeom prst="rect">
            <a:avLst/>
          </a:prstGeom>
          <a:noFill/>
        </p:spPr>
        <p:txBody>
          <a:bodyPr wrap="square" rtlCol="0">
            <a:spAutoFit/>
          </a:bodyPr>
          <a:lstStyle/>
          <a:p>
            <a:r>
              <a:rPr lang="en-US" sz="1200" dirty="0" smtClean="0"/>
              <a:t>Elevation 5</a:t>
            </a:r>
            <a:endParaRPr lang="en-US" sz="1200" dirty="0"/>
          </a:p>
        </p:txBody>
      </p:sp>
      <p:sp>
        <p:nvSpPr>
          <p:cNvPr id="15" name="TextBox 14"/>
          <p:cNvSpPr txBox="1"/>
          <p:nvPr/>
        </p:nvSpPr>
        <p:spPr>
          <a:xfrm>
            <a:off x="6797653" y="1220055"/>
            <a:ext cx="1778588" cy="646331"/>
          </a:xfrm>
          <a:prstGeom prst="rect">
            <a:avLst/>
          </a:prstGeom>
          <a:noFill/>
        </p:spPr>
        <p:txBody>
          <a:bodyPr wrap="square" rtlCol="0">
            <a:spAutoFit/>
          </a:bodyPr>
          <a:lstStyle/>
          <a:p>
            <a:r>
              <a:rPr lang="en-US" dirty="0" smtClean="0"/>
              <a:t>Initial Energy Distribution</a:t>
            </a:r>
            <a:endParaRPr lang="en-US" dirty="0"/>
          </a:p>
        </p:txBody>
      </p:sp>
      <p:sp>
        <p:nvSpPr>
          <p:cNvPr id="16" name="TextBox 15"/>
          <p:cNvSpPr txBox="1"/>
          <p:nvPr/>
        </p:nvSpPr>
        <p:spPr>
          <a:xfrm>
            <a:off x="5299417" y="3004495"/>
            <a:ext cx="1283126" cy="646331"/>
          </a:xfrm>
          <a:prstGeom prst="rect">
            <a:avLst/>
          </a:prstGeom>
          <a:noFill/>
        </p:spPr>
        <p:txBody>
          <a:bodyPr wrap="square" rtlCol="0">
            <a:spAutoFit/>
          </a:bodyPr>
          <a:lstStyle/>
          <a:p>
            <a:r>
              <a:rPr lang="en-US" dirty="0" smtClean="0"/>
              <a:t>Electron Dispersion</a:t>
            </a:r>
            <a:endParaRPr lang="en-US" dirty="0"/>
          </a:p>
        </p:txBody>
      </p:sp>
      <p:sp>
        <p:nvSpPr>
          <p:cNvPr id="17" name="TextBox 16"/>
          <p:cNvSpPr txBox="1"/>
          <p:nvPr/>
        </p:nvSpPr>
        <p:spPr>
          <a:xfrm>
            <a:off x="1937296" y="3036263"/>
            <a:ext cx="1751379" cy="369332"/>
          </a:xfrm>
          <a:prstGeom prst="rect">
            <a:avLst/>
          </a:prstGeom>
          <a:noFill/>
        </p:spPr>
        <p:txBody>
          <a:bodyPr wrap="square" rtlCol="0">
            <a:spAutoFit/>
          </a:bodyPr>
          <a:lstStyle/>
          <a:p>
            <a:r>
              <a:rPr lang="en-US" dirty="0" smtClean="0"/>
              <a:t>Hit Locations</a:t>
            </a:r>
            <a:endParaRPr lang="en-US" dirty="0"/>
          </a:p>
        </p:txBody>
      </p:sp>
      <p:pic>
        <p:nvPicPr>
          <p:cNvPr id="13" name="Picture 12"/>
          <p:cNvPicPr>
            <a:picLocks noChangeAspect="1"/>
          </p:cNvPicPr>
          <p:nvPr/>
        </p:nvPicPr>
        <p:blipFill>
          <a:blip r:embed="rId4" cstate="print"/>
          <a:stretch>
            <a:fillRect/>
          </a:stretch>
        </p:blipFill>
        <p:spPr>
          <a:xfrm rot="10800000" flipH="1">
            <a:off x="346360" y="381403"/>
            <a:ext cx="4937760" cy="2181194"/>
          </a:xfrm>
          <a:prstGeom prst="rect">
            <a:avLst/>
          </a:prstGeom>
        </p:spPr>
      </p:pic>
      <p:sp>
        <p:nvSpPr>
          <p:cNvPr id="18" name="TextBox 17"/>
          <p:cNvSpPr txBox="1"/>
          <p:nvPr/>
        </p:nvSpPr>
        <p:spPr>
          <a:xfrm>
            <a:off x="301289" y="371776"/>
            <a:ext cx="1751379" cy="646331"/>
          </a:xfrm>
          <a:prstGeom prst="rect">
            <a:avLst/>
          </a:prstGeom>
          <a:noFill/>
        </p:spPr>
        <p:txBody>
          <a:bodyPr wrap="square" rtlCol="0">
            <a:spAutoFit/>
          </a:bodyPr>
          <a:lstStyle/>
          <a:p>
            <a:r>
              <a:rPr lang="en-US" dirty="0" smtClean="0"/>
              <a:t>Sample Trajectories</a:t>
            </a:r>
            <a:endParaRPr lang="en-US" dirty="0"/>
          </a:p>
        </p:txBody>
      </p:sp>
      <p:sp>
        <p:nvSpPr>
          <p:cNvPr id="29" name="Slide Number Placeholder 2"/>
          <p:cNvSpPr txBox="1">
            <a:spLocks/>
          </p:cNvSpPr>
          <p:nvPr/>
        </p:nvSpPr>
        <p:spPr>
          <a:xfrm>
            <a:off x="304800" y="6624638"/>
            <a:ext cx="457200" cy="182562"/>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864957D8-4150-40A6-8BC4-D18521F33502}" type="slidenum">
              <a:rPr lang="en-US" sz="1100" smtClean="0"/>
              <a:pPr>
                <a:defRPr/>
              </a:pPr>
              <a:t>23</a:t>
            </a:fld>
            <a:endParaRPr lang="en-US" sz="1100" dirty="0"/>
          </a:p>
        </p:txBody>
      </p:sp>
      <p:pic>
        <p:nvPicPr>
          <p:cNvPr id="14" name="Content Placeholder 3" descr="InitialEnergy.png"/>
          <p:cNvPicPr>
            <a:picLocks noChangeAspect="1"/>
          </p:cNvPicPr>
          <p:nvPr/>
        </p:nvPicPr>
        <p:blipFill>
          <a:blip r:embed="rId5" cstate="print">
            <a:extLst>
              <a:ext uri="{28A0092B-C50C-407E-A947-70E740481C1C}">
                <a14:useLocalDpi xmlns:a14="http://schemas.microsoft.com/office/drawing/2010/main" val="0"/>
              </a:ext>
            </a:extLst>
          </a:blip>
          <a:srcRect l="-1123" r="-1123"/>
          <a:stretch>
            <a:fillRect/>
          </a:stretch>
        </p:blipFill>
        <p:spPr>
          <a:xfrm>
            <a:off x="5573046" y="917375"/>
            <a:ext cx="3325325" cy="1828800"/>
          </a:xfrm>
          <a:prstGeom prst="rect">
            <a:avLst/>
          </a:prstGeom>
        </p:spPr>
      </p:pic>
      <p:graphicFrame>
        <p:nvGraphicFramePr>
          <p:cNvPr id="22" name="Table 21"/>
          <p:cNvGraphicFramePr>
            <a:graphicFrameLocks noGrp="1"/>
          </p:cNvGraphicFramePr>
          <p:nvPr>
            <p:extLst>
              <p:ext uri="{D42A27DB-BD31-4B8C-83A1-F6EECF244321}">
                <p14:modId xmlns:p14="http://schemas.microsoft.com/office/powerpoint/2010/main" val="3830899650"/>
              </p:ext>
            </p:extLst>
          </p:nvPr>
        </p:nvGraphicFramePr>
        <p:xfrm>
          <a:off x="4975379" y="4732123"/>
          <a:ext cx="3758603" cy="1730221"/>
        </p:xfrm>
        <a:graphic>
          <a:graphicData uri="http://schemas.openxmlformats.org/drawingml/2006/table">
            <a:tbl>
              <a:tblPr/>
              <a:tblGrid>
                <a:gridCol w="1117690"/>
                <a:gridCol w="1362808"/>
                <a:gridCol w="1278105"/>
              </a:tblGrid>
              <a:tr h="267181">
                <a:tc>
                  <a:txBody>
                    <a:bodyPr/>
                    <a:lstStyle/>
                    <a:p>
                      <a:pPr algn="ctr" fontAlgn="b"/>
                      <a:r>
                        <a:rPr lang="en-US" sz="1600" b="1" i="0" u="none" strike="noStrike" dirty="0">
                          <a:solidFill>
                            <a:srgbClr val="FFFFFF"/>
                          </a:solidFill>
                          <a:effectLst/>
                          <a:latin typeface="Calibri"/>
                        </a:rPr>
                        <a:t>Name</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81E48"/>
                    </a:solidFill>
                  </a:tcPr>
                </a:tc>
                <a:tc>
                  <a:txBody>
                    <a:bodyPr/>
                    <a:lstStyle/>
                    <a:p>
                      <a:pPr algn="ctr" fontAlgn="b"/>
                      <a:r>
                        <a:rPr lang="en-US" sz="1600" b="1" i="0" u="none" strike="noStrike" dirty="0">
                          <a:solidFill>
                            <a:srgbClr val="FFFFFF"/>
                          </a:solidFill>
                          <a:effectLst/>
                          <a:latin typeface="Calibri"/>
                        </a:rPr>
                        <a:t>Mean TOF (ns)</a:t>
                      </a:r>
                    </a:p>
                  </a:txBody>
                  <a:tcPr marL="12700" marR="12700" marT="1270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81E48"/>
                    </a:solidFill>
                  </a:tcPr>
                </a:tc>
                <a:tc>
                  <a:txBody>
                    <a:bodyPr/>
                    <a:lstStyle/>
                    <a:p>
                      <a:pPr algn="ctr" fontAlgn="b"/>
                      <a:r>
                        <a:rPr lang="en-US" sz="1600" b="1" i="0" u="none" strike="noStrike" dirty="0" smtClean="0">
                          <a:solidFill>
                            <a:srgbClr val="FFFFFF"/>
                          </a:solidFill>
                          <a:effectLst/>
                          <a:latin typeface="Calibri"/>
                        </a:rPr>
                        <a:t>FWHM</a:t>
                      </a:r>
                      <a:r>
                        <a:rPr lang="en-US" sz="1600" b="1" i="0" u="none" strike="noStrike" baseline="0" dirty="0" smtClean="0">
                          <a:solidFill>
                            <a:srgbClr val="FFFFFF"/>
                          </a:solidFill>
                          <a:effectLst/>
                          <a:latin typeface="Calibri"/>
                        </a:rPr>
                        <a:t> </a:t>
                      </a:r>
                      <a:r>
                        <a:rPr lang="en-US" sz="1600" b="1" i="0" u="none" strike="noStrike" dirty="0" smtClean="0">
                          <a:solidFill>
                            <a:srgbClr val="FFFFFF"/>
                          </a:solidFill>
                          <a:effectLst/>
                          <a:latin typeface="Calibri"/>
                        </a:rPr>
                        <a:t>(</a:t>
                      </a:r>
                      <a:r>
                        <a:rPr lang="en-US" sz="1600" b="1" i="0" u="none" strike="noStrike" dirty="0">
                          <a:solidFill>
                            <a:srgbClr val="FFFFFF"/>
                          </a:solidFill>
                          <a:effectLst/>
                          <a:latin typeface="Calibri"/>
                        </a:rPr>
                        <a:t>ns)</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81E48"/>
                    </a:solidFill>
                  </a:tcPr>
                </a:tc>
              </a:tr>
              <a:tr h="134856">
                <a:tc>
                  <a:txBody>
                    <a:bodyPr/>
                    <a:lstStyle/>
                    <a:p>
                      <a:pPr algn="l" fontAlgn="b"/>
                      <a:r>
                        <a:rPr lang="en-US" sz="1600" b="0" i="0" u="none" strike="noStrike" dirty="0">
                          <a:solidFill>
                            <a:srgbClr val="000000"/>
                          </a:solidFill>
                          <a:effectLst/>
                          <a:latin typeface="Calibri"/>
                        </a:rPr>
                        <a:t>Elevation 1</a:t>
                      </a:r>
                    </a:p>
                  </a:txBody>
                  <a:tcPr marL="45720" marR="4572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0.93</a:t>
                      </a:r>
                      <a:endParaRPr lang="en-US" sz="1600" b="0" i="0" u="none" strike="noStrike" dirty="0">
                        <a:solidFill>
                          <a:srgbClr val="000000"/>
                        </a:solidFill>
                        <a:effectLst/>
                        <a:latin typeface="Calibri"/>
                      </a:endParaRPr>
                    </a:p>
                  </a:txBody>
                  <a:tcPr marL="45720" marR="457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0.12</a:t>
                      </a:r>
                      <a:endParaRPr lang="en-US" sz="1600" b="0" i="0" u="none" strike="noStrike" dirty="0">
                        <a:solidFill>
                          <a:srgbClr val="000000"/>
                        </a:solidFill>
                        <a:effectLst/>
                        <a:latin typeface="Calibri"/>
                      </a:endParaRPr>
                    </a:p>
                  </a:txBody>
                  <a:tcPr marL="45720" marR="4572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2032">
                <a:tc>
                  <a:txBody>
                    <a:bodyPr/>
                    <a:lstStyle/>
                    <a:p>
                      <a:pPr algn="l" fontAlgn="b"/>
                      <a:r>
                        <a:rPr lang="en-US" sz="1600" b="0" i="0" u="none" strike="noStrike" dirty="0">
                          <a:solidFill>
                            <a:srgbClr val="000000"/>
                          </a:solidFill>
                          <a:effectLst/>
                          <a:latin typeface="Calibri"/>
                        </a:rPr>
                        <a:t>Elevation 2</a:t>
                      </a:r>
                    </a:p>
                  </a:txBody>
                  <a:tcPr marL="45720" marR="4572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2.12</a:t>
                      </a:r>
                      <a:endParaRPr lang="en-US" sz="1600" b="0" i="0" u="none" strike="noStrike" dirty="0">
                        <a:solidFill>
                          <a:srgbClr val="000000"/>
                        </a:solidFill>
                        <a:effectLst/>
                        <a:latin typeface="Calibri"/>
                      </a:endParaRPr>
                    </a:p>
                  </a:txBody>
                  <a:tcPr marL="45720" marR="457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0.08</a:t>
                      </a:r>
                      <a:endParaRPr lang="en-US" sz="1600" b="0" i="0" u="none" strike="noStrike" dirty="0">
                        <a:solidFill>
                          <a:srgbClr val="000000"/>
                        </a:solidFill>
                        <a:effectLst/>
                        <a:latin typeface="Calibri"/>
                      </a:endParaRPr>
                    </a:p>
                  </a:txBody>
                  <a:tcPr marL="45720" marR="4572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l" fontAlgn="b"/>
                      <a:r>
                        <a:rPr lang="en-US" sz="1600" b="0" i="0" u="none" strike="noStrike" dirty="0">
                          <a:solidFill>
                            <a:srgbClr val="000000"/>
                          </a:solidFill>
                          <a:effectLst/>
                          <a:latin typeface="Calibri"/>
                        </a:rPr>
                        <a:t>Elevation 3</a:t>
                      </a:r>
                    </a:p>
                  </a:txBody>
                  <a:tcPr marL="45720" marR="4572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2.35</a:t>
                      </a:r>
                    </a:p>
                  </a:txBody>
                  <a:tcPr marL="45720" marR="457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0.04</a:t>
                      </a:r>
                      <a:endParaRPr lang="en-US" sz="1600" b="0" i="0" u="none" strike="noStrike" dirty="0">
                        <a:solidFill>
                          <a:srgbClr val="000000"/>
                        </a:solidFill>
                        <a:effectLst/>
                        <a:latin typeface="Calibri"/>
                      </a:endParaRPr>
                    </a:p>
                  </a:txBody>
                  <a:tcPr marL="45720" marR="4572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l" fontAlgn="b"/>
                      <a:r>
                        <a:rPr lang="en-US" sz="1600" b="0" i="0" u="none" strike="noStrike" dirty="0">
                          <a:solidFill>
                            <a:srgbClr val="000000"/>
                          </a:solidFill>
                          <a:effectLst/>
                          <a:latin typeface="Calibri"/>
                        </a:rPr>
                        <a:t>Elevation 4</a:t>
                      </a:r>
                    </a:p>
                  </a:txBody>
                  <a:tcPr marL="45720" marR="4572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2.32</a:t>
                      </a:r>
                      <a:endParaRPr lang="en-US" sz="1600" b="0" i="0" u="none" strike="noStrike" dirty="0">
                        <a:solidFill>
                          <a:srgbClr val="000000"/>
                        </a:solidFill>
                        <a:effectLst/>
                        <a:latin typeface="Calibri"/>
                      </a:endParaRPr>
                    </a:p>
                  </a:txBody>
                  <a:tcPr marL="45720" marR="457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0.05</a:t>
                      </a:r>
                      <a:endParaRPr lang="en-US" sz="1600" b="0" i="0" u="none" strike="noStrike" dirty="0">
                        <a:solidFill>
                          <a:srgbClr val="000000"/>
                        </a:solidFill>
                        <a:effectLst/>
                        <a:latin typeface="Calibri"/>
                      </a:endParaRPr>
                    </a:p>
                  </a:txBody>
                  <a:tcPr marL="45720" marR="4572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l" fontAlgn="b"/>
                      <a:r>
                        <a:rPr lang="en-US" sz="1600" b="0" i="0" u="none" strike="noStrike" dirty="0">
                          <a:solidFill>
                            <a:srgbClr val="000000"/>
                          </a:solidFill>
                          <a:effectLst/>
                          <a:latin typeface="Calibri"/>
                        </a:rPr>
                        <a:t>Elevation 5</a:t>
                      </a:r>
                    </a:p>
                  </a:txBody>
                  <a:tcPr marL="45720" marR="4572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2.26</a:t>
                      </a:r>
                      <a:endParaRPr lang="en-US" sz="1600" b="0" i="0" u="none" strike="noStrike" dirty="0">
                        <a:solidFill>
                          <a:srgbClr val="000000"/>
                        </a:solidFill>
                        <a:effectLst/>
                        <a:latin typeface="Calibri"/>
                      </a:endParaRPr>
                    </a:p>
                  </a:txBody>
                  <a:tcPr marL="45720" marR="457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0.08</a:t>
                      </a:r>
                      <a:endParaRPr lang="en-US" sz="1600" b="0" i="0" u="none" strike="noStrike" dirty="0">
                        <a:solidFill>
                          <a:srgbClr val="000000"/>
                        </a:solidFill>
                        <a:effectLst/>
                        <a:latin typeface="Calibri"/>
                      </a:endParaRPr>
                    </a:p>
                  </a:txBody>
                  <a:tcPr marL="45720" marR="4572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9333">
                <a:tc>
                  <a:txBody>
                    <a:bodyPr/>
                    <a:lstStyle/>
                    <a:p>
                      <a:pPr algn="l" fontAlgn="b"/>
                      <a:r>
                        <a:rPr lang="en-US" sz="1600" b="0" i="0" u="none" strike="noStrike" dirty="0">
                          <a:solidFill>
                            <a:srgbClr val="000000"/>
                          </a:solidFill>
                          <a:effectLst/>
                          <a:latin typeface="Calibri"/>
                        </a:rPr>
                        <a:t>Stops</a:t>
                      </a:r>
                    </a:p>
                  </a:txBody>
                  <a:tcPr marL="45720" marR="4572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5.23</a:t>
                      </a:r>
                    </a:p>
                  </a:txBody>
                  <a:tcPr marL="45720" marR="457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0.09</a:t>
                      </a:r>
                      <a:endParaRPr lang="en-US" sz="1600" b="0" i="0" u="none" strike="noStrike" dirty="0">
                        <a:solidFill>
                          <a:srgbClr val="000000"/>
                        </a:solidFill>
                        <a:effectLst/>
                        <a:latin typeface="Calibri"/>
                      </a:endParaRPr>
                    </a:p>
                  </a:txBody>
                  <a:tcPr marL="45720" marR="4572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1" name="TextBox 20"/>
          <p:cNvSpPr txBox="1"/>
          <p:nvPr/>
        </p:nvSpPr>
        <p:spPr>
          <a:xfrm>
            <a:off x="-1204546" y="369277"/>
            <a:ext cx="184731" cy="369332"/>
          </a:xfrm>
          <a:prstGeom prst="rect">
            <a:avLst/>
          </a:prstGeom>
          <a:noFill/>
        </p:spPr>
        <p:txBody>
          <a:bodyPr wrap="none" rtlCol="0">
            <a:spAutoFit/>
          </a:bodyPr>
          <a:lstStyle/>
          <a:p>
            <a:endParaRPr lang="en-US" dirty="0"/>
          </a:p>
        </p:txBody>
      </p:sp>
      <p:sp>
        <p:nvSpPr>
          <p:cNvPr id="24" name="TextBox 23"/>
          <p:cNvSpPr txBox="1"/>
          <p:nvPr/>
        </p:nvSpPr>
        <p:spPr>
          <a:xfrm>
            <a:off x="5266594" y="140676"/>
            <a:ext cx="3877406" cy="810478"/>
          </a:xfrm>
          <a:prstGeom prst="rect">
            <a:avLst/>
          </a:prstGeom>
          <a:solidFill>
            <a:srgbClr val="181E48">
              <a:alpha val="68000"/>
            </a:srgbClr>
          </a:solidFill>
        </p:spPr>
        <p:txBody>
          <a:bodyPr wrap="square" rtlCol="0">
            <a:spAutoFit/>
          </a:bodyPr>
          <a:lstStyle/>
          <a:p>
            <a:pPr algn="l">
              <a:lnSpc>
                <a:spcPts val="2800"/>
              </a:lnSpc>
            </a:pPr>
            <a:r>
              <a:rPr lang="en-US" sz="3000" b="1" dirty="0" smtClean="0">
                <a:solidFill>
                  <a:schemeClr val="bg1"/>
                </a:solidFill>
              </a:rPr>
              <a:t>SIMION, Allegrini Energy Distribution</a:t>
            </a:r>
            <a:endParaRPr lang="en-US" sz="3000" b="1" dirty="0">
              <a:solidFill>
                <a:schemeClr val="bg1"/>
              </a:solidFill>
            </a:endParaRPr>
          </a:p>
        </p:txBody>
      </p:sp>
    </p:spTree>
    <p:extLst>
      <p:ext uri="{BB962C8B-B14F-4D97-AF65-F5344CB8AC3E}">
        <p14:creationId xmlns:p14="http://schemas.microsoft.com/office/powerpoint/2010/main" val="328777695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3" descr="InitialEnergy.png"/>
          <p:cNvPicPr>
            <a:picLocks noChangeAspect="1"/>
          </p:cNvPicPr>
          <p:nvPr/>
        </p:nvPicPr>
        <p:blipFill>
          <a:blip r:embed="rId2" cstate="print">
            <a:extLst>
              <a:ext uri="{28A0092B-C50C-407E-A947-70E740481C1C}">
                <a14:useLocalDpi xmlns:a14="http://schemas.microsoft.com/office/drawing/2010/main" val="0"/>
              </a:ext>
            </a:extLst>
          </a:blip>
          <a:srcRect l="-1123" r="-1123"/>
          <a:stretch>
            <a:fillRect/>
          </a:stretch>
        </p:blipFill>
        <p:spPr>
          <a:xfrm>
            <a:off x="5573046" y="917375"/>
            <a:ext cx="3325325" cy="1828800"/>
          </a:xfrm>
          <a:prstGeom prst="rect">
            <a:avLst/>
          </a:prstGeom>
        </p:spPr>
      </p:pic>
      <p:pic>
        <p:nvPicPr>
          <p:cNvPr id="4" name="Content Placeholder 3" descr="splats.png"/>
          <p:cNvPicPr>
            <a:picLocks noGrp="1" noChangeAspect="1"/>
          </p:cNvPicPr>
          <p:nvPr>
            <p:ph idx="1"/>
          </p:nvPr>
        </p:nvPicPr>
        <p:blipFill>
          <a:blip r:embed="rId3" cstate="print">
            <a:extLst>
              <a:ext uri="{28A0092B-C50C-407E-A947-70E740481C1C}">
                <a14:useLocalDpi xmlns:a14="http://schemas.microsoft.com/office/drawing/2010/main" val="0"/>
              </a:ext>
            </a:extLst>
          </a:blip>
          <a:srcRect l="-1358" r="-1358" b="5615"/>
          <a:stretch>
            <a:fillRect/>
          </a:stretch>
        </p:blipFill>
        <p:spPr>
          <a:xfrm>
            <a:off x="131827" y="2462662"/>
            <a:ext cx="4580318" cy="4395338"/>
          </a:xfrm>
        </p:spPr>
      </p:pic>
      <p:sp>
        <p:nvSpPr>
          <p:cNvPr id="5" name="TextBox 4"/>
          <p:cNvSpPr txBox="1"/>
          <p:nvPr/>
        </p:nvSpPr>
        <p:spPr>
          <a:xfrm>
            <a:off x="1143931" y="5841930"/>
            <a:ext cx="908737" cy="276999"/>
          </a:xfrm>
          <a:prstGeom prst="rect">
            <a:avLst/>
          </a:prstGeom>
          <a:noFill/>
        </p:spPr>
        <p:txBody>
          <a:bodyPr wrap="square" rtlCol="0">
            <a:spAutoFit/>
          </a:bodyPr>
          <a:lstStyle/>
          <a:p>
            <a:r>
              <a:rPr lang="en-US" sz="1200" dirty="0" smtClean="0"/>
              <a:t>Elevation 1</a:t>
            </a:r>
            <a:endParaRPr lang="en-US" sz="1200" dirty="0"/>
          </a:p>
        </p:txBody>
      </p:sp>
      <p:sp>
        <p:nvSpPr>
          <p:cNvPr id="6" name="TextBox 5"/>
          <p:cNvSpPr txBox="1"/>
          <p:nvPr/>
        </p:nvSpPr>
        <p:spPr>
          <a:xfrm>
            <a:off x="2254954" y="5360377"/>
            <a:ext cx="882693" cy="276999"/>
          </a:xfrm>
          <a:prstGeom prst="rect">
            <a:avLst/>
          </a:prstGeom>
          <a:noFill/>
        </p:spPr>
        <p:txBody>
          <a:bodyPr wrap="square" rtlCol="0">
            <a:spAutoFit/>
          </a:bodyPr>
          <a:lstStyle/>
          <a:p>
            <a:r>
              <a:rPr lang="en-US" sz="1200" dirty="0" smtClean="0"/>
              <a:t>Elevation 2</a:t>
            </a:r>
            <a:endParaRPr lang="en-US" sz="1200" dirty="0"/>
          </a:p>
        </p:txBody>
      </p:sp>
      <p:sp>
        <p:nvSpPr>
          <p:cNvPr id="7" name="TextBox 6"/>
          <p:cNvSpPr txBox="1"/>
          <p:nvPr/>
        </p:nvSpPr>
        <p:spPr>
          <a:xfrm>
            <a:off x="3013403" y="3595206"/>
            <a:ext cx="953479" cy="276999"/>
          </a:xfrm>
          <a:prstGeom prst="rect">
            <a:avLst/>
          </a:prstGeom>
          <a:noFill/>
        </p:spPr>
        <p:txBody>
          <a:bodyPr wrap="square" rtlCol="0">
            <a:spAutoFit/>
          </a:bodyPr>
          <a:lstStyle/>
          <a:p>
            <a:r>
              <a:rPr lang="en-US" sz="1200" dirty="0" smtClean="0"/>
              <a:t>Elevation 3</a:t>
            </a:r>
            <a:endParaRPr lang="en-US" sz="1200" dirty="0"/>
          </a:p>
        </p:txBody>
      </p:sp>
      <p:sp>
        <p:nvSpPr>
          <p:cNvPr id="8" name="TextBox 7"/>
          <p:cNvSpPr txBox="1"/>
          <p:nvPr/>
        </p:nvSpPr>
        <p:spPr>
          <a:xfrm>
            <a:off x="3280744" y="5083378"/>
            <a:ext cx="938981" cy="276999"/>
          </a:xfrm>
          <a:prstGeom prst="rect">
            <a:avLst/>
          </a:prstGeom>
          <a:noFill/>
        </p:spPr>
        <p:txBody>
          <a:bodyPr wrap="square" rtlCol="0">
            <a:spAutoFit/>
          </a:bodyPr>
          <a:lstStyle/>
          <a:p>
            <a:r>
              <a:rPr lang="en-US" sz="1200" dirty="0" smtClean="0"/>
              <a:t>Elevation 4</a:t>
            </a:r>
            <a:endParaRPr lang="en-US" sz="1200" dirty="0"/>
          </a:p>
        </p:txBody>
      </p:sp>
      <p:sp>
        <p:nvSpPr>
          <p:cNvPr id="9" name="TextBox 8"/>
          <p:cNvSpPr txBox="1"/>
          <p:nvPr/>
        </p:nvSpPr>
        <p:spPr>
          <a:xfrm>
            <a:off x="3688675" y="3970834"/>
            <a:ext cx="943090" cy="276999"/>
          </a:xfrm>
          <a:prstGeom prst="rect">
            <a:avLst/>
          </a:prstGeom>
          <a:noFill/>
        </p:spPr>
        <p:txBody>
          <a:bodyPr wrap="square" rtlCol="0">
            <a:spAutoFit/>
          </a:bodyPr>
          <a:lstStyle/>
          <a:p>
            <a:r>
              <a:rPr lang="en-US" sz="1200" dirty="0" smtClean="0"/>
              <a:t>Elevation 5</a:t>
            </a:r>
            <a:endParaRPr lang="en-US" sz="1200" dirty="0"/>
          </a:p>
        </p:txBody>
      </p:sp>
      <p:sp>
        <p:nvSpPr>
          <p:cNvPr id="15" name="TextBox 14"/>
          <p:cNvSpPr txBox="1"/>
          <p:nvPr/>
        </p:nvSpPr>
        <p:spPr>
          <a:xfrm>
            <a:off x="6797653" y="1220055"/>
            <a:ext cx="1778588" cy="646331"/>
          </a:xfrm>
          <a:prstGeom prst="rect">
            <a:avLst/>
          </a:prstGeom>
          <a:noFill/>
        </p:spPr>
        <p:txBody>
          <a:bodyPr wrap="square" rtlCol="0">
            <a:spAutoFit/>
          </a:bodyPr>
          <a:lstStyle/>
          <a:p>
            <a:r>
              <a:rPr lang="en-US" dirty="0" smtClean="0"/>
              <a:t>Initial Energy Distribution</a:t>
            </a:r>
            <a:endParaRPr lang="en-US" dirty="0"/>
          </a:p>
        </p:txBody>
      </p:sp>
      <p:sp>
        <p:nvSpPr>
          <p:cNvPr id="16" name="TextBox 15"/>
          <p:cNvSpPr txBox="1"/>
          <p:nvPr/>
        </p:nvSpPr>
        <p:spPr>
          <a:xfrm>
            <a:off x="5447286" y="3004495"/>
            <a:ext cx="1283126" cy="646331"/>
          </a:xfrm>
          <a:prstGeom prst="rect">
            <a:avLst/>
          </a:prstGeom>
          <a:noFill/>
        </p:spPr>
        <p:txBody>
          <a:bodyPr wrap="square" rtlCol="0">
            <a:spAutoFit/>
          </a:bodyPr>
          <a:lstStyle/>
          <a:p>
            <a:r>
              <a:rPr lang="en-US" dirty="0" smtClean="0"/>
              <a:t>Electron Dispersion</a:t>
            </a:r>
            <a:endParaRPr lang="en-US" dirty="0"/>
          </a:p>
        </p:txBody>
      </p:sp>
      <p:sp>
        <p:nvSpPr>
          <p:cNvPr id="17" name="TextBox 16"/>
          <p:cNvSpPr txBox="1"/>
          <p:nvPr/>
        </p:nvSpPr>
        <p:spPr>
          <a:xfrm>
            <a:off x="1937296" y="3036263"/>
            <a:ext cx="1751379" cy="369332"/>
          </a:xfrm>
          <a:prstGeom prst="rect">
            <a:avLst/>
          </a:prstGeom>
          <a:noFill/>
        </p:spPr>
        <p:txBody>
          <a:bodyPr wrap="square" rtlCol="0">
            <a:spAutoFit/>
          </a:bodyPr>
          <a:lstStyle/>
          <a:p>
            <a:r>
              <a:rPr lang="en-US" dirty="0" smtClean="0"/>
              <a:t>Hit Locations</a:t>
            </a:r>
            <a:endParaRPr lang="en-US" dirty="0"/>
          </a:p>
        </p:txBody>
      </p:sp>
      <p:pic>
        <p:nvPicPr>
          <p:cNvPr id="13" name="Picture 12"/>
          <p:cNvPicPr>
            <a:picLocks noChangeAspect="1"/>
          </p:cNvPicPr>
          <p:nvPr/>
        </p:nvPicPr>
        <p:blipFill>
          <a:blip r:embed="rId4" cstate="print"/>
          <a:stretch>
            <a:fillRect/>
          </a:stretch>
        </p:blipFill>
        <p:spPr>
          <a:xfrm rot="10800000" flipH="1">
            <a:off x="346360" y="381403"/>
            <a:ext cx="4937760" cy="2181194"/>
          </a:xfrm>
          <a:prstGeom prst="rect">
            <a:avLst/>
          </a:prstGeom>
        </p:spPr>
      </p:pic>
      <p:sp>
        <p:nvSpPr>
          <p:cNvPr id="18" name="TextBox 17"/>
          <p:cNvSpPr txBox="1"/>
          <p:nvPr/>
        </p:nvSpPr>
        <p:spPr>
          <a:xfrm>
            <a:off x="301289" y="371776"/>
            <a:ext cx="1751379" cy="646331"/>
          </a:xfrm>
          <a:prstGeom prst="rect">
            <a:avLst/>
          </a:prstGeom>
          <a:noFill/>
        </p:spPr>
        <p:txBody>
          <a:bodyPr wrap="square" rtlCol="0">
            <a:spAutoFit/>
          </a:bodyPr>
          <a:lstStyle/>
          <a:p>
            <a:r>
              <a:rPr lang="en-US" dirty="0" smtClean="0"/>
              <a:t>Sample Trajectories</a:t>
            </a:r>
            <a:endParaRPr lang="en-US" dirty="0"/>
          </a:p>
        </p:txBody>
      </p:sp>
      <p:grpSp>
        <p:nvGrpSpPr>
          <p:cNvPr id="12" name="Group 11"/>
          <p:cNvGrpSpPr/>
          <p:nvPr/>
        </p:nvGrpSpPr>
        <p:grpSpPr>
          <a:xfrm>
            <a:off x="1143931" y="3265987"/>
            <a:ext cx="3070101" cy="2506106"/>
            <a:chOff x="1143931" y="3004495"/>
            <a:chExt cx="3070101" cy="2506106"/>
          </a:xfrm>
        </p:grpSpPr>
        <p:sp>
          <p:nvSpPr>
            <p:cNvPr id="2" name="Rectangle 1"/>
            <p:cNvSpPr/>
            <p:nvPr/>
          </p:nvSpPr>
          <p:spPr>
            <a:xfrm>
              <a:off x="1644360" y="3650826"/>
              <a:ext cx="278254" cy="1223364"/>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Oval 2"/>
            <p:cNvSpPr/>
            <p:nvPr/>
          </p:nvSpPr>
          <p:spPr>
            <a:xfrm>
              <a:off x="1143931" y="3004495"/>
              <a:ext cx="294884" cy="240071"/>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p:nvSpPr>
          <p:spPr>
            <a:xfrm>
              <a:off x="1148889" y="3773879"/>
              <a:ext cx="294884" cy="240071"/>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143931" y="4513516"/>
              <a:ext cx="294884" cy="240071"/>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1148889" y="5270530"/>
              <a:ext cx="294884" cy="240071"/>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2429837" y="3575069"/>
              <a:ext cx="365760" cy="365760"/>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2429837" y="4578048"/>
              <a:ext cx="365760" cy="365760"/>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3028085" y="3807730"/>
              <a:ext cx="365760" cy="365760"/>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3028085" y="4352659"/>
              <a:ext cx="365760" cy="365760"/>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3491112" y="4085888"/>
              <a:ext cx="329184" cy="365760"/>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3884848" y="4085888"/>
              <a:ext cx="329184" cy="365760"/>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9" name="Rectangle 28"/>
          <p:cNvSpPr/>
          <p:nvPr/>
        </p:nvSpPr>
        <p:spPr bwMode="auto">
          <a:xfrm>
            <a:off x="6368143" y="1877786"/>
            <a:ext cx="1106714" cy="616857"/>
          </a:xfrm>
          <a:prstGeom prst="rect">
            <a:avLst/>
          </a:prstGeom>
          <a:solidFill>
            <a:srgbClr val="FFFFFF">
              <a:alpha val="72000"/>
            </a:srgbClr>
          </a:solidFill>
          <a:ln w="9525" cap="flat" cmpd="sng" algn="ctr">
            <a:noFill/>
            <a:prstDash val="solid"/>
            <a:round/>
            <a:headEnd type="none" w="med" len="med"/>
            <a:tailEnd type="none" w="med" len="med"/>
          </a:ln>
          <a:effectLst/>
        </p:spPr>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30" name="Slide Number Placeholder 2"/>
          <p:cNvSpPr txBox="1">
            <a:spLocks/>
          </p:cNvSpPr>
          <p:nvPr/>
        </p:nvSpPr>
        <p:spPr>
          <a:xfrm>
            <a:off x="304800" y="6624638"/>
            <a:ext cx="457200" cy="182562"/>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864957D8-4150-40A6-8BC4-D18521F33502}" type="slidenum">
              <a:rPr lang="en-US" sz="1100" smtClean="0"/>
              <a:pPr>
                <a:defRPr/>
              </a:pPr>
              <a:t>24</a:t>
            </a:fld>
            <a:endParaRPr lang="en-US" sz="1100" dirty="0"/>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4905" y="2638303"/>
            <a:ext cx="4369885" cy="2093902"/>
          </a:xfrm>
          <a:prstGeom prst="rect">
            <a:avLst/>
          </a:prstGeom>
        </p:spPr>
      </p:pic>
      <p:sp>
        <p:nvSpPr>
          <p:cNvPr id="33" name="TextBox 32"/>
          <p:cNvSpPr txBox="1"/>
          <p:nvPr/>
        </p:nvSpPr>
        <p:spPr>
          <a:xfrm>
            <a:off x="5299417" y="3004495"/>
            <a:ext cx="1283126" cy="646331"/>
          </a:xfrm>
          <a:prstGeom prst="rect">
            <a:avLst/>
          </a:prstGeom>
          <a:noFill/>
        </p:spPr>
        <p:txBody>
          <a:bodyPr wrap="square" rtlCol="0">
            <a:spAutoFit/>
          </a:bodyPr>
          <a:lstStyle/>
          <a:p>
            <a:r>
              <a:rPr lang="en-US" dirty="0" smtClean="0"/>
              <a:t>Electron Dispersion</a:t>
            </a:r>
            <a:endParaRPr lang="en-US" dirty="0"/>
          </a:p>
        </p:txBody>
      </p:sp>
      <p:sp>
        <p:nvSpPr>
          <p:cNvPr id="35" name="TextBox 34"/>
          <p:cNvSpPr txBox="1"/>
          <p:nvPr/>
        </p:nvSpPr>
        <p:spPr>
          <a:xfrm>
            <a:off x="5266594" y="140676"/>
            <a:ext cx="3877406" cy="810478"/>
          </a:xfrm>
          <a:prstGeom prst="rect">
            <a:avLst/>
          </a:prstGeom>
          <a:solidFill>
            <a:srgbClr val="181E48">
              <a:alpha val="68000"/>
            </a:srgbClr>
          </a:solidFill>
        </p:spPr>
        <p:txBody>
          <a:bodyPr wrap="square" rtlCol="0">
            <a:spAutoFit/>
          </a:bodyPr>
          <a:lstStyle/>
          <a:p>
            <a:pPr algn="l">
              <a:lnSpc>
                <a:spcPts val="2800"/>
              </a:lnSpc>
            </a:pPr>
            <a:r>
              <a:rPr lang="en-US" sz="3000" b="1" dirty="0" smtClean="0">
                <a:solidFill>
                  <a:schemeClr val="bg1"/>
                </a:solidFill>
              </a:rPr>
              <a:t>SIMION, Allegrini Energy Distribution</a:t>
            </a:r>
            <a:endParaRPr lang="en-US" sz="3000" b="1" dirty="0">
              <a:solidFill>
                <a:schemeClr val="bg1"/>
              </a:solidFill>
            </a:endParaRPr>
          </a:p>
        </p:txBody>
      </p:sp>
      <p:graphicFrame>
        <p:nvGraphicFramePr>
          <p:cNvPr id="37" name="Table 36"/>
          <p:cNvGraphicFramePr>
            <a:graphicFrameLocks noGrp="1"/>
          </p:cNvGraphicFramePr>
          <p:nvPr>
            <p:extLst>
              <p:ext uri="{D42A27DB-BD31-4B8C-83A1-F6EECF244321}">
                <p14:modId xmlns:p14="http://schemas.microsoft.com/office/powerpoint/2010/main" val="3830899650"/>
              </p:ext>
            </p:extLst>
          </p:nvPr>
        </p:nvGraphicFramePr>
        <p:xfrm>
          <a:off x="4975379" y="4732123"/>
          <a:ext cx="3758603" cy="1730221"/>
        </p:xfrm>
        <a:graphic>
          <a:graphicData uri="http://schemas.openxmlformats.org/drawingml/2006/table">
            <a:tbl>
              <a:tblPr/>
              <a:tblGrid>
                <a:gridCol w="1117690"/>
                <a:gridCol w="1362808"/>
                <a:gridCol w="1278105"/>
              </a:tblGrid>
              <a:tr h="267181">
                <a:tc>
                  <a:txBody>
                    <a:bodyPr/>
                    <a:lstStyle/>
                    <a:p>
                      <a:pPr algn="ctr" fontAlgn="b"/>
                      <a:r>
                        <a:rPr lang="en-US" sz="1600" b="1" i="0" u="none" strike="noStrike" dirty="0">
                          <a:solidFill>
                            <a:srgbClr val="FFFFFF"/>
                          </a:solidFill>
                          <a:effectLst/>
                          <a:latin typeface="Calibri"/>
                        </a:rPr>
                        <a:t>Name</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81E48"/>
                    </a:solidFill>
                  </a:tcPr>
                </a:tc>
                <a:tc>
                  <a:txBody>
                    <a:bodyPr/>
                    <a:lstStyle/>
                    <a:p>
                      <a:pPr algn="ctr" fontAlgn="b"/>
                      <a:r>
                        <a:rPr lang="en-US" sz="1600" b="1" i="0" u="none" strike="noStrike" dirty="0">
                          <a:solidFill>
                            <a:srgbClr val="FFFFFF"/>
                          </a:solidFill>
                          <a:effectLst/>
                          <a:latin typeface="Calibri"/>
                        </a:rPr>
                        <a:t>Mean TOF (ns)</a:t>
                      </a:r>
                    </a:p>
                  </a:txBody>
                  <a:tcPr marL="12700" marR="12700" marT="1270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81E48"/>
                    </a:solidFill>
                  </a:tcPr>
                </a:tc>
                <a:tc>
                  <a:txBody>
                    <a:bodyPr/>
                    <a:lstStyle/>
                    <a:p>
                      <a:pPr algn="ctr" fontAlgn="b"/>
                      <a:r>
                        <a:rPr lang="en-US" sz="1600" b="1" i="0" u="none" strike="noStrike" dirty="0" smtClean="0">
                          <a:solidFill>
                            <a:srgbClr val="FFFFFF"/>
                          </a:solidFill>
                          <a:effectLst/>
                          <a:latin typeface="Calibri"/>
                        </a:rPr>
                        <a:t>FWHM</a:t>
                      </a:r>
                      <a:r>
                        <a:rPr lang="en-US" sz="1600" b="1" i="0" u="none" strike="noStrike" baseline="0" dirty="0" smtClean="0">
                          <a:solidFill>
                            <a:srgbClr val="FFFFFF"/>
                          </a:solidFill>
                          <a:effectLst/>
                          <a:latin typeface="Calibri"/>
                        </a:rPr>
                        <a:t> </a:t>
                      </a:r>
                      <a:r>
                        <a:rPr lang="en-US" sz="1600" b="1" i="0" u="none" strike="noStrike" dirty="0" smtClean="0">
                          <a:solidFill>
                            <a:srgbClr val="FFFFFF"/>
                          </a:solidFill>
                          <a:effectLst/>
                          <a:latin typeface="Calibri"/>
                        </a:rPr>
                        <a:t>(</a:t>
                      </a:r>
                      <a:r>
                        <a:rPr lang="en-US" sz="1600" b="1" i="0" u="none" strike="noStrike" dirty="0">
                          <a:solidFill>
                            <a:srgbClr val="FFFFFF"/>
                          </a:solidFill>
                          <a:effectLst/>
                          <a:latin typeface="Calibri"/>
                        </a:rPr>
                        <a:t>ns)</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81E48"/>
                    </a:solidFill>
                  </a:tcPr>
                </a:tc>
              </a:tr>
              <a:tr h="134856">
                <a:tc>
                  <a:txBody>
                    <a:bodyPr/>
                    <a:lstStyle/>
                    <a:p>
                      <a:pPr algn="l" fontAlgn="b"/>
                      <a:r>
                        <a:rPr lang="en-US" sz="1600" b="0" i="0" u="none" strike="noStrike" dirty="0">
                          <a:solidFill>
                            <a:srgbClr val="000000"/>
                          </a:solidFill>
                          <a:effectLst/>
                          <a:latin typeface="Calibri"/>
                        </a:rPr>
                        <a:t>Elevation 1</a:t>
                      </a:r>
                    </a:p>
                  </a:txBody>
                  <a:tcPr marL="45720" marR="4572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0.93</a:t>
                      </a:r>
                      <a:endParaRPr lang="en-US" sz="1600" b="0" i="0" u="none" strike="noStrike" dirty="0">
                        <a:solidFill>
                          <a:srgbClr val="000000"/>
                        </a:solidFill>
                        <a:effectLst/>
                        <a:latin typeface="Calibri"/>
                      </a:endParaRPr>
                    </a:p>
                  </a:txBody>
                  <a:tcPr marL="45720" marR="457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0.12</a:t>
                      </a:r>
                      <a:endParaRPr lang="en-US" sz="1600" b="0" i="0" u="none" strike="noStrike" dirty="0">
                        <a:solidFill>
                          <a:srgbClr val="000000"/>
                        </a:solidFill>
                        <a:effectLst/>
                        <a:latin typeface="Calibri"/>
                      </a:endParaRPr>
                    </a:p>
                  </a:txBody>
                  <a:tcPr marL="45720" marR="4572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2032">
                <a:tc>
                  <a:txBody>
                    <a:bodyPr/>
                    <a:lstStyle/>
                    <a:p>
                      <a:pPr algn="l" fontAlgn="b"/>
                      <a:r>
                        <a:rPr lang="en-US" sz="1600" b="0" i="0" u="none" strike="noStrike" dirty="0">
                          <a:solidFill>
                            <a:srgbClr val="000000"/>
                          </a:solidFill>
                          <a:effectLst/>
                          <a:latin typeface="Calibri"/>
                        </a:rPr>
                        <a:t>Elevation 2</a:t>
                      </a:r>
                    </a:p>
                  </a:txBody>
                  <a:tcPr marL="45720" marR="4572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2.12</a:t>
                      </a:r>
                      <a:endParaRPr lang="en-US" sz="1600" b="0" i="0" u="none" strike="noStrike" dirty="0">
                        <a:solidFill>
                          <a:srgbClr val="000000"/>
                        </a:solidFill>
                        <a:effectLst/>
                        <a:latin typeface="Calibri"/>
                      </a:endParaRPr>
                    </a:p>
                  </a:txBody>
                  <a:tcPr marL="45720" marR="457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0.08</a:t>
                      </a:r>
                      <a:endParaRPr lang="en-US" sz="1600" b="0" i="0" u="none" strike="noStrike" dirty="0">
                        <a:solidFill>
                          <a:srgbClr val="000000"/>
                        </a:solidFill>
                        <a:effectLst/>
                        <a:latin typeface="Calibri"/>
                      </a:endParaRPr>
                    </a:p>
                  </a:txBody>
                  <a:tcPr marL="45720" marR="4572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l" fontAlgn="b"/>
                      <a:r>
                        <a:rPr lang="en-US" sz="1600" b="0" i="0" u="none" strike="noStrike" dirty="0">
                          <a:solidFill>
                            <a:srgbClr val="000000"/>
                          </a:solidFill>
                          <a:effectLst/>
                          <a:latin typeface="Calibri"/>
                        </a:rPr>
                        <a:t>Elevation 3</a:t>
                      </a:r>
                    </a:p>
                  </a:txBody>
                  <a:tcPr marL="45720" marR="4572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2.35</a:t>
                      </a:r>
                    </a:p>
                  </a:txBody>
                  <a:tcPr marL="45720" marR="457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0.04</a:t>
                      </a:r>
                      <a:endParaRPr lang="en-US" sz="1600" b="0" i="0" u="none" strike="noStrike" dirty="0">
                        <a:solidFill>
                          <a:srgbClr val="000000"/>
                        </a:solidFill>
                        <a:effectLst/>
                        <a:latin typeface="Calibri"/>
                      </a:endParaRPr>
                    </a:p>
                  </a:txBody>
                  <a:tcPr marL="45720" marR="4572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l" fontAlgn="b"/>
                      <a:r>
                        <a:rPr lang="en-US" sz="1600" b="0" i="0" u="none" strike="noStrike" dirty="0">
                          <a:solidFill>
                            <a:srgbClr val="000000"/>
                          </a:solidFill>
                          <a:effectLst/>
                          <a:latin typeface="Calibri"/>
                        </a:rPr>
                        <a:t>Elevation 4</a:t>
                      </a:r>
                    </a:p>
                  </a:txBody>
                  <a:tcPr marL="45720" marR="4572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2.32</a:t>
                      </a:r>
                      <a:endParaRPr lang="en-US" sz="1600" b="0" i="0" u="none" strike="noStrike" dirty="0">
                        <a:solidFill>
                          <a:srgbClr val="000000"/>
                        </a:solidFill>
                        <a:effectLst/>
                        <a:latin typeface="Calibri"/>
                      </a:endParaRPr>
                    </a:p>
                  </a:txBody>
                  <a:tcPr marL="45720" marR="457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0.05</a:t>
                      </a:r>
                      <a:endParaRPr lang="en-US" sz="1600" b="0" i="0" u="none" strike="noStrike" dirty="0">
                        <a:solidFill>
                          <a:srgbClr val="000000"/>
                        </a:solidFill>
                        <a:effectLst/>
                        <a:latin typeface="Calibri"/>
                      </a:endParaRPr>
                    </a:p>
                  </a:txBody>
                  <a:tcPr marL="45720" marR="4572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l" fontAlgn="b"/>
                      <a:r>
                        <a:rPr lang="en-US" sz="1600" b="0" i="0" u="none" strike="noStrike" dirty="0">
                          <a:solidFill>
                            <a:srgbClr val="000000"/>
                          </a:solidFill>
                          <a:effectLst/>
                          <a:latin typeface="Calibri"/>
                        </a:rPr>
                        <a:t>Elevation 5</a:t>
                      </a:r>
                    </a:p>
                  </a:txBody>
                  <a:tcPr marL="45720" marR="4572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2.26</a:t>
                      </a:r>
                      <a:endParaRPr lang="en-US" sz="1600" b="0" i="0" u="none" strike="noStrike" dirty="0">
                        <a:solidFill>
                          <a:srgbClr val="000000"/>
                        </a:solidFill>
                        <a:effectLst/>
                        <a:latin typeface="Calibri"/>
                      </a:endParaRPr>
                    </a:p>
                  </a:txBody>
                  <a:tcPr marL="45720" marR="457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0.08</a:t>
                      </a:r>
                      <a:endParaRPr lang="en-US" sz="1600" b="0" i="0" u="none" strike="noStrike" dirty="0">
                        <a:solidFill>
                          <a:srgbClr val="000000"/>
                        </a:solidFill>
                        <a:effectLst/>
                        <a:latin typeface="Calibri"/>
                      </a:endParaRPr>
                    </a:p>
                  </a:txBody>
                  <a:tcPr marL="45720" marR="4572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9333">
                <a:tc>
                  <a:txBody>
                    <a:bodyPr/>
                    <a:lstStyle/>
                    <a:p>
                      <a:pPr algn="l" fontAlgn="b"/>
                      <a:r>
                        <a:rPr lang="en-US" sz="1600" b="0" i="0" u="none" strike="noStrike" dirty="0">
                          <a:solidFill>
                            <a:srgbClr val="000000"/>
                          </a:solidFill>
                          <a:effectLst/>
                          <a:latin typeface="Calibri"/>
                        </a:rPr>
                        <a:t>Stops</a:t>
                      </a:r>
                    </a:p>
                  </a:txBody>
                  <a:tcPr marL="45720" marR="4572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5.23</a:t>
                      </a:r>
                    </a:p>
                  </a:txBody>
                  <a:tcPr marL="45720" marR="457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0.09</a:t>
                      </a:r>
                      <a:endParaRPr lang="en-US" sz="1600" b="0" i="0" u="none" strike="noStrike" dirty="0">
                        <a:solidFill>
                          <a:srgbClr val="000000"/>
                        </a:solidFill>
                        <a:effectLst/>
                        <a:latin typeface="Calibri"/>
                      </a:endParaRPr>
                    </a:p>
                  </a:txBody>
                  <a:tcPr marL="45720" marR="4572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3632070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Microchannel Plate (MCP)</a:t>
            </a:r>
            <a:endParaRPr lang="en-US" dirty="0"/>
          </a:p>
        </p:txBody>
      </p:sp>
      <p:pic>
        <p:nvPicPr>
          <p:cNvPr id="7" name="Content Placeholder 5" descr="SIMION_Lab_Comparison.png"/>
          <p:cNvPicPr>
            <a:picLocks noChangeAspect="1"/>
          </p:cNvPicPr>
          <p:nvPr/>
        </p:nvPicPr>
        <p:blipFill rotWithShape="1">
          <a:blip r:embed="rId2" cstate="print">
            <a:extLst>
              <a:ext uri="{28A0092B-C50C-407E-A947-70E740481C1C}">
                <a14:useLocalDpi xmlns:a14="http://schemas.microsoft.com/office/drawing/2010/main" val="0"/>
              </a:ext>
            </a:extLst>
          </a:blip>
          <a:srcRect l="3898" r="1869"/>
          <a:stretch/>
        </p:blipFill>
        <p:spPr bwMode="auto">
          <a:xfrm>
            <a:off x="2705584" y="1506319"/>
            <a:ext cx="6178550" cy="4683125"/>
          </a:xfrm>
          <a:prstGeom prst="rect">
            <a:avLst/>
          </a:prstGeom>
          <a:noFill/>
          <a:ln w="9525">
            <a:noFill/>
            <a:miter lim="800000"/>
            <a:headEnd/>
            <a:tailEnd/>
          </a:ln>
        </p:spPr>
      </p:pic>
      <p:sp>
        <p:nvSpPr>
          <p:cNvPr id="6" name="Content Placeholder 1"/>
          <p:cNvSpPr>
            <a:spLocks noGrp="1"/>
          </p:cNvSpPr>
          <p:nvPr>
            <p:ph idx="1"/>
          </p:nvPr>
        </p:nvSpPr>
        <p:spPr>
          <a:xfrm>
            <a:off x="202207" y="1204545"/>
            <a:ext cx="2558470" cy="5319347"/>
          </a:xfrm>
        </p:spPr>
        <p:txBody>
          <a:bodyPr/>
          <a:lstStyle/>
          <a:p>
            <a:pPr>
              <a:lnSpc>
                <a:spcPct val="100000"/>
              </a:lnSpc>
            </a:pPr>
            <a:r>
              <a:rPr lang="en-US" sz="2000" dirty="0" smtClean="0"/>
              <a:t>Simulation (black) versus measured centroids (red)</a:t>
            </a:r>
          </a:p>
          <a:p>
            <a:pPr>
              <a:lnSpc>
                <a:spcPct val="100000"/>
              </a:lnSpc>
            </a:pPr>
            <a:endParaRPr lang="en-US" sz="2000" dirty="0" smtClean="0"/>
          </a:p>
          <a:p>
            <a:pPr>
              <a:lnSpc>
                <a:spcPct val="100000"/>
              </a:lnSpc>
            </a:pPr>
            <a:r>
              <a:rPr lang="en-US" sz="2000" dirty="0" smtClean="0"/>
              <a:t>The misalignment in Y-direction was due to a registration offset in the setup</a:t>
            </a:r>
          </a:p>
          <a:p>
            <a:pPr>
              <a:lnSpc>
                <a:spcPct val="100000"/>
              </a:lnSpc>
            </a:pPr>
            <a:r>
              <a:rPr lang="en-US" sz="2000" dirty="0" smtClean="0"/>
              <a:t>The offset in the X direction for the left-most data was caused by an obstruction at the edge of the MCP mount that has since been eliminated</a:t>
            </a:r>
            <a:endParaRPr lang="en-US" sz="2000" dirty="0"/>
          </a:p>
        </p:txBody>
      </p:sp>
    </p:spTree>
    <p:extLst>
      <p:ext uri="{BB962C8B-B14F-4D97-AF65-F5344CB8AC3E}">
        <p14:creationId xmlns:p14="http://schemas.microsoft.com/office/powerpoint/2010/main" val="77073499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x – y positions, bin width=4ns (~0.8mm)</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333" y="1429000"/>
            <a:ext cx="5333334" cy="4000000"/>
          </a:xfrm>
          <a:prstGeom prst="rect">
            <a:avLst/>
          </a:prstGeom>
        </p:spPr>
      </p:pic>
      <p:sp>
        <p:nvSpPr>
          <p:cNvPr id="5" name="TextBox 4"/>
          <p:cNvSpPr txBox="1"/>
          <p:nvPr/>
        </p:nvSpPr>
        <p:spPr>
          <a:xfrm>
            <a:off x="4419600" y="5437400"/>
            <a:ext cx="583814" cy="369332"/>
          </a:xfrm>
          <a:prstGeom prst="rect">
            <a:avLst/>
          </a:prstGeom>
          <a:noFill/>
        </p:spPr>
        <p:txBody>
          <a:bodyPr wrap="none" rtlCol="0">
            <a:spAutoFit/>
          </a:bodyPr>
          <a:lstStyle/>
          <a:p>
            <a:r>
              <a:rPr lang="en-US" dirty="0" smtClean="0"/>
              <a:t>X </a:t>
            </a:r>
            <a:r>
              <a:rPr lang="en-US" dirty="0" smtClean="0">
                <a:sym typeface="Wingdings" panose="05000000000000000000" pitchFamily="2" charset="2"/>
              </a:rPr>
              <a:t></a:t>
            </a:r>
            <a:endParaRPr lang="en-US" dirty="0"/>
          </a:p>
        </p:txBody>
      </p:sp>
      <p:sp>
        <p:nvSpPr>
          <p:cNvPr id="7" name="TextBox 6"/>
          <p:cNvSpPr txBox="1"/>
          <p:nvPr/>
        </p:nvSpPr>
        <p:spPr>
          <a:xfrm rot="16200000">
            <a:off x="1802101" y="3151234"/>
            <a:ext cx="575799" cy="369332"/>
          </a:xfrm>
          <a:prstGeom prst="rect">
            <a:avLst/>
          </a:prstGeom>
          <a:noFill/>
        </p:spPr>
        <p:txBody>
          <a:bodyPr wrap="none" rtlCol="0">
            <a:spAutoFit/>
          </a:bodyPr>
          <a:lstStyle/>
          <a:p>
            <a:r>
              <a:rPr lang="en-US" dirty="0" smtClean="0"/>
              <a:t>Y </a:t>
            </a:r>
            <a:r>
              <a:rPr lang="en-US" dirty="0" smtClean="0">
                <a:sym typeface="Wingdings" panose="05000000000000000000" pitchFamily="2" charset="2"/>
              </a:rPr>
              <a:t></a:t>
            </a:r>
            <a:endParaRPr lang="en-US" dirty="0"/>
          </a:p>
        </p:txBody>
      </p:sp>
    </p:spTree>
    <p:extLst>
      <p:ext uri="{BB962C8B-B14F-4D97-AF65-F5344CB8AC3E}">
        <p14:creationId xmlns:p14="http://schemas.microsoft.com/office/powerpoint/2010/main" val="2308063045"/>
      </p:ext>
    </p:extLst>
  </p:cSld>
  <p:clrMapOvr>
    <a:masterClrMapping/>
  </p:clrMapOvr>
  <p:transition xmlns:p14="http://schemas.microsoft.com/office/powerpoint/2010/mai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Comparison of mask and open MCP grid: X</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333" y="1429000"/>
            <a:ext cx="5333334" cy="4000000"/>
          </a:xfrm>
          <a:prstGeom prst="rect">
            <a:avLst/>
          </a:prstGeom>
        </p:spPr>
      </p:pic>
    </p:spTree>
    <p:extLst>
      <p:ext uri="{BB962C8B-B14F-4D97-AF65-F5344CB8AC3E}">
        <p14:creationId xmlns:p14="http://schemas.microsoft.com/office/powerpoint/2010/main" val="3512830332"/>
      </p:ext>
    </p:extLst>
  </p:cSld>
  <p:clrMapOvr>
    <a:masterClrMapping/>
  </p:clrMapOvr>
  <p:transition xmlns:p14="http://schemas.microsoft.com/office/powerpoint/2010/mai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Comparison of mask and open MCP grid: Y</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333" y="1429000"/>
            <a:ext cx="5333334" cy="4000000"/>
          </a:xfrm>
          <a:prstGeom prst="rect">
            <a:avLst/>
          </a:prstGeom>
        </p:spPr>
      </p:pic>
    </p:spTree>
    <p:extLst>
      <p:ext uri="{BB962C8B-B14F-4D97-AF65-F5344CB8AC3E}">
        <p14:creationId xmlns:p14="http://schemas.microsoft.com/office/powerpoint/2010/main" val="1644275736"/>
      </p:ext>
    </p:extLst>
  </p:cSld>
  <p:clrMapOvr>
    <a:masterClrMapping/>
  </p:clrMapOvr>
  <p:transition xmlns:p14="http://schemas.microsoft.com/office/powerpoint/2010/mai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3879" y="185100"/>
            <a:ext cx="7199939" cy="675511"/>
          </a:xfrm>
        </p:spPr>
        <p:txBody>
          <a:bodyPr/>
          <a:lstStyle/>
          <a:p>
            <a:pPr algn="ctr"/>
            <a:r>
              <a:rPr lang="en-US" b="0" dirty="0" smtClean="0"/>
              <a:t>Particles and Counting Rates</a:t>
            </a:r>
            <a:endParaRPr lang="en-US" b="0" dirty="0"/>
          </a:p>
        </p:txBody>
      </p:sp>
    </p:spTree>
    <p:extLst>
      <p:ext uri="{BB962C8B-B14F-4D97-AF65-F5344CB8AC3E}">
        <p14:creationId xmlns:p14="http://schemas.microsoft.com/office/powerpoint/2010/main" val="8289325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880" y="185100"/>
            <a:ext cx="7219752" cy="675511"/>
          </a:xfrm>
        </p:spPr>
        <p:txBody>
          <a:bodyPr/>
          <a:lstStyle/>
          <a:p>
            <a:pPr algn="ctr"/>
            <a:r>
              <a:rPr lang="en-US" b="0" dirty="0" smtClean="0"/>
              <a:t>Measurement Requirements (L3s)</a:t>
            </a:r>
            <a:endParaRPr lang="en-US" b="0" dirty="0"/>
          </a:p>
        </p:txBody>
      </p:sp>
      <p:pic>
        <p:nvPicPr>
          <p:cNvPr id="3" name="Picture 2" descr="EPI_Lo_level3_requirements_tabulated_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114" y="1104690"/>
            <a:ext cx="8504399" cy="5334332"/>
          </a:xfrm>
          <a:prstGeom prst="rect">
            <a:avLst/>
          </a:prstGeom>
        </p:spPr>
      </p:pic>
    </p:spTree>
    <p:extLst>
      <p:ext uri="{BB962C8B-B14F-4D97-AF65-F5344CB8AC3E}">
        <p14:creationId xmlns:p14="http://schemas.microsoft.com/office/powerpoint/2010/main" val="266572543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23" y="1766741"/>
            <a:ext cx="3088356" cy="1200328"/>
          </a:xfrm>
          <a:prstGeom prst="rect">
            <a:avLst/>
          </a:prstGeom>
          <a:solidFill>
            <a:srgbClr val="77933C"/>
          </a:solidFill>
        </p:spPr>
        <p:txBody>
          <a:bodyPr wrap="square" rtlCol="0">
            <a:spAutoFit/>
          </a:bodyPr>
          <a:lstStyle/>
          <a:p>
            <a:r>
              <a:rPr lang="en-US" sz="2400" dirty="0" smtClean="0">
                <a:solidFill>
                  <a:schemeClr val="bg1"/>
                </a:solidFill>
              </a:rPr>
              <a:t>Fluxes evaluated in the region from 9.5 – 30 Solar Radii (&lt;0.14 AU)</a:t>
            </a:r>
            <a:endParaRPr lang="en-US" sz="2400" dirty="0">
              <a:solidFill>
                <a:schemeClr val="bg1"/>
              </a:solidFill>
            </a:endParaRPr>
          </a:p>
        </p:txBody>
      </p:sp>
      <p:sp>
        <p:nvSpPr>
          <p:cNvPr id="24" name="Oval 23"/>
          <p:cNvSpPr>
            <a:spLocks noChangeAspect="1"/>
          </p:cNvSpPr>
          <p:nvPr/>
        </p:nvSpPr>
        <p:spPr>
          <a:xfrm>
            <a:off x="5522125" y="3354673"/>
            <a:ext cx="911430" cy="899320"/>
          </a:xfrm>
          <a:prstGeom prst="ellipse">
            <a:avLst/>
          </a:prstGeom>
          <a:solidFill>
            <a:schemeClr val="accent3">
              <a:lumMod val="75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PP_trajectories_ephemeris.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52439" y="0"/>
            <a:ext cx="7589822" cy="6858000"/>
          </a:xfrm>
          <a:prstGeom prst="rect">
            <a:avLst/>
          </a:prstGeom>
          <a:ln>
            <a:noFill/>
          </a:ln>
        </p:spPr>
      </p:pic>
      <p:cxnSp>
        <p:nvCxnSpPr>
          <p:cNvPr id="26" name="Straight Connector 25"/>
          <p:cNvCxnSpPr/>
          <p:nvPr/>
        </p:nvCxnSpPr>
        <p:spPr>
          <a:xfrm>
            <a:off x="3207139" y="2512506"/>
            <a:ext cx="2314986" cy="136294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txBox="1">
            <a:spLocks/>
          </p:cNvSpPr>
          <p:nvPr/>
        </p:nvSpPr>
        <p:spPr bwMode="auto">
          <a:xfrm>
            <a:off x="683879" y="18510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normAutofit fontScale="97500"/>
          </a:bodyPr>
          <a:lst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a:lstStyle>
          <a:p>
            <a:r>
              <a:rPr lang="en-US" dirty="0" smtClean="0"/>
              <a:t>Orbits</a:t>
            </a:r>
            <a:endParaRPr lang="en-US" dirty="0"/>
          </a:p>
        </p:txBody>
      </p:sp>
    </p:spTree>
    <p:extLst>
      <p:ext uri="{BB962C8B-B14F-4D97-AF65-F5344CB8AC3E}">
        <p14:creationId xmlns:p14="http://schemas.microsoft.com/office/powerpoint/2010/main" val="288758538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e_epam_JP18p_syn_1hr_mission_.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797" y="0"/>
            <a:ext cx="8943203" cy="6212743"/>
          </a:xfrm>
          <a:prstGeom prst="rect">
            <a:avLst/>
          </a:prstGeom>
        </p:spPr>
      </p:pic>
      <p:sp>
        <p:nvSpPr>
          <p:cNvPr id="3" name="TextBox 2"/>
          <p:cNvSpPr txBox="1"/>
          <p:nvPr/>
        </p:nvSpPr>
        <p:spPr>
          <a:xfrm>
            <a:off x="4723904" y="401972"/>
            <a:ext cx="3791916" cy="1015663"/>
          </a:xfrm>
          <a:prstGeom prst="rect">
            <a:avLst/>
          </a:prstGeom>
          <a:solidFill>
            <a:srgbClr val="77933C"/>
          </a:solidFill>
        </p:spPr>
        <p:txBody>
          <a:bodyPr wrap="square" rtlCol="0">
            <a:spAutoFit/>
          </a:bodyPr>
          <a:lstStyle/>
          <a:p>
            <a:r>
              <a:rPr lang="en-US" sz="2000" dirty="0" smtClean="0">
                <a:solidFill>
                  <a:schemeClr val="bg1"/>
                </a:solidFill>
              </a:rPr>
              <a:t>Initial data are integral intensities of ACE/EPAM protons over the 30 keV – 4.75 MeV range (1 </a:t>
            </a:r>
            <a:r>
              <a:rPr lang="en-US" sz="2000" dirty="0" err="1" smtClean="0">
                <a:solidFill>
                  <a:schemeClr val="bg1"/>
                </a:solidFill>
              </a:rPr>
              <a:t>hr</a:t>
            </a:r>
            <a:r>
              <a:rPr lang="en-US" sz="2000" dirty="0" smtClean="0">
                <a:solidFill>
                  <a:schemeClr val="bg1"/>
                </a:solidFill>
              </a:rPr>
              <a:t> </a:t>
            </a:r>
            <a:r>
              <a:rPr lang="en-US" sz="2000" dirty="0" err="1" smtClean="0">
                <a:solidFill>
                  <a:schemeClr val="bg1"/>
                </a:solidFill>
              </a:rPr>
              <a:t>avg</a:t>
            </a:r>
            <a:r>
              <a:rPr lang="en-US" sz="2000" dirty="0" smtClean="0">
                <a:solidFill>
                  <a:schemeClr val="bg1"/>
                </a:solidFill>
              </a:rPr>
              <a:t>)</a:t>
            </a:r>
            <a:endParaRPr lang="en-US" sz="2000" dirty="0">
              <a:solidFill>
                <a:schemeClr val="bg1"/>
              </a:solidFill>
            </a:endParaRPr>
          </a:p>
        </p:txBody>
      </p:sp>
      <p:sp>
        <p:nvSpPr>
          <p:cNvPr id="4" name="TextBox 3"/>
          <p:cNvSpPr txBox="1"/>
          <p:nvPr/>
        </p:nvSpPr>
        <p:spPr>
          <a:xfrm>
            <a:off x="6054995" y="6045439"/>
            <a:ext cx="2908548" cy="738664"/>
          </a:xfrm>
          <a:prstGeom prst="rect">
            <a:avLst/>
          </a:prstGeom>
          <a:noFill/>
        </p:spPr>
        <p:txBody>
          <a:bodyPr wrap="square" rtlCol="0">
            <a:spAutoFit/>
          </a:bodyPr>
          <a:lstStyle/>
          <a:p>
            <a:r>
              <a:rPr lang="en-US" sz="1400" dirty="0" smtClean="0">
                <a:solidFill>
                  <a:srgbClr val="000000"/>
                </a:solidFill>
              </a:rPr>
              <a:t>Lowest EPAM energy is 66, so low-energy slope was used to extrapolate down to the 30 – 66 keV range</a:t>
            </a:r>
            <a:endParaRPr lang="en-US" sz="1400" dirty="0">
              <a:solidFill>
                <a:srgbClr val="000000"/>
              </a:solidFill>
            </a:endParaRPr>
          </a:p>
        </p:txBody>
      </p:sp>
      <p:sp>
        <p:nvSpPr>
          <p:cNvPr id="5" name="TextBox 4"/>
          <p:cNvSpPr txBox="1"/>
          <p:nvPr/>
        </p:nvSpPr>
        <p:spPr>
          <a:xfrm>
            <a:off x="127700" y="6051727"/>
            <a:ext cx="5500783" cy="738664"/>
          </a:xfrm>
          <a:prstGeom prst="rect">
            <a:avLst/>
          </a:prstGeom>
          <a:noFill/>
          <a:ln w="38100" cmpd="sng">
            <a:solidFill>
              <a:srgbClr val="77933C"/>
            </a:solidFill>
          </a:ln>
        </p:spPr>
        <p:txBody>
          <a:bodyPr wrap="square" rtlCol="0">
            <a:spAutoFit/>
          </a:bodyPr>
          <a:lstStyle/>
          <a:p>
            <a:r>
              <a:rPr lang="en-US" sz="1400" dirty="0" smtClean="0">
                <a:solidFill>
                  <a:srgbClr val="000000"/>
                </a:solidFill>
              </a:rPr>
              <a:t>The year 1998 is selected as representative of the time in the cycle analogous to the 2018 Launch date.  This is an “active mission” condition because solar max conditions persist during the min perihelia.  </a:t>
            </a:r>
            <a:endParaRPr lang="en-US" sz="1400" dirty="0">
              <a:solidFill>
                <a:srgbClr val="000000"/>
              </a:solidFill>
            </a:endParaRPr>
          </a:p>
        </p:txBody>
      </p:sp>
    </p:spTree>
    <p:extLst>
      <p:ext uri="{BB962C8B-B14F-4D97-AF65-F5344CB8AC3E}">
        <p14:creationId xmlns:p14="http://schemas.microsoft.com/office/powerpoint/2010/main" val="178327252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e_epam_JP18p_syn_1hr_mission_.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798" y="2083096"/>
            <a:ext cx="6523278" cy="4531648"/>
          </a:xfrm>
          <a:prstGeom prst="rect">
            <a:avLst/>
          </a:prstGeom>
        </p:spPr>
      </p:pic>
      <p:sp>
        <p:nvSpPr>
          <p:cNvPr id="3" name="TextBox 2"/>
          <p:cNvSpPr txBox="1"/>
          <p:nvPr/>
        </p:nvSpPr>
        <p:spPr>
          <a:xfrm>
            <a:off x="100510" y="182699"/>
            <a:ext cx="9043490" cy="1754327"/>
          </a:xfrm>
          <a:prstGeom prst="rect">
            <a:avLst/>
          </a:prstGeom>
          <a:solidFill>
            <a:srgbClr val="77933C"/>
          </a:solidFill>
        </p:spPr>
        <p:txBody>
          <a:bodyPr wrap="square" rtlCol="0">
            <a:spAutoFit/>
          </a:bodyPr>
          <a:lstStyle/>
          <a:p>
            <a:r>
              <a:rPr lang="en-US" dirty="0" smtClean="0">
                <a:solidFill>
                  <a:schemeClr val="bg1"/>
                </a:solidFill>
              </a:rPr>
              <a:t>- Start at a given launch date, use the 1 AU flux and calculate the flux at the SPP position (using a power-law radial flux dependence) as it progresses in its orbits.  Do this for each hour and histogram the number of occurrences (hours) in a given intensity bin.</a:t>
            </a:r>
          </a:p>
          <a:p>
            <a:r>
              <a:rPr lang="en-US" dirty="0" smtClean="0">
                <a:solidFill>
                  <a:schemeClr val="bg1"/>
                </a:solidFill>
              </a:rPr>
              <a:t>- Do this for many launch times to account for the randomness of when particular events will occur (that is to account for the fact that a high-intensity event could take place when SPP is near the Sun or could happen when SPP is far from the Sun).</a:t>
            </a:r>
            <a:endParaRPr lang="en-US" dirty="0">
              <a:solidFill>
                <a:schemeClr val="bg1"/>
              </a:solidFill>
            </a:endParaRPr>
          </a:p>
        </p:txBody>
      </p:sp>
    </p:spTree>
    <p:extLst>
      <p:ext uri="{BB962C8B-B14F-4D97-AF65-F5344CB8AC3E}">
        <p14:creationId xmlns:p14="http://schemas.microsoft.com/office/powerpoint/2010/main" val="61605255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smtClean="0"/>
              <a:t>Proton Intensity</a:t>
            </a:r>
            <a:endParaRPr lang="en-US" b="0" dirty="0"/>
          </a:p>
        </p:txBody>
      </p:sp>
      <p:pic>
        <p:nvPicPr>
          <p:cNvPr id="4" name="Picture 3" descr="SPP_EPI_Lo_expectedflux_rates_geometryfacto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444" y="587825"/>
            <a:ext cx="8229605" cy="6270175"/>
          </a:xfrm>
          <a:prstGeom prst="rect">
            <a:avLst/>
          </a:prstGeom>
        </p:spPr>
      </p:pic>
    </p:spTree>
    <p:extLst>
      <p:ext uri="{BB962C8B-B14F-4D97-AF65-F5344CB8AC3E}">
        <p14:creationId xmlns:p14="http://schemas.microsoft.com/office/powerpoint/2010/main" val="250454546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PP_EPI_Lo_expectedflux_rates_geometryfacto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5" y="783432"/>
            <a:ext cx="9001125" cy="5994560"/>
          </a:xfrm>
          <a:prstGeom prst="rect">
            <a:avLst/>
          </a:prstGeom>
        </p:spPr>
      </p:pic>
      <p:cxnSp>
        <p:nvCxnSpPr>
          <p:cNvPr id="3" name="Straight Connector 2"/>
          <p:cNvCxnSpPr>
            <a:cxnSpLocks noChangeAspect="1"/>
          </p:cNvCxnSpPr>
          <p:nvPr/>
        </p:nvCxnSpPr>
        <p:spPr>
          <a:xfrm flipV="1">
            <a:off x="4660129" y="2339442"/>
            <a:ext cx="0" cy="3514127"/>
          </a:xfrm>
          <a:prstGeom prst="line">
            <a:avLst/>
          </a:prstGeom>
          <a:ln w="38100" cmpd="sng">
            <a:solidFill>
              <a:srgbClr val="66FF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a:cxnSpLocks noChangeAspect="1"/>
          </p:cNvCxnSpPr>
          <p:nvPr/>
        </p:nvCxnSpPr>
        <p:spPr>
          <a:xfrm>
            <a:off x="1320038" y="2339441"/>
            <a:ext cx="6680182" cy="0"/>
          </a:xfrm>
          <a:prstGeom prst="line">
            <a:avLst/>
          </a:prstGeom>
          <a:ln w="38100" cmpd="sng">
            <a:solidFill>
              <a:srgbClr val="66FF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cxnSpLocks noChangeAspect="1"/>
          </p:cNvCxnSpPr>
          <p:nvPr/>
        </p:nvCxnSpPr>
        <p:spPr>
          <a:xfrm flipV="1">
            <a:off x="3302489" y="2339443"/>
            <a:ext cx="0" cy="3584060"/>
          </a:xfrm>
          <a:prstGeom prst="line">
            <a:avLst/>
          </a:prstGeom>
          <a:ln w="12700"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cxnSpLocks noChangeAspect="1"/>
          </p:cNvCxnSpPr>
          <p:nvPr/>
        </p:nvCxnSpPr>
        <p:spPr>
          <a:xfrm flipV="1">
            <a:off x="2574866" y="2339443"/>
            <a:ext cx="0" cy="3584059"/>
          </a:xfrm>
          <a:prstGeom prst="line">
            <a:avLst/>
          </a:prstGeom>
          <a:ln w="12700"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cxnSpLocks noChangeAspect="1"/>
          </p:cNvCxnSpPr>
          <p:nvPr/>
        </p:nvCxnSpPr>
        <p:spPr>
          <a:xfrm flipV="1">
            <a:off x="2227252" y="2339444"/>
            <a:ext cx="0" cy="3514124"/>
          </a:xfrm>
          <a:prstGeom prst="line">
            <a:avLst/>
          </a:prstGeom>
          <a:ln w="12700" cmpd="sng">
            <a:solidFill>
              <a:srgbClr val="80FF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a:cxnSpLocks noChangeAspect="1"/>
          </p:cNvCxnSpPr>
          <p:nvPr/>
        </p:nvCxnSpPr>
        <p:spPr>
          <a:xfrm flipV="1">
            <a:off x="12871" y="2400635"/>
            <a:ext cx="0" cy="3234397"/>
          </a:xfrm>
          <a:prstGeom prst="line">
            <a:avLst/>
          </a:prstGeom>
          <a:ln w="12700" cmpd="sng">
            <a:solidFill>
              <a:schemeClr val="accent6">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cxnSpLocks noChangeAspect="1"/>
          </p:cNvCxnSpPr>
          <p:nvPr/>
        </p:nvCxnSpPr>
        <p:spPr>
          <a:xfrm flipV="1">
            <a:off x="5002120" y="2339442"/>
            <a:ext cx="0" cy="3584061"/>
          </a:xfrm>
          <a:prstGeom prst="line">
            <a:avLst/>
          </a:prstGeom>
          <a:ln w="1270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cxnSpLocks noChangeAspect="1"/>
          </p:cNvCxnSpPr>
          <p:nvPr/>
        </p:nvCxnSpPr>
        <p:spPr>
          <a:xfrm flipV="1">
            <a:off x="3984488" y="2339442"/>
            <a:ext cx="0" cy="3584061"/>
          </a:xfrm>
          <a:prstGeom prst="line">
            <a:avLst/>
          </a:prstGeom>
          <a:ln w="12700"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8000220" y="1845591"/>
            <a:ext cx="916725" cy="564956"/>
          </a:xfrm>
          <a:prstGeom prst="rect">
            <a:avLst/>
          </a:prstGeom>
          <a:noFill/>
        </p:spPr>
        <p:txBody>
          <a:bodyPr wrap="none" rtlCol="0">
            <a:spAutoFit/>
          </a:bodyPr>
          <a:lstStyle/>
          <a:p>
            <a:r>
              <a:rPr lang="en-US" dirty="0" smtClean="0"/>
              <a:t>Protons</a:t>
            </a:r>
          </a:p>
          <a:p>
            <a:endParaRPr lang="en-US" dirty="0"/>
          </a:p>
        </p:txBody>
      </p:sp>
      <p:sp>
        <p:nvSpPr>
          <p:cNvPr id="18" name="Title 1"/>
          <p:cNvSpPr txBox="1">
            <a:spLocks/>
          </p:cNvSpPr>
          <p:nvPr/>
        </p:nvSpPr>
        <p:spPr bwMode="auto">
          <a:xfrm>
            <a:off x="683879" y="18510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a:lstStyle>
          <a:p>
            <a:pPr algn="ctr"/>
            <a:r>
              <a:rPr lang="en-US" b="0" smtClean="0"/>
              <a:t>Proton Intensity</a:t>
            </a:r>
            <a:endParaRPr lang="en-US" b="0" dirty="0"/>
          </a:p>
        </p:txBody>
      </p:sp>
    </p:spTree>
    <p:extLst>
      <p:ext uri="{BB962C8B-B14F-4D97-AF65-F5344CB8AC3E}">
        <p14:creationId xmlns:p14="http://schemas.microsoft.com/office/powerpoint/2010/main" val="232398322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3879" y="185100"/>
            <a:ext cx="7199939" cy="675511"/>
          </a:xfrm>
        </p:spPr>
        <p:txBody>
          <a:bodyPr/>
          <a:lstStyle/>
          <a:p>
            <a:pPr algn="ctr"/>
            <a:r>
              <a:rPr lang="en-US" b="0" dirty="0" smtClean="0"/>
              <a:t>Worst Case Protons</a:t>
            </a:r>
            <a:endParaRPr lang="en-US" b="0" dirty="0"/>
          </a:p>
        </p:txBody>
      </p:sp>
      <p:pic>
        <p:nvPicPr>
          <p:cNvPr id="2" name="Picture 1" descr="worstcase_protonspectru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316" y="1260705"/>
            <a:ext cx="5234603" cy="4803518"/>
          </a:xfrm>
          <a:prstGeom prst="rect">
            <a:avLst/>
          </a:prstGeom>
        </p:spPr>
      </p:pic>
    </p:spTree>
    <p:extLst>
      <p:ext uri="{BB962C8B-B14F-4D97-AF65-F5344CB8AC3E}">
        <p14:creationId xmlns:p14="http://schemas.microsoft.com/office/powerpoint/2010/main" val="85529924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1680" y="739742"/>
            <a:ext cx="8190664" cy="584776"/>
          </a:xfrm>
          <a:prstGeom prst="rect">
            <a:avLst/>
          </a:prstGeom>
          <a:noFill/>
        </p:spPr>
        <p:txBody>
          <a:bodyPr wrap="none" rtlCol="0">
            <a:spAutoFit/>
          </a:bodyPr>
          <a:lstStyle/>
          <a:p>
            <a:r>
              <a:rPr lang="en-US" sz="3200" dirty="0" smtClean="0"/>
              <a:t>Electron Spectra, expected, worst case, etc.</a:t>
            </a:r>
            <a:endParaRPr lang="en-US" sz="3200" dirty="0"/>
          </a:p>
        </p:txBody>
      </p:sp>
      <p:sp>
        <p:nvSpPr>
          <p:cNvPr id="5" name="Title 1"/>
          <p:cNvSpPr>
            <a:spLocks noGrp="1"/>
          </p:cNvSpPr>
          <p:nvPr>
            <p:ph type="title"/>
          </p:nvPr>
        </p:nvSpPr>
        <p:spPr>
          <a:xfrm>
            <a:off x="683879" y="185100"/>
            <a:ext cx="7199939" cy="675511"/>
          </a:xfrm>
        </p:spPr>
        <p:txBody>
          <a:bodyPr/>
          <a:lstStyle/>
          <a:p>
            <a:pPr algn="ctr"/>
            <a:r>
              <a:rPr lang="en-US" b="0" dirty="0" smtClean="0"/>
              <a:t>Environment</a:t>
            </a:r>
            <a:endParaRPr lang="en-US" b="0" dirty="0"/>
          </a:p>
        </p:txBody>
      </p:sp>
      <p:pic>
        <p:nvPicPr>
          <p:cNvPr id="2" name="Picture 1" descr="spp_elec_ch4_1h_hist_9p5_30r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301" y="1051698"/>
            <a:ext cx="4486688" cy="5806302"/>
          </a:xfrm>
          <a:prstGeom prst="rect">
            <a:avLst/>
          </a:prstGeom>
        </p:spPr>
      </p:pic>
    </p:spTree>
    <p:extLst>
      <p:ext uri="{BB962C8B-B14F-4D97-AF65-F5344CB8AC3E}">
        <p14:creationId xmlns:p14="http://schemas.microsoft.com/office/powerpoint/2010/main" val="185372085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p_elec_ch4_1h_hist_9p5_30r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7851" y="0"/>
            <a:ext cx="5299364" cy="6858000"/>
          </a:xfrm>
          <a:prstGeom prst="rect">
            <a:avLst/>
          </a:prstGeom>
        </p:spPr>
      </p:pic>
      <p:sp>
        <p:nvSpPr>
          <p:cNvPr id="4" name="TextBox 3"/>
          <p:cNvSpPr txBox="1"/>
          <p:nvPr/>
        </p:nvSpPr>
        <p:spPr>
          <a:xfrm>
            <a:off x="4547195" y="374227"/>
            <a:ext cx="1056700" cy="369332"/>
          </a:xfrm>
          <a:prstGeom prst="rect">
            <a:avLst/>
          </a:prstGeom>
          <a:noFill/>
        </p:spPr>
        <p:txBody>
          <a:bodyPr wrap="none" rtlCol="0">
            <a:spAutoFit/>
          </a:bodyPr>
          <a:lstStyle/>
          <a:p>
            <a:r>
              <a:rPr lang="en-US" dirty="0" smtClean="0"/>
              <a:t>Electrons</a:t>
            </a:r>
            <a:endParaRPr lang="en-US" dirty="0"/>
          </a:p>
        </p:txBody>
      </p:sp>
      <p:cxnSp>
        <p:nvCxnSpPr>
          <p:cNvPr id="5" name="Straight Connector 4"/>
          <p:cNvCxnSpPr/>
          <p:nvPr/>
        </p:nvCxnSpPr>
        <p:spPr>
          <a:xfrm flipH="1" flipV="1">
            <a:off x="3888969" y="2155969"/>
            <a:ext cx="1978944" cy="9845"/>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3972450" y="1092752"/>
            <a:ext cx="0" cy="4164269"/>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682214" y="6143035"/>
            <a:ext cx="2454744" cy="369332"/>
          </a:xfrm>
          <a:prstGeom prst="rect">
            <a:avLst/>
          </a:prstGeom>
          <a:noFill/>
        </p:spPr>
        <p:txBody>
          <a:bodyPr wrap="none" rtlCol="0">
            <a:spAutoFit/>
          </a:bodyPr>
          <a:lstStyle/>
          <a:p>
            <a:r>
              <a:rPr lang="en-US" smtClean="0"/>
              <a:t>10</a:t>
            </a:r>
            <a:r>
              <a:rPr lang="en-US" baseline="30000" smtClean="0"/>
              <a:t>3.2</a:t>
            </a:r>
            <a:r>
              <a:rPr lang="en-US" smtClean="0"/>
              <a:t>  cm</a:t>
            </a:r>
            <a:r>
              <a:rPr lang="en-US" dirty="0" smtClean="0"/>
              <a:t>-2s-1sr-1MeV-1</a:t>
            </a:r>
            <a:endParaRPr lang="en-US" baseline="30000" dirty="0"/>
          </a:p>
        </p:txBody>
      </p:sp>
    </p:spTree>
    <p:extLst>
      <p:ext uri="{BB962C8B-B14F-4D97-AF65-F5344CB8AC3E}">
        <p14:creationId xmlns:p14="http://schemas.microsoft.com/office/powerpoint/2010/main" val="397935632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5418" y="941536"/>
            <a:ext cx="8190664" cy="584776"/>
          </a:xfrm>
          <a:prstGeom prst="rect">
            <a:avLst/>
          </a:prstGeom>
          <a:noFill/>
        </p:spPr>
        <p:txBody>
          <a:bodyPr wrap="none" rtlCol="0">
            <a:spAutoFit/>
          </a:bodyPr>
          <a:lstStyle/>
          <a:p>
            <a:r>
              <a:rPr lang="en-US" sz="3200" dirty="0" smtClean="0"/>
              <a:t>Electron Spectra, expected, worst case, etc.</a:t>
            </a:r>
            <a:endParaRPr lang="en-US" sz="3200" dirty="0"/>
          </a:p>
        </p:txBody>
      </p:sp>
      <p:sp>
        <p:nvSpPr>
          <p:cNvPr id="5" name="Title 1"/>
          <p:cNvSpPr>
            <a:spLocks noGrp="1"/>
          </p:cNvSpPr>
          <p:nvPr>
            <p:ph type="title"/>
          </p:nvPr>
        </p:nvSpPr>
        <p:spPr>
          <a:xfrm>
            <a:off x="683879" y="185100"/>
            <a:ext cx="7199939" cy="675511"/>
          </a:xfrm>
        </p:spPr>
        <p:txBody>
          <a:bodyPr/>
          <a:lstStyle/>
          <a:p>
            <a:pPr algn="ctr"/>
            <a:r>
              <a:rPr lang="en-US" b="0" dirty="0" smtClean="0"/>
              <a:t>Environment</a:t>
            </a:r>
            <a:endParaRPr lang="en-US" b="0" dirty="0"/>
          </a:p>
        </p:txBody>
      </p:sp>
      <p:pic>
        <p:nvPicPr>
          <p:cNvPr id="2" name="Picture 1" descr="spp_elec_gam_ch3_ch4_9p5_30R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6370"/>
            <a:ext cx="8875059" cy="5611630"/>
          </a:xfrm>
          <a:prstGeom prst="rect">
            <a:avLst/>
          </a:prstGeom>
        </p:spPr>
      </p:pic>
    </p:spTree>
    <p:extLst>
      <p:ext uri="{BB962C8B-B14F-4D97-AF65-F5344CB8AC3E}">
        <p14:creationId xmlns:p14="http://schemas.microsoft.com/office/powerpoint/2010/main" val="169588288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3879" y="185100"/>
            <a:ext cx="8460121" cy="675511"/>
          </a:xfrm>
        </p:spPr>
        <p:txBody>
          <a:bodyPr/>
          <a:lstStyle/>
          <a:p>
            <a:r>
              <a:rPr lang="en-US" dirty="0" smtClean="0"/>
              <a:t>Anti-coincidence System: GEANT Setup</a:t>
            </a:r>
            <a:endParaRPr lang="en-US" dirty="0"/>
          </a:p>
        </p:txBody>
      </p:sp>
      <p:pic>
        <p:nvPicPr>
          <p:cNvPr id="5" name="Picture 4" descr="Screen Shot 2013-10-25 at 10.22.33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0265" y="1111304"/>
            <a:ext cx="7275941" cy="5359020"/>
          </a:xfrm>
          <a:prstGeom prst="rect">
            <a:avLst/>
          </a:prstGeom>
        </p:spPr>
      </p:pic>
      <p:sp>
        <p:nvSpPr>
          <p:cNvPr id="6" name="Content Placeholder 1"/>
          <p:cNvSpPr>
            <a:spLocks noGrp="1"/>
          </p:cNvSpPr>
          <p:nvPr>
            <p:ph idx="1"/>
          </p:nvPr>
        </p:nvSpPr>
        <p:spPr>
          <a:xfrm>
            <a:off x="145509" y="3069314"/>
            <a:ext cx="2341393" cy="2182917"/>
          </a:xfrm>
          <a:solidFill>
            <a:schemeClr val="bg1"/>
          </a:solidFill>
        </p:spPr>
        <p:txBody>
          <a:bodyPr/>
          <a:lstStyle/>
          <a:p>
            <a:r>
              <a:rPr lang="en-US" dirty="0" smtClean="0"/>
              <a:t>Improved setup for GEANT4 model of electron SSD anticoincidence</a:t>
            </a:r>
          </a:p>
          <a:p>
            <a:pPr marL="0" indent="0">
              <a:buNone/>
            </a:pPr>
            <a:endParaRPr lang="en-US" dirty="0"/>
          </a:p>
        </p:txBody>
      </p:sp>
    </p:spTree>
    <p:extLst>
      <p:ext uri="{BB962C8B-B14F-4D97-AF65-F5344CB8AC3E}">
        <p14:creationId xmlns:p14="http://schemas.microsoft.com/office/powerpoint/2010/main" val="372079851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880" y="185100"/>
            <a:ext cx="7219752" cy="675511"/>
          </a:xfrm>
        </p:spPr>
        <p:txBody>
          <a:bodyPr/>
          <a:lstStyle/>
          <a:p>
            <a:pPr algn="ctr"/>
            <a:r>
              <a:rPr lang="en-US" b="0" dirty="0" smtClean="0"/>
              <a:t>Key L4 Requirements: Composition</a:t>
            </a:r>
            <a:endParaRPr lang="en-US" b="0" dirty="0"/>
          </a:p>
        </p:txBody>
      </p:sp>
      <p:pic>
        <p:nvPicPr>
          <p:cNvPr id="4" name="Picture 3" descr="EPI_Lo_L3L4Req_composi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443" y="1019339"/>
            <a:ext cx="7515866" cy="5006174"/>
          </a:xfrm>
          <a:prstGeom prst="rect">
            <a:avLst/>
          </a:prstGeom>
        </p:spPr>
      </p:pic>
    </p:spTree>
    <p:extLst>
      <p:ext uri="{BB962C8B-B14F-4D97-AF65-F5344CB8AC3E}">
        <p14:creationId xmlns:p14="http://schemas.microsoft.com/office/powerpoint/2010/main" val="2650471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3879" y="185100"/>
            <a:ext cx="8460121" cy="675511"/>
          </a:xfrm>
        </p:spPr>
        <p:txBody>
          <a:bodyPr/>
          <a:lstStyle/>
          <a:p>
            <a:r>
              <a:rPr lang="en-US" dirty="0" smtClean="0"/>
              <a:t>Anti-coincidence System: GEANT Results</a:t>
            </a:r>
            <a:endParaRPr lang="en-US" dirty="0"/>
          </a:p>
        </p:txBody>
      </p:sp>
      <p:sp>
        <p:nvSpPr>
          <p:cNvPr id="2" name="TextBox 1"/>
          <p:cNvSpPr txBox="1"/>
          <p:nvPr/>
        </p:nvSpPr>
        <p:spPr>
          <a:xfrm>
            <a:off x="211651" y="1292469"/>
            <a:ext cx="8730619" cy="4862870"/>
          </a:xfrm>
          <a:prstGeom prst="rect">
            <a:avLst/>
          </a:prstGeom>
          <a:noFill/>
        </p:spPr>
        <p:txBody>
          <a:bodyPr wrap="square" rtlCol="0">
            <a:spAutoFit/>
          </a:bodyPr>
          <a:lstStyle/>
          <a:p>
            <a:pPr algn="l">
              <a:spcAft>
                <a:spcPts val="2100"/>
              </a:spcAft>
            </a:pPr>
            <a:r>
              <a:rPr lang="en-US" sz="2400" dirty="0" smtClean="0"/>
              <a:t>Assumed electron flux of j(E) ~ E</a:t>
            </a:r>
            <a:r>
              <a:rPr lang="en-US" sz="2400" baseline="30000" dirty="0" smtClean="0"/>
              <a:t>– 2.65 </a:t>
            </a:r>
            <a:r>
              <a:rPr lang="en-US" sz="2400" dirty="0" smtClean="0"/>
              <a:t>from ~10 keV to ~5 MeV</a:t>
            </a:r>
          </a:p>
          <a:p>
            <a:pPr algn="l">
              <a:spcAft>
                <a:spcPts val="2100"/>
              </a:spcAft>
            </a:pPr>
            <a:r>
              <a:rPr lang="en-US" sz="2400" dirty="0" smtClean="0"/>
              <a:t>Penetrator </a:t>
            </a:r>
            <a:r>
              <a:rPr lang="en-US" sz="2400" dirty="0"/>
              <a:t>rejection efficiency </a:t>
            </a:r>
            <a:r>
              <a:rPr lang="en-US" sz="2400" dirty="0" smtClean="0"/>
              <a:t>range </a:t>
            </a:r>
            <a:r>
              <a:rPr lang="en-US" sz="2400" dirty="0"/>
              <a:t>from 83% to 95% from 1 MeV up to 10 MeV incident electron energy</a:t>
            </a:r>
          </a:p>
          <a:p>
            <a:pPr algn="l">
              <a:spcAft>
                <a:spcPts val="2100"/>
              </a:spcAft>
            </a:pPr>
            <a:r>
              <a:rPr lang="en-US" sz="2400" dirty="0" smtClean="0"/>
              <a:t>Following peer review result of S/N of ~3 for foreground electrons with anti-coincidence, higher fidelity sensor model yields S/N ~10</a:t>
            </a:r>
          </a:p>
          <a:p>
            <a:pPr algn="l">
              <a:spcAft>
                <a:spcPts val="2100"/>
              </a:spcAft>
            </a:pPr>
            <a:r>
              <a:rPr lang="en-US" sz="2400" dirty="0" smtClean="0"/>
              <a:t>New GEANT model accounts for more realistic geometry and extra shielding by structure </a:t>
            </a:r>
          </a:p>
          <a:p>
            <a:pPr algn="l">
              <a:spcAft>
                <a:spcPts val="2100"/>
              </a:spcAft>
            </a:pPr>
            <a:r>
              <a:rPr lang="en-US" sz="2400" dirty="0" smtClean="0"/>
              <a:t>Only ~1% of electrons below 2 MeV penetrate to detectors in this model</a:t>
            </a:r>
            <a:endParaRPr lang="en-US" dirty="0"/>
          </a:p>
        </p:txBody>
      </p:sp>
    </p:spTree>
    <p:extLst>
      <p:ext uri="{BB962C8B-B14F-4D97-AF65-F5344CB8AC3E}">
        <p14:creationId xmlns:p14="http://schemas.microsoft.com/office/powerpoint/2010/main" val="39378650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3879" y="185100"/>
            <a:ext cx="7199939" cy="675511"/>
          </a:xfrm>
        </p:spPr>
        <p:txBody>
          <a:bodyPr/>
          <a:lstStyle/>
          <a:p>
            <a:pPr algn="ctr"/>
            <a:r>
              <a:rPr lang="en-US" b="0" dirty="0" smtClean="0"/>
              <a:t>Particle Intensities and Rates</a:t>
            </a:r>
            <a:endParaRPr lang="en-US" b="0" dirty="0"/>
          </a:p>
        </p:txBody>
      </p:sp>
      <p:pic>
        <p:nvPicPr>
          <p:cNvPr id="2" name="Picture 1" descr="EPI_Lo_Rate_Spreadsheet_inst_specs_part_environm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10" y="1079670"/>
            <a:ext cx="4089938" cy="5208677"/>
          </a:xfrm>
          <a:prstGeom prst="rect">
            <a:avLst/>
          </a:prstGeom>
        </p:spPr>
      </p:pic>
    </p:spTree>
    <p:extLst>
      <p:ext uri="{BB962C8B-B14F-4D97-AF65-F5344CB8AC3E}">
        <p14:creationId xmlns:p14="http://schemas.microsoft.com/office/powerpoint/2010/main" val="186807034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3879" y="185100"/>
            <a:ext cx="7199939" cy="675511"/>
          </a:xfrm>
        </p:spPr>
        <p:txBody>
          <a:bodyPr/>
          <a:lstStyle/>
          <a:p>
            <a:pPr algn="ctr"/>
            <a:r>
              <a:rPr lang="en-US" b="0" dirty="0"/>
              <a:t>Particle Intensities and Rates</a:t>
            </a:r>
          </a:p>
        </p:txBody>
      </p:sp>
      <p:pic>
        <p:nvPicPr>
          <p:cNvPr id="2" name="Picture 1" descr="EPI_Lo_Rate_Spreadsheet_prot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119" y="960800"/>
            <a:ext cx="4155303" cy="5794475"/>
          </a:xfrm>
          <a:prstGeom prst="rect">
            <a:avLst/>
          </a:prstGeom>
        </p:spPr>
      </p:pic>
    </p:spTree>
    <p:extLst>
      <p:ext uri="{BB962C8B-B14F-4D97-AF65-F5344CB8AC3E}">
        <p14:creationId xmlns:p14="http://schemas.microsoft.com/office/powerpoint/2010/main" val="12767725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3879" y="185100"/>
            <a:ext cx="7199939" cy="675511"/>
          </a:xfrm>
        </p:spPr>
        <p:txBody>
          <a:bodyPr/>
          <a:lstStyle/>
          <a:p>
            <a:pPr algn="ctr"/>
            <a:r>
              <a:rPr lang="en-US" b="0" dirty="0"/>
              <a:t>Particle Intensities and Rates</a:t>
            </a:r>
          </a:p>
        </p:txBody>
      </p:sp>
      <p:pic>
        <p:nvPicPr>
          <p:cNvPr id="2" name="Picture 1" descr="EPI_Lo_Rate_Spreadsheet_electr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69" y="995427"/>
            <a:ext cx="4706230" cy="5498368"/>
          </a:xfrm>
          <a:prstGeom prst="rect">
            <a:avLst/>
          </a:prstGeom>
        </p:spPr>
      </p:pic>
    </p:spTree>
    <p:extLst>
      <p:ext uri="{BB962C8B-B14F-4D97-AF65-F5344CB8AC3E}">
        <p14:creationId xmlns:p14="http://schemas.microsoft.com/office/powerpoint/2010/main" val="12767725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3879" y="185100"/>
            <a:ext cx="7199939" cy="675511"/>
          </a:xfrm>
        </p:spPr>
        <p:txBody>
          <a:bodyPr/>
          <a:lstStyle/>
          <a:p>
            <a:pPr algn="ctr"/>
            <a:r>
              <a:rPr lang="en-US" b="0" dirty="0"/>
              <a:t>Particle Intensities and Rates</a:t>
            </a:r>
          </a:p>
        </p:txBody>
      </p:sp>
      <p:pic>
        <p:nvPicPr>
          <p:cNvPr id="2" name="Picture 1" descr="EPI_Lo_Rate_Spreadsheet_Rat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671" y="1005261"/>
            <a:ext cx="3707090" cy="5479196"/>
          </a:xfrm>
          <a:prstGeom prst="rect">
            <a:avLst/>
          </a:prstGeom>
        </p:spPr>
      </p:pic>
    </p:spTree>
    <p:extLst>
      <p:ext uri="{BB962C8B-B14F-4D97-AF65-F5344CB8AC3E}">
        <p14:creationId xmlns:p14="http://schemas.microsoft.com/office/powerpoint/2010/main" val="12767725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3879" y="185100"/>
            <a:ext cx="7199939" cy="675511"/>
          </a:xfrm>
        </p:spPr>
        <p:txBody>
          <a:bodyPr/>
          <a:lstStyle/>
          <a:p>
            <a:pPr algn="ctr"/>
            <a:r>
              <a:rPr lang="en-US" b="0" dirty="0" smtClean="0"/>
              <a:t>Environment: Dust</a:t>
            </a:r>
            <a:endParaRPr lang="en-US" b="0" dirty="0"/>
          </a:p>
        </p:txBody>
      </p:sp>
      <p:pic>
        <p:nvPicPr>
          <p:cNvPr id="8" name="Picture 7" descr="Screen Shot 2014-11-04 at 2.23.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185" y="1080261"/>
            <a:ext cx="7008518" cy="5363813"/>
          </a:xfrm>
          <a:prstGeom prst="rect">
            <a:avLst/>
          </a:prstGeom>
        </p:spPr>
      </p:pic>
    </p:spTree>
    <p:extLst>
      <p:ext uri="{BB962C8B-B14F-4D97-AF65-F5344CB8AC3E}">
        <p14:creationId xmlns:p14="http://schemas.microsoft.com/office/powerpoint/2010/main" val="340597094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Light </a:t>
            </a:r>
            <a:endParaRPr lang="en-US" dirty="0"/>
          </a:p>
        </p:txBody>
      </p:sp>
      <p:pic>
        <p:nvPicPr>
          <p:cNvPr id="12" name="Picture 11" descr="Sensor-Slide-19-figure.jpg"/>
          <p:cNvPicPr>
            <a:picLocks noChangeAspect="1"/>
          </p:cNvPicPr>
          <p:nvPr/>
        </p:nvPicPr>
        <p:blipFill>
          <a:blip r:embed="rId2" cstate="print"/>
          <a:stretch>
            <a:fillRect/>
          </a:stretch>
        </p:blipFill>
        <p:spPr>
          <a:xfrm>
            <a:off x="2699240" y="969161"/>
            <a:ext cx="6400800" cy="5498592"/>
          </a:xfrm>
          <a:prstGeom prst="rect">
            <a:avLst/>
          </a:prstGeom>
        </p:spPr>
      </p:pic>
    </p:spTree>
    <p:extLst>
      <p:ext uri="{BB962C8B-B14F-4D97-AF65-F5344CB8AC3E}">
        <p14:creationId xmlns:p14="http://schemas.microsoft.com/office/powerpoint/2010/main" val="228931495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3879" y="185100"/>
            <a:ext cx="7199939" cy="675511"/>
          </a:xfrm>
        </p:spPr>
        <p:txBody>
          <a:bodyPr/>
          <a:lstStyle/>
          <a:p>
            <a:pPr algn="ctr"/>
            <a:r>
              <a:rPr lang="en-US" b="0" dirty="0" smtClean="0"/>
              <a:t>Field of View</a:t>
            </a:r>
            <a:endParaRPr lang="en-US" b="0" dirty="0"/>
          </a:p>
        </p:txBody>
      </p:sp>
    </p:spTree>
    <p:extLst>
      <p:ext uri="{BB962C8B-B14F-4D97-AF65-F5344CB8AC3E}">
        <p14:creationId xmlns:p14="http://schemas.microsoft.com/office/powerpoint/2010/main" val="215344032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74" y="216932"/>
            <a:ext cx="8639175" cy="6009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95799" y="1539102"/>
            <a:ext cx="616537" cy="461665"/>
          </a:xfrm>
          <a:prstGeom prst="rect">
            <a:avLst/>
          </a:prstGeom>
          <a:noFill/>
        </p:spPr>
        <p:txBody>
          <a:bodyPr wrap="square" rtlCol="0">
            <a:spAutoFit/>
          </a:bodyPr>
          <a:lstStyle/>
          <a:p>
            <a:r>
              <a:rPr lang="en-US" sz="2400" b="1" dirty="0" smtClean="0">
                <a:solidFill>
                  <a:srgbClr val="0000FF"/>
                </a:solidFill>
              </a:rPr>
              <a:t>A1</a:t>
            </a:r>
            <a:endParaRPr lang="en-US" sz="2400" b="1" dirty="0">
              <a:solidFill>
                <a:srgbClr val="0000FF"/>
              </a:solidFill>
            </a:endParaRPr>
          </a:p>
        </p:txBody>
      </p:sp>
      <p:sp>
        <p:nvSpPr>
          <p:cNvPr id="6" name="TextBox 5"/>
          <p:cNvSpPr txBox="1"/>
          <p:nvPr/>
        </p:nvSpPr>
        <p:spPr>
          <a:xfrm>
            <a:off x="4648199" y="2362200"/>
            <a:ext cx="594387" cy="461665"/>
          </a:xfrm>
          <a:prstGeom prst="rect">
            <a:avLst/>
          </a:prstGeom>
          <a:noFill/>
        </p:spPr>
        <p:txBody>
          <a:bodyPr wrap="square" rtlCol="0">
            <a:spAutoFit/>
          </a:bodyPr>
          <a:lstStyle/>
          <a:p>
            <a:r>
              <a:rPr lang="en-US" sz="2400" b="1" dirty="0" smtClean="0">
                <a:solidFill>
                  <a:srgbClr val="0000FF"/>
                </a:solidFill>
              </a:rPr>
              <a:t>A2</a:t>
            </a:r>
            <a:endParaRPr lang="en-US" sz="2400" b="1" dirty="0">
              <a:solidFill>
                <a:srgbClr val="0000FF"/>
              </a:solidFill>
            </a:endParaRPr>
          </a:p>
        </p:txBody>
      </p:sp>
      <p:sp>
        <p:nvSpPr>
          <p:cNvPr id="7" name="TextBox 6"/>
          <p:cNvSpPr txBox="1"/>
          <p:nvPr/>
        </p:nvSpPr>
        <p:spPr>
          <a:xfrm>
            <a:off x="3991231" y="3048864"/>
            <a:ext cx="640805" cy="461665"/>
          </a:xfrm>
          <a:prstGeom prst="rect">
            <a:avLst/>
          </a:prstGeom>
          <a:noFill/>
        </p:spPr>
        <p:txBody>
          <a:bodyPr wrap="square" rtlCol="0">
            <a:spAutoFit/>
          </a:bodyPr>
          <a:lstStyle/>
          <a:p>
            <a:r>
              <a:rPr lang="en-US" sz="2400" b="1" dirty="0">
                <a:solidFill>
                  <a:srgbClr val="0000FF"/>
                </a:solidFill>
              </a:rPr>
              <a:t>B</a:t>
            </a:r>
            <a:r>
              <a:rPr lang="en-US" sz="2400" b="1" dirty="0" smtClean="0">
                <a:solidFill>
                  <a:srgbClr val="0000FF"/>
                </a:solidFill>
              </a:rPr>
              <a:t>1</a:t>
            </a:r>
            <a:endParaRPr lang="en-US" sz="2400" b="1" dirty="0">
              <a:solidFill>
                <a:srgbClr val="0000FF"/>
              </a:solidFill>
            </a:endParaRPr>
          </a:p>
        </p:txBody>
      </p:sp>
      <p:sp>
        <p:nvSpPr>
          <p:cNvPr id="8" name="TextBox 7"/>
          <p:cNvSpPr txBox="1"/>
          <p:nvPr/>
        </p:nvSpPr>
        <p:spPr>
          <a:xfrm>
            <a:off x="2815281" y="3059847"/>
            <a:ext cx="636360" cy="461665"/>
          </a:xfrm>
          <a:prstGeom prst="rect">
            <a:avLst/>
          </a:prstGeom>
          <a:noFill/>
        </p:spPr>
        <p:txBody>
          <a:bodyPr wrap="square" rtlCol="0">
            <a:spAutoFit/>
          </a:bodyPr>
          <a:lstStyle/>
          <a:p>
            <a:r>
              <a:rPr lang="en-US" sz="2400" b="1" dirty="0" smtClean="0">
                <a:solidFill>
                  <a:srgbClr val="0000FF"/>
                </a:solidFill>
              </a:rPr>
              <a:t>B2</a:t>
            </a:r>
            <a:endParaRPr lang="en-US" sz="2400" b="1" dirty="0">
              <a:solidFill>
                <a:srgbClr val="0000FF"/>
              </a:solidFill>
            </a:endParaRPr>
          </a:p>
        </p:txBody>
      </p:sp>
      <p:sp>
        <p:nvSpPr>
          <p:cNvPr id="9" name="TextBox 8"/>
          <p:cNvSpPr txBox="1"/>
          <p:nvPr/>
        </p:nvSpPr>
        <p:spPr>
          <a:xfrm>
            <a:off x="1905000" y="2590800"/>
            <a:ext cx="651168" cy="461665"/>
          </a:xfrm>
          <a:prstGeom prst="rect">
            <a:avLst/>
          </a:prstGeom>
          <a:noFill/>
        </p:spPr>
        <p:txBody>
          <a:bodyPr wrap="square" rtlCol="0">
            <a:spAutoFit/>
          </a:bodyPr>
          <a:lstStyle/>
          <a:p>
            <a:r>
              <a:rPr lang="en-US" sz="2400" b="1" dirty="0">
                <a:solidFill>
                  <a:srgbClr val="0000FF"/>
                </a:solidFill>
              </a:rPr>
              <a:t>C</a:t>
            </a:r>
            <a:r>
              <a:rPr lang="en-US" sz="2400" b="1" dirty="0" smtClean="0">
                <a:solidFill>
                  <a:srgbClr val="0000FF"/>
                </a:solidFill>
              </a:rPr>
              <a:t>1</a:t>
            </a:r>
            <a:endParaRPr lang="en-US" sz="2400" b="1" dirty="0">
              <a:solidFill>
                <a:srgbClr val="0000FF"/>
              </a:solidFill>
            </a:endParaRPr>
          </a:p>
        </p:txBody>
      </p:sp>
      <p:sp>
        <p:nvSpPr>
          <p:cNvPr id="10" name="TextBox 9"/>
          <p:cNvSpPr txBox="1"/>
          <p:nvPr/>
        </p:nvSpPr>
        <p:spPr>
          <a:xfrm>
            <a:off x="1523999" y="1600200"/>
            <a:ext cx="625135" cy="461665"/>
          </a:xfrm>
          <a:prstGeom prst="rect">
            <a:avLst/>
          </a:prstGeom>
          <a:noFill/>
        </p:spPr>
        <p:txBody>
          <a:bodyPr wrap="square" rtlCol="0">
            <a:spAutoFit/>
          </a:bodyPr>
          <a:lstStyle/>
          <a:p>
            <a:r>
              <a:rPr lang="en-US" sz="2400" b="1" dirty="0" smtClean="0">
                <a:solidFill>
                  <a:srgbClr val="0000FF"/>
                </a:solidFill>
              </a:rPr>
              <a:t>C</a:t>
            </a:r>
            <a:r>
              <a:rPr lang="en-US" sz="2400" b="1" dirty="0">
                <a:solidFill>
                  <a:srgbClr val="0000FF"/>
                </a:solidFill>
              </a:rPr>
              <a:t>2</a:t>
            </a:r>
          </a:p>
        </p:txBody>
      </p:sp>
      <p:sp>
        <p:nvSpPr>
          <p:cNvPr id="11" name="TextBox 10"/>
          <p:cNvSpPr txBox="1"/>
          <p:nvPr/>
        </p:nvSpPr>
        <p:spPr>
          <a:xfrm>
            <a:off x="2167580" y="990600"/>
            <a:ext cx="600245" cy="461665"/>
          </a:xfrm>
          <a:prstGeom prst="rect">
            <a:avLst/>
          </a:prstGeom>
          <a:noFill/>
        </p:spPr>
        <p:txBody>
          <a:bodyPr wrap="square" rtlCol="0">
            <a:spAutoFit/>
          </a:bodyPr>
          <a:lstStyle/>
          <a:p>
            <a:r>
              <a:rPr lang="en-US" sz="2400" b="1" dirty="0">
                <a:solidFill>
                  <a:srgbClr val="0000FF"/>
                </a:solidFill>
              </a:rPr>
              <a:t>D</a:t>
            </a:r>
            <a:r>
              <a:rPr lang="en-US" sz="2400" b="1" dirty="0" smtClean="0">
                <a:solidFill>
                  <a:srgbClr val="0000FF"/>
                </a:solidFill>
              </a:rPr>
              <a:t>1</a:t>
            </a:r>
            <a:endParaRPr lang="en-US" sz="2400" b="1" dirty="0">
              <a:solidFill>
                <a:srgbClr val="0000FF"/>
              </a:solidFill>
            </a:endParaRPr>
          </a:p>
        </p:txBody>
      </p:sp>
      <p:sp>
        <p:nvSpPr>
          <p:cNvPr id="12" name="TextBox 11"/>
          <p:cNvSpPr txBox="1"/>
          <p:nvPr/>
        </p:nvSpPr>
        <p:spPr>
          <a:xfrm>
            <a:off x="3348680" y="805934"/>
            <a:ext cx="607681" cy="461665"/>
          </a:xfrm>
          <a:prstGeom prst="rect">
            <a:avLst/>
          </a:prstGeom>
          <a:noFill/>
        </p:spPr>
        <p:txBody>
          <a:bodyPr wrap="square" rtlCol="0">
            <a:spAutoFit/>
          </a:bodyPr>
          <a:lstStyle/>
          <a:p>
            <a:r>
              <a:rPr lang="en-US" sz="2400" b="1" dirty="0" smtClean="0">
                <a:solidFill>
                  <a:srgbClr val="0000FF"/>
                </a:solidFill>
              </a:rPr>
              <a:t>D</a:t>
            </a:r>
            <a:r>
              <a:rPr lang="en-US" sz="2400" b="1" dirty="0">
                <a:solidFill>
                  <a:srgbClr val="0000FF"/>
                </a:solidFill>
              </a:rPr>
              <a:t>2</a:t>
            </a:r>
          </a:p>
        </p:txBody>
      </p:sp>
      <p:sp>
        <p:nvSpPr>
          <p:cNvPr id="13" name="TextBox 12"/>
          <p:cNvSpPr txBox="1"/>
          <p:nvPr/>
        </p:nvSpPr>
        <p:spPr>
          <a:xfrm>
            <a:off x="4800600" y="4953000"/>
            <a:ext cx="2767013" cy="369332"/>
          </a:xfrm>
          <a:prstGeom prst="rect">
            <a:avLst/>
          </a:prstGeom>
          <a:noFill/>
        </p:spPr>
        <p:txBody>
          <a:bodyPr wrap="square" rtlCol="0">
            <a:spAutoFit/>
          </a:bodyPr>
          <a:lstStyle/>
          <a:p>
            <a:r>
              <a:rPr lang="en-US" dirty="0" smtClean="0"/>
              <a:t>Cutout for connectors</a:t>
            </a:r>
            <a:endParaRPr lang="en-US" dirty="0"/>
          </a:p>
        </p:txBody>
      </p:sp>
      <p:cxnSp>
        <p:nvCxnSpPr>
          <p:cNvPr id="14" name="Straight Arrow Connector 13"/>
          <p:cNvCxnSpPr>
            <a:stCxn id="13" idx="1"/>
          </p:cNvCxnSpPr>
          <p:nvPr/>
        </p:nvCxnSpPr>
        <p:spPr>
          <a:xfrm flipH="1" flipV="1">
            <a:off x="4343400" y="4572000"/>
            <a:ext cx="457200" cy="56566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199993" y="462125"/>
            <a:ext cx="2241832" cy="369332"/>
          </a:xfrm>
          <a:prstGeom prst="rect">
            <a:avLst/>
          </a:prstGeom>
          <a:solidFill>
            <a:schemeClr val="bg1"/>
          </a:solidFill>
        </p:spPr>
        <p:txBody>
          <a:bodyPr wrap="none" rtlCol="0">
            <a:spAutoFit/>
          </a:bodyPr>
          <a:lstStyle/>
          <a:p>
            <a:r>
              <a:rPr lang="en-US" b="1" dirty="0" smtClean="0">
                <a:solidFill>
                  <a:srgbClr val="7030A0"/>
                </a:solidFill>
              </a:rPr>
              <a:t>Mechanical</a:t>
            </a:r>
            <a:r>
              <a:rPr lang="en-US" b="1" dirty="0" smtClean="0">
                <a:solidFill>
                  <a:srgbClr val="0000FF"/>
                </a:solidFill>
              </a:rPr>
              <a:t>/Electrical</a:t>
            </a:r>
            <a:endParaRPr lang="en-US" b="1" dirty="0">
              <a:solidFill>
                <a:srgbClr val="0000FF"/>
              </a:solidFill>
            </a:endParaRPr>
          </a:p>
        </p:txBody>
      </p:sp>
    </p:spTree>
    <p:extLst>
      <p:ext uri="{BB962C8B-B14F-4D97-AF65-F5344CB8AC3E}">
        <p14:creationId xmlns:p14="http://schemas.microsoft.com/office/powerpoint/2010/main" val="375319475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972" t="16790" r="19338" b="6878"/>
          <a:stretch/>
        </p:blipFill>
        <p:spPr bwMode="auto">
          <a:xfrm>
            <a:off x="152400" y="228600"/>
            <a:ext cx="8781976" cy="6455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477000" y="3631268"/>
            <a:ext cx="533400" cy="400110"/>
          </a:xfrm>
          <a:prstGeom prst="rect">
            <a:avLst/>
          </a:prstGeom>
          <a:solidFill>
            <a:srgbClr val="FFFFFF">
              <a:alpha val="31000"/>
            </a:srgbClr>
          </a:solidFill>
        </p:spPr>
        <p:txBody>
          <a:bodyPr wrap="square" rtlCol="0">
            <a:spAutoFit/>
          </a:bodyPr>
          <a:lstStyle/>
          <a:p>
            <a:r>
              <a:rPr lang="en-US" sz="2000" b="1" smtClean="0">
                <a:solidFill>
                  <a:srgbClr val="0000FF"/>
                </a:solidFill>
              </a:rPr>
              <a:t>A1</a:t>
            </a:r>
            <a:endParaRPr lang="en-US" sz="2000" b="1" dirty="0">
              <a:solidFill>
                <a:srgbClr val="0000FF"/>
              </a:solidFill>
            </a:endParaRPr>
          </a:p>
        </p:txBody>
      </p:sp>
      <p:sp>
        <p:nvSpPr>
          <p:cNvPr id="6" name="TextBox 5"/>
          <p:cNvSpPr txBox="1"/>
          <p:nvPr/>
        </p:nvSpPr>
        <p:spPr>
          <a:xfrm>
            <a:off x="6019800" y="3352800"/>
            <a:ext cx="533400" cy="400110"/>
          </a:xfrm>
          <a:prstGeom prst="rect">
            <a:avLst/>
          </a:prstGeom>
          <a:solidFill>
            <a:srgbClr val="FFFFFF">
              <a:alpha val="31000"/>
            </a:srgbClr>
          </a:solidFill>
        </p:spPr>
        <p:txBody>
          <a:bodyPr wrap="square" rtlCol="0">
            <a:spAutoFit/>
          </a:bodyPr>
          <a:lstStyle/>
          <a:p>
            <a:r>
              <a:rPr lang="en-US" sz="2000" b="1" smtClean="0">
                <a:solidFill>
                  <a:srgbClr val="0000FF"/>
                </a:solidFill>
              </a:rPr>
              <a:t>A2</a:t>
            </a:r>
            <a:endParaRPr lang="en-US" sz="2000" b="1" dirty="0">
              <a:solidFill>
                <a:srgbClr val="0000FF"/>
              </a:solidFill>
            </a:endParaRPr>
          </a:p>
        </p:txBody>
      </p:sp>
      <p:sp>
        <p:nvSpPr>
          <p:cNvPr id="7" name="TextBox 6"/>
          <p:cNvSpPr txBox="1"/>
          <p:nvPr/>
        </p:nvSpPr>
        <p:spPr>
          <a:xfrm>
            <a:off x="5867400" y="2819400"/>
            <a:ext cx="533400" cy="400110"/>
          </a:xfrm>
          <a:prstGeom prst="rect">
            <a:avLst/>
          </a:prstGeom>
          <a:solidFill>
            <a:srgbClr val="FFFFFF">
              <a:alpha val="31000"/>
            </a:srgbClr>
          </a:solidFill>
        </p:spPr>
        <p:txBody>
          <a:bodyPr wrap="square" rtlCol="0">
            <a:spAutoFit/>
          </a:bodyPr>
          <a:lstStyle/>
          <a:p>
            <a:r>
              <a:rPr lang="en-US" sz="2000" b="1" dirty="0">
                <a:solidFill>
                  <a:srgbClr val="0000FF"/>
                </a:solidFill>
              </a:rPr>
              <a:t>B</a:t>
            </a:r>
            <a:r>
              <a:rPr lang="en-US" sz="2000" b="1" dirty="0" smtClean="0">
                <a:solidFill>
                  <a:srgbClr val="0000FF"/>
                </a:solidFill>
              </a:rPr>
              <a:t>1</a:t>
            </a:r>
            <a:endParaRPr lang="en-US" sz="2000" b="1" dirty="0">
              <a:solidFill>
                <a:srgbClr val="0000FF"/>
              </a:solidFill>
            </a:endParaRPr>
          </a:p>
        </p:txBody>
      </p:sp>
      <p:sp>
        <p:nvSpPr>
          <p:cNvPr id="8" name="TextBox 7"/>
          <p:cNvSpPr txBox="1"/>
          <p:nvPr/>
        </p:nvSpPr>
        <p:spPr>
          <a:xfrm>
            <a:off x="6096000" y="2438400"/>
            <a:ext cx="533400" cy="400110"/>
          </a:xfrm>
          <a:prstGeom prst="rect">
            <a:avLst/>
          </a:prstGeom>
          <a:solidFill>
            <a:srgbClr val="FFFFFF">
              <a:alpha val="31000"/>
            </a:srgbClr>
          </a:solidFill>
        </p:spPr>
        <p:txBody>
          <a:bodyPr wrap="square" rtlCol="0">
            <a:spAutoFit/>
          </a:bodyPr>
          <a:lstStyle/>
          <a:p>
            <a:r>
              <a:rPr lang="en-US" sz="2000" b="1" dirty="0" smtClean="0">
                <a:solidFill>
                  <a:srgbClr val="0000FF"/>
                </a:solidFill>
              </a:rPr>
              <a:t>B2</a:t>
            </a:r>
            <a:endParaRPr lang="en-US" sz="2000" b="1" dirty="0">
              <a:solidFill>
                <a:srgbClr val="0000FF"/>
              </a:solidFill>
            </a:endParaRPr>
          </a:p>
        </p:txBody>
      </p:sp>
      <p:sp>
        <p:nvSpPr>
          <p:cNvPr id="9" name="TextBox 8"/>
          <p:cNvSpPr txBox="1"/>
          <p:nvPr/>
        </p:nvSpPr>
        <p:spPr>
          <a:xfrm>
            <a:off x="6553200" y="2345323"/>
            <a:ext cx="533400" cy="400110"/>
          </a:xfrm>
          <a:prstGeom prst="rect">
            <a:avLst/>
          </a:prstGeom>
          <a:solidFill>
            <a:srgbClr val="FFFFFF">
              <a:alpha val="31000"/>
            </a:srgbClr>
          </a:solidFill>
        </p:spPr>
        <p:txBody>
          <a:bodyPr wrap="square" rtlCol="0">
            <a:spAutoFit/>
          </a:bodyPr>
          <a:lstStyle/>
          <a:p>
            <a:r>
              <a:rPr lang="en-US" sz="2000" b="1" dirty="0">
                <a:solidFill>
                  <a:srgbClr val="0000FF"/>
                </a:solidFill>
              </a:rPr>
              <a:t>C</a:t>
            </a:r>
            <a:r>
              <a:rPr lang="en-US" sz="2000" b="1" dirty="0" smtClean="0">
                <a:solidFill>
                  <a:srgbClr val="0000FF"/>
                </a:solidFill>
              </a:rPr>
              <a:t>1</a:t>
            </a:r>
            <a:endParaRPr lang="en-US" sz="2000" b="1" dirty="0">
              <a:solidFill>
                <a:srgbClr val="0000FF"/>
              </a:solidFill>
            </a:endParaRPr>
          </a:p>
        </p:txBody>
      </p:sp>
      <p:sp>
        <p:nvSpPr>
          <p:cNvPr id="10" name="TextBox 9"/>
          <p:cNvSpPr txBox="1"/>
          <p:nvPr/>
        </p:nvSpPr>
        <p:spPr>
          <a:xfrm>
            <a:off x="7010400" y="2514600"/>
            <a:ext cx="533400" cy="400110"/>
          </a:xfrm>
          <a:prstGeom prst="rect">
            <a:avLst/>
          </a:prstGeom>
          <a:solidFill>
            <a:srgbClr val="FFFFFF">
              <a:alpha val="31000"/>
            </a:srgbClr>
          </a:solidFill>
        </p:spPr>
        <p:txBody>
          <a:bodyPr wrap="square" rtlCol="0">
            <a:spAutoFit/>
          </a:bodyPr>
          <a:lstStyle/>
          <a:p>
            <a:r>
              <a:rPr lang="en-US" sz="2000" b="1" dirty="0" smtClean="0">
                <a:solidFill>
                  <a:srgbClr val="0000FF"/>
                </a:solidFill>
              </a:rPr>
              <a:t>C</a:t>
            </a:r>
            <a:r>
              <a:rPr lang="en-US" sz="2000" b="1" dirty="0">
                <a:solidFill>
                  <a:srgbClr val="0000FF"/>
                </a:solidFill>
              </a:rPr>
              <a:t>2</a:t>
            </a:r>
          </a:p>
        </p:txBody>
      </p:sp>
      <p:sp>
        <p:nvSpPr>
          <p:cNvPr id="11" name="TextBox 10"/>
          <p:cNvSpPr txBox="1"/>
          <p:nvPr/>
        </p:nvSpPr>
        <p:spPr>
          <a:xfrm>
            <a:off x="7162800" y="2971800"/>
            <a:ext cx="533400" cy="400110"/>
          </a:xfrm>
          <a:prstGeom prst="rect">
            <a:avLst/>
          </a:prstGeom>
          <a:solidFill>
            <a:srgbClr val="FFFFFF">
              <a:alpha val="31000"/>
            </a:srgbClr>
          </a:solidFill>
        </p:spPr>
        <p:txBody>
          <a:bodyPr wrap="square" rtlCol="0">
            <a:spAutoFit/>
          </a:bodyPr>
          <a:lstStyle/>
          <a:p>
            <a:r>
              <a:rPr lang="en-US" sz="2000" b="1" dirty="0">
                <a:solidFill>
                  <a:srgbClr val="0000FF"/>
                </a:solidFill>
              </a:rPr>
              <a:t>D</a:t>
            </a:r>
            <a:r>
              <a:rPr lang="en-US" sz="2000" b="1" dirty="0" smtClean="0">
                <a:solidFill>
                  <a:srgbClr val="0000FF"/>
                </a:solidFill>
              </a:rPr>
              <a:t>1</a:t>
            </a:r>
            <a:endParaRPr lang="en-US" sz="2000" b="1" dirty="0">
              <a:solidFill>
                <a:srgbClr val="0000FF"/>
              </a:solidFill>
            </a:endParaRPr>
          </a:p>
        </p:txBody>
      </p:sp>
      <p:sp>
        <p:nvSpPr>
          <p:cNvPr id="12" name="TextBox 11"/>
          <p:cNvSpPr txBox="1"/>
          <p:nvPr/>
        </p:nvSpPr>
        <p:spPr>
          <a:xfrm>
            <a:off x="6931111" y="3421889"/>
            <a:ext cx="533400" cy="400110"/>
          </a:xfrm>
          <a:prstGeom prst="rect">
            <a:avLst/>
          </a:prstGeom>
          <a:solidFill>
            <a:srgbClr val="FFFFFF">
              <a:alpha val="31000"/>
            </a:srgbClr>
          </a:solidFill>
        </p:spPr>
        <p:txBody>
          <a:bodyPr wrap="square" rtlCol="0">
            <a:spAutoFit/>
          </a:bodyPr>
          <a:lstStyle/>
          <a:p>
            <a:r>
              <a:rPr lang="en-US" sz="2000" b="1" dirty="0" smtClean="0">
                <a:solidFill>
                  <a:srgbClr val="0000FF"/>
                </a:solidFill>
              </a:rPr>
              <a:t>D</a:t>
            </a:r>
            <a:r>
              <a:rPr lang="en-US" sz="2000" b="1" dirty="0">
                <a:solidFill>
                  <a:srgbClr val="0000FF"/>
                </a:solidFill>
              </a:rPr>
              <a:t>2</a:t>
            </a:r>
          </a:p>
        </p:txBody>
      </p:sp>
      <p:cxnSp>
        <p:nvCxnSpPr>
          <p:cNvPr id="3" name="Straight Arrow Connector 2"/>
          <p:cNvCxnSpPr/>
          <p:nvPr/>
        </p:nvCxnSpPr>
        <p:spPr>
          <a:xfrm flipH="1" flipV="1">
            <a:off x="4800600" y="990600"/>
            <a:ext cx="838200" cy="114300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410200" y="2052935"/>
            <a:ext cx="685800" cy="461665"/>
          </a:xfrm>
          <a:prstGeom prst="rect">
            <a:avLst/>
          </a:prstGeom>
          <a:solidFill>
            <a:srgbClr val="FFFFFF">
              <a:alpha val="31000"/>
            </a:srgbClr>
          </a:solidFill>
        </p:spPr>
        <p:txBody>
          <a:bodyPr wrap="square" rtlCol="0">
            <a:spAutoFit/>
          </a:bodyPr>
          <a:lstStyle/>
          <a:p>
            <a:r>
              <a:rPr lang="en-US" sz="2400" b="1" dirty="0" smtClean="0">
                <a:solidFill>
                  <a:srgbClr val="FF0000"/>
                </a:solidFill>
              </a:rPr>
              <a:t>Sun</a:t>
            </a:r>
            <a:endParaRPr lang="en-US" sz="2400" b="1" dirty="0">
              <a:solidFill>
                <a:srgbClr val="FF0000"/>
              </a:solidFill>
            </a:endParaRPr>
          </a:p>
        </p:txBody>
      </p:sp>
      <p:sp>
        <p:nvSpPr>
          <p:cNvPr id="2" name="Rectangle 1"/>
          <p:cNvSpPr/>
          <p:nvPr/>
        </p:nvSpPr>
        <p:spPr>
          <a:xfrm>
            <a:off x="6663559" y="621268"/>
            <a:ext cx="2241832" cy="369332"/>
          </a:xfrm>
          <a:prstGeom prst="rect">
            <a:avLst/>
          </a:prstGeom>
          <a:solidFill>
            <a:schemeClr val="bg1"/>
          </a:solidFill>
        </p:spPr>
        <p:txBody>
          <a:bodyPr wrap="none">
            <a:spAutoFit/>
          </a:bodyPr>
          <a:lstStyle/>
          <a:p>
            <a:r>
              <a:rPr lang="en-US" b="1" dirty="0">
                <a:solidFill>
                  <a:srgbClr val="7030A0"/>
                </a:solidFill>
              </a:rPr>
              <a:t>Mechanical</a:t>
            </a:r>
            <a:r>
              <a:rPr lang="en-US" b="1" dirty="0">
                <a:solidFill>
                  <a:srgbClr val="0000FF"/>
                </a:solidFill>
              </a:rPr>
              <a:t>/Electrical</a:t>
            </a:r>
            <a:endParaRPr lang="en-US" b="1" dirty="0"/>
          </a:p>
        </p:txBody>
      </p:sp>
    </p:spTree>
    <p:extLst>
      <p:ext uri="{BB962C8B-B14F-4D97-AF65-F5344CB8AC3E}">
        <p14:creationId xmlns:p14="http://schemas.microsoft.com/office/powerpoint/2010/main" val="237021460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PI_Lo_L3L4Req_electron_geometricfactcor.png"/>
          <p:cNvPicPr>
            <a:picLocks noChangeAspect="1"/>
          </p:cNvPicPr>
          <p:nvPr/>
        </p:nvPicPr>
        <p:blipFill rotWithShape="1">
          <a:blip r:embed="rId2">
            <a:extLst>
              <a:ext uri="{28A0092B-C50C-407E-A947-70E740481C1C}">
                <a14:useLocalDpi xmlns:a14="http://schemas.microsoft.com/office/drawing/2010/main" val="0"/>
              </a:ext>
            </a:extLst>
          </a:blip>
          <a:srcRect r="32606"/>
          <a:stretch/>
        </p:blipFill>
        <p:spPr>
          <a:xfrm>
            <a:off x="170954" y="1082789"/>
            <a:ext cx="4656459" cy="4493979"/>
          </a:xfrm>
          <a:prstGeom prst="rect">
            <a:avLst/>
          </a:prstGeom>
        </p:spPr>
      </p:pic>
      <p:pic>
        <p:nvPicPr>
          <p:cNvPr id="4" name="Picture 3" descr="EPI_Lo_L3L4Req_ion_geometricfactor.png"/>
          <p:cNvPicPr>
            <a:picLocks noChangeAspect="1"/>
          </p:cNvPicPr>
          <p:nvPr/>
        </p:nvPicPr>
        <p:blipFill rotWithShape="1">
          <a:blip r:embed="rId3">
            <a:extLst>
              <a:ext uri="{28A0092B-C50C-407E-A947-70E740481C1C}">
                <a14:useLocalDpi xmlns:a14="http://schemas.microsoft.com/office/drawing/2010/main" val="0"/>
              </a:ext>
            </a:extLst>
          </a:blip>
          <a:srcRect r="32250"/>
          <a:stretch/>
        </p:blipFill>
        <p:spPr>
          <a:xfrm>
            <a:off x="4853870" y="1131636"/>
            <a:ext cx="4290130" cy="4398189"/>
          </a:xfrm>
          <a:prstGeom prst="rect">
            <a:avLst/>
          </a:prstGeom>
        </p:spPr>
      </p:pic>
      <p:sp>
        <p:nvSpPr>
          <p:cNvPr id="6" name="Title 1"/>
          <p:cNvSpPr>
            <a:spLocks noGrp="1"/>
          </p:cNvSpPr>
          <p:nvPr>
            <p:ph type="title"/>
          </p:nvPr>
        </p:nvSpPr>
        <p:spPr>
          <a:xfrm>
            <a:off x="683880" y="185100"/>
            <a:ext cx="7219752" cy="675511"/>
          </a:xfrm>
        </p:spPr>
        <p:txBody>
          <a:bodyPr/>
          <a:lstStyle/>
          <a:p>
            <a:pPr algn="ctr"/>
            <a:r>
              <a:rPr lang="en-US" b="0" dirty="0" smtClean="0"/>
              <a:t>Key L4 Requirements: Geometry Factor</a:t>
            </a:r>
            <a:endParaRPr lang="en-US" b="0" dirty="0"/>
          </a:p>
        </p:txBody>
      </p:sp>
    </p:spTree>
    <p:extLst>
      <p:ext uri="{BB962C8B-B14F-4D97-AF65-F5344CB8AC3E}">
        <p14:creationId xmlns:p14="http://schemas.microsoft.com/office/powerpoint/2010/main" val="136637519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PI-Lo_FOV_image_for_paper_2014-02-12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4412"/>
            <a:ext cx="9144000" cy="4119442"/>
          </a:xfrm>
          <a:prstGeom prst="rect">
            <a:avLst/>
          </a:prstGeom>
        </p:spPr>
      </p:pic>
      <p:sp>
        <p:nvSpPr>
          <p:cNvPr id="3" name="TextBox 2"/>
          <p:cNvSpPr txBox="1"/>
          <p:nvPr/>
        </p:nvSpPr>
        <p:spPr>
          <a:xfrm>
            <a:off x="4260221" y="1998585"/>
            <a:ext cx="559994" cy="400110"/>
          </a:xfrm>
          <a:prstGeom prst="rect">
            <a:avLst/>
          </a:prstGeom>
          <a:noFill/>
        </p:spPr>
        <p:txBody>
          <a:bodyPr wrap="none" rtlCol="0">
            <a:spAutoFit/>
          </a:bodyPr>
          <a:lstStyle/>
          <a:p>
            <a:r>
              <a:rPr lang="en-US" sz="2000" dirty="0" smtClean="0"/>
              <a:t>TPS</a:t>
            </a:r>
            <a:endParaRPr lang="en-US" sz="2000" dirty="0"/>
          </a:p>
        </p:txBody>
      </p:sp>
      <p:sp>
        <p:nvSpPr>
          <p:cNvPr id="5" name="TextBox 4"/>
          <p:cNvSpPr txBox="1"/>
          <p:nvPr/>
        </p:nvSpPr>
        <p:spPr>
          <a:xfrm>
            <a:off x="3611352" y="2820723"/>
            <a:ext cx="750852" cy="595035"/>
          </a:xfrm>
          <a:prstGeom prst="rect">
            <a:avLst/>
          </a:prstGeom>
          <a:noFill/>
        </p:spPr>
        <p:txBody>
          <a:bodyPr wrap="none" rtlCol="0">
            <a:spAutoFit/>
          </a:bodyPr>
          <a:lstStyle/>
          <a:p>
            <a:pPr>
              <a:lnSpc>
                <a:spcPct val="80000"/>
              </a:lnSpc>
            </a:pPr>
            <a:r>
              <a:rPr lang="en-US" sz="2000" dirty="0" smtClean="0"/>
              <a:t>Solar</a:t>
            </a:r>
          </a:p>
          <a:p>
            <a:pPr>
              <a:lnSpc>
                <a:spcPct val="80000"/>
              </a:lnSpc>
            </a:pPr>
            <a:r>
              <a:rPr lang="en-US" sz="2000" smtClean="0"/>
              <a:t>Array</a:t>
            </a:r>
            <a:endParaRPr lang="en-US" sz="2000" dirty="0"/>
          </a:p>
        </p:txBody>
      </p:sp>
      <p:sp>
        <p:nvSpPr>
          <p:cNvPr id="6" name="TextBox 5"/>
          <p:cNvSpPr txBox="1"/>
          <p:nvPr/>
        </p:nvSpPr>
        <p:spPr>
          <a:xfrm>
            <a:off x="2074791" y="3051861"/>
            <a:ext cx="889987" cy="595035"/>
          </a:xfrm>
          <a:prstGeom prst="rect">
            <a:avLst/>
          </a:prstGeom>
          <a:noFill/>
        </p:spPr>
        <p:txBody>
          <a:bodyPr wrap="none" rtlCol="0">
            <a:spAutoFit/>
          </a:bodyPr>
          <a:lstStyle/>
          <a:p>
            <a:pPr>
              <a:lnSpc>
                <a:spcPct val="80000"/>
              </a:lnSpc>
            </a:pPr>
            <a:r>
              <a:rPr lang="en-US" sz="2000" dirty="0" smtClean="0"/>
              <a:t>Limb</a:t>
            </a:r>
          </a:p>
          <a:p>
            <a:pPr>
              <a:lnSpc>
                <a:spcPct val="80000"/>
              </a:lnSpc>
            </a:pPr>
            <a:r>
              <a:rPr lang="en-US" sz="2000" dirty="0" smtClean="0"/>
              <a:t>Sensor</a:t>
            </a:r>
            <a:endParaRPr lang="en-US" sz="2000" dirty="0"/>
          </a:p>
        </p:txBody>
      </p:sp>
      <p:sp>
        <p:nvSpPr>
          <p:cNvPr id="7" name="TextBox 6"/>
          <p:cNvSpPr txBox="1"/>
          <p:nvPr/>
        </p:nvSpPr>
        <p:spPr>
          <a:xfrm>
            <a:off x="6181990" y="628733"/>
            <a:ext cx="1454244" cy="400110"/>
          </a:xfrm>
          <a:prstGeom prst="rect">
            <a:avLst/>
          </a:prstGeom>
          <a:noFill/>
        </p:spPr>
        <p:txBody>
          <a:bodyPr wrap="none" rtlCol="0">
            <a:spAutoFit/>
          </a:bodyPr>
          <a:lstStyle/>
          <a:p>
            <a:r>
              <a:rPr lang="en-US" sz="2000" dirty="0" smtClean="0"/>
              <a:t>Limb Sensor</a:t>
            </a:r>
            <a:endParaRPr lang="en-US" sz="2000" dirty="0"/>
          </a:p>
        </p:txBody>
      </p:sp>
      <p:sp>
        <p:nvSpPr>
          <p:cNvPr id="8" name="TextBox 7"/>
          <p:cNvSpPr txBox="1"/>
          <p:nvPr/>
        </p:nvSpPr>
        <p:spPr>
          <a:xfrm>
            <a:off x="8203298" y="832440"/>
            <a:ext cx="804202" cy="400110"/>
          </a:xfrm>
          <a:prstGeom prst="rect">
            <a:avLst/>
          </a:prstGeom>
          <a:noFill/>
        </p:spPr>
        <p:txBody>
          <a:bodyPr wrap="none" rtlCol="0">
            <a:spAutoFit/>
          </a:bodyPr>
          <a:lstStyle/>
          <a:p>
            <a:r>
              <a:rPr lang="en-US" sz="2000" dirty="0" smtClean="0"/>
              <a:t>EPI-Hi</a:t>
            </a:r>
            <a:endParaRPr lang="en-US" sz="2000" dirty="0"/>
          </a:p>
        </p:txBody>
      </p:sp>
      <p:sp>
        <p:nvSpPr>
          <p:cNvPr id="9" name="TextBox 8"/>
          <p:cNvSpPr txBox="1"/>
          <p:nvPr/>
        </p:nvSpPr>
        <p:spPr>
          <a:xfrm>
            <a:off x="3408467" y="1523583"/>
            <a:ext cx="867069" cy="400110"/>
          </a:xfrm>
          <a:prstGeom prst="rect">
            <a:avLst/>
          </a:prstGeom>
          <a:noFill/>
        </p:spPr>
        <p:txBody>
          <a:bodyPr wrap="none" rtlCol="0">
            <a:spAutoFit/>
          </a:bodyPr>
          <a:lstStyle/>
          <a:p>
            <a:r>
              <a:rPr lang="en-US" sz="2000" dirty="0" smtClean="0"/>
              <a:t>WISPR</a:t>
            </a:r>
            <a:endParaRPr lang="en-US" sz="2000" dirty="0"/>
          </a:p>
        </p:txBody>
      </p:sp>
      <p:sp>
        <p:nvSpPr>
          <p:cNvPr id="10" name="TextBox 9"/>
          <p:cNvSpPr txBox="1"/>
          <p:nvPr/>
        </p:nvSpPr>
        <p:spPr>
          <a:xfrm>
            <a:off x="3190455" y="2422518"/>
            <a:ext cx="877163" cy="348813"/>
          </a:xfrm>
          <a:prstGeom prst="rect">
            <a:avLst/>
          </a:prstGeom>
          <a:noFill/>
        </p:spPr>
        <p:txBody>
          <a:bodyPr wrap="none" rtlCol="0">
            <a:spAutoFit/>
          </a:bodyPr>
          <a:lstStyle/>
          <a:p>
            <a:pPr>
              <a:lnSpc>
                <a:spcPct val="80000"/>
              </a:lnSpc>
            </a:pPr>
            <a:r>
              <a:rPr lang="en-US" sz="2000" dirty="0" smtClean="0"/>
              <a:t>FIELDS</a:t>
            </a:r>
            <a:endParaRPr lang="en-US" sz="2000" dirty="0"/>
          </a:p>
        </p:txBody>
      </p:sp>
      <p:sp>
        <p:nvSpPr>
          <p:cNvPr id="48" name="TextBox 47"/>
          <p:cNvSpPr txBox="1"/>
          <p:nvPr/>
        </p:nvSpPr>
        <p:spPr>
          <a:xfrm>
            <a:off x="4804175" y="755639"/>
            <a:ext cx="877163" cy="348813"/>
          </a:xfrm>
          <a:prstGeom prst="rect">
            <a:avLst/>
          </a:prstGeom>
          <a:noFill/>
        </p:spPr>
        <p:txBody>
          <a:bodyPr wrap="none" rtlCol="0">
            <a:spAutoFit/>
          </a:bodyPr>
          <a:lstStyle/>
          <a:p>
            <a:pPr>
              <a:lnSpc>
                <a:spcPct val="80000"/>
              </a:lnSpc>
            </a:pPr>
            <a:r>
              <a:rPr lang="en-US" sz="2000" dirty="0" smtClean="0"/>
              <a:t>FIELDS</a:t>
            </a:r>
            <a:endParaRPr lang="en-US" sz="2000" dirty="0"/>
          </a:p>
        </p:txBody>
      </p:sp>
      <p:cxnSp>
        <p:nvCxnSpPr>
          <p:cNvPr id="51" name="Straight Connector 50"/>
          <p:cNvCxnSpPr/>
          <p:nvPr/>
        </p:nvCxnSpPr>
        <p:spPr>
          <a:xfrm>
            <a:off x="4207914" y="1832381"/>
            <a:ext cx="816925" cy="3299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234535" y="1028843"/>
            <a:ext cx="0" cy="80353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3986778" y="2603244"/>
            <a:ext cx="1105683" cy="46159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910551" y="2012152"/>
            <a:ext cx="1320419" cy="348813"/>
          </a:xfrm>
          <a:prstGeom prst="rect">
            <a:avLst/>
          </a:prstGeom>
          <a:noFill/>
        </p:spPr>
        <p:txBody>
          <a:bodyPr wrap="none" rtlCol="0">
            <a:spAutoFit/>
          </a:bodyPr>
          <a:lstStyle/>
          <a:p>
            <a:pPr>
              <a:lnSpc>
                <a:spcPct val="80000"/>
              </a:lnSpc>
            </a:pPr>
            <a:r>
              <a:rPr lang="en-US" sz="2000" dirty="0" smtClean="0"/>
              <a:t>Mag Boom</a:t>
            </a:r>
            <a:endParaRPr lang="en-US" sz="2000" dirty="0"/>
          </a:p>
        </p:txBody>
      </p:sp>
      <p:sp>
        <p:nvSpPr>
          <p:cNvPr id="23" name="TextBox 22"/>
          <p:cNvSpPr txBox="1"/>
          <p:nvPr/>
        </p:nvSpPr>
        <p:spPr>
          <a:xfrm>
            <a:off x="6184948" y="2677418"/>
            <a:ext cx="301686" cy="369332"/>
          </a:xfrm>
          <a:prstGeom prst="rect">
            <a:avLst/>
          </a:prstGeom>
          <a:noFill/>
        </p:spPr>
        <p:txBody>
          <a:bodyPr wrap="none" rtlCol="0">
            <a:spAutoFit/>
          </a:bodyPr>
          <a:lstStyle/>
          <a:p>
            <a:r>
              <a:rPr lang="en-US" b="1" dirty="0" smtClean="0">
                <a:solidFill>
                  <a:srgbClr val="FF0000"/>
                </a:solidFill>
              </a:rPr>
              <a:t>3</a:t>
            </a:r>
            <a:endParaRPr lang="en-US" b="1" dirty="0">
              <a:solidFill>
                <a:srgbClr val="FF0000"/>
              </a:solidFill>
            </a:endParaRPr>
          </a:p>
        </p:txBody>
      </p:sp>
      <p:sp>
        <p:nvSpPr>
          <p:cNvPr id="24" name="TextBox 23"/>
          <p:cNvSpPr txBox="1"/>
          <p:nvPr/>
        </p:nvSpPr>
        <p:spPr>
          <a:xfrm>
            <a:off x="6460609" y="2319618"/>
            <a:ext cx="301686" cy="369332"/>
          </a:xfrm>
          <a:prstGeom prst="rect">
            <a:avLst/>
          </a:prstGeom>
          <a:noFill/>
        </p:spPr>
        <p:txBody>
          <a:bodyPr wrap="none" rtlCol="0">
            <a:spAutoFit/>
          </a:bodyPr>
          <a:lstStyle/>
          <a:p>
            <a:r>
              <a:rPr lang="en-US" b="1" dirty="0" smtClean="0">
                <a:solidFill>
                  <a:srgbClr val="FF0000"/>
                </a:solidFill>
              </a:rPr>
              <a:t>2</a:t>
            </a:r>
            <a:endParaRPr lang="en-US" b="1" dirty="0">
              <a:solidFill>
                <a:srgbClr val="FF0000"/>
              </a:solidFill>
            </a:endParaRPr>
          </a:p>
        </p:txBody>
      </p:sp>
      <p:sp>
        <p:nvSpPr>
          <p:cNvPr id="25" name="TextBox 24"/>
          <p:cNvSpPr txBox="1"/>
          <p:nvPr/>
        </p:nvSpPr>
        <p:spPr>
          <a:xfrm>
            <a:off x="6899508" y="2180800"/>
            <a:ext cx="301686" cy="369332"/>
          </a:xfrm>
          <a:prstGeom prst="rect">
            <a:avLst/>
          </a:prstGeom>
          <a:noFill/>
        </p:spPr>
        <p:txBody>
          <a:bodyPr wrap="none" rtlCol="0">
            <a:spAutoFit/>
          </a:bodyPr>
          <a:lstStyle/>
          <a:p>
            <a:r>
              <a:rPr lang="en-US" b="1" dirty="0" smtClean="0">
                <a:solidFill>
                  <a:srgbClr val="FF0000"/>
                </a:solidFill>
              </a:rPr>
              <a:t>1</a:t>
            </a:r>
            <a:endParaRPr lang="en-US" b="1" dirty="0">
              <a:solidFill>
                <a:srgbClr val="FF0000"/>
              </a:solidFill>
            </a:endParaRPr>
          </a:p>
        </p:txBody>
      </p:sp>
      <p:sp>
        <p:nvSpPr>
          <p:cNvPr id="26" name="TextBox 25"/>
          <p:cNvSpPr txBox="1"/>
          <p:nvPr/>
        </p:nvSpPr>
        <p:spPr>
          <a:xfrm>
            <a:off x="7360573" y="2295467"/>
            <a:ext cx="301686" cy="369332"/>
          </a:xfrm>
          <a:prstGeom prst="rect">
            <a:avLst/>
          </a:prstGeom>
          <a:noFill/>
        </p:spPr>
        <p:txBody>
          <a:bodyPr wrap="none" rtlCol="0">
            <a:spAutoFit/>
          </a:bodyPr>
          <a:lstStyle/>
          <a:p>
            <a:r>
              <a:rPr lang="en-US" b="1" dirty="0" smtClean="0">
                <a:solidFill>
                  <a:srgbClr val="FF0000"/>
                </a:solidFill>
              </a:rPr>
              <a:t>0</a:t>
            </a:r>
            <a:endParaRPr lang="en-US" b="1" dirty="0">
              <a:solidFill>
                <a:srgbClr val="FF0000"/>
              </a:solidFill>
            </a:endParaRPr>
          </a:p>
        </p:txBody>
      </p:sp>
      <p:sp>
        <p:nvSpPr>
          <p:cNvPr id="27" name="TextBox 26"/>
          <p:cNvSpPr txBox="1"/>
          <p:nvPr/>
        </p:nvSpPr>
        <p:spPr>
          <a:xfrm>
            <a:off x="7666480" y="2695847"/>
            <a:ext cx="301686" cy="369332"/>
          </a:xfrm>
          <a:prstGeom prst="rect">
            <a:avLst/>
          </a:prstGeom>
          <a:noFill/>
        </p:spPr>
        <p:txBody>
          <a:bodyPr wrap="none" rtlCol="0">
            <a:spAutoFit/>
          </a:bodyPr>
          <a:lstStyle/>
          <a:p>
            <a:r>
              <a:rPr lang="en-US" b="1" dirty="0" smtClean="0">
                <a:solidFill>
                  <a:srgbClr val="FF0000"/>
                </a:solidFill>
              </a:rPr>
              <a:t>7</a:t>
            </a:r>
            <a:endParaRPr lang="en-US" b="1" dirty="0">
              <a:solidFill>
                <a:srgbClr val="FF0000"/>
              </a:solidFill>
            </a:endParaRPr>
          </a:p>
        </p:txBody>
      </p:sp>
      <p:sp>
        <p:nvSpPr>
          <p:cNvPr id="28" name="TextBox 27"/>
          <p:cNvSpPr txBox="1"/>
          <p:nvPr/>
        </p:nvSpPr>
        <p:spPr>
          <a:xfrm>
            <a:off x="7516174" y="3151988"/>
            <a:ext cx="301686" cy="369332"/>
          </a:xfrm>
          <a:prstGeom prst="rect">
            <a:avLst/>
          </a:prstGeom>
          <a:noFill/>
        </p:spPr>
        <p:txBody>
          <a:bodyPr wrap="none" rtlCol="0">
            <a:spAutoFit/>
          </a:bodyPr>
          <a:lstStyle/>
          <a:p>
            <a:r>
              <a:rPr lang="en-US" b="1" dirty="0" smtClean="0">
                <a:solidFill>
                  <a:srgbClr val="FF0000"/>
                </a:solidFill>
              </a:rPr>
              <a:t>6</a:t>
            </a:r>
            <a:endParaRPr lang="en-US" b="1" dirty="0">
              <a:solidFill>
                <a:srgbClr val="FF0000"/>
              </a:solidFill>
            </a:endParaRPr>
          </a:p>
        </p:txBody>
      </p:sp>
      <p:sp>
        <p:nvSpPr>
          <p:cNvPr id="29" name="TextBox 28"/>
          <p:cNvSpPr txBox="1"/>
          <p:nvPr/>
        </p:nvSpPr>
        <p:spPr>
          <a:xfrm>
            <a:off x="6899508" y="3375313"/>
            <a:ext cx="301686" cy="369332"/>
          </a:xfrm>
          <a:prstGeom prst="rect">
            <a:avLst/>
          </a:prstGeom>
          <a:noFill/>
        </p:spPr>
        <p:txBody>
          <a:bodyPr wrap="none" rtlCol="0">
            <a:spAutoFit/>
          </a:bodyPr>
          <a:lstStyle/>
          <a:p>
            <a:r>
              <a:rPr lang="en-US" b="1" dirty="0" smtClean="0">
                <a:solidFill>
                  <a:srgbClr val="FF0000"/>
                </a:solidFill>
              </a:rPr>
              <a:t>5</a:t>
            </a:r>
            <a:endParaRPr lang="en-US" b="1" dirty="0">
              <a:solidFill>
                <a:srgbClr val="FF0000"/>
              </a:solidFill>
            </a:endParaRPr>
          </a:p>
        </p:txBody>
      </p:sp>
      <p:sp>
        <p:nvSpPr>
          <p:cNvPr id="30" name="TextBox 29"/>
          <p:cNvSpPr txBox="1"/>
          <p:nvPr/>
        </p:nvSpPr>
        <p:spPr>
          <a:xfrm>
            <a:off x="6283066" y="3188763"/>
            <a:ext cx="301686" cy="369332"/>
          </a:xfrm>
          <a:prstGeom prst="rect">
            <a:avLst/>
          </a:prstGeom>
          <a:noFill/>
        </p:spPr>
        <p:txBody>
          <a:bodyPr wrap="none" rtlCol="0">
            <a:spAutoFit/>
          </a:bodyPr>
          <a:lstStyle/>
          <a:p>
            <a:r>
              <a:rPr lang="en-US" b="1" dirty="0" smtClean="0">
                <a:solidFill>
                  <a:srgbClr val="FF0000"/>
                </a:solidFill>
              </a:rPr>
              <a:t>4</a:t>
            </a:r>
            <a:endParaRPr lang="en-US" b="1" dirty="0">
              <a:solidFill>
                <a:srgbClr val="FF0000"/>
              </a:solidFill>
            </a:endParaRPr>
          </a:p>
        </p:txBody>
      </p:sp>
      <p:sp>
        <p:nvSpPr>
          <p:cNvPr id="66" name="Freeform 65"/>
          <p:cNvSpPr/>
          <p:nvPr/>
        </p:nvSpPr>
        <p:spPr>
          <a:xfrm>
            <a:off x="5730598" y="1165466"/>
            <a:ext cx="1162547" cy="1314259"/>
          </a:xfrm>
          <a:custGeom>
            <a:avLst/>
            <a:gdLst>
              <a:gd name="connsiteX0" fmla="*/ 676046 w 676046"/>
              <a:gd name="connsiteY0" fmla="*/ 726634 h 726634"/>
              <a:gd name="connsiteX1" fmla="*/ 0 w 676046"/>
              <a:gd name="connsiteY1" fmla="*/ 0 h 726634"/>
              <a:gd name="connsiteX0" fmla="*/ 676046 w 676046"/>
              <a:gd name="connsiteY0" fmla="*/ 726634 h 726634"/>
              <a:gd name="connsiteX1" fmla="*/ 0 w 676046"/>
              <a:gd name="connsiteY1" fmla="*/ 0 h 726634"/>
              <a:gd name="connsiteX0" fmla="*/ 941410 w 941410"/>
              <a:gd name="connsiteY0" fmla="*/ 865642 h 865642"/>
              <a:gd name="connsiteX1" fmla="*/ 0 w 941410"/>
              <a:gd name="connsiteY1" fmla="*/ 0 h 865642"/>
              <a:gd name="connsiteX0" fmla="*/ 941410 w 941410"/>
              <a:gd name="connsiteY0" fmla="*/ 865642 h 865642"/>
              <a:gd name="connsiteX1" fmla="*/ 0 w 941410"/>
              <a:gd name="connsiteY1" fmla="*/ 0 h 865642"/>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Lst>
            <a:ahLst/>
            <a:cxnLst>
              <a:cxn ang="0">
                <a:pos x="connsiteX0" y="connsiteY0"/>
              </a:cxn>
              <a:cxn ang="0">
                <a:pos x="connsiteX1" y="connsiteY1"/>
              </a:cxn>
            </a:cxnLst>
            <a:rect l="l" t="t" r="r" b="b"/>
            <a:pathLst>
              <a:path w="1162547" h="1314259">
                <a:moveTo>
                  <a:pt x="1162547" y="1314259"/>
                </a:moveTo>
                <a:cubicBezTo>
                  <a:pt x="937198" y="787713"/>
                  <a:pt x="781350" y="349626"/>
                  <a:pt x="0" y="0"/>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7" name="Freeform 66"/>
          <p:cNvSpPr/>
          <p:nvPr/>
        </p:nvSpPr>
        <p:spPr>
          <a:xfrm flipH="1">
            <a:off x="7240006" y="1165466"/>
            <a:ext cx="1175822" cy="1314259"/>
          </a:xfrm>
          <a:custGeom>
            <a:avLst/>
            <a:gdLst>
              <a:gd name="connsiteX0" fmla="*/ 676046 w 676046"/>
              <a:gd name="connsiteY0" fmla="*/ 726634 h 726634"/>
              <a:gd name="connsiteX1" fmla="*/ 0 w 676046"/>
              <a:gd name="connsiteY1" fmla="*/ 0 h 726634"/>
              <a:gd name="connsiteX0" fmla="*/ 676046 w 676046"/>
              <a:gd name="connsiteY0" fmla="*/ 726634 h 726634"/>
              <a:gd name="connsiteX1" fmla="*/ 0 w 676046"/>
              <a:gd name="connsiteY1" fmla="*/ 0 h 726634"/>
              <a:gd name="connsiteX0" fmla="*/ 941410 w 941410"/>
              <a:gd name="connsiteY0" fmla="*/ 865642 h 865642"/>
              <a:gd name="connsiteX1" fmla="*/ 0 w 941410"/>
              <a:gd name="connsiteY1" fmla="*/ 0 h 865642"/>
              <a:gd name="connsiteX0" fmla="*/ 941410 w 941410"/>
              <a:gd name="connsiteY0" fmla="*/ 865642 h 865642"/>
              <a:gd name="connsiteX1" fmla="*/ 0 w 941410"/>
              <a:gd name="connsiteY1" fmla="*/ 0 h 865642"/>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Lst>
            <a:ahLst/>
            <a:cxnLst>
              <a:cxn ang="0">
                <a:pos x="connsiteX0" y="connsiteY0"/>
              </a:cxn>
              <a:cxn ang="0">
                <a:pos x="connsiteX1" y="connsiteY1"/>
              </a:cxn>
            </a:cxnLst>
            <a:rect l="l" t="t" r="r" b="b"/>
            <a:pathLst>
              <a:path w="1162547" h="1314259">
                <a:moveTo>
                  <a:pt x="1162547" y="1314259"/>
                </a:moveTo>
                <a:cubicBezTo>
                  <a:pt x="912211" y="838262"/>
                  <a:pt x="781350" y="349626"/>
                  <a:pt x="0" y="0"/>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Freeform 67"/>
          <p:cNvSpPr/>
          <p:nvPr/>
        </p:nvSpPr>
        <p:spPr>
          <a:xfrm flipH="1">
            <a:off x="7549086" y="2143416"/>
            <a:ext cx="1384834" cy="574889"/>
          </a:xfrm>
          <a:custGeom>
            <a:avLst/>
            <a:gdLst>
              <a:gd name="connsiteX0" fmla="*/ 676046 w 676046"/>
              <a:gd name="connsiteY0" fmla="*/ 726634 h 726634"/>
              <a:gd name="connsiteX1" fmla="*/ 0 w 676046"/>
              <a:gd name="connsiteY1" fmla="*/ 0 h 726634"/>
              <a:gd name="connsiteX0" fmla="*/ 676046 w 676046"/>
              <a:gd name="connsiteY0" fmla="*/ 726634 h 726634"/>
              <a:gd name="connsiteX1" fmla="*/ 0 w 676046"/>
              <a:gd name="connsiteY1" fmla="*/ 0 h 726634"/>
              <a:gd name="connsiteX0" fmla="*/ 941410 w 941410"/>
              <a:gd name="connsiteY0" fmla="*/ 865642 h 865642"/>
              <a:gd name="connsiteX1" fmla="*/ 0 w 941410"/>
              <a:gd name="connsiteY1" fmla="*/ 0 h 865642"/>
              <a:gd name="connsiteX0" fmla="*/ 941410 w 941410"/>
              <a:gd name="connsiteY0" fmla="*/ 865642 h 865642"/>
              <a:gd name="connsiteX1" fmla="*/ 0 w 941410"/>
              <a:gd name="connsiteY1" fmla="*/ 0 h 865642"/>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596632 w 1162547"/>
              <a:gd name="connsiteY1" fmla="*/ 415642 h 1314259"/>
              <a:gd name="connsiteX2" fmla="*/ 0 w 1162547"/>
              <a:gd name="connsiteY2"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57267 w 1157267"/>
              <a:gd name="connsiteY0" fmla="*/ 1213144 h 1213144"/>
              <a:gd name="connsiteX1" fmla="*/ 0 w 1157267"/>
              <a:gd name="connsiteY1" fmla="*/ 0 h 1213144"/>
              <a:gd name="connsiteX0" fmla="*/ 1157267 w 1157267"/>
              <a:gd name="connsiteY0" fmla="*/ 1213144 h 1213144"/>
              <a:gd name="connsiteX1" fmla="*/ 0 w 1157267"/>
              <a:gd name="connsiteY1" fmla="*/ 0 h 1213144"/>
              <a:gd name="connsiteX0" fmla="*/ 1157267 w 1157267"/>
              <a:gd name="connsiteY0" fmla="*/ 1314259 h 1314259"/>
              <a:gd name="connsiteX1" fmla="*/ 0 w 1157267"/>
              <a:gd name="connsiteY1" fmla="*/ 0 h 1314259"/>
              <a:gd name="connsiteX0" fmla="*/ 1157267 w 1157267"/>
              <a:gd name="connsiteY0" fmla="*/ 1314259 h 1314259"/>
              <a:gd name="connsiteX1" fmla="*/ 0 w 1157267"/>
              <a:gd name="connsiteY1" fmla="*/ 0 h 1314259"/>
            </a:gdLst>
            <a:ahLst/>
            <a:cxnLst>
              <a:cxn ang="0">
                <a:pos x="connsiteX0" y="connsiteY0"/>
              </a:cxn>
              <a:cxn ang="0">
                <a:pos x="connsiteX1" y="connsiteY1"/>
              </a:cxn>
            </a:cxnLst>
            <a:rect l="l" t="t" r="r" b="b"/>
            <a:pathLst>
              <a:path w="1157267" h="1314259">
                <a:moveTo>
                  <a:pt x="1157267" y="1314259"/>
                </a:moveTo>
                <a:cubicBezTo>
                  <a:pt x="569113" y="298376"/>
                  <a:pt x="440316" y="336972"/>
                  <a:pt x="0" y="0"/>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Freeform 68"/>
          <p:cNvSpPr/>
          <p:nvPr/>
        </p:nvSpPr>
        <p:spPr>
          <a:xfrm flipH="1" flipV="1">
            <a:off x="7549086" y="2982086"/>
            <a:ext cx="1391152" cy="67882"/>
          </a:xfrm>
          <a:custGeom>
            <a:avLst/>
            <a:gdLst>
              <a:gd name="connsiteX0" fmla="*/ 676046 w 676046"/>
              <a:gd name="connsiteY0" fmla="*/ 726634 h 726634"/>
              <a:gd name="connsiteX1" fmla="*/ 0 w 676046"/>
              <a:gd name="connsiteY1" fmla="*/ 0 h 726634"/>
              <a:gd name="connsiteX0" fmla="*/ 676046 w 676046"/>
              <a:gd name="connsiteY0" fmla="*/ 726634 h 726634"/>
              <a:gd name="connsiteX1" fmla="*/ 0 w 676046"/>
              <a:gd name="connsiteY1" fmla="*/ 0 h 726634"/>
              <a:gd name="connsiteX0" fmla="*/ 941410 w 941410"/>
              <a:gd name="connsiteY0" fmla="*/ 865642 h 865642"/>
              <a:gd name="connsiteX1" fmla="*/ 0 w 941410"/>
              <a:gd name="connsiteY1" fmla="*/ 0 h 865642"/>
              <a:gd name="connsiteX0" fmla="*/ 941410 w 941410"/>
              <a:gd name="connsiteY0" fmla="*/ 865642 h 865642"/>
              <a:gd name="connsiteX1" fmla="*/ 0 w 941410"/>
              <a:gd name="connsiteY1" fmla="*/ 0 h 865642"/>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596632 w 1162547"/>
              <a:gd name="connsiteY1" fmla="*/ 415642 h 1314259"/>
              <a:gd name="connsiteX2" fmla="*/ 0 w 1162547"/>
              <a:gd name="connsiteY2"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57267 w 1157267"/>
              <a:gd name="connsiteY0" fmla="*/ 1213144 h 1213144"/>
              <a:gd name="connsiteX1" fmla="*/ 0 w 1157267"/>
              <a:gd name="connsiteY1" fmla="*/ 0 h 1213144"/>
              <a:gd name="connsiteX0" fmla="*/ 1157267 w 1157267"/>
              <a:gd name="connsiteY0" fmla="*/ 1213144 h 1213144"/>
              <a:gd name="connsiteX1" fmla="*/ 0 w 1157267"/>
              <a:gd name="connsiteY1" fmla="*/ 0 h 1213144"/>
              <a:gd name="connsiteX0" fmla="*/ 1157267 w 1157267"/>
              <a:gd name="connsiteY0" fmla="*/ 1489530 h 1489530"/>
              <a:gd name="connsiteX1" fmla="*/ 0 w 1157267"/>
              <a:gd name="connsiteY1" fmla="*/ 276386 h 1489530"/>
              <a:gd name="connsiteX0" fmla="*/ 1157267 w 1157267"/>
              <a:gd name="connsiteY0" fmla="*/ 2377994 h 2377994"/>
              <a:gd name="connsiteX1" fmla="*/ 0 w 1157267"/>
              <a:gd name="connsiteY1" fmla="*/ 1164850 h 2377994"/>
              <a:gd name="connsiteX0" fmla="*/ 1162547 w 1162547"/>
              <a:gd name="connsiteY0" fmla="*/ 1801234 h 1801234"/>
              <a:gd name="connsiteX1" fmla="*/ 0 w 1162547"/>
              <a:gd name="connsiteY1" fmla="*/ 1594050 h 1801234"/>
            </a:gdLst>
            <a:ahLst/>
            <a:cxnLst>
              <a:cxn ang="0">
                <a:pos x="connsiteX0" y="connsiteY0"/>
              </a:cxn>
              <a:cxn ang="0">
                <a:pos x="connsiteX1" y="connsiteY1"/>
              </a:cxn>
            </a:cxnLst>
            <a:rect l="l" t="t" r="r" b="b"/>
            <a:pathLst>
              <a:path w="1162547" h="1801234">
                <a:moveTo>
                  <a:pt x="1162547" y="1801234"/>
                </a:moveTo>
                <a:cubicBezTo>
                  <a:pt x="532153" y="-723604"/>
                  <a:pt x="482555" y="-407468"/>
                  <a:pt x="0" y="1594050"/>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Freeform 69"/>
          <p:cNvSpPr/>
          <p:nvPr/>
        </p:nvSpPr>
        <p:spPr>
          <a:xfrm flipH="1" flipV="1">
            <a:off x="568639" y="2725571"/>
            <a:ext cx="758182" cy="259624"/>
          </a:xfrm>
          <a:custGeom>
            <a:avLst/>
            <a:gdLst>
              <a:gd name="connsiteX0" fmla="*/ 676046 w 676046"/>
              <a:gd name="connsiteY0" fmla="*/ 726634 h 726634"/>
              <a:gd name="connsiteX1" fmla="*/ 0 w 676046"/>
              <a:gd name="connsiteY1" fmla="*/ 0 h 726634"/>
              <a:gd name="connsiteX0" fmla="*/ 676046 w 676046"/>
              <a:gd name="connsiteY0" fmla="*/ 726634 h 726634"/>
              <a:gd name="connsiteX1" fmla="*/ 0 w 676046"/>
              <a:gd name="connsiteY1" fmla="*/ 0 h 726634"/>
              <a:gd name="connsiteX0" fmla="*/ 941410 w 941410"/>
              <a:gd name="connsiteY0" fmla="*/ 865642 h 865642"/>
              <a:gd name="connsiteX1" fmla="*/ 0 w 941410"/>
              <a:gd name="connsiteY1" fmla="*/ 0 h 865642"/>
              <a:gd name="connsiteX0" fmla="*/ 941410 w 941410"/>
              <a:gd name="connsiteY0" fmla="*/ 865642 h 865642"/>
              <a:gd name="connsiteX1" fmla="*/ 0 w 941410"/>
              <a:gd name="connsiteY1" fmla="*/ 0 h 865642"/>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596632 w 1162547"/>
              <a:gd name="connsiteY1" fmla="*/ 415642 h 1314259"/>
              <a:gd name="connsiteX2" fmla="*/ 0 w 1162547"/>
              <a:gd name="connsiteY2"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57267 w 1157267"/>
              <a:gd name="connsiteY0" fmla="*/ 1213144 h 1213144"/>
              <a:gd name="connsiteX1" fmla="*/ 0 w 1157267"/>
              <a:gd name="connsiteY1" fmla="*/ 0 h 1213144"/>
              <a:gd name="connsiteX0" fmla="*/ 1157267 w 1157267"/>
              <a:gd name="connsiteY0" fmla="*/ 1213144 h 1213144"/>
              <a:gd name="connsiteX1" fmla="*/ 0 w 1157267"/>
              <a:gd name="connsiteY1" fmla="*/ 0 h 1213144"/>
              <a:gd name="connsiteX0" fmla="*/ 1157267 w 1157267"/>
              <a:gd name="connsiteY0" fmla="*/ 1489530 h 1489530"/>
              <a:gd name="connsiteX1" fmla="*/ 0 w 1157267"/>
              <a:gd name="connsiteY1" fmla="*/ 276386 h 1489530"/>
              <a:gd name="connsiteX0" fmla="*/ 1157267 w 1157267"/>
              <a:gd name="connsiteY0" fmla="*/ 2377994 h 2377994"/>
              <a:gd name="connsiteX1" fmla="*/ 0 w 1157267"/>
              <a:gd name="connsiteY1" fmla="*/ 1164850 h 2377994"/>
              <a:gd name="connsiteX0" fmla="*/ 1162547 w 1162547"/>
              <a:gd name="connsiteY0" fmla="*/ 1801234 h 1801234"/>
              <a:gd name="connsiteX1" fmla="*/ 0 w 1162547"/>
              <a:gd name="connsiteY1" fmla="*/ 1594050 h 1801234"/>
              <a:gd name="connsiteX0" fmla="*/ 564800 w 564800"/>
              <a:gd name="connsiteY0" fmla="*/ 698835 h 5153729"/>
              <a:gd name="connsiteX1" fmla="*/ 0 w 564800"/>
              <a:gd name="connsiteY1" fmla="*/ 5153729 h 5153729"/>
              <a:gd name="connsiteX0" fmla="*/ 564800 w 564800"/>
              <a:gd name="connsiteY0" fmla="*/ 573694 h 5028588"/>
              <a:gd name="connsiteX1" fmla="*/ 0 w 564800"/>
              <a:gd name="connsiteY1" fmla="*/ 5028588 h 5028588"/>
              <a:gd name="connsiteX0" fmla="*/ 564800 w 564800"/>
              <a:gd name="connsiteY0" fmla="*/ 10260 h 4465154"/>
              <a:gd name="connsiteX1" fmla="*/ 0 w 564800"/>
              <a:gd name="connsiteY1" fmla="*/ 4465154 h 4465154"/>
              <a:gd name="connsiteX0" fmla="*/ 564800 w 564800"/>
              <a:gd name="connsiteY0" fmla="*/ -1 h 4454893"/>
              <a:gd name="connsiteX1" fmla="*/ 207094 w 564800"/>
              <a:gd name="connsiteY1" fmla="*/ 2108672 h 4454893"/>
              <a:gd name="connsiteX2" fmla="*/ 0 w 564800"/>
              <a:gd name="connsiteY2" fmla="*/ 4454893 h 4454893"/>
              <a:gd name="connsiteX0" fmla="*/ 564800 w 564800"/>
              <a:gd name="connsiteY0" fmla="*/ -1 h 4454893"/>
              <a:gd name="connsiteX1" fmla="*/ 0 w 564800"/>
              <a:gd name="connsiteY1" fmla="*/ 4454893 h 4454893"/>
              <a:gd name="connsiteX0" fmla="*/ 564800 w 564800"/>
              <a:gd name="connsiteY0" fmla="*/ -1 h 4454893"/>
              <a:gd name="connsiteX1" fmla="*/ 0 w 564800"/>
              <a:gd name="connsiteY1" fmla="*/ 4454893 h 4454893"/>
              <a:gd name="connsiteX0" fmla="*/ 564800 w 564800"/>
              <a:gd name="connsiteY0" fmla="*/ -1 h 4454893"/>
              <a:gd name="connsiteX1" fmla="*/ 0 w 564800"/>
              <a:gd name="connsiteY1" fmla="*/ 4454893 h 4454893"/>
            </a:gdLst>
            <a:ahLst/>
            <a:cxnLst>
              <a:cxn ang="0">
                <a:pos x="connsiteX0" y="connsiteY0"/>
              </a:cxn>
              <a:cxn ang="0">
                <a:pos x="connsiteX1" y="connsiteY1"/>
              </a:cxn>
            </a:cxnLst>
            <a:rect l="l" t="t" r="r" b="b"/>
            <a:pathLst>
              <a:path w="564800" h="4454893">
                <a:moveTo>
                  <a:pt x="564800" y="-1"/>
                </a:moveTo>
                <a:cubicBezTo>
                  <a:pt x="362413" y="834443"/>
                  <a:pt x="371828" y="42589"/>
                  <a:pt x="0" y="4454893"/>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1" name="Freeform 70"/>
          <p:cNvSpPr/>
          <p:nvPr/>
        </p:nvSpPr>
        <p:spPr>
          <a:xfrm flipH="1">
            <a:off x="7317103" y="3249010"/>
            <a:ext cx="1585989" cy="600994"/>
          </a:xfrm>
          <a:custGeom>
            <a:avLst/>
            <a:gdLst>
              <a:gd name="connsiteX0" fmla="*/ 676046 w 676046"/>
              <a:gd name="connsiteY0" fmla="*/ 726634 h 726634"/>
              <a:gd name="connsiteX1" fmla="*/ 0 w 676046"/>
              <a:gd name="connsiteY1" fmla="*/ 0 h 726634"/>
              <a:gd name="connsiteX0" fmla="*/ 676046 w 676046"/>
              <a:gd name="connsiteY0" fmla="*/ 726634 h 726634"/>
              <a:gd name="connsiteX1" fmla="*/ 0 w 676046"/>
              <a:gd name="connsiteY1" fmla="*/ 0 h 726634"/>
              <a:gd name="connsiteX0" fmla="*/ 941410 w 941410"/>
              <a:gd name="connsiteY0" fmla="*/ 865642 h 865642"/>
              <a:gd name="connsiteX1" fmla="*/ 0 w 941410"/>
              <a:gd name="connsiteY1" fmla="*/ 0 h 865642"/>
              <a:gd name="connsiteX0" fmla="*/ 941410 w 941410"/>
              <a:gd name="connsiteY0" fmla="*/ 865642 h 865642"/>
              <a:gd name="connsiteX1" fmla="*/ 0 w 941410"/>
              <a:gd name="connsiteY1" fmla="*/ 0 h 865642"/>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596632 w 1162547"/>
              <a:gd name="connsiteY1" fmla="*/ 415642 h 1314259"/>
              <a:gd name="connsiteX2" fmla="*/ 0 w 1162547"/>
              <a:gd name="connsiteY2"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57267 w 1157267"/>
              <a:gd name="connsiteY0" fmla="*/ 1213144 h 1213144"/>
              <a:gd name="connsiteX1" fmla="*/ 0 w 1157267"/>
              <a:gd name="connsiteY1" fmla="*/ 0 h 1213144"/>
              <a:gd name="connsiteX0" fmla="*/ 1157267 w 1157267"/>
              <a:gd name="connsiteY0" fmla="*/ 1213144 h 1213144"/>
              <a:gd name="connsiteX1" fmla="*/ 0 w 1157267"/>
              <a:gd name="connsiteY1" fmla="*/ 0 h 1213144"/>
              <a:gd name="connsiteX0" fmla="*/ 1157267 w 1157267"/>
              <a:gd name="connsiteY0" fmla="*/ 1489530 h 1489530"/>
              <a:gd name="connsiteX1" fmla="*/ 0 w 1157267"/>
              <a:gd name="connsiteY1" fmla="*/ 276386 h 1489530"/>
              <a:gd name="connsiteX0" fmla="*/ 1157267 w 1157267"/>
              <a:gd name="connsiteY0" fmla="*/ 2377994 h 2377994"/>
              <a:gd name="connsiteX1" fmla="*/ 0 w 1157267"/>
              <a:gd name="connsiteY1" fmla="*/ 1164850 h 2377994"/>
              <a:gd name="connsiteX0" fmla="*/ 1162547 w 1162547"/>
              <a:gd name="connsiteY0" fmla="*/ 1801234 h 1801234"/>
              <a:gd name="connsiteX1" fmla="*/ 0 w 1162547"/>
              <a:gd name="connsiteY1" fmla="*/ 1594050 h 1801234"/>
              <a:gd name="connsiteX0" fmla="*/ 1162547 w 1162547"/>
              <a:gd name="connsiteY0" fmla="*/ 1392190 h 2174588"/>
              <a:gd name="connsiteX1" fmla="*/ 0 w 1162547"/>
              <a:gd name="connsiteY1" fmla="*/ 2174589 h 2174588"/>
              <a:gd name="connsiteX0" fmla="*/ 1038440 w 1038440"/>
              <a:gd name="connsiteY0" fmla="*/ 374903 h 10833229"/>
              <a:gd name="connsiteX1" fmla="*/ 0 w 1038440"/>
              <a:gd name="connsiteY1" fmla="*/ 10833229 h 10833229"/>
              <a:gd name="connsiteX0" fmla="*/ 1038440 w 1038440"/>
              <a:gd name="connsiteY0" fmla="*/ 378018 h 10836344"/>
              <a:gd name="connsiteX1" fmla="*/ 0 w 1038440"/>
              <a:gd name="connsiteY1" fmla="*/ 10836344 h 10836344"/>
              <a:gd name="connsiteX0" fmla="*/ 1038440 w 1038440"/>
              <a:gd name="connsiteY0" fmla="*/ 1 h 10458327"/>
              <a:gd name="connsiteX1" fmla="*/ 0 w 1038440"/>
              <a:gd name="connsiteY1" fmla="*/ 10458327 h 10458327"/>
              <a:gd name="connsiteX0" fmla="*/ 1038440 w 1038440"/>
              <a:gd name="connsiteY0" fmla="*/ 1 h 10458327"/>
              <a:gd name="connsiteX1" fmla="*/ 0 w 1038440"/>
              <a:gd name="connsiteY1" fmla="*/ 10458327 h 10458327"/>
              <a:gd name="connsiteX0" fmla="*/ 1038440 w 1038440"/>
              <a:gd name="connsiteY0" fmla="*/ 1 h 10458327"/>
              <a:gd name="connsiteX1" fmla="*/ 0 w 1038440"/>
              <a:gd name="connsiteY1" fmla="*/ 10458327 h 10458327"/>
              <a:gd name="connsiteX0" fmla="*/ 1038440 w 1038440"/>
              <a:gd name="connsiteY0" fmla="*/ 1 h 10458327"/>
              <a:gd name="connsiteX1" fmla="*/ 0 w 1038440"/>
              <a:gd name="connsiteY1" fmla="*/ 10458327 h 10458327"/>
            </a:gdLst>
            <a:ahLst/>
            <a:cxnLst>
              <a:cxn ang="0">
                <a:pos x="connsiteX0" y="connsiteY0"/>
              </a:cxn>
              <a:cxn ang="0">
                <a:pos x="connsiteX1" y="connsiteY1"/>
              </a:cxn>
            </a:cxnLst>
            <a:rect l="l" t="t" r="r" b="b"/>
            <a:pathLst>
              <a:path w="1038440" h="10458327">
                <a:moveTo>
                  <a:pt x="1038440" y="1"/>
                </a:moveTo>
                <a:cubicBezTo>
                  <a:pt x="747271" y="10779580"/>
                  <a:pt x="312942" y="9446382"/>
                  <a:pt x="0" y="10458327"/>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Freeform 71"/>
          <p:cNvSpPr/>
          <p:nvPr/>
        </p:nvSpPr>
        <p:spPr>
          <a:xfrm flipH="1" flipV="1">
            <a:off x="568639" y="3556786"/>
            <a:ext cx="1396318" cy="293217"/>
          </a:xfrm>
          <a:custGeom>
            <a:avLst/>
            <a:gdLst>
              <a:gd name="connsiteX0" fmla="*/ 676046 w 676046"/>
              <a:gd name="connsiteY0" fmla="*/ 726634 h 726634"/>
              <a:gd name="connsiteX1" fmla="*/ 0 w 676046"/>
              <a:gd name="connsiteY1" fmla="*/ 0 h 726634"/>
              <a:gd name="connsiteX0" fmla="*/ 676046 w 676046"/>
              <a:gd name="connsiteY0" fmla="*/ 726634 h 726634"/>
              <a:gd name="connsiteX1" fmla="*/ 0 w 676046"/>
              <a:gd name="connsiteY1" fmla="*/ 0 h 726634"/>
              <a:gd name="connsiteX0" fmla="*/ 941410 w 941410"/>
              <a:gd name="connsiteY0" fmla="*/ 865642 h 865642"/>
              <a:gd name="connsiteX1" fmla="*/ 0 w 941410"/>
              <a:gd name="connsiteY1" fmla="*/ 0 h 865642"/>
              <a:gd name="connsiteX0" fmla="*/ 941410 w 941410"/>
              <a:gd name="connsiteY0" fmla="*/ 865642 h 865642"/>
              <a:gd name="connsiteX1" fmla="*/ 0 w 941410"/>
              <a:gd name="connsiteY1" fmla="*/ 0 h 865642"/>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596632 w 1162547"/>
              <a:gd name="connsiteY1" fmla="*/ 415642 h 1314259"/>
              <a:gd name="connsiteX2" fmla="*/ 0 w 1162547"/>
              <a:gd name="connsiteY2"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57267 w 1157267"/>
              <a:gd name="connsiteY0" fmla="*/ 1213144 h 1213144"/>
              <a:gd name="connsiteX1" fmla="*/ 0 w 1157267"/>
              <a:gd name="connsiteY1" fmla="*/ 0 h 1213144"/>
              <a:gd name="connsiteX0" fmla="*/ 1157267 w 1157267"/>
              <a:gd name="connsiteY0" fmla="*/ 1213144 h 1213144"/>
              <a:gd name="connsiteX1" fmla="*/ 0 w 1157267"/>
              <a:gd name="connsiteY1" fmla="*/ 0 h 1213144"/>
              <a:gd name="connsiteX0" fmla="*/ 1157267 w 1157267"/>
              <a:gd name="connsiteY0" fmla="*/ 1489530 h 1489530"/>
              <a:gd name="connsiteX1" fmla="*/ 0 w 1157267"/>
              <a:gd name="connsiteY1" fmla="*/ 276386 h 1489530"/>
              <a:gd name="connsiteX0" fmla="*/ 1157267 w 1157267"/>
              <a:gd name="connsiteY0" fmla="*/ 2377994 h 2377994"/>
              <a:gd name="connsiteX1" fmla="*/ 0 w 1157267"/>
              <a:gd name="connsiteY1" fmla="*/ 1164850 h 2377994"/>
              <a:gd name="connsiteX0" fmla="*/ 1162547 w 1162547"/>
              <a:gd name="connsiteY0" fmla="*/ 1801234 h 1801234"/>
              <a:gd name="connsiteX1" fmla="*/ 0 w 1162547"/>
              <a:gd name="connsiteY1" fmla="*/ 1594050 h 1801234"/>
              <a:gd name="connsiteX0" fmla="*/ 564800 w 564800"/>
              <a:gd name="connsiteY0" fmla="*/ 698835 h 5153729"/>
              <a:gd name="connsiteX1" fmla="*/ 0 w 564800"/>
              <a:gd name="connsiteY1" fmla="*/ 5153729 h 5153729"/>
              <a:gd name="connsiteX0" fmla="*/ 564800 w 564800"/>
              <a:gd name="connsiteY0" fmla="*/ 573694 h 5028588"/>
              <a:gd name="connsiteX1" fmla="*/ 0 w 564800"/>
              <a:gd name="connsiteY1" fmla="*/ 5028588 h 5028588"/>
              <a:gd name="connsiteX0" fmla="*/ 564800 w 564800"/>
              <a:gd name="connsiteY0" fmla="*/ 10260 h 4465154"/>
              <a:gd name="connsiteX1" fmla="*/ 0 w 564800"/>
              <a:gd name="connsiteY1" fmla="*/ 4465154 h 4465154"/>
              <a:gd name="connsiteX0" fmla="*/ 564800 w 564800"/>
              <a:gd name="connsiteY0" fmla="*/ -1 h 4454893"/>
              <a:gd name="connsiteX1" fmla="*/ 207094 w 564800"/>
              <a:gd name="connsiteY1" fmla="*/ 2108672 h 4454893"/>
              <a:gd name="connsiteX2" fmla="*/ 0 w 564800"/>
              <a:gd name="connsiteY2" fmla="*/ 4454893 h 4454893"/>
              <a:gd name="connsiteX0" fmla="*/ 564800 w 564800"/>
              <a:gd name="connsiteY0" fmla="*/ -1 h 4454893"/>
              <a:gd name="connsiteX1" fmla="*/ 0 w 564800"/>
              <a:gd name="connsiteY1" fmla="*/ 4454893 h 4454893"/>
              <a:gd name="connsiteX0" fmla="*/ 564800 w 564800"/>
              <a:gd name="connsiteY0" fmla="*/ -1 h 4454893"/>
              <a:gd name="connsiteX1" fmla="*/ 0 w 564800"/>
              <a:gd name="connsiteY1" fmla="*/ 4454893 h 4454893"/>
              <a:gd name="connsiteX0" fmla="*/ 564800 w 564800"/>
              <a:gd name="connsiteY0" fmla="*/ -1 h 4454893"/>
              <a:gd name="connsiteX1" fmla="*/ 0 w 564800"/>
              <a:gd name="connsiteY1" fmla="*/ 4454893 h 4454893"/>
              <a:gd name="connsiteX0" fmla="*/ 600100 w 600100"/>
              <a:gd name="connsiteY0" fmla="*/ -1 h 5526763"/>
              <a:gd name="connsiteX1" fmla="*/ 0 w 600100"/>
              <a:gd name="connsiteY1" fmla="*/ 5526763 h 5526763"/>
              <a:gd name="connsiteX0" fmla="*/ 600100 w 600100"/>
              <a:gd name="connsiteY0" fmla="*/ -1 h 5526763"/>
              <a:gd name="connsiteX1" fmla="*/ 0 w 600100"/>
              <a:gd name="connsiteY1" fmla="*/ 5526763 h 5526763"/>
            </a:gdLst>
            <a:ahLst/>
            <a:cxnLst>
              <a:cxn ang="0">
                <a:pos x="connsiteX0" y="connsiteY0"/>
              </a:cxn>
              <a:cxn ang="0">
                <a:pos x="connsiteX1" y="connsiteY1"/>
              </a:cxn>
            </a:cxnLst>
            <a:rect l="l" t="t" r="r" b="b"/>
            <a:pathLst>
              <a:path w="600100" h="5526763">
                <a:moveTo>
                  <a:pt x="600100" y="-1"/>
                </a:moveTo>
                <a:cubicBezTo>
                  <a:pt x="397713" y="834443"/>
                  <a:pt x="317520" y="-314698"/>
                  <a:pt x="0" y="5526763"/>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Freeform 72"/>
          <p:cNvSpPr/>
          <p:nvPr/>
        </p:nvSpPr>
        <p:spPr>
          <a:xfrm>
            <a:off x="3702459" y="3256289"/>
            <a:ext cx="3127380" cy="591575"/>
          </a:xfrm>
          <a:custGeom>
            <a:avLst/>
            <a:gdLst>
              <a:gd name="connsiteX0" fmla="*/ 676046 w 676046"/>
              <a:gd name="connsiteY0" fmla="*/ 726634 h 726634"/>
              <a:gd name="connsiteX1" fmla="*/ 0 w 676046"/>
              <a:gd name="connsiteY1" fmla="*/ 0 h 726634"/>
              <a:gd name="connsiteX0" fmla="*/ 676046 w 676046"/>
              <a:gd name="connsiteY0" fmla="*/ 726634 h 726634"/>
              <a:gd name="connsiteX1" fmla="*/ 0 w 676046"/>
              <a:gd name="connsiteY1" fmla="*/ 0 h 726634"/>
              <a:gd name="connsiteX0" fmla="*/ 941410 w 941410"/>
              <a:gd name="connsiteY0" fmla="*/ 865642 h 865642"/>
              <a:gd name="connsiteX1" fmla="*/ 0 w 941410"/>
              <a:gd name="connsiteY1" fmla="*/ 0 h 865642"/>
              <a:gd name="connsiteX0" fmla="*/ 941410 w 941410"/>
              <a:gd name="connsiteY0" fmla="*/ 865642 h 865642"/>
              <a:gd name="connsiteX1" fmla="*/ 0 w 941410"/>
              <a:gd name="connsiteY1" fmla="*/ 0 h 865642"/>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596632 w 1162547"/>
              <a:gd name="connsiteY1" fmla="*/ 415642 h 1314259"/>
              <a:gd name="connsiteX2" fmla="*/ 0 w 1162547"/>
              <a:gd name="connsiteY2"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57267 w 1157267"/>
              <a:gd name="connsiteY0" fmla="*/ 1213144 h 1213144"/>
              <a:gd name="connsiteX1" fmla="*/ 0 w 1157267"/>
              <a:gd name="connsiteY1" fmla="*/ 0 h 1213144"/>
              <a:gd name="connsiteX0" fmla="*/ 1157267 w 1157267"/>
              <a:gd name="connsiteY0" fmla="*/ 1213144 h 1213144"/>
              <a:gd name="connsiteX1" fmla="*/ 0 w 1157267"/>
              <a:gd name="connsiteY1" fmla="*/ 0 h 1213144"/>
              <a:gd name="connsiteX0" fmla="*/ 1157267 w 1157267"/>
              <a:gd name="connsiteY0" fmla="*/ 1489530 h 1489530"/>
              <a:gd name="connsiteX1" fmla="*/ 0 w 1157267"/>
              <a:gd name="connsiteY1" fmla="*/ 276386 h 1489530"/>
              <a:gd name="connsiteX0" fmla="*/ 1157267 w 1157267"/>
              <a:gd name="connsiteY0" fmla="*/ 2377994 h 2377994"/>
              <a:gd name="connsiteX1" fmla="*/ 0 w 1157267"/>
              <a:gd name="connsiteY1" fmla="*/ 1164850 h 2377994"/>
              <a:gd name="connsiteX0" fmla="*/ 1162547 w 1162547"/>
              <a:gd name="connsiteY0" fmla="*/ 1801234 h 1801234"/>
              <a:gd name="connsiteX1" fmla="*/ 0 w 1162547"/>
              <a:gd name="connsiteY1" fmla="*/ 1594050 h 1801234"/>
              <a:gd name="connsiteX0" fmla="*/ 1162547 w 1162547"/>
              <a:gd name="connsiteY0" fmla="*/ 1392190 h 2174588"/>
              <a:gd name="connsiteX1" fmla="*/ 0 w 1162547"/>
              <a:gd name="connsiteY1" fmla="*/ 2174589 h 2174588"/>
              <a:gd name="connsiteX0" fmla="*/ 1038440 w 1038440"/>
              <a:gd name="connsiteY0" fmla="*/ 374903 h 10833229"/>
              <a:gd name="connsiteX1" fmla="*/ 0 w 1038440"/>
              <a:gd name="connsiteY1" fmla="*/ 10833229 h 10833229"/>
              <a:gd name="connsiteX0" fmla="*/ 1038440 w 1038440"/>
              <a:gd name="connsiteY0" fmla="*/ 378018 h 10836344"/>
              <a:gd name="connsiteX1" fmla="*/ 0 w 1038440"/>
              <a:gd name="connsiteY1" fmla="*/ 10836344 h 10836344"/>
              <a:gd name="connsiteX0" fmla="*/ 1038440 w 1038440"/>
              <a:gd name="connsiteY0" fmla="*/ 1 h 10458327"/>
              <a:gd name="connsiteX1" fmla="*/ 0 w 1038440"/>
              <a:gd name="connsiteY1" fmla="*/ 10458327 h 10458327"/>
              <a:gd name="connsiteX0" fmla="*/ 1038440 w 1038440"/>
              <a:gd name="connsiteY0" fmla="*/ 1 h 10458327"/>
              <a:gd name="connsiteX1" fmla="*/ 0 w 1038440"/>
              <a:gd name="connsiteY1" fmla="*/ 10458327 h 10458327"/>
              <a:gd name="connsiteX0" fmla="*/ 1038440 w 1038440"/>
              <a:gd name="connsiteY0" fmla="*/ 1 h 10458327"/>
              <a:gd name="connsiteX1" fmla="*/ 0 w 1038440"/>
              <a:gd name="connsiteY1" fmla="*/ 10458327 h 10458327"/>
              <a:gd name="connsiteX0" fmla="*/ 1038440 w 1038440"/>
              <a:gd name="connsiteY0" fmla="*/ 1 h 10458327"/>
              <a:gd name="connsiteX1" fmla="*/ 0 w 1038440"/>
              <a:gd name="connsiteY1" fmla="*/ 10458327 h 10458327"/>
              <a:gd name="connsiteX0" fmla="*/ 1038440 w 1038440"/>
              <a:gd name="connsiteY0" fmla="*/ 1 h 11496780"/>
              <a:gd name="connsiteX1" fmla="*/ 0 w 1038440"/>
              <a:gd name="connsiteY1" fmla="*/ 10458327 h 11496780"/>
              <a:gd name="connsiteX0" fmla="*/ 1038440 w 1038440"/>
              <a:gd name="connsiteY0" fmla="*/ 1 h 13602135"/>
              <a:gd name="connsiteX1" fmla="*/ 0 w 1038440"/>
              <a:gd name="connsiteY1" fmla="*/ 10458327 h 13602135"/>
              <a:gd name="connsiteX0" fmla="*/ 1229483 w 1229483"/>
              <a:gd name="connsiteY0" fmla="*/ 1 h 11397664"/>
              <a:gd name="connsiteX1" fmla="*/ 0 w 1229483"/>
              <a:gd name="connsiteY1" fmla="*/ 6535384 h 11397664"/>
              <a:gd name="connsiteX0" fmla="*/ 1212338 w 1212338"/>
              <a:gd name="connsiteY0" fmla="*/ 1 h 10996988"/>
              <a:gd name="connsiteX1" fmla="*/ 0 w 1212338"/>
              <a:gd name="connsiteY1" fmla="*/ 5694763 h 10996988"/>
              <a:gd name="connsiteX0" fmla="*/ 1212338 w 1212338"/>
              <a:gd name="connsiteY0" fmla="*/ 1 h 12349618"/>
              <a:gd name="connsiteX1" fmla="*/ 0 w 1212338"/>
              <a:gd name="connsiteY1" fmla="*/ 5694763 h 12349618"/>
              <a:gd name="connsiteX0" fmla="*/ 1212338 w 1212338"/>
              <a:gd name="connsiteY0" fmla="*/ 1 h 13117310"/>
              <a:gd name="connsiteX1" fmla="*/ 0 w 1212338"/>
              <a:gd name="connsiteY1" fmla="*/ 5694763 h 13117310"/>
            </a:gdLst>
            <a:ahLst/>
            <a:cxnLst>
              <a:cxn ang="0">
                <a:pos x="connsiteX0" y="connsiteY0"/>
              </a:cxn>
              <a:cxn ang="0">
                <a:pos x="connsiteX1" y="connsiteY1"/>
              </a:cxn>
            </a:cxnLst>
            <a:rect l="l" t="t" r="r" b="b"/>
            <a:pathLst>
              <a:path w="1212338" h="13117310">
                <a:moveTo>
                  <a:pt x="1212338" y="1"/>
                </a:moveTo>
                <a:cubicBezTo>
                  <a:pt x="935865" y="17644704"/>
                  <a:pt x="278652" y="15330761"/>
                  <a:pt x="0" y="5694763"/>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Freeform 73"/>
          <p:cNvSpPr/>
          <p:nvPr/>
        </p:nvSpPr>
        <p:spPr>
          <a:xfrm>
            <a:off x="4732323" y="1900658"/>
            <a:ext cx="1867442" cy="824913"/>
          </a:xfrm>
          <a:custGeom>
            <a:avLst/>
            <a:gdLst>
              <a:gd name="connsiteX0" fmla="*/ 676046 w 676046"/>
              <a:gd name="connsiteY0" fmla="*/ 726634 h 726634"/>
              <a:gd name="connsiteX1" fmla="*/ 0 w 676046"/>
              <a:gd name="connsiteY1" fmla="*/ 0 h 726634"/>
              <a:gd name="connsiteX0" fmla="*/ 676046 w 676046"/>
              <a:gd name="connsiteY0" fmla="*/ 726634 h 726634"/>
              <a:gd name="connsiteX1" fmla="*/ 0 w 676046"/>
              <a:gd name="connsiteY1" fmla="*/ 0 h 726634"/>
              <a:gd name="connsiteX0" fmla="*/ 941410 w 941410"/>
              <a:gd name="connsiteY0" fmla="*/ 865642 h 865642"/>
              <a:gd name="connsiteX1" fmla="*/ 0 w 941410"/>
              <a:gd name="connsiteY1" fmla="*/ 0 h 865642"/>
              <a:gd name="connsiteX0" fmla="*/ 941410 w 941410"/>
              <a:gd name="connsiteY0" fmla="*/ 865642 h 865642"/>
              <a:gd name="connsiteX1" fmla="*/ 0 w 941410"/>
              <a:gd name="connsiteY1" fmla="*/ 0 h 865642"/>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09972 w 1109972"/>
              <a:gd name="connsiteY0" fmla="*/ 1441903 h 1441903"/>
              <a:gd name="connsiteX1" fmla="*/ 0 w 1109972"/>
              <a:gd name="connsiteY1" fmla="*/ 0 h 1441903"/>
              <a:gd name="connsiteX0" fmla="*/ 1109972 w 1109972"/>
              <a:gd name="connsiteY0" fmla="*/ 1441903 h 1441903"/>
              <a:gd name="connsiteX1" fmla="*/ 0 w 1109972"/>
              <a:gd name="connsiteY1" fmla="*/ 0 h 1441903"/>
              <a:gd name="connsiteX0" fmla="*/ 1109972 w 1109972"/>
              <a:gd name="connsiteY0" fmla="*/ 1441903 h 1441903"/>
              <a:gd name="connsiteX1" fmla="*/ 0 w 1109972"/>
              <a:gd name="connsiteY1" fmla="*/ 0 h 1441903"/>
              <a:gd name="connsiteX0" fmla="*/ 1109972 w 1109972"/>
              <a:gd name="connsiteY0" fmla="*/ 1388717 h 1388717"/>
              <a:gd name="connsiteX1" fmla="*/ 0 w 1109972"/>
              <a:gd name="connsiteY1" fmla="*/ 0 h 1388717"/>
              <a:gd name="connsiteX0" fmla="*/ 1109972 w 1109972"/>
              <a:gd name="connsiteY0" fmla="*/ 1388717 h 1388717"/>
              <a:gd name="connsiteX1" fmla="*/ 0 w 1109972"/>
              <a:gd name="connsiteY1" fmla="*/ 0 h 1388717"/>
            </a:gdLst>
            <a:ahLst/>
            <a:cxnLst>
              <a:cxn ang="0">
                <a:pos x="connsiteX0" y="connsiteY0"/>
              </a:cxn>
              <a:cxn ang="0">
                <a:pos x="connsiteX1" y="connsiteY1"/>
              </a:cxn>
            </a:cxnLst>
            <a:rect l="l" t="t" r="r" b="b"/>
            <a:pathLst>
              <a:path w="1109972" h="1388717">
                <a:moveTo>
                  <a:pt x="1109972" y="1388717"/>
                </a:moveTo>
                <a:cubicBezTo>
                  <a:pt x="678075" y="723889"/>
                  <a:pt x="672443" y="604915"/>
                  <a:pt x="0" y="0"/>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Freeform 74"/>
          <p:cNvSpPr/>
          <p:nvPr/>
        </p:nvSpPr>
        <p:spPr>
          <a:xfrm>
            <a:off x="4469106" y="2761206"/>
            <a:ext cx="2134498" cy="303715"/>
          </a:xfrm>
          <a:custGeom>
            <a:avLst/>
            <a:gdLst>
              <a:gd name="connsiteX0" fmla="*/ 676046 w 676046"/>
              <a:gd name="connsiteY0" fmla="*/ 726634 h 726634"/>
              <a:gd name="connsiteX1" fmla="*/ 0 w 676046"/>
              <a:gd name="connsiteY1" fmla="*/ 0 h 726634"/>
              <a:gd name="connsiteX0" fmla="*/ 676046 w 676046"/>
              <a:gd name="connsiteY0" fmla="*/ 726634 h 726634"/>
              <a:gd name="connsiteX1" fmla="*/ 0 w 676046"/>
              <a:gd name="connsiteY1" fmla="*/ 0 h 726634"/>
              <a:gd name="connsiteX0" fmla="*/ 941410 w 941410"/>
              <a:gd name="connsiteY0" fmla="*/ 865642 h 865642"/>
              <a:gd name="connsiteX1" fmla="*/ 0 w 941410"/>
              <a:gd name="connsiteY1" fmla="*/ 0 h 865642"/>
              <a:gd name="connsiteX0" fmla="*/ 941410 w 941410"/>
              <a:gd name="connsiteY0" fmla="*/ 865642 h 865642"/>
              <a:gd name="connsiteX1" fmla="*/ 0 w 941410"/>
              <a:gd name="connsiteY1" fmla="*/ 0 h 865642"/>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09972 w 1109972"/>
              <a:gd name="connsiteY0" fmla="*/ 1441903 h 1441903"/>
              <a:gd name="connsiteX1" fmla="*/ 0 w 1109972"/>
              <a:gd name="connsiteY1" fmla="*/ 0 h 1441903"/>
              <a:gd name="connsiteX0" fmla="*/ 1109972 w 1109972"/>
              <a:gd name="connsiteY0" fmla="*/ 1441903 h 1441903"/>
              <a:gd name="connsiteX1" fmla="*/ 0 w 1109972"/>
              <a:gd name="connsiteY1" fmla="*/ 0 h 1441903"/>
              <a:gd name="connsiteX0" fmla="*/ 1109972 w 1109972"/>
              <a:gd name="connsiteY0" fmla="*/ 1441903 h 1441903"/>
              <a:gd name="connsiteX1" fmla="*/ 0 w 1109972"/>
              <a:gd name="connsiteY1" fmla="*/ 0 h 1441903"/>
              <a:gd name="connsiteX0" fmla="*/ 1109972 w 1109972"/>
              <a:gd name="connsiteY0" fmla="*/ 1388717 h 1388717"/>
              <a:gd name="connsiteX1" fmla="*/ 0 w 1109972"/>
              <a:gd name="connsiteY1" fmla="*/ 0 h 1388717"/>
              <a:gd name="connsiteX0" fmla="*/ 1109972 w 1109972"/>
              <a:gd name="connsiteY0" fmla="*/ 1388717 h 1388717"/>
              <a:gd name="connsiteX1" fmla="*/ 0 w 1109972"/>
              <a:gd name="connsiteY1" fmla="*/ 0 h 1388717"/>
              <a:gd name="connsiteX0" fmla="*/ 1109972 w 1109972"/>
              <a:gd name="connsiteY0" fmla="*/ 1388717 h 1895060"/>
              <a:gd name="connsiteX1" fmla="*/ 0 w 1109972"/>
              <a:gd name="connsiteY1" fmla="*/ 0 h 1895060"/>
              <a:gd name="connsiteX0" fmla="*/ 1109972 w 1109972"/>
              <a:gd name="connsiteY0" fmla="*/ 1388717 h 2440961"/>
              <a:gd name="connsiteX1" fmla="*/ 0 w 1109972"/>
              <a:gd name="connsiteY1" fmla="*/ 0 h 2440961"/>
              <a:gd name="connsiteX0" fmla="*/ 1146546 w 1146546"/>
              <a:gd name="connsiteY0" fmla="*/ 1466045 h 2480347"/>
              <a:gd name="connsiteX1" fmla="*/ 0 w 1146546"/>
              <a:gd name="connsiteY1" fmla="*/ 0 h 2480347"/>
              <a:gd name="connsiteX0" fmla="*/ 1149871 w 1149871"/>
              <a:gd name="connsiteY0" fmla="*/ 2316731 h 2981464"/>
              <a:gd name="connsiteX1" fmla="*/ 0 w 1149871"/>
              <a:gd name="connsiteY1" fmla="*/ 0 h 2981464"/>
              <a:gd name="connsiteX0" fmla="*/ 1149871 w 1149871"/>
              <a:gd name="connsiteY0" fmla="*/ 2316731 h 3118288"/>
              <a:gd name="connsiteX1" fmla="*/ 0 w 1149871"/>
              <a:gd name="connsiteY1" fmla="*/ 0 h 3118288"/>
              <a:gd name="connsiteX0" fmla="*/ 1123272 w 1123272"/>
              <a:gd name="connsiteY0" fmla="*/ 2780750 h 3419976"/>
              <a:gd name="connsiteX1" fmla="*/ 0 w 1123272"/>
              <a:gd name="connsiteY1" fmla="*/ 0 h 3419976"/>
              <a:gd name="connsiteX0" fmla="*/ 1123272 w 1123272"/>
              <a:gd name="connsiteY0" fmla="*/ 2780750 h 3717283"/>
              <a:gd name="connsiteX1" fmla="*/ 0 w 1123272"/>
              <a:gd name="connsiteY1" fmla="*/ 0 h 3717283"/>
            </a:gdLst>
            <a:ahLst/>
            <a:cxnLst>
              <a:cxn ang="0">
                <a:pos x="connsiteX0" y="connsiteY0"/>
              </a:cxn>
              <a:cxn ang="0">
                <a:pos x="connsiteX1" y="connsiteY1"/>
              </a:cxn>
            </a:cxnLst>
            <a:rect l="l" t="t" r="r" b="b"/>
            <a:pathLst>
              <a:path w="1123272" h="3717283">
                <a:moveTo>
                  <a:pt x="1123272" y="2780750"/>
                </a:moveTo>
                <a:cubicBezTo>
                  <a:pt x="688050" y="3739950"/>
                  <a:pt x="379850" y="5167686"/>
                  <a:pt x="0" y="0"/>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6" name="Freeform 75"/>
          <p:cNvSpPr/>
          <p:nvPr/>
        </p:nvSpPr>
        <p:spPr>
          <a:xfrm>
            <a:off x="562320" y="1906974"/>
            <a:ext cx="416791" cy="161259"/>
          </a:xfrm>
          <a:custGeom>
            <a:avLst/>
            <a:gdLst>
              <a:gd name="connsiteX0" fmla="*/ 676046 w 676046"/>
              <a:gd name="connsiteY0" fmla="*/ 726634 h 726634"/>
              <a:gd name="connsiteX1" fmla="*/ 0 w 676046"/>
              <a:gd name="connsiteY1" fmla="*/ 0 h 726634"/>
              <a:gd name="connsiteX0" fmla="*/ 676046 w 676046"/>
              <a:gd name="connsiteY0" fmla="*/ 726634 h 726634"/>
              <a:gd name="connsiteX1" fmla="*/ 0 w 676046"/>
              <a:gd name="connsiteY1" fmla="*/ 0 h 726634"/>
              <a:gd name="connsiteX0" fmla="*/ 941410 w 941410"/>
              <a:gd name="connsiteY0" fmla="*/ 865642 h 865642"/>
              <a:gd name="connsiteX1" fmla="*/ 0 w 941410"/>
              <a:gd name="connsiteY1" fmla="*/ 0 h 865642"/>
              <a:gd name="connsiteX0" fmla="*/ 941410 w 941410"/>
              <a:gd name="connsiteY0" fmla="*/ 865642 h 865642"/>
              <a:gd name="connsiteX1" fmla="*/ 0 w 941410"/>
              <a:gd name="connsiteY1" fmla="*/ 0 h 865642"/>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596632 w 1162547"/>
              <a:gd name="connsiteY1" fmla="*/ 415642 h 1314259"/>
              <a:gd name="connsiteX2" fmla="*/ 0 w 1162547"/>
              <a:gd name="connsiteY2"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57267 w 1157267"/>
              <a:gd name="connsiteY0" fmla="*/ 1213144 h 1213144"/>
              <a:gd name="connsiteX1" fmla="*/ 0 w 1157267"/>
              <a:gd name="connsiteY1" fmla="*/ 0 h 1213144"/>
              <a:gd name="connsiteX0" fmla="*/ 1157267 w 1157267"/>
              <a:gd name="connsiteY0" fmla="*/ 1213144 h 1213144"/>
              <a:gd name="connsiteX1" fmla="*/ 0 w 1157267"/>
              <a:gd name="connsiteY1" fmla="*/ 0 h 1213144"/>
              <a:gd name="connsiteX0" fmla="*/ 1157267 w 1157267"/>
              <a:gd name="connsiteY0" fmla="*/ 1489530 h 1489530"/>
              <a:gd name="connsiteX1" fmla="*/ 0 w 1157267"/>
              <a:gd name="connsiteY1" fmla="*/ 276386 h 1489530"/>
              <a:gd name="connsiteX0" fmla="*/ 1157267 w 1157267"/>
              <a:gd name="connsiteY0" fmla="*/ 2377994 h 2377994"/>
              <a:gd name="connsiteX1" fmla="*/ 0 w 1157267"/>
              <a:gd name="connsiteY1" fmla="*/ 1164850 h 2377994"/>
              <a:gd name="connsiteX0" fmla="*/ 1162547 w 1162547"/>
              <a:gd name="connsiteY0" fmla="*/ 1801234 h 1801234"/>
              <a:gd name="connsiteX1" fmla="*/ 0 w 1162547"/>
              <a:gd name="connsiteY1" fmla="*/ 1594050 h 1801234"/>
              <a:gd name="connsiteX0" fmla="*/ 564800 w 564800"/>
              <a:gd name="connsiteY0" fmla="*/ 698835 h 5153729"/>
              <a:gd name="connsiteX1" fmla="*/ 0 w 564800"/>
              <a:gd name="connsiteY1" fmla="*/ 5153729 h 5153729"/>
              <a:gd name="connsiteX0" fmla="*/ 564800 w 564800"/>
              <a:gd name="connsiteY0" fmla="*/ 573694 h 5028588"/>
              <a:gd name="connsiteX1" fmla="*/ 0 w 564800"/>
              <a:gd name="connsiteY1" fmla="*/ 5028588 h 5028588"/>
              <a:gd name="connsiteX0" fmla="*/ 564800 w 564800"/>
              <a:gd name="connsiteY0" fmla="*/ 10260 h 4465154"/>
              <a:gd name="connsiteX1" fmla="*/ 0 w 564800"/>
              <a:gd name="connsiteY1" fmla="*/ 4465154 h 4465154"/>
              <a:gd name="connsiteX0" fmla="*/ 564800 w 564800"/>
              <a:gd name="connsiteY0" fmla="*/ -1 h 4454893"/>
              <a:gd name="connsiteX1" fmla="*/ 207094 w 564800"/>
              <a:gd name="connsiteY1" fmla="*/ 2108672 h 4454893"/>
              <a:gd name="connsiteX2" fmla="*/ 0 w 564800"/>
              <a:gd name="connsiteY2" fmla="*/ 4454893 h 4454893"/>
              <a:gd name="connsiteX0" fmla="*/ 564800 w 564800"/>
              <a:gd name="connsiteY0" fmla="*/ -1 h 4454893"/>
              <a:gd name="connsiteX1" fmla="*/ 0 w 564800"/>
              <a:gd name="connsiteY1" fmla="*/ 4454893 h 4454893"/>
              <a:gd name="connsiteX0" fmla="*/ 564800 w 564800"/>
              <a:gd name="connsiteY0" fmla="*/ -1 h 4454893"/>
              <a:gd name="connsiteX1" fmla="*/ 0 w 564800"/>
              <a:gd name="connsiteY1" fmla="*/ 4454893 h 4454893"/>
              <a:gd name="connsiteX0" fmla="*/ 564800 w 564800"/>
              <a:gd name="connsiteY0" fmla="*/ -1 h 4454893"/>
              <a:gd name="connsiteX1" fmla="*/ 0 w 564800"/>
              <a:gd name="connsiteY1" fmla="*/ 4454893 h 4454893"/>
              <a:gd name="connsiteX0" fmla="*/ 454551 w 454551"/>
              <a:gd name="connsiteY0" fmla="*/ 0 h 5540324"/>
              <a:gd name="connsiteX1" fmla="*/ 0 w 454551"/>
              <a:gd name="connsiteY1" fmla="*/ 5540324 h 5540324"/>
              <a:gd name="connsiteX0" fmla="*/ 454551 w 454551"/>
              <a:gd name="connsiteY0" fmla="*/ 0 h 5540324"/>
              <a:gd name="connsiteX1" fmla="*/ 0 w 454551"/>
              <a:gd name="connsiteY1" fmla="*/ 5540324 h 5540324"/>
            </a:gdLst>
            <a:ahLst/>
            <a:cxnLst>
              <a:cxn ang="0">
                <a:pos x="connsiteX0" y="connsiteY0"/>
              </a:cxn>
              <a:cxn ang="0">
                <a:pos x="connsiteX1" y="connsiteY1"/>
              </a:cxn>
            </a:cxnLst>
            <a:rect l="l" t="t" r="r" b="b"/>
            <a:pathLst>
              <a:path w="454551" h="5540324">
                <a:moveTo>
                  <a:pt x="454551" y="0"/>
                </a:moveTo>
                <a:cubicBezTo>
                  <a:pt x="383085" y="617390"/>
                  <a:pt x="371828" y="1128020"/>
                  <a:pt x="0" y="5540324"/>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7" name="TextBox 76"/>
          <p:cNvSpPr txBox="1"/>
          <p:nvPr/>
        </p:nvSpPr>
        <p:spPr>
          <a:xfrm>
            <a:off x="8636510" y="1217131"/>
            <a:ext cx="275661" cy="307777"/>
          </a:xfrm>
          <a:prstGeom prst="rect">
            <a:avLst/>
          </a:prstGeom>
          <a:noFill/>
        </p:spPr>
        <p:txBody>
          <a:bodyPr wrap="none" rtlCol="0">
            <a:spAutoFit/>
          </a:bodyPr>
          <a:lstStyle/>
          <a:p>
            <a:r>
              <a:rPr lang="en-US" sz="1400" dirty="0" smtClean="0">
                <a:solidFill>
                  <a:srgbClr val="FF0000"/>
                </a:solidFill>
              </a:rPr>
              <a:t>0</a:t>
            </a:r>
            <a:endParaRPr lang="en-US" sz="1400" dirty="0">
              <a:solidFill>
                <a:srgbClr val="FF0000"/>
              </a:solidFill>
            </a:endParaRPr>
          </a:p>
        </p:txBody>
      </p:sp>
      <p:sp>
        <p:nvSpPr>
          <p:cNvPr id="78" name="TextBox 77"/>
          <p:cNvSpPr txBox="1"/>
          <p:nvPr/>
        </p:nvSpPr>
        <p:spPr>
          <a:xfrm>
            <a:off x="5946117" y="821951"/>
            <a:ext cx="275661" cy="307777"/>
          </a:xfrm>
          <a:prstGeom prst="rect">
            <a:avLst/>
          </a:prstGeom>
          <a:noFill/>
        </p:spPr>
        <p:txBody>
          <a:bodyPr wrap="none" rtlCol="0">
            <a:spAutoFit/>
          </a:bodyPr>
          <a:lstStyle/>
          <a:p>
            <a:r>
              <a:rPr lang="en-US" sz="1400" dirty="0" smtClean="0">
                <a:solidFill>
                  <a:srgbClr val="FF0000"/>
                </a:solidFill>
              </a:rPr>
              <a:t>1</a:t>
            </a:r>
            <a:endParaRPr lang="en-US" sz="1400" dirty="0">
              <a:solidFill>
                <a:srgbClr val="FF0000"/>
              </a:solidFill>
            </a:endParaRPr>
          </a:p>
        </p:txBody>
      </p:sp>
      <p:sp>
        <p:nvSpPr>
          <p:cNvPr id="79" name="TextBox 78"/>
          <p:cNvSpPr txBox="1"/>
          <p:nvPr/>
        </p:nvSpPr>
        <p:spPr>
          <a:xfrm>
            <a:off x="5255101" y="1104452"/>
            <a:ext cx="275661" cy="307777"/>
          </a:xfrm>
          <a:prstGeom prst="rect">
            <a:avLst/>
          </a:prstGeom>
          <a:noFill/>
        </p:spPr>
        <p:txBody>
          <a:bodyPr wrap="none" rtlCol="0">
            <a:spAutoFit/>
          </a:bodyPr>
          <a:lstStyle/>
          <a:p>
            <a:r>
              <a:rPr lang="en-US" sz="1400" dirty="0" smtClean="0">
                <a:solidFill>
                  <a:srgbClr val="FF0000"/>
                </a:solidFill>
              </a:rPr>
              <a:t>2</a:t>
            </a:r>
            <a:endParaRPr lang="en-US" sz="1400" dirty="0">
              <a:solidFill>
                <a:srgbClr val="FF0000"/>
              </a:solidFill>
            </a:endParaRPr>
          </a:p>
        </p:txBody>
      </p:sp>
      <p:sp>
        <p:nvSpPr>
          <p:cNvPr id="80" name="TextBox 79"/>
          <p:cNvSpPr txBox="1"/>
          <p:nvPr/>
        </p:nvSpPr>
        <p:spPr>
          <a:xfrm>
            <a:off x="4458328" y="2422517"/>
            <a:ext cx="275661" cy="307777"/>
          </a:xfrm>
          <a:prstGeom prst="rect">
            <a:avLst/>
          </a:prstGeom>
          <a:noFill/>
        </p:spPr>
        <p:txBody>
          <a:bodyPr wrap="none" rtlCol="0">
            <a:spAutoFit/>
          </a:bodyPr>
          <a:lstStyle/>
          <a:p>
            <a:r>
              <a:rPr lang="en-US" sz="1400" dirty="0" smtClean="0">
                <a:solidFill>
                  <a:srgbClr val="FF0000"/>
                </a:solidFill>
              </a:rPr>
              <a:t>3</a:t>
            </a:r>
            <a:endParaRPr lang="en-US" sz="1400" dirty="0">
              <a:solidFill>
                <a:srgbClr val="FF0000"/>
              </a:solidFill>
            </a:endParaRPr>
          </a:p>
        </p:txBody>
      </p:sp>
      <p:sp>
        <p:nvSpPr>
          <p:cNvPr id="81" name="TextBox 80"/>
          <p:cNvSpPr txBox="1"/>
          <p:nvPr/>
        </p:nvSpPr>
        <p:spPr>
          <a:xfrm>
            <a:off x="4207914" y="2880986"/>
            <a:ext cx="275661" cy="307777"/>
          </a:xfrm>
          <a:prstGeom prst="rect">
            <a:avLst/>
          </a:prstGeom>
          <a:noFill/>
        </p:spPr>
        <p:txBody>
          <a:bodyPr wrap="none" rtlCol="0">
            <a:spAutoFit/>
          </a:bodyPr>
          <a:lstStyle/>
          <a:p>
            <a:r>
              <a:rPr lang="en-US" sz="1400" dirty="0" smtClean="0">
                <a:solidFill>
                  <a:srgbClr val="FF0000"/>
                </a:solidFill>
              </a:rPr>
              <a:t>4</a:t>
            </a:r>
            <a:endParaRPr lang="en-US" sz="1400" dirty="0">
              <a:solidFill>
                <a:srgbClr val="FF0000"/>
              </a:solidFill>
            </a:endParaRPr>
          </a:p>
        </p:txBody>
      </p:sp>
      <p:sp>
        <p:nvSpPr>
          <p:cNvPr id="82" name="TextBox 81"/>
          <p:cNvSpPr txBox="1"/>
          <p:nvPr/>
        </p:nvSpPr>
        <p:spPr>
          <a:xfrm>
            <a:off x="2960533" y="3493007"/>
            <a:ext cx="275661" cy="307777"/>
          </a:xfrm>
          <a:prstGeom prst="rect">
            <a:avLst/>
          </a:prstGeom>
          <a:noFill/>
        </p:spPr>
        <p:txBody>
          <a:bodyPr wrap="none" rtlCol="0">
            <a:spAutoFit/>
          </a:bodyPr>
          <a:lstStyle/>
          <a:p>
            <a:r>
              <a:rPr lang="en-US" sz="1400" dirty="0" smtClean="0">
                <a:solidFill>
                  <a:srgbClr val="FF0000"/>
                </a:solidFill>
              </a:rPr>
              <a:t>5</a:t>
            </a:r>
            <a:endParaRPr lang="en-US" sz="1400" dirty="0">
              <a:solidFill>
                <a:srgbClr val="FF0000"/>
              </a:solidFill>
            </a:endParaRPr>
          </a:p>
        </p:txBody>
      </p:sp>
      <p:sp>
        <p:nvSpPr>
          <p:cNvPr id="83" name="TextBox 82"/>
          <p:cNvSpPr txBox="1"/>
          <p:nvPr/>
        </p:nvSpPr>
        <p:spPr>
          <a:xfrm>
            <a:off x="1300679" y="3043649"/>
            <a:ext cx="275661" cy="307777"/>
          </a:xfrm>
          <a:prstGeom prst="rect">
            <a:avLst/>
          </a:prstGeom>
          <a:noFill/>
        </p:spPr>
        <p:txBody>
          <a:bodyPr wrap="none" rtlCol="0">
            <a:spAutoFit/>
          </a:bodyPr>
          <a:lstStyle/>
          <a:p>
            <a:r>
              <a:rPr lang="en-US" sz="1400" dirty="0" smtClean="0">
                <a:solidFill>
                  <a:srgbClr val="FF0000"/>
                </a:solidFill>
              </a:rPr>
              <a:t>6</a:t>
            </a:r>
            <a:endParaRPr lang="en-US" sz="1400" dirty="0">
              <a:solidFill>
                <a:srgbClr val="FF0000"/>
              </a:solidFill>
            </a:endParaRPr>
          </a:p>
        </p:txBody>
      </p:sp>
      <p:sp>
        <p:nvSpPr>
          <p:cNvPr id="84" name="TextBox 83"/>
          <p:cNvSpPr txBox="1"/>
          <p:nvPr/>
        </p:nvSpPr>
        <p:spPr>
          <a:xfrm>
            <a:off x="877360" y="2382370"/>
            <a:ext cx="275661" cy="307777"/>
          </a:xfrm>
          <a:prstGeom prst="rect">
            <a:avLst/>
          </a:prstGeom>
          <a:noFill/>
        </p:spPr>
        <p:txBody>
          <a:bodyPr wrap="none" rtlCol="0">
            <a:spAutoFit/>
          </a:bodyPr>
          <a:lstStyle/>
          <a:p>
            <a:r>
              <a:rPr lang="en-US" sz="1400" dirty="0" smtClean="0">
                <a:solidFill>
                  <a:srgbClr val="FF0000"/>
                </a:solidFill>
              </a:rPr>
              <a:t>7</a:t>
            </a:r>
            <a:endParaRPr lang="en-US" sz="1400" dirty="0">
              <a:solidFill>
                <a:srgbClr val="FF0000"/>
              </a:solidFill>
            </a:endParaRPr>
          </a:p>
        </p:txBody>
      </p:sp>
      <p:sp>
        <p:nvSpPr>
          <p:cNvPr id="42" name="TextBox 41"/>
          <p:cNvSpPr txBox="1"/>
          <p:nvPr/>
        </p:nvSpPr>
        <p:spPr>
          <a:xfrm>
            <a:off x="3276600" y="1219200"/>
            <a:ext cx="736099" cy="307777"/>
          </a:xfrm>
          <a:prstGeom prst="rect">
            <a:avLst/>
          </a:prstGeom>
          <a:noFill/>
        </p:spPr>
        <p:txBody>
          <a:bodyPr wrap="none" rtlCol="0">
            <a:spAutoFit/>
          </a:bodyPr>
          <a:lstStyle/>
          <a:p>
            <a:r>
              <a:rPr lang="en-US" sz="1400" dirty="0" smtClean="0">
                <a:solidFill>
                  <a:srgbClr val="FF0000"/>
                </a:solidFill>
              </a:rPr>
              <a:t>Science</a:t>
            </a:r>
          </a:p>
        </p:txBody>
      </p:sp>
      <p:sp>
        <p:nvSpPr>
          <p:cNvPr id="43" name="TextBox 42"/>
          <p:cNvSpPr txBox="1"/>
          <p:nvPr/>
        </p:nvSpPr>
        <p:spPr>
          <a:xfrm>
            <a:off x="6130255" y="2505100"/>
            <a:ext cx="431528" cy="369332"/>
          </a:xfrm>
          <a:prstGeom prst="rect">
            <a:avLst/>
          </a:prstGeom>
          <a:noFill/>
        </p:spPr>
        <p:txBody>
          <a:bodyPr wrap="none" rtlCol="0">
            <a:spAutoFit/>
          </a:bodyPr>
          <a:lstStyle/>
          <a:p>
            <a:r>
              <a:rPr lang="en-US" b="1" dirty="0" smtClean="0">
                <a:solidFill>
                  <a:srgbClr val="0000FF"/>
                </a:solidFill>
              </a:rPr>
              <a:t>B2</a:t>
            </a:r>
            <a:endParaRPr lang="en-US" b="1" dirty="0">
              <a:solidFill>
                <a:srgbClr val="0000FF"/>
              </a:solidFill>
            </a:endParaRPr>
          </a:p>
        </p:txBody>
      </p:sp>
      <p:sp>
        <p:nvSpPr>
          <p:cNvPr id="44" name="TextBox 43"/>
          <p:cNvSpPr txBox="1"/>
          <p:nvPr/>
        </p:nvSpPr>
        <p:spPr>
          <a:xfrm>
            <a:off x="6405916" y="2147300"/>
            <a:ext cx="431528" cy="369332"/>
          </a:xfrm>
          <a:prstGeom prst="rect">
            <a:avLst/>
          </a:prstGeom>
          <a:noFill/>
        </p:spPr>
        <p:txBody>
          <a:bodyPr wrap="none" rtlCol="0">
            <a:spAutoFit/>
          </a:bodyPr>
          <a:lstStyle/>
          <a:p>
            <a:r>
              <a:rPr lang="en-US" b="1" dirty="0" smtClean="0">
                <a:solidFill>
                  <a:srgbClr val="0000FF"/>
                </a:solidFill>
              </a:rPr>
              <a:t>B1</a:t>
            </a:r>
            <a:endParaRPr lang="en-US" b="1" dirty="0">
              <a:solidFill>
                <a:srgbClr val="0000FF"/>
              </a:solidFill>
            </a:endParaRPr>
          </a:p>
        </p:txBody>
      </p:sp>
      <p:sp>
        <p:nvSpPr>
          <p:cNvPr id="45" name="TextBox 44"/>
          <p:cNvSpPr txBox="1"/>
          <p:nvPr/>
        </p:nvSpPr>
        <p:spPr>
          <a:xfrm>
            <a:off x="6844815" y="2008482"/>
            <a:ext cx="441146" cy="369332"/>
          </a:xfrm>
          <a:prstGeom prst="rect">
            <a:avLst/>
          </a:prstGeom>
          <a:noFill/>
        </p:spPr>
        <p:txBody>
          <a:bodyPr wrap="none" rtlCol="0">
            <a:spAutoFit/>
          </a:bodyPr>
          <a:lstStyle/>
          <a:p>
            <a:r>
              <a:rPr lang="en-US" b="1" smtClean="0">
                <a:solidFill>
                  <a:srgbClr val="0000FF"/>
                </a:solidFill>
              </a:rPr>
              <a:t>A2</a:t>
            </a:r>
            <a:endParaRPr lang="en-US" b="1" dirty="0">
              <a:solidFill>
                <a:srgbClr val="0000FF"/>
              </a:solidFill>
            </a:endParaRPr>
          </a:p>
        </p:txBody>
      </p:sp>
      <p:sp>
        <p:nvSpPr>
          <p:cNvPr id="46" name="TextBox 45"/>
          <p:cNvSpPr txBox="1"/>
          <p:nvPr/>
        </p:nvSpPr>
        <p:spPr>
          <a:xfrm>
            <a:off x="7305880" y="2123149"/>
            <a:ext cx="441146" cy="369332"/>
          </a:xfrm>
          <a:prstGeom prst="rect">
            <a:avLst/>
          </a:prstGeom>
          <a:noFill/>
        </p:spPr>
        <p:txBody>
          <a:bodyPr wrap="none" rtlCol="0">
            <a:spAutoFit/>
          </a:bodyPr>
          <a:lstStyle/>
          <a:p>
            <a:r>
              <a:rPr lang="en-US" b="1" smtClean="0">
                <a:solidFill>
                  <a:srgbClr val="0000FF"/>
                </a:solidFill>
              </a:rPr>
              <a:t>A1</a:t>
            </a:r>
            <a:endParaRPr lang="en-US" b="1" dirty="0">
              <a:solidFill>
                <a:srgbClr val="0000FF"/>
              </a:solidFill>
            </a:endParaRPr>
          </a:p>
        </p:txBody>
      </p:sp>
      <p:sp>
        <p:nvSpPr>
          <p:cNvPr id="47" name="TextBox 46"/>
          <p:cNvSpPr txBox="1"/>
          <p:nvPr/>
        </p:nvSpPr>
        <p:spPr>
          <a:xfrm>
            <a:off x="7611787" y="2523529"/>
            <a:ext cx="444352" cy="369332"/>
          </a:xfrm>
          <a:prstGeom prst="rect">
            <a:avLst/>
          </a:prstGeom>
          <a:noFill/>
        </p:spPr>
        <p:txBody>
          <a:bodyPr wrap="none" rtlCol="0">
            <a:spAutoFit/>
          </a:bodyPr>
          <a:lstStyle/>
          <a:p>
            <a:r>
              <a:rPr lang="en-US" b="1" dirty="0" smtClean="0">
                <a:solidFill>
                  <a:srgbClr val="0000FF"/>
                </a:solidFill>
              </a:rPr>
              <a:t>D2</a:t>
            </a:r>
            <a:endParaRPr lang="en-US" b="1" dirty="0">
              <a:solidFill>
                <a:srgbClr val="0000FF"/>
              </a:solidFill>
            </a:endParaRPr>
          </a:p>
        </p:txBody>
      </p:sp>
      <p:sp>
        <p:nvSpPr>
          <p:cNvPr id="49" name="TextBox 48"/>
          <p:cNvSpPr txBox="1"/>
          <p:nvPr/>
        </p:nvSpPr>
        <p:spPr>
          <a:xfrm>
            <a:off x="7461481" y="2979670"/>
            <a:ext cx="444352" cy="369332"/>
          </a:xfrm>
          <a:prstGeom prst="rect">
            <a:avLst/>
          </a:prstGeom>
          <a:noFill/>
        </p:spPr>
        <p:txBody>
          <a:bodyPr wrap="none" rtlCol="0">
            <a:spAutoFit/>
          </a:bodyPr>
          <a:lstStyle/>
          <a:p>
            <a:r>
              <a:rPr lang="en-US" b="1" dirty="0" smtClean="0">
                <a:solidFill>
                  <a:srgbClr val="0000FF"/>
                </a:solidFill>
              </a:rPr>
              <a:t>D1</a:t>
            </a:r>
            <a:endParaRPr lang="en-US" b="1" dirty="0">
              <a:solidFill>
                <a:srgbClr val="0000FF"/>
              </a:solidFill>
            </a:endParaRPr>
          </a:p>
        </p:txBody>
      </p:sp>
      <p:sp>
        <p:nvSpPr>
          <p:cNvPr id="50" name="TextBox 49"/>
          <p:cNvSpPr txBox="1"/>
          <p:nvPr/>
        </p:nvSpPr>
        <p:spPr>
          <a:xfrm>
            <a:off x="6844815" y="3202995"/>
            <a:ext cx="425116" cy="369332"/>
          </a:xfrm>
          <a:prstGeom prst="rect">
            <a:avLst/>
          </a:prstGeom>
          <a:noFill/>
        </p:spPr>
        <p:txBody>
          <a:bodyPr wrap="none" rtlCol="0">
            <a:spAutoFit/>
          </a:bodyPr>
          <a:lstStyle/>
          <a:p>
            <a:r>
              <a:rPr lang="en-US" b="1" dirty="0" smtClean="0">
                <a:solidFill>
                  <a:srgbClr val="0000FF"/>
                </a:solidFill>
              </a:rPr>
              <a:t>C2</a:t>
            </a:r>
            <a:endParaRPr lang="en-US" b="1" dirty="0">
              <a:solidFill>
                <a:srgbClr val="0000FF"/>
              </a:solidFill>
            </a:endParaRPr>
          </a:p>
        </p:txBody>
      </p:sp>
      <p:sp>
        <p:nvSpPr>
          <p:cNvPr id="52" name="TextBox 51"/>
          <p:cNvSpPr txBox="1"/>
          <p:nvPr/>
        </p:nvSpPr>
        <p:spPr>
          <a:xfrm>
            <a:off x="6228373" y="3016445"/>
            <a:ext cx="425116" cy="369332"/>
          </a:xfrm>
          <a:prstGeom prst="rect">
            <a:avLst/>
          </a:prstGeom>
          <a:noFill/>
        </p:spPr>
        <p:txBody>
          <a:bodyPr wrap="none" rtlCol="0">
            <a:spAutoFit/>
          </a:bodyPr>
          <a:lstStyle/>
          <a:p>
            <a:r>
              <a:rPr lang="en-US" b="1" dirty="0" smtClean="0">
                <a:solidFill>
                  <a:srgbClr val="0000FF"/>
                </a:solidFill>
              </a:rPr>
              <a:t>C1</a:t>
            </a:r>
            <a:endParaRPr lang="en-US" b="1" dirty="0">
              <a:solidFill>
                <a:srgbClr val="0000FF"/>
              </a:solidFill>
            </a:endParaRPr>
          </a:p>
        </p:txBody>
      </p:sp>
      <p:sp>
        <p:nvSpPr>
          <p:cNvPr id="54" name="TextBox 53"/>
          <p:cNvSpPr txBox="1"/>
          <p:nvPr/>
        </p:nvSpPr>
        <p:spPr>
          <a:xfrm>
            <a:off x="8581817" y="1044813"/>
            <a:ext cx="379544" cy="307777"/>
          </a:xfrm>
          <a:prstGeom prst="rect">
            <a:avLst/>
          </a:prstGeom>
          <a:noFill/>
        </p:spPr>
        <p:txBody>
          <a:bodyPr wrap="none" rtlCol="0">
            <a:spAutoFit/>
          </a:bodyPr>
          <a:lstStyle/>
          <a:p>
            <a:r>
              <a:rPr lang="en-US" sz="1400" smtClean="0">
                <a:solidFill>
                  <a:srgbClr val="0000FF"/>
                </a:solidFill>
              </a:rPr>
              <a:t>A1</a:t>
            </a:r>
            <a:endParaRPr lang="en-US" sz="1400" dirty="0">
              <a:solidFill>
                <a:srgbClr val="0000FF"/>
              </a:solidFill>
            </a:endParaRPr>
          </a:p>
        </p:txBody>
      </p:sp>
      <p:sp>
        <p:nvSpPr>
          <p:cNvPr id="55" name="TextBox 54"/>
          <p:cNvSpPr txBox="1"/>
          <p:nvPr/>
        </p:nvSpPr>
        <p:spPr>
          <a:xfrm>
            <a:off x="5891424" y="649633"/>
            <a:ext cx="377026" cy="307777"/>
          </a:xfrm>
          <a:prstGeom prst="rect">
            <a:avLst/>
          </a:prstGeom>
          <a:noFill/>
        </p:spPr>
        <p:txBody>
          <a:bodyPr wrap="none" rtlCol="0">
            <a:spAutoFit/>
          </a:bodyPr>
          <a:lstStyle/>
          <a:p>
            <a:r>
              <a:rPr lang="en-US" sz="1400" smtClean="0">
                <a:solidFill>
                  <a:srgbClr val="0000FF"/>
                </a:solidFill>
              </a:rPr>
              <a:t>A2</a:t>
            </a:r>
            <a:endParaRPr lang="en-US" sz="1400" dirty="0">
              <a:solidFill>
                <a:srgbClr val="0000FF"/>
              </a:solidFill>
            </a:endParaRPr>
          </a:p>
        </p:txBody>
      </p:sp>
      <p:sp>
        <p:nvSpPr>
          <p:cNvPr id="56" name="TextBox 55"/>
          <p:cNvSpPr txBox="1"/>
          <p:nvPr/>
        </p:nvSpPr>
        <p:spPr>
          <a:xfrm>
            <a:off x="5200408" y="932134"/>
            <a:ext cx="377026" cy="307777"/>
          </a:xfrm>
          <a:prstGeom prst="rect">
            <a:avLst/>
          </a:prstGeom>
          <a:noFill/>
        </p:spPr>
        <p:txBody>
          <a:bodyPr wrap="none" rtlCol="0">
            <a:spAutoFit/>
          </a:bodyPr>
          <a:lstStyle/>
          <a:p>
            <a:r>
              <a:rPr lang="en-US" sz="1400" dirty="0" smtClean="0">
                <a:solidFill>
                  <a:srgbClr val="0000FF"/>
                </a:solidFill>
              </a:rPr>
              <a:t>B1</a:t>
            </a:r>
            <a:endParaRPr lang="en-US" sz="1400" dirty="0">
              <a:solidFill>
                <a:srgbClr val="0000FF"/>
              </a:solidFill>
            </a:endParaRPr>
          </a:p>
        </p:txBody>
      </p:sp>
      <p:sp>
        <p:nvSpPr>
          <p:cNvPr id="57" name="TextBox 56"/>
          <p:cNvSpPr txBox="1"/>
          <p:nvPr/>
        </p:nvSpPr>
        <p:spPr>
          <a:xfrm>
            <a:off x="4403635" y="2250199"/>
            <a:ext cx="377026" cy="307777"/>
          </a:xfrm>
          <a:prstGeom prst="rect">
            <a:avLst/>
          </a:prstGeom>
          <a:noFill/>
        </p:spPr>
        <p:txBody>
          <a:bodyPr wrap="none" rtlCol="0">
            <a:spAutoFit/>
          </a:bodyPr>
          <a:lstStyle/>
          <a:p>
            <a:r>
              <a:rPr lang="en-US" sz="1400" dirty="0" smtClean="0">
                <a:solidFill>
                  <a:srgbClr val="0000FF"/>
                </a:solidFill>
              </a:rPr>
              <a:t>B2</a:t>
            </a:r>
            <a:endParaRPr lang="en-US" sz="1400" dirty="0">
              <a:solidFill>
                <a:srgbClr val="0000FF"/>
              </a:solidFill>
            </a:endParaRPr>
          </a:p>
        </p:txBody>
      </p:sp>
      <p:sp>
        <p:nvSpPr>
          <p:cNvPr id="58" name="TextBox 57"/>
          <p:cNvSpPr txBox="1"/>
          <p:nvPr/>
        </p:nvSpPr>
        <p:spPr>
          <a:xfrm>
            <a:off x="4153221" y="2708668"/>
            <a:ext cx="371391" cy="307777"/>
          </a:xfrm>
          <a:prstGeom prst="rect">
            <a:avLst/>
          </a:prstGeom>
          <a:noFill/>
        </p:spPr>
        <p:txBody>
          <a:bodyPr wrap="none" rtlCol="0">
            <a:spAutoFit/>
          </a:bodyPr>
          <a:lstStyle/>
          <a:p>
            <a:r>
              <a:rPr lang="en-US" sz="1400" dirty="0" smtClean="0">
                <a:solidFill>
                  <a:srgbClr val="0000FF"/>
                </a:solidFill>
              </a:rPr>
              <a:t>C1</a:t>
            </a:r>
            <a:endParaRPr lang="en-US" sz="1400" dirty="0">
              <a:solidFill>
                <a:srgbClr val="0000FF"/>
              </a:solidFill>
            </a:endParaRPr>
          </a:p>
        </p:txBody>
      </p:sp>
      <p:sp>
        <p:nvSpPr>
          <p:cNvPr id="59" name="TextBox 58"/>
          <p:cNvSpPr txBox="1"/>
          <p:nvPr/>
        </p:nvSpPr>
        <p:spPr>
          <a:xfrm>
            <a:off x="2905840" y="3320689"/>
            <a:ext cx="371391" cy="307777"/>
          </a:xfrm>
          <a:prstGeom prst="rect">
            <a:avLst/>
          </a:prstGeom>
          <a:noFill/>
        </p:spPr>
        <p:txBody>
          <a:bodyPr wrap="none" rtlCol="0">
            <a:spAutoFit/>
          </a:bodyPr>
          <a:lstStyle/>
          <a:p>
            <a:r>
              <a:rPr lang="en-US" sz="1400" dirty="0" smtClean="0">
                <a:solidFill>
                  <a:srgbClr val="0000FF"/>
                </a:solidFill>
              </a:rPr>
              <a:t>C2</a:t>
            </a:r>
            <a:endParaRPr lang="en-US" sz="1400" dirty="0">
              <a:solidFill>
                <a:srgbClr val="0000FF"/>
              </a:solidFill>
            </a:endParaRPr>
          </a:p>
        </p:txBody>
      </p:sp>
      <p:sp>
        <p:nvSpPr>
          <p:cNvPr id="61" name="TextBox 60"/>
          <p:cNvSpPr txBox="1"/>
          <p:nvPr/>
        </p:nvSpPr>
        <p:spPr>
          <a:xfrm>
            <a:off x="1245986" y="2871331"/>
            <a:ext cx="386118" cy="307777"/>
          </a:xfrm>
          <a:prstGeom prst="rect">
            <a:avLst/>
          </a:prstGeom>
          <a:noFill/>
        </p:spPr>
        <p:txBody>
          <a:bodyPr wrap="none" rtlCol="0">
            <a:spAutoFit/>
          </a:bodyPr>
          <a:lstStyle/>
          <a:p>
            <a:r>
              <a:rPr lang="en-US" sz="1400" dirty="0" smtClean="0">
                <a:solidFill>
                  <a:srgbClr val="0000FF"/>
                </a:solidFill>
              </a:rPr>
              <a:t>D1</a:t>
            </a:r>
            <a:endParaRPr lang="en-US" sz="1400" dirty="0">
              <a:solidFill>
                <a:srgbClr val="0000FF"/>
              </a:solidFill>
            </a:endParaRPr>
          </a:p>
        </p:txBody>
      </p:sp>
      <p:sp>
        <p:nvSpPr>
          <p:cNvPr id="62" name="TextBox 61"/>
          <p:cNvSpPr txBox="1"/>
          <p:nvPr/>
        </p:nvSpPr>
        <p:spPr>
          <a:xfrm>
            <a:off x="822667" y="2229897"/>
            <a:ext cx="389850" cy="307777"/>
          </a:xfrm>
          <a:prstGeom prst="rect">
            <a:avLst/>
          </a:prstGeom>
          <a:noFill/>
        </p:spPr>
        <p:txBody>
          <a:bodyPr wrap="none" rtlCol="0">
            <a:spAutoFit/>
          </a:bodyPr>
          <a:lstStyle/>
          <a:p>
            <a:r>
              <a:rPr lang="en-US" sz="1400" dirty="0" smtClean="0">
                <a:solidFill>
                  <a:srgbClr val="0000FF"/>
                </a:solidFill>
              </a:rPr>
              <a:t>D2</a:t>
            </a:r>
            <a:endParaRPr lang="en-US" sz="1400" dirty="0">
              <a:solidFill>
                <a:srgbClr val="0000FF"/>
              </a:solidFill>
            </a:endParaRPr>
          </a:p>
        </p:txBody>
      </p:sp>
      <p:sp>
        <p:nvSpPr>
          <p:cNvPr id="63" name="TextBox 62"/>
          <p:cNvSpPr txBox="1"/>
          <p:nvPr/>
        </p:nvSpPr>
        <p:spPr>
          <a:xfrm>
            <a:off x="3276600" y="1025160"/>
            <a:ext cx="1778489" cy="307777"/>
          </a:xfrm>
          <a:prstGeom prst="rect">
            <a:avLst/>
          </a:prstGeom>
          <a:noFill/>
        </p:spPr>
        <p:txBody>
          <a:bodyPr wrap="none" rtlCol="0">
            <a:spAutoFit/>
          </a:bodyPr>
          <a:lstStyle/>
          <a:p>
            <a:r>
              <a:rPr lang="en-US" sz="1400" dirty="0" smtClean="0">
                <a:solidFill>
                  <a:srgbClr val="0000FF"/>
                </a:solidFill>
              </a:rPr>
              <a:t>Engineering/Electrical</a:t>
            </a:r>
            <a:endParaRPr lang="en-US" sz="1400" dirty="0">
              <a:solidFill>
                <a:srgbClr val="0000FF"/>
              </a:solidFill>
            </a:endParaRPr>
          </a:p>
        </p:txBody>
      </p:sp>
      <p:sp>
        <p:nvSpPr>
          <p:cNvPr id="65" name="TextBox 64"/>
          <p:cNvSpPr txBox="1"/>
          <p:nvPr/>
        </p:nvSpPr>
        <p:spPr>
          <a:xfrm>
            <a:off x="381000" y="5867400"/>
            <a:ext cx="7924800" cy="584775"/>
          </a:xfrm>
          <a:prstGeom prst="rect">
            <a:avLst/>
          </a:prstGeom>
          <a:noFill/>
        </p:spPr>
        <p:txBody>
          <a:bodyPr wrap="square" rtlCol="0">
            <a:spAutoFit/>
          </a:bodyPr>
          <a:lstStyle/>
          <a:p>
            <a:r>
              <a:rPr lang="en-US" b="1" dirty="0" smtClean="0">
                <a:solidFill>
                  <a:srgbClr val="FF0000"/>
                </a:solidFill>
              </a:rPr>
              <a:t>Science</a:t>
            </a:r>
            <a:r>
              <a:rPr lang="en-US" sz="1400" dirty="0" smtClean="0">
                <a:solidFill>
                  <a:srgbClr val="FF0000"/>
                </a:solidFill>
              </a:rPr>
              <a:t> – Wedges/octants are named 0 to 7 </a:t>
            </a:r>
            <a:r>
              <a:rPr lang="en-US" sz="1400" u="sng" dirty="0" smtClean="0">
                <a:solidFill>
                  <a:srgbClr val="FF0000"/>
                </a:solidFill>
              </a:rPr>
              <a:t>counter-clockwise</a:t>
            </a:r>
            <a:r>
              <a:rPr lang="en-US" sz="1400" dirty="0" smtClean="0">
                <a:solidFill>
                  <a:srgbClr val="FF0000"/>
                </a:solidFill>
              </a:rPr>
              <a:t> on </a:t>
            </a:r>
            <a:r>
              <a:rPr lang="en-US" sz="1400" u="sng" dirty="0" smtClean="0">
                <a:solidFill>
                  <a:srgbClr val="FF0000"/>
                </a:solidFill>
              </a:rPr>
              <a:t>sky</a:t>
            </a:r>
            <a:r>
              <a:rPr lang="en-US" sz="1400" dirty="0" smtClean="0">
                <a:solidFill>
                  <a:srgbClr val="FF0000"/>
                </a:solidFill>
              </a:rPr>
              <a:t>, starting from EPI-Hi directed wedge (designed to match up with A1-D2 scheme.</a:t>
            </a:r>
          </a:p>
        </p:txBody>
      </p:sp>
      <p:sp>
        <p:nvSpPr>
          <p:cNvPr id="85" name="TextBox 84"/>
          <p:cNvSpPr txBox="1"/>
          <p:nvPr/>
        </p:nvSpPr>
        <p:spPr>
          <a:xfrm>
            <a:off x="373117" y="5031828"/>
            <a:ext cx="7924800" cy="800219"/>
          </a:xfrm>
          <a:prstGeom prst="rect">
            <a:avLst/>
          </a:prstGeom>
          <a:noFill/>
        </p:spPr>
        <p:txBody>
          <a:bodyPr wrap="square" rtlCol="0">
            <a:spAutoFit/>
          </a:bodyPr>
          <a:lstStyle/>
          <a:p>
            <a:r>
              <a:rPr lang="en-US" b="1" dirty="0">
                <a:solidFill>
                  <a:srgbClr val="7030A0"/>
                </a:solidFill>
              </a:rPr>
              <a:t>Mechanical</a:t>
            </a:r>
            <a:r>
              <a:rPr lang="en-US" b="1" dirty="0">
                <a:solidFill>
                  <a:srgbClr val="0000FF"/>
                </a:solidFill>
              </a:rPr>
              <a:t>/Electrical </a:t>
            </a:r>
            <a:r>
              <a:rPr lang="en-US" sz="1400" dirty="0" smtClean="0">
                <a:solidFill>
                  <a:srgbClr val="0000FF"/>
                </a:solidFill>
              </a:rPr>
              <a:t>– Quadrants are named A,B, C or D (corresponding to an anode board) with a 1 or a 2 designating which wedge/octant (which side of the board).  Naming proceeds </a:t>
            </a:r>
            <a:r>
              <a:rPr lang="en-US" sz="1400" u="sng" dirty="0" smtClean="0">
                <a:solidFill>
                  <a:srgbClr val="0000FF"/>
                </a:solidFill>
              </a:rPr>
              <a:t>clockwise</a:t>
            </a:r>
            <a:r>
              <a:rPr lang="en-US" sz="1400" dirty="0" smtClean="0">
                <a:solidFill>
                  <a:srgbClr val="0000FF"/>
                </a:solidFill>
              </a:rPr>
              <a:t> on </a:t>
            </a:r>
            <a:r>
              <a:rPr lang="en-US" sz="1400" u="sng" dirty="0" smtClean="0">
                <a:solidFill>
                  <a:srgbClr val="0000FF"/>
                </a:solidFill>
              </a:rPr>
              <a:t>instrument</a:t>
            </a:r>
            <a:r>
              <a:rPr lang="en-US" sz="1400" dirty="0" smtClean="0">
                <a:solidFill>
                  <a:srgbClr val="0000FF"/>
                </a:solidFill>
              </a:rPr>
              <a:t> (viewed from above): A1, A2, B1, etc.</a:t>
            </a:r>
            <a:endParaRPr lang="en-US" sz="1400" dirty="0">
              <a:solidFill>
                <a:srgbClr val="0000FF"/>
              </a:solidFill>
            </a:endParaRPr>
          </a:p>
        </p:txBody>
      </p:sp>
      <p:sp>
        <p:nvSpPr>
          <p:cNvPr id="64" name="TextBox 63"/>
          <p:cNvSpPr txBox="1"/>
          <p:nvPr/>
        </p:nvSpPr>
        <p:spPr>
          <a:xfrm>
            <a:off x="3810000" y="152400"/>
            <a:ext cx="2075458" cy="348813"/>
          </a:xfrm>
          <a:prstGeom prst="rect">
            <a:avLst/>
          </a:prstGeom>
          <a:noFill/>
        </p:spPr>
        <p:txBody>
          <a:bodyPr wrap="none" rtlCol="0">
            <a:spAutoFit/>
          </a:bodyPr>
          <a:lstStyle/>
          <a:p>
            <a:pPr>
              <a:lnSpc>
                <a:spcPct val="80000"/>
              </a:lnSpc>
            </a:pPr>
            <a:r>
              <a:rPr lang="en-US" sz="2000" dirty="0" smtClean="0"/>
              <a:t>Looking at the Sky</a:t>
            </a:r>
            <a:endParaRPr lang="en-US" sz="2000" dirty="0"/>
          </a:p>
        </p:txBody>
      </p:sp>
      <p:sp>
        <p:nvSpPr>
          <p:cNvPr id="86" name="Title 1"/>
          <p:cNvSpPr txBox="1">
            <a:spLocks/>
          </p:cNvSpPr>
          <p:nvPr/>
        </p:nvSpPr>
        <p:spPr bwMode="auto">
          <a:xfrm>
            <a:off x="683879" y="185100"/>
            <a:ext cx="7199939" cy="40921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a:lstStyle>
          <a:p>
            <a:pPr algn="ctr"/>
            <a:r>
              <a:rPr lang="en-US" b="0" smtClean="0"/>
              <a:t>Field of View</a:t>
            </a:r>
            <a:endParaRPr lang="en-US" b="0" dirty="0"/>
          </a:p>
        </p:txBody>
      </p:sp>
    </p:spTree>
    <p:extLst>
      <p:ext uri="{BB962C8B-B14F-4D97-AF65-F5344CB8AC3E}">
        <p14:creationId xmlns:p14="http://schemas.microsoft.com/office/powerpoint/2010/main" val="241932814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ISIS EPI-Lo Repositioning</a:t>
            </a:r>
            <a:br>
              <a:rPr lang="en-US" dirty="0" smtClean="0"/>
            </a:br>
            <a:endParaRPr lang="en-US" dirty="0"/>
          </a:p>
        </p:txBody>
      </p:sp>
      <p:sp>
        <p:nvSpPr>
          <p:cNvPr id="4" name="Slide Number Placeholder 3"/>
          <p:cNvSpPr>
            <a:spLocks noGrp="1"/>
          </p:cNvSpPr>
          <p:nvPr>
            <p:ph type="sldNum" sz="quarter" idx="4294967295"/>
          </p:nvPr>
        </p:nvSpPr>
        <p:spPr>
          <a:xfrm>
            <a:off x="3124200" y="6356350"/>
            <a:ext cx="2895600" cy="365125"/>
          </a:xfrm>
          <a:prstGeom prst="rect">
            <a:avLst/>
          </a:prstGeom>
        </p:spPr>
        <p:txBody>
          <a:bodyPr/>
          <a:lstStyle/>
          <a:p>
            <a:pPr>
              <a:defRPr/>
            </a:pPr>
            <a:fld id="{C21E7BA3-4211-4233-A686-9D52B25A43DE}" type="slidenum">
              <a:rPr lang="en-US" smtClean="0"/>
              <a:pPr>
                <a:defRPr/>
              </a:pPr>
              <a:t>51</a:t>
            </a:fld>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330" t="30440" r="12784" b="32701"/>
          <a:stretch/>
        </p:blipFill>
        <p:spPr bwMode="auto">
          <a:xfrm>
            <a:off x="727021" y="2331334"/>
            <a:ext cx="7290912" cy="3180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79879" y="5698066"/>
            <a:ext cx="3781805" cy="646331"/>
          </a:xfrm>
          <a:prstGeom prst="rect">
            <a:avLst/>
          </a:prstGeom>
          <a:noFill/>
        </p:spPr>
        <p:txBody>
          <a:bodyPr wrap="none" rtlCol="0">
            <a:spAutoFit/>
          </a:bodyPr>
          <a:lstStyle/>
          <a:p>
            <a:r>
              <a:rPr lang="en-US" sz="1200" b="1" dirty="0" smtClean="0"/>
              <a:t>.060 inches below 8 degree umbra</a:t>
            </a:r>
          </a:p>
          <a:p>
            <a:r>
              <a:rPr lang="en-US" sz="1200" b="1" dirty="0" smtClean="0"/>
              <a:t>Focal point .284 inches lower  on instrument axis</a:t>
            </a:r>
          </a:p>
          <a:p>
            <a:r>
              <a:rPr lang="en-US" sz="1200" b="1" dirty="0" smtClean="0"/>
              <a:t>Angled to minimize TPS obstruction</a:t>
            </a:r>
            <a:endParaRPr lang="en-US" sz="1200" b="1" dirty="0"/>
          </a:p>
        </p:txBody>
      </p:sp>
      <p:sp>
        <p:nvSpPr>
          <p:cNvPr id="7" name="TextBox 6"/>
          <p:cNvSpPr txBox="1"/>
          <p:nvPr/>
        </p:nvSpPr>
        <p:spPr>
          <a:xfrm>
            <a:off x="2764181" y="1951562"/>
            <a:ext cx="1348447" cy="276999"/>
          </a:xfrm>
          <a:prstGeom prst="rect">
            <a:avLst/>
          </a:prstGeom>
          <a:noFill/>
        </p:spPr>
        <p:txBody>
          <a:bodyPr wrap="none" rtlCol="0">
            <a:spAutoFit/>
          </a:bodyPr>
          <a:lstStyle/>
          <a:p>
            <a:r>
              <a:rPr lang="en-US" sz="1200" b="1" dirty="0" smtClean="0"/>
              <a:t>REPOSITIONED</a:t>
            </a:r>
            <a:endParaRPr lang="en-US" sz="1200" b="1" dirty="0"/>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501" t="41104" r="39915" b="56501"/>
          <a:stretch/>
        </p:blipFill>
        <p:spPr bwMode="auto">
          <a:xfrm>
            <a:off x="2609251" y="1730642"/>
            <a:ext cx="152400" cy="152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446" t="57918" r="37882" b="39687"/>
          <a:stretch/>
        </p:blipFill>
        <p:spPr bwMode="auto">
          <a:xfrm>
            <a:off x="2605017" y="2013860"/>
            <a:ext cx="160867" cy="1524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743464" y="1668343"/>
            <a:ext cx="1715984" cy="276999"/>
          </a:xfrm>
          <a:prstGeom prst="rect">
            <a:avLst/>
          </a:prstGeom>
          <a:noFill/>
        </p:spPr>
        <p:txBody>
          <a:bodyPr wrap="none" rtlCol="0">
            <a:spAutoFit/>
          </a:bodyPr>
          <a:lstStyle/>
          <a:p>
            <a:r>
              <a:rPr lang="en-US" sz="1200" b="1" dirty="0" smtClean="0"/>
              <a:t>ORIGINAL POSITION</a:t>
            </a:r>
            <a:endParaRPr lang="en-US" sz="1200" b="1" dirty="0"/>
          </a:p>
        </p:txBody>
      </p:sp>
    </p:spTree>
    <p:extLst>
      <p:ext uri="{BB962C8B-B14F-4D97-AF65-F5344CB8AC3E}">
        <p14:creationId xmlns:p14="http://schemas.microsoft.com/office/powerpoint/2010/main" val="2403013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NEW-EPI-Lo-FOV-Parker.jpg"/>
          <p:cNvPicPr>
            <a:picLocks noChangeAspect="1"/>
          </p:cNvPicPr>
          <p:nvPr/>
        </p:nvPicPr>
        <p:blipFill rotWithShape="1">
          <a:blip r:embed="rId2">
            <a:alphaModFix/>
            <a:extLst>
              <a:ext uri="{28A0092B-C50C-407E-A947-70E740481C1C}">
                <a14:useLocalDpi xmlns:a14="http://schemas.microsoft.com/office/drawing/2010/main" val="0"/>
              </a:ext>
            </a:extLst>
          </a:blip>
          <a:srcRect t="23480" b="17946"/>
          <a:stretch/>
        </p:blipFill>
        <p:spPr>
          <a:xfrm>
            <a:off x="1061827" y="1014138"/>
            <a:ext cx="7312784" cy="5061559"/>
          </a:xfrm>
          <a:prstGeom prst="rect">
            <a:avLst/>
          </a:prstGeom>
        </p:spPr>
      </p:pic>
      <p:sp>
        <p:nvSpPr>
          <p:cNvPr id="2" name="Title 1"/>
          <p:cNvSpPr>
            <a:spLocks noGrp="1"/>
          </p:cNvSpPr>
          <p:nvPr>
            <p:ph type="title"/>
          </p:nvPr>
        </p:nvSpPr>
        <p:spPr>
          <a:xfrm>
            <a:off x="831480" y="0"/>
            <a:ext cx="7200072" cy="1143000"/>
          </a:xfrm>
        </p:spPr>
        <p:txBody>
          <a:bodyPr>
            <a:noAutofit/>
          </a:bodyPr>
          <a:lstStyle/>
          <a:p>
            <a:r>
              <a:rPr lang="en-US" sz="2800" dirty="0">
                <a:solidFill>
                  <a:schemeClr val="bg1">
                    <a:lumMod val="95000"/>
                  </a:schemeClr>
                </a:solidFill>
              </a:rPr>
              <a:t>ISIS EPI-Lo </a:t>
            </a:r>
            <a:r>
              <a:rPr lang="en-US" sz="2800" dirty="0" smtClean="0">
                <a:solidFill>
                  <a:schemeClr val="bg1">
                    <a:lumMod val="95000"/>
                  </a:schemeClr>
                </a:solidFill>
              </a:rPr>
              <a:t>FOV With Parker Probability</a:t>
            </a:r>
            <a:endParaRPr lang="en-US" sz="2800" dirty="0">
              <a:solidFill>
                <a:schemeClr val="bg1">
                  <a:lumMod val="95000"/>
                </a:schemeClr>
              </a:solidFill>
            </a:endParaRPr>
          </a:p>
        </p:txBody>
      </p:sp>
      <p:sp>
        <p:nvSpPr>
          <p:cNvPr id="4" name="Slide Number Placeholder 3"/>
          <p:cNvSpPr>
            <a:spLocks noGrp="1"/>
          </p:cNvSpPr>
          <p:nvPr>
            <p:ph type="sldNum" sz="quarter" idx="4294967295"/>
          </p:nvPr>
        </p:nvSpPr>
        <p:spPr>
          <a:xfrm>
            <a:off x="3124200" y="6356350"/>
            <a:ext cx="2895600" cy="365125"/>
          </a:xfrm>
          <a:prstGeom prst="rect">
            <a:avLst/>
          </a:prstGeom>
        </p:spPr>
        <p:txBody>
          <a:bodyPr/>
          <a:lstStyle/>
          <a:p>
            <a:pPr>
              <a:defRPr/>
            </a:pPr>
            <a:fld id="{C21E7BA3-4211-4233-A686-9D52B25A43DE}" type="slidenum">
              <a:rPr lang="en-US" smtClean="0"/>
              <a:pPr>
                <a:defRPr/>
              </a:pPr>
              <a:t>52</a:t>
            </a:fld>
            <a:endParaRPr lang="en-US"/>
          </a:p>
        </p:txBody>
      </p:sp>
      <p:sp>
        <p:nvSpPr>
          <p:cNvPr id="5" name="TextBox 4"/>
          <p:cNvSpPr txBox="1"/>
          <p:nvPr/>
        </p:nvSpPr>
        <p:spPr>
          <a:xfrm>
            <a:off x="704996" y="1668343"/>
            <a:ext cx="1339277" cy="276999"/>
          </a:xfrm>
          <a:prstGeom prst="rect">
            <a:avLst/>
          </a:prstGeom>
          <a:noFill/>
        </p:spPr>
        <p:txBody>
          <a:bodyPr wrap="none" rtlCol="0">
            <a:spAutoFit/>
          </a:bodyPr>
          <a:lstStyle/>
          <a:p>
            <a:r>
              <a:rPr lang="en-US" sz="1200" b="1" dirty="0" smtClean="0"/>
              <a:t>ORIGINAL FOV</a:t>
            </a:r>
            <a:endParaRPr lang="en-US" sz="1200" b="1" dirty="0"/>
          </a:p>
        </p:txBody>
      </p:sp>
      <p:sp>
        <p:nvSpPr>
          <p:cNvPr id="6" name="TextBox 5"/>
          <p:cNvSpPr txBox="1"/>
          <p:nvPr/>
        </p:nvSpPr>
        <p:spPr>
          <a:xfrm>
            <a:off x="729571" y="1951562"/>
            <a:ext cx="1709122" cy="276999"/>
          </a:xfrm>
          <a:prstGeom prst="rect">
            <a:avLst/>
          </a:prstGeom>
          <a:noFill/>
        </p:spPr>
        <p:txBody>
          <a:bodyPr wrap="none" rtlCol="0">
            <a:spAutoFit/>
          </a:bodyPr>
          <a:lstStyle/>
          <a:p>
            <a:r>
              <a:rPr lang="en-US" sz="1200" b="1" dirty="0" smtClean="0"/>
              <a:t>REPOSITIONED FOV</a:t>
            </a:r>
            <a:endParaRPr lang="en-US" sz="1200" b="1" dirty="0"/>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171" y="1730642"/>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171" y="2013861"/>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872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NEW-EPI-Lo-FOV-Parker.jpg"/>
          <p:cNvPicPr>
            <a:picLocks noChangeAspect="1"/>
          </p:cNvPicPr>
          <p:nvPr/>
        </p:nvPicPr>
        <p:blipFill rotWithShape="1">
          <a:blip r:embed="rId2">
            <a:alphaModFix/>
            <a:extLst>
              <a:ext uri="{28A0092B-C50C-407E-A947-70E740481C1C}">
                <a14:useLocalDpi xmlns:a14="http://schemas.microsoft.com/office/drawing/2010/main" val="0"/>
              </a:ext>
            </a:extLst>
          </a:blip>
          <a:srcRect t="23480" b="17946"/>
          <a:stretch/>
        </p:blipFill>
        <p:spPr>
          <a:xfrm>
            <a:off x="1061827" y="1014138"/>
            <a:ext cx="7312784" cy="5061559"/>
          </a:xfrm>
          <a:prstGeom prst="rect">
            <a:avLst/>
          </a:prstGeom>
        </p:spPr>
      </p:pic>
      <p:sp>
        <p:nvSpPr>
          <p:cNvPr id="2" name="Title 1"/>
          <p:cNvSpPr>
            <a:spLocks noGrp="1"/>
          </p:cNvSpPr>
          <p:nvPr>
            <p:ph type="title"/>
          </p:nvPr>
        </p:nvSpPr>
        <p:spPr>
          <a:xfrm>
            <a:off x="831480" y="0"/>
            <a:ext cx="7200072" cy="1143000"/>
          </a:xfrm>
        </p:spPr>
        <p:txBody>
          <a:bodyPr>
            <a:noAutofit/>
          </a:bodyPr>
          <a:lstStyle/>
          <a:p>
            <a:r>
              <a:rPr lang="en-US" sz="2800" dirty="0">
                <a:solidFill>
                  <a:schemeClr val="bg1">
                    <a:lumMod val="95000"/>
                  </a:schemeClr>
                </a:solidFill>
              </a:rPr>
              <a:t>ISIS EPI-Lo </a:t>
            </a:r>
            <a:r>
              <a:rPr lang="en-US" sz="2800" dirty="0" smtClean="0">
                <a:solidFill>
                  <a:schemeClr val="bg1">
                    <a:lumMod val="95000"/>
                  </a:schemeClr>
                </a:solidFill>
              </a:rPr>
              <a:t>FOV With Parker Probability</a:t>
            </a:r>
            <a:endParaRPr lang="en-US" sz="2800" dirty="0">
              <a:solidFill>
                <a:schemeClr val="bg1">
                  <a:lumMod val="95000"/>
                </a:schemeClr>
              </a:solidFill>
            </a:endParaRPr>
          </a:p>
        </p:txBody>
      </p:sp>
      <p:sp>
        <p:nvSpPr>
          <p:cNvPr id="4" name="Slide Number Placeholder 3"/>
          <p:cNvSpPr>
            <a:spLocks noGrp="1"/>
          </p:cNvSpPr>
          <p:nvPr>
            <p:ph type="sldNum" sz="quarter" idx="4294967295"/>
          </p:nvPr>
        </p:nvSpPr>
        <p:spPr>
          <a:xfrm>
            <a:off x="3124200" y="6356350"/>
            <a:ext cx="2895600" cy="365125"/>
          </a:xfrm>
          <a:prstGeom prst="rect">
            <a:avLst/>
          </a:prstGeom>
        </p:spPr>
        <p:txBody>
          <a:bodyPr/>
          <a:lstStyle/>
          <a:p>
            <a:pPr>
              <a:defRPr/>
            </a:pPr>
            <a:fld id="{C21E7BA3-4211-4233-A686-9D52B25A43DE}" type="slidenum">
              <a:rPr lang="en-US" smtClean="0"/>
              <a:pPr>
                <a:defRPr/>
              </a:pPr>
              <a:t>53</a:t>
            </a:fld>
            <a:endParaRPr lang="en-US"/>
          </a:p>
        </p:txBody>
      </p:sp>
      <p:sp>
        <p:nvSpPr>
          <p:cNvPr id="5" name="TextBox 4"/>
          <p:cNvSpPr txBox="1"/>
          <p:nvPr/>
        </p:nvSpPr>
        <p:spPr>
          <a:xfrm>
            <a:off x="704996" y="1668343"/>
            <a:ext cx="1339277" cy="276999"/>
          </a:xfrm>
          <a:prstGeom prst="rect">
            <a:avLst/>
          </a:prstGeom>
          <a:noFill/>
        </p:spPr>
        <p:txBody>
          <a:bodyPr wrap="none" rtlCol="0">
            <a:spAutoFit/>
          </a:bodyPr>
          <a:lstStyle/>
          <a:p>
            <a:r>
              <a:rPr lang="en-US" sz="1200" b="1" dirty="0" smtClean="0"/>
              <a:t>ORIGINAL FOV</a:t>
            </a:r>
            <a:endParaRPr lang="en-US" sz="1200" b="1" dirty="0"/>
          </a:p>
        </p:txBody>
      </p:sp>
      <p:sp>
        <p:nvSpPr>
          <p:cNvPr id="6" name="TextBox 5"/>
          <p:cNvSpPr txBox="1"/>
          <p:nvPr/>
        </p:nvSpPr>
        <p:spPr>
          <a:xfrm>
            <a:off x="729571" y="1951562"/>
            <a:ext cx="1709122" cy="276999"/>
          </a:xfrm>
          <a:prstGeom prst="rect">
            <a:avLst/>
          </a:prstGeom>
          <a:noFill/>
        </p:spPr>
        <p:txBody>
          <a:bodyPr wrap="none" rtlCol="0">
            <a:spAutoFit/>
          </a:bodyPr>
          <a:lstStyle/>
          <a:p>
            <a:r>
              <a:rPr lang="en-US" sz="1200" b="1" dirty="0" smtClean="0"/>
              <a:t>REPOSITIONED FOV</a:t>
            </a:r>
            <a:endParaRPr lang="en-US" sz="1200" b="1" dirty="0"/>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171" y="1730642"/>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171" y="2013861"/>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bwMode="auto">
          <a:xfrm>
            <a:off x="3259563" y="1991733"/>
            <a:ext cx="3200400" cy="2738120"/>
          </a:xfrm>
          <a:prstGeom prst="ellipse">
            <a:avLst/>
          </a:prstGeom>
          <a:noFill/>
          <a:ln w="57150" cap="flat" cmpd="sng" algn="ctr">
            <a:solidFill>
              <a:srgbClr val="996633"/>
            </a:solidFill>
            <a:prstDash val="solid"/>
            <a:round/>
            <a:headEnd type="none" w="med" len="med"/>
            <a:tailEnd type="none" w="med" len="med"/>
          </a:ln>
          <a:effectLst/>
        </p:spPr>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1840666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PI-Lo_FOV_image_for_paper_2014-02-12_v3.png"/>
          <p:cNvPicPr>
            <a:picLocks noChangeAspect="1"/>
          </p:cNvPicPr>
          <p:nvPr/>
        </p:nvPicPr>
        <p:blipFill rotWithShape="1">
          <a:blip r:embed="rId2">
            <a:extLst>
              <a:ext uri="{28A0092B-C50C-407E-A947-70E740481C1C}">
                <a14:useLocalDpi xmlns:a14="http://schemas.microsoft.com/office/drawing/2010/main" val="0"/>
              </a:ext>
            </a:extLst>
          </a:blip>
          <a:srcRect l="60565" t="3427" r="2406" b="33161"/>
          <a:stretch/>
        </p:blipFill>
        <p:spPr>
          <a:xfrm>
            <a:off x="533400" y="304800"/>
            <a:ext cx="6046601" cy="4664801"/>
          </a:xfrm>
          <a:prstGeom prst="rect">
            <a:avLst/>
          </a:prstGeom>
          <a:ln w="28575" cmpd="sng">
            <a:solidFill>
              <a:schemeClr val="tx1"/>
            </a:solidFill>
          </a:ln>
        </p:spPr>
      </p:pic>
      <p:sp>
        <p:nvSpPr>
          <p:cNvPr id="66" name="Freeform 65"/>
          <p:cNvSpPr/>
          <p:nvPr/>
        </p:nvSpPr>
        <p:spPr>
          <a:xfrm>
            <a:off x="877302" y="1126041"/>
            <a:ext cx="2076073" cy="2347000"/>
          </a:xfrm>
          <a:custGeom>
            <a:avLst/>
            <a:gdLst>
              <a:gd name="connsiteX0" fmla="*/ 676046 w 676046"/>
              <a:gd name="connsiteY0" fmla="*/ 726634 h 726634"/>
              <a:gd name="connsiteX1" fmla="*/ 0 w 676046"/>
              <a:gd name="connsiteY1" fmla="*/ 0 h 726634"/>
              <a:gd name="connsiteX0" fmla="*/ 676046 w 676046"/>
              <a:gd name="connsiteY0" fmla="*/ 726634 h 726634"/>
              <a:gd name="connsiteX1" fmla="*/ 0 w 676046"/>
              <a:gd name="connsiteY1" fmla="*/ 0 h 726634"/>
              <a:gd name="connsiteX0" fmla="*/ 941410 w 941410"/>
              <a:gd name="connsiteY0" fmla="*/ 865642 h 865642"/>
              <a:gd name="connsiteX1" fmla="*/ 0 w 941410"/>
              <a:gd name="connsiteY1" fmla="*/ 0 h 865642"/>
              <a:gd name="connsiteX0" fmla="*/ 941410 w 941410"/>
              <a:gd name="connsiteY0" fmla="*/ 865642 h 865642"/>
              <a:gd name="connsiteX1" fmla="*/ 0 w 941410"/>
              <a:gd name="connsiteY1" fmla="*/ 0 h 865642"/>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Lst>
            <a:ahLst/>
            <a:cxnLst>
              <a:cxn ang="0">
                <a:pos x="connsiteX0" y="connsiteY0"/>
              </a:cxn>
              <a:cxn ang="0">
                <a:pos x="connsiteX1" y="connsiteY1"/>
              </a:cxn>
            </a:cxnLst>
            <a:rect l="l" t="t" r="r" b="b"/>
            <a:pathLst>
              <a:path w="1162547" h="1314259">
                <a:moveTo>
                  <a:pt x="1162547" y="1314259"/>
                </a:moveTo>
                <a:cubicBezTo>
                  <a:pt x="937198" y="787713"/>
                  <a:pt x="781350" y="349626"/>
                  <a:pt x="0" y="0"/>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7" name="Freeform 66"/>
          <p:cNvSpPr/>
          <p:nvPr/>
        </p:nvSpPr>
        <p:spPr>
          <a:xfrm flipH="1">
            <a:off x="3572799" y="1126041"/>
            <a:ext cx="2099780" cy="2347000"/>
          </a:xfrm>
          <a:custGeom>
            <a:avLst/>
            <a:gdLst>
              <a:gd name="connsiteX0" fmla="*/ 676046 w 676046"/>
              <a:gd name="connsiteY0" fmla="*/ 726634 h 726634"/>
              <a:gd name="connsiteX1" fmla="*/ 0 w 676046"/>
              <a:gd name="connsiteY1" fmla="*/ 0 h 726634"/>
              <a:gd name="connsiteX0" fmla="*/ 676046 w 676046"/>
              <a:gd name="connsiteY0" fmla="*/ 726634 h 726634"/>
              <a:gd name="connsiteX1" fmla="*/ 0 w 676046"/>
              <a:gd name="connsiteY1" fmla="*/ 0 h 726634"/>
              <a:gd name="connsiteX0" fmla="*/ 941410 w 941410"/>
              <a:gd name="connsiteY0" fmla="*/ 865642 h 865642"/>
              <a:gd name="connsiteX1" fmla="*/ 0 w 941410"/>
              <a:gd name="connsiteY1" fmla="*/ 0 h 865642"/>
              <a:gd name="connsiteX0" fmla="*/ 941410 w 941410"/>
              <a:gd name="connsiteY0" fmla="*/ 865642 h 865642"/>
              <a:gd name="connsiteX1" fmla="*/ 0 w 941410"/>
              <a:gd name="connsiteY1" fmla="*/ 0 h 865642"/>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Lst>
            <a:ahLst/>
            <a:cxnLst>
              <a:cxn ang="0">
                <a:pos x="connsiteX0" y="connsiteY0"/>
              </a:cxn>
              <a:cxn ang="0">
                <a:pos x="connsiteX1" y="connsiteY1"/>
              </a:cxn>
            </a:cxnLst>
            <a:rect l="l" t="t" r="r" b="b"/>
            <a:pathLst>
              <a:path w="1162547" h="1314259">
                <a:moveTo>
                  <a:pt x="1162547" y="1314259"/>
                </a:moveTo>
                <a:cubicBezTo>
                  <a:pt x="912211" y="838262"/>
                  <a:pt x="781350" y="349626"/>
                  <a:pt x="0" y="0"/>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Freeform 67"/>
          <p:cNvSpPr/>
          <p:nvPr/>
        </p:nvSpPr>
        <p:spPr>
          <a:xfrm flipH="1">
            <a:off x="4124753" y="2872461"/>
            <a:ext cx="2473033" cy="1026635"/>
          </a:xfrm>
          <a:custGeom>
            <a:avLst/>
            <a:gdLst>
              <a:gd name="connsiteX0" fmla="*/ 676046 w 676046"/>
              <a:gd name="connsiteY0" fmla="*/ 726634 h 726634"/>
              <a:gd name="connsiteX1" fmla="*/ 0 w 676046"/>
              <a:gd name="connsiteY1" fmla="*/ 0 h 726634"/>
              <a:gd name="connsiteX0" fmla="*/ 676046 w 676046"/>
              <a:gd name="connsiteY0" fmla="*/ 726634 h 726634"/>
              <a:gd name="connsiteX1" fmla="*/ 0 w 676046"/>
              <a:gd name="connsiteY1" fmla="*/ 0 h 726634"/>
              <a:gd name="connsiteX0" fmla="*/ 941410 w 941410"/>
              <a:gd name="connsiteY0" fmla="*/ 865642 h 865642"/>
              <a:gd name="connsiteX1" fmla="*/ 0 w 941410"/>
              <a:gd name="connsiteY1" fmla="*/ 0 h 865642"/>
              <a:gd name="connsiteX0" fmla="*/ 941410 w 941410"/>
              <a:gd name="connsiteY0" fmla="*/ 865642 h 865642"/>
              <a:gd name="connsiteX1" fmla="*/ 0 w 941410"/>
              <a:gd name="connsiteY1" fmla="*/ 0 h 865642"/>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596632 w 1162547"/>
              <a:gd name="connsiteY1" fmla="*/ 415642 h 1314259"/>
              <a:gd name="connsiteX2" fmla="*/ 0 w 1162547"/>
              <a:gd name="connsiteY2"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57267 w 1157267"/>
              <a:gd name="connsiteY0" fmla="*/ 1213144 h 1213144"/>
              <a:gd name="connsiteX1" fmla="*/ 0 w 1157267"/>
              <a:gd name="connsiteY1" fmla="*/ 0 h 1213144"/>
              <a:gd name="connsiteX0" fmla="*/ 1157267 w 1157267"/>
              <a:gd name="connsiteY0" fmla="*/ 1213144 h 1213144"/>
              <a:gd name="connsiteX1" fmla="*/ 0 w 1157267"/>
              <a:gd name="connsiteY1" fmla="*/ 0 h 1213144"/>
              <a:gd name="connsiteX0" fmla="*/ 1157267 w 1157267"/>
              <a:gd name="connsiteY0" fmla="*/ 1314259 h 1314259"/>
              <a:gd name="connsiteX1" fmla="*/ 0 w 1157267"/>
              <a:gd name="connsiteY1" fmla="*/ 0 h 1314259"/>
              <a:gd name="connsiteX0" fmla="*/ 1157267 w 1157267"/>
              <a:gd name="connsiteY0" fmla="*/ 1314259 h 1314259"/>
              <a:gd name="connsiteX1" fmla="*/ 0 w 1157267"/>
              <a:gd name="connsiteY1" fmla="*/ 0 h 1314259"/>
            </a:gdLst>
            <a:ahLst/>
            <a:cxnLst>
              <a:cxn ang="0">
                <a:pos x="connsiteX0" y="connsiteY0"/>
              </a:cxn>
              <a:cxn ang="0">
                <a:pos x="connsiteX1" y="connsiteY1"/>
              </a:cxn>
            </a:cxnLst>
            <a:rect l="l" t="t" r="r" b="b"/>
            <a:pathLst>
              <a:path w="1157267" h="1314259">
                <a:moveTo>
                  <a:pt x="1157267" y="1314259"/>
                </a:moveTo>
                <a:cubicBezTo>
                  <a:pt x="569113" y="298376"/>
                  <a:pt x="440316" y="336972"/>
                  <a:pt x="0" y="0"/>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Freeform 68"/>
          <p:cNvSpPr/>
          <p:nvPr/>
        </p:nvSpPr>
        <p:spPr>
          <a:xfrm flipH="1" flipV="1">
            <a:off x="4124753" y="4370155"/>
            <a:ext cx="2484315" cy="121223"/>
          </a:xfrm>
          <a:custGeom>
            <a:avLst/>
            <a:gdLst>
              <a:gd name="connsiteX0" fmla="*/ 676046 w 676046"/>
              <a:gd name="connsiteY0" fmla="*/ 726634 h 726634"/>
              <a:gd name="connsiteX1" fmla="*/ 0 w 676046"/>
              <a:gd name="connsiteY1" fmla="*/ 0 h 726634"/>
              <a:gd name="connsiteX0" fmla="*/ 676046 w 676046"/>
              <a:gd name="connsiteY0" fmla="*/ 726634 h 726634"/>
              <a:gd name="connsiteX1" fmla="*/ 0 w 676046"/>
              <a:gd name="connsiteY1" fmla="*/ 0 h 726634"/>
              <a:gd name="connsiteX0" fmla="*/ 941410 w 941410"/>
              <a:gd name="connsiteY0" fmla="*/ 865642 h 865642"/>
              <a:gd name="connsiteX1" fmla="*/ 0 w 941410"/>
              <a:gd name="connsiteY1" fmla="*/ 0 h 865642"/>
              <a:gd name="connsiteX0" fmla="*/ 941410 w 941410"/>
              <a:gd name="connsiteY0" fmla="*/ 865642 h 865642"/>
              <a:gd name="connsiteX1" fmla="*/ 0 w 941410"/>
              <a:gd name="connsiteY1" fmla="*/ 0 h 865642"/>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596632 w 1162547"/>
              <a:gd name="connsiteY1" fmla="*/ 415642 h 1314259"/>
              <a:gd name="connsiteX2" fmla="*/ 0 w 1162547"/>
              <a:gd name="connsiteY2"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57267 w 1157267"/>
              <a:gd name="connsiteY0" fmla="*/ 1213144 h 1213144"/>
              <a:gd name="connsiteX1" fmla="*/ 0 w 1157267"/>
              <a:gd name="connsiteY1" fmla="*/ 0 h 1213144"/>
              <a:gd name="connsiteX0" fmla="*/ 1157267 w 1157267"/>
              <a:gd name="connsiteY0" fmla="*/ 1213144 h 1213144"/>
              <a:gd name="connsiteX1" fmla="*/ 0 w 1157267"/>
              <a:gd name="connsiteY1" fmla="*/ 0 h 1213144"/>
              <a:gd name="connsiteX0" fmla="*/ 1157267 w 1157267"/>
              <a:gd name="connsiteY0" fmla="*/ 1489530 h 1489530"/>
              <a:gd name="connsiteX1" fmla="*/ 0 w 1157267"/>
              <a:gd name="connsiteY1" fmla="*/ 276386 h 1489530"/>
              <a:gd name="connsiteX0" fmla="*/ 1157267 w 1157267"/>
              <a:gd name="connsiteY0" fmla="*/ 2377994 h 2377994"/>
              <a:gd name="connsiteX1" fmla="*/ 0 w 1157267"/>
              <a:gd name="connsiteY1" fmla="*/ 1164850 h 2377994"/>
              <a:gd name="connsiteX0" fmla="*/ 1162547 w 1162547"/>
              <a:gd name="connsiteY0" fmla="*/ 1801234 h 1801234"/>
              <a:gd name="connsiteX1" fmla="*/ 0 w 1162547"/>
              <a:gd name="connsiteY1" fmla="*/ 1594050 h 1801234"/>
            </a:gdLst>
            <a:ahLst/>
            <a:cxnLst>
              <a:cxn ang="0">
                <a:pos x="connsiteX0" y="connsiteY0"/>
              </a:cxn>
              <a:cxn ang="0">
                <a:pos x="connsiteX1" y="connsiteY1"/>
              </a:cxn>
            </a:cxnLst>
            <a:rect l="l" t="t" r="r" b="b"/>
            <a:pathLst>
              <a:path w="1162547" h="1801234">
                <a:moveTo>
                  <a:pt x="1162547" y="1801234"/>
                </a:moveTo>
                <a:cubicBezTo>
                  <a:pt x="532153" y="-723604"/>
                  <a:pt x="482555" y="-407468"/>
                  <a:pt x="0" y="1594050"/>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1" name="Freeform 70"/>
          <p:cNvSpPr/>
          <p:nvPr/>
        </p:nvSpPr>
        <p:spPr>
          <a:xfrm flipH="1">
            <a:off x="3710478" y="4846828"/>
            <a:ext cx="86214" cy="119613"/>
          </a:xfrm>
          <a:custGeom>
            <a:avLst/>
            <a:gdLst>
              <a:gd name="connsiteX0" fmla="*/ 676046 w 676046"/>
              <a:gd name="connsiteY0" fmla="*/ 726634 h 726634"/>
              <a:gd name="connsiteX1" fmla="*/ 0 w 676046"/>
              <a:gd name="connsiteY1" fmla="*/ 0 h 726634"/>
              <a:gd name="connsiteX0" fmla="*/ 676046 w 676046"/>
              <a:gd name="connsiteY0" fmla="*/ 726634 h 726634"/>
              <a:gd name="connsiteX1" fmla="*/ 0 w 676046"/>
              <a:gd name="connsiteY1" fmla="*/ 0 h 726634"/>
              <a:gd name="connsiteX0" fmla="*/ 941410 w 941410"/>
              <a:gd name="connsiteY0" fmla="*/ 865642 h 865642"/>
              <a:gd name="connsiteX1" fmla="*/ 0 w 941410"/>
              <a:gd name="connsiteY1" fmla="*/ 0 h 865642"/>
              <a:gd name="connsiteX0" fmla="*/ 941410 w 941410"/>
              <a:gd name="connsiteY0" fmla="*/ 865642 h 865642"/>
              <a:gd name="connsiteX1" fmla="*/ 0 w 941410"/>
              <a:gd name="connsiteY1" fmla="*/ 0 h 865642"/>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596632 w 1162547"/>
              <a:gd name="connsiteY1" fmla="*/ 415642 h 1314259"/>
              <a:gd name="connsiteX2" fmla="*/ 0 w 1162547"/>
              <a:gd name="connsiteY2" fmla="*/ 0 h 1314259"/>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57267 w 1157267"/>
              <a:gd name="connsiteY0" fmla="*/ 1213144 h 1213144"/>
              <a:gd name="connsiteX1" fmla="*/ 0 w 1157267"/>
              <a:gd name="connsiteY1" fmla="*/ 0 h 1213144"/>
              <a:gd name="connsiteX0" fmla="*/ 1157267 w 1157267"/>
              <a:gd name="connsiteY0" fmla="*/ 1213144 h 1213144"/>
              <a:gd name="connsiteX1" fmla="*/ 0 w 1157267"/>
              <a:gd name="connsiteY1" fmla="*/ 0 h 1213144"/>
              <a:gd name="connsiteX0" fmla="*/ 1157267 w 1157267"/>
              <a:gd name="connsiteY0" fmla="*/ 1489530 h 1489530"/>
              <a:gd name="connsiteX1" fmla="*/ 0 w 1157267"/>
              <a:gd name="connsiteY1" fmla="*/ 276386 h 1489530"/>
              <a:gd name="connsiteX0" fmla="*/ 1157267 w 1157267"/>
              <a:gd name="connsiteY0" fmla="*/ 2377994 h 2377994"/>
              <a:gd name="connsiteX1" fmla="*/ 0 w 1157267"/>
              <a:gd name="connsiteY1" fmla="*/ 1164850 h 2377994"/>
              <a:gd name="connsiteX0" fmla="*/ 1162547 w 1162547"/>
              <a:gd name="connsiteY0" fmla="*/ 1801234 h 1801234"/>
              <a:gd name="connsiteX1" fmla="*/ 0 w 1162547"/>
              <a:gd name="connsiteY1" fmla="*/ 1594050 h 1801234"/>
              <a:gd name="connsiteX0" fmla="*/ 1162547 w 1162547"/>
              <a:gd name="connsiteY0" fmla="*/ 1392190 h 2174588"/>
              <a:gd name="connsiteX1" fmla="*/ 0 w 1162547"/>
              <a:gd name="connsiteY1" fmla="*/ 2174589 h 2174588"/>
              <a:gd name="connsiteX0" fmla="*/ 1038440 w 1038440"/>
              <a:gd name="connsiteY0" fmla="*/ 374903 h 10833229"/>
              <a:gd name="connsiteX1" fmla="*/ 0 w 1038440"/>
              <a:gd name="connsiteY1" fmla="*/ 10833229 h 10833229"/>
              <a:gd name="connsiteX0" fmla="*/ 1038440 w 1038440"/>
              <a:gd name="connsiteY0" fmla="*/ 378018 h 10836344"/>
              <a:gd name="connsiteX1" fmla="*/ 0 w 1038440"/>
              <a:gd name="connsiteY1" fmla="*/ 10836344 h 10836344"/>
              <a:gd name="connsiteX0" fmla="*/ 1038440 w 1038440"/>
              <a:gd name="connsiteY0" fmla="*/ 1 h 10458327"/>
              <a:gd name="connsiteX1" fmla="*/ 0 w 1038440"/>
              <a:gd name="connsiteY1" fmla="*/ 10458327 h 10458327"/>
              <a:gd name="connsiteX0" fmla="*/ 1038440 w 1038440"/>
              <a:gd name="connsiteY0" fmla="*/ 1 h 10458327"/>
              <a:gd name="connsiteX1" fmla="*/ 0 w 1038440"/>
              <a:gd name="connsiteY1" fmla="*/ 10458327 h 10458327"/>
              <a:gd name="connsiteX0" fmla="*/ 1038440 w 1038440"/>
              <a:gd name="connsiteY0" fmla="*/ 1 h 10458327"/>
              <a:gd name="connsiteX1" fmla="*/ 0 w 1038440"/>
              <a:gd name="connsiteY1" fmla="*/ 10458327 h 10458327"/>
              <a:gd name="connsiteX0" fmla="*/ 1038440 w 1038440"/>
              <a:gd name="connsiteY0" fmla="*/ 1 h 10458327"/>
              <a:gd name="connsiteX1" fmla="*/ 0 w 1038440"/>
              <a:gd name="connsiteY1" fmla="*/ 10458327 h 10458327"/>
              <a:gd name="connsiteX0" fmla="*/ 1038440 w 1038440"/>
              <a:gd name="connsiteY0" fmla="*/ 1 h 10458327"/>
              <a:gd name="connsiteX1" fmla="*/ 1006830 w 1038440"/>
              <a:gd name="connsiteY1" fmla="*/ 1165570 h 10458327"/>
              <a:gd name="connsiteX2" fmla="*/ 0 w 1038440"/>
              <a:gd name="connsiteY2" fmla="*/ 10458327 h 10458327"/>
              <a:gd name="connsiteX0" fmla="*/ 31610 w 31610"/>
              <a:gd name="connsiteY0" fmla="*/ 1 h 1165570"/>
              <a:gd name="connsiteX1" fmla="*/ 0 w 31610"/>
              <a:gd name="connsiteY1" fmla="*/ 1165570 h 1165570"/>
            </a:gdLst>
            <a:ahLst/>
            <a:cxnLst>
              <a:cxn ang="0">
                <a:pos x="connsiteX0" y="connsiteY0"/>
              </a:cxn>
              <a:cxn ang="0">
                <a:pos x="connsiteX1" y="connsiteY1"/>
              </a:cxn>
            </a:cxnLst>
            <a:rect l="l" t="t" r="r" b="b"/>
            <a:pathLst>
              <a:path w="31610" h="1165570">
                <a:moveTo>
                  <a:pt x="31610" y="1"/>
                </a:moveTo>
                <a:lnTo>
                  <a:pt x="0" y="116557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Freeform 73"/>
          <p:cNvSpPr/>
          <p:nvPr/>
        </p:nvSpPr>
        <p:spPr>
          <a:xfrm>
            <a:off x="539541" y="2936042"/>
            <a:ext cx="1889917" cy="976030"/>
          </a:xfrm>
          <a:custGeom>
            <a:avLst/>
            <a:gdLst>
              <a:gd name="connsiteX0" fmla="*/ 676046 w 676046"/>
              <a:gd name="connsiteY0" fmla="*/ 726634 h 726634"/>
              <a:gd name="connsiteX1" fmla="*/ 0 w 676046"/>
              <a:gd name="connsiteY1" fmla="*/ 0 h 726634"/>
              <a:gd name="connsiteX0" fmla="*/ 676046 w 676046"/>
              <a:gd name="connsiteY0" fmla="*/ 726634 h 726634"/>
              <a:gd name="connsiteX1" fmla="*/ 0 w 676046"/>
              <a:gd name="connsiteY1" fmla="*/ 0 h 726634"/>
              <a:gd name="connsiteX0" fmla="*/ 941410 w 941410"/>
              <a:gd name="connsiteY0" fmla="*/ 865642 h 865642"/>
              <a:gd name="connsiteX1" fmla="*/ 0 w 941410"/>
              <a:gd name="connsiteY1" fmla="*/ 0 h 865642"/>
              <a:gd name="connsiteX0" fmla="*/ 941410 w 941410"/>
              <a:gd name="connsiteY0" fmla="*/ 865642 h 865642"/>
              <a:gd name="connsiteX1" fmla="*/ 0 w 941410"/>
              <a:gd name="connsiteY1" fmla="*/ 0 h 865642"/>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09972 w 1109972"/>
              <a:gd name="connsiteY0" fmla="*/ 1441903 h 1441903"/>
              <a:gd name="connsiteX1" fmla="*/ 0 w 1109972"/>
              <a:gd name="connsiteY1" fmla="*/ 0 h 1441903"/>
              <a:gd name="connsiteX0" fmla="*/ 1109972 w 1109972"/>
              <a:gd name="connsiteY0" fmla="*/ 1441903 h 1441903"/>
              <a:gd name="connsiteX1" fmla="*/ 0 w 1109972"/>
              <a:gd name="connsiteY1" fmla="*/ 0 h 1441903"/>
              <a:gd name="connsiteX0" fmla="*/ 1109972 w 1109972"/>
              <a:gd name="connsiteY0" fmla="*/ 1441903 h 1441903"/>
              <a:gd name="connsiteX1" fmla="*/ 0 w 1109972"/>
              <a:gd name="connsiteY1" fmla="*/ 0 h 1441903"/>
              <a:gd name="connsiteX0" fmla="*/ 1109972 w 1109972"/>
              <a:gd name="connsiteY0" fmla="*/ 1388717 h 1388717"/>
              <a:gd name="connsiteX1" fmla="*/ 0 w 1109972"/>
              <a:gd name="connsiteY1" fmla="*/ 0 h 1388717"/>
              <a:gd name="connsiteX0" fmla="*/ 1109972 w 1109972"/>
              <a:gd name="connsiteY0" fmla="*/ 1388717 h 1388717"/>
              <a:gd name="connsiteX1" fmla="*/ 0 w 1109972"/>
              <a:gd name="connsiteY1" fmla="*/ 0 h 1388717"/>
              <a:gd name="connsiteX0" fmla="*/ 1109972 w 1109972"/>
              <a:gd name="connsiteY0" fmla="*/ 1388717 h 1388717"/>
              <a:gd name="connsiteX1" fmla="*/ 480936 w 1109972"/>
              <a:gd name="connsiteY1" fmla="*/ 468613 h 1388717"/>
              <a:gd name="connsiteX2" fmla="*/ 0 w 1109972"/>
              <a:gd name="connsiteY2" fmla="*/ 0 h 1388717"/>
              <a:gd name="connsiteX0" fmla="*/ 629036 w 629036"/>
              <a:gd name="connsiteY0" fmla="*/ 920104 h 920104"/>
              <a:gd name="connsiteX1" fmla="*/ 0 w 629036"/>
              <a:gd name="connsiteY1" fmla="*/ 0 h 920104"/>
            </a:gdLst>
            <a:ahLst/>
            <a:cxnLst>
              <a:cxn ang="0">
                <a:pos x="connsiteX0" y="connsiteY0"/>
              </a:cxn>
              <a:cxn ang="0">
                <a:pos x="connsiteX1" y="connsiteY1"/>
              </a:cxn>
            </a:cxnLst>
            <a:rect l="l" t="t" r="r" b="b"/>
            <a:pathLst>
              <a:path w="629036" h="920104">
                <a:moveTo>
                  <a:pt x="629036" y="920104"/>
                </a:move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Freeform 74"/>
          <p:cNvSpPr/>
          <p:nvPr/>
        </p:nvSpPr>
        <p:spPr>
          <a:xfrm>
            <a:off x="530903" y="4381437"/>
            <a:ext cx="1905412" cy="123503"/>
          </a:xfrm>
          <a:custGeom>
            <a:avLst/>
            <a:gdLst>
              <a:gd name="connsiteX0" fmla="*/ 676046 w 676046"/>
              <a:gd name="connsiteY0" fmla="*/ 726634 h 726634"/>
              <a:gd name="connsiteX1" fmla="*/ 0 w 676046"/>
              <a:gd name="connsiteY1" fmla="*/ 0 h 726634"/>
              <a:gd name="connsiteX0" fmla="*/ 676046 w 676046"/>
              <a:gd name="connsiteY0" fmla="*/ 726634 h 726634"/>
              <a:gd name="connsiteX1" fmla="*/ 0 w 676046"/>
              <a:gd name="connsiteY1" fmla="*/ 0 h 726634"/>
              <a:gd name="connsiteX0" fmla="*/ 941410 w 941410"/>
              <a:gd name="connsiteY0" fmla="*/ 865642 h 865642"/>
              <a:gd name="connsiteX1" fmla="*/ 0 w 941410"/>
              <a:gd name="connsiteY1" fmla="*/ 0 h 865642"/>
              <a:gd name="connsiteX0" fmla="*/ 941410 w 941410"/>
              <a:gd name="connsiteY0" fmla="*/ 865642 h 865642"/>
              <a:gd name="connsiteX1" fmla="*/ 0 w 941410"/>
              <a:gd name="connsiteY1" fmla="*/ 0 h 865642"/>
              <a:gd name="connsiteX0" fmla="*/ 1162547 w 1162547"/>
              <a:gd name="connsiteY0" fmla="*/ 1314259 h 1314259"/>
              <a:gd name="connsiteX1" fmla="*/ 0 w 1162547"/>
              <a:gd name="connsiteY1" fmla="*/ 0 h 1314259"/>
              <a:gd name="connsiteX0" fmla="*/ 1162547 w 1162547"/>
              <a:gd name="connsiteY0" fmla="*/ 1314259 h 1314259"/>
              <a:gd name="connsiteX1" fmla="*/ 0 w 1162547"/>
              <a:gd name="connsiteY1" fmla="*/ 0 h 1314259"/>
              <a:gd name="connsiteX0" fmla="*/ 1109972 w 1109972"/>
              <a:gd name="connsiteY0" fmla="*/ 1441903 h 1441903"/>
              <a:gd name="connsiteX1" fmla="*/ 0 w 1109972"/>
              <a:gd name="connsiteY1" fmla="*/ 0 h 1441903"/>
              <a:gd name="connsiteX0" fmla="*/ 1109972 w 1109972"/>
              <a:gd name="connsiteY0" fmla="*/ 1441903 h 1441903"/>
              <a:gd name="connsiteX1" fmla="*/ 0 w 1109972"/>
              <a:gd name="connsiteY1" fmla="*/ 0 h 1441903"/>
              <a:gd name="connsiteX0" fmla="*/ 1109972 w 1109972"/>
              <a:gd name="connsiteY0" fmla="*/ 1441903 h 1441903"/>
              <a:gd name="connsiteX1" fmla="*/ 0 w 1109972"/>
              <a:gd name="connsiteY1" fmla="*/ 0 h 1441903"/>
              <a:gd name="connsiteX0" fmla="*/ 1109972 w 1109972"/>
              <a:gd name="connsiteY0" fmla="*/ 1388717 h 1388717"/>
              <a:gd name="connsiteX1" fmla="*/ 0 w 1109972"/>
              <a:gd name="connsiteY1" fmla="*/ 0 h 1388717"/>
              <a:gd name="connsiteX0" fmla="*/ 1109972 w 1109972"/>
              <a:gd name="connsiteY0" fmla="*/ 1388717 h 1388717"/>
              <a:gd name="connsiteX1" fmla="*/ 0 w 1109972"/>
              <a:gd name="connsiteY1" fmla="*/ 0 h 1388717"/>
              <a:gd name="connsiteX0" fmla="*/ 1109972 w 1109972"/>
              <a:gd name="connsiteY0" fmla="*/ 1388717 h 1895060"/>
              <a:gd name="connsiteX1" fmla="*/ 0 w 1109972"/>
              <a:gd name="connsiteY1" fmla="*/ 0 h 1895060"/>
              <a:gd name="connsiteX0" fmla="*/ 1109972 w 1109972"/>
              <a:gd name="connsiteY0" fmla="*/ 1388717 h 2440961"/>
              <a:gd name="connsiteX1" fmla="*/ 0 w 1109972"/>
              <a:gd name="connsiteY1" fmla="*/ 0 h 2440961"/>
              <a:gd name="connsiteX0" fmla="*/ 1146546 w 1146546"/>
              <a:gd name="connsiteY0" fmla="*/ 1466045 h 2480347"/>
              <a:gd name="connsiteX1" fmla="*/ 0 w 1146546"/>
              <a:gd name="connsiteY1" fmla="*/ 0 h 2480347"/>
              <a:gd name="connsiteX0" fmla="*/ 1149871 w 1149871"/>
              <a:gd name="connsiteY0" fmla="*/ 2316731 h 2981464"/>
              <a:gd name="connsiteX1" fmla="*/ 0 w 1149871"/>
              <a:gd name="connsiteY1" fmla="*/ 0 h 2981464"/>
              <a:gd name="connsiteX0" fmla="*/ 1149871 w 1149871"/>
              <a:gd name="connsiteY0" fmla="*/ 2316731 h 3118288"/>
              <a:gd name="connsiteX1" fmla="*/ 0 w 1149871"/>
              <a:gd name="connsiteY1" fmla="*/ 0 h 3118288"/>
              <a:gd name="connsiteX0" fmla="*/ 1123272 w 1123272"/>
              <a:gd name="connsiteY0" fmla="*/ 2780750 h 3419976"/>
              <a:gd name="connsiteX1" fmla="*/ 0 w 1123272"/>
              <a:gd name="connsiteY1" fmla="*/ 0 h 3419976"/>
              <a:gd name="connsiteX0" fmla="*/ 1123272 w 1123272"/>
              <a:gd name="connsiteY0" fmla="*/ 2780750 h 3717283"/>
              <a:gd name="connsiteX1" fmla="*/ 0 w 1123272"/>
              <a:gd name="connsiteY1" fmla="*/ 0 h 3717283"/>
              <a:gd name="connsiteX0" fmla="*/ 1123272 w 1123272"/>
              <a:gd name="connsiteY0" fmla="*/ 2780750 h 3883191"/>
              <a:gd name="connsiteX1" fmla="*/ 561777 w 1123272"/>
              <a:gd name="connsiteY1" fmla="*/ 3592538 h 3883191"/>
              <a:gd name="connsiteX2" fmla="*/ 0 w 1123272"/>
              <a:gd name="connsiteY2" fmla="*/ 0 h 3883191"/>
              <a:gd name="connsiteX0" fmla="*/ 561495 w 561495"/>
              <a:gd name="connsiteY0" fmla="*/ 3 h 811791"/>
              <a:gd name="connsiteX1" fmla="*/ 0 w 561495"/>
              <a:gd name="connsiteY1" fmla="*/ 811791 h 811791"/>
              <a:gd name="connsiteX0" fmla="*/ 561495 w 561495"/>
              <a:gd name="connsiteY0" fmla="*/ 3 h 846457"/>
              <a:gd name="connsiteX1" fmla="*/ 0 w 561495"/>
              <a:gd name="connsiteY1" fmla="*/ 811791 h 846457"/>
            </a:gdLst>
            <a:ahLst/>
            <a:cxnLst>
              <a:cxn ang="0">
                <a:pos x="connsiteX0" y="connsiteY0"/>
              </a:cxn>
              <a:cxn ang="0">
                <a:pos x="connsiteX1" y="connsiteY1"/>
              </a:cxn>
            </a:cxnLst>
            <a:rect l="l" t="t" r="r" b="b"/>
            <a:pathLst>
              <a:path w="561495" h="846457">
                <a:moveTo>
                  <a:pt x="561495" y="3"/>
                </a:moveTo>
                <a:cubicBezTo>
                  <a:pt x="374330" y="270599"/>
                  <a:pt x="222809" y="1014922"/>
                  <a:pt x="0" y="811791"/>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7" name="TextBox 76"/>
          <p:cNvSpPr txBox="1"/>
          <p:nvPr/>
        </p:nvSpPr>
        <p:spPr>
          <a:xfrm>
            <a:off x="5334000" y="1828800"/>
            <a:ext cx="875654" cy="584776"/>
          </a:xfrm>
          <a:prstGeom prst="rect">
            <a:avLst/>
          </a:prstGeom>
          <a:noFill/>
        </p:spPr>
        <p:txBody>
          <a:bodyPr wrap="square" rtlCol="0">
            <a:spAutoFit/>
          </a:bodyPr>
          <a:lstStyle/>
          <a:p>
            <a:r>
              <a:rPr lang="en-US" sz="3200" dirty="0" smtClean="0">
                <a:solidFill>
                  <a:srgbClr val="FF0000"/>
                </a:solidFill>
              </a:rPr>
              <a:t>W0</a:t>
            </a:r>
            <a:endParaRPr lang="en-US" sz="3200" dirty="0">
              <a:solidFill>
                <a:srgbClr val="FF0000"/>
              </a:solidFill>
            </a:endParaRPr>
          </a:p>
        </p:txBody>
      </p:sp>
      <p:sp>
        <p:nvSpPr>
          <p:cNvPr id="78" name="TextBox 77"/>
          <p:cNvSpPr txBox="1"/>
          <p:nvPr/>
        </p:nvSpPr>
        <p:spPr>
          <a:xfrm>
            <a:off x="2895600" y="1066800"/>
            <a:ext cx="932530" cy="584776"/>
          </a:xfrm>
          <a:prstGeom prst="rect">
            <a:avLst/>
          </a:prstGeom>
          <a:noFill/>
        </p:spPr>
        <p:txBody>
          <a:bodyPr wrap="square" rtlCol="0">
            <a:spAutoFit/>
          </a:bodyPr>
          <a:lstStyle/>
          <a:p>
            <a:r>
              <a:rPr lang="en-US" sz="3200" dirty="0" smtClean="0">
                <a:solidFill>
                  <a:srgbClr val="FF0000"/>
                </a:solidFill>
              </a:rPr>
              <a:t>W1</a:t>
            </a:r>
            <a:endParaRPr lang="en-US" sz="3200" dirty="0">
              <a:solidFill>
                <a:srgbClr val="FF0000"/>
              </a:solidFill>
            </a:endParaRPr>
          </a:p>
        </p:txBody>
      </p:sp>
      <p:sp>
        <p:nvSpPr>
          <p:cNvPr id="54" name="TextBox 53"/>
          <p:cNvSpPr txBox="1"/>
          <p:nvPr/>
        </p:nvSpPr>
        <p:spPr>
          <a:xfrm>
            <a:off x="5982346" y="890881"/>
            <a:ext cx="945150" cy="584776"/>
          </a:xfrm>
          <a:prstGeom prst="rect">
            <a:avLst/>
          </a:prstGeom>
          <a:noFill/>
        </p:spPr>
        <p:txBody>
          <a:bodyPr wrap="square" rtlCol="0">
            <a:spAutoFit/>
          </a:bodyPr>
          <a:lstStyle/>
          <a:p>
            <a:r>
              <a:rPr lang="en-US" sz="3200" smtClean="0">
                <a:solidFill>
                  <a:srgbClr val="0000FF"/>
                </a:solidFill>
              </a:rPr>
              <a:t>A1</a:t>
            </a:r>
            <a:endParaRPr lang="en-US" sz="3200" dirty="0">
              <a:solidFill>
                <a:srgbClr val="0000FF"/>
              </a:solidFill>
            </a:endParaRPr>
          </a:p>
        </p:txBody>
      </p:sp>
      <p:sp>
        <p:nvSpPr>
          <p:cNvPr id="55" name="TextBox 54"/>
          <p:cNvSpPr txBox="1"/>
          <p:nvPr/>
        </p:nvSpPr>
        <p:spPr>
          <a:xfrm>
            <a:off x="2743200" y="228600"/>
            <a:ext cx="685800" cy="584776"/>
          </a:xfrm>
          <a:prstGeom prst="rect">
            <a:avLst/>
          </a:prstGeom>
          <a:noFill/>
        </p:spPr>
        <p:txBody>
          <a:bodyPr wrap="square" rtlCol="0">
            <a:spAutoFit/>
          </a:bodyPr>
          <a:lstStyle/>
          <a:p>
            <a:r>
              <a:rPr lang="en-US" sz="3200" smtClean="0">
                <a:solidFill>
                  <a:srgbClr val="0000FF"/>
                </a:solidFill>
              </a:rPr>
              <a:t>A2</a:t>
            </a:r>
            <a:endParaRPr lang="en-US" sz="3200" dirty="0">
              <a:solidFill>
                <a:srgbClr val="0000FF"/>
              </a:solidFill>
            </a:endParaRPr>
          </a:p>
        </p:txBody>
      </p:sp>
      <p:sp>
        <p:nvSpPr>
          <p:cNvPr id="85" name="TextBox 84"/>
          <p:cNvSpPr txBox="1"/>
          <p:nvPr/>
        </p:nvSpPr>
        <p:spPr>
          <a:xfrm>
            <a:off x="1410346" y="967081"/>
            <a:ext cx="457200" cy="307777"/>
          </a:xfrm>
          <a:prstGeom prst="rect">
            <a:avLst/>
          </a:prstGeom>
          <a:noFill/>
        </p:spPr>
        <p:txBody>
          <a:bodyPr wrap="square" rtlCol="0">
            <a:spAutoFit/>
          </a:bodyPr>
          <a:lstStyle/>
          <a:p>
            <a:r>
              <a:rPr lang="en-US" sz="1400" dirty="0" smtClean="0">
                <a:solidFill>
                  <a:srgbClr val="FF0000"/>
                </a:solidFill>
              </a:rPr>
              <a:t>L13</a:t>
            </a:r>
            <a:endParaRPr lang="en-US" sz="1400" dirty="0">
              <a:solidFill>
                <a:srgbClr val="FF0000"/>
              </a:solidFill>
            </a:endParaRPr>
          </a:p>
        </p:txBody>
      </p:sp>
      <p:sp>
        <p:nvSpPr>
          <p:cNvPr id="86" name="TextBox 85"/>
          <p:cNvSpPr txBox="1"/>
          <p:nvPr/>
        </p:nvSpPr>
        <p:spPr>
          <a:xfrm>
            <a:off x="2248546" y="814681"/>
            <a:ext cx="457200" cy="307777"/>
          </a:xfrm>
          <a:prstGeom prst="rect">
            <a:avLst/>
          </a:prstGeom>
          <a:noFill/>
        </p:spPr>
        <p:txBody>
          <a:bodyPr wrap="square" rtlCol="0">
            <a:spAutoFit/>
          </a:bodyPr>
          <a:lstStyle/>
          <a:p>
            <a:r>
              <a:rPr lang="en-US" sz="1400" dirty="0" smtClean="0">
                <a:solidFill>
                  <a:srgbClr val="FF0000"/>
                </a:solidFill>
              </a:rPr>
              <a:t>L12</a:t>
            </a:r>
            <a:endParaRPr lang="en-US" sz="1400" dirty="0">
              <a:solidFill>
                <a:srgbClr val="FF0000"/>
              </a:solidFill>
            </a:endParaRPr>
          </a:p>
        </p:txBody>
      </p:sp>
      <p:sp>
        <p:nvSpPr>
          <p:cNvPr id="87" name="TextBox 86"/>
          <p:cNvSpPr txBox="1"/>
          <p:nvPr/>
        </p:nvSpPr>
        <p:spPr>
          <a:xfrm>
            <a:off x="3620146" y="814681"/>
            <a:ext cx="457200" cy="307777"/>
          </a:xfrm>
          <a:prstGeom prst="rect">
            <a:avLst/>
          </a:prstGeom>
          <a:noFill/>
        </p:spPr>
        <p:txBody>
          <a:bodyPr wrap="square" rtlCol="0">
            <a:spAutoFit/>
          </a:bodyPr>
          <a:lstStyle/>
          <a:p>
            <a:r>
              <a:rPr lang="en-US" sz="1400" dirty="0" smtClean="0">
                <a:solidFill>
                  <a:srgbClr val="FF0000"/>
                </a:solidFill>
              </a:rPr>
              <a:t>L11</a:t>
            </a:r>
            <a:endParaRPr lang="en-US" sz="1400" dirty="0">
              <a:solidFill>
                <a:srgbClr val="FF0000"/>
              </a:solidFill>
            </a:endParaRPr>
          </a:p>
        </p:txBody>
      </p:sp>
      <p:sp>
        <p:nvSpPr>
          <p:cNvPr id="88" name="TextBox 87"/>
          <p:cNvSpPr txBox="1"/>
          <p:nvPr/>
        </p:nvSpPr>
        <p:spPr>
          <a:xfrm>
            <a:off x="4763146" y="967081"/>
            <a:ext cx="457200" cy="307777"/>
          </a:xfrm>
          <a:prstGeom prst="rect">
            <a:avLst/>
          </a:prstGeom>
          <a:noFill/>
        </p:spPr>
        <p:txBody>
          <a:bodyPr wrap="square" rtlCol="0">
            <a:spAutoFit/>
          </a:bodyPr>
          <a:lstStyle/>
          <a:p>
            <a:r>
              <a:rPr lang="en-US" sz="1400" dirty="0" smtClean="0">
                <a:solidFill>
                  <a:srgbClr val="FF0000"/>
                </a:solidFill>
              </a:rPr>
              <a:t>L10</a:t>
            </a:r>
            <a:endParaRPr lang="en-US" sz="1400" dirty="0">
              <a:solidFill>
                <a:srgbClr val="FF0000"/>
              </a:solidFill>
            </a:endParaRPr>
          </a:p>
        </p:txBody>
      </p:sp>
      <p:sp>
        <p:nvSpPr>
          <p:cNvPr id="89" name="TextBox 88"/>
          <p:cNvSpPr txBox="1"/>
          <p:nvPr/>
        </p:nvSpPr>
        <p:spPr>
          <a:xfrm>
            <a:off x="2400946" y="1576681"/>
            <a:ext cx="457200" cy="307777"/>
          </a:xfrm>
          <a:prstGeom prst="rect">
            <a:avLst/>
          </a:prstGeom>
          <a:noFill/>
        </p:spPr>
        <p:txBody>
          <a:bodyPr wrap="square" rtlCol="0">
            <a:spAutoFit/>
          </a:bodyPr>
          <a:lstStyle/>
          <a:p>
            <a:r>
              <a:rPr lang="en-US" sz="1400" dirty="0" smtClean="0">
                <a:solidFill>
                  <a:srgbClr val="FF0000"/>
                </a:solidFill>
              </a:rPr>
              <a:t>L15</a:t>
            </a:r>
            <a:endParaRPr lang="en-US" sz="1400" dirty="0">
              <a:solidFill>
                <a:srgbClr val="FF0000"/>
              </a:solidFill>
            </a:endParaRPr>
          </a:p>
        </p:txBody>
      </p:sp>
      <p:sp>
        <p:nvSpPr>
          <p:cNvPr id="90" name="TextBox 89"/>
          <p:cNvSpPr txBox="1"/>
          <p:nvPr/>
        </p:nvSpPr>
        <p:spPr>
          <a:xfrm>
            <a:off x="3696346" y="1576681"/>
            <a:ext cx="457200" cy="307777"/>
          </a:xfrm>
          <a:prstGeom prst="rect">
            <a:avLst/>
          </a:prstGeom>
          <a:noFill/>
        </p:spPr>
        <p:txBody>
          <a:bodyPr wrap="square" rtlCol="0">
            <a:spAutoFit/>
          </a:bodyPr>
          <a:lstStyle/>
          <a:p>
            <a:r>
              <a:rPr lang="en-US" sz="1400" dirty="0" smtClean="0">
                <a:solidFill>
                  <a:srgbClr val="FF0000"/>
                </a:solidFill>
              </a:rPr>
              <a:t>L14</a:t>
            </a:r>
            <a:endParaRPr lang="en-US" sz="1400" dirty="0">
              <a:solidFill>
                <a:srgbClr val="FF0000"/>
              </a:solidFill>
            </a:endParaRPr>
          </a:p>
        </p:txBody>
      </p:sp>
      <p:sp>
        <p:nvSpPr>
          <p:cNvPr id="91" name="TextBox 90"/>
          <p:cNvSpPr txBox="1"/>
          <p:nvPr/>
        </p:nvSpPr>
        <p:spPr>
          <a:xfrm>
            <a:off x="2705746" y="2262481"/>
            <a:ext cx="457200" cy="307777"/>
          </a:xfrm>
          <a:prstGeom prst="rect">
            <a:avLst/>
          </a:prstGeom>
          <a:noFill/>
        </p:spPr>
        <p:txBody>
          <a:bodyPr wrap="square" rtlCol="0">
            <a:spAutoFit/>
          </a:bodyPr>
          <a:lstStyle/>
          <a:p>
            <a:r>
              <a:rPr lang="en-US" sz="1400" dirty="0" smtClean="0">
                <a:solidFill>
                  <a:srgbClr val="FF0000"/>
                </a:solidFill>
              </a:rPr>
              <a:t>L17</a:t>
            </a:r>
            <a:endParaRPr lang="en-US" sz="1400" dirty="0">
              <a:solidFill>
                <a:srgbClr val="FF0000"/>
              </a:solidFill>
            </a:endParaRPr>
          </a:p>
        </p:txBody>
      </p:sp>
      <p:sp>
        <p:nvSpPr>
          <p:cNvPr id="92" name="TextBox 91"/>
          <p:cNvSpPr txBox="1"/>
          <p:nvPr/>
        </p:nvSpPr>
        <p:spPr>
          <a:xfrm>
            <a:off x="3467746" y="2262481"/>
            <a:ext cx="457200" cy="307777"/>
          </a:xfrm>
          <a:prstGeom prst="rect">
            <a:avLst/>
          </a:prstGeom>
          <a:noFill/>
        </p:spPr>
        <p:txBody>
          <a:bodyPr wrap="square" rtlCol="0">
            <a:spAutoFit/>
          </a:bodyPr>
          <a:lstStyle/>
          <a:p>
            <a:r>
              <a:rPr lang="en-US" sz="1400" dirty="0" smtClean="0">
                <a:solidFill>
                  <a:srgbClr val="FF0000"/>
                </a:solidFill>
              </a:rPr>
              <a:t>L16</a:t>
            </a:r>
            <a:endParaRPr lang="en-US" sz="1400" dirty="0">
              <a:solidFill>
                <a:srgbClr val="FF0000"/>
              </a:solidFill>
            </a:endParaRPr>
          </a:p>
        </p:txBody>
      </p:sp>
      <p:sp>
        <p:nvSpPr>
          <p:cNvPr id="93" name="TextBox 92"/>
          <p:cNvSpPr txBox="1"/>
          <p:nvPr/>
        </p:nvSpPr>
        <p:spPr>
          <a:xfrm>
            <a:off x="3010546" y="2948281"/>
            <a:ext cx="457200" cy="307777"/>
          </a:xfrm>
          <a:prstGeom prst="rect">
            <a:avLst/>
          </a:prstGeom>
          <a:noFill/>
        </p:spPr>
        <p:txBody>
          <a:bodyPr wrap="square" rtlCol="0">
            <a:spAutoFit/>
          </a:bodyPr>
          <a:lstStyle/>
          <a:p>
            <a:r>
              <a:rPr lang="en-US" sz="1400" dirty="0" smtClean="0">
                <a:solidFill>
                  <a:srgbClr val="FF0000"/>
                </a:solidFill>
              </a:rPr>
              <a:t>L18</a:t>
            </a:r>
            <a:endParaRPr lang="en-US" sz="1400" dirty="0">
              <a:solidFill>
                <a:srgbClr val="FF0000"/>
              </a:solidFill>
            </a:endParaRPr>
          </a:p>
        </p:txBody>
      </p:sp>
      <p:sp>
        <p:nvSpPr>
          <p:cNvPr id="94" name="TextBox 93"/>
          <p:cNvSpPr txBox="1"/>
          <p:nvPr/>
        </p:nvSpPr>
        <p:spPr>
          <a:xfrm>
            <a:off x="3048000" y="3657600"/>
            <a:ext cx="457200" cy="307777"/>
          </a:xfrm>
          <a:prstGeom prst="rect">
            <a:avLst/>
          </a:prstGeom>
          <a:noFill/>
        </p:spPr>
        <p:txBody>
          <a:bodyPr wrap="square" rtlCol="0">
            <a:spAutoFit/>
          </a:bodyPr>
          <a:lstStyle/>
          <a:p>
            <a:r>
              <a:rPr lang="en-US" sz="1400" dirty="0" smtClean="0">
                <a:solidFill>
                  <a:srgbClr val="FF0000"/>
                </a:solidFill>
              </a:rPr>
              <a:t>L19</a:t>
            </a:r>
            <a:endParaRPr lang="en-US" sz="1400" dirty="0">
              <a:solidFill>
                <a:srgbClr val="FF0000"/>
              </a:solidFill>
            </a:endParaRPr>
          </a:p>
        </p:txBody>
      </p:sp>
      <p:sp>
        <p:nvSpPr>
          <p:cNvPr id="95" name="TextBox 94"/>
          <p:cNvSpPr txBox="1"/>
          <p:nvPr/>
        </p:nvSpPr>
        <p:spPr>
          <a:xfrm>
            <a:off x="5448946" y="1271881"/>
            <a:ext cx="457200" cy="307777"/>
          </a:xfrm>
          <a:prstGeom prst="rect">
            <a:avLst/>
          </a:prstGeom>
          <a:noFill/>
        </p:spPr>
        <p:txBody>
          <a:bodyPr wrap="square" rtlCol="0">
            <a:spAutoFit/>
          </a:bodyPr>
          <a:lstStyle/>
          <a:p>
            <a:r>
              <a:rPr lang="en-US" sz="1400" dirty="0" smtClean="0">
                <a:solidFill>
                  <a:srgbClr val="FF0000"/>
                </a:solidFill>
              </a:rPr>
              <a:t>L03</a:t>
            </a:r>
            <a:endParaRPr lang="en-US" sz="1400" dirty="0">
              <a:solidFill>
                <a:srgbClr val="FF0000"/>
              </a:solidFill>
            </a:endParaRPr>
          </a:p>
        </p:txBody>
      </p:sp>
      <p:sp>
        <p:nvSpPr>
          <p:cNvPr id="97" name="TextBox 96"/>
          <p:cNvSpPr txBox="1"/>
          <p:nvPr/>
        </p:nvSpPr>
        <p:spPr>
          <a:xfrm>
            <a:off x="5906146" y="1652881"/>
            <a:ext cx="457200" cy="307777"/>
          </a:xfrm>
          <a:prstGeom prst="rect">
            <a:avLst/>
          </a:prstGeom>
          <a:noFill/>
        </p:spPr>
        <p:txBody>
          <a:bodyPr wrap="square" rtlCol="0">
            <a:spAutoFit/>
          </a:bodyPr>
          <a:lstStyle/>
          <a:p>
            <a:r>
              <a:rPr lang="en-US" sz="1400" dirty="0" smtClean="0">
                <a:solidFill>
                  <a:srgbClr val="FF0000"/>
                </a:solidFill>
              </a:rPr>
              <a:t>L02</a:t>
            </a:r>
            <a:endParaRPr lang="en-US" sz="1400" dirty="0">
              <a:solidFill>
                <a:srgbClr val="FF0000"/>
              </a:solidFill>
            </a:endParaRPr>
          </a:p>
        </p:txBody>
      </p:sp>
      <p:sp>
        <p:nvSpPr>
          <p:cNvPr id="98" name="TextBox 97"/>
          <p:cNvSpPr txBox="1"/>
          <p:nvPr/>
        </p:nvSpPr>
        <p:spPr>
          <a:xfrm>
            <a:off x="6172200" y="1981200"/>
            <a:ext cx="457200" cy="307777"/>
          </a:xfrm>
          <a:prstGeom prst="rect">
            <a:avLst/>
          </a:prstGeom>
          <a:noFill/>
        </p:spPr>
        <p:txBody>
          <a:bodyPr wrap="square" rtlCol="0">
            <a:spAutoFit/>
          </a:bodyPr>
          <a:lstStyle/>
          <a:p>
            <a:r>
              <a:rPr lang="en-US" sz="1400" dirty="0" smtClean="0">
                <a:solidFill>
                  <a:srgbClr val="FF0000"/>
                </a:solidFill>
              </a:rPr>
              <a:t>L01</a:t>
            </a:r>
            <a:endParaRPr lang="en-US" sz="1400" dirty="0">
              <a:solidFill>
                <a:srgbClr val="FF0000"/>
              </a:solidFill>
            </a:endParaRPr>
          </a:p>
        </p:txBody>
      </p:sp>
      <p:sp>
        <p:nvSpPr>
          <p:cNvPr id="99" name="TextBox 98"/>
          <p:cNvSpPr txBox="1"/>
          <p:nvPr/>
        </p:nvSpPr>
        <p:spPr>
          <a:xfrm>
            <a:off x="6248400" y="2362200"/>
            <a:ext cx="457200" cy="307777"/>
          </a:xfrm>
          <a:prstGeom prst="rect">
            <a:avLst/>
          </a:prstGeom>
          <a:noFill/>
        </p:spPr>
        <p:txBody>
          <a:bodyPr wrap="square" rtlCol="0">
            <a:spAutoFit/>
          </a:bodyPr>
          <a:lstStyle/>
          <a:p>
            <a:r>
              <a:rPr lang="en-US" sz="1400" dirty="0" smtClean="0">
                <a:solidFill>
                  <a:srgbClr val="FF0000"/>
                </a:solidFill>
              </a:rPr>
              <a:t>L00</a:t>
            </a:r>
            <a:endParaRPr lang="en-US" sz="1400" dirty="0">
              <a:solidFill>
                <a:srgbClr val="FF0000"/>
              </a:solidFill>
            </a:endParaRPr>
          </a:p>
        </p:txBody>
      </p:sp>
      <p:sp>
        <p:nvSpPr>
          <p:cNvPr id="100" name="TextBox 99"/>
          <p:cNvSpPr txBox="1"/>
          <p:nvPr/>
        </p:nvSpPr>
        <p:spPr>
          <a:xfrm>
            <a:off x="4763146" y="1957681"/>
            <a:ext cx="457200" cy="307777"/>
          </a:xfrm>
          <a:prstGeom prst="rect">
            <a:avLst/>
          </a:prstGeom>
          <a:noFill/>
        </p:spPr>
        <p:txBody>
          <a:bodyPr wrap="square" rtlCol="0">
            <a:spAutoFit/>
          </a:bodyPr>
          <a:lstStyle/>
          <a:p>
            <a:r>
              <a:rPr lang="en-US" sz="1400" dirty="0" smtClean="0">
                <a:solidFill>
                  <a:srgbClr val="FF0000"/>
                </a:solidFill>
              </a:rPr>
              <a:t>L05</a:t>
            </a:r>
            <a:endParaRPr lang="en-US" sz="1400" dirty="0">
              <a:solidFill>
                <a:srgbClr val="FF0000"/>
              </a:solidFill>
            </a:endParaRPr>
          </a:p>
        </p:txBody>
      </p:sp>
      <p:sp>
        <p:nvSpPr>
          <p:cNvPr id="101" name="TextBox 100"/>
          <p:cNvSpPr txBox="1"/>
          <p:nvPr/>
        </p:nvSpPr>
        <p:spPr>
          <a:xfrm>
            <a:off x="5372746" y="2567281"/>
            <a:ext cx="457200" cy="307777"/>
          </a:xfrm>
          <a:prstGeom prst="rect">
            <a:avLst/>
          </a:prstGeom>
          <a:noFill/>
        </p:spPr>
        <p:txBody>
          <a:bodyPr wrap="square" rtlCol="0">
            <a:spAutoFit/>
          </a:bodyPr>
          <a:lstStyle/>
          <a:p>
            <a:r>
              <a:rPr lang="en-US" sz="1400" dirty="0" smtClean="0">
                <a:solidFill>
                  <a:srgbClr val="FF0000"/>
                </a:solidFill>
              </a:rPr>
              <a:t>L04</a:t>
            </a:r>
            <a:endParaRPr lang="en-US" sz="1400" dirty="0">
              <a:solidFill>
                <a:srgbClr val="FF0000"/>
              </a:solidFill>
            </a:endParaRPr>
          </a:p>
        </p:txBody>
      </p:sp>
      <p:sp>
        <p:nvSpPr>
          <p:cNvPr id="102" name="TextBox 101"/>
          <p:cNvSpPr txBox="1"/>
          <p:nvPr/>
        </p:nvSpPr>
        <p:spPr>
          <a:xfrm>
            <a:off x="4153546" y="2567281"/>
            <a:ext cx="457200" cy="307777"/>
          </a:xfrm>
          <a:prstGeom prst="rect">
            <a:avLst/>
          </a:prstGeom>
          <a:noFill/>
        </p:spPr>
        <p:txBody>
          <a:bodyPr wrap="square" rtlCol="0">
            <a:spAutoFit/>
          </a:bodyPr>
          <a:lstStyle/>
          <a:p>
            <a:r>
              <a:rPr lang="en-US" sz="1400" dirty="0" smtClean="0">
                <a:solidFill>
                  <a:srgbClr val="FF0000"/>
                </a:solidFill>
              </a:rPr>
              <a:t>L07</a:t>
            </a:r>
            <a:endParaRPr lang="en-US" sz="1400" dirty="0">
              <a:solidFill>
                <a:srgbClr val="FF0000"/>
              </a:solidFill>
            </a:endParaRPr>
          </a:p>
        </p:txBody>
      </p:sp>
      <p:sp>
        <p:nvSpPr>
          <p:cNvPr id="103" name="TextBox 102"/>
          <p:cNvSpPr txBox="1"/>
          <p:nvPr/>
        </p:nvSpPr>
        <p:spPr>
          <a:xfrm>
            <a:off x="4686946" y="2948281"/>
            <a:ext cx="457200" cy="307777"/>
          </a:xfrm>
          <a:prstGeom prst="rect">
            <a:avLst/>
          </a:prstGeom>
          <a:noFill/>
        </p:spPr>
        <p:txBody>
          <a:bodyPr wrap="square" rtlCol="0">
            <a:spAutoFit/>
          </a:bodyPr>
          <a:lstStyle/>
          <a:p>
            <a:r>
              <a:rPr lang="en-US" sz="1400" dirty="0" smtClean="0">
                <a:solidFill>
                  <a:srgbClr val="FF0000"/>
                </a:solidFill>
              </a:rPr>
              <a:t>L06</a:t>
            </a:r>
            <a:endParaRPr lang="en-US" sz="1400" dirty="0">
              <a:solidFill>
                <a:srgbClr val="FF0000"/>
              </a:solidFill>
            </a:endParaRPr>
          </a:p>
        </p:txBody>
      </p:sp>
      <p:sp>
        <p:nvSpPr>
          <p:cNvPr id="104" name="TextBox 103"/>
          <p:cNvSpPr txBox="1"/>
          <p:nvPr/>
        </p:nvSpPr>
        <p:spPr>
          <a:xfrm>
            <a:off x="3848746" y="3253081"/>
            <a:ext cx="457200" cy="307777"/>
          </a:xfrm>
          <a:prstGeom prst="rect">
            <a:avLst/>
          </a:prstGeom>
          <a:noFill/>
        </p:spPr>
        <p:txBody>
          <a:bodyPr wrap="square" rtlCol="0">
            <a:spAutoFit/>
          </a:bodyPr>
          <a:lstStyle/>
          <a:p>
            <a:r>
              <a:rPr lang="en-US" sz="1400" dirty="0" smtClean="0">
                <a:solidFill>
                  <a:srgbClr val="FF0000"/>
                </a:solidFill>
              </a:rPr>
              <a:t>L08</a:t>
            </a:r>
            <a:endParaRPr lang="en-US" sz="1400" dirty="0">
              <a:solidFill>
                <a:srgbClr val="FF0000"/>
              </a:solidFill>
            </a:endParaRPr>
          </a:p>
        </p:txBody>
      </p:sp>
      <p:sp>
        <p:nvSpPr>
          <p:cNvPr id="105" name="TextBox 104"/>
          <p:cNvSpPr txBox="1"/>
          <p:nvPr/>
        </p:nvSpPr>
        <p:spPr>
          <a:xfrm>
            <a:off x="3429000" y="3733800"/>
            <a:ext cx="457200" cy="307777"/>
          </a:xfrm>
          <a:prstGeom prst="rect">
            <a:avLst/>
          </a:prstGeom>
          <a:noFill/>
        </p:spPr>
        <p:txBody>
          <a:bodyPr wrap="square" rtlCol="0">
            <a:spAutoFit/>
          </a:bodyPr>
          <a:lstStyle/>
          <a:p>
            <a:r>
              <a:rPr lang="en-US" sz="1400" dirty="0" smtClean="0">
                <a:solidFill>
                  <a:srgbClr val="FF0000"/>
                </a:solidFill>
              </a:rPr>
              <a:t>L09</a:t>
            </a:r>
            <a:endParaRPr lang="en-US" sz="1400" dirty="0">
              <a:solidFill>
                <a:srgbClr val="FF0000"/>
              </a:solidFill>
            </a:endParaRPr>
          </a:p>
        </p:txBody>
      </p:sp>
      <p:sp>
        <p:nvSpPr>
          <p:cNvPr id="106" name="TextBox 105"/>
          <p:cNvSpPr txBox="1"/>
          <p:nvPr/>
        </p:nvSpPr>
        <p:spPr>
          <a:xfrm>
            <a:off x="381000" y="5473005"/>
            <a:ext cx="7924800" cy="1384995"/>
          </a:xfrm>
          <a:prstGeom prst="rect">
            <a:avLst/>
          </a:prstGeom>
          <a:noFill/>
        </p:spPr>
        <p:txBody>
          <a:bodyPr wrap="square" rtlCol="0">
            <a:spAutoFit/>
          </a:bodyPr>
          <a:lstStyle/>
          <a:p>
            <a:r>
              <a:rPr lang="en-US" sz="1400" dirty="0">
                <a:solidFill>
                  <a:srgbClr val="7030A0"/>
                </a:solidFill>
              </a:rPr>
              <a:t>Mechanical</a:t>
            </a:r>
            <a:r>
              <a:rPr lang="en-US" sz="1400" dirty="0">
                <a:solidFill>
                  <a:srgbClr val="FF0000"/>
                </a:solidFill>
              </a:rPr>
              <a:t> / </a:t>
            </a:r>
            <a:r>
              <a:rPr lang="en-US" sz="1400" dirty="0" smtClean="0">
                <a:solidFill>
                  <a:srgbClr val="FF0000"/>
                </a:solidFill>
              </a:rPr>
              <a:t>Science </a:t>
            </a:r>
            <a:r>
              <a:rPr lang="en-US" sz="1400" smtClean="0">
                <a:solidFill>
                  <a:srgbClr val="FF0000"/>
                </a:solidFill>
              </a:rPr>
              <a:t>– </a:t>
            </a:r>
            <a:r>
              <a:rPr lang="en-US" sz="1400" smtClean="0">
                <a:solidFill>
                  <a:srgbClr val="7030A0"/>
                </a:solidFill>
              </a:rPr>
              <a:t>Apertures </a:t>
            </a:r>
            <a:r>
              <a:rPr lang="en-US" sz="1400" dirty="0">
                <a:solidFill>
                  <a:srgbClr val="7030A0"/>
                </a:solidFill>
              </a:rPr>
              <a:t>are </a:t>
            </a:r>
            <a:r>
              <a:rPr lang="en-US" sz="1400" dirty="0" smtClean="0">
                <a:solidFill>
                  <a:srgbClr val="7030A0"/>
                </a:solidFill>
              </a:rPr>
              <a:t>named from 0 to 9 for each wedge, counter-clockwise on sky starting on lowest elevation angle row.  </a:t>
            </a:r>
            <a:endParaRPr lang="en-US" sz="1400" dirty="0">
              <a:solidFill>
                <a:srgbClr val="7030A0"/>
              </a:solidFill>
            </a:endParaRPr>
          </a:p>
          <a:p>
            <a:r>
              <a:rPr lang="en-US" sz="1400" dirty="0" smtClean="0">
                <a:solidFill>
                  <a:srgbClr val="FF0000"/>
                </a:solidFill>
              </a:rPr>
              <a:t>For science only, all 80 holes are named from 00-79 by combining the wedge number and aperture number. Individual </a:t>
            </a:r>
            <a:r>
              <a:rPr lang="en-US" sz="1400" dirty="0">
                <a:solidFill>
                  <a:srgbClr val="FF0000"/>
                </a:solidFill>
              </a:rPr>
              <a:t>octants/wedges are named with a preceding W, thus there are eight </a:t>
            </a:r>
            <a:r>
              <a:rPr lang="en-US" sz="1400" dirty="0" smtClean="0">
                <a:solidFill>
                  <a:srgbClr val="FF0000"/>
                </a:solidFill>
              </a:rPr>
              <a:t>octants named </a:t>
            </a:r>
            <a:r>
              <a:rPr lang="en-US" sz="1400" dirty="0">
                <a:solidFill>
                  <a:srgbClr val="FF0000"/>
                </a:solidFill>
              </a:rPr>
              <a:t>W0-W7.  Individual holes are named with a preceding L (for look direction) so we have 80 apertures </a:t>
            </a:r>
            <a:r>
              <a:rPr lang="en-US" sz="1400" dirty="0" smtClean="0">
                <a:solidFill>
                  <a:srgbClr val="FF0000"/>
                </a:solidFill>
              </a:rPr>
              <a:t>named L00</a:t>
            </a:r>
            <a:r>
              <a:rPr lang="en-US" sz="1400" dirty="0">
                <a:solidFill>
                  <a:srgbClr val="FF0000"/>
                </a:solidFill>
              </a:rPr>
              <a:t>-L79. </a:t>
            </a:r>
            <a:endParaRPr lang="en-US" sz="1400" dirty="0" smtClean="0">
              <a:solidFill>
                <a:srgbClr val="FF0000"/>
              </a:solidFill>
            </a:endParaRPr>
          </a:p>
        </p:txBody>
      </p:sp>
      <p:sp>
        <p:nvSpPr>
          <p:cNvPr id="109" name="TextBox 108"/>
          <p:cNvSpPr txBox="1"/>
          <p:nvPr/>
        </p:nvSpPr>
        <p:spPr>
          <a:xfrm>
            <a:off x="6858000" y="304800"/>
            <a:ext cx="1997375" cy="1477328"/>
          </a:xfrm>
          <a:prstGeom prst="rect">
            <a:avLst/>
          </a:prstGeom>
          <a:solidFill>
            <a:srgbClr val="FFFFFF">
              <a:alpha val="54000"/>
            </a:srgbClr>
          </a:solidFill>
          <a:effectLst/>
        </p:spPr>
        <p:txBody>
          <a:bodyPr wrap="square" rtlCol="0">
            <a:spAutoFit/>
          </a:bodyPr>
          <a:lstStyle/>
          <a:p>
            <a:r>
              <a:rPr lang="en-US" sz="2000" b="1" dirty="0" smtClean="0"/>
              <a:t>Aperture naming</a:t>
            </a:r>
          </a:p>
          <a:p>
            <a:r>
              <a:rPr lang="en-US" sz="2000" dirty="0" smtClean="0"/>
              <a:t>Look directions associated with Anode Board A</a:t>
            </a:r>
          </a:p>
          <a:p>
            <a:endParaRPr lang="en-US" sz="1000" dirty="0"/>
          </a:p>
        </p:txBody>
      </p:sp>
      <p:sp>
        <p:nvSpPr>
          <p:cNvPr id="110" name="TextBox 109"/>
          <p:cNvSpPr txBox="1"/>
          <p:nvPr/>
        </p:nvSpPr>
        <p:spPr>
          <a:xfrm>
            <a:off x="22980" y="531658"/>
            <a:ext cx="2196692" cy="369332"/>
          </a:xfrm>
          <a:prstGeom prst="rect">
            <a:avLst/>
          </a:prstGeom>
          <a:noFill/>
        </p:spPr>
        <p:txBody>
          <a:bodyPr wrap="none" rtlCol="0">
            <a:spAutoFit/>
          </a:bodyPr>
          <a:lstStyle/>
          <a:p>
            <a:r>
              <a:rPr lang="en-US" b="1" dirty="0" smtClean="0">
                <a:solidFill>
                  <a:srgbClr val="7030A0"/>
                </a:solidFill>
              </a:rPr>
              <a:t>Mechanical </a:t>
            </a:r>
            <a:r>
              <a:rPr lang="en-US" b="1" dirty="0" smtClean="0">
                <a:solidFill>
                  <a:srgbClr val="FF0000"/>
                </a:solidFill>
              </a:rPr>
              <a:t>/ Science</a:t>
            </a:r>
          </a:p>
        </p:txBody>
      </p:sp>
      <p:sp>
        <p:nvSpPr>
          <p:cNvPr id="111" name="TextBox 110"/>
          <p:cNvSpPr txBox="1"/>
          <p:nvPr/>
        </p:nvSpPr>
        <p:spPr>
          <a:xfrm>
            <a:off x="533400" y="228600"/>
            <a:ext cx="1047338" cy="369332"/>
          </a:xfrm>
          <a:prstGeom prst="rect">
            <a:avLst/>
          </a:prstGeom>
          <a:noFill/>
        </p:spPr>
        <p:txBody>
          <a:bodyPr wrap="none" rtlCol="0">
            <a:spAutoFit/>
          </a:bodyPr>
          <a:lstStyle/>
          <a:p>
            <a:r>
              <a:rPr lang="en-US" b="1" dirty="0" smtClean="0">
                <a:solidFill>
                  <a:srgbClr val="0000FF"/>
                </a:solidFill>
              </a:rPr>
              <a:t>Electrical</a:t>
            </a:r>
            <a:endParaRPr lang="en-US" b="1" dirty="0">
              <a:solidFill>
                <a:srgbClr val="0000FF"/>
              </a:solidFill>
            </a:endParaRPr>
          </a:p>
        </p:txBody>
      </p:sp>
      <p:sp>
        <p:nvSpPr>
          <p:cNvPr id="39" name="TextBox 38"/>
          <p:cNvSpPr txBox="1"/>
          <p:nvPr/>
        </p:nvSpPr>
        <p:spPr>
          <a:xfrm>
            <a:off x="4138333" y="102530"/>
            <a:ext cx="2300630" cy="348813"/>
          </a:xfrm>
          <a:prstGeom prst="rect">
            <a:avLst/>
          </a:prstGeom>
          <a:noFill/>
        </p:spPr>
        <p:txBody>
          <a:bodyPr wrap="none" rtlCol="0">
            <a:spAutoFit/>
          </a:bodyPr>
          <a:lstStyle/>
          <a:p>
            <a:pPr>
              <a:lnSpc>
                <a:spcPct val="80000"/>
              </a:lnSpc>
            </a:pPr>
            <a:r>
              <a:rPr lang="en-US" sz="2000" dirty="0" smtClean="0">
                <a:solidFill>
                  <a:srgbClr val="F2F2F2"/>
                </a:solidFill>
              </a:rPr>
              <a:t>Looking at the Sky</a:t>
            </a:r>
            <a:endParaRPr lang="en-US" sz="2000" dirty="0">
              <a:solidFill>
                <a:srgbClr val="F2F2F2"/>
              </a:solidFill>
            </a:endParaRPr>
          </a:p>
        </p:txBody>
      </p:sp>
    </p:spTree>
    <p:extLst>
      <p:ext uri="{BB962C8B-B14F-4D97-AF65-F5344CB8AC3E}">
        <p14:creationId xmlns:p14="http://schemas.microsoft.com/office/powerpoint/2010/main" val="11031003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09-16 at 4.23.31 PM.pn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87035" y="2594726"/>
            <a:ext cx="5138688" cy="3926188"/>
          </a:xfrm>
          <a:prstGeom prst="rect">
            <a:avLst/>
          </a:prstGeom>
        </p:spPr>
      </p:pic>
      <p:pic>
        <p:nvPicPr>
          <p:cNvPr id="3074"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91" t="20627" r="13333" b="22274"/>
          <a:stretch/>
        </p:blipFill>
        <p:spPr bwMode="auto">
          <a:xfrm>
            <a:off x="109646" y="926299"/>
            <a:ext cx="5579925" cy="3998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bwMode="auto">
          <a:xfrm flipH="1" flipV="1">
            <a:off x="5147427" y="2105082"/>
            <a:ext cx="3371540" cy="871624"/>
          </a:xfrm>
          <a:prstGeom prst="line">
            <a:avLst/>
          </a:prstGeom>
          <a:blipFill dpi="0" rotWithShape="0">
            <a:blip r:embed="rId4" cstate="print"/>
            <a:srcRect/>
            <a:stretch>
              <a:fillRect/>
            </a:stretch>
          </a:blipFill>
          <a:ln w="9525" cap="flat" cmpd="sng" algn="ctr">
            <a:noFill/>
            <a:prstDash val="solid"/>
            <a:round/>
            <a:headEnd type="none" w="med" len="med"/>
            <a:tailEnd type="none" w="med" len="med"/>
          </a:ln>
          <a:effectLst/>
        </p:spPr>
      </p:cxnSp>
      <p:cxnSp>
        <p:nvCxnSpPr>
          <p:cNvPr id="9" name="Straight Connector 8"/>
          <p:cNvCxnSpPr/>
          <p:nvPr/>
        </p:nvCxnSpPr>
        <p:spPr bwMode="auto">
          <a:xfrm>
            <a:off x="4219799" y="1296521"/>
            <a:ext cx="3174770" cy="2103539"/>
          </a:xfrm>
          <a:prstGeom prst="line">
            <a:avLst/>
          </a:prstGeom>
          <a:blipFill dpi="0" rotWithShape="0">
            <a:blip r:embed="rId4" cstate="print"/>
            <a:srcRect/>
            <a:stretch>
              <a:fillRect/>
            </a:stretch>
          </a:blipFill>
          <a:ln w="38100" cap="flat" cmpd="sng" algn="ctr">
            <a:solidFill>
              <a:srgbClr val="0000FF"/>
            </a:solidFill>
            <a:prstDash val="solid"/>
            <a:round/>
            <a:headEnd type="none" w="med" len="med"/>
            <a:tailEnd type="none" w="med" len="med"/>
          </a:ln>
          <a:effectLst/>
        </p:spPr>
      </p:cxnSp>
      <p:cxnSp>
        <p:nvCxnSpPr>
          <p:cNvPr id="14" name="Straight Connector 13"/>
          <p:cNvCxnSpPr/>
          <p:nvPr/>
        </p:nvCxnSpPr>
        <p:spPr bwMode="auto">
          <a:xfrm flipV="1">
            <a:off x="3770040" y="3585277"/>
            <a:ext cx="3545160" cy="1164223"/>
          </a:xfrm>
          <a:prstGeom prst="line">
            <a:avLst/>
          </a:prstGeom>
          <a:blipFill dpi="0" rotWithShape="0">
            <a:blip r:embed="rId4" cstate="print"/>
            <a:srcRect/>
            <a:stretch>
              <a:fillRect/>
            </a:stretch>
          </a:blipFill>
          <a:ln w="38100" cap="flat" cmpd="sng" algn="ctr">
            <a:solidFill>
              <a:srgbClr val="0000FF"/>
            </a:solidFill>
            <a:prstDash val="solid"/>
            <a:round/>
            <a:headEnd type="none" w="med" len="med"/>
            <a:tailEnd type="none" w="med" len="med"/>
          </a:ln>
          <a:effectLst/>
        </p:spPr>
      </p:cxnSp>
      <p:sp>
        <p:nvSpPr>
          <p:cNvPr id="10" name="Title 1"/>
          <p:cNvSpPr>
            <a:spLocks noGrp="1"/>
          </p:cNvSpPr>
          <p:nvPr>
            <p:ph type="title"/>
          </p:nvPr>
        </p:nvSpPr>
        <p:spPr>
          <a:xfrm>
            <a:off x="683879" y="185100"/>
            <a:ext cx="7199939" cy="675511"/>
          </a:xfrm>
        </p:spPr>
        <p:txBody>
          <a:bodyPr/>
          <a:lstStyle/>
          <a:p>
            <a:pPr algn="ctr"/>
            <a:r>
              <a:rPr lang="en-US" b="0" dirty="0" smtClean="0"/>
              <a:t>Instrument Overview</a:t>
            </a:r>
            <a:endParaRPr lang="en-US" b="0" dirty="0"/>
          </a:p>
        </p:txBody>
      </p:sp>
    </p:spTree>
    <p:extLst>
      <p:ext uri="{BB962C8B-B14F-4D97-AF65-F5344CB8AC3E}">
        <p14:creationId xmlns:p14="http://schemas.microsoft.com/office/powerpoint/2010/main" val="403212895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451" t="25840" r="22706" b="34496"/>
          <a:stretch/>
        </p:blipFill>
        <p:spPr bwMode="auto">
          <a:xfrm>
            <a:off x="678962" y="2655522"/>
            <a:ext cx="7937574" cy="3333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Particle FOV</a:t>
            </a:r>
            <a:br>
              <a:rPr lang="en-US" dirty="0" smtClean="0"/>
            </a:br>
            <a:endParaRPr lang="en-US" dirty="0"/>
          </a:p>
        </p:txBody>
      </p:sp>
      <p:sp>
        <p:nvSpPr>
          <p:cNvPr id="4" name="Slide Number Placeholder 3"/>
          <p:cNvSpPr>
            <a:spLocks noGrp="1"/>
          </p:cNvSpPr>
          <p:nvPr>
            <p:ph type="sldNum" sz="quarter" idx="4294967295"/>
          </p:nvPr>
        </p:nvSpPr>
        <p:spPr>
          <a:xfrm>
            <a:off x="304799" y="6599302"/>
            <a:ext cx="2908183" cy="196661"/>
          </a:xfrm>
          <a:prstGeom prst="rect">
            <a:avLst/>
          </a:prstGeom>
        </p:spPr>
        <p:txBody>
          <a:bodyPr/>
          <a:lstStyle/>
          <a:p>
            <a:pPr>
              <a:defRPr/>
            </a:pPr>
            <a:fld id="{C21E7BA3-4211-4233-A686-9D52B25A43DE}" type="slidenum">
              <a:rPr lang="en-US" smtClean="0"/>
              <a:pPr>
                <a:defRPr/>
              </a:pPr>
              <a:t>56</a:t>
            </a:fld>
            <a:endParaRPr lang="en-US"/>
          </a:p>
        </p:txBody>
      </p:sp>
      <p:sp>
        <p:nvSpPr>
          <p:cNvPr id="7" name="TextBox 8"/>
          <p:cNvSpPr txBox="1">
            <a:spLocks noChangeArrowheads="1"/>
          </p:cNvSpPr>
          <p:nvPr/>
        </p:nvSpPr>
        <p:spPr bwMode="auto">
          <a:xfrm>
            <a:off x="6138860" y="4089400"/>
            <a:ext cx="554037" cy="277813"/>
          </a:xfrm>
          <a:prstGeom prst="rect">
            <a:avLst/>
          </a:prstGeom>
          <a:noFill/>
          <a:ln w="9525">
            <a:noFill/>
            <a:miter lim="800000"/>
            <a:headEnd/>
            <a:tailEnd/>
          </a:ln>
        </p:spPr>
        <p:txBody>
          <a:bodyPr>
            <a:spAutoFit/>
          </a:bodyPr>
          <a:lstStyle/>
          <a:p>
            <a:r>
              <a:rPr lang="en-US" sz="1200">
                <a:solidFill>
                  <a:srgbClr val="FF0000"/>
                </a:solidFill>
              </a:rPr>
              <a:t>RAM</a:t>
            </a:r>
          </a:p>
        </p:txBody>
      </p:sp>
      <p:sp>
        <p:nvSpPr>
          <p:cNvPr id="8" name="Oval 7"/>
          <p:cNvSpPr/>
          <p:nvPr/>
        </p:nvSpPr>
        <p:spPr>
          <a:xfrm>
            <a:off x="6600822" y="4296833"/>
            <a:ext cx="50800" cy="460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9" name="Oval 8"/>
          <p:cNvSpPr/>
          <p:nvPr/>
        </p:nvSpPr>
        <p:spPr>
          <a:xfrm>
            <a:off x="4725985" y="4296833"/>
            <a:ext cx="50800" cy="460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0" name="TextBox 9"/>
          <p:cNvSpPr txBox="1">
            <a:spLocks noChangeArrowheads="1"/>
          </p:cNvSpPr>
          <p:nvPr/>
        </p:nvSpPr>
        <p:spPr bwMode="auto">
          <a:xfrm>
            <a:off x="4284676" y="4079875"/>
            <a:ext cx="555625" cy="277813"/>
          </a:xfrm>
          <a:prstGeom prst="rect">
            <a:avLst/>
          </a:prstGeom>
          <a:noFill/>
          <a:ln w="9525">
            <a:noFill/>
            <a:miter lim="800000"/>
            <a:headEnd/>
            <a:tailEnd/>
          </a:ln>
        </p:spPr>
        <p:txBody>
          <a:bodyPr>
            <a:spAutoFit/>
          </a:bodyPr>
          <a:lstStyle/>
          <a:p>
            <a:r>
              <a:rPr lang="en-US" sz="1200" dirty="0">
                <a:solidFill>
                  <a:srgbClr val="FF0000"/>
                </a:solidFill>
              </a:rPr>
              <a:t>SUN</a:t>
            </a:r>
          </a:p>
        </p:txBody>
      </p:sp>
      <p:pic>
        <p:nvPicPr>
          <p:cNvPr id="1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59766" y="1713706"/>
            <a:ext cx="205443" cy="172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278181" y="1994532"/>
            <a:ext cx="189234" cy="180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493641" y="1668343"/>
            <a:ext cx="1826141" cy="276999"/>
          </a:xfrm>
          <a:prstGeom prst="rect">
            <a:avLst/>
          </a:prstGeom>
          <a:noFill/>
        </p:spPr>
        <p:txBody>
          <a:bodyPr wrap="none" rtlCol="0">
            <a:spAutoFit/>
          </a:bodyPr>
          <a:lstStyle/>
          <a:p>
            <a:r>
              <a:rPr lang="en-US" sz="1200" b="1" dirty="0" smtClean="0"/>
              <a:t>UNOBSTRUCTED FOV</a:t>
            </a:r>
            <a:endParaRPr lang="en-US" sz="1200" b="1" dirty="0"/>
          </a:p>
        </p:txBody>
      </p:sp>
      <p:sp>
        <p:nvSpPr>
          <p:cNvPr id="14" name="TextBox 13"/>
          <p:cNvSpPr txBox="1"/>
          <p:nvPr/>
        </p:nvSpPr>
        <p:spPr>
          <a:xfrm>
            <a:off x="2493641" y="1951562"/>
            <a:ext cx="2031775" cy="276999"/>
          </a:xfrm>
          <a:prstGeom prst="rect">
            <a:avLst/>
          </a:prstGeom>
          <a:noFill/>
        </p:spPr>
        <p:txBody>
          <a:bodyPr wrap="none" rtlCol="0">
            <a:spAutoFit/>
          </a:bodyPr>
          <a:lstStyle/>
          <a:p>
            <a:r>
              <a:rPr lang="en-US" sz="1200" b="1" dirty="0" smtClean="0"/>
              <a:t>OBSTRUCTIONS TO FOV</a:t>
            </a:r>
            <a:endParaRPr lang="en-US" sz="1200" b="1" dirty="0"/>
          </a:p>
        </p:txBody>
      </p:sp>
      <p:sp>
        <p:nvSpPr>
          <p:cNvPr id="60" name="Slide Number Placeholder 3"/>
          <p:cNvSpPr txBox="1">
            <a:spLocks/>
          </p:cNvSpPr>
          <p:nvPr/>
        </p:nvSpPr>
        <p:spPr bwMode="ltGray">
          <a:xfrm>
            <a:off x="304799" y="6599302"/>
            <a:ext cx="2908183" cy="196661"/>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C21E7BA3-4211-4233-A686-9D52B25A43DE}" type="slidenum">
              <a:rPr lang="en-US" smtClean="0"/>
              <a:pPr>
                <a:defRPr/>
              </a:pPr>
              <a:t>56</a:t>
            </a:fld>
            <a:endParaRPr lang="en-US"/>
          </a:p>
        </p:txBody>
      </p:sp>
      <p:sp>
        <p:nvSpPr>
          <p:cNvPr id="61" name="TextBox 60"/>
          <p:cNvSpPr txBox="1"/>
          <p:nvPr/>
        </p:nvSpPr>
        <p:spPr>
          <a:xfrm>
            <a:off x="5477933" y="2464898"/>
            <a:ext cx="550151" cy="215444"/>
          </a:xfrm>
          <a:prstGeom prst="rect">
            <a:avLst/>
          </a:prstGeom>
          <a:noFill/>
        </p:spPr>
        <p:txBody>
          <a:bodyPr wrap="none" rtlCol="0">
            <a:spAutoFit/>
          </a:bodyPr>
          <a:lstStyle/>
          <a:p>
            <a:r>
              <a:rPr lang="en-US" sz="800" b="1" dirty="0" smtClean="0"/>
              <a:t>FIELDS</a:t>
            </a:r>
            <a:endParaRPr lang="en-US" sz="800" b="1" dirty="0"/>
          </a:p>
        </p:txBody>
      </p:sp>
      <p:cxnSp>
        <p:nvCxnSpPr>
          <p:cNvPr id="62" name="Straight Arrow Connector 61"/>
          <p:cNvCxnSpPr>
            <a:stCxn id="61" idx="2"/>
          </p:cNvCxnSpPr>
          <p:nvPr/>
        </p:nvCxnSpPr>
        <p:spPr bwMode="auto">
          <a:xfrm flipH="1">
            <a:off x="5038725" y="2680342"/>
            <a:ext cx="714284" cy="2072633"/>
          </a:xfrm>
          <a:prstGeom prst="straightConnector1">
            <a:avLst/>
          </a:prstGeom>
          <a:blipFill dpi="0" rotWithShape="0">
            <a:blip r:embed="rId5">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arrow"/>
          </a:ln>
          <a:effectLst/>
        </p:spPr>
      </p:cxnSp>
      <p:cxnSp>
        <p:nvCxnSpPr>
          <p:cNvPr id="63" name="Straight Arrow Connector 62"/>
          <p:cNvCxnSpPr/>
          <p:nvPr/>
        </p:nvCxnSpPr>
        <p:spPr bwMode="auto">
          <a:xfrm flipH="1">
            <a:off x="5286375" y="2698191"/>
            <a:ext cx="466634" cy="1018467"/>
          </a:xfrm>
          <a:prstGeom prst="straightConnector1">
            <a:avLst/>
          </a:prstGeom>
          <a:blipFill dpi="0" rotWithShape="0">
            <a:blip r:embed="rId5">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arrow"/>
          </a:ln>
          <a:effectLst/>
        </p:spPr>
      </p:cxnSp>
      <p:sp>
        <p:nvSpPr>
          <p:cNvPr id="64" name="TextBox 63"/>
          <p:cNvSpPr txBox="1"/>
          <p:nvPr/>
        </p:nvSpPr>
        <p:spPr>
          <a:xfrm>
            <a:off x="3191966" y="6235951"/>
            <a:ext cx="1233030" cy="215444"/>
          </a:xfrm>
          <a:prstGeom prst="rect">
            <a:avLst/>
          </a:prstGeom>
          <a:noFill/>
        </p:spPr>
        <p:txBody>
          <a:bodyPr wrap="none" rtlCol="0">
            <a:spAutoFit/>
          </a:bodyPr>
          <a:lstStyle/>
          <a:p>
            <a:r>
              <a:rPr lang="en-US" sz="800" b="1" dirty="0" smtClean="0"/>
              <a:t>Deployed Solar Array</a:t>
            </a:r>
            <a:endParaRPr lang="en-US" sz="800" b="1" dirty="0"/>
          </a:p>
        </p:txBody>
      </p:sp>
      <p:cxnSp>
        <p:nvCxnSpPr>
          <p:cNvPr id="65" name="Straight Arrow Connector 64"/>
          <p:cNvCxnSpPr>
            <a:stCxn id="64" idx="0"/>
          </p:cNvCxnSpPr>
          <p:nvPr/>
        </p:nvCxnSpPr>
        <p:spPr bwMode="auto">
          <a:xfrm flipV="1">
            <a:off x="3808481" y="5266620"/>
            <a:ext cx="716935" cy="969331"/>
          </a:xfrm>
          <a:prstGeom prst="straightConnector1">
            <a:avLst/>
          </a:prstGeom>
          <a:blipFill dpi="0" rotWithShape="0">
            <a:blip r:embed="rId5">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arrow"/>
          </a:ln>
          <a:effectLst/>
        </p:spPr>
      </p:cxnSp>
      <p:sp>
        <p:nvSpPr>
          <p:cNvPr id="66" name="TextBox 65"/>
          <p:cNvSpPr txBox="1"/>
          <p:nvPr/>
        </p:nvSpPr>
        <p:spPr>
          <a:xfrm>
            <a:off x="5812294" y="6020507"/>
            <a:ext cx="1088761" cy="215444"/>
          </a:xfrm>
          <a:prstGeom prst="rect">
            <a:avLst/>
          </a:prstGeom>
          <a:noFill/>
        </p:spPr>
        <p:txBody>
          <a:bodyPr wrap="none" rtlCol="0">
            <a:spAutoFit/>
          </a:bodyPr>
          <a:lstStyle/>
          <a:p>
            <a:r>
              <a:rPr lang="en-US" sz="800" b="1" dirty="0" smtClean="0"/>
              <a:t>TPS Leading Edge</a:t>
            </a:r>
            <a:endParaRPr lang="en-US" sz="800" b="1" dirty="0"/>
          </a:p>
        </p:txBody>
      </p:sp>
      <p:cxnSp>
        <p:nvCxnSpPr>
          <p:cNvPr id="67" name="Straight Arrow Connector 66"/>
          <p:cNvCxnSpPr>
            <a:stCxn id="66" idx="0"/>
          </p:cNvCxnSpPr>
          <p:nvPr/>
        </p:nvCxnSpPr>
        <p:spPr bwMode="auto">
          <a:xfrm flipH="1" flipV="1">
            <a:off x="4916905" y="4419600"/>
            <a:ext cx="1439770" cy="1600907"/>
          </a:xfrm>
          <a:prstGeom prst="straightConnector1">
            <a:avLst/>
          </a:prstGeom>
          <a:blipFill dpi="0" rotWithShape="0">
            <a:blip r:embed="rId5">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arrow"/>
          </a:ln>
          <a:effectLst/>
        </p:spPr>
      </p:cxnSp>
      <p:sp>
        <p:nvSpPr>
          <p:cNvPr id="68" name="TextBox 67"/>
          <p:cNvSpPr txBox="1"/>
          <p:nvPr/>
        </p:nvSpPr>
        <p:spPr>
          <a:xfrm>
            <a:off x="6243895" y="2219552"/>
            <a:ext cx="898003" cy="215444"/>
          </a:xfrm>
          <a:prstGeom prst="rect">
            <a:avLst/>
          </a:prstGeom>
          <a:noFill/>
        </p:spPr>
        <p:txBody>
          <a:bodyPr wrap="none" rtlCol="0">
            <a:spAutoFit/>
          </a:bodyPr>
          <a:lstStyle/>
          <a:p>
            <a:r>
              <a:rPr lang="en-US" sz="800" b="1" dirty="0" smtClean="0"/>
              <a:t>ADCOLE Head</a:t>
            </a:r>
            <a:endParaRPr lang="en-US" sz="800" b="1" dirty="0"/>
          </a:p>
        </p:txBody>
      </p:sp>
      <p:cxnSp>
        <p:nvCxnSpPr>
          <p:cNvPr id="69" name="Straight Arrow Connector 68"/>
          <p:cNvCxnSpPr>
            <a:stCxn id="68" idx="2"/>
          </p:cNvCxnSpPr>
          <p:nvPr/>
        </p:nvCxnSpPr>
        <p:spPr bwMode="auto">
          <a:xfrm flipH="1">
            <a:off x="6496050" y="2434996"/>
            <a:ext cx="196847" cy="606035"/>
          </a:xfrm>
          <a:prstGeom prst="straightConnector1">
            <a:avLst/>
          </a:prstGeom>
          <a:blipFill dpi="0" rotWithShape="0">
            <a:blip r:embed="rId5">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arrow"/>
          </a:ln>
          <a:effectLst/>
        </p:spPr>
      </p:cxnSp>
      <p:sp>
        <p:nvSpPr>
          <p:cNvPr id="70" name="TextBox 69"/>
          <p:cNvSpPr txBox="1"/>
          <p:nvPr/>
        </p:nvSpPr>
        <p:spPr>
          <a:xfrm>
            <a:off x="3427643" y="2414847"/>
            <a:ext cx="521297" cy="215444"/>
          </a:xfrm>
          <a:prstGeom prst="rect">
            <a:avLst/>
          </a:prstGeom>
          <a:noFill/>
        </p:spPr>
        <p:txBody>
          <a:bodyPr wrap="none" rtlCol="0">
            <a:spAutoFit/>
          </a:bodyPr>
          <a:lstStyle/>
          <a:p>
            <a:r>
              <a:rPr lang="en-US" sz="800" b="1" dirty="0" smtClean="0"/>
              <a:t>WISPR</a:t>
            </a:r>
            <a:endParaRPr lang="en-US" sz="800" b="1" dirty="0"/>
          </a:p>
        </p:txBody>
      </p:sp>
      <p:cxnSp>
        <p:nvCxnSpPr>
          <p:cNvPr id="71" name="Straight Arrow Connector 70"/>
          <p:cNvCxnSpPr>
            <a:stCxn id="70" idx="2"/>
          </p:cNvCxnSpPr>
          <p:nvPr/>
        </p:nvCxnSpPr>
        <p:spPr bwMode="auto">
          <a:xfrm>
            <a:off x="3688292" y="2630291"/>
            <a:ext cx="1350433" cy="1598015"/>
          </a:xfrm>
          <a:prstGeom prst="straightConnector1">
            <a:avLst/>
          </a:prstGeom>
          <a:blipFill dpi="0" rotWithShape="0">
            <a:blip r:embed="rId5">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arrow"/>
          </a:ln>
          <a:effectLst/>
        </p:spPr>
      </p:cxnSp>
      <p:cxnSp>
        <p:nvCxnSpPr>
          <p:cNvPr id="72" name="Straight Arrow Connector 71"/>
          <p:cNvCxnSpPr/>
          <p:nvPr/>
        </p:nvCxnSpPr>
        <p:spPr bwMode="auto">
          <a:xfrm flipH="1">
            <a:off x="1301750" y="2680342"/>
            <a:ext cx="958017" cy="1459858"/>
          </a:xfrm>
          <a:prstGeom prst="straightConnector1">
            <a:avLst/>
          </a:prstGeom>
          <a:blipFill dpi="0" rotWithShape="0">
            <a:blip r:embed="rId5">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arrow"/>
          </a:ln>
          <a:effectLst/>
        </p:spPr>
      </p:cxnSp>
      <p:sp>
        <p:nvSpPr>
          <p:cNvPr id="73" name="TextBox 72"/>
          <p:cNvSpPr txBox="1"/>
          <p:nvPr/>
        </p:nvSpPr>
        <p:spPr>
          <a:xfrm>
            <a:off x="7426987" y="2444004"/>
            <a:ext cx="487634" cy="215444"/>
          </a:xfrm>
          <a:prstGeom prst="rect">
            <a:avLst/>
          </a:prstGeom>
          <a:noFill/>
        </p:spPr>
        <p:txBody>
          <a:bodyPr wrap="none" rtlCol="0">
            <a:spAutoFit/>
          </a:bodyPr>
          <a:lstStyle/>
          <a:p>
            <a:r>
              <a:rPr lang="en-US" sz="800" b="1" dirty="0" smtClean="0"/>
              <a:t>EPI-Hi</a:t>
            </a:r>
            <a:endParaRPr lang="en-US" sz="800" b="1" dirty="0"/>
          </a:p>
        </p:txBody>
      </p:sp>
      <p:cxnSp>
        <p:nvCxnSpPr>
          <p:cNvPr id="74" name="Straight Arrow Connector 73"/>
          <p:cNvCxnSpPr>
            <a:stCxn id="73" idx="2"/>
          </p:cNvCxnSpPr>
          <p:nvPr/>
        </p:nvCxnSpPr>
        <p:spPr bwMode="auto">
          <a:xfrm flipH="1">
            <a:off x="7562850" y="2659448"/>
            <a:ext cx="107954" cy="381583"/>
          </a:xfrm>
          <a:prstGeom prst="straightConnector1">
            <a:avLst/>
          </a:prstGeom>
          <a:blipFill dpi="0" rotWithShape="0">
            <a:blip r:embed="rId5">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arrow"/>
          </a:ln>
          <a:effectLst/>
        </p:spPr>
      </p:cxnSp>
      <p:sp>
        <p:nvSpPr>
          <p:cNvPr id="75" name="TextBox 74"/>
          <p:cNvSpPr txBox="1"/>
          <p:nvPr/>
        </p:nvSpPr>
        <p:spPr>
          <a:xfrm>
            <a:off x="2074954" y="6128229"/>
            <a:ext cx="898003" cy="215444"/>
          </a:xfrm>
          <a:prstGeom prst="rect">
            <a:avLst/>
          </a:prstGeom>
          <a:noFill/>
        </p:spPr>
        <p:txBody>
          <a:bodyPr wrap="none" rtlCol="0">
            <a:spAutoFit/>
          </a:bodyPr>
          <a:lstStyle/>
          <a:p>
            <a:r>
              <a:rPr lang="en-US" sz="800" b="1" dirty="0" smtClean="0"/>
              <a:t>ADCOLE Head</a:t>
            </a:r>
            <a:endParaRPr lang="en-US" sz="800" b="1" dirty="0"/>
          </a:p>
        </p:txBody>
      </p:sp>
      <p:cxnSp>
        <p:nvCxnSpPr>
          <p:cNvPr id="76" name="Straight Arrow Connector 75"/>
          <p:cNvCxnSpPr>
            <a:stCxn id="75" idx="0"/>
          </p:cNvCxnSpPr>
          <p:nvPr/>
        </p:nvCxnSpPr>
        <p:spPr bwMode="auto">
          <a:xfrm flipV="1">
            <a:off x="2523956" y="5751285"/>
            <a:ext cx="162094" cy="376944"/>
          </a:xfrm>
          <a:prstGeom prst="straightConnector1">
            <a:avLst/>
          </a:prstGeom>
          <a:blipFill dpi="0" rotWithShape="0">
            <a:blip r:embed="rId5">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arrow"/>
          </a:ln>
          <a:effectLst/>
        </p:spPr>
      </p:cxnSp>
      <p:sp>
        <p:nvSpPr>
          <p:cNvPr id="77" name="TextBox 76"/>
          <p:cNvSpPr txBox="1"/>
          <p:nvPr/>
        </p:nvSpPr>
        <p:spPr>
          <a:xfrm>
            <a:off x="1888510" y="2452808"/>
            <a:ext cx="742512" cy="215444"/>
          </a:xfrm>
          <a:prstGeom prst="rect">
            <a:avLst/>
          </a:prstGeom>
          <a:noFill/>
        </p:spPr>
        <p:txBody>
          <a:bodyPr wrap="none" rtlCol="0">
            <a:spAutoFit/>
          </a:bodyPr>
          <a:lstStyle/>
          <a:p>
            <a:r>
              <a:rPr lang="en-US" sz="800" b="1" dirty="0" smtClean="0"/>
              <a:t>MAG Boom</a:t>
            </a:r>
            <a:endParaRPr lang="en-US" sz="800" b="1" dirty="0"/>
          </a:p>
        </p:txBody>
      </p:sp>
      <p:sp>
        <p:nvSpPr>
          <p:cNvPr id="33" name="Oval 32"/>
          <p:cNvSpPr>
            <a:spLocks noChangeAspect="1"/>
          </p:cNvSpPr>
          <p:nvPr/>
        </p:nvSpPr>
        <p:spPr bwMode="auto">
          <a:xfrm>
            <a:off x="4764170" y="4120118"/>
            <a:ext cx="417606" cy="352951"/>
          </a:xfrm>
          <a:prstGeom prst="ellipse">
            <a:avLst/>
          </a:prstGeom>
          <a:noFill/>
          <a:ln w="9525" cap="flat" cmpd="sng" algn="ctr">
            <a:solidFill>
              <a:srgbClr val="996633"/>
            </a:solidFill>
            <a:prstDash val="solid"/>
            <a:round/>
            <a:headEnd type="none" w="med" len="med"/>
            <a:tailEnd type="none" w="med" len="med"/>
          </a:ln>
          <a:effectLst/>
        </p:spPr>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61075643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Ion FOV</a:t>
            </a:r>
            <a:br>
              <a:rPr lang="en-US" dirty="0" smtClean="0"/>
            </a:br>
            <a:endParaRPr lang="en-US" dirty="0"/>
          </a:p>
        </p:txBody>
      </p:sp>
      <p:sp>
        <p:nvSpPr>
          <p:cNvPr id="4" name="Slide Number Placeholder 3"/>
          <p:cNvSpPr>
            <a:spLocks noGrp="1"/>
          </p:cNvSpPr>
          <p:nvPr>
            <p:ph type="sldNum" sz="quarter" idx="4294967295"/>
          </p:nvPr>
        </p:nvSpPr>
        <p:spPr>
          <a:xfrm>
            <a:off x="304799" y="6599302"/>
            <a:ext cx="2908183" cy="196661"/>
          </a:xfrm>
          <a:prstGeom prst="rect">
            <a:avLst/>
          </a:prstGeom>
        </p:spPr>
        <p:txBody>
          <a:bodyPr/>
          <a:lstStyle/>
          <a:p>
            <a:pPr>
              <a:defRPr/>
            </a:pPr>
            <a:fld id="{C21E7BA3-4211-4233-A686-9D52B25A43DE}" type="slidenum">
              <a:rPr lang="en-US" smtClean="0"/>
              <a:pPr>
                <a:defRPr/>
              </a:pPr>
              <a:t>57</a:t>
            </a:fld>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618" t="25544" r="22684" b="34588"/>
          <a:stretch/>
        </p:blipFill>
        <p:spPr bwMode="auto">
          <a:xfrm>
            <a:off x="718451" y="2634340"/>
            <a:ext cx="7917327" cy="3350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8"/>
          <p:cNvSpPr txBox="1">
            <a:spLocks noChangeArrowheads="1"/>
          </p:cNvSpPr>
          <p:nvPr/>
        </p:nvSpPr>
        <p:spPr bwMode="auto">
          <a:xfrm>
            <a:off x="6138860" y="4089400"/>
            <a:ext cx="554037" cy="277813"/>
          </a:xfrm>
          <a:prstGeom prst="rect">
            <a:avLst/>
          </a:prstGeom>
          <a:noFill/>
          <a:ln w="9525">
            <a:noFill/>
            <a:miter lim="800000"/>
            <a:headEnd/>
            <a:tailEnd/>
          </a:ln>
        </p:spPr>
        <p:txBody>
          <a:bodyPr>
            <a:spAutoFit/>
          </a:bodyPr>
          <a:lstStyle/>
          <a:p>
            <a:r>
              <a:rPr lang="en-US" sz="1200">
                <a:solidFill>
                  <a:srgbClr val="FF0000"/>
                </a:solidFill>
              </a:rPr>
              <a:t>RAM</a:t>
            </a:r>
          </a:p>
        </p:txBody>
      </p:sp>
      <p:sp>
        <p:nvSpPr>
          <p:cNvPr id="7" name="Oval 6"/>
          <p:cNvSpPr/>
          <p:nvPr/>
        </p:nvSpPr>
        <p:spPr>
          <a:xfrm>
            <a:off x="6600822" y="4296833"/>
            <a:ext cx="50800" cy="460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8" name="Oval 7"/>
          <p:cNvSpPr/>
          <p:nvPr/>
        </p:nvSpPr>
        <p:spPr>
          <a:xfrm>
            <a:off x="4725985" y="4296833"/>
            <a:ext cx="50800" cy="460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9" name="TextBox 8"/>
          <p:cNvSpPr txBox="1">
            <a:spLocks noChangeArrowheads="1"/>
          </p:cNvSpPr>
          <p:nvPr/>
        </p:nvSpPr>
        <p:spPr bwMode="auto">
          <a:xfrm>
            <a:off x="4284676" y="4079875"/>
            <a:ext cx="555625" cy="277813"/>
          </a:xfrm>
          <a:prstGeom prst="rect">
            <a:avLst/>
          </a:prstGeom>
          <a:noFill/>
          <a:ln w="9525">
            <a:noFill/>
            <a:miter lim="800000"/>
            <a:headEnd/>
            <a:tailEnd/>
          </a:ln>
        </p:spPr>
        <p:txBody>
          <a:bodyPr>
            <a:spAutoFit/>
          </a:bodyPr>
          <a:lstStyle/>
          <a:p>
            <a:r>
              <a:rPr lang="en-US" sz="1200" dirty="0">
                <a:solidFill>
                  <a:srgbClr val="FF0000"/>
                </a:solidFill>
              </a:rPr>
              <a:t>SUN</a:t>
            </a:r>
          </a:p>
        </p:txBody>
      </p:sp>
      <p:pic>
        <p:nvPicPr>
          <p:cNvPr id="1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78181" y="1994532"/>
            <a:ext cx="189234" cy="180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493641" y="1668343"/>
            <a:ext cx="1826141" cy="276999"/>
          </a:xfrm>
          <a:prstGeom prst="rect">
            <a:avLst/>
          </a:prstGeom>
          <a:noFill/>
        </p:spPr>
        <p:txBody>
          <a:bodyPr wrap="none" rtlCol="0">
            <a:spAutoFit/>
          </a:bodyPr>
          <a:lstStyle/>
          <a:p>
            <a:r>
              <a:rPr lang="en-US" sz="1200" b="1" dirty="0" smtClean="0"/>
              <a:t>UNOBSTRUCTED FOV</a:t>
            </a:r>
            <a:endParaRPr lang="en-US" sz="1200" b="1" dirty="0"/>
          </a:p>
        </p:txBody>
      </p:sp>
      <p:sp>
        <p:nvSpPr>
          <p:cNvPr id="13" name="TextBox 12"/>
          <p:cNvSpPr txBox="1"/>
          <p:nvPr/>
        </p:nvSpPr>
        <p:spPr>
          <a:xfrm>
            <a:off x="2493641" y="1951562"/>
            <a:ext cx="2031775" cy="276999"/>
          </a:xfrm>
          <a:prstGeom prst="rect">
            <a:avLst/>
          </a:prstGeom>
          <a:noFill/>
        </p:spPr>
        <p:txBody>
          <a:bodyPr wrap="none" rtlCol="0">
            <a:spAutoFit/>
          </a:bodyPr>
          <a:lstStyle/>
          <a:p>
            <a:r>
              <a:rPr lang="en-US" sz="1200" b="1" dirty="0" smtClean="0"/>
              <a:t>OBSTRUCTIONS TO FOV</a:t>
            </a:r>
            <a:endParaRPr lang="en-US" sz="1200" b="1" dirty="0"/>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8568" y="1680518"/>
            <a:ext cx="223829" cy="212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Slide Number Placeholder 3"/>
          <p:cNvSpPr txBox="1">
            <a:spLocks/>
          </p:cNvSpPr>
          <p:nvPr/>
        </p:nvSpPr>
        <p:spPr bwMode="ltGray">
          <a:xfrm>
            <a:off x="304799" y="6599302"/>
            <a:ext cx="2908183" cy="196661"/>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C21E7BA3-4211-4233-A686-9D52B25A43DE}" type="slidenum">
              <a:rPr lang="en-US" smtClean="0"/>
              <a:pPr>
                <a:defRPr/>
              </a:pPr>
              <a:t>57</a:t>
            </a:fld>
            <a:endParaRPr lang="en-US"/>
          </a:p>
        </p:txBody>
      </p:sp>
      <p:sp>
        <p:nvSpPr>
          <p:cNvPr id="16" name="TextBox 15"/>
          <p:cNvSpPr txBox="1"/>
          <p:nvPr/>
        </p:nvSpPr>
        <p:spPr>
          <a:xfrm>
            <a:off x="5477933" y="2464898"/>
            <a:ext cx="550151" cy="215444"/>
          </a:xfrm>
          <a:prstGeom prst="rect">
            <a:avLst/>
          </a:prstGeom>
          <a:noFill/>
        </p:spPr>
        <p:txBody>
          <a:bodyPr wrap="none" rtlCol="0">
            <a:spAutoFit/>
          </a:bodyPr>
          <a:lstStyle/>
          <a:p>
            <a:r>
              <a:rPr lang="en-US" sz="800" b="1" dirty="0" smtClean="0"/>
              <a:t>FIELDS</a:t>
            </a:r>
            <a:endParaRPr lang="en-US" sz="800" b="1" dirty="0"/>
          </a:p>
        </p:txBody>
      </p:sp>
      <p:cxnSp>
        <p:nvCxnSpPr>
          <p:cNvPr id="17" name="Straight Arrow Connector 16"/>
          <p:cNvCxnSpPr>
            <a:stCxn id="16" idx="2"/>
          </p:cNvCxnSpPr>
          <p:nvPr/>
        </p:nvCxnSpPr>
        <p:spPr bwMode="auto">
          <a:xfrm flipH="1">
            <a:off x="5038725" y="2680342"/>
            <a:ext cx="714284" cy="2072633"/>
          </a:xfrm>
          <a:prstGeom prst="straightConnector1">
            <a:avLst/>
          </a:prstGeom>
          <a:blipFill dpi="0" rotWithShape="0">
            <a:blip r:embed="rId5">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arrow"/>
          </a:ln>
          <a:effectLst/>
        </p:spPr>
      </p:cxnSp>
      <p:cxnSp>
        <p:nvCxnSpPr>
          <p:cNvPr id="18" name="Straight Arrow Connector 17"/>
          <p:cNvCxnSpPr/>
          <p:nvPr/>
        </p:nvCxnSpPr>
        <p:spPr bwMode="auto">
          <a:xfrm flipH="1">
            <a:off x="5286375" y="2698191"/>
            <a:ext cx="466634" cy="1018467"/>
          </a:xfrm>
          <a:prstGeom prst="straightConnector1">
            <a:avLst/>
          </a:prstGeom>
          <a:blipFill dpi="0" rotWithShape="0">
            <a:blip r:embed="rId5">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arrow"/>
          </a:ln>
          <a:effectLst/>
        </p:spPr>
      </p:cxnSp>
      <p:sp>
        <p:nvSpPr>
          <p:cNvPr id="19" name="TextBox 18"/>
          <p:cNvSpPr txBox="1"/>
          <p:nvPr/>
        </p:nvSpPr>
        <p:spPr>
          <a:xfrm>
            <a:off x="3191966" y="6235951"/>
            <a:ext cx="1233030" cy="215444"/>
          </a:xfrm>
          <a:prstGeom prst="rect">
            <a:avLst/>
          </a:prstGeom>
          <a:noFill/>
        </p:spPr>
        <p:txBody>
          <a:bodyPr wrap="none" rtlCol="0">
            <a:spAutoFit/>
          </a:bodyPr>
          <a:lstStyle/>
          <a:p>
            <a:r>
              <a:rPr lang="en-US" sz="800" b="1" dirty="0" smtClean="0"/>
              <a:t>Deployed Solar Array</a:t>
            </a:r>
            <a:endParaRPr lang="en-US" sz="800" b="1" dirty="0"/>
          </a:p>
        </p:txBody>
      </p:sp>
      <p:cxnSp>
        <p:nvCxnSpPr>
          <p:cNvPr id="20" name="Straight Arrow Connector 19"/>
          <p:cNvCxnSpPr>
            <a:stCxn id="19" idx="0"/>
          </p:cNvCxnSpPr>
          <p:nvPr/>
        </p:nvCxnSpPr>
        <p:spPr bwMode="auto">
          <a:xfrm flipV="1">
            <a:off x="3808481" y="5266620"/>
            <a:ext cx="716935" cy="969331"/>
          </a:xfrm>
          <a:prstGeom prst="straightConnector1">
            <a:avLst/>
          </a:prstGeom>
          <a:blipFill dpi="0" rotWithShape="0">
            <a:blip r:embed="rId5">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arrow"/>
          </a:ln>
          <a:effectLst/>
        </p:spPr>
      </p:cxnSp>
      <p:sp>
        <p:nvSpPr>
          <p:cNvPr id="21" name="TextBox 20"/>
          <p:cNvSpPr txBox="1"/>
          <p:nvPr/>
        </p:nvSpPr>
        <p:spPr>
          <a:xfrm>
            <a:off x="5812294" y="6020507"/>
            <a:ext cx="1088761" cy="215444"/>
          </a:xfrm>
          <a:prstGeom prst="rect">
            <a:avLst/>
          </a:prstGeom>
          <a:noFill/>
        </p:spPr>
        <p:txBody>
          <a:bodyPr wrap="none" rtlCol="0">
            <a:spAutoFit/>
          </a:bodyPr>
          <a:lstStyle/>
          <a:p>
            <a:r>
              <a:rPr lang="en-US" sz="800" b="1" dirty="0" smtClean="0"/>
              <a:t>TPS Leading Edge</a:t>
            </a:r>
            <a:endParaRPr lang="en-US" sz="800" b="1" dirty="0"/>
          </a:p>
        </p:txBody>
      </p:sp>
      <p:cxnSp>
        <p:nvCxnSpPr>
          <p:cNvPr id="22" name="Straight Arrow Connector 21"/>
          <p:cNvCxnSpPr>
            <a:stCxn id="21" idx="0"/>
          </p:cNvCxnSpPr>
          <p:nvPr/>
        </p:nvCxnSpPr>
        <p:spPr bwMode="auto">
          <a:xfrm flipH="1" flipV="1">
            <a:off x="4916905" y="4419600"/>
            <a:ext cx="1439770" cy="1600907"/>
          </a:xfrm>
          <a:prstGeom prst="straightConnector1">
            <a:avLst/>
          </a:prstGeom>
          <a:blipFill dpi="0" rotWithShape="0">
            <a:blip r:embed="rId5">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arrow"/>
          </a:ln>
          <a:effectLst/>
        </p:spPr>
      </p:cxnSp>
      <p:sp>
        <p:nvSpPr>
          <p:cNvPr id="23" name="TextBox 22"/>
          <p:cNvSpPr txBox="1"/>
          <p:nvPr/>
        </p:nvSpPr>
        <p:spPr>
          <a:xfrm>
            <a:off x="6243895" y="2219552"/>
            <a:ext cx="898003" cy="215444"/>
          </a:xfrm>
          <a:prstGeom prst="rect">
            <a:avLst/>
          </a:prstGeom>
          <a:noFill/>
        </p:spPr>
        <p:txBody>
          <a:bodyPr wrap="none" rtlCol="0">
            <a:spAutoFit/>
          </a:bodyPr>
          <a:lstStyle/>
          <a:p>
            <a:r>
              <a:rPr lang="en-US" sz="800" b="1" dirty="0" smtClean="0"/>
              <a:t>ADCOLE Head</a:t>
            </a:r>
            <a:endParaRPr lang="en-US" sz="800" b="1" dirty="0"/>
          </a:p>
        </p:txBody>
      </p:sp>
      <p:cxnSp>
        <p:nvCxnSpPr>
          <p:cNvPr id="24" name="Straight Arrow Connector 23"/>
          <p:cNvCxnSpPr>
            <a:stCxn id="23" idx="2"/>
          </p:cNvCxnSpPr>
          <p:nvPr/>
        </p:nvCxnSpPr>
        <p:spPr bwMode="auto">
          <a:xfrm flipH="1">
            <a:off x="6496050" y="2434996"/>
            <a:ext cx="196847" cy="606035"/>
          </a:xfrm>
          <a:prstGeom prst="straightConnector1">
            <a:avLst/>
          </a:prstGeom>
          <a:blipFill dpi="0" rotWithShape="0">
            <a:blip r:embed="rId5">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arrow"/>
          </a:ln>
          <a:effectLst/>
        </p:spPr>
      </p:cxnSp>
      <p:sp>
        <p:nvSpPr>
          <p:cNvPr id="25" name="TextBox 24"/>
          <p:cNvSpPr txBox="1"/>
          <p:nvPr/>
        </p:nvSpPr>
        <p:spPr>
          <a:xfrm>
            <a:off x="3427643" y="2414847"/>
            <a:ext cx="521297" cy="215444"/>
          </a:xfrm>
          <a:prstGeom prst="rect">
            <a:avLst/>
          </a:prstGeom>
          <a:noFill/>
        </p:spPr>
        <p:txBody>
          <a:bodyPr wrap="none" rtlCol="0">
            <a:spAutoFit/>
          </a:bodyPr>
          <a:lstStyle/>
          <a:p>
            <a:r>
              <a:rPr lang="en-US" sz="800" b="1" dirty="0" smtClean="0"/>
              <a:t>WISPR</a:t>
            </a:r>
            <a:endParaRPr lang="en-US" sz="800" b="1" dirty="0"/>
          </a:p>
        </p:txBody>
      </p:sp>
      <p:cxnSp>
        <p:nvCxnSpPr>
          <p:cNvPr id="26" name="Straight Arrow Connector 25"/>
          <p:cNvCxnSpPr>
            <a:stCxn id="25" idx="2"/>
          </p:cNvCxnSpPr>
          <p:nvPr/>
        </p:nvCxnSpPr>
        <p:spPr bwMode="auto">
          <a:xfrm>
            <a:off x="3688292" y="2630291"/>
            <a:ext cx="1350433" cy="1598015"/>
          </a:xfrm>
          <a:prstGeom prst="straightConnector1">
            <a:avLst/>
          </a:prstGeom>
          <a:blipFill dpi="0" rotWithShape="0">
            <a:blip r:embed="rId5">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arrow"/>
          </a:ln>
          <a:effectLst/>
        </p:spPr>
      </p:cxnSp>
      <p:cxnSp>
        <p:nvCxnSpPr>
          <p:cNvPr id="27" name="Straight Arrow Connector 26"/>
          <p:cNvCxnSpPr/>
          <p:nvPr/>
        </p:nvCxnSpPr>
        <p:spPr bwMode="auto">
          <a:xfrm flipH="1">
            <a:off x="1301750" y="2680342"/>
            <a:ext cx="958017" cy="1459858"/>
          </a:xfrm>
          <a:prstGeom prst="straightConnector1">
            <a:avLst/>
          </a:prstGeom>
          <a:blipFill dpi="0" rotWithShape="0">
            <a:blip r:embed="rId5">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arrow"/>
          </a:ln>
          <a:effectLst/>
        </p:spPr>
      </p:cxnSp>
      <p:sp>
        <p:nvSpPr>
          <p:cNvPr id="28" name="TextBox 27"/>
          <p:cNvSpPr txBox="1"/>
          <p:nvPr/>
        </p:nvSpPr>
        <p:spPr>
          <a:xfrm>
            <a:off x="7426987" y="2444004"/>
            <a:ext cx="487634" cy="215444"/>
          </a:xfrm>
          <a:prstGeom prst="rect">
            <a:avLst/>
          </a:prstGeom>
          <a:noFill/>
        </p:spPr>
        <p:txBody>
          <a:bodyPr wrap="none" rtlCol="0">
            <a:spAutoFit/>
          </a:bodyPr>
          <a:lstStyle/>
          <a:p>
            <a:r>
              <a:rPr lang="en-US" sz="800" b="1" dirty="0" smtClean="0"/>
              <a:t>EPI-Hi</a:t>
            </a:r>
            <a:endParaRPr lang="en-US" sz="800" b="1" dirty="0"/>
          </a:p>
        </p:txBody>
      </p:sp>
      <p:cxnSp>
        <p:nvCxnSpPr>
          <p:cNvPr id="29" name="Straight Arrow Connector 28"/>
          <p:cNvCxnSpPr>
            <a:stCxn id="28" idx="2"/>
          </p:cNvCxnSpPr>
          <p:nvPr/>
        </p:nvCxnSpPr>
        <p:spPr bwMode="auto">
          <a:xfrm flipH="1">
            <a:off x="7562850" y="2659448"/>
            <a:ext cx="107954" cy="381583"/>
          </a:xfrm>
          <a:prstGeom prst="straightConnector1">
            <a:avLst/>
          </a:prstGeom>
          <a:blipFill dpi="0" rotWithShape="0">
            <a:blip r:embed="rId5">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arrow"/>
          </a:ln>
          <a:effectLst/>
        </p:spPr>
      </p:cxnSp>
      <p:sp>
        <p:nvSpPr>
          <p:cNvPr id="30" name="TextBox 29"/>
          <p:cNvSpPr txBox="1"/>
          <p:nvPr/>
        </p:nvSpPr>
        <p:spPr>
          <a:xfrm>
            <a:off x="2074954" y="6128229"/>
            <a:ext cx="898003" cy="215444"/>
          </a:xfrm>
          <a:prstGeom prst="rect">
            <a:avLst/>
          </a:prstGeom>
          <a:noFill/>
        </p:spPr>
        <p:txBody>
          <a:bodyPr wrap="none" rtlCol="0">
            <a:spAutoFit/>
          </a:bodyPr>
          <a:lstStyle/>
          <a:p>
            <a:r>
              <a:rPr lang="en-US" sz="800" b="1" dirty="0" smtClean="0"/>
              <a:t>ADCOLE Head</a:t>
            </a:r>
            <a:endParaRPr lang="en-US" sz="800" b="1" dirty="0"/>
          </a:p>
        </p:txBody>
      </p:sp>
      <p:cxnSp>
        <p:nvCxnSpPr>
          <p:cNvPr id="31" name="Straight Arrow Connector 30"/>
          <p:cNvCxnSpPr>
            <a:stCxn id="30" idx="0"/>
          </p:cNvCxnSpPr>
          <p:nvPr/>
        </p:nvCxnSpPr>
        <p:spPr bwMode="auto">
          <a:xfrm flipV="1">
            <a:off x="2523956" y="5751285"/>
            <a:ext cx="162094" cy="376944"/>
          </a:xfrm>
          <a:prstGeom prst="straightConnector1">
            <a:avLst/>
          </a:prstGeom>
          <a:blipFill dpi="0" rotWithShape="0">
            <a:blip r:embed="rId5">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arrow"/>
          </a:ln>
          <a:effectLst/>
        </p:spPr>
      </p:cxnSp>
      <p:sp>
        <p:nvSpPr>
          <p:cNvPr id="32" name="TextBox 31"/>
          <p:cNvSpPr txBox="1"/>
          <p:nvPr/>
        </p:nvSpPr>
        <p:spPr>
          <a:xfrm>
            <a:off x="1888510" y="2452808"/>
            <a:ext cx="742512" cy="215444"/>
          </a:xfrm>
          <a:prstGeom prst="rect">
            <a:avLst/>
          </a:prstGeom>
          <a:noFill/>
        </p:spPr>
        <p:txBody>
          <a:bodyPr wrap="none" rtlCol="0">
            <a:spAutoFit/>
          </a:bodyPr>
          <a:lstStyle/>
          <a:p>
            <a:r>
              <a:rPr lang="en-US" sz="800" b="1" dirty="0" smtClean="0"/>
              <a:t>MAG Boom</a:t>
            </a:r>
            <a:endParaRPr lang="en-US" sz="800" b="1" dirty="0"/>
          </a:p>
        </p:txBody>
      </p:sp>
      <p:sp>
        <p:nvSpPr>
          <p:cNvPr id="34" name="Oval 33"/>
          <p:cNvSpPr>
            <a:spLocks noChangeAspect="1"/>
          </p:cNvSpPr>
          <p:nvPr/>
        </p:nvSpPr>
        <p:spPr bwMode="auto">
          <a:xfrm>
            <a:off x="4764170" y="4120118"/>
            <a:ext cx="417606" cy="352951"/>
          </a:xfrm>
          <a:prstGeom prst="ellipse">
            <a:avLst/>
          </a:prstGeom>
          <a:noFill/>
          <a:ln w="9525" cap="flat" cmpd="sng" algn="ctr">
            <a:solidFill>
              <a:srgbClr val="996633"/>
            </a:solidFill>
            <a:prstDash val="solid"/>
            <a:round/>
            <a:headEnd type="none" w="med" len="med"/>
            <a:tailEnd type="none" w="med" len="med"/>
          </a:ln>
          <a:effectLst/>
        </p:spPr>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172389575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Particle and Ion FOV’s</a:t>
            </a:r>
            <a:br>
              <a:rPr lang="en-US" dirty="0" smtClean="0"/>
            </a:br>
            <a:endParaRPr lang="en-US" dirty="0"/>
          </a:p>
        </p:txBody>
      </p:sp>
      <p:sp>
        <p:nvSpPr>
          <p:cNvPr id="4" name="Slide Number Placeholder 3"/>
          <p:cNvSpPr>
            <a:spLocks noGrp="1"/>
          </p:cNvSpPr>
          <p:nvPr>
            <p:ph type="sldNum" sz="quarter" idx="4294967295"/>
          </p:nvPr>
        </p:nvSpPr>
        <p:spPr>
          <a:xfrm>
            <a:off x="304799" y="6599302"/>
            <a:ext cx="2908183" cy="196661"/>
          </a:xfrm>
          <a:prstGeom prst="rect">
            <a:avLst/>
          </a:prstGeom>
        </p:spPr>
        <p:txBody>
          <a:bodyPr/>
          <a:lstStyle/>
          <a:p>
            <a:pPr>
              <a:defRPr/>
            </a:pPr>
            <a:fld id="{C21E7BA3-4211-4233-A686-9D52B25A43DE}" type="slidenum">
              <a:rPr lang="en-US" smtClean="0"/>
              <a:pPr>
                <a:defRPr/>
              </a:pPr>
              <a:t>58</a:t>
            </a:fld>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451" t="25840" r="22706" b="34367"/>
          <a:stretch/>
        </p:blipFill>
        <p:spPr bwMode="auto">
          <a:xfrm>
            <a:off x="685800" y="2667000"/>
            <a:ext cx="7937574" cy="3344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8"/>
          <p:cNvSpPr txBox="1">
            <a:spLocks noChangeArrowheads="1"/>
          </p:cNvSpPr>
          <p:nvPr/>
        </p:nvSpPr>
        <p:spPr bwMode="auto">
          <a:xfrm>
            <a:off x="6138860" y="4089400"/>
            <a:ext cx="554037" cy="277813"/>
          </a:xfrm>
          <a:prstGeom prst="rect">
            <a:avLst/>
          </a:prstGeom>
          <a:noFill/>
          <a:ln w="9525">
            <a:noFill/>
            <a:miter lim="800000"/>
            <a:headEnd/>
            <a:tailEnd/>
          </a:ln>
        </p:spPr>
        <p:txBody>
          <a:bodyPr>
            <a:spAutoFit/>
          </a:bodyPr>
          <a:lstStyle/>
          <a:p>
            <a:r>
              <a:rPr lang="en-US" sz="1200">
                <a:solidFill>
                  <a:srgbClr val="FF0000"/>
                </a:solidFill>
              </a:rPr>
              <a:t>RAM</a:t>
            </a:r>
          </a:p>
        </p:txBody>
      </p:sp>
      <p:sp>
        <p:nvSpPr>
          <p:cNvPr id="7" name="Oval 6"/>
          <p:cNvSpPr/>
          <p:nvPr/>
        </p:nvSpPr>
        <p:spPr>
          <a:xfrm>
            <a:off x="6600822" y="4296833"/>
            <a:ext cx="50800" cy="460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8" name="Oval 7"/>
          <p:cNvSpPr/>
          <p:nvPr/>
        </p:nvSpPr>
        <p:spPr>
          <a:xfrm>
            <a:off x="4725985" y="4296833"/>
            <a:ext cx="50800" cy="460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9" name="TextBox 8"/>
          <p:cNvSpPr txBox="1">
            <a:spLocks noChangeArrowheads="1"/>
          </p:cNvSpPr>
          <p:nvPr/>
        </p:nvSpPr>
        <p:spPr bwMode="auto">
          <a:xfrm>
            <a:off x="4284676" y="4079875"/>
            <a:ext cx="555625" cy="277813"/>
          </a:xfrm>
          <a:prstGeom prst="rect">
            <a:avLst/>
          </a:prstGeom>
          <a:noFill/>
          <a:ln w="9525">
            <a:noFill/>
            <a:miter lim="800000"/>
            <a:headEnd/>
            <a:tailEnd/>
          </a:ln>
        </p:spPr>
        <p:txBody>
          <a:bodyPr>
            <a:spAutoFit/>
          </a:bodyPr>
          <a:lstStyle/>
          <a:p>
            <a:r>
              <a:rPr lang="en-US" sz="1200" dirty="0">
                <a:solidFill>
                  <a:srgbClr val="FF0000"/>
                </a:solidFill>
              </a:rPr>
              <a:t>SUN</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432" y="1984036"/>
            <a:ext cx="223829" cy="212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259766" y="1713706"/>
            <a:ext cx="205443" cy="172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2530184" y="1674563"/>
            <a:ext cx="1303370" cy="276999"/>
          </a:xfrm>
          <a:prstGeom prst="rect">
            <a:avLst/>
          </a:prstGeom>
          <a:noFill/>
        </p:spPr>
        <p:txBody>
          <a:bodyPr wrap="none" rtlCol="0">
            <a:spAutoFit/>
          </a:bodyPr>
          <a:lstStyle/>
          <a:p>
            <a:r>
              <a:rPr lang="en-US" sz="1200" b="1" dirty="0" smtClean="0"/>
              <a:t>PARTICLE FOV</a:t>
            </a:r>
            <a:endParaRPr lang="en-US" sz="1200" b="1" dirty="0"/>
          </a:p>
        </p:txBody>
      </p:sp>
      <p:sp>
        <p:nvSpPr>
          <p:cNvPr id="18" name="TextBox 17"/>
          <p:cNvSpPr txBox="1"/>
          <p:nvPr/>
        </p:nvSpPr>
        <p:spPr>
          <a:xfrm>
            <a:off x="2530184" y="1951560"/>
            <a:ext cx="819455" cy="276999"/>
          </a:xfrm>
          <a:prstGeom prst="rect">
            <a:avLst/>
          </a:prstGeom>
          <a:noFill/>
        </p:spPr>
        <p:txBody>
          <a:bodyPr wrap="none" rtlCol="0">
            <a:spAutoFit/>
          </a:bodyPr>
          <a:lstStyle/>
          <a:p>
            <a:r>
              <a:rPr lang="en-US" sz="1200" b="1" dirty="0" smtClean="0"/>
              <a:t>ION FOV</a:t>
            </a:r>
            <a:endParaRPr lang="en-US" sz="1200" b="1" dirty="0"/>
          </a:p>
        </p:txBody>
      </p:sp>
      <p:sp>
        <p:nvSpPr>
          <p:cNvPr id="14" name="Oval 13"/>
          <p:cNvSpPr>
            <a:spLocks noChangeAspect="1"/>
          </p:cNvSpPr>
          <p:nvPr/>
        </p:nvSpPr>
        <p:spPr bwMode="auto">
          <a:xfrm>
            <a:off x="4764170" y="4120118"/>
            <a:ext cx="417606" cy="352951"/>
          </a:xfrm>
          <a:prstGeom prst="ellipse">
            <a:avLst/>
          </a:prstGeom>
          <a:noFill/>
          <a:ln w="9525" cap="flat" cmpd="sng" algn="ctr">
            <a:solidFill>
              <a:srgbClr val="996633"/>
            </a:solidFill>
            <a:prstDash val="solid"/>
            <a:round/>
            <a:headEnd type="none" w="med" len="med"/>
            <a:tailEnd type="none" w="med" len="med"/>
          </a:ln>
          <a:effectLst/>
        </p:spPr>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7282293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Particle and Ion </a:t>
            </a:r>
            <a:r>
              <a:rPr lang="en-US" dirty="0" smtClean="0"/>
              <a:t>FOV’s</a:t>
            </a:r>
            <a:br>
              <a:rPr lang="en-US" dirty="0" smtClean="0"/>
            </a:br>
            <a:endParaRPr lang="en-US" dirty="0"/>
          </a:p>
        </p:txBody>
      </p:sp>
      <p:sp>
        <p:nvSpPr>
          <p:cNvPr id="4" name="Slide Number Placeholder 3"/>
          <p:cNvSpPr>
            <a:spLocks noGrp="1"/>
          </p:cNvSpPr>
          <p:nvPr>
            <p:ph type="sldNum" sz="quarter" idx="4294967295"/>
          </p:nvPr>
        </p:nvSpPr>
        <p:spPr>
          <a:xfrm>
            <a:off x="304799" y="6599302"/>
            <a:ext cx="2908183" cy="196661"/>
          </a:xfrm>
          <a:prstGeom prst="rect">
            <a:avLst/>
          </a:prstGeom>
        </p:spPr>
        <p:txBody>
          <a:bodyPr/>
          <a:lstStyle/>
          <a:p>
            <a:pPr>
              <a:defRPr/>
            </a:pPr>
            <a:fld id="{C21E7BA3-4211-4233-A686-9D52B25A43DE}" type="slidenum">
              <a:rPr lang="en-US" smtClean="0"/>
              <a:pPr>
                <a:defRPr/>
              </a:pPr>
              <a:t>59</a:t>
            </a:fld>
            <a:endParaRPr lang="en-US"/>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293" t="26357" r="35148" b="9173"/>
          <a:stretch/>
        </p:blipFill>
        <p:spPr bwMode="auto">
          <a:xfrm>
            <a:off x="2638425" y="1543050"/>
            <a:ext cx="3863000" cy="490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3763960" y="3963458"/>
            <a:ext cx="50800" cy="460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 name="TextBox 6"/>
          <p:cNvSpPr txBox="1">
            <a:spLocks noChangeArrowheads="1"/>
          </p:cNvSpPr>
          <p:nvPr/>
        </p:nvSpPr>
        <p:spPr bwMode="auto">
          <a:xfrm>
            <a:off x="3322651" y="3746500"/>
            <a:ext cx="555625" cy="277813"/>
          </a:xfrm>
          <a:prstGeom prst="rect">
            <a:avLst/>
          </a:prstGeom>
          <a:noFill/>
          <a:ln w="9525">
            <a:noFill/>
            <a:miter lim="800000"/>
            <a:headEnd/>
            <a:tailEnd/>
          </a:ln>
        </p:spPr>
        <p:txBody>
          <a:bodyPr>
            <a:spAutoFit/>
          </a:bodyPr>
          <a:lstStyle/>
          <a:p>
            <a:r>
              <a:rPr lang="en-US" sz="1200" dirty="0">
                <a:solidFill>
                  <a:srgbClr val="FF0000"/>
                </a:solidFill>
              </a:rPr>
              <a:t>SUN</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12" y="1984036"/>
            <a:ext cx="223829" cy="212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37646" y="1713706"/>
            <a:ext cx="205443" cy="172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08064" y="1674563"/>
            <a:ext cx="1303370" cy="276999"/>
          </a:xfrm>
          <a:prstGeom prst="rect">
            <a:avLst/>
          </a:prstGeom>
          <a:noFill/>
        </p:spPr>
        <p:txBody>
          <a:bodyPr wrap="none" rtlCol="0">
            <a:spAutoFit/>
          </a:bodyPr>
          <a:lstStyle/>
          <a:p>
            <a:r>
              <a:rPr lang="en-US" sz="1200" b="1" dirty="0" smtClean="0"/>
              <a:t>PARTICLE FOV</a:t>
            </a:r>
            <a:endParaRPr lang="en-US" sz="1200" b="1" dirty="0"/>
          </a:p>
        </p:txBody>
      </p:sp>
      <p:sp>
        <p:nvSpPr>
          <p:cNvPr id="11" name="TextBox 10"/>
          <p:cNvSpPr txBox="1"/>
          <p:nvPr/>
        </p:nvSpPr>
        <p:spPr>
          <a:xfrm>
            <a:off x="808064" y="1951560"/>
            <a:ext cx="819455" cy="276999"/>
          </a:xfrm>
          <a:prstGeom prst="rect">
            <a:avLst/>
          </a:prstGeom>
          <a:noFill/>
        </p:spPr>
        <p:txBody>
          <a:bodyPr wrap="none" rtlCol="0">
            <a:spAutoFit/>
          </a:bodyPr>
          <a:lstStyle/>
          <a:p>
            <a:r>
              <a:rPr lang="en-US" sz="1200" b="1" dirty="0" smtClean="0"/>
              <a:t>ION FOV</a:t>
            </a:r>
            <a:endParaRPr lang="en-US" sz="1200" b="1" dirty="0"/>
          </a:p>
        </p:txBody>
      </p:sp>
      <p:sp>
        <p:nvSpPr>
          <p:cNvPr id="12" name="Oval 11"/>
          <p:cNvSpPr/>
          <p:nvPr/>
        </p:nvSpPr>
        <p:spPr bwMode="auto">
          <a:xfrm>
            <a:off x="3789517" y="3194948"/>
            <a:ext cx="1726900" cy="1589723"/>
          </a:xfrm>
          <a:prstGeom prst="ellipse">
            <a:avLst/>
          </a:prstGeom>
          <a:noFill/>
          <a:ln w="9525" cap="flat" cmpd="sng" algn="ctr">
            <a:solidFill>
              <a:srgbClr val="996633"/>
            </a:solidFill>
            <a:prstDash val="solid"/>
            <a:round/>
            <a:headEnd type="none" w="med" len="med"/>
            <a:tailEnd type="none" w="med" len="med"/>
          </a:ln>
          <a:effectLst/>
        </p:spPr>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28937432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PI_Lo_L3L4Req_electron_rate_intensit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9288"/>
            <a:ext cx="9144000" cy="2736817"/>
          </a:xfrm>
          <a:prstGeom prst="rect">
            <a:avLst/>
          </a:prstGeom>
        </p:spPr>
      </p:pic>
      <p:pic>
        <p:nvPicPr>
          <p:cNvPr id="4" name="Picture 3" descr="EPI_Lo_L3L4Req_ion_rate_intensit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0840"/>
            <a:ext cx="9144000" cy="2400400"/>
          </a:xfrm>
          <a:prstGeom prst="rect">
            <a:avLst/>
          </a:prstGeom>
        </p:spPr>
      </p:pic>
      <p:sp>
        <p:nvSpPr>
          <p:cNvPr id="6" name="Title 1"/>
          <p:cNvSpPr>
            <a:spLocks noGrp="1"/>
          </p:cNvSpPr>
          <p:nvPr>
            <p:ph type="title"/>
          </p:nvPr>
        </p:nvSpPr>
        <p:spPr>
          <a:xfrm>
            <a:off x="683880" y="185100"/>
            <a:ext cx="7219752" cy="675511"/>
          </a:xfrm>
        </p:spPr>
        <p:txBody>
          <a:bodyPr/>
          <a:lstStyle/>
          <a:p>
            <a:pPr algn="ctr"/>
            <a:r>
              <a:rPr lang="en-US" b="0" dirty="0" smtClean="0"/>
              <a:t>Key L4 Requirements: Count Rate</a:t>
            </a:r>
            <a:endParaRPr lang="en-US" b="0" dirty="0"/>
          </a:p>
        </p:txBody>
      </p:sp>
    </p:spTree>
    <p:extLst>
      <p:ext uri="{BB962C8B-B14F-4D97-AF65-F5344CB8AC3E}">
        <p14:creationId xmlns:p14="http://schemas.microsoft.com/office/powerpoint/2010/main" val="136637519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Foil FOV</a:t>
            </a:r>
            <a:br>
              <a:rPr lang="en-US" dirty="0" smtClean="0"/>
            </a:br>
            <a:endParaRPr lang="en-US" dirty="0"/>
          </a:p>
        </p:txBody>
      </p:sp>
      <p:sp>
        <p:nvSpPr>
          <p:cNvPr id="4" name="Slide Number Placeholder 3"/>
          <p:cNvSpPr>
            <a:spLocks noGrp="1"/>
          </p:cNvSpPr>
          <p:nvPr>
            <p:ph type="sldNum" sz="quarter" idx="4294967295"/>
          </p:nvPr>
        </p:nvSpPr>
        <p:spPr>
          <a:xfrm>
            <a:off x="304799" y="6599302"/>
            <a:ext cx="2908183" cy="196661"/>
          </a:xfrm>
          <a:prstGeom prst="rect">
            <a:avLst/>
          </a:prstGeom>
        </p:spPr>
        <p:txBody>
          <a:bodyPr/>
          <a:lstStyle/>
          <a:p>
            <a:pPr>
              <a:defRPr/>
            </a:pPr>
            <a:fld id="{C21E7BA3-4211-4233-A686-9D52B25A43DE}" type="slidenum">
              <a:rPr lang="en-US" smtClean="0"/>
              <a:pPr>
                <a:defRPr/>
              </a:pPr>
              <a:t>60</a:t>
            </a:fld>
            <a:endParaRPr lang="en-US"/>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606" t="25840" r="22706" b="34883"/>
          <a:stretch/>
        </p:blipFill>
        <p:spPr bwMode="auto">
          <a:xfrm>
            <a:off x="704848" y="2657475"/>
            <a:ext cx="7915930" cy="3301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8"/>
          <p:cNvSpPr txBox="1">
            <a:spLocks noChangeArrowheads="1"/>
          </p:cNvSpPr>
          <p:nvPr/>
        </p:nvSpPr>
        <p:spPr bwMode="auto">
          <a:xfrm>
            <a:off x="6138860" y="4089400"/>
            <a:ext cx="554037" cy="277813"/>
          </a:xfrm>
          <a:prstGeom prst="rect">
            <a:avLst/>
          </a:prstGeom>
          <a:noFill/>
          <a:ln w="9525">
            <a:noFill/>
            <a:miter lim="800000"/>
            <a:headEnd/>
            <a:tailEnd/>
          </a:ln>
        </p:spPr>
        <p:txBody>
          <a:bodyPr>
            <a:spAutoFit/>
          </a:bodyPr>
          <a:lstStyle/>
          <a:p>
            <a:r>
              <a:rPr lang="en-US" sz="1200">
                <a:solidFill>
                  <a:srgbClr val="FF0000"/>
                </a:solidFill>
              </a:rPr>
              <a:t>RAM</a:t>
            </a:r>
          </a:p>
        </p:txBody>
      </p:sp>
      <p:sp>
        <p:nvSpPr>
          <p:cNvPr id="7" name="Oval 6"/>
          <p:cNvSpPr/>
          <p:nvPr/>
        </p:nvSpPr>
        <p:spPr>
          <a:xfrm>
            <a:off x="6600822" y="4296833"/>
            <a:ext cx="50800" cy="460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8" name="Oval 7"/>
          <p:cNvSpPr/>
          <p:nvPr/>
        </p:nvSpPr>
        <p:spPr>
          <a:xfrm>
            <a:off x="4725985" y="4296833"/>
            <a:ext cx="50800" cy="460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9" name="TextBox 8"/>
          <p:cNvSpPr txBox="1">
            <a:spLocks noChangeArrowheads="1"/>
          </p:cNvSpPr>
          <p:nvPr/>
        </p:nvSpPr>
        <p:spPr bwMode="auto">
          <a:xfrm>
            <a:off x="4284676" y="4079875"/>
            <a:ext cx="555625" cy="277813"/>
          </a:xfrm>
          <a:prstGeom prst="rect">
            <a:avLst/>
          </a:prstGeom>
          <a:noFill/>
          <a:ln w="9525">
            <a:noFill/>
            <a:miter lim="800000"/>
            <a:headEnd/>
            <a:tailEnd/>
          </a:ln>
        </p:spPr>
        <p:txBody>
          <a:bodyPr>
            <a:spAutoFit/>
          </a:bodyPr>
          <a:lstStyle/>
          <a:p>
            <a:r>
              <a:rPr lang="en-US" sz="1200" dirty="0">
                <a:solidFill>
                  <a:srgbClr val="FF0000"/>
                </a:solidFill>
              </a:rPr>
              <a:t>SUN</a:t>
            </a:r>
          </a:p>
        </p:txBody>
      </p:sp>
    </p:spTree>
    <p:extLst>
      <p:ext uri="{BB962C8B-B14F-4D97-AF65-F5344CB8AC3E}">
        <p14:creationId xmlns:p14="http://schemas.microsoft.com/office/powerpoint/2010/main" val="40466066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3879" y="185100"/>
            <a:ext cx="7199939" cy="675511"/>
          </a:xfrm>
        </p:spPr>
        <p:txBody>
          <a:bodyPr/>
          <a:lstStyle/>
          <a:p>
            <a:pPr algn="ctr"/>
            <a:r>
              <a:rPr lang="en-US" b="0" dirty="0" smtClean="0"/>
              <a:t>Instrument Overview</a:t>
            </a:r>
            <a:endParaRPr lang="en-US" b="0" dirty="0"/>
          </a:p>
        </p:txBody>
      </p:sp>
    </p:spTree>
    <p:extLst>
      <p:ext uri="{BB962C8B-B14F-4D97-AF65-F5344CB8AC3E}">
        <p14:creationId xmlns:p14="http://schemas.microsoft.com/office/powerpoint/2010/main" val="352899855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30224" y="6101399"/>
            <a:ext cx="7301971" cy="400110"/>
          </a:xfrm>
          <a:prstGeom prst="rect">
            <a:avLst/>
          </a:prstGeom>
          <a:noFill/>
        </p:spPr>
        <p:txBody>
          <a:bodyPr wrap="square" rtlCol="0">
            <a:spAutoFit/>
          </a:bodyPr>
          <a:lstStyle/>
          <a:p>
            <a:r>
              <a:rPr lang="en-US" sz="2000" dirty="0" smtClean="0">
                <a:latin typeface="+mn-lt"/>
                <a:ea typeface="Tahoma" pitchFamily="34" charset="0"/>
                <a:cs typeface="Tahoma" pitchFamily="34" charset="0"/>
              </a:rPr>
              <a:t>EPI-Lo Cross-Section View Isometric</a:t>
            </a:r>
            <a:endParaRPr lang="en-US" sz="2000" dirty="0">
              <a:latin typeface="+mn-lt"/>
              <a:ea typeface="Tahoma" pitchFamily="34" charset="0"/>
              <a:cs typeface="Tahoma" pitchFamily="34"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8270" t="18357" r="8240" b="19292"/>
          <a:stretch/>
        </p:blipFill>
        <p:spPr>
          <a:xfrm>
            <a:off x="1229987" y="1517833"/>
            <a:ext cx="6973564" cy="4572000"/>
          </a:xfrm>
          <a:prstGeom prst="rect">
            <a:avLst/>
          </a:prstGeom>
        </p:spPr>
      </p:pic>
      <p:sp>
        <p:nvSpPr>
          <p:cNvPr id="8" name="TextBox 7"/>
          <p:cNvSpPr txBox="1"/>
          <p:nvPr/>
        </p:nvSpPr>
        <p:spPr>
          <a:xfrm>
            <a:off x="92597" y="5631421"/>
            <a:ext cx="2301709" cy="307777"/>
          </a:xfrm>
          <a:prstGeom prst="rect">
            <a:avLst/>
          </a:prstGeom>
          <a:noFill/>
        </p:spPr>
        <p:txBody>
          <a:bodyPr wrap="square" rtlCol="0">
            <a:spAutoFit/>
          </a:bodyPr>
          <a:lstStyle/>
          <a:p>
            <a:r>
              <a:rPr lang="en-US" sz="1400" dirty="0" smtClean="0">
                <a:latin typeface="+mn-lt"/>
                <a:ea typeface="Tahoma" pitchFamily="34" charset="0"/>
                <a:cs typeface="Tahoma" pitchFamily="34" charset="0"/>
              </a:rPr>
              <a:t>POWER SUPPLY ASSY</a:t>
            </a:r>
          </a:p>
        </p:txBody>
      </p:sp>
      <p:sp>
        <p:nvSpPr>
          <p:cNvPr id="9" name="TextBox 8"/>
          <p:cNvSpPr txBox="1"/>
          <p:nvPr/>
        </p:nvSpPr>
        <p:spPr>
          <a:xfrm>
            <a:off x="119054" y="4814142"/>
            <a:ext cx="1862090" cy="307777"/>
          </a:xfrm>
          <a:prstGeom prst="rect">
            <a:avLst/>
          </a:prstGeom>
          <a:noFill/>
        </p:spPr>
        <p:txBody>
          <a:bodyPr wrap="square" rtlCol="0">
            <a:spAutoFit/>
          </a:bodyPr>
          <a:lstStyle/>
          <a:p>
            <a:r>
              <a:rPr lang="en-US" sz="1400" dirty="0" smtClean="0">
                <a:latin typeface="+mn-lt"/>
                <a:ea typeface="Tahoma" pitchFamily="34" charset="0"/>
                <a:cs typeface="Tahoma" pitchFamily="34" charset="0"/>
              </a:rPr>
              <a:t>EVENT PWB ASSY</a:t>
            </a:r>
          </a:p>
        </p:txBody>
      </p:sp>
      <p:sp>
        <p:nvSpPr>
          <p:cNvPr id="10" name="TextBox 9"/>
          <p:cNvSpPr txBox="1"/>
          <p:nvPr/>
        </p:nvSpPr>
        <p:spPr>
          <a:xfrm>
            <a:off x="0" y="3968693"/>
            <a:ext cx="1904862" cy="307777"/>
          </a:xfrm>
          <a:prstGeom prst="rect">
            <a:avLst/>
          </a:prstGeom>
          <a:noFill/>
        </p:spPr>
        <p:txBody>
          <a:bodyPr wrap="square" rtlCol="0">
            <a:spAutoFit/>
          </a:bodyPr>
          <a:lstStyle/>
          <a:p>
            <a:r>
              <a:rPr lang="en-US" sz="1400" dirty="0" smtClean="0">
                <a:latin typeface="+mn-lt"/>
                <a:ea typeface="Tahoma" pitchFamily="34" charset="0"/>
                <a:cs typeface="Tahoma" pitchFamily="34" charset="0"/>
              </a:rPr>
              <a:t>ANODE PWB ASSY</a:t>
            </a:r>
          </a:p>
        </p:txBody>
      </p:sp>
      <p:cxnSp>
        <p:nvCxnSpPr>
          <p:cNvPr id="12" name="Straight Arrow Connector 11"/>
          <p:cNvCxnSpPr>
            <a:stCxn id="10" idx="3"/>
          </p:cNvCxnSpPr>
          <p:nvPr/>
        </p:nvCxnSpPr>
        <p:spPr bwMode="auto">
          <a:xfrm flipV="1">
            <a:off x="1904862" y="3528131"/>
            <a:ext cx="263803" cy="594451"/>
          </a:xfrm>
          <a:prstGeom prst="straightConnector1">
            <a:avLst/>
          </a:prstGeom>
          <a:ln>
            <a:headEnd type="none" w="med" len="med"/>
            <a:tailEnd type="arrow"/>
          </a:ln>
        </p:spPr>
        <p:style>
          <a:lnRef idx="1">
            <a:schemeClr val="accent4"/>
          </a:lnRef>
          <a:fillRef idx="0">
            <a:schemeClr val="accent4"/>
          </a:fillRef>
          <a:effectRef idx="0">
            <a:schemeClr val="accent4"/>
          </a:effectRef>
          <a:fontRef idx="minor">
            <a:schemeClr val="tx1"/>
          </a:fontRef>
        </p:style>
      </p:cxnSp>
      <p:cxnSp>
        <p:nvCxnSpPr>
          <p:cNvPr id="15" name="Straight Arrow Connector 14"/>
          <p:cNvCxnSpPr/>
          <p:nvPr/>
        </p:nvCxnSpPr>
        <p:spPr bwMode="auto">
          <a:xfrm flipV="1">
            <a:off x="1957775" y="4207858"/>
            <a:ext cx="494112" cy="779778"/>
          </a:xfrm>
          <a:prstGeom prst="straightConnector1">
            <a:avLst/>
          </a:prstGeom>
          <a:ln>
            <a:headEnd type="none" w="med" len="med"/>
            <a:tailEnd type="arrow"/>
          </a:ln>
        </p:spPr>
        <p:style>
          <a:lnRef idx="1">
            <a:schemeClr val="accent4"/>
          </a:lnRef>
          <a:fillRef idx="0">
            <a:schemeClr val="accent4"/>
          </a:fillRef>
          <a:effectRef idx="0">
            <a:schemeClr val="accent4"/>
          </a:effectRef>
          <a:fontRef idx="minor">
            <a:schemeClr val="tx1"/>
          </a:fontRef>
        </p:style>
      </p:cxnSp>
      <p:cxnSp>
        <p:nvCxnSpPr>
          <p:cNvPr id="18" name="Straight Arrow Connector 17"/>
          <p:cNvCxnSpPr/>
          <p:nvPr/>
        </p:nvCxnSpPr>
        <p:spPr bwMode="auto">
          <a:xfrm flipV="1">
            <a:off x="2262024" y="4847129"/>
            <a:ext cx="206047" cy="907836"/>
          </a:xfrm>
          <a:prstGeom prst="straightConnector1">
            <a:avLst/>
          </a:prstGeom>
          <a:ln>
            <a:headEnd type="none" w="med" len="med"/>
            <a:tailEnd type="arrow"/>
          </a:ln>
        </p:spPr>
        <p:style>
          <a:lnRef idx="1">
            <a:schemeClr val="accent4"/>
          </a:lnRef>
          <a:fillRef idx="0">
            <a:schemeClr val="accent4"/>
          </a:fillRef>
          <a:effectRef idx="0">
            <a:schemeClr val="accent4"/>
          </a:effectRef>
          <a:fontRef idx="minor">
            <a:schemeClr val="tx1"/>
          </a:fontRef>
        </p:style>
      </p:cxnSp>
      <p:sp>
        <p:nvSpPr>
          <p:cNvPr id="13" name="Title 1"/>
          <p:cNvSpPr>
            <a:spLocks noGrp="1"/>
          </p:cNvSpPr>
          <p:nvPr>
            <p:ph type="title"/>
          </p:nvPr>
        </p:nvSpPr>
        <p:spPr>
          <a:xfrm>
            <a:off x="683879" y="185100"/>
            <a:ext cx="7199939" cy="675511"/>
          </a:xfrm>
        </p:spPr>
        <p:txBody>
          <a:bodyPr/>
          <a:lstStyle/>
          <a:p>
            <a:pPr algn="ctr"/>
            <a:r>
              <a:rPr lang="en-US" b="0" dirty="0" smtClean="0"/>
              <a:t>Instrument Overview</a:t>
            </a:r>
            <a:endParaRPr lang="en-US" b="0" dirty="0"/>
          </a:p>
        </p:txBody>
      </p:sp>
    </p:spTree>
    <p:extLst>
      <p:ext uri="{BB962C8B-B14F-4D97-AF65-F5344CB8AC3E}">
        <p14:creationId xmlns:p14="http://schemas.microsoft.com/office/powerpoint/2010/main" val="166035186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57" t="15227" b="13854"/>
          <a:stretch/>
        </p:blipFill>
        <p:spPr>
          <a:xfrm>
            <a:off x="131703" y="1204148"/>
            <a:ext cx="8426270" cy="4863630"/>
          </a:xfrm>
          <a:prstGeom prst="rect">
            <a:avLst/>
          </a:prstGeom>
        </p:spPr>
      </p:pic>
      <p:sp>
        <p:nvSpPr>
          <p:cNvPr id="3" name="Title 1"/>
          <p:cNvSpPr>
            <a:spLocks noGrp="1"/>
          </p:cNvSpPr>
          <p:nvPr>
            <p:ph type="title"/>
          </p:nvPr>
        </p:nvSpPr>
        <p:spPr>
          <a:xfrm>
            <a:off x="683879" y="185100"/>
            <a:ext cx="7199939" cy="675511"/>
          </a:xfrm>
        </p:spPr>
        <p:txBody>
          <a:bodyPr/>
          <a:lstStyle/>
          <a:p>
            <a:pPr algn="ctr"/>
            <a:r>
              <a:rPr lang="en-US" b="0" dirty="0" smtClean="0"/>
              <a:t>Instrument Overview</a:t>
            </a:r>
            <a:endParaRPr lang="en-US" b="0" dirty="0"/>
          </a:p>
        </p:txBody>
      </p:sp>
    </p:spTree>
    <p:extLst>
      <p:ext uri="{BB962C8B-B14F-4D97-AF65-F5344CB8AC3E}">
        <p14:creationId xmlns:p14="http://schemas.microsoft.com/office/powerpoint/2010/main" val="270192211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id Phase B Status - ISIS - DRAFT 1">
  <a:themeElements>
    <a:clrScheme name="Heritag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eritage 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4572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4572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Heritag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eritage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eritage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eritage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eritage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eritage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eritage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eritage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eritage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eritage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eritage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eritage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Heritage Blue 13">
        <a:dk1>
          <a:srgbClr val="333300"/>
        </a:dk1>
        <a:lt1>
          <a:srgbClr val="FFFFFF"/>
        </a:lt1>
        <a:dk2>
          <a:srgbClr val="990000"/>
        </a:dk2>
        <a:lt2>
          <a:srgbClr val="996633"/>
        </a:lt2>
        <a:accent1>
          <a:srgbClr val="C8BBAC"/>
        </a:accent1>
        <a:accent2>
          <a:srgbClr val="336699"/>
        </a:accent2>
        <a:accent3>
          <a:srgbClr val="FFFFFF"/>
        </a:accent3>
        <a:accent4>
          <a:srgbClr val="2A2A00"/>
        </a:accent4>
        <a:accent5>
          <a:srgbClr val="E0DAD2"/>
        </a:accent5>
        <a:accent6>
          <a:srgbClr val="2D5C8A"/>
        </a:accent6>
        <a:hlink>
          <a:srgbClr val="669900"/>
        </a:hlink>
        <a:folHlink>
          <a:srgbClr val="990000"/>
        </a:folHlink>
      </a:clrScheme>
      <a:clrMap bg1="lt1" tx1="dk1" bg2="lt2" tx2="dk2" accent1="accent1" accent2="accent2" accent3="accent3" accent4="accent4" accent5="accent5" accent6="accent6" hlink="hlink" folHlink="folHlink"/>
    </a:extraClrScheme>
    <a:extraClrScheme>
      <a:clrScheme name="Heritage Blue 14">
        <a:dk1>
          <a:srgbClr val="333300"/>
        </a:dk1>
        <a:lt1>
          <a:srgbClr val="FFFFFF"/>
        </a:lt1>
        <a:dk2>
          <a:srgbClr val="990000"/>
        </a:dk2>
        <a:lt2>
          <a:srgbClr val="846F58"/>
        </a:lt2>
        <a:accent1>
          <a:srgbClr val="C8BBAC"/>
        </a:accent1>
        <a:accent2>
          <a:srgbClr val="336699"/>
        </a:accent2>
        <a:accent3>
          <a:srgbClr val="FFFFFF"/>
        </a:accent3>
        <a:accent4>
          <a:srgbClr val="2A2A00"/>
        </a:accent4>
        <a:accent5>
          <a:srgbClr val="E0DAD2"/>
        </a:accent5>
        <a:accent6>
          <a:srgbClr val="2D5C8A"/>
        </a:accent6>
        <a:hlink>
          <a:srgbClr val="669900"/>
        </a:hlink>
        <a:folHlink>
          <a:srgbClr val="990000"/>
        </a:folHlink>
      </a:clrScheme>
      <a:clrMap bg1="lt1" tx1="dk1" bg2="lt2" tx2="dk2" accent1="accent1" accent2="accent2" accent3="accent3" accent4="accent4" accent5="accent5" accent6="accent6" hlink="hlink" folHlink="folHlink"/>
    </a:extraClrScheme>
    <a:extraClrScheme>
      <a:clrScheme name="Heritage Blue 15">
        <a:dk1>
          <a:srgbClr val="000000"/>
        </a:dk1>
        <a:lt1>
          <a:srgbClr val="FFFFFF"/>
        </a:lt1>
        <a:dk2>
          <a:srgbClr val="002850"/>
        </a:dk2>
        <a:lt2>
          <a:srgbClr val="846F58"/>
        </a:lt2>
        <a:accent1>
          <a:srgbClr val="C8BBAC"/>
        </a:accent1>
        <a:accent2>
          <a:srgbClr val="CCCCFF"/>
        </a:accent2>
        <a:accent3>
          <a:srgbClr val="FFFFFF"/>
        </a:accent3>
        <a:accent4>
          <a:srgbClr val="000000"/>
        </a:accent4>
        <a:accent5>
          <a:srgbClr val="E0DAD2"/>
        </a:accent5>
        <a:accent6>
          <a:srgbClr val="B9B9E7"/>
        </a:accent6>
        <a:hlink>
          <a:srgbClr val="006699"/>
        </a:hlink>
        <a:folHlink>
          <a:srgbClr val="002850"/>
        </a:folHlink>
      </a:clrScheme>
      <a:clrMap bg1="lt1" tx1="dk1" bg2="lt2" tx2="dk2" accent1="accent1" accent2="accent2" accent3="accent3" accent4="accent4" accent5="accent5" accent6="accent6" hlink="hlink" folHlink="folHlink"/>
    </a:extraClrScheme>
    <a:extraClrScheme>
      <a:clrScheme name="Heritage Blue 16">
        <a:dk1>
          <a:srgbClr val="000000"/>
        </a:dk1>
        <a:lt1>
          <a:srgbClr val="FFFFFF"/>
        </a:lt1>
        <a:dk2>
          <a:srgbClr val="01255B"/>
        </a:dk2>
        <a:lt2>
          <a:srgbClr val="846F58"/>
        </a:lt2>
        <a:accent1>
          <a:srgbClr val="C8BBAC"/>
        </a:accent1>
        <a:accent2>
          <a:srgbClr val="CCCCFF"/>
        </a:accent2>
        <a:accent3>
          <a:srgbClr val="FFFFFF"/>
        </a:accent3>
        <a:accent4>
          <a:srgbClr val="000000"/>
        </a:accent4>
        <a:accent5>
          <a:srgbClr val="E0DAD2"/>
        </a:accent5>
        <a:accent6>
          <a:srgbClr val="B9B9E7"/>
        </a:accent6>
        <a:hlink>
          <a:srgbClr val="006699"/>
        </a:hlink>
        <a:folHlink>
          <a:srgbClr val="01255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Mid Phase B Status - ISIS - DRAFT 1</Template>
  <TotalTime>12538</TotalTime>
  <Words>1910</Words>
  <Application>Microsoft Macintosh PowerPoint</Application>
  <PresentationFormat>On-screen Show (4:3)</PresentationFormat>
  <Paragraphs>530</Paragraphs>
  <Slides>60</Slides>
  <Notes>1</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Mid Phase B Status - ISIS - DRAFT 1</vt:lpstr>
      <vt:lpstr>PowerPoint Presentation</vt:lpstr>
      <vt:lpstr>End-to-End: Particles-to-Data Products</vt:lpstr>
      <vt:lpstr>Measurement Requirements (L3s)</vt:lpstr>
      <vt:lpstr>Key L4 Requirements: Composition</vt:lpstr>
      <vt:lpstr>Key L4 Requirements: Geometry Factor</vt:lpstr>
      <vt:lpstr>Key L4 Requirements: Count Rate</vt:lpstr>
      <vt:lpstr>Instrument Overview</vt:lpstr>
      <vt:lpstr>Instrument Overview</vt:lpstr>
      <vt:lpstr>Instrument Overview</vt:lpstr>
      <vt:lpstr>Sensor Overview:</vt:lpstr>
      <vt:lpstr>Sensor Voltages</vt:lpstr>
      <vt:lpstr>Foreground Measurement: Ions</vt:lpstr>
      <vt:lpstr>Foreground Measurement: Ions</vt:lpstr>
      <vt:lpstr>Foreground Measurement: Electrons</vt:lpstr>
      <vt:lpstr>Foreground Measurement: Electrons</vt:lpstr>
      <vt:lpstr>Secondary Electrons &amp; Potentials</vt:lpstr>
      <vt:lpstr>Foils</vt:lpstr>
      <vt:lpstr>Solid State Detectors</vt:lpstr>
      <vt:lpstr>PowerPoint Presentation</vt:lpstr>
      <vt:lpstr>PowerPoint Presentation</vt:lpstr>
      <vt:lpstr>PowerPoint Presentation</vt:lpstr>
      <vt:lpstr>Instrument Performance</vt:lpstr>
      <vt:lpstr>PowerPoint Presentation</vt:lpstr>
      <vt:lpstr>PowerPoint Presentation</vt:lpstr>
      <vt:lpstr>Microchannel Plate (MCP)</vt:lpstr>
      <vt:lpstr>x – y positions, bin width=4ns (~0.8mm)</vt:lpstr>
      <vt:lpstr>Comparison of mask and open MCP grid: X</vt:lpstr>
      <vt:lpstr>Comparison of mask and open MCP grid: Y</vt:lpstr>
      <vt:lpstr>Particles and Counting Rates</vt:lpstr>
      <vt:lpstr>PowerPoint Presentation</vt:lpstr>
      <vt:lpstr>PowerPoint Presentation</vt:lpstr>
      <vt:lpstr>PowerPoint Presentation</vt:lpstr>
      <vt:lpstr>Proton Intensity</vt:lpstr>
      <vt:lpstr>PowerPoint Presentation</vt:lpstr>
      <vt:lpstr>Worst Case Protons</vt:lpstr>
      <vt:lpstr>Environment</vt:lpstr>
      <vt:lpstr>PowerPoint Presentation</vt:lpstr>
      <vt:lpstr>Environment</vt:lpstr>
      <vt:lpstr>Anti-coincidence System: GEANT Setup</vt:lpstr>
      <vt:lpstr>Anti-coincidence System: GEANT Results</vt:lpstr>
      <vt:lpstr>Particle Intensities and Rates</vt:lpstr>
      <vt:lpstr>Particle Intensities and Rates</vt:lpstr>
      <vt:lpstr>Particle Intensities and Rates</vt:lpstr>
      <vt:lpstr>Particle Intensities and Rates</vt:lpstr>
      <vt:lpstr>Environment: Dust</vt:lpstr>
      <vt:lpstr>Light </vt:lpstr>
      <vt:lpstr>Field of View</vt:lpstr>
      <vt:lpstr>PowerPoint Presentation</vt:lpstr>
      <vt:lpstr>PowerPoint Presentation</vt:lpstr>
      <vt:lpstr>PowerPoint Presentation</vt:lpstr>
      <vt:lpstr>ISIS EPI-Lo Repositioning </vt:lpstr>
      <vt:lpstr>ISIS EPI-Lo FOV With Parker Probability</vt:lpstr>
      <vt:lpstr>ISIS EPI-Lo FOV With Parker Probability</vt:lpstr>
      <vt:lpstr>PowerPoint Presentation</vt:lpstr>
      <vt:lpstr>Instrument Overview</vt:lpstr>
      <vt:lpstr>Particle FOV </vt:lpstr>
      <vt:lpstr>Ion FOV </vt:lpstr>
      <vt:lpstr>Particle and Ion FOV’s </vt:lpstr>
      <vt:lpstr>Particle and Ion FOV’s </vt:lpstr>
      <vt:lpstr>Start Foil FOV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Science Investigation of the Sun (ISIS) – Energetic Particles</dc:title>
  <dc:creator>sweidner</dc:creator>
  <cp:lastModifiedBy>Matthew Hill</cp:lastModifiedBy>
  <cp:revision>377</cp:revision>
  <cp:lastPrinted>2012-05-09T16:55:26Z</cp:lastPrinted>
  <dcterms:created xsi:type="dcterms:W3CDTF">2013-01-28T12:52:32Z</dcterms:created>
  <dcterms:modified xsi:type="dcterms:W3CDTF">2014-11-05T12:24:21Z</dcterms:modified>
</cp:coreProperties>
</file>