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sldIdLst>
    <p:sldId id="274" r:id="rId2"/>
    <p:sldId id="271" r:id="rId3"/>
    <p:sldId id="272" r:id="rId4"/>
    <p:sldId id="256" r:id="rId5"/>
    <p:sldId id="279" r:id="rId6"/>
    <p:sldId id="265" r:id="rId7"/>
    <p:sldId id="257" r:id="rId8"/>
    <p:sldId id="258" r:id="rId9"/>
    <p:sldId id="259" r:id="rId10"/>
    <p:sldId id="260" r:id="rId11"/>
    <p:sldId id="261" r:id="rId12"/>
    <p:sldId id="262" r:id="rId13"/>
    <p:sldId id="276" r:id="rId14"/>
    <p:sldId id="275" r:id="rId15"/>
    <p:sldId id="278" r:id="rId16"/>
    <p:sldId id="266" r:id="rId17"/>
    <p:sldId id="267" r:id="rId18"/>
    <p:sldId id="268" r:id="rId19"/>
    <p:sldId id="269" r:id="rId20"/>
    <p:sldId id="270" r:id="rId21"/>
    <p:sldId id="280" r:id="rId22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8" autoAdjust="0"/>
  </p:normalViewPr>
  <p:slideViewPr>
    <p:cSldViewPr>
      <p:cViewPr>
        <p:scale>
          <a:sx n="75" d="100"/>
          <a:sy n="75" d="100"/>
        </p:scale>
        <p:origin x="-798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hasCustomPrompt="1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Energy Board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Integrated Science Investigation of the Sun</a:t>
            </a:r>
            <a:endParaRPr lang="en-US" sz="3200" b="1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FFFF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cs typeface="Arial"/>
              </a:rPr>
              <a:t>A NASA Mission to Touch the Sun</a:t>
            </a:r>
            <a:endParaRPr lang="en-US" i="1" dirty="0">
              <a:solidFill>
                <a:srgbClr val="FFFFFF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EPI-Lo Peer Review</a:t>
            </a:r>
          </a:p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/>
            </a:endParaRPr>
          </a:p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Nov</a:t>
            </a:r>
            <a:r>
              <a:rPr lang="en-US" sz="3200" b="1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 3</a:t>
            </a:r>
            <a:r>
              <a:rPr lang="en-US" sz="3200" b="1" baseline="3000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rd</a:t>
            </a:r>
            <a:r>
              <a:rPr lang="en-US" sz="3200" b="1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-6</a:t>
            </a:r>
            <a:r>
              <a:rPr lang="en-US" sz="3200" b="1" baseline="3000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th</a:t>
            </a:r>
            <a:r>
              <a:rPr lang="en-US" sz="3200" b="1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, 2014</a:t>
            </a:r>
            <a:endParaRPr lang="en-US" sz="4000" b="1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Energetic Particles</a:t>
            </a:r>
            <a:endParaRPr lang="en-US" sz="3200" b="1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5254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32328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6982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7677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9011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/>
        </p:nvPicPr>
        <p:blipFill>
          <a:blip r:embed="rId9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11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/>
        </p:nvPicPr>
        <p:blipFill>
          <a:blip r:embed="rId9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b="1" dirty="0" smtClean="0">
                <a:solidFill>
                  <a:srgbClr val="FFFFFF"/>
                </a:solidFill>
                <a:cs typeface="Arial"/>
              </a:rPr>
              <a:t>Solar Probe Plus</a:t>
            </a:r>
          </a:p>
          <a:p>
            <a:pPr algn="r" fontAlgn="base">
              <a:lnSpc>
                <a:spcPts val="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00" b="1" i="1" dirty="0" smtClean="0">
                <a:solidFill>
                  <a:srgbClr val="FFFFFF"/>
                </a:solidFill>
                <a:cs typeface="Arial"/>
              </a:rPr>
              <a:t>A NASA Mission to Touch the Sun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0F559F-C369-4EF5-8FAC-43A9680FDB1E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Nov 4</a:t>
            </a:r>
            <a:r>
              <a:rPr lang="en-US" sz="1000" baseline="30000" dirty="0" smtClean="0">
                <a:solidFill>
                  <a:srgbClr val="000000"/>
                </a:solidFill>
              </a:rPr>
              <a:t>th</a:t>
            </a:r>
            <a:r>
              <a:rPr lang="en-US" sz="1000" dirty="0" smtClean="0">
                <a:solidFill>
                  <a:srgbClr val="000000"/>
                </a:solidFill>
              </a:rPr>
              <a:t>, 2014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7527" y="661177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EPI-Lo Energy Board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74" r:id="rId7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2534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832104" y="950976"/>
            <a:ext cx="7618680" cy="5380200"/>
          </a:xfrm>
          <a:prstGeom prst="rect">
            <a:avLst/>
          </a:prstGeom>
          <a:ln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4800600" y="4724400"/>
            <a:ext cx="11278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50 mV/div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2 us/div</a:t>
            </a:r>
            <a:endParaRPr/>
          </a:p>
        </p:txBody>
      </p:sp>
      <p:sp>
        <p:nvSpPr>
          <p:cNvPr id="112" name="CustomShape 3"/>
          <p:cNvSpPr/>
          <p:nvPr/>
        </p:nvSpPr>
        <p:spPr>
          <a:xfrm flipH="1">
            <a:off x="3338460" y="1642320"/>
            <a:ext cx="1384200" cy="608040"/>
          </a:xfrm>
          <a:prstGeom prst="straightConnector1">
            <a:avLst/>
          </a:prstGeom>
          <a:noFill/>
          <a:ln w="25560">
            <a:solidFill>
              <a:srgbClr val="C0504D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4"/>
          <p:cNvSpPr/>
          <p:nvPr/>
        </p:nvSpPr>
        <p:spPr>
          <a:xfrm>
            <a:off x="4800600" y="1460520"/>
            <a:ext cx="1848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Peak Detect Reset</a:t>
            </a:r>
            <a:endParaRPr dirty="0"/>
          </a:p>
        </p:txBody>
      </p:sp>
      <p:sp>
        <p:nvSpPr>
          <p:cNvPr id="114" name="CustomShape 5"/>
          <p:cNvSpPr/>
          <p:nvPr/>
        </p:nvSpPr>
        <p:spPr>
          <a:xfrm>
            <a:off x="4912798" y="2847240"/>
            <a:ext cx="29430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Yellow – Energy Board Output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Red – Peak Detect Output</a:t>
            </a:r>
            <a:endParaRPr dirty="0"/>
          </a:p>
        </p:txBody>
      </p:sp>
      <p:sp>
        <p:nvSpPr>
          <p:cNvPr id="115" name="CustomShape 6"/>
          <p:cNvSpPr/>
          <p:nvPr/>
        </p:nvSpPr>
        <p:spPr>
          <a:xfrm>
            <a:off x="1607400" y="2665440"/>
            <a:ext cx="1132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E ~ 60 </a:t>
            </a:r>
            <a:r>
              <a:rPr lang="en-US" strike="noStrike" dirty="0" err="1">
                <a:solidFill>
                  <a:srgbClr val="000000"/>
                </a:solidFill>
                <a:latin typeface="Calibri"/>
                <a:ea typeface="DejaVu Sans"/>
              </a:rPr>
              <a:t>keV</a:t>
            </a:r>
            <a:endParaRPr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Energy Board Output Waveforms (2)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/>
          <p:nvPr/>
        </p:nvPicPr>
        <p:blipFill>
          <a:blip r:embed="rId2"/>
          <a:stretch/>
        </p:blipFill>
        <p:spPr>
          <a:xfrm>
            <a:off x="4754880" y="1188720"/>
            <a:ext cx="4065480" cy="536832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4846320" y="4206240"/>
            <a:ext cx="2467800" cy="1461960"/>
          </a:xfrm>
          <a:prstGeom prst="rect">
            <a:avLst/>
          </a:prstGeom>
          <a:noFill/>
          <a:ln w="3672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0" name="Picture 119"/>
          <p:cNvPicPr/>
          <p:nvPr/>
        </p:nvPicPr>
        <p:blipFill>
          <a:blip r:embed="rId3"/>
          <a:stretch/>
        </p:blipFill>
        <p:spPr>
          <a:xfrm>
            <a:off x="731520" y="3657600"/>
            <a:ext cx="3382200" cy="2786040"/>
          </a:xfrm>
          <a:prstGeom prst="rect">
            <a:avLst/>
          </a:prstGeom>
          <a:ln>
            <a:noFill/>
          </a:ln>
        </p:spPr>
      </p:pic>
      <p:sp>
        <p:nvSpPr>
          <p:cNvPr id="121" name="CustomShape 4"/>
          <p:cNvSpPr/>
          <p:nvPr/>
        </p:nvSpPr>
        <p:spPr>
          <a:xfrm>
            <a:off x="2703960" y="5556240"/>
            <a:ext cx="655200" cy="111960"/>
          </a:xfrm>
          <a:prstGeom prst="rect">
            <a:avLst/>
          </a:prstGeom>
          <a:noFill/>
          <a:ln w="183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5"/>
          <p:cNvSpPr/>
          <p:nvPr/>
        </p:nvSpPr>
        <p:spPr>
          <a:xfrm>
            <a:off x="2814480" y="5355720"/>
            <a:ext cx="490320" cy="135720"/>
          </a:xfrm>
          <a:prstGeom prst="rect">
            <a:avLst/>
          </a:prstGeom>
          <a:noFill/>
          <a:ln w="1836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Line 6"/>
          <p:cNvSpPr/>
          <p:nvPr/>
        </p:nvSpPr>
        <p:spPr>
          <a:xfrm flipH="1">
            <a:off x="3382920" y="5238720"/>
            <a:ext cx="832680" cy="1936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24" name="Line 7"/>
          <p:cNvSpPr/>
          <p:nvPr/>
        </p:nvSpPr>
        <p:spPr>
          <a:xfrm flipH="1" flipV="1">
            <a:off x="3407760" y="5607360"/>
            <a:ext cx="761760" cy="1476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125" name="CustomShape 8"/>
          <p:cNvSpPr/>
          <p:nvPr/>
        </p:nvSpPr>
        <p:spPr>
          <a:xfrm>
            <a:off x="4169520" y="5607360"/>
            <a:ext cx="58536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trike="noStrike" dirty="0">
                <a:solidFill>
                  <a:srgbClr val="000000"/>
                </a:solidFill>
                <a:latin typeface="Arial"/>
                <a:ea typeface="DejaVu Sans"/>
              </a:rPr>
              <a:t>J9</a:t>
            </a:r>
            <a:endParaRPr dirty="0"/>
          </a:p>
        </p:txBody>
      </p:sp>
      <p:sp>
        <p:nvSpPr>
          <p:cNvPr id="126" name="CustomShape 9"/>
          <p:cNvSpPr/>
          <p:nvPr/>
        </p:nvSpPr>
        <p:spPr>
          <a:xfrm>
            <a:off x="4166640" y="5063760"/>
            <a:ext cx="67968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trike="noStrike" dirty="0">
                <a:solidFill>
                  <a:srgbClr val="000000"/>
                </a:solidFill>
                <a:latin typeface="Arial"/>
                <a:ea typeface="DejaVu Sans"/>
              </a:rPr>
              <a:t>J10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45800" y="13716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coupling capacitor siphons off a small amount of charge from the primary ion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J10 installed: Default configuration for unused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J9 installed: High energy channel configuration</a:t>
            </a:r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High Energy Ion Extension </a:t>
            </a:r>
          </a:p>
          <a:p>
            <a:r>
              <a:rPr lang="en-US" sz="2400" dirty="0" smtClean="0"/>
              <a:t>Implementation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/>
          <p:cNvPicPr/>
          <p:nvPr/>
        </p:nvPicPr>
        <p:blipFill>
          <a:blip r:embed="rId2"/>
          <a:stretch/>
        </p:blipFill>
        <p:spPr>
          <a:xfrm>
            <a:off x="360" y="2463840"/>
            <a:ext cx="9143640" cy="291780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3113640" y="2867760"/>
            <a:ext cx="3256920" cy="2386440"/>
          </a:xfrm>
          <a:prstGeom prst="rect">
            <a:avLst/>
          </a:prstGeom>
          <a:noFill/>
          <a:ln w="3672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TextShape 3"/>
          <p:cNvSpPr txBox="1"/>
          <p:nvPr/>
        </p:nvSpPr>
        <p:spPr>
          <a:xfrm>
            <a:off x="3840480" y="4907880"/>
            <a:ext cx="17983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Energy Board</a:t>
            </a:r>
            <a:endParaRPr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High Energy Ion Extension </a:t>
            </a:r>
          </a:p>
          <a:p>
            <a:r>
              <a:rPr lang="en-US" sz="2400" dirty="0" smtClean="0"/>
              <a:t>Test Circuit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High Energy Ion Extension </a:t>
            </a:r>
          </a:p>
          <a:p>
            <a:r>
              <a:rPr lang="en-US" sz="2400" dirty="0" smtClean="0"/>
              <a:t>Output (E &gt; 50 MeV)</a:t>
            </a:r>
            <a:endParaRPr lang="en-US" sz="24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2"/>
          <a:srcRect l="21205" r="38305" b="33617"/>
          <a:stretch/>
        </p:blipFill>
        <p:spPr>
          <a:xfrm>
            <a:off x="0" y="1676400"/>
            <a:ext cx="3461760" cy="3878760"/>
          </a:xfrm>
          <a:prstGeom prst="rect">
            <a:avLst/>
          </a:prstGeom>
          <a:ln>
            <a:noFill/>
          </a:ln>
        </p:spPr>
      </p:pic>
      <p:sp>
        <p:nvSpPr>
          <p:cNvPr id="17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9" name="Picture 18"/>
          <p:cNvPicPr/>
          <p:nvPr/>
        </p:nvPicPr>
        <p:blipFill>
          <a:blip r:embed="rId3"/>
          <a:stretch/>
        </p:blipFill>
        <p:spPr>
          <a:xfrm>
            <a:off x="3461760" y="1650580"/>
            <a:ext cx="5682240" cy="3414960"/>
          </a:xfrm>
          <a:prstGeom prst="rect">
            <a:avLst/>
          </a:prstGeom>
          <a:ln>
            <a:noFill/>
          </a:ln>
        </p:spPr>
      </p:pic>
      <p:sp>
        <p:nvSpPr>
          <p:cNvPr id="20" name="Line 3"/>
          <p:cNvSpPr/>
          <p:nvPr/>
        </p:nvSpPr>
        <p:spPr>
          <a:xfrm>
            <a:off x="1714140" y="5287190"/>
            <a:ext cx="800460" cy="0"/>
          </a:xfrm>
          <a:prstGeom prst="line">
            <a:avLst/>
          </a:prstGeom>
          <a:ln w="18360">
            <a:solidFill>
              <a:srgbClr val="FF3333"/>
            </a:solidFill>
            <a:round/>
            <a:headEnd type="triangle" w="med" len="med"/>
            <a:tailEnd type="triangle" w="med" len="med"/>
          </a:ln>
        </p:spPr>
      </p:sp>
      <p:sp>
        <p:nvSpPr>
          <p:cNvPr id="21" name="TextShape 4"/>
          <p:cNvSpPr txBox="1"/>
          <p:nvPr/>
        </p:nvSpPr>
        <p:spPr>
          <a:xfrm>
            <a:off x="4271148" y="5225440"/>
            <a:ext cx="3246840" cy="32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en-US" dirty="0" err="1">
                <a:solidFill>
                  <a:srgbClr val="000000"/>
                </a:solidFill>
                <a:latin typeface="Arial"/>
              </a:rPr>
              <a:t>Pulsewidth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(ignores glitch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22" name="Line 5"/>
          <p:cNvSpPr/>
          <p:nvPr/>
        </p:nvSpPr>
        <p:spPr>
          <a:xfrm flipH="1" flipV="1">
            <a:off x="2590800" y="5287190"/>
            <a:ext cx="1651000" cy="123009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24" name="TextBox 23"/>
          <p:cNvSpPr txBox="1"/>
          <p:nvPr/>
        </p:nvSpPr>
        <p:spPr>
          <a:xfrm>
            <a:off x="228600" y="5715000"/>
            <a:ext cx="4426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Yellow – Ion </a:t>
            </a:r>
            <a:r>
              <a:rPr lang="en-US" sz="1200" dirty="0" smtClean="0"/>
              <a:t>High </a:t>
            </a:r>
            <a:r>
              <a:rPr lang="en-US" sz="1200" dirty="0"/>
              <a:t>Gain Channel Peak Detect Output (1 V/div)</a:t>
            </a:r>
          </a:p>
          <a:p>
            <a:r>
              <a:rPr lang="en-US" sz="1200" dirty="0"/>
              <a:t>Maroon – Ion </a:t>
            </a:r>
            <a:r>
              <a:rPr lang="en-US" sz="1200" dirty="0" smtClean="0"/>
              <a:t>Low </a:t>
            </a:r>
            <a:r>
              <a:rPr lang="en-US" sz="1200" dirty="0"/>
              <a:t>Gain Channel Output (50 mV/div)</a:t>
            </a:r>
          </a:p>
          <a:p>
            <a:r>
              <a:rPr lang="en-US" sz="1200" dirty="0"/>
              <a:t>Blue – Ion </a:t>
            </a:r>
            <a:r>
              <a:rPr lang="en-US" sz="1200" dirty="0" smtClean="0"/>
              <a:t>Low </a:t>
            </a:r>
            <a:r>
              <a:rPr lang="en-US" sz="1200" dirty="0"/>
              <a:t>Gain Channel Peak Detect Output (50 mV/div)</a:t>
            </a:r>
          </a:p>
          <a:p>
            <a:r>
              <a:rPr lang="en-US" sz="1200" dirty="0"/>
              <a:t>Green – </a:t>
            </a:r>
            <a:r>
              <a:rPr lang="en-US" sz="1200" dirty="0" smtClean="0"/>
              <a:t>Ion Low Gain Leading </a:t>
            </a:r>
            <a:r>
              <a:rPr lang="en-US" sz="1200" dirty="0"/>
              <a:t>Edge Discriminator (5 V/div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5" name="TextShape 7"/>
          <p:cNvSpPr txBox="1"/>
          <p:nvPr/>
        </p:nvSpPr>
        <p:spPr>
          <a:xfrm>
            <a:off x="7220578" y="6305520"/>
            <a:ext cx="1905000" cy="229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000" dirty="0">
                <a:latin typeface="Arial"/>
              </a:rPr>
              <a:t>*Data courtesy of Ken Nelson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29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1178" r="25353" b="33591"/>
          <a:stretch/>
        </p:blipFill>
        <p:spPr>
          <a:xfrm>
            <a:off x="0" y="1673352"/>
            <a:ext cx="4571280" cy="3881808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4572000" y="1066800"/>
            <a:ext cx="4572000" cy="275220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1960797" y="4438440"/>
            <a:ext cx="666000" cy="819360"/>
          </a:xfrm>
          <a:prstGeom prst="rect">
            <a:avLst/>
          </a:prstGeom>
          <a:noFill/>
          <a:ln w="3672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Line 4"/>
          <p:cNvSpPr/>
          <p:nvPr/>
        </p:nvSpPr>
        <p:spPr>
          <a:xfrm flipV="1">
            <a:off x="2745000" y="2514600"/>
            <a:ext cx="3656160" cy="1828080"/>
          </a:xfrm>
          <a:prstGeom prst="line">
            <a:avLst/>
          </a:prstGeom>
          <a:ln w="18360">
            <a:solidFill>
              <a:srgbClr val="FF3333"/>
            </a:solidFill>
            <a:round/>
            <a:tailEnd type="triangle" w="med" len="med"/>
          </a:ln>
        </p:spPr>
      </p:sp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4572000" y="3782640"/>
            <a:ext cx="4583880" cy="2755080"/>
          </a:xfrm>
          <a:prstGeom prst="rect">
            <a:avLst/>
          </a:prstGeom>
          <a:ln>
            <a:noFill/>
          </a:ln>
        </p:spPr>
      </p:pic>
      <p:sp>
        <p:nvSpPr>
          <p:cNvPr id="9" name="TextShape 5"/>
          <p:cNvSpPr txBox="1"/>
          <p:nvPr/>
        </p:nvSpPr>
        <p:spPr>
          <a:xfrm>
            <a:off x="5817240" y="3819000"/>
            <a:ext cx="2183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solidFill>
                  <a:srgbClr val="3333FF"/>
                </a:solidFill>
                <a:latin typeface="Arial"/>
              </a:rPr>
              <a:t>Raised Threshold</a:t>
            </a:r>
            <a:endParaRPr dirty="0"/>
          </a:p>
        </p:txBody>
      </p:sp>
      <p:sp>
        <p:nvSpPr>
          <p:cNvPr id="10" name="TextShape 6"/>
          <p:cNvSpPr txBox="1"/>
          <p:nvPr/>
        </p:nvSpPr>
        <p:spPr>
          <a:xfrm>
            <a:off x="5684040" y="1095240"/>
            <a:ext cx="21182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>
                <a:solidFill>
                  <a:srgbClr val="0000FF"/>
                </a:solidFill>
                <a:latin typeface="Arial"/>
              </a:rPr>
              <a:t>Nominal Threshold</a:t>
            </a:r>
            <a:endParaRPr/>
          </a:p>
        </p:txBody>
      </p:sp>
      <p:sp>
        <p:nvSpPr>
          <p:cNvPr id="11" name="TextShape 7"/>
          <p:cNvSpPr txBox="1"/>
          <p:nvPr/>
        </p:nvSpPr>
        <p:spPr>
          <a:xfrm>
            <a:off x="7220578" y="6305520"/>
            <a:ext cx="1905000" cy="229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000" dirty="0">
                <a:latin typeface="Arial"/>
              </a:rPr>
              <a:t>*Data courtesy of Ken Nelson</a:t>
            </a:r>
            <a:endParaRPr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High Energy Ion Extension </a:t>
            </a:r>
          </a:p>
          <a:p>
            <a:r>
              <a:rPr lang="en-US" sz="2400" dirty="0" smtClean="0"/>
              <a:t>Output (E &lt; 50 MeV)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5715000"/>
            <a:ext cx="4426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Yellow – Ion </a:t>
            </a:r>
            <a:r>
              <a:rPr lang="en-US" sz="1200" dirty="0" smtClean="0"/>
              <a:t>High </a:t>
            </a:r>
            <a:r>
              <a:rPr lang="en-US" sz="1200" dirty="0"/>
              <a:t>Gain Channel Peak Detect Output (1 V/div)</a:t>
            </a:r>
          </a:p>
          <a:p>
            <a:r>
              <a:rPr lang="en-US" sz="1200" dirty="0"/>
              <a:t>Maroon – Ion </a:t>
            </a:r>
            <a:r>
              <a:rPr lang="en-US" sz="1200" dirty="0" smtClean="0"/>
              <a:t>Low </a:t>
            </a:r>
            <a:r>
              <a:rPr lang="en-US" sz="1200" dirty="0"/>
              <a:t>Gain Channel Output (50 mV/div)</a:t>
            </a:r>
          </a:p>
          <a:p>
            <a:r>
              <a:rPr lang="en-US" sz="1200" dirty="0"/>
              <a:t>Blue – Ion </a:t>
            </a:r>
            <a:r>
              <a:rPr lang="en-US" sz="1200" dirty="0" smtClean="0"/>
              <a:t>Low </a:t>
            </a:r>
            <a:r>
              <a:rPr lang="en-US" sz="1200" dirty="0"/>
              <a:t>Gain Channel Peak Detect Output (50 mV/div)</a:t>
            </a:r>
          </a:p>
          <a:p>
            <a:r>
              <a:rPr lang="en-US" sz="1200" dirty="0"/>
              <a:t>Green – </a:t>
            </a:r>
            <a:r>
              <a:rPr lang="en-US" sz="1200" dirty="0" smtClean="0"/>
              <a:t>Ion Low Gain Leading </a:t>
            </a:r>
            <a:r>
              <a:rPr lang="en-US" sz="1200" dirty="0"/>
              <a:t>Edge Discriminator (5 V/div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262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229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Pulse height measurement used up to ~1.5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Pulse width measurement used in 1.5 MeV &lt; E &lt; 20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Low gain channel pulse width measurement used for E &gt; 50 MeV (high gain preamp saturates)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a continuous range of measurements other methods are required for ions with 20 MeV &lt; E &lt; 50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Electron pixel for 20 MeV &lt; E &lt;  50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Fabricate with thicker flashing to absorb ~17 – 26 MeV of ion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Resulting ions deposit ~3 – 24 MeV in detector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do not deposit this much energy in 700 um of 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Require valid TOF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High Energy Ion Extension </a:t>
            </a:r>
          </a:p>
          <a:p>
            <a:r>
              <a:rPr lang="en-US" sz="2400" dirty="0" smtClean="0"/>
              <a:t>Current Methodology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5407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/>
          <p:cNvPicPr/>
          <p:nvPr/>
        </p:nvPicPr>
        <p:blipFill>
          <a:blip r:embed="rId2"/>
          <a:stretch/>
        </p:blipFill>
        <p:spPr>
          <a:xfrm>
            <a:off x="3174840" y="1402920"/>
            <a:ext cx="5968800" cy="447660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457200" y="274680"/>
            <a:ext cx="822816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422031" y="1722983"/>
            <a:ext cx="30069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Sweep a </a:t>
            </a:r>
            <a:r>
              <a:rPr lang="en-US" dirty="0" err="1" smtClean="0"/>
              <a:t>pulser</a:t>
            </a:r>
            <a:r>
              <a:rPr lang="en-US" dirty="0" smtClean="0"/>
              <a:t> over energy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source peaks to calibrate the </a:t>
            </a:r>
            <a:r>
              <a:rPr lang="en-US" dirty="0" err="1" smtClean="0"/>
              <a:t>pulser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Generate calibration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For source </a:t>
            </a:r>
            <a:r>
              <a:rPr lang="en-US" i="1" dirty="0" smtClean="0"/>
              <a:t>points shown</a:t>
            </a:r>
            <a:r>
              <a:rPr lang="en-US" dirty="0" smtClean="0"/>
              <a:t>, error &lt; 0.05 </a:t>
            </a:r>
            <a:r>
              <a:rPr lang="en-US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channels better than 0.5 %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energy points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 to use Bi207 for ~1 MeV electrons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Energy Board Calibration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/>
          <p:cNvPicPr/>
          <p:nvPr/>
        </p:nvPicPr>
        <p:blipFill>
          <a:blip r:embed="rId2"/>
          <a:stretch/>
        </p:blipFill>
        <p:spPr>
          <a:xfrm>
            <a:off x="838200" y="1011308"/>
            <a:ext cx="7266058" cy="5449211"/>
          </a:xfrm>
          <a:prstGeom prst="rect">
            <a:avLst/>
          </a:prstGeom>
          <a:ln>
            <a:noFill/>
          </a:ln>
        </p:spPr>
      </p:pic>
      <p:sp>
        <p:nvSpPr>
          <p:cNvPr id="158" name="TextShape 2"/>
          <p:cNvSpPr txBox="1"/>
          <p:nvPr/>
        </p:nvSpPr>
        <p:spPr>
          <a:xfrm>
            <a:off x="7086600" y="6208600"/>
            <a:ext cx="20574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dirty="0">
                <a:latin typeface="Arial"/>
              </a:rPr>
              <a:t>*Test bench ADC glitch</a:t>
            </a:r>
            <a:endParaRPr sz="1400" dirty="0"/>
          </a:p>
        </p:txBody>
      </p:sp>
      <p:sp>
        <p:nvSpPr>
          <p:cNvPr id="159" name="TextShape 3"/>
          <p:cNvSpPr txBox="1"/>
          <p:nvPr/>
        </p:nvSpPr>
        <p:spPr>
          <a:xfrm>
            <a:off x="3777480" y="2590800"/>
            <a:ext cx="2692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* </a:t>
            </a:r>
            <a:endParaRPr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Energy Board X-ray Spectra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/>
          <p:cNvPicPr/>
          <p:nvPr/>
        </p:nvPicPr>
        <p:blipFill>
          <a:blip r:embed="rId2"/>
          <a:stretch/>
        </p:blipFill>
        <p:spPr>
          <a:xfrm>
            <a:off x="835880" y="1066800"/>
            <a:ext cx="7314480" cy="5485680"/>
          </a:xfrm>
          <a:prstGeom prst="rect">
            <a:avLst/>
          </a:prstGeom>
          <a:ln>
            <a:noFill/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Energy Board Thermal Testing</a:t>
            </a:r>
          </a:p>
          <a:p>
            <a:r>
              <a:rPr lang="en-US" sz="2400" dirty="0" smtClean="0"/>
              <a:t>Eu155 Spectra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/>
          <p:cNvPicPr/>
          <p:nvPr/>
        </p:nvPicPr>
        <p:blipFill>
          <a:blip r:embed="rId2"/>
          <a:stretch/>
        </p:blipFill>
        <p:spPr>
          <a:xfrm>
            <a:off x="929880" y="991320"/>
            <a:ext cx="7314480" cy="5485680"/>
          </a:xfrm>
          <a:prstGeom prst="rect">
            <a:avLst/>
          </a:prstGeom>
          <a:ln>
            <a:noFill/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Energy Board Thermal Testing</a:t>
            </a:r>
          </a:p>
          <a:p>
            <a:r>
              <a:rPr lang="en-US" sz="2400" dirty="0" smtClean="0"/>
              <a:t>Peak Width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70" y="1854872"/>
            <a:ext cx="5168103" cy="323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5" y="2486965"/>
            <a:ext cx="2936976" cy="219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4618" y="5803226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Board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960208" y="4005579"/>
            <a:ext cx="360406" cy="1799635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594768" y="5800646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</a:t>
            </a:r>
            <a:r>
              <a:rPr lang="en-US" dirty="0" smtClean="0"/>
              <a:t>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781800" y="4719597"/>
            <a:ext cx="448962" cy="1176815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286000" y="4938672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Boards (x4)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810000" y="3445342"/>
            <a:ext cx="864232" cy="1460054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258021" y="1332095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 Boards (x8)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096000" y="1701427"/>
            <a:ext cx="381001" cy="1346573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EPI-Lo Electronics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21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2"/>
          <a:stretch/>
        </p:blipFill>
        <p:spPr>
          <a:xfrm>
            <a:off x="0" y="2089440"/>
            <a:ext cx="4571640" cy="3437640"/>
          </a:xfrm>
          <a:prstGeom prst="rect">
            <a:avLst/>
          </a:prstGeom>
          <a:ln>
            <a:noFill/>
          </a:ln>
        </p:spPr>
      </p:pic>
      <p:pic>
        <p:nvPicPr>
          <p:cNvPr id="166" name="Picture 165"/>
          <p:cNvPicPr/>
          <p:nvPr/>
        </p:nvPicPr>
        <p:blipFill>
          <a:blip r:embed="rId3"/>
          <a:stretch/>
        </p:blipFill>
        <p:spPr>
          <a:xfrm>
            <a:off x="4572000" y="2089440"/>
            <a:ext cx="4571640" cy="3428640"/>
          </a:xfrm>
          <a:prstGeom prst="rect">
            <a:avLst/>
          </a:prstGeom>
          <a:ln>
            <a:noFill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Energy Board Thermal Testing</a:t>
            </a:r>
          </a:p>
          <a:p>
            <a:r>
              <a:rPr lang="en-US" sz="2400" dirty="0" smtClean="0"/>
              <a:t>Peak Location Stability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Energy Board Summary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8229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Energy Board meets/exceeds all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Extended ion energy range: 50 </a:t>
            </a:r>
            <a:r>
              <a:rPr lang="en-US" sz="2400" dirty="0" err="1" smtClean="0"/>
              <a:t>keV</a:t>
            </a:r>
            <a:r>
              <a:rPr lang="en-US" sz="2400" dirty="0" smtClean="0"/>
              <a:t> – 200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Normal ion channel E &lt; 20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Elec</a:t>
            </a:r>
            <a:r>
              <a:rPr lang="en-US" sz="2000" dirty="0" smtClean="0"/>
              <a:t> channel with thicker flashing 20 MeV &lt; E &lt; 50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Ion extended energy channel  E &gt; 50 </a:t>
            </a:r>
            <a:r>
              <a:rPr lang="en-US" sz="2000" dirty="0" smtClean="0"/>
              <a:t>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Not yet tested with high energy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Energy Board is on it’s way to being well calibrated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Calibration at low energies is very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Higher energy points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Bi207 (~1 MeV electrons)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Energy </a:t>
            </a:r>
            <a:r>
              <a:rPr lang="en-US" sz="2400" dirty="0" smtClean="0"/>
              <a:t>Board thermal characteristics are acceptable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Noise width remains within spec beyond expected operating temperatures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Observed </a:t>
            </a:r>
            <a:r>
              <a:rPr lang="en-US" sz="2000" dirty="0" smtClean="0"/>
              <a:t>effects are small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Verify with higher energy point: Ba133 </a:t>
            </a:r>
            <a:r>
              <a:rPr lang="en-US" sz="2000" dirty="0"/>
              <a:t>(356 </a:t>
            </a:r>
            <a:r>
              <a:rPr lang="en-US" sz="2000" dirty="0" err="1"/>
              <a:t>keV</a:t>
            </a:r>
            <a:r>
              <a:rPr lang="en-US" sz="2000" dirty="0"/>
              <a:t> x-ray</a:t>
            </a:r>
            <a:r>
              <a:rPr lang="en-US" sz="20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72557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989769"/>
            <a:ext cx="7296150" cy="543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EPI-Lo 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4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457200" y="1091760"/>
            <a:ext cx="1972800" cy="5385240"/>
          </a:xfrm>
          <a:prstGeom prst="rect">
            <a:avLst/>
          </a:prstGeom>
          <a:ln>
            <a:noFill/>
          </a:ln>
        </p:spPr>
      </p:pic>
      <p:pic>
        <p:nvPicPr>
          <p:cNvPr id="75" name="Picture 4"/>
          <p:cNvPicPr/>
          <p:nvPr/>
        </p:nvPicPr>
        <p:blipFill>
          <a:blip r:embed="rId3"/>
          <a:stretch/>
        </p:blipFill>
        <p:spPr>
          <a:xfrm rot="10800000">
            <a:off x="6242513" y="1392647"/>
            <a:ext cx="2523600" cy="2608560"/>
          </a:xfrm>
          <a:prstGeom prst="rect">
            <a:avLst/>
          </a:prstGeom>
          <a:ln>
            <a:noFill/>
          </a:ln>
        </p:spPr>
      </p:pic>
      <p:pic>
        <p:nvPicPr>
          <p:cNvPr id="76" name="Picture 5"/>
          <p:cNvPicPr/>
          <p:nvPr/>
        </p:nvPicPr>
        <p:blipFill>
          <a:blip r:embed="rId4"/>
          <a:stretch/>
        </p:blipFill>
        <p:spPr>
          <a:xfrm>
            <a:off x="2872080" y="4297200"/>
            <a:ext cx="3398400" cy="2179800"/>
          </a:xfrm>
          <a:prstGeom prst="rect">
            <a:avLst/>
          </a:prstGeom>
          <a:ln>
            <a:noFill/>
          </a:ln>
        </p:spPr>
      </p:pic>
      <p:sp>
        <p:nvSpPr>
          <p:cNvPr id="77" name="CustomShape 2"/>
          <p:cNvSpPr/>
          <p:nvPr/>
        </p:nvSpPr>
        <p:spPr>
          <a:xfrm>
            <a:off x="3446640" y="1571880"/>
            <a:ext cx="2284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APL ASIC Energy Chip</a:t>
            </a:r>
            <a:endParaRPr/>
          </a:p>
        </p:txBody>
      </p:sp>
      <p:sp>
        <p:nvSpPr>
          <p:cNvPr id="78" name="CustomShape 3"/>
          <p:cNvSpPr/>
          <p:nvPr/>
        </p:nvSpPr>
        <p:spPr>
          <a:xfrm>
            <a:off x="3062160" y="3167400"/>
            <a:ext cx="30531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SSD Bias Voltage Connection</a:t>
            </a:r>
            <a:endParaRPr/>
          </a:p>
        </p:txBody>
      </p:sp>
      <p:sp>
        <p:nvSpPr>
          <p:cNvPr id="79" name="CustomShape 4"/>
          <p:cNvSpPr/>
          <p:nvPr/>
        </p:nvSpPr>
        <p:spPr>
          <a:xfrm>
            <a:off x="3446640" y="2108640"/>
            <a:ext cx="22845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Detector Pin Sockets</a:t>
            </a:r>
            <a:endParaRPr/>
          </a:p>
        </p:txBody>
      </p:sp>
      <p:sp>
        <p:nvSpPr>
          <p:cNvPr id="80" name="CustomShape 5"/>
          <p:cNvSpPr/>
          <p:nvPr/>
        </p:nvSpPr>
        <p:spPr>
          <a:xfrm>
            <a:off x="3256200" y="2660520"/>
            <a:ext cx="26654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Integrated Flex Cable</a:t>
            </a:r>
            <a:endParaRPr/>
          </a:p>
        </p:txBody>
      </p:sp>
      <p:sp>
        <p:nvSpPr>
          <p:cNvPr id="81" name="CustomShape 6"/>
          <p:cNvSpPr/>
          <p:nvPr/>
        </p:nvSpPr>
        <p:spPr>
          <a:xfrm>
            <a:off x="6582960" y="4347120"/>
            <a:ext cx="17056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Protective Cover</a:t>
            </a:r>
            <a:endParaRPr/>
          </a:p>
        </p:txBody>
      </p:sp>
      <p:sp>
        <p:nvSpPr>
          <p:cNvPr id="82" name="CustomShape 7"/>
          <p:cNvSpPr/>
          <p:nvPr/>
        </p:nvSpPr>
        <p:spPr>
          <a:xfrm>
            <a:off x="6586920" y="5085840"/>
            <a:ext cx="22906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Ultem Detector Mount</a:t>
            </a:r>
            <a:endParaRPr/>
          </a:p>
        </p:txBody>
      </p:sp>
      <p:sp>
        <p:nvSpPr>
          <p:cNvPr id="83" name="CustomShape 8"/>
          <p:cNvSpPr/>
          <p:nvPr/>
        </p:nvSpPr>
        <p:spPr>
          <a:xfrm>
            <a:off x="6579720" y="5454840"/>
            <a:ext cx="141444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Energy Board</a:t>
            </a:r>
            <a:endParaRPr/>
          </a:p>
        </p:txBody>
      </p:sp>
      <p:sp>
        <p:nvSpPr>
          <p:cNvPr id="84" name="CustomShape 9"/>
          <p:cNvSpPr/>
          <p:nvPr/>
        </p:nvSpPr>
        <p:spPr>
          <a:xfrm>
            <a:off x="6585480" y="4716480"/>
            <a:ext cx="2014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Solid State Detector</a:t>
            </a:r>
            <a:endParaRPr/>
          </a:p>
        </p:txBody>
      </p:sp>
      <p:sp>
        <p:nvSpPr>
          <p:cNvPr id="85" name="CustomShape 10"/>
          <p:cNvSpPr/>
          <p:nvPr/>
        </p:nvSpPr>
        <p:spPr>
          <a:xfrm>
            <a:off x="6584760" y="5824200"/>
            <a:ext cx="2079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Detector Pin Sockets</a:t>
            </a:r>
            <a:endParaRPr/>
          </a:p>
        </p:txBody>
      </p:sp>
      <p:sp>
        <p:nvSpPr>
          <p:cNvPr id="86" name="Line 11"/>
          <p:cNvSpPr/>
          <p:nvPr/>
        </p:nvSpPr>
        <p:spPr>
          <a:xfrm flipH="1">
            <a:off x="1515240" y="1750800"/>
            <a:ext cx="1922400" cy="37260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87" name="Line 12"/>
          <p:cNvSpPr/>
          <p:nvPr/>
        </p:nvSpPr>
        <p:spPr>
          <a:xfrm flipV="1">
            <a:off x="5641560" y="2296560"/>
            <a:ext cx="1268280" cy="3528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88" name="Line 13"/>
          <p:cNvSpPr/>
          <p:nvPr/>
        </p:nvSpPr>
        <p:spPr>
          <a:xfrm>
            <a:off x="5637240" y="2319960"/>
            <a:ext cx="2441520" cy="17568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89" name="Line 14"/>
          <p:cNvSpPr/>
          <p:nvPr/>
        </p:nvSpPr>
        <p:spPr>
          <a:xfrm>
            <a:off x="5619960" y="2856720"/>
            <a:ext cx="1679760" cy="73872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90" name="Line 15"/>
          <p:cNvSpPr/>
          <p:nvPr/>
        </p:nvSpPr>
        <p:spPr>
          <a:xfrm flipH="1">
            <a:off x="1368000" y="2886240"/>
            <a:ext cx="2057040" cy="45792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91" name="Line 16"/>
          <p:cNvSpPr/>
          <p:nvPr/>
        </p:nvSpPr>
        <p:spPr>
          <a:xfrm flipH="1">
            <a:off x="2355120" y="3344160"/>
            <a:ext cx="788040" cy="31176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92" name="Line 17"/>
          <p:cNvSpPr/>
          <p:nvPr/>
        </p:nvSpPr>
        <p:spPr>
          <a:xfrm flipH="1">
            <a:off x="5602320" y="4560600"/>
            <a:ext cx="957600" cy="22968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93" name="Line 18"/>
          <p:cNvSpPr/>
          <p:nvPr/>
        </p:nvSpPr>
        <p:spPr>
          <a:xfrm flipH="1">
            <a:off x="4251600" y="4915200"/>
            <a:ext cx="2335320" cy="9144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94" name="Line 19"/>
          <p:cNvSpPr/>
          <p:nvPr/>
        </p:nvSpPr>
        <p:spPr>
          <a:xfrm flipH="1" flipV="1">
            <a:off x="5689080" y="5145240"/>
            <a:ext cx="884160" cy="13860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95" name="Line 20"/>
          <p:cNvSpPr/>
          <p:nvPr/>
        </p:nvSpPr>
        <p:spPr>
          <a:xfrm flipH="1" flipV="1">
            <a:off x="5689080" y="5283840"/>
            <a:ext cx="871560" cy="34200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96" name="Line 21"/>
          <p:cNvSpPr/>
          <p:nvPr/>
        </p:nvSpPr>
        <p:spPr>
          <a:xfrm flipH="1" flipV="1">
            <a:off x="4814280" y="5612880"/>
            <a:ext cx="1789560" cy="41112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26" name="CustomShape 10"/>
          <p:cNvSpPr/>
          <p:nvPr/>
        </p:nvSpPr>
        <p:spPr>
          <a:xfrm>
            <a:off x="6603840" y="6187800"/>
            <a:ext cx="207900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Test bench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DejaVu Sans"/>
              </a:rPr>
              <a:t>standoffs/</a:t>
            </a:r>
            <a:r>
              <a:rPr lang="en-US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PCB</a:t>
            </a:r>
            <a:endParaRPr dirty="0"/>
          </a:p>
        </p:txBody>
      </p:sp>
      <p:sp>
        <p:nvSpPr>
          <p:cNvPr id="27" name="Line 20"/>
          <p:cNvSpPr/>
          <p:nvPr/>
        </p:nvSpPr>
        <p:spPr>
          <a:xfrm flipH="1" flipV="1">
            <a:off x="5689080" y="6187800"/>
            <a:ext cx="884160" cy="181800"/>
          </a:xfrm>
          <a:prstGeom prst="line">
            <a:avLst/>
          </a:prstGeom>
          <a:ln w="18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28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EPI-Lo – Energy 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229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APL Hockey Pucks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JUNO/JEDI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Van Allen Probes/RBSPICE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MMS/EIS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New Horizons/PEPPSI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APL Energy ASIC Heritage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400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22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Noise width: &lt; 15 </a:t>
            </a:r>
            <a:r>
              <a:rPr lang="en-US" sz="2400" dirty="0" err="1" smtClean="0"/>
              <a:t>keV</a:t>
            </a:r>
            <a:r>
              <a:rPr lang="en-US" sz="2400" dirty="0" smtClean="0"/>
              <a:t> FWHM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Energy Board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/>
          <p:nvPr/>
        </p:nvPicPr>
        <p:blipFill>
          <a:blip r:embed="rId2"/>
          <a:stretch/>
        </p:blipFill>
        <p:spPr>
          <a:xfrm>
            <a:off x="1177609" y="1066800"/>
            <a:ext cx="6706209" cy="5332920"/>
          </a:xfrm>
          <a:prstGeom prst="rect">
            <a:avLst/>
          </a:prstGeom>
          <a:ln>
            <a:noFill/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Energy Board Schematic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/>
          <p:cNvPicPr/>
          <p:nvPr/>
        </p:nvPicPr>
        <p:blipFill>
          <a:blip r:embed="rId2"/>
          <a:stretch/>
        </p:blipFill>
        <p:spPr>
          <a:xfrm>
            <a:off x="612720" y="1600200"/>
            <a:ext cx="8094960" cy="422928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2475720" y="6019920"/>
            <a:ext cx="1389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(not to scale)</a:t>
            </a:r>
            <a:endParaRPr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Energy Board PCB Layer </a:t>
            </a:r>
            <a:r>
              <a:rPr lang="en-US" dirty="0" err="1" smtClean="0"/>
              <a:t>Stackup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/>
          <p:cNvPicPr/>
          <p:nvPr/>
        </p:nvPicPr>
        <p:blipFill>
          <a:blip r:embed="rId2"/>
          <a:stretch/>
        </p:blipFill>
        <p:spPr>
          <a:xfrm>
            <a:off x="828900" y="952040"/>
            <a:ext cx="7589880" cy="537084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4623840" y="4724400"/>
            <a:ext cx="11278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50 mV/div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  <a:ea typeface="DejaVu Sans"/>
              </a:rPr>
              <a:t>2 us/div</a:t>
            </a:r>
            <a:endParaRPr/>
          </a:p>
        </p:txBody>
      </p:sp>
      <p:sp>
        <p:nvSpPr>
          <p:cNvPr id="105" name="CustomShape 3"/>
          <p:cNvSpPr/>
          <p:nvPr/>
        </p:nvSpPr>
        <p:spPr>
          <a:xfrm flipH="1">
            <a:off x="3275280" y="1704960"/>
            <a:ext cx="1348560" cy="579600"/>
          </a:xfrm>
          <a:prstGeom prst="straightConnector1">
            <a:avLst/>
          </a:prstGeom>
          <a:noFill/>
          <a:ln w="25560">
            <a:solidFill>
              <a:srgbClr val="C0504D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4623840" y="1523160"/>
            <a:ext cx="18489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Peak Detect Reset</a:t>
            </a:r>
            <a:endParaRPr dirty="0"/>
          </a:p>
        </p:txBody>
      </p:sp>
      <p:sp>
        <p:nvSpPr>
          <p:cNvPr id="107" name="CustomShape 5"/>
          <p:cNvSpPr/>
          <p:nvPr/>
        </p:nvSpPr>
        <p:spPr>
          <a:xfrm>
            <a:off x="4583520" y="2999540"/>
            <a:ext cx="29430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Yellow – Energy Board Output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Red – Peak Detect Output</a:t>
            </a:r>
            <a:endParaRPr dirty="0"/>
          </a:p>
        </p:txBody>
      </p:sp>
      <p:sp>
        <p:nvSpPr>
          <p:cNvPr id="108" name="CustomShape 6"/>
          <p:cNvSpPr/>
          <p:nvPr/>
        </p:nvSpPr>
        <p:spPr>
          <a:xfrm>
            <a:off x="1600200" y="2817740"/>
            <a:ext cx="12484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Calibri"/>
                <a:ea typeface="DejaVu Sans"/>
              </a:rPr>
              <a:t>E ~ 238 </a:t>
            </a:r>
            <a:r>
              <a:rPr lang="en-US" strike="noStrike" dirty="0" err="1">
                <a:solidFill>
                  <a:srgbClr val="000000"/>
                </a:solidFill>
                <a:latin typeface="Calibri"/>
                <a:ea typeface="DejaVu Sans"/>
              </a:rPr>
              <a:t>keV</a:t>
            </a:r>
            <a:endParaRPr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83879" y="185100"/>
            <a:ext cx="7199939" cy="675511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Energy Board Output Waveforms (1)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636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Mid Phase B Status - ISIS - DRAFT 1</vt:lpstr>
      <vt:lpstr>Energy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Parker, Charles W.</cp:lastModifiedBy>
  <cp:revision>33</cp:revision>
  <dcterms:modified xsi:type="dcterms:W3CDTF">2014-11-03T16:14:49Z</dcterms:modified>
</cp:coreProperties>
</file>