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60" r:id="rId5"/>
    <p:sldId id="269" r:id="rId6"/>
    <p:sldId id="278" r:id="rId7"/>
    <p:sldId id="279" r:id="rId8"/>
    <p:sldId id="268" r:id="rId9"/>
    <p:sldId id="267" r:id="rId10"/>
    <p:sldId id="280" r:id="rId11"/>
    <p:sldId id="28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SolarProbePlusBannerTemplat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HU APL - Script - Rough Blue"/>
          <p:cNvPicPr>
            <a:picLocks noChangeAspect="1" noChangeArrowheads="1"/>
          </p:cNvPicPr>
          <p:nvPr/>
        </p:nvPicPr>
        <p:blipFill>
          <a:blip r:embed="rId3">
            <a:lum bright="54000"/>
          </a:blip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PL Icon - Blue"/>
          <p:cNvPicPr>
            <a:picLocks noChangeAspect="1" noChangeArrowheads="1"/>
          </p:cNvPicPr>
          <p:nvPr/>
        </p:nvPicPr>
        <p:blipFill>
          <a:blip r:embed="rId4">
            <a:lum bright="58000"/>
          </a:blip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457200" y="184150"/>
            <a:ext cx="522287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cs typeface="Arial"/>
              </a:rPr>
              <a:t>Solar Probe Plus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Arial"/>
              </a:rPr>
              <a:t>A NASA Mission to Touch the Sun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17649" y="384624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0125" y="199006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43785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ueSolarProbePlusBannerTemplate.jpg"/>
          <p:cNvPicPr>
            <a:picLocks noChangeAspect="1"/>
          </p:cNvPicPr>
          <p:nvPr userDrawn="1"/>
        </p:nvPicPr>
        <p:blipFill>
          <a:blip r:embed="rId2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gray">
          <a:xfrm flipV="1">
            <a:off x="304800" y="6591300"/>
            <a:ext cx="8331200" cy="1588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cs typeface="Arial"/>
              </a:rPr>
              <a:t>Solar Probe Plus</a:t>
            </a:r>
          </a:p>
          <a:p>
            <a:pPr algn="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 dirty="0">
                <a:solidFill>
                  <a:srgbClr val="FFFFFF"/>
                </a:solidFill>
                <a:cs typeface="Arial"/>
              </a:rPr>
              <a:t>A NASA Mission to Touch the Sun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Solar Probe Plus 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May</a:t>
            </a:r>
            <a:r>
              <a:rPr lang="en-US" sz="1000" baseline="0" dirty="0" smtClean="0">
                <a:solidFill>
                  <a:srgbClr val="000000"/>
                </a:solidFill>
              </a:rPr>
              <a:t> 22</a:t>
            </a:r>
            <a:r>
              <a:rPr lang="en-US" sz="1000" dirty="0" smtClean="0">
                <a:solidFill>
                  <a:srgbClr val="000000"/>
                </a:solidFill>
              </a:rPr>
              <a:t>, 2013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9" name="Picture 11" descr="isis logo"/>
          <p:cNvPicPr>
            <a:picLocks noChangeAspect="1" noChangeArrowheads="1"/>
          </p:cNvPicPr>
          <p:nvPr userDrawn="1"/>
        </p:nvPicPr>
        <p:blipFill>
          <a:blip r:embed="rId3"/>
          <a:srcRect b="22746"/>
          <a:stretch>
            <a:fillRect/>
          </a:stretch>
        </p:blipFill>
        <p:spPr bwMode="auto">
          <a:xfrm>
            <a:off x="8702675" y="4648200"/>
            <a:ext cx="441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939" cy="11637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599238"/>
            <a:ext cx="29083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8D548-EDF1-4DF9-9FEB-55BCBD4F68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3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178F9-AF61-4669-9DDA-7914454D74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5290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57D8-4150-40A6-8BC4-D18521F335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29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SolarProbePlusBannerTemplate.jpg"/>
          <p:cNvPicPr>
            <a:picLocks noChangeAspect="1"/>
          </p:cNvPicPr>
          <p:nvPr userDrawn="1"/>
        </p:nvPicPr>
        <p:blipFill>
          <a:blip r:embed="rId6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90675"/>
            <a:ext cx="8426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624638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A3774-74AB-4EB2-8CA1-32AF4F00B6E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5976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92888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9" descr="APL Icon - Blu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cs typeface="Arial"/>
              </a:rPr>
              <a:t>Solar Probe Plus</a:t>
            </a:r>
          </a:p>
          <a:p>
            <a:pPr algn="r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i="1" dirty="0">
                <a:solidFill>
                  <a:srgbClr val="FFFFFF"/>
                </a:solidFill>
                <a:cs typeface="Arial"/>
              </a:rPr>
              <a:t>A NASA Mission to Touch the Sun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Solar Probe Plus Phase B Kickoff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</a:rPr>
              <a:t>March 8, 2012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9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5862637" cy="1470025"/>
          </a:xfrm>
        </p:spPr>
        <p:txBody>
          <a:bodyPr/>
          <a:lstStyle/>
          <a:p>
            <a:r>
              <a:rPr lang="en-US" dirty="0" smtClean="0"/>
              <a:t>EPI-Hi LVPS Review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D. Do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907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8D548-EDF1-4DF9-9FEB-55BCBD4F68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 descr="C:\Users\dodh1\Documents\EPI-Hi\EM\epihi Turn o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262075" cy="39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547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Inrush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8D548-EDF1-4DF9-9FEB-55BCBD4F68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 descr="C:\Users\dodh1\Documents\EPI-Hi\EM\epihiInru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656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Final Part </a:t>
            </a:r>
            <a:r>
              <a:rPr lang="en-US" dirty="0" smtClean="0"/>
              <a:t>placement </a:t>
            </a:r>
            <a:r>
              <a:rPr lang="en-US" dirty="0"/>
              <a:t>EPI LVPS </a:t>
            </a:r>
            <a:r>
              <a:rPr lang="en-US" dirty="0" smtClean="0"/>
              <a:t>is in progress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Routing EPI-Hi LVPS starting next </a:t>
            </a:r>
            <a:r>
              <a:rPr lang="en-US" dirty="0" smtClean="0"/>
              <a:t>week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EM delivered and integrated </a:t>
            </a:r>
            <a:r>
              <a:rPr lang="en-US" dirty="0" smtClean="0"/>
              <a:t>with EPI-Hi instrument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1473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Voltage: </a:t>
            </a:r>
            <a:r>
              <a:rPr lang="en-US" dirty="0" smtClean="0"/>
              <a:t>24-35Vdc</a:t>
            </a:r>
            <a:endParaRPr lang="en-US" dirty="0" smtClean="0"/>
          </a:p>
          <a:p>
            <a:r>
              <a:rPr lang="en-US" dirty="0" smtClean="0"/>
              <a:t>Inrush Current: &lt;10A &lt;10us, &lt;4x or 2.5A &lt;2ms</a:t>
            </a:r>
          </a:p>
          <a:p>
            <a:r>
              <a:rPr lang="en-US" dirty="0" smtClean="0"/>
              <a:t>EMI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2198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LVPS Output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843814"/>
              </p:ext>
            </p:extLst>
          </p:nvPr>
        </p:nvGraphicFramePr>
        <p:xfrm>
          <a:off x="1676400" y="2362200"/>
          <a:ext cx="65532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16736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3816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98168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board</a:t>
            </a:r>
            <a:endParaRPr lang="en-US" dirty="0"/>
          </a:p>
        </p:txBody>
      </p:sp>
      <p:pic>
        <p:nvPicPr>
          <p:cNvPr id="2050" name="Picture 2" descr="C:\Users\dodh1\Documents\EPI-Hi\EM\IMG_20140314_154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4724400" y="1861066"/>
            <a:ext cx="762000" cy="210133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724400" y="149173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Converter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51688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 </a:t>
            </a:r>
            <a:r>
              <a:rPr lang="en-US" dirty="0" err="1" smtClean="0"/>
              <a:t>clk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038600" y="1886219"/>
            <a:ext cx="304800" cy="105066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924800" y="3505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flipH="1">
            <a:off x="6324600" y="3689866"/>
            <a:ext cx="1600200" cy="69746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724421" y="1886219"/>
            <a:ext cx="1438380" cy="222858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753424" y="149025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</a:t>
            </a:r>
            <a:r>
              <a:rPr lang="en-US" dirty="0" smtClean="0"/>
              <a:t> Shield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590800" y="1859586"/>
            <a:ext cx="902938" cy="210281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447800" y="1368030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</a:p>
          <a:p>
            <a:r>
              <a:rPr lang="en-US" dirty="0" smtClean="0"/>
              <a:t>Shield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447800" y="3962400"/>
            <a:ext cx="1283938" cy="105066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99508" y="346821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</a:t>
            </a:r>
          </a:p>
          <a:p>
            <a:r>
              <a:rPr lang="en-US" dirty="0" smtClean="0"/>
              <a:t>Regulators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804" y="2411552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</a:p>
          <a:p>
            <a:r>
              <a:rPr lang="en-US" dirty="0" smtClean="0"/>
              <a:t>Connector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990600" y="3057883"/>
            <a:ext cx="1828800" cy="78273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49" name="TextBox 2048"/>
          <p:cNvSpPr txBox="1"/>
          <p:nvPr/>
        </p:nvSpPr>
        <p:spPr>
          <a:xfrm>
            <a:off x="7810602" y="44943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</a:p>
          <a:p>
            <a:r>
              <a:rPr lang="en-US" dirty="0" smtClean="0"/>
              <a:t>Con.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049" idx="1"/>
          </p:cNvCxnSpPr>
          <p:nvPr/>
        </p:nvCxnSpPr>
        <p:spPr bwMode="auto">
          <a:xfrm flipH="1">
            <a:off x="7048602" y="4817557"/>
            <a:ext cx="762000" cy="34791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45737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with shield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8D548-EDF1-4DF9-9FEB-55BCBD4F68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 descr="C:\Users\dodh1\Documents\EPI-Hi\EM\IMG_20140314_161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399"/>
            <a:ext cx="5943600" cy="44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7390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8D548-EDF1-4DF9-9FEB-55BCBD4F68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0997"/>
              </p:ext>
            </p:extLst>
          </p:nvPr>
        </p:nvGraphicFramePr>
        <p:xfrm>
          <a:off x="1066800" y="1981200"/>
          <a:ext cx="6565900" cy="1619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407"/>
                <a:gridCol w="790193"/>
                <a:gridCol w="812407"/>
                <a:gridCol w="1383631"/>
                <a:gridCol w="1383631"/>
                <a:gridCol w="1383631"/>
              </a:tblGrid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Voltage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Min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 Load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Nom Load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Max Load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+1.84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+3.41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+3.37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+3.45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+6.2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+11.52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+12.48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-5.98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Pri Current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58mA/295mV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144mA/728mV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233mA/1.143V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46143"/>
              </p:ext>
            </p:extLst>
          </p:nvPr>
        </p:nvGraphicFramePr>
        <p:xfrm>
          <a:off x="457200" y="4419600"/>
          <a:ext cx="8001003" cy="1272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531"/>
                <a:gridCol w="589947"/>
                <a:gridCol w="606531"/>
                <a:gridCol w="1032999"/>
                <a:gridCol w="1032999"/>
                <a:gridCol w="1032999"/>
                <a:gridCol w="1032999"/>
                <a:gridCol w="1032999"/>
                <a:gridCol w="1032999"/>
              </a:tblGrid>
              <a:tr h="16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Voltage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Min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+1.53 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+1.82 Max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+3.41 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+6 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+12 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-6 Max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+1.53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+1.51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+1.55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+1.82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+1.84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1.815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+3.41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+3.37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+3.45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5.8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+6.2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+11.52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+12.48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11.92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11.94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11.98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13.47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11.685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11.92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57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-6.2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-5.8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-5.91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-5.93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-5.84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-6.07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-6.11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-5.9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  <a:tr h="164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88" marR="7488" marT="7488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37751" y="149173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31V Input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3962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9049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efficiency at </a:t>
            </a:r>
            <a:r>
              <a:rPr lang="en-US" dirty="0" smtClean="0"/>
              <a:t>Nom</a:t>
            </a:r>
            <a:r>
              <a:rPr lang="en-US" dirty="0" smtClean="0"/>
              <a:t> </a:t>
            </a:r>
            <a:r>
              <a:rPr lang="en-US" dirty="0" smtClean="0"/>
              <a:t>load is </a:t>
            </a:r>
            <a:r>
              <a:rPr lang="en-US" dirty="0" smtClean="0"/>
              <a:t>&gt; 75%.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55063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Ripple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9214" y="1600200"/>
            <a:ext cx="781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Ripple is low but turn on spike is high.  </a:t>
            </a:r>
          </a:p>
          <a:p>
            <a:r>
              <a:rPr lang="en-US" dirty="0" smtClean="0"/>
              <a:t>Additional ceramic caps and common mode filter are placed on EM board. </a:t>
            </a:r>
          </a:p>
        </p:txBody>
      </p:sp>
      <p:pic>
        <p:nvPicPr>
          <p:cNvPr id="5122" name="Picture 2" descr="C:\Users\dodh1\Documents\EPI-Hi\EM\epihiP6V ri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5577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eritage Blue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325</Words>
  <Application>Microsoft Office PowerPoint</Application>
  <PresentationFormat>On-screen Show (4:3)</PresentationFormat>
  <Paragraphs>179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Heritage Blue</vt:lpstr>
      <vt:lpstr>EPI-Hi LVPS Review  D. Do </vt:lpstr>
      <vt:lpstr>Input Requirements</vt:lpstr>
      <vt:lpstr>LVPS Output Requirements</vt:lpstr>
      <vt:lpstr>EPI-Hi Block Diagram</vt:lpstr>
      <vt:lpstr>EM board</vt:lpstr>
      <vt:lpstr>EM with shield</vt:lpstr>
      <vt:lpstr>Regulation</vt:lpstr>
      <vt:lpstr>Efficiency</vt:lpstr>
      <vt:lpstr>Output Ripple</vt:lpstr>
      <vt:lpstr>Turn on</vt:lpstr>
      <vt:lpstr>Inrush Current</vt:lpstr>
      <vt:lpstr>Design Status</vt:lpstr>
    </vt:vector>
  </TitlesOfParts>
  <Company>Johns Hopkins University - Applied Physics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Do, David H.</dc:creator>
  <cp:lastModifiedBy>Do, David H.</cp:lastModifiedBy>
  <cp:revision>38</cp:revision>
  <dcterms:created xsi:type="dcterms:W3CDTF">2012-09-11T19:09:37Z</dcterms:created>
  <dcterms:modified xsi:type="dcterms:W3CDTF">2014-11-04T14:28:30Z</dcterms:modified>
</cp:coreProperties>
</file>