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6"/>
  </p:notesMasterIdLst>
  <p:sldIdLst>
    <p:sldId id="263" r:id="rId2"/>
    <p:sldId id="265" r:id="rId3"/>
    <p:sldId id="266" r:id="rId4"/>
    <p:sldId id="296" r:id="rId5"/>
    <p:sldId id="258" r:id="rId6"/>
    <p:sldId id="293" r:id="rId7"/>
    <p:sldId id="321" r:id="rId8"/>
    <p:sldId id="292" r:id="rId9"/>
    <p:sldId id="294" r:id="rId10"/>
    <p:sldId id="304" r:id="rId11"/>
    <p:sldId id="297" r:id="rId12"/>
    <p:sldId id="308" r:id="rId13"/>
    <p:sldId id="307" r:id="rId14"/>
    <p:sldId id="264" r:id="rId15"/>
    <p:sldId id="306" r:id="rId16"/>
    <p:sldId id="283" r:id="rId17"/>
    <p:sldId id="269" r:id="rId18"/>
    <p:sldId id="270" r:id="rId19"/>
    <p:sldId id="278" r:id="rId20"/>
    <p:sldId id="284" r:id="rId21"/>
    <p:sldId id="318" r:id="rId22"/>
    <p:sldId id="316" r:id="rId23"/>
    <p:sldId id="322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F58D37"/>
    <a:srgbClr val="FFFF37"/>
    <a:srgbClr val="00FF00"/>
    <a:srgbClr val="FFCCCC"/>
    <a:srgbClr val="FF9999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4" autoAdjust="0"/>
    <p:restoredTop sz="94660"/>
  </p:normalViewPr>
  <p:slideViewPr>
    <p:cSldViewPr>
      <p:cViewPr>
        <p:scale>
          <a:sx n="110" d="100"/>
          <a:sy n="110" d="100"/>
        </p:scale>
        <p:origin x="-2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B5506-B3D2-42B8-95E4-8D41546299C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58B9-972E-47F0-A12B-B734162F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412776"/>
            <a:ext cx="72390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609020"/>
            <a:ext cx="64770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24967" name="Picture 7" descr="APL Icon - 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420693"/>
            <a:ext cx="557213" cy="320675"/>
          </a:xfrm>
          <a:prstGeom prst="rect">
            <a:avLst/>
          </a:prstGeom>
          <a:noFill/>
        </p:spPr>
      </p:pic>
      <p:sp>
        <p:nvSpPr>
          <p:cNvPr id="424970" name="Line 10"/>
          <p:cNvSpPr>
            <a:spLocks noChangeShapeType="1"/>
          </p:cNvSpPr>
          <p:nvPr/>
        </p:nv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4972" name="Picture 12" descr="nasa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769938"/>
          </a:xfrm>
          <a:prstGeom prst="rect">
            <a:avLst/>
          </a:prstGeom>
          <a:noFill/>
        </p:spPr>
      </p:pic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4976" name="Picture 16" descr="nasa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769938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548" y="634532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70548" y="6345324"/>
            <a:ext cx="3276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34532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3589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313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3130"/>
            <a:ext cx="3276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37313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0252" y="633004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4532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3276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4884" y="634532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532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3276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4884" y="634532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004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0044"/>
            <a:ext cx="3276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33004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6781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52400" y="630932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3944" name="Picture 8" descr="APL Icon - Blu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6426200"/>
            <a:ext cx="557213" cy="320675"/>
          </a:xfrm>
          <a:prstGeom prst="rect">
            <a:avLst/>
          </a:prstGeom>
          <a:noFill/>
        </p:spPr>
      </p:pic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3946" name="Picture 10" descr="nasa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769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2563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633413" indent="-1143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862013" indent="-176213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1028700" indent="-1666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1716088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173288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630488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087688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7464-0000 EPI-Lo</a:t>
            </a:r>
            <a:br>
              <a:rPr lang="en-US" dirty="0" smtClean="0"/>
            </a:br>
            <a:r>
              <a:rPr lang="en-US" dirty="0" smtClean="0"/>
              <a:t>EDR Structural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Shaughn London</a:t>
            </a:r>
          </a:p>
          <a:p>
            <a:r>
              <a:rPr lang="en-US" dirty="0" smtClean="0"/>
              <a:t>Packaging Engineer</a:t>
            </a:r>
          </a:p>
          <a:p>
            <a:r>
              <a:rPr lang="en-US" dirty="0" smtClean="0"/>
              <a:t>2014/10/31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904" y="3457762"/>
            <a:ext cx="3750278" cy="258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18" y="3399007"/>
            <a:ext cx="3821389" cy="263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LVPS Slice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14400"/>
            <a:ext cx="8789478" cy="2370584"/>
          </a:xfrm>
        </p:spPr>
        <p:txBody>
          <a:bodyPr/>
          <a:lstStyle/>
          <a:p>
            <a:r>
              <a:rPr lang="en-US" dirty="0" smtClean="0"/>
              <a:t>LVPS housing: plate and solid elements, Al 6061 material properties</a:t>
            </a:r>
          </a:p>
          <a:p>
            <a:r>
              <a:rPr lang="en-US" dirty="0" smtClean="0"/>
              <a:t>LVPS housing thickness .040” at minimum, thicker at bosses</a:t>
            </a:r>
          </a:p>
          <a:p>
            <a:r>
              <a:rPr lang="en-US" dirty="0" smtClean="0"/>
              <a:t>LVPS PWA: plate elements, PWA material properties and EEE part mass smeared across board</a:t>
            </a:r>
          </a:p>
          <a:p>
            <a:r>
              <a:rPr lang="en-US" dirty="0" smtClean="0"/>
              <a:t>PWA: </a:t>
            </a:r>
            <a:r>
              <a:rPr lang="en-US" dirty="0"/>
              <a:t>diameter = </a:t>
            </a:r>
            <a:r>
              <a:rPr lang="en-US" dirty="0" smtClean="0"/>
              <a:t>7.5”, </a:t>
            </a:r>
            <a:r>
              <a:rPr lang="en-US" dirty="0"/>
              <a:t>thickness = 0.093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Right-angle MDM connector modeled with RBE2 from frame to board</a:t>
            </a:r>
          </a:p>
          <a:p>
            <a:r>
              <a:rPr lang="en-US" dirty="0" smtClean="0"/>
              <a:t>PWA connected to housing with RBE2s at mounting bosses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364" y="5782429"/>
            <a:ext cx="1152128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MDM Connector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87148" y="3176972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Top Side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72200" y="3169402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Back Side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227" y="2508317"/>
            <a:ext cx="4210691" cy="24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89" y="2491821"/>
            <a:ext cx="4248472" cy="248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LVPS Covers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14400"/>
            <a:ext cx="8784976" cy="1254460"/>
          </a:xfrm>
        </p:spPr>
        <p:txBody>
          <a:bodyPr/>
          <a:lstStyle/>
          <a:p>
            <a:r>
              <a:rPr lang="en-US" dirty="0" smtClean="0"/>
              <a:t>EMI &amp; Bottom cover: plate elements, Al 6061 material properties</a:t>
            </a:r>
          </a:p>
          <a:p>
            <a:pPr lvl="1"/>
            <a:r>
              <a:rPr lang="en-US" dirty="0" smtClean="0"/>
              <a:t>EMI cover design is 0.042” thick sheet with center attachment to LVPS frame</a:t>
            </a:r>
          </a:p>
          <a:p>
            <a:pPr lvl="1"/>
            <a:r>
              <a:rPr lang="en-US" dirty="0" smtClean="0"/>
              <a:t>Bottom cover </a:t>
            </a:r>
            <a:r>
              <a:rPr lang="en-US" dirty="0"/>
              <a:t>design is </a:t>
            </a:r>
            <a:r>
              <a:rPr lang="en-US" dirty="0" smtClean="0"/>
              <a:t>0.062</a:t>
            </a:r>
            <a:r>
              <a:rPr lang="en-US" dirty="0"/>
              <a:t>” thick </a:t>
            </a:r>
            <a:r>
              <a:rPr lang="en-US" dirty="0" smtClean="0"/>
              <a:t>sheet, rib stiffener pattern not included in this analysis iteration (will be for CDR)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2354428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EMI Cover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5508" y="2384098"/>
            <a:ext cx="121681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dirty="0" smtClean="0"/>
              <a:t>Bottom Cover</a:t>
            </a:r>
            <a:endParaRPr lang="en-US" sz="14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218414"/>
            <a:ext cx="1639392" cy="11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154311"/>
            <a:ext cx="1692188" cy="11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977" y="5450372"/>
            <a:ext cx="3582686" cy="58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00256" y="5209455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EMI Cover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7914" y="6057872"/>
            <a:ext cx="121681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dirty="0" smtClean="0"/>
              <a:t>Bottom Cover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79458"/>
            <a:ext cx="4826561" cy="25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Wedge &amp; Spider Closeout Covers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14400"/>
            <a:ext cx="8784976" cy="2723964"/>
          </a:xfrm>
        </p:spPr>
        <p:txBody>
          <a:bodyPr/>
          <a:lstStyle/>
          <a:p>
            <a:r>
              <a:rPr lang="en-US" dirty="0" smtClean="0"/>
              <a:t>Wedge &amp; Spider closeout covers: plate elements, Al 6061 material properties</a:t>
            </a:r>
          </a:p>
          <a:p>
            <a:r>
              <a:rPr lang="en-US" dirty="0" smtClean="0"/>
              <a:t>Wedge closeout covers</a:t>
            </a:r>
          </a:p>
          <a:p>
            <a:pPr lvl="1"/>
            <a:r>
              <a:rPr lang="en-US" dirty="0" smtClean="0"/>
              <a:t>Spoke covers (8x) modeled as .060” thick</a:t>
            </a:r>
          </a:p>
          <a:p>
            <a:pPr lvl="1"/>
            <a:r>
              <a:rPr lang="en-US" dirty="0" smtClean="0"/>
              <a:t>Spoke center cover modeled as .055” thick</a:t>
            </a:r>
          </a:p>
          <a:p>
            <a:pPr lvl="1"/>
            <a:r>
              <a:rPr lang="en-US" dirty="0" smtClean="0"/>
              <a:t>Connected to wedges and spider with RBE2 elements</a:t>
            </a:r>
          </a:p>
          <a:p>
            <a:r>
              <a:rPr lang="en-US" dirty="0" smtClean="0"/>
              <a:t>Spider closeout covers</a:t>
            </a:r>
          </a:p>
          <a:p>
            <a:pPr lvl="1"/>
            <a:r>
              <a:rPr lang="en-US" dirty="0" smtClean="0"/>
              <a:t>Modeled as 0.040” thick</a:t>
            </a:r>
          </a:p>
          <a:p>
            <a:pPr lvl="1"/>
            <a:r>
              <a:rPr lang="en-US" dirty="0" smtClean="0"/>
              <a:t>Connected to spider with RBE2 elements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020" y="3517848"/>
            <a:ext cx="1152128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Spoke Center</a:t>
            </a:r>
            <a:endParaRPr lang="en-US" sz="1400" b="1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1333148" y="3779458"/>
            <a:ext cx="504056" cy="3504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1510" y="5602672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Spokes (8x)</a:t>
            </a:r>
            <a:endParaRPr lang="en-US" sz="1400" b="1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flipH="1" flipV="1">
            <a:off x="647564" y="5301208"/>
            <a:ext cx="90010" cy="30146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17848"/>
            <a:ext cx="2697286" cy="268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08204" y="4599704"/>
            <a:ext cx="1152128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Spider Cover (4x)</a:t>
            </a:r>
            <a:endParaRPr lang="en-US" sz="14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6984268" y="3954687"/>
            <a:ext cx="0" cy="6450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399"/>
            <a:ext cx="5862096" cy="2889953"/>
          </a:xfrm>
        </p:spPr>
        <p:txBody>
          <a:bodyPr/>
          <a:lstStyle/>
          <a:p>
            <a:r>
              <a:rPr lang="en-US" dirty="0" smtClean="0"/>
              <a:t>Environmental loading conditions specified in EDTRD reference the S/C panels</a:t>
            </a:r>
          </a:p>
          <a:p>
            <a:pPr lvl="1"/>
            <a:r>
              <a:rPr lang="en-US" dirty="0" smtClean="0"/>
              <a:t>Both in-plane (parallel) and out-of-plane (perpendicular) loading conditions</a:t>
            </a:r>
          </a:p>
          <a:p>
            <a:pPr lvl="1"/>
            <a:r>
              <a:rPr lang="en-US" dirty="0" smtClean="0"/>
              <a:t>SwRI mounting bracket attached to S/C panel</a:t>
            </a:r>
          </a:p>
          <a:p>
            <a:pPr lvl="1"/>
            <a:r>
              <a:rPr lang="en-US" dirty="0" smtClean="0"/>
              <a:t>EPI-Lo mounting interface on bracket not parallel to S/C panels</a:t>
            </a:r>
          </a:p>
          <a:p>
            <a:r>
              <a:rPr lang="en-US" dirty="0" smtClean="0"/>
              <a:t>Bracket not modeled at this time, will be for CDR</a:t>
            </a:r>
          </a:p>
          <a:p>
            <a:r>
              <a:rPr lang="en-US" dirty="0" smtClean="0"/>
              <a:t>For EDR, EPI-Lo FEM “</a:t>
            </a:r>
            <a:r>
              <a:rPr lang="en-US" dirty="0" err="1" smtClean="0"/>
              <a:t>spidered</a:t>
            </a:r>
            <a:r>
              <a:rPr lang="en-US" dirty="0" smtClean="0"/>
              <a:t>” (RBE2) to origin node, assume hard-mounted configuration with instrument parallel and perpendicular to S/C C.S.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23" y="4106046"/>
            <a:ext cx="3021905" cy="22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Model Overview</a:t>
            </a:r>
            <a:br>
              <a:rPr lang="en-US" dirty="0"/>
            </a:br>
            <a:r>
              <a:rPr lang="en-US" sz="2400" dirty="0" smtClean="0"/>
              <a:t>Boundary Conditions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256" y="4151097"/>
            <a:ext cx="2600397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442836" y="5565705"/>
            <a:ext cx="489204" cy="18345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870162" y="260648"/>
            <a:ext cx="3274346" cy="3204136"/>
            <a:chOff x="6090695" y="188640"/>
            <a:chExt cx="3053813" cy="298833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695" y="188640"/>
              <a:ext cx="3053813" cy="2988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6821547" y="1152364"/>
              <a:ext cx="1219833" cy="998473"/>
              <a:chOff x="6821547" y="1152364"/>
              <a:chExt cx="1219833" cy="99847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981078" y="1152364"/>
                <a:ext cx="867286" cy="836476"/>
                <a:chOff x="6698218" y="1296380"/>
                <a:chExt cx="867286" cy="836476"/>
              </a:xfrm>
            </p:grpSpPr>
            <p:cxnSp>
              <p:nvCxnSpPr>
                <p:cNvPr id="9" name="Straight Arrow Connector 8"/>
                <p:cNvCxnSpPr/>
                <p:nvPr/>
              </p:nvCxnSpPr>
              <p:spPr bwMode="auto">
                <a:xfrm flipH="1">
                  <a:off x="6698218" y="1880828"/>
                  <a:ext cx="504056" cy="19802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" name="Straight Arrow Connector 15"/>
                <p:cNvCxnSpPr/>
                <p:nvPr/>
              </p:nvCxnSpPr>
              <p:spPr bwMode="auto">
                <a:xfrm flipV="1">
                  <a:off x="7202274" y="1296380"/>
                  <a:ext cx="0" cy="584448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>
                  <a:off x="7200292" y="1889212"/>
                  <a:ext cx="365212" cy="243644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6821547" y="1797051"/>
                <a:ext cx="148786" cy="275566"/>
              </a:xfrm>
              <a:prstGeom prst="rect">
                <a:avLst/>
              </a:prstGeom>
              <a:noFill/>
            </p:spPr>
            <p:txBody>
              <a:bodyPr wrap="none" lIns="9144" tIns="9144" rIns="9144" bIns="9144" rtlCol="0" anchor="ctr" anchorCtr="1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Z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79580" y="1166710"/>
                <a:ext cx="160747" cy="275566"/>
              </a:xfrm>
              <a:prstGeom prst="rect">
                <a:avLst/>
              </a:prstGeom>
              <a:noFill/>
            </p:spPr>
            <p:txBody>
              <a:bodyPr wrap="none" lIns="9144" tIns="9144" rIns="9144" bIns="9144" rtlCol="0" anchor="ctr" anchorCtr="1">
                <a:spAutoFit/>
              </a:bodyPr>
              <a:lstStyle/>
              <a:p>
                <a:r>
                  <a:rPr lang="en-US" b="1" dirty="0" smtClean="0">
                    <a:solidFill>
                      <a:srgbClr val="00FF00"/>
                    </a:solidFill>
                  </a:rPr>
                  <a:t>Y</a:t>
                </a:r>
                <a:endParaRPr lang="en-US" b="1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80633" y="1875271"/>
                <a:ext cx="160747" cy="275566"/>
              </a:xfrm>
              <a:prstGeom prst="rect">
                <a:avLst/>
              </a:prstGeom>
              <a:noFill/>
            </p:spPr>
            <p:txBody>
              <a:bodyPr wrap="none" lIns="9144" tIns="9144" rIns="9144" bIns="9144" rtlCol="0" anchor="ctr" anchorCtr="1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7704297" y="5938036"/>
            <a:ext cx="574732" cy="387798"/>
          </a:xfrm>
          <a:prstGeom prst="rect">
            <a:avLst/>
          </a:prstGeom>
          <a:noFill/>
          <a:ln>
            <a:noFill/>
          </a:ln>
        </p:spPr>
        <p:txBody>
          <a:bodyPr wrap="square" lIns="9144" tIns="9144" rIns="9144" bIns="9144" rtlCol="0" anchor="ctr" anchorCtr="1">
            <a:spAutoFit/>
          </a:bodyPr>
          <a:lstStyle/>
          <a:p>
            <a:pPr algn="ctr"/>
            <a:r>
              <a:rPr lang="en-US" sz="1200" b="1" dirty="0" smtClean="0"/>
              <a:t>B.C. Node</a:t>
            </a:r>
            <a:endParaRPr lang="en-US" sz="1200" b="1" dirty="0"/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 bwMode="auto">
          <a:xfrm flipH="1">
            <a:off x="6066140" y="6131935"/>
            <a:ext cx="1638157" cy="19389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&quot;No&quot; Symbol 10"/>
          <p:cNvSpPr>
            <a:spLocks noChangeAspect="1"/>
          </p:cNvSpPr>
          <p:nvPr/>
        </p:nvSpPr>
        <p:spPr bwMode="auto">
          <a:xfrm>
            <a:off x="1367644" y="3912364"/>
            <a:ext cx="2937016" cy="2937016"/>
          </a:xfrm>
          <a:prstGeom prst="noSmoking">
            <a:avLst>
              <a:gd name="adj" fmla="val 4241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Material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3306688"/>
          </a:xfrm>
        </p:spPr>
        <p:txBody>
          <a:bodyPr/>
          <a:lstStyle/>
          <a:p>
            <a:r>
              <a:rPr lang="en-US" dirty="0"/>
              <a:t>Mass breakdown table shown </a:t>
            </a:r>
            <a:r>
              <a:rPr lang="en-US" dirty="0" smtClean="0"/>
              <a:t>on next slide, </a:t>
            </a:r>
            <a:r>
              <a:rPr lang="en-US" dirty="0"/>
              <a:t>reflects CBE </a:t>
            </a:r>
            <a:r>
              <a:rPr lang="en-US" dirty="0" smtClean="0"/>
              <a:t>(2014/10/07)</a:t>
            </a:r>
          </a:p>
          <a:p>
            <a:r>
              <a:rPr lang="en-US" dirty="0" smtClean="0"/>
              <a:t>FEM mass tailored to match estimated EPI-Lo configuration plus approximately 3% margin for unaccounted for items</a:t>
            </a:r>
          </a:p>
          <a:p>
            <a:r>
              <a:rPr lang="en-US" dirty="0" smtClean="0"/>
              <a:t>FEM </a:t>
            </a:r>
            <a:r>
              <a:rPr lang="en-US" dirty="0"/>
              <a:t>board mass </a:t>
            </a:r>
            <a:r>
              <a:rPr lang="en-US" dirty="0" smtClean="0"/>
              <a:t>approximately 3% </a:t>
            </a:r>
            <a:r>
              <a:rPr lang="en-US" dirty="0"/>
              <a:t>greater than </a:t>
            </a:r>
            <a:r>
              <a:rPr lang="en-US" dirty="0" smtClean="0"/>
              <a:t>CBE </a:t>
            </a:r>
            <a:r>
              <a:rPr lang="en-US" dirty="0"/>
              <a:t>PWA </a:t>
            </a:r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Unaccounted for mechanical, staking, conformal coat, etc.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conservative approach, yields lower PWA frequency and larger displacement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/>
              <a:t>EEE component mass smeared on </a:t>
            </a:r>
            <a:r>
              <a:rPr lang="en-US" dirty="0" smtClean="0"/>
              <a:t>PWAs, does not take into account local stiffening and mass of large EEE parts on PWA dynamic effects</a:t>
            </a:r>
          </a:p>
          <a:p>
            <a:r>
              <a:rPr lang="en-US" dirty="0" smtClean="0"/>
              <a:t>Not modeled discretely: internal harnesses, </a:t>
            </a:r>
            <a:r>
              <a:rPr lang="en-US" dirty="0" err="1" smtClean="0"/>
              <a:t>bookbolt</a:t>
            </a:r>
            <a:r>
              <a:rPr lang="en-US" dirty="0" smtClean="0"/>
              <a:t> mass and connector mass</a:t>
            </a:r>
          </a:p>
          <a:p>
            <a:r>
              <a:rPr lang="en-US" dirty="0" smtClean="0"/>
              <a:t>Model material property table shown below</a:t>
            </a:r>
          </a:p>
          <a:p>
            <a:r>
              <a:rPr lang="en-US" dirty="0" smtClean="0"/>
              <a:t>Properties allocated as noted in previous slides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55592"/>
              </p:ext>
            </p:extLst>
          </p:nvPr>
        </p:nvGraphicFramePr>
        <p:xfrm>
          <a:off x="1511660" y="4383112"/>
          <a:ext cx="609600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Material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 (Msi)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Yts (ksi)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Uts (ksi)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ρ (</a:t>
                      </a:r>
                      <a:r>
                        <a:rPr lang="en-US" sz="1400" u="none" strike="noStrike">
                          <a:effectLst/>
                        </a:rPr>
                        <a:t>lbm/in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r>
                        <a:rPr lang="en-US" sz="1400" u="none" strike="noStrike">
                          <a:effectLst/>
                        </a:rPr>
                        <a:t>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ν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 6061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SS 304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Ultem 1000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81514"/>
              </p:ext>
            </p:extLst>
          </p:nvPr>
        </p:nvGraphicFramePr>
        <p:xfrm>
          <a:off x="179512" y="15122"/>
          <a:ext cx="8733798" cy="683425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{616DA210-FB5B-4158-B5E0-FEB733F419BA}</a:tableStyleId>
              </a:tblPr>
              <a:tblGrid>
                <a:gridCol w="1828800"/>
                <a:gridCol w="1087016"/>
                <a:gridCol w="914400"/>
                <a:gridCol w="582946"/>
                <a:gridCol w="582946"/>
                <a:gridCol w="582946"/>
                <a:gridCol w="365760"/>
                <a:gridCol w="582946"/>
                <a:gridCol w="582946"/>
                <a:gridCol w="582946"/>
                <a:gridCol w="582946"/>
                <a:gridCol w="457200"/>
              </a:tblGrid>
              <a:tr h="15938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Sub-ASSY)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 #</a:t>
                      </a: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marL="45720" marR="4572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Est. Mass (Ea.)</a:t>
                      </a:r>
                    </a:p>
                  </a:txBody>
                  <a:tcPr marL="45720" marR="45720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 Mass (lb)</a:t>
                      </a:r>
                    </a:p>
                  </a:txBody>
                  <a:tcPr marL="45720" marR="45720" marT="0" marB="0" anchor="ctr" anchorCtr="1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Qty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5720" marR="45720" marT="0" marB="0" anchor="ctr" anchorCtr="1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 Mass (Total)</a:t>
                      </a:r>
                    </a:p>
                  </a:txBody>
                  <a:tcPr marL="45720" marR="45720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 Mass (total)</a:t>
                      </a:r>
                    </a:p>
                  </a:txBody>
                  <a:tcPr marL="45720" marR="45720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Diff.</a:t>
                      </a:r>
                    </a:p>
                  </a:txBody>
                  <a:tcPr marL="45720" marR="45720" marT="0" marB="0" anchor="ctr" anchorCtr="1"/>
                </a:tc>
              </a:tr>
              <a:tr h="274320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(lb)</a:t>
                      </a:r>
                    </a:p>
                  </a:txBody>
                  <a:tcPr marL="45720" marR="4572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</a:txBody>
                  <a:tcPr marL="45720" marR="4572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(lb)</a:t>
                      </a:r>
                    </a:p>
                  </a:txBody>
                  <a:tcPr marL="45720" marR="4572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</a:txBody>
                  <a:tcPr marL="45720" marR="45720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(lb)</a:t>
                      </a:r>
                    </a:p>
                  </a:txBody>
                  <a:tcPr marL="45720" marR="45720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</a:txBody>
                  <a:tcPr marL="45720" marR="4572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Sensor Head ASSY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7464-1000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0.377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184.7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3.018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1370.4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3.117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1415.0</a:t>
                      </a:r>
                    </a:p>
                  </a:txBody>
                  <a:tcPr marL="45720" marR="45720" marT="0" marB="0" anchor="ctr" anchorCtr="1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Wedge Top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7464-1206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Collimators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(per wedge)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Wedge Frame Insulator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7464-1202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Ultem 1000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Wedge Side Cover (L)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7464-1201-09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Wedge Side Cover (R)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7464-1201-10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MCP Housing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7464-1101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Ultem 1000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MCP (2x)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7464-1110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MCP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7464-1105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 - 304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SSD Assembly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7464-1300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SSD Housing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7464-1303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Ultem 1000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SSD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7464-1203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 - 304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</a:tr>
              <a:tr h="211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SDD 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7464-1354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Connectors (SSD)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Wedge Hardware + Misc.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Anode 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7464-5302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Spider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Spider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7464-0102-01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5720" marR="45720" marT="0" marB="0" anchor="ctr" anchorCtr="1"/>
                </a:tc>
              </a:tr>
              <a:tr h="224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Spider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7464-0102-03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PWA Housing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7464-4005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PWA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7464-4004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LVPS PWA Housing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7464-3005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LVPS PWA  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7464-3004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PWB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0.496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0.496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0.513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Bottom Closeout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0.266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Harness Cover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7464-0108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closeout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 (Spoke)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7464-0021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closeout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 (Hub)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7464-0022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6061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Bookbolts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0.010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</a:tr>
              <a:tr h="159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Hardware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</a:tr>
              <a:tr h="20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Instrument Totals</a:t>
                      </a:r>
                    </a:p>
                  </a:txBody>
                  <a:tcPr marL="45720" marR="45720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7.048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7.191</a:t>
                      </a: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Checkout and Modal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86908"/>
          </a:xfrm>
        </p:spPr>
        <p:txBody>
          <a:bodyPr/>
          <a:lstStyle/>
          <a:p>
            <a:r>
              <a:rPr lang="en-US" dirty="0" smtClean="0"/>
              <a:t>Model checkouts were performed</a:t>
            </a:r>
          </a:p>
          <a:p>
            <a:pPr lvl="1"/>
            <a:r>
              <a:rPr lang="en-US" dirty="0" smtClean="0"/>
              <a:t>1g check, ensures </a:t>
            </a:r>
            <a:r>
              <a:rPr lang="en-US" dirty="0"/>
              <a:t>model </a:t>
            </a:r>
            <a:r>
              <a:rPr lang="en-US" dirty="0" smtClean="0"/>
              <a:t>grounded </a:t>
            </a:r>
            <a:r>
              <a:rPr lang="en-US" dirty="0"/>
              <a:t>and </a:t>
            </a:r>
            <a:r>
              <a:rPr lang="en-US" dirty="0" smtClean="0"/>
              <a:t>force sum matches model mass</a:t>
            </a:r>
          </a:p>
          <a:p>
            <a:pPr lvl="1"/>
            <a:r>
              <a:rPr lang="en-US" dirty="0" smtClean="0"/>
              <a:t>Grid point singularity table check for proper </a:t>
            </a:r>
            <a:r>
              <a:rPr lang="en-US" dirty="0" err="1" smtClean="0"/>
              <a:t>autospc</a:t>
            </a:r>
            <a:endParaRPr lang="en-US" dirty="0"/>
          </a:p>
          <a:p>
            <a:pPr lvl="1"/>
            <a:r>
              <a:rPr lang="en-US" dirty="0" smtClean="0"/>
              <a:t>Modal free check for  </a:t>
            </a:r>
            <a:r>
              <a:rPr lang="en-US" dirty="0"/>
              <a:t>rigid body </a:t>
            </a:r>
            <a:r>
              <a:rPr lang="en-US" dirty="0" smtClean="0"/>
              <a:t>motion, modes 1-6 &amp; mass participation = 100%</a:t>
            </a:r>
          </a:p>
          <a:p>
            <a:r>
              <a:rPr lang="en-US" dirty="0" smtClean="0"/>
              <a:t>Modal </a:t>
            </a:r>
            <a:r>
              <a:rPr lang="en-US" dirty="0"/>
              <a:t>analysis of </a:t>
            </a:r>
            <a:r>
              <a:rPr lang="en-US" dirty="0" smtClean="0"/>
              <a:t>flight </a:t>
            </a:r>
            <a:r>
              <a:rPr lang="en-US" dirty="0" err="1"/>
              <a:t>config</a:t>
            </a:r>
            <a:r>
              <a:rPr lang="en-US" dirty="0"/>
              <a:t>. performed to find fundamental frequencies of system</a:t>
            </a:r>
          </a:p>
          <a:p>
            <a:r>
              <a:rPr lang="en-US" dirty="0"/>
              <a:t>Instrument oriented in </a:t>
            </a:r>
            <a:r>
              <a:rPr lang="en-US" dirty="0" smtClean="0"/>
              <a:t>hard-mounted </a:t>
            </a:r>
            <a:r>
              <a:rPr lang="en-US" dirty="0"/>
              <a:t>configuration</a:t>
            </a:r>
          </a:p>
          <a:p>
            <a:r>
              <a:rPr lang="en-US" dirty="0"/>
              <a:t>EDTRD: instrument min </a:t>
            </a:r>
            <a:r>
              <a:rPr lang="en-US" dirty="0" err="1"/>
              <a:t>freq</a:t>
            </a:r>
            <a:r>
              <a:rPr lang="en-US" dirty="0"/>
              <a:t> must be greaten than 80 Hz</a:t>
            </a:r>
          </a:p>
          <a:p>
            <a:r>
              <a:rPr lang="en-US" dirty="0"/>
              <a:t>Desire min PWA </a:t>
            </a:r>
            <a:r>
              <a:rPr lang="en-US" dirty="0" err="1"/>
              <a:t>freq</a:t>
            </a:r>
            <a:r>
              <a:rPr lang="en-US" dirty="0"/>
              <a:t> &gt; 150 Hz</a:t>
            </a:r>
          </a:p>
          <a:p>
            <a:r>
              <a:rPr lang="en-US" dirty="0"/>
              <a:t>Try to avoid modal coupling of subassemblies &amp; chassis</a:t>
            </a:r>
          </a:p>
          <a:p>
            <a:pPr lvl="1"/>
            <a:r>
              <a:rPr lang="en-US" dirty="0"/>
              <a:t>Causes large displacements/stresses</a:t>
            </a:r>
          </a:p>
          <a:p>
            <a:pPr lvl="1"/>
            <a:r>
              <a:rPr lang="en-US" dirty="0" smtClean="0"/>
              <a:t>Ideally design </a:t>
            </a:r>
            <a:r>
              <a:rPr lang="en-US" dirty="0"/>
              <a:t>for octave rule (2x) separation of PWAs and </a:t>
            </a:r>
            <a:r>
              <a:rPr lang="en-US" dirty="0" smtClean="0"/>
              <a:t>chassis</a:t>
            </a:r>
          </a:p>
          <a:p>
            <a:r>
              <a:rPr lang="en-US" dirty="0" smtClean="0"/>
              <a:t>Modal summary results on next slide</a:t>
            </a:r>
            <a:endParaRPr lang="en-US" dirty="0"/>
          </a:p>
          <a:p>
            <a:pPr lvl="1"/>
            <a:r>
              <a:rPr lang="en-US" dirty="0" smtClean="0"/>
              <a:t>Event </a:t>
            </a:r>
            <a:r>
              <a:rPr lang="en-US" dirty="0"/>
              <a:t>PWA mode </a:t>
            </a:r>
            <a:r>
              <a:rPr lang="en-US" dirty="0" smtClean="0"/>
              <a:t>#1 = 388 Hz (out-of-plane)</a:t>
            </a:r>
          </a:p>
          <a:p>
            <a:pPr lvl="1"/>
            <a:r>
              <a:rPr lang="en-US" dirty="0" smtClean="0"/>
              <a:t>LVPS PWA mode #1= 406 Hz (out-of-plane)</a:t>
            </a:r>
            <a:endParaRPr lang="en-US" dirty="0"/>
          </a:p>
          <a:p>
            <a:pPr lvl="1"/>
            <a:r>
              <a:rPr lang="en-US" dirty="0"/>
              <a:t>First Instrument mode at </a:t>
            </a:r>
            <a:r>
              <a:rPr lang="en-US" dirty="0" smtClean="0"/>
              <a:t>502 </a:t>
            </a:r>
            <a:r>
              <a:rPr lang="en-US" dirty="0"/>
              <a:t>Hz </a:t>
            </a:r>
            <a:r>
              <a:rPr lang="en-US" dirty="0" smtClean="0"/>
              <a:t>(out-of-plane, and rotation about base)</a:t>
            </a:r>
            <a:endParaRPr lang="en-US" dirty="0"/>
          </a:p>
          <a:p>
            <a:pPr lvl="1"/>
            <a:r>
              <a:rPr lang="en-US" dirty="0"/>
              <a:t>PWA &amp; instrument </a:t>
            </a:r>
            <a:r>
              <a:rPr lang="en-US" dirty="0" err="1"/>
              <a:t>freqs</a:t>
            </a:r>
            <a:r>
              <a:rPr lang="en-US" dirty="0"/>
              <a:t>. well separated in directional </a:t>
            </a: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 Results </a:t>
            </a:r>
            <a:r>
              <a:rPr lang="en-US" dirty="0"/>
              <a:t>Summary</a:t>
            </a:r>
            <a:br>
              <a:rPr lang="en-US" dirty="0"/>
            </a:br>
            <a:r>
              <a:rPr lang="en-US" sz="2400" dirty="0"/>
              <a:t>Modal Effective Mass </a:t>
            </a:r>
            <a:r>
              <a:rPr lang="en-US" sz="2400" dirty="0" smtClean="0"/>
              <a:t>Fraction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65601"/>
              </p:ext>
            </p:extLst>
          </p:nvPr>
        </p:nvGraphicFramePr>
        <p:xfrm>
          <a:off x="928427" y="1036320"/>
          <a:ext cx="7287147" cy="478536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{616DA210-FB5B-4158-B5E0-FEB733F419BA}</a:tableStyleId>
              </a:tblPr>
              <a:tblGrid>
                <a:gridCol w="2002536"/>
                <a:gridCol w="701040"/>
                <a:gridCol w="815733"/>
                <a:gridCol w="627973"/>
                <a:gridCol w="627973"/>
                <a:gridCol w="627973"/>
                <a:gridCol w="627973"/>
                <a:gridCol w="627973"/>
                <a:gridCol w="62797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Desc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Mode#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Freq (Hz)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Tx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Tz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Bottom Cover, Mode 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321.6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PWA, Mode 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388.5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LVPS PWA, Mode 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406.6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LVPS PWA, Mode #2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PWA, Mode #2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482.5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LVPS PWA, Mode #3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491.6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Instrument, Mode 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502.1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Instrument, Mode #2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PWA, Mode #3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528.6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Instrument, Mode #3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559.9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 Cover, Mode 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664.2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Anode PWAs, Mode#1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1,147.0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Anode Cover, Mode#1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1,402.2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89%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2139" y="6093296"/>
            <a:ext cx="4202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*Ti = translation in 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-direction, </a:t>
            </a:r>
            <a:r>
              <a:rPr lang="en-US" sz="1200" b="1" dirty="0" err="1" smtClean="0"/>
              <a:t>Ri</a:t>
            </a:r>
            <a:r>
              <a:rPr lang="en-US" sz="1200" b="1" dirty="0" smtClean="0"/>
              <a:t> = rotation about 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-axis</a:t>
            </a:r>
            <a:endParaRPr lang="en-US" sz="1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Shapes for Various Components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13635" y="910868"/>
            <a:ext cx="2392258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#2, 389 Hz, Event PWA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47482" y="910868"/>
            <a:ext cx="2380523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#3, 407 Hz, LVPS PWA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861048"/>
            <a:ext cx="2325188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#7, 502 Hz, Instrument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8863" y="910868"/>
            <a:ext cx="2575257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#1, 321 Hz, Bottom Cover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42361" y="3861048"/>
            <a:ext cx="2325188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#8, 508 Hz, Instrument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5457" y="3861048"/>
            <a:ext cx="2424574" cy="252377"/>
          </a:xfrm>
          <a:prstGeom prst="rect">
            <a:avLst/>
          </a:prstGeom>
          <a:noFill/>
          <a:ln>
            <a:noFill/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Mode #10, 560 Hz, Instrument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0788"/>
            <a:ext cx="2815855" cy="180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12" y="1484784"/>
            <a:ext cx="3691199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725" y="1379528"/>
            <a:ext cx="2400750" cy="215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4" y="4221088"/>
            <a:ext cx="3021533" cy="204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705" y="4293096"/>
            <a:ext cx="3177475" cy="199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935" y="4499460"/>
            <a:ext cx="2800164" cy="159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Quasi-Static </a:t>
            </a:r>
            <a:r>
              <a:rPr lang="en-US" dirty="0">
                <a:solidFill>
                  <a:srgbClr val="000000"/>
                </a:solidFill>
              </a:rPr>
              <a:t>Analysis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von Mises Stress</a:t>
            </a:r>
            <a:endParaRPr lang="en-US" sz="24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Model analyzed for </a:t>
            </a:r>
            <a:r>
              <a:rPr lang="en-US" sz="1800" dirty="0" smtClean="0"/>
              <a:t>von Mises stress under quasi-static loading</a:t>
            </a:r>
          </a:p>
          <a:p>
            <a:r>
              <a:rPr lang="en-US" sz="1800" dirty="0" smtClean="0"/>
              <a:t>Model simulated in hard-mounted condition, bracket not included</a:t>
            </a:r>
            <a:endParaRPr lang="en-US" sz="1800" dirty="0"/>
          </a:p>
          <a:p>
            <a:r>
              <a:rPr lang="en-US" sz="1800" dirty="0" smtClean="0"/>
              <a:t>Interested mainly in chassis and PWA stress</a:t>
            </a:r>
          </a:p>
          <a:p>
            <a:r>
              <a:rPr lang="en-US" sz="1800" dirty="0" smtClean="0"/>
              <a:t>Fastener analysis not done at this time</a:t>
            </a:r>
          </a:p>
          <a:p>
            <a:r>
              <a:rPr lang="en-US" sz="1800" dirty="0" smtClean="0"/>
              <a:t>Factors of safety (</a:t>
            </a:r>
            <a:r>
              <a:rPr lang="en-US" sz="1800" dirty="0" err="1" smtClean="0"/>
              <a:t>FoS</a:t>
            </a:r>
            <a:r>
              <a:rPr lang="en-US" sz="1800" dirty="0" smtClean="0"/>
              <a:t>) taken from 7434-9039 SPP EDTRD rev B, table 4-5. </a:t>
            </a:r>
          </a:p>
          <a:p>
            <a:pPr lvl="1"/>
            <a:r>
              <a:rPr lang="en-US" sz="1800" dirty="0" smtClean="0"/>
              <a:t>Metallic structures: </a:t>
            </a:r>
            <a:r>
              <a:rPr lang="en-US" sz="1800" dirty="0" err="1" smtClean="0"/>
              <a:t>FoSu</a:t>
            </a:r>
            <a:r>
              <a:rPr lang="en-US" sz="1800" dirty="0" smtClean="0"/>
              <a:t> = 1.4, </a:t>
            </a:r>
            <a:r>
              <a:rPr lang="en-US" sz="1800" dirty="0" err="1" smtClean="0"/>
              <a:t>FoSy</a:t>
            </a:r>
            <a:r>
              <a:rPr lang="en-US" sz="1800" dirty="0" smtClean="0"/>
              <a:t> = 1.25</a:t>
            </a:r>
          </a:p>
          <a:p>
            <a:pPr lvl="1"/>
            <a:r>
              <a:rPr lang="en-US" sz="1800" dirty="0" smtClean="0"/>
              <a:t>Composite (PWA + Ultem1000): </a:t>
            </a:r>
            <a:r>
              <a:rPr lang="en-US" sz="1800" dirty="0" err="1" smtClean="0"/>
              <a:t>FoSu</a:t>
            </a:r>
            <a:r>
              <a:rPr lang="en-US" sz="1800" dirty="0" smtClean="0"/>
              <a:t> = 1.5, </a:t>
            </a:r>
            <a:r>
              <a:rPr lang="en-US" sz="1800" dirty="0" err="1" smtClean="0"/>
              <a:t>FoSy</a:t>
            </a:r>
            <a:r>
              <a:rPr lang="en-US" sz="1800" dirty="0" smtClean="0"/>
              <a:t> = N/A</a:t>
            </a:r>
          </a:p>
          <a:p>
            <a:r>
              <a:rPr lang="en-US" sz="1800" dirty="0" smtClean="0"/>
              <a:t>Margins of safety (</a:t>
            </a:r>
            <a:r>
              <a:rPr lang="en-US" sz="1800" dirty="0" err="1" smtClean="0"/>
              <a:t>MoS</a:t>
            </a:r>
            <a:r>
              <a:rPr lang="en-US" sz="1800" dirty="0" smtClean="0"/>
              <a:t>) calculations performed,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 smtClean="0"/>
              <a:t>MoS</a:t>
            </a:r>
            <a:r>
              <a:rPr lang="en-US" sz="1800" dirty="0" smtClean="0"/>
              <a:t> formula -&gt; </a:t>
            </a:r>
            <a:endParaRPr lang="en-US" sz="1800" dirty="0"/>
          </a:p>
          <a:p>
            <a:pPr lvl="1"/>
            <a:r>
              <a:rPr lang="en-US" sz="1800" dirty="0" err="1" smtClean="0"/>
              <a:t>MoS</a:t>
            </a:r>
            <a:r>
              <a:rPr lang="en-US" sz="1800" dirty="0" smtClean="0"/>
              <a:t> table on the following slide</a:t>
            </a:r>
          </a:p>
          <a:p>
            <a:r>
              <a:rPr lang="en-US" sz="1800" dirty="0" smtClean="0"/>
              <a:t>All margin of safety results are positive under 32g quasi-static load in hard-mounted condition</a:t>
            </a:r>
            <a:endParaRPr lang="en-US" dirty="0" smtClean="0"/>
          </a:p>
        </p:txBody>
      </p:sp>
      <p:sp>
        <p:nvSpPr>
          <p:cNvPr id="22675" name="Table 9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15288"/>
              </p:ext>
            </p:extLst>
          </p:nvPr>
        </p:nvGraphicFramePr>
        <p:xfrm>
          <a:off x="2519772" y="3537012"/>
          <a:ext cx="1704872" cy="5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3" imgW="1218960" imgH="393480" progId="Equation.3">
                  <p:embed/>
                </p:oleObj>
              </mc:Choice>
              <mc:Fallback>
                <p:oleObj name="Equation" r:id="rId3" imgW="12189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3537012"/>
                        <a:ext cx="1704872" cy="5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SPP EPI-Lo </a:t>
            </a:r>
            <a:r>
              <a:rPr lang="en-US" dirty="0" smtClean="0"/>
              <a:t>instrument</a:t>
            </a:r>
            <a:r>
              <a:rPr lang="en-US" sz="1600" b="1" dirty="0" smtClean="0"/>
              <a:t> analyzed</a:t>
            </a:r>
          </a:p>
          <a:p>
            <a:pPr lvl="1"/>
            <a:r>
              <a:rPr lang="en-US" dirty="0" smtClean="0"/>
              <a:t>Created from EPI-Lo CAD model as of 8/14/2014</a:t>
            </a:r>
            <a:endParaRPr lang="en-US" b="1" dirty="0" smtClean="0"/>
          </a:p>
          <a:p>
            <a:pPr lvl="1"/>
            <a:r>
              <a:rPr lang="en-US" dirty="0" smtClean="0"/>
              <a:t>New wedge closeout cover design added to model (10/14/2014)</a:t>
            </a:r>
            <a:endParaRPr lang="en-US" b="1" dirty="0"/>
          </a:p>
          <a:p>
            <a:pPr lvl="1"/>
            <a:r>
              <a:rPr lang="en-US" b="1" dirty="0" smtClean="0"/>
              <a:t>Instrument </a:t>
            </a:r>
            <a:r>
              <a:rPr lang="en-US" b="1" dirty="0"/>
              <a:t>mass </a:t>
            </a:r>
            <a:r>
              <a:rPr lang="en-US" b="1" dirty="0" smtClean="0"/>
              <a:t>modeled as </a:t>
            </a:r>
            <a:r>
              <a:rPr lang="en-US" dirty="0" smtClean="0"/>
              <a:t>3.26</a:t>
            </a:r>
            <a:r>
              <a:rPr lang="en-US" b="1" dirty="0" smtClean="0"/>
              <a:t> </a:t>
            </a:r>
            <a:r>
              <a:rPr lang="en-US" b="1" dirty="0"/>
              <a:t>kg </a:t>
            </a:r>
            <a:r>
              <a:rPr lang="en-US" b="1" dirty="0" smtClean="0"/>
              <a:t>(</a:t>
            </a:r>
            <a:r>
              <a:rPr lang="en-US" dirty="0" smtClean="0"/>
              <a:t>7.19</a:t>
            </a:r>
            <a:r>
              <a:rPr lang="en-US" b="1" dirty="0" smtClean="0"/>
              <a:t> </a:t>
            </a:r>
            <a:r>
              <a:rPr lang="en-US" b="1" dirty="0"/>
              <a:t>lbm)</a:t>
            </a:r>
          </a:p>
          <a:p>
            <a:r>
              <a:rPr lang="en-US" sz="1600" b="1" dirty="0" smtClean="0"/>
              <a:t>Structural model analyzed </a:t>
            </a:r>
            <a:r>
              <a:rPr lang="en-US" dirty="0" smtClean="0"/>
              <a:t>based on </a:t>
            </a:r>
            <a:r>
              <a:rPr lang="en-US" dirty="0"/>
              <a:t>7434-9039 SPP </a:t>
            </a:r>
            <a:r>
              <a:rPr lang="en-US" dirty="0" smtClean="0"/>
              <a:t>EDTRD Rev B</a:t>
            </a:r>
            <a:endParaRPr lang="en-US" sz="1600" b="1" dirty="0" smtClean="0"/>
          </a:p>
          <a:p>
            <a:pPr lvl="1"/>
            <a:r>
              <a:rPr lang="en-US" b="1" dirty="0" smtClean="0"/>
              <a:t>Modal frequencies of assembly, Section 4.4.7.1</a:t>
            </a:r>
          </a:p>
          <a:p>
            <a:pPr lvl="1"/>
            <a:r>
              <a:rPr lang="en-US" dirty="0" smtClean="0"/>
              <a:t>Quasi-static design limit load, Section 4.4.2.1</a:t>
            </a:r>
            <a:endParaRPr lang="en-US" b="1" dirty="0" smtClean="0"/>
          </a:p>
          <a:p>
            <a:pPr lvl="1"/>
            <a:r>
              <a:rPr lang="en-US" b="1" dirty="0" smtClean="0"/>
              <a:t>Random vibration analysis, Section 4.4.3, NOT done at this time, results dependent on SwRI bracket design</a:t>
            </a:r>
          </a:p>
          <a:p>
            <a:r>
              <a:rPr lang="en-US" sz="1600" b="1" dirty="0" smtClean="0"/>
              <a:t>Structural analysis results summary</a:t>
            </a:r>
          </a:p>
          <a:p>
            <a:pPr lvl="1"/>
            <a:r>
              <a:rPr lang="en-US" b="1" dirty="0" smtClean="0"/>
              <a:t>All metallic and composite subassemblies have positive margins of safety under  Quasi-static loading</a:t>
            </a:r>
          </a:p>
          <a:p>
            <a:r>
              <a:rPr lang="en-US" sz="1600" b="1" dirty="0" smtClean="0"/>
              <a:t>This </a:t>
            </a:r>
            <a:r>
              <a:rPr lang="en-US" sz="1600" b="1" dirty="0"/>
              <a:t>presentation is </a:t>
            </a:r>
            <a:r>
              <a:rPr lang="en-US" sz="1600" b="1" dirty="0" smtClean="0"/>
              <a:t>a preliminary analysis of the baseline EPI-Lo instrument design, complete analysis will be performed pre-CDR</a:t>
            </a:r>
            <a:endParaRPr lang="en-US" sz="16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23528" y="728700"/>
            <a:ext cx="8460940" cy="60126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Quasi-Static </a:t>
            </a:r>
            <a:r>
              <a:rPr lang="en-US" dirty="0">
                <a:solidFill>
                  <a:srgbClr val="000000"/>
                </a:solidFill>
              </a:rPr>
              <a:t>Analysis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MoS</a:t>
            </a:r>
            <a:r>
              <a:rPr lang="en-US" sz="2400" dirty="0" smtClean="0">
                <a:solidFill>
                  <a:srgbClr val="000000"/>
                </a:solidFill>
              </a:rPr>
              <a:t> Table</a:t>
            </a:r>
            <a:endParaRPr lang="en-US" dirty="0"/>
          </a:p>
        </p:txBody>
      </p:sp>
      <p:sp>
        <p:nvSpPr>
          <p:cNvPr id="22675" name="Table 9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24960"/>
              </p:ext>
            </p:extLst>
          </p:nvPr>
        </p:nvGraphicFramePr>
        <p:xfrm>
          <a:off x="359532" y="839618"/>
          <a:ext cx="8407807" cy="59737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07007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2805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 (ksi)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Factor of Safety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Margin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 Safety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(Yield)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Margin of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Safety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Ult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83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Z-Axis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Y-Axis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Z-Axis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Y-Axis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Wedge Top Cover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12.34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12.54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13.63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13.85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Wedge Frame Insulator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67.75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Wedge Side Cover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11.10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12.28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MCP Housing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4.26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MCP Cover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15.86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26.41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SSD Assembly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353.84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477.26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Anode PWB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62.58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Spider Frame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9.72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10.76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Spider Cover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43.75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35.07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38.58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 PWA Housing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6.93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7.70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 PWA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55.22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LVPS PWA Housing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32.80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36.08</a:t>
                      </a:r>
                    </a:p>
                  </a:txBody>
                  <a:tcPr marL="0" marR="0" marT="0" marB="0" anchor="ctr"/>
                </a:tc>
              </a:tr>
              <a:tr h="280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LVPS PWA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249.90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LVPS PWA Housing Cover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92.64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101.74</a:t>
                      </a:r>
                    </a:p>
                  </a:txBody>
                  <a:tcPr marL="0" marR="0" marT="0" marB="0" anchor="ctr"/>
                </a:tc>
              </a:tr>
              <a:tr h="334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EMI Cover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20.79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41.79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45.95</a:t>
                      </a:r>
                    </a:p>
                  </a:txBody>
                  <a:tcPr marL="0" marR="0" marT="0" marB="0" anchor="ctr"/>
                </a:tc>
              </a:tr>
              <a:tr h="29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closeout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Cover (Spoke)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65.69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72.17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Quasi-Static Analysis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/>
              <a:t>PWA von Mises Stress</a:t>
            </a:r>
            <a:endParaRPr lang="en-US" sz="27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500" y="908720"/>
            <a:ext cx="9001000" cy="1584176"/>
          </a:xfrm>
        </p:spPr>
        <p:txBody>
          <a:bodyPr/>
          <a:lstStyle/>
          <a:p>
            <a:pPr marL="115888" indent="-115888"/>
            <a:r>
              <a:rPr lang="en-US" dirty="0" smtClean="0"/>
              <a:t>PWA von Mises results for the Event and LVPS assemblies: highest stress under out-of-plane loading (Z-axis)</a:t>
            </a:r>
          </a:p>
          <a:p>
            <a:pPr marL="115888" indent="-115888"/>
            <a:r>
              <a:rPr lang="en-US" dirty="0" smtClean="0"/>
              <a:t>Occur at PWA/housing mounting locations</a:t>
            </a:r>
          </a:p>
          <a:p>
            <a:pPr marL="115888" indent="-115888"/>
            <a:r>
              <a:rPr lang="en-US" dirty="0" smtClean="0"/>
              <a:t>Event PWA </a:t>
            </a:r>
            <a:r>
              <a:rPr lang="en-US" dirty="0" err="1" smtClean="0"/>
              <a:t>MoSu</a:t>
            </a:r>
            <a:r>
              <a:rPr lang="en-US" dirty="0" smtClean="0"/>
              <a:t>: 27 (Z-axis</a:t>
            </a:r>
            <a:r>
              <a:rPr lang="en-US" dirty="0"/>
              <a:t>), </a:t>
            </a:r>
            <a:r>
              <a:rPr lang="en-US" dirty="0" smtClean="0"/>
              <a:t>52 (X-axis),</a:t>
            </a:r>
            <a:r>
              <a:rPr lang="en-US" dirty="0"/>
              <a:t> </a:t>
            </a:r>
            <a:r>
              <a:rPr lang="en-US" dirty="0" smtClean="0"/>
              <a:t>55 (Y-axis)</a:t>
            </a:r>
          </a:p>
          <a:p>
            <a:pPr marL="115888" indent="-115888"/>
            <a:r>
              <a:rPr lang="en-US" dirty="0" smtClean="0"/>
              <a:t>LVPS </a:t>
            </a:r>
            <a:r>
              <a:rPr lang="en-US" dirty="0"/>
              <a:t>PWA </a:t>
            </a:r>
            <a:r>
              <a:rPr lang="en-US" dirty="0" err="1" smtClean="0"/>
              <a:t>MoSu</a:t>
            </a:r>
            <a:r>
              <a:rPr lang="en-US" dirty="0"/>
              <a:t>: </a:t>
            </a:r>
            <a:r>
              <a:rPr lang="en-US" dirty="0" smtClean="0"/>
              <a:t>27 (Z-axis</a:t>
            </a:r>
            <a:r>
              <a:rPr lang="en-US" dirty="0"/>
              <a:t>), </a:t>
            </a:r>
            <a:r>
              <a:rPr lang="en-US" dirty="0" smtClean="0"/>
              <a:t>310 </a:t>
            </a:r>
            <a:r>
              <a:rPr lang="en-US" dirty="0"/>
              <a:t>(X-axis), </a:t>
            </a:r>
            <a:r>
              <a:rPr lang="en-US" dirty="0" smtClean="0"/>
              <a:t>250 (Y-axis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6805" y="2511877"/>
            <a:ext cx="4236763" cy="37259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2560" y="2456892"/>
            <a:ext cx="327039" cy="289980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2598" y="5911799"/>
            <a:ext cx="3205176" cy="289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Event PWA (Out-of-Plane Loading)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750053" y="2537692"/>
            <a:ext cx="4245894" cy="370009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2371" y="2493939"/>
            <a:ext cx="322750" cy="286177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70412" y="5966604"/>
            <a:ext cx="2777812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LVPS PWA (Out-of-Plane Loading)</a:t>
            </a:r>
            <a:endParaRPr lang="en-US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388" y="2960948"/>
            <a:ext cx="60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2564904"/>
            <a:ext cx="3272326" cy="326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396" y="2860917"/>
            <a:ext cx="818725" cy="30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474" y="2615738"/>
            <a:ext cx="3279687" cy="326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Quasi-Static Analysis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/>
              <a:t>Frame von Mises Stress</a:t>
            </a:r>
            <a:endParaRPr lang="en-US" sz="27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500" y="3753036"/>
            <a:ext cx="4572000" cy="2571564"/>
          </a:xfrm>
        </p:spPr>
        <p:txBody>
          <a:bodyPr/>
          <a:lstStyle/>
          <a:p>
            <a:pPr marL="115888" indent="-115888"/>
            <a:r>
              <a:rPr lang="en-US" dirty="0" smtClean="0"/>
              <a:t>Frame </a:t>
            </a:r>
            <a:r>
              <a:rPr lang="en-US" dirty="0"/>
              <a:t>results for the </a:t>
            </a:r>
            <a:r>
              <a:rPr lang="en-US" dirty="0" smtClean="0"/>
              <a:t>Spider, Event </a:t>
            </a:r>
            <a:r>
              <a:rPr lang="en-US" dirty="0"/>
              <a:t>and LVPS </a:t>
            </a:r>
            <a:r>
              <a:rPr lang="en-US" dirty="0" smtClean="0"/>
              <a:t>assemblies: </a:t>
            </a:r>
            <a:r>
              <a:rPr lang="en-US" dirty="0"/>
              <a:t>highest stress under out-of-plane loading </a:t>
            </a:r>
            <a:r>
              <a:rPr lang="en-US" dirty="0" smtClean="0"/>
              <a:t>(Z-axis</a:t>
            </a:r>
            <a:r>
              <a:rPr lang="en-US" dirty="0"/>
              <a:t>)</a:t>
            </a:r>
          </a:p>
          <a:p>
            <a:pPr marL="115888" indent="-115888"/>
            <a:r>
              <a:rPr lang="en-US" dirty="0" smtClean="0"/>
              <a:t>Spider Frame </a:t>
            </a:r>
            <a:r>
              <a:rPr lang="en-US" dirty="0" err="1" smtClean="0"/>
              <a:t>MoS</a:t>
            </a:r>
            <a:r>
              <a:rPr lang="en-US" dirty="0" smtClean="0"/>
              <a:t> (min): 7.9 </a:t>
            </a:r>
            <a:r>
              <a:rPr lang="en-US" dirty="0"/>
              <a:t>(Z-axis), </a:t>
            </a:r>
            <a:r>
              <a:rPr lang="en-US" dirty="0" smtClean="0"/>
              <a:t>8.9 </a:t>
            </a:r>
            <a:r>
              <a:rPr lang="en-US" dirty="0"/>
              <a:t>(X-axis), </a:t>
            </a:r>
            <a:r>
              <a:rPr lang="en-US" dirty="0" smtClean="0"/>
              <a:t>9.7 </a:t>
            </a:r>
            <a:r>
              <a:rPr lang="en-US" dirty="0"/>
              <a:t>(Y-axis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115888" indent="-115888"/>
            <a:r>
              <a:rPr lang="en-US" dirty="0" smtClean="0"/>
              <a:t>Event </a:t>
            </a:r>
            <a:r>
              <a:rPr lang="en-US" dirty="0"/>
              <a:t>Frame </a:t>
            </a:r>
            <a:r>
              <a:rPr lang="en-US" dirty="0" err="1"/>
              <a:t>MoS</a:t>
            </a:r>
            <a:r>
              <a:rPr lang="en-US" dirty="0"/>
              <a:t> (min): </a:t>
            </a:r>
            <a:r>
              <a:rPr lang="en-US" dirty="0" smtClean="0"/>
              <a:t>4.0 </a:t>
            </a:r>
            <a:r>
              <a:rPr lang="en-US" dirty="0"/>
              <a:t>(Z-axis), </a:t>
            </a:r>
            <a:r>
              <a:rPr lang="en-US" dirty="0" smtClean="0"/>
              <a:t>6.8 </a:t>
            </a:r>
            <a:r>
              <a:rPr lang="en-US" dirty="0"/>
              <a:t>(X-axis), </a:t>
            </a:r>
            <a:r>
              <a:rPr lang="en-US" dirty="0" smtClean="0"/>
              <a:t>6.9 </a:t>
            </a:r>
            <a:r>
              <a:rPr lang="en-US" dirty="0"/>
              <a:t>(Y-axis)</a:t>
            </a:r>
          </a:p>
          <a:p>
            <a:pPr marL="115888" indent="-115888"/>
            <a:r>
              <a:rPr lang="en-US" dirty="0" smtClean="0"/>
              <a:t>LVPS </a:t>
            </a:r>
            <a:r>
              <a:rPr lang="en-US" dirty="0"/>
              <a:t>Frame </a:t>
            </a:r>
            <a:r>
              <a:rPr lang="en-US" dirty="0" err="1"/>
              <a:t>MoS</a:t>
            </a:r>
            <a:r>
              <a:rPr lang="en-US" dirty="0"/>
              <a:t> (min): </a:t>
            </a:r>
            <a:r>
              <a:rPr lang="en-US" dirty="0" smtClean="0"/>
              <a:t>17 </a:t>
            </a:r>
            <a:r>
              <a:rPr lang="en-US" dirty="0"/>
              <a:t>(Z-axis), </a:t>
            </a:r>
            <a:r>
              <a:rPr lang="en-US" dirty="0" smtClean="0"/>
              <a:t>45 </a:t>
            </a:r>
            <a:r>
              <a:rPr lang="en-US" dirty="0"/>
              <a:t>(X-axis), </a:t>
            </a:r>
            <a:r>
              <a:rPr lang="en-US" dirty="0" smtClean="0"/>
              <a:t>32 </a:t>
            </a:r>
            <a:r>
              <a:rPr lang="en-US" dirty="0"/>
              <a:t>(Y-axis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4339-B76D-4E95-A8EC-64E1A672D810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08241" y="3789040"/>
            <a:ext cx="4364259" cy="2838803"/>
            <a:chOff x="2872039" y="3861048"/>
            <a:chExt cx="4364259" cy="283880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872039" y="3861048"/>
              <a:ext cx="4364259" cy="283880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5187" y="3896703"/>
              <a:ext cx="1031051" cy="25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" tIns="18288" rIns="9144" bIns="18288" rtlCol="0" anchor="ctr" anchorCtr="1">
              <a:spAutoFit/>
            </a:bodyPr>
            <a:lstStyle/>
            <a:p>
              <a:r>
                <a:rPr lang="en-US" sz="1400" dirty="0" smtClean="0"/>
                <a:t>LVPS Frame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6278" y="3861048"/>
              <a:ext cx="284630" cy="2523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18288" rIns="27432" bIns="18288" rtlCol="0" anchor="ctr" anchorCtr="1">
              <a:spAutoFit/>
            </a:bodyPr>
            <a:lstStyle/>
            <a:p>
              <a:r>
                <a:rPr lang="en-US" sz="1400" dirty="0" smtClean="0"/>
                <a:t>psi</a:t>
              </a:r>
              <a:endParaRPr lang="en-US" sz="1400" dirty="0"/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57522" y="821186"/>
            <a:ext cx="4622490" cy="28958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3480" y="800708"/>
            <a:ext cx="284630" cy="252377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708241" y="868674"/>
            <a:ext cx="4364259" cy="28843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2480" y="836712"/>
            <a:ext cx="284630" cy="252377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01851" y="836712"/>
            <a:ext cx="1102097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Spider Frame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17646" y="908720"/>
            <a:ext cx="1042786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Event Frame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965" y="979363"/>
            <a:ext cx="4953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32" y="1109754"/>
            <a:ext cx="4013764" cy="255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617" y="1050032"/>
            <a:ext cx="523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412" y="1340768"/>
            <a:ext cx="3531903" cy="21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617" y="4026798"/>
            <a:ext cx="491573" cy="25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701" y="4247869"/>
            <a:ext cx="2989324" cy="206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Quasi-Static Analysis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/>
              <a:t>Cover von Mises Stress</a:t>
            </a:r>
            <a:endParaRPr lang="en-US" sz="27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500" y="3753036"/>
            <a:ext cx="4572000" cy="2571564"/>
          </a:xfrm>
        </p:spPr>
        <p:txBody>
          <a:bodyPr/>
          <a:lstStyle/>
          <a:p>
            <a:pPr marL="115888" indent="-115888"/>
            <a:r>
              <a:rPr lang="en-US" dirty="0" smtClean="0"/>
              <a:t>Highest </a:t>
            </a:r>
            <a:r>
              <a:rPr lang="en-US" dirty="0"/>
              <a:t>stress </a:t>
            </a:r>
            <a:r>
              <a:rPr lang="en-US" dirty="0" smtClean="0"/>
              <a:t>results </a:t>
            </a:r>
            <a:r>
              <a:rPr lang="en-US" dirty="0"/>
              <a:t>for the </a:t>
            </a:r>
            <a:r>
              <a:rPr lang="en-US" dirty="0" smtClean="0"/>
              <a:t>Spider cover (Y-axis), EMI cover </a:t>
            </a:r>
            <a:r>
              <a:rPr lang="en-US" dirty="0"/>
              <a:t>and </a:t>
            </a:r>
            <a:r>
              <a:rPr lang="en-US" dirty="0" smtClean="0"/>
              <a:t>bottom cover (Z-axis</a:t>
            </a:r>
            <a:r>
              <a:rPr lang="en-US" dirty="0"/>
              <a:t>)</a:t>
            </a:r>
          </a:p>
          <a:p>
            <a:pPr marL="115888" indent="-115888"/>
            <a:r>
              <a:rPr lang="en-US" dirty="0" smtClean="0"/>
              <a:t>Spider Cover </a:t>
            </a:r>
            <a:r>
              <a:rPr lang="en-US" dirty="0" err="1" smtClean="0"/>
              <a:t>MoS</a:t>
            </a:r>
            <a:r>
              <a:rPr lang="en-US" dirty="0" smtClean="0"/>
              <a:t> (min): 43 </a:t>
            </a:r>
            <a:r>
              <a:rPr lang="en-US" dirty="0"/>
              <a:t>(Z-axis), </a:t>
            </a:r>
            <a:r>
              <a:rPr lang="en-US" dirty="0" smtClean="0"/>
              <a:t>35 </a:t>
            </a:r>
            <a:r>
              <a:rPr lang="en-US" dirty="0"/>
              <a:t>(X-axis), </a:t>
            </a:r>
            <a:r>
              <a:rPr lang="en-US" dirty="0" smtClean="0"/>
              <a:t>35 </a:t>
            </a:r>
            <a:r>
              <a:rPr lang="en-US" dirty="0"/>
              <a:t>(Y-axis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115888" indent="-115888"/>
            <a:r>
              <a:rPr lang="en-US" dirty="0" smtClean="0"/>
              <a:t>EMI Cover </a:t>
            </a:r>
            <a:r>
              <a:rPr lang="en-US" dirty="0" err="1"/>
              <a:t>MoS</a:t>
            </a:r>
            <a:r>
              <a:rPr lang="en-US" dirty="0"/>
              <a:t> (min): </a:t>
            </a:r>
            <a:r>
              <a:rPr lang="en-US" dirty="0" smtClean="0"/>
              <a:t>20 </a:t>
            </a:r>
            <a:r>
              <a:rPr lang="en-US" dirty="0"/>
              <a:t>(Z-axis), </a:t>
            </a:r>
            <a:r>
              <a:rPr lang="en-US" dirty="0" smtClean="0"/>
              <a:t>46 </a:t>
            </a:r>
            <a:r>
              <a:rPr lang="en-US" dirty="0"/>
              <a:t>(X-axis), </a:t>
            </a:r>
            <a:r>
              <a:rPr lang="en-US" dirty="0" smtClean="0"/>
              <a:t>41 </a:t>
            </a:r>
            <a:r>
              <a:rPr lang="en-US" dirty="0"/>
              <a:t>(Y-axis)</a:t>
            </a:r>
          </a:p>
          <a:p>
            <a:pPr marL="115888" indent="-115888"/>
            <a:r>
              <a:rPr lang="en-US" dirty="0" smtClean="0"/>
              <a:t>Bottom Cover </a:t>
            </a:r>
            <a:r>
              <a:rPr lang="en-US" dirty="0" err="1"/>
              <a:t>MoS</a:t>
            </a:r>
            <a:r>
              <a:rPr lang="en-US" dirty="0"/>
              <a:t> (min): </a:t>
            </a:r>
            <a:r>
              <a:rPr lang="en-US" dirty="0" smtClean="0"/>
              <a:t>16 </a:t>
            </a:r>
            <a:r>
              <a:rPr lang="en-US" dirty="0"/>
              <a:t>(Z-axis), </a:t>
            </a:r>
            <a:r>
              <a:rPr lang="en-US" dirty="0" smtClean="0"/>
              <a:t>104 </a:t>
            </a:r>
            <a:r>
              <a:rPr lang="en-US" dirty="0"/>
              <a:t>(X-axis), </a:t>
            </a:r>
            <a:r>
              <a:rPr lang="en-US" dirty="0" smtClean="0"/>
              <a:t>92 </a:t>
            </a:r>
            <a:r>
              <a:rPr lang="en-US" dirty="0"/>
              <a:t>(Y-axis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4339-B76D-4E95-A8EC-64E1A672D810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08241" y="3789040"/>
            <a:ext cx="4364259" cy="2838803"/>
            <a:chOff x="2872039" y="3861048"/>
            <a:chExt cx="4364259" cy="283880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872039" y="3861048"/>
              <a:ext cx="4364259" cy="283880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5187" y="3896703"/>
              <a:ext cx="1113318" cy="25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" tIns="18288" rIns="9144" bIns="18288" rtlCol="0" anchor="ctr" anchorCtr="1">
              <a:spAutoFit/>
            </a:bodyPr>
            <a:lstStyle/>
            <a:p>
              <a:r>
                <a:rPr lang="en-US" sz="1400" dirty="0" smtClean="0"/>
                <a:t>Bottom Cover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6278" y="3861048"/>
              <a:ext cx="284630" cy="2523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18288" rIns="27432" bIns="18288" rtlCol="0" anchor="ctr" anchorCtr="1">
              <a:spAutoFit/>
            </a:bodyPr>
            <a:lstStyle/>
            <a:p>
              <a:r>
                <a:rPr lang="en-US" sz="1400" dirty="0" smtClean="0"/>
                <a:t>psi</a:t>
              </a:r>
              <a:endParaRPr lang="en-US" sz="1400" dirty="0"/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57522" y="821186"/>
            <a:ext cx="4622490" cy="28958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3480" y="800708"/>
            <a:ext cx="284630" cy="252377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708241" y="868674"/>
            <a:ext cx="4364259" cy="28843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2480" y="836712"/>
            <a:ext cx="284630" cy="252377"/>
          </a:xfrm>
          <a:prstGeom prst="rect">
            <a:avLst/>
          </a:prstGeom>
          <a:noFill/>
          <a:ln>
            <a:noFill/>
          </a:ln>
        </p:spPr>
        <p:txBody>
          <a:bodyPr wrap="none" lIns="27432" tIns="18288" rIns="27432" bIns="18288" rtlCol="0" anchor="ctr" anchorCtr="1">
            <a:spAutoFit/>
          </a:bodyPr>
          <a:lstStyle/>
          <a:p>
            <a:r>
              <a:rPr lang="en-US" sz="1400" dirty="0" smtClean="0"/>
              <a:t>psi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01851" y="836712"/>
            <a:ext cx="1153393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Spider Covers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31584" y="908720"/>
            <a:ext cx="864852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" tIns="18288" rIns="9144" bIns="18288" rtlCol="0" anchor="ctr" anchorCtr="1">
            <a:spAutoFit/>
          </a:bodyPr>
          <a:lstStyle/>
          <a:p>
            <a:r>
              <a:rPr lang="en-US" sz="1400" dirty="0" smtClean="0"/>
              <a:t>EMI Cover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314" y="1161097"/>
            <a:ext cx="453796" cy="255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146" y="1066689"/>
            <a:ext cx="2617902" cy="26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818" y="4077072"/>
            <a:ext cx="465456" cy="25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612" y="4005064"/>
            <a:ext cx="25975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244" y="1016732"/>
            <a:ext cx="4953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217" y="800708"/>
            <a:ext cx="2902003" cy="28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4724"/>
            <a:ext cx="8763000" cy="5338192"/>
          </a:xfrm>
        </p:spPr>
        <p:txBody>
          <a:bodyPr/>
          <a:lstStyle/>
          <a:p>
            <a:r>
              <a:rPr lang="en-US" dirty="0" smtClean="0"/>
              <a:t>Quasi-static and Modal analyses performed for the stand-alone EPI-Lo Instrument</a:t>
            </a:r>
          </a:p>
          <a:p>
            <a:r>
              <a:rPr lang="en-US" dirty="0" smtClean="0"/>
              <a:t>MSC.Nastran and Femap used for analysis</a:t>
            </a:r>
          </a:p>
          <a:p>
            <a:pPr lvl="1"/>
            <a:r>
              <a:rPr lang="en-US" dirty="0" smtClean="0"/>
              <a:t>Model simplified wherever possible to aid solution time</a:t>
            </a:r>
          </a:p>
          <a:p>
            <a:pPr lvl="1"/>
            <a:r>
              <a:rPr lang="en-US" dirty="0" smtClean="0"/>
              <a:t>PWAs modeled as plate elements with uniform stiffness, thickness and density</a:t>
            </a:r>
          </a:p>
          <a:p>
            <a:pPr lvl="1"/>
            <a:r>
              <a:rPr lang="en-US" dirty="0" smtClean="0"/>
              <a:t>Instrument analyzed as hard-mounted, SwRI bracket configuration not included</a:t>
            </a:r>
          </a:p>
          <a:p>
            <a:pPr lvl="1"/>
            <a:r>
              <a:rPr lang="en-US" dirty="0" smtClean="0"/>
              <a:t>Passed all model checks; Modal free analysis and 1g static loads in all 3 directions</a:t>
            </a:r>
          </a:p>
          <a:p>
            <a:r>
              <a:rPr lang="en-US" dirty="0" smtClean="0"/>
              <a:t>Modal analysis performed, 1st mode = 321 Hz (bottom cover), Instrument mode #1 = 502 Hz</a:t>
            </a:r>
          </a:p>
          <a:p>
            <a:r>
              <a:rPr lang="en-US" dirty="0" smtClean="0"/>
              <a:t>Analysis environmental input levels per 7434-9039 SPP EDTRD Rev B</a:t>
            </a:r>
          </a:p>
          <a:p>
            <a:pPr lvl="1"/>
            <a:r>
              <a:rPr lang="en-US" dirty="0"/>
              <a:t>Analysis performed for all three orthogonal </a:t>
            </a:r>
            <a:r>
              <a:rPr lang="en-US" dirty="0" smtClean="0"/>
              <a:t>axes relative to instrument coordinate system</a:t>
            </a:r>
          </a:p>
          <a:p>
            <a:pPr lvl="1"/>
            <a:r>
              <a:rPr lang="en-US" dirty="0" smtClean="0"/>
              <a:t>Quasi-static analysis per MAC</a:t>
            </a:r>
            <a:endParaRPr lang="en-US" dirty="0"/>
          </a:p>
          <a:p>
            <a:pPr lvl="1"/>
            <a:r>
              <a:rPr lang="en-US" dirty="0" smtClean="0"/>
              <a:t>Random vibration analysis to be performed for CDR</a:t>
            </a:r>
            <a:endParaRPr lang="en-US" dirty="0"/>
          </a:p>
          <a:p>
            <a:r>
              <a:rPr lang="en-US" dirty="0" smtClean="0"/>
              <a:t>All margin of safety positive for 32 g quasi-static loading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Instrument level structural model created using CAD</a:t>
            </a:r>
            <a:r>
              <a:rPr lang="en-US" dirty="0" smtClean="0"/>
              <a:t> M</a:t>
            </a:r>
            <a:r>
              <a:rPr lang="en-US" b="1" dirty="0" smtClean="0"/>
              <a:t>odel from Designer</a:t>
            </a:r>
          </a:p>
          <a:p>
            <a:pPr lvl="1"/>
            <a:r>
              <a:rPr lang="en-US" b="1" dirty="0" smtClean="0"/>
              <a:t>CAD </a:t>
            </a:r>
            <a:r>
              <a:rPr lang="en-US" b="1" dirty="0"/>
              <a:t>model </a:t>
            </a:r>
            <a:r>
              <a:rPr lang="en-US" b="1" dirty="0" smtClean="0"/>
              <a:t>of instrument dated 8/14/2014</a:t>
            </a:r>
          </a:p>
          <a:p>
            <a:pPr lvl="1"/>
            <a:r>
              <a:rPr lang="en-US" dirty="0" smtClean="0"/>
              <a:t>Wedge assembly updated to latest CAD design as of 10/14/2014</a:t>
            </a:r>
            <a:endParaRPr lang="en-US" b="1" dirty="0"/>
          </a:p>
          <a:p>
            <a:r>
              <a:rPr lang="en-US" b="1" dirty="0" smtClean="0"/>
              <a:t>Environmental Structural Requirements (Section 4.4)</a:t>
            </a:r>
            <a:endParaRPr lang="en-US" b="1" dirty="0"/>
          </a:p>
          <a:p>
            <a:pPr lvl="1"/>
            <a:r>
              <a:rPr lang="en-US" b="1" dirty="0"/>
              <a:t>7434-9039 Rev </a:t>
            </a:r>
            <a:r>
              <a:rPr lang="en-US" b="1" dirty="0" smtClean="0"/>
              <a:t>B, </a:t>
            </a:r>
            <a:r>
              <a:rPr lang="en-US" b="1" dirty="0"/>
              <a:t>SPP Environmental Design and Test Requirements Document</a:t>
            </a:r>
          </a:p>
          <a:p>
            <a:pPr lvl="1"/>
            <a:r>
              <a:rPr lang="en-US" b="1" dirty="0"/>
              <a:t>Subsystem to have min frequency &gt; 80 </a:t>
            </a:r>
            <a:r>
              <a:rPr lang="en-US" b="1" dirty="0" smtClean="0"/>
              <a:t>Hz</a:t>
            </a:r>
          </a:p>
          <a:p>
            <a:pPr lvl="1"/>
            <a:r>
              <a:rPr lang="en-US" b="1" dirty="0" smtClean="0"/>
              <a:t>Quasi-static </a:t>
            </a:r>
            <a:r>
              <a:rPr lang="en-US" b="1" dirty="0"/>
              <a:t>load factor: </a:t>
            </a:r>
            <a:r>
              <a:rPr lang="en-US" b="1" dirty="0" smtClean="0"/>
              <a:t>32g (Figure 4-11</a:t>
            </a:r>
            <a:r>
              <a:rPr lang="en-US" dirty="0" smtClean="0"/>
              <a:t>)</a:t>
            </a:r>
            <a:endParaRPr lang="en-US" b="1" dirty="0"/>
          </a:p>
          <a:p>
            <a:pPr lvl="1"/>
            <a:r>
              <a:rPr lang="en-US" b="1" dirty="0"/>
              <a:t>Factors of safety: Table 4-5. Unpressurized Factors of Safety </a:t>
            </a:r>
          </a:p>
          <a:p>
            <a:pPr lvl="1"/>
            <a:r>
              <a:rPr lang="en-US" b="1" dirty="0"/>
              <a:t>Random </a:t>
            </a:r>
            <a:r>
              <a:rPr lang="en-US" b="1" dirty="0" smtClean="0"/>
              <a:t>vibration: not done at this time frame due to dependence on SwRI bracket</a:t>
            </a:r>
            <a:endParaRPr lang="en-US" b="1" dirty="0"/>
          </a:p>
          <a:p>
            <a:r>
              <a:rPr lang="en-US" b="1" dirty="0" smtClean="0"/>
              <a:t>Interested in assembly response</a:t>
            </a:r>
            <a:endParaRPr lang="en-US" b="1" dirty="0"/>
          </a:p>
          <a:p>
            <a:pPr lvl="1"/>
            <a:r>
              <a:rPr lang="en-US" b="1" dirty="0" smtClean="0"/>
              <a:t>Fundamental frequencies and Interaction </a:t>
            </a:r>
            <a:r>
              <a:rPr lang="en-US" b="1" dirty="0"/>
              <a:t>of board and </a:t>
            </a:r>
            <a:r>
              <a:rPr lang="en-US" b="1" dirty="0" smtClean="0"/>
              <a:t>chassis</a:t>
            </a:r>
          </a:p>
          <a:p>
            <a:pPr lvl="1"/>
            <a:r>
              <a:rPr lang="en-US" dirty="0" smtClean="0"/>
              <a:t>Chassis response to MAC quasi-static load</a:t>
            </a:r>
            <a:endParaRPr lang="en-US" b="1" dirty="0"/>
          </a:p>
          <a:p>
            <a:pPr lvl="1"/>
            <a:r>
              <a:rPr lang="en-US" b="1" dirty="0" smtClean="0"/>
              <a:t>Chassis </a:t>
            </a:r>
            <a:r>
              <a:rPr lang="en-US" b="1" dirty="0"/>
              <a:t>&amp; PWA </a:t>
            </a:r>
            <a:r>
              <a:rPr lang="en-US" b="1" dirty="0" smtClean="0"/>
              <a:t>dynamic response </a:t>
            </a:r>
            <a:r>
              <a:rPr lang="en-US" b="1" dirty="0"/>
              <a:t>to </a:t>
            </a:r>
            <a:r>
              <a:rPr lang="en-US" b="1" dirty="0" smtClean="0"/>
              <a:t>random vibration </a:t>
            </a:r>
            <a:r>
              <a:rPr lang="en-US" b="1" dirty="0"/>
              <a:t>input </a:t>
            </a:r>
            <a:r>
              <a:rPr lang="en-US" b="1" dirty="0" smtClean="0"/>
              <a:t>from </a:t>
            </a:r>
            <a:r>
              <a:rPr lang="en-US" b="1" dirty="0"/>
              <a:t>0-2,000 </a:t>
            </a:r>
            <a:r>
              <a:rPr lang="en-US" b="1" dirty="0" smtClean="0"/>
              <a:t>Hz, will be done fore CDR</a:t>
            </a:r>
          </a:p>
          <a:p>
            <a:r>
              <a:rPr lang="en-US" b="1" dirty="0"/>
              <a:t>FEA software</a:t>
            </a:r>
          </a:p>
          <a:p>
            <a:pPr lvl="1"/>
            <a:r>
              <a:rPr lang="en-US" b="1" dirty="0"/>
              <a:t>Pre/Post-processing: Femap V.11</a:t>
            </a:r>
          </a:p>
          <a:p>
            <a:pPr lvl="1"/>
            <a:r>
              <a:rPr lang="en-US" b="1" dirty="0"/>
              <a:t>Solver (static, modal, sine, random: ASD): MSC.Nastran V.2008</a:t>
            </a:r>
          </a:p>
          <a:p>
            <a:pPr lvl="1"/>
            <a:r>
              <a:rPr lang="en-US" b="1" dirty="0"/>
              <a:t>Solver (random: </a:t>
            </a:r>
            <a:r>
              <a:rPr lang="en-US" b="1" dirty="0" err="1"/>
              <a:t>rms</a:t>
            </a:r>
            <a:r>
              <a:rPr lang="en-US" b="1" dirty="0"/>
              <a:t>/peak): MAYA Structural Analysis Toolkit Pro </a:t>
            </a:r>
            <a:r>
              <a:rPr lang="en-US" b="1" dirty="0" smtClean="0"/>
              <a:t>V5.0.1</a:t>
            </a: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31" y="2618139"/>
            <a:ext cx="3121698" cy="351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1650504"/>
          </a:xfrm>
        </p:spPr>
        <p:txBody>
          <a:bodyPr/>
          <a:lstStyle/>
          <a:p>
            <a:r>
              <a:rPr lang="en-US" sz="1800" dirty="0" smtClean="0"/>
              <a:t>EPI-Lo Instrument mounts to SwRI bracket at four mounting posts on Event PWA chassis, offset by four G-10 spacers (for thermal isolation)</a:t>
            </a:r>
          </a:p>
          <a:p>
            <a:r>
              <a:rPr lang="en-US" sz="1800" dirty="0" smtClean="0"/>
              <a:t>EPI-Lo mounting interface NOT parallel to S/C deck, mounting face tilted and rotated about all three axes</a:t>
            </a:r>
          </a:p>
          <a:p>
            <a:r>
              <a:rPr lang="en-US" sz="1800" dirty="0" smtClean="0"/>
              <a:t>SwRI bracket mounts to S/C deck, mounting interface parallel to S/C panel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14823" y="5825852"/>
            <a:ext cx="1476163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S/C Interface</a:t>
            </a:r>
            <a:endParaRPr lang="en-US" sz="1400" b="1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>
            <a:off x="2699792" y="5979741"/>
            <a:ext cx="815031" cy="7755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139952" y="4511047"/>
            <a:ext cx="1476163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SwRI Bracket </a:t>
            </a:r>
            <a:endParaRPr lang="en-US" sz="1400" b="1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3707904" y="4664936"/>
            <a:ext cx="432048" cy="11146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95602"/>
            <a:ext cx="4315622" cy="25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32" y="3690666"/>
            <a:ext cx="3908547" cy="254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Finite Element </a:t>
            </a:r>
            <a:r>
              <a:rPr lang="en-US" sz="3100" dirty="0"/>
              <a:t>Model Overview</a:t>
            </a:r>
            <a:br>
              <a:rPr lang="en-US" sz="3100" dirty="0"/>
            </a:br>
            <a:r>
              <a:rPr lang="en-US" sz="2700" dirty="0" smtClean="0"/>
              <a:t>Instrument </a:t>
            </a:r>
            <a:r>
              <a:rPr lang="en-US" sz="2700" dirty="0"/>
              <a:t>Level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478596"/>
          </a:xfrm>
        </p:spPr>
        <p:txBody>
          <a:bodyPr>
            <a:noAutofit/>
          </a:bodyPr>
          <a:lstStyle/>
          <a:p>
            <a:r>
              <a:rPr lang="en-US" dirty="0">
                <a:cs typeface="Times New Roman" pitchFamily="18" charset="0"/>
              </a:rPr>
              <a:t>Modeling Strategy</a:t>
            </a:r>
          </a:p>
          <a:p>
            <a:pPr lvl="1"/>
            <a:r>
              <a:rPr lang="en-US" dirty="0">
                <a:cs typeface="Times New Roman" pitchFamily="18" charset="0"/>
              </a:rPr>
              <a:t>Plate </a:t>
            </a:r>
            <a:r>
              <a:rPr lang="en-US" dirty="0" smtClean="0">
                <a:cs typeface="Times New Roman" pitchFamily="18" charset="0"/>
              </a:rPr>
              <a:t>elements where applicable: </a:t>
            </a:r>
            <a:r>
              <a:rPr lang="en-US" dirty="0">
                <a:cs typeface="Times New Roman" pitchFamily="18" charset="0"/>
              </a:rPr>
              <a:t>PWAs, frames, covers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Solid elements where necessary: </a:t>
            </a:r>
            <a:r>
              <a:rPr lang="en-US" dirty="0">
                <a:cs typeface="Times New Roman" pitchFamily="18" charset="0"/>
              </a:rPr>
              <a:t>frame bosses, </a:t>
            </a:r>
            <a:r>
              <a:rPr lang="en-US" dirty="0" err="1">
                <a:cs typeface="Times New Roman" pitchFamily="18" charset="0"/>
              </a:rPr>
              <a:t>bookbolt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bosses, small aspect ratios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PWA: plate elements with EEE </a:t>
            </a:r>
            <a:r>
              <a:rPr lang="en-US" dirty="0">
                <a:cs typeface="Times New Roman" pitchFamily="18" charset="0"/>
              </a:rPr>
              <a:t>part mass smeared over total board area</a:t>
            </a:r>
          </a:p>
          <a:p>
            <a:pPr lvl="1"/>
            <a:r>
              <a:rPr lang="en-US" dirty="0">
                <a:cs typeface="Times New Roman" pitchFamily="18" charset="0"/>
              </a:rPr>
              <a:t>Rigid elements (RBE2s): </a:t>
            </a:r>
            <a:r>
              <a:rPr lang="en-US" dirty="0" err="1" smtClean="0">
                <a:cs typeface="Times New Roman" pitchFamily="18" charset="0"/>
              </a:rPr>
              <a:t>bookbolts</a:t>
            </a:r>
            <a:r>
              <a:rPr lang="en-US" dirty="0" smtClean="0">
                <a:cs typeface="Times New Roman" pitchFamily="18" charset="0"/>
              </a:rPr>
              <a:t>, mounting </a:t>
            </a:r>
            <a:r>
              <a:rPr lang="en-US" dirty="0">
                <a:cs typeface="Times New Roman" pitchFamily="18" charset="0"/>
              </a:rPr>
              <a:t>hardware, </a:t>
            </a:r>
            <a:r>
              <a:rPr lang="en-US" dirty="0" smtClean="0">
                <a:cs typeface="Times New Roman" pitchFamily="18" charset="0"/>
              </a:rPr>
              <a:t>Connectors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Model size: nodes = 88,811, elements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70,269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428" y="6071041"/>
            <a:ext cx="830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LVPS Cover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42980" y="3284984"/>
            <a:ext cx="1337132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Closeout Covers (8x)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90804" y="5858108"/>
            <a:ext cx="828092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LVPS ASSY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54581" y="5191820"/>
            <a:ext cx="697221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Event ASSY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75690" y="3334342"/>
            <a:ext cx="968310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pPr algn="ctr"/>
            <a:r>
              <a:rPr lang="en-US" sz="1400" b="1" dirty="0" smtClean="0"/>
              <a:t>Anode Cover (4x)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13009" y="3338949"/>
            <a:ext cx="121954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Wedges (8x)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 bwMode="auto">
          <a:xfrm flipH="1">
            <a:off x="3851920" y="3546594"/>
            <a:ext cx="391060" cy="1344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4" idx="0"/>
          </p:cNvCxnSpPr>
          <p:nvPr/>
        </p:nvCxnSpPr>
        <p:spPr bwMode="auto">
          <a:xfrm flipV="1">
            <a:off x="5465528" y="5625244"/>
            <a:ext cx="582639" cy="44579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8" idx="1"/>
          </p:cNvCxnSpPr>
          <p:nvPr/>
        </p:nvCxnSpPr>
        <p:spPr bwMode="auto">
          <a:xfrm flipH="1" flipV="1">
            <a:off x="3421839" y="5858108"/>
            <a:ext cx="668965" cy="2616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9" idx="3"/>
          </p:cNvCxnSpPr>
          <p:nvPr/>
        </p:nvCxnSpPr>
        <p:spPr bwMode="auto">
          <a:xfrm flipV="1">
            <a:off x="5151802" y="4886895"/>
            <a:ext cx="500318" cy="5665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10" idx="2"/>
          </p:cNvCxnSpPr>
          <p:nvPr/>
        </p:nvCxnSpPr>
        <p:spPr bwMode="auto">
          <a:xfrm flipH="1">
            <a:off x="8175690" y="3857562"/>
            <a:ext cx="484155" cy="5342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07504" y="6001543"/>
            <a:ext cx="1224136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Spider ASSY</a:t>
            </a:r>
            <a:endParaRPr lang="en-US" sz="1400" b="1" dirty="0"/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V="1">
            <a:off x="719572" y="5440433"/>
            <a:ext cx="324036" cy="5611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79512" y="3294566"/>
            <a:ext cx="871296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840898" y="3919806"/>
            <a:ext cx="2092423" cy="214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534" y="1396075"/>
            <a:ext cx="2667737" cy="13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625" y="1614814"/>
            <a:ext cx="2234705" cy="110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Wedge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935124"/>
            <a:ext cx="3888432" cy="5397272"/>
          </a:xfrm>
        </p:spPr>
        <p:txBody>
          <a:bodyPr/>
          <a:lstStyle/>
          <a:p>
            <a:r>
              <a:rPr lang="en-US" dirty="0" smtClean="0"/>
              <a:t>EPI-Lo has 8 identical wedges</a:t>
            </a:r>
          </a:p>
          <a:p>
            <a:r>
              <a:rPr lang="en-US" dirty="0" smtClean="0"/>
              <a:t>Top cover: plate elements, Al-6061 &amp; collimator mass smear</a:t>
            </a:r>
          </a:p>
          <a:p>
            <a:r>
              <a:rPr lang="en-US" dirty="0" smtClean="0"/>
              <a:t>Wedge Frame Insulator: plate and solid elements, Ultem1000</a:t>
            </a:r>
          </a:p>
          <a:p>
            <a:r>
              <a:rPr lang="en-US" dirty="0" smtClean="0"/>
              <a:t>Side cover: beam and solid elements, Al-6061</a:t>
            </a:r>
          </a:p>
          <a:p>
            <a:r>
              <a:rPr lang="en-US" dirty="0" smtClean="0"/>
              <a:t>MCP Cover: plate elements, SS 304</a:t>
            </a:r>
          </a:p>
          <a:p>
            <a:r>
              <a:rPr lang="en-US" dirty="0" smtClean="0"/>
              <a:t>MCP: mass element &amp; RBE3 to MCP cover and baseplate</a:t>
            </a:r>
          </a:p>
          <a:p>
            <a:r>
              <a:rPr lang="en-US" dirty="0" smtClean="0"/>
              <a:t>MCP Baseplate: plate and solid elements, Ultem1000</a:t>
            </a:r>
          </a:p>
          <a:p>
            <a:r>
              <a:rPr lang="en-US" dirty="0" smtClean="0"/>
              <a:t>SSD Assembly: plate elements, Ultem1000</a:t>
            </a:r>
          </a:p>
          <a:p>
            <a:r>
              <a:rPr lang="en-US" dirty="0" smtClean="0"/>
              <a:t>Wedge </a:t>
            </a:r>
            <a:r>
              <a:rPr lang="en-US" dirty="0"/>
              <a:t>assembly </a:t>
            </a:r>
            <a:r>
              <a:rPr lang="en-US" dirty="0" smtClean="0"/>
              <a:t>connected </a:t>
            </a:r>
            <a:r>
              <a:rPr lang="en-US" dirty="0"/>
              <a:t>using </a:t>
            </a:r>
            <a:r>
              <a:rPr lang="en-US" dirty="0" smtClean="0"/>
              <a:t>RBE2s at </a:t>
            </a:r>
            <a:r>
              <a:rPr lang="en-US" dirty="0"/>
              <a:t>all bolted interfaces</a:t>
            </a:r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471713" y="2971509"/>
            <a:ext cx="1004378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Front View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19942" y="6024619"/>
            <a:ext cx="1174296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Bottom View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27395" y="1016732"/>
            <a:ext cx="963854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Top Cover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4441" y="2829923"/>
            <a:ext cx="1046056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MCP Cover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203" y="6093296"/>
            <a:ext cx="925831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Side View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85686" y="6073551"/>
            <a:ext cx="861198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Top View</a:t>
            </a:r>
            <a:endParaRPr lang="en-US" sz="1400" b="1" dirty="0"/>
          </a:p>
        </p:txBody>
      </p:sp>
      <p:cxnSp>
        <p:nvCxnSpPr>
          <p:cNvPr id="17" name="Straight Arrow Connector 16"/>
          <p:cNvCxnSpPr>
            <a:stCxn id="49" idx="2"/>
          </p:cNvCxnSpPr>
          <p:nvPr/>
        </p:nvCxnSpPr>
        <p:spPr bwMode="auto">
          <a:xfrm flipH="1">
            <a:off x="7884368" y="1324509"/>
            <a:ext cx="624954" cy="3318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4" idx="0"/>
          </p:cNvCxnSpPr>
          <p:nvPr/>
        </p:nvCxnSpPr>
        <p:spPr bwMode="auto">
          <a:xfrm flipV="1">
            <a:off x="6617469" y="2564904"/>
            <a:ext cx="404428" cy="26501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34571" y="2887446"/>
            <a:ext cx="1382686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MCP Baseplate</a:t>
            </a:r>
            <a:endParaRPr lang="en-US" sz="14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H="1" flipV="1">
            <a:off x="8016285" y="2564904"/>
            <a:ext cx="109629" cy="32254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63215" y="908720"/>
            <a:ext cx="1405129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Wedge Frame Insulator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 bwMode="auto">
          <a:xfrm>
            <a:off x="6965780" y="1431940"/>
            <a:ext cx="270516" cy="4488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 rot="21387720">
            <a:off x="7088910" y="2081417"/>
            <a:ext cx="1028487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Side Cover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44557" y="1064749"/>
            <a:ext cx="1003646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Anode ASSY</a:t>
            </a:r>
            <a:endParaRPr lang="en-US" sz="1400" b="1" dirty="0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 bwMode="auto">
          <a:xfrm flipH="1">
            <a:off x="5112060" y="1587969"/>
            <a:ext cx="634320" cy="7537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512497" y="3494728"/>
            <a:ext cx="491481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MCP</a:t>
            </a:r>
            <a:endParaRPr lang="en-US" sz="1400" b="1" dirty="0"/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4758238" y="3802505"/>
            <a:ext cx="257745" cy="9493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2026491" cy="208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48165" y="3897052"/>
            <a:ext cx="1047103" cy="21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Model Overview</a:t>
            </a:r>
            <a:br>
              <a:rPr lang="en-US" dirty="0"/>
            </a:br>
            <a:r>
              <a:rPr lang="en-US" sz="2400" dirty="0"/>
              <a:t>Wedge </a:t>
            </a:r>
            <a:r>
              <a:rPr lang="en-US" sz="2400" dirty="0" smtClean="0"/>
              <a:t>Assembly Exploded View</a:t>
            </a:r>
            <a:endParaRPr lang="en-US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31723"/>
            <a:ext cx="2484276" cy="214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3935835"/>
            <a:ext cx="4174093" cy="25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455" y="3631935"/>
            <a:ext cx="3966897" cy="23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934" y="2341470"/>
            <a:ext cx="1161438" cy="1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12" y="2485486"/>
            <a:ext cx="4099130" cy="325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16" y="1520788"/>
            <a:ext cx="4514042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009" y="878244"/>
            <a:ext cx="4613331" cy="404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772" y="2744924"/>
            <a:ext cx="4479724" cy="284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" y="2814596"/>
            <a:ext cx="4294897" cy="273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Spider &amp; Anode PWAs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14400"/>
            <a:ext cx="8820980" cy="1398476"/>
          </a:xfrm>
        </p:spPr>
        <p:txBody>
          <a:bodyPr/>
          <a:lstStyle/>
          <a:p>
            <a:r>
              <a:rPr lang="en-US" dirty="0" smtClean="0"/>
              <a:t>Spider frame modeled in detail using plate and solid elements with Al 6061 material properties</a:t>
            </a:r>
          </a:p>
          <a:p>
            <a:r>
              <a:rPr lang="en-US" dirty="0" smtClean="0"/>
              <a:t>Anode PWAs (4x) modeled using plate elements and PWA material properties with estimated board mass smeared across PWA</a:t>
            </a:r>
          </a:p>
          <a:p>
            <a:r>
              <a:rPr lang="en-US" dirty="0" smtClean="0"/>
              <a:t>PWAs connected to Spider frame at mounting hardware bosses using RBE2 elements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655" y="5398595"/>
            <a:ext cx="991292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Anode PWA (4x)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 flipV="1">
            <a:off x="1111947" y="5011631"/>
            <a:ext cx="822169" cy="6485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5496" y="2507336"/>
            <a:ext cx="834011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Top Side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54994" y="2600908"/>
            <a:ext cx="948337" cy="307777"/>
          </a:xfrm>
          <a:prstGeom prst="rect">
            <a:avLst/>
          </a:prstGeom>
          <a:noFill/>
        </p:spPr>
        <p:txBody>
          <a:bodyPr wrap="none" lIns="45720" rIns="45720" rtlCol="0" anchor="ctr" anchorCtr="1">
            <a:spAutoFit/>
          </a:bodyPr>
          <a:lstStyle/>
          <a:p>
            <a:r>
              <a:rPr lang="en-US" sz="1400" b="1" dirty="0" smtClean="0"/>
              <a:t>Back Side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65004"/>
            <a:ext cx="4701122" cy="28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" y="2960948"/>
            <a:ext cx="4638956" cy="283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 Overview</a:t>
            </a:r>
            <a:br>
              <a:rPr lang="en-US" dirty="0" smtClean="0"/>
            </a:br>
            <a:r>
              <a:rPr lang="en-US" sz="2400" dirty="0" smtClean="0"/>
              <a:t>Event Slice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14400"/>
            <a:ext cx="8789478" cy="2143106"/>
          </a:xfrm>
        </p:spPr>
        <p:txBody>
          <a:bodyPr/>
          <a:lstStyle/>
          <a:p>
            <a:r>
              <a:rPr lang="en-US" dirty="0" smtClean="0"/>
              <a:t>Event housing: plate and solid elements, Al 6061 material properties</a:t>
            </a:r>
          </a:p>
          <a:p>
            <a:r>
              <a:rPr lang="en-US" dirty="0" smtClean="0"/>
              <a:t>Event housing thickness .040” at minimum, thicker at bosses</a:t>
            </a:r>
          </a:p>
          <a:p>
            <a:r>
              <a:rPr lang="en-US" dirty="0" smtClean="0"/>
              <a:t>Event PWA: plate elements, PWA material properties and EEE part mass smeared across board</a:t>
            </a:r>
          </a:p>
          <a:p>
            <a:r>
              <a:rPr lang="en-US" dirty="0" smtClean="0"/>
              <a:t>PWA: diameter = 7.5”, thickness = 0.093”</a:t>
            </a:r>
          </a:p>
          <a:p>
            <a:r>
              <a:rPr lang="en-US" dirty="0" smtClean="0"/>
              <a:t>Right-angle MDM connectors modeled with RBE2s from frame to board</a:t>
            </a:r>
          </a:p>
          <a:p>
            <a:r>
              <a:rPr lang="en-US" dirty="0" smtClean="0"/>
              <a:t>PWA connected to housing with RBE2s at mounting bosses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368" y="5795455"/>
            <a:ext cx="1152128" cy="523220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MDM Connectors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14914" y="5677507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Top Side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02481" y="3147742"/>
            <a:ext cx="1152128" cy="307777"/>
          </a:xfrm>
          <a:prstGeom prst="rect">
            <a:avLst/>
          </a:prstGeom>
          <a:noFill/>
        </p:spPr>
        <p:txBody>
          <a:bodyPr wrap="square" lIns="45720" rIns="45720" rtlCol="0" anchor="ctr" anchorCtr="1">
            <a:spAutoFit/>
          </a:bodyPr>
          <a:lstStyle/>
          <a:p>
            <a:r>
              <a:rPr lang="en-US" sz="1400" b="1" dirty="0" smtClean="0"/>
              <a:t>Back Side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10/31/2014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AFB2-1980-4ACE-A766-E6F48CF4D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BSP Slide Master">
  <a:themeElements>
    <a:clrScheme name="RBSP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BSP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BSP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P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P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P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P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P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P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RBSP Basic PPTX Template</Template>
  <TotalTime>6278</TotalTime>
  <Words>2890</Words>
  <Application>Microsoft Office PowerPoint</Application>
  <PresentationFormat>On-screen Show (4:3)</PresentationFormat>
  <Paragraphs>992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RBSP Slide Master</vt:lpstr>
      <vt:lpstr>Equation</vt:lpstr>
      <vt:lpstr>7464-0000 EPI-Lo EDR Structural Analysis</vt:lpstr>
      <vt:lpstr>Executive Summary</vt:lpstr>
      <vt:lpstr>Background and Methodology</vt:lpstr>
      <vt:lpstr>EPI-Lo Overview</vt:lpstr>
      <vt:lpstr>Finite Element Model Overview Instrument Level </vt:lpstr>
      <vt:lpstr>Finite Element Model Overview Wedge Assembly</vt:lpstr>
      <vt:lpstr>Finite Element Model Overview Wedge Assembly Exploded View</vt:lpstr>
      <vt:lpstr>Finite Element Model Overview Spider &amp; Anode PWAs</vt:lpstr>
      <vt:lpstr>Finite Element Model Overview Event Slice Assembly</vt:lpstr>
      <vt:lpstr>Finite Element Model Overview LVPS Slice Assembly</vt:lpstr>
      <vt:lpstr>Finite Element Model Overview LVPS Covers</vt:lpstr>
      <vt:lpstr>Finite Element Model Overview Wedge &amp; Spider Closeout Covers</vt:lpstr>
      <vt:lpstr>Finite Element Model Overview Boundary Conditions</vt:lpstr>
      <vt:lpstr>Mass and Material Properties</vt:lpstr>
      <vt:lpstr>PowerPoint Presentation</vt:lpstr>
      <vt:lpstr>Model Checkout and Modal Analysis</vt:lpstr>
      <vt:lpstr>Modal Analysis Results Summary Modal Effective Mass Fraction</vt:lpstr>
      <vt:lpstr>Mode Shapes for Various Components</vt:lpstr>
      <vt:lpstr>Quasi-Static Analysis von Mises Stress</vt:lpstr>
      <vt:lpstr>Quasi-Static Analysis MoS Table</vt:lpstr>
      <vt:lpstr>Quasi-Static Analysis PWA von Mises Stress</vt:lpstr>
      <vt:lpstr>Quasi-Static Analysis Frame von Mises Stress</vt:lpstr>
      <vt:lpstr>Quasi-Static Analysis Cover von Mises Stress</vt:lpstr>
      <vt:lpstr>Summary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 Overview</dc:title>
  <dc:creator>Shaughn London</dc:creator>
  <cp:lastModifiedBy>coopesa1</cp:lastModifiedBy>
  <cp:revision>401</cp:revision>
  <dcterms:created xsi:type="dcterms:W3CDTF">2013-03-20T18:06:29Z</dcterms:created>
  <dcterms:modified xsi:type="dcterms:W3CDTF">2014-11-06T15:32:55Z</dcterms:modified>
</cp:coreProperties>
</file>