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406" r:id="rId2"/>
    <p:sldId id="450" r:id="rId3"/>
    <p:sldId id="428" r:id="rId4"/>
    <p:sldId id="448" r:id="rId5"/>
    <p:sldId id="453" r:id="rId6"/>
    <p:sldId id="441" r:id="rId7"/>
    <p:sldId id="449" r:id="rId8"/>
    <p:sldId id="447" r:id="rId9"/>
    <p:sldId id="451" r:id="rId10"/>
    <p:sldId id="459" r:id="rId11"/>
    <p:sldId id="465" r:id="rId12"/>
    <p:sldId id="464" r:id="rId13"/>
    <p:sldId id="463" r:id="rId14"/>
    <p:sldId id="452" r:id="rId15"/>
    <p:sldId id="466" r:id="rId16"/>
    <p:sldId id="454" r:id="rId17"/>
    <p:sldId id="461" r:id="rId18"/>
    <p:sldId id="458" r:id="rId19"/>
    <p:sldId id="455" r:id="rId20"/>
    <p:sldId id="456" r:id="rId21"/>
    <p:sldId id="457" r:id="rId22"/>
    <p:sldId id="462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wn M. Beg3ey" initials="S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99"/>
    <a:srgbClr val="C0C0C0"/>
    <a:srgbClr val="CC6600"/>
    <a:srgbClr val="66FFFF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1193" autoAdjust="0"/>
  </p:normalViewPr>
  <p:slideViewPr>
    <p:cSldViewPr snapToGrid="0">
      <p:cViewPr>
        <p:scale>
          <a:sx n="110" d="100"/>
          <a:sy n="110" d="100"/>
        </p:scale>
        <p:origin x="-538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7090F70-26CA-4120-98FB-FA51BE052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HU APL - Script - Rough Blue"/>
          <p:cNvPicPr>
            <a:picLocks noChangeAspect="1" noChangeArrowheads="1"/>
          </p:cNvPicPr>
          <p:nvPr/>
        </p:nvPicPr>
        <p:blipFill>
          <a:blip r:embed="rId3" cstate="print">
            <a:lum bright="54000"/>
          </a:blip>
          <a:srcRect/>
          <a:stretch>
            <a:fillRect/>
          </a:stretch>
        </p:blipFill>
        <p:spPr bwMode="auto">
          <a:xfrm>
            <a:off x="5381625" y="5648325"/>
            <a:ext cx="3198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PL Icon - Blue"/>
          <p:cNvPicPr>
            <a:picLocks noChangeAspect="1" noChangeArrowheads="1"/>
          </p:cNvPicPr>
          <p:nvPr/>
        </p:nvPicPr>
        <p:blipFill>
          <a:blip r:embed="rId4" cstate="print">
            <a:lum bright="58000"/>
          </a:blip>
          <a:srcRect/>
          <a:stretch>
            <a:fillRect/>
          </a:stretch>
        </p:blipFill>
        <p:spPr bwMode="auto">
          <a:xfrm>
            <a:off x="6831013" y="4764088"/>
            <a:ext cx="1654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457200" y="184150"/>
            <a:ext cx="5222875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ctr">
              <a:spcBef>
                <a:spcPts val="600"/>
              </a:spcBef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 NASA Mission to Touch the Sun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17649" y="3846245"/>
            <a:ext cx="4827588" cy="1177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0125" y="1990065"/>
            <a:ext cx="5862638" cy="1470025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rcRect b="77075"/>
          <a:stretch>
            <a:fillRect/>
          </a:stretch>
        </p:blipFill>
        <p:spPr bwMode="auto">
          <a:xfrm>
            <a:off x="0" y="-1651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gray">
          <a:xfrm flipV="1">
            <a:off x="304800" y="6591300"/>
            <a:ext cx="8331200" cy="1588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5"/>
          <p:cNvSpPr txBox="1"/>
          <p:nvPr userDrawn="1"/>
        </p:nvSpPr>
        <p:spPr>
          <a:xfrm>
            <a:off x="7007225" y="1057275"/>
            <a:ext cx="2125663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1000"/>
              </a:lnSpc>
              <a:defRPr/>
            </a:pPr>
            <a:r>
              <a:rPr lang="en-US" sz="900" b="1" i="1" dirty="0">
                <a:solidFill>
                  <a:schemeClr val="bg1"/>
                </a:solidFill>
                <a:latin typeface="Arial"/>
                <a:cs typeface="Arial"/>
              </a:rPr>
              <a:t>A NASA Mission to Touch the Sun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660650" y="6589713"/>
            <a:ext cx="3621088" cy="2333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EPI-Lo Peer Review</a:t>
            </a:r>
            <a:endParaRPr lang="en-US" sz="100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053263" y="6564313"/>
            <a:ext cx="1270000" cy="2587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Nov 2014</a:t>
            </a:r>
            <a:endParaRPr lang="en-US" sz="1000" dirty="0"/>
          </a:p>
        </p:txBody>
      </p:sp>
      <p:pic>
        <p:nvPicPr>
          <p:cNvPr id="9" name="Picture 11" descr="isis logo"/>
          <p:cNvPicPr>
            <a:picLocks noChangeAspect="1" noChangeArrowheads="1"/>
          </p:cNvPicPr>
          <p:nvPr userDrawn="1"/>
        </p:nvPicPr>
        <p:blipFill>
          <a:blip r:embed="rId3" cstate="print"/>
          <a:srcRect b="22746"/>
          <a:stretch>
            <a:fillRect/>
          </a:stretch>
        </p:blipFill>
        <p:spPr bwMode="auto">
          <a:xfrm>
            <a:off x="8702675" y="4648200"/>
            <a:ext cx="441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6597939" cy="11637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599238"/>
            <a:ext cx="29083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B3F8-67F9-4681-9C37-B8D040EC1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CECE-790E-4385-BEC1-6D6588F2C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FE7A-EF57-4E94-A586-281ECF9CF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SolarProbePlusBannerTemplate.jpg"/>
          <p:cNvPicPr>
            <a:picLocks noChangeAspect="1"/>
          </p:cNvPicPr>
          <p:nvPr/>
        </p:nvPicPr>
        <p:blipFill>
          <a:blip r:embed="rId6" cstate="print"/>
          <a:srcRect b="77075"/>
          <a:stretch>
            <a:fillRect/>
          </a:stretch>
        </p:blipFill>
        <p:spPr bwMode="auto">
          <a:xfrm>
            <a:off x="0" y="-1651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90675"/>
            <a:ext cx="8426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04800" y="6624638"/>
            <a:ext cx="457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F8C8221C-2E27-40B3-91B7-DCE2D5CF0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0"/>
            <a:ext cx="65976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304800" y="6592888"/>
            <a:ext cx="7907338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1" name="Picture 9" descr="APL Icon - 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7225" y="1057275"/>
            <a:ext cx="2125663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1000"/>
              </a:lnSpc>
              <a:defRPr/>
            </a:pPr>
            <a:r>
              <a:rPr lang="en-US" sz="900" b="1" i="1" dirty="0">
                <a:solidFill>
                  <a:schemeClr val="bg1"/>
                </a:solidFill>
                <a:latin typeface="Arial"/>
                <a:cs typeface="Arial"/>
              </a:rPr>
              <a:t>A NASA Mission to Touch the Sun</a:t>
            </a: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0650" y="6589713"/>
            <a:ext cx="3621088" cy="2333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EPI-Lo Peer Review</a:t>
            </a:r>
            <a:endParaRPr lang="en-US" sz="1000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7053263" y="6564313"/>
            <a:ext cx="1270000" cy="2587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Nov 2014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  <p:sldLayoutId id="2147483652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963613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1938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file:///\\davis\project\EPI-Lo\Thermal\Board%20Analysis\7464-0000_EPI-Lo_PWA%20Thermal%20Analysis_Rev00.pptx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ubtitle 1"/>
          <p:cNvSpPr>
            <a:spLocks noGrp="1"/>
          </p:cNvSpPr>
          <p:nvPr>
            <p:ph type="subTitle" idx="1"/>
          </p:nvPr>
        </p:nvSpPr>
        <p:spPr>
          <a:xfrm>
            <a:off x="1017588" y="3846513"/>
            <a:ext cx="5313362" cy="1177925"/>
          </a:xfrm>
        </p:spPr>
        <p:txBody>
          <a:bodyPr/>
          <a:lstStyle/>
          <a:p>
            <a:r>
              <a:rPr lang="en-US" dirty="0" smtClean="0"/>
              <a:t>Shawn Begley</a:t>
            </a:r>
          </a:p>
          <a:p>
            <a:r>
              <a:rPr lang="en-US" dirty="0" smtClean="0"/>
              <a:t>JHU APL</a:t>
            </a:r>
          </a:p>
        </p:txBody>
      </p:sp>
      <p:sp>
        <p:nvSpPr>
          <p:cNvPr id="7170" name="Title 2"/>
          <p:cNvSpPr>
            <a:spLocks noGrp="1"/>
          </p:cNvSpPr>
          <p:nvPr>
            <p:ph type="ctrTitle"/>
          </p:nvPr>
        </p:nvSpPr>
        <p:spPr>
          <a:xfrm>
            <a:off x="500063" y="1990725"/>
            <a:ext cx="5862637" cy="1470025"/>
          </a:xfrm>
        </p:spPr>
        <p:txBody>
          <a:bodyPr/>
          <a:lstStyle/>
          <a:p>
            <a:r>
              <a:rPr lang="en-US" dirty="0" smtClean="0"/>
              <a:t>EPI-Lo</a:t>
            </a:r>
            <a:br>
              <a:rPr lang="en-US" dirty="0" smtClean="0"/>
            </a:br>
            <a:r>
              <a:rPr lang="en-US" dirty="0" smtClean="0"/>
              <a:t>Thermal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Driven by Noise and Available Power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90675"/>
            <a:ext cx="5240042" cy="4678363"/>
          </a:xfrm>
        </p:spPr>
        <p:txBody>
          <a:bodyPr/>
          <a:lstStyle/>
          <a:p>
            <a:r>
              <a:rPr lang="en-US" sz="2400" dirty="0" smtClean="0"/>
              <a:t>Hot Op detector temperature prediction limited to 25°C prevent noise.</a:t>
            </a:r>
          </a:p>
          <a:p>
            <a:pPr lvl="1"/>
            <a:r>
              <a:rPr lang="en-US" sz="2000" dirty="0" smtClean="0"/>
              <a:t>Temperature set by adjusting radiative area of collimators.</a:t>
            </a:r>
          </a:p>
          <a:p>
            <a:r>
              <a:rPr lang="en-US" sz="2400" dirty="0" smtClean="0"/>
              <a:t>Survival heater set point minimized to reduce power requirement.</a:t>
            </a:r>
          </a:p>
          <a:p>
            <a:pPr lvl="1"/>
            <a:r>
              <a:rPr lang="en-US" sz="2000" dirty="0" smtClean="0"/>
              <a:t>-40°C lower limit chosen as compromise between power reduction and temperature margin from manufacturers limits.</a:t>
            </a:r>
          </a:p>
          <a:p>
            <a:pPr lvl="1"/>
            <a:r>
              <a:rPr lang="en-US" sz="2000" dirty="0" smtClean="0"/>
              <a:t>S/C controlled survival heaters are located on wedge support structure.</a:t>
            </a:r>
          </a:p>
          <a:p>
            <a:r>
              <a:rPr lang="en-US" sz="2400" dirty="0" smtClean="0"/>
              <a:t>Cold Op temperatures are -20 to -30°C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7" y="3984410"/>
            <a:ext cx="3158525" cy="25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42" y="1475510"/>
            <a:ext cx="3030811" cy="25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8509" y="1475510"/>
            <a:ext cx="16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7781" y="3993525"/>
            <a:ext cx="16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Survival Cold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766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1AU, 2h Solar Stare is Tolerable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5"/>
            <a:ext cx="4703617" cy="3145877"/>
          </a:xfrm>
        </p:spPr>
        <p:txBody>
          <a:bodyPr/>
          <a:lstStyle/>
          <a:p>
            <a:r>
              <a:rPr lang="en-US" sz="2000" dirty="0" smtClean="0"/>
              <a:t>Worst case solar exposure occurs in first 2 hours of mission.</a:t>
            </a:r>
          </a:p>
          <a:p>
            <a:r>
              <a:rPr lang="en-US" sz="2000" dirty="0" smtClean="0"/>
              <a:t>Symmetric instrument allows single variable scan for worst case orientation.</a:t>
            </a:r>
          </a:p>
          <a:p>
            <a:r>
              <a:rPr lang="en-US" sz="2000" dirty="0" smtClean="0"/>
              <a:t>Conservative analysis assumes entire 2 hour period is spent with sun in one location</a:t>
            </a:r>
          </a:p>
          <a:p>
            <a:r>
              <a:rPr lang="en-US" sz="2000" dirty="0" smtClean="0"/>
              <a:t>46°C Collimator temperature allows an absorptivity of 0.8 @ 1 AU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/>
          <a:stretch/>
        </p:blipFill>
        <p:spPr bwMode="auto">
          <a:xfrm>
            <a:off x="4932217" y="1593273"/>
            <a:ext cx="3719945" cy="22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7" y="3857913"/>
            <a:ext cx="3719945" cy="24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5" y="4736552"/>
            <a:ext cx="2403762" cy="19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7" y="4736552"/>
            <a:ext cx="2384488" cy="19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8982" y="6068291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10°</a:t>
            </a:r>
            <a:r>
              <a:rPr lang="en-US" dirty="0" smtClean="0"/>
              <a:t>                           90</a:t>
            </a:r>
            <a:r>
              <a:rPr lang="en-US" dirty="0"/>
              <a:t>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517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SWEAP Slew is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3273"/>
            <a:ext cx="4950249" cy="4675765"/>
          </a:xfrm>
        </p:spPr>
        <p:txBody>
          <a:bodyPr/>
          <a:lstStyle/>
          <a:p>
            <a:r>
              <a:rPr lang="en-US" dirty="0"/>
              <a:t>SWEAP commissioning requires sun on ram instruments at 0.935 AU</a:t>
            </a:r>
          </a:p>
          <a:p>
            <a:r>
              <a:rPr lang="en-US" dirty="0"/>
              <a:t>Transient </a:t>
            </a:r>
            <a:r>
              <a:rPr lang="en-US" dirty="0" smtClean="0"/>
              <a:t>profile: </a:t>
            </a:r>
          </a:p>
          <a:p>
            <a:pPr lvl="1"/>
            <a:r>
              <a:rPr lang="en-US" dirty="0" smtClean="0"/>
              <a:t>rotates </a:t>
            </a:r>
            <a:r>
              <a:rPr lang="en-US" dirty="0"/>
              <a:t>from +45° to -45° about S/C Y </a:t>
            </a:r>
            <a:r>
              <a:rPr lang="en-US" dirty="0" smtClean="0"/>
              <a:t>axis in &lt;15 minutes</a:t>
            </a:r>
            <a:endParaRPr lang="en-US" dirty="0"/>
          </a:p>
          <a:p>
            <a:pPr lvl="1"/>
            <a:r>
              <a:rPr lang="en-US" dirty="0"/>
              <a:t>Holds -45</a:t>
            </a:r>
            <a:r>
              <a:rPr lang="en-US" dirty="0" smtClean="0"/>
              <a:t>° for &lt;10 minutes</a:t>
            </a:r>
          </a:p>
          <a:p>
            <a:pPr lvl="1"/>
            <a:r>
              <a:rPr lang="en-US" dirty="0"/>
              <a:t>Rotates back to 0</a:t>
            </a:r>
            <a:r>
              <a:rPr lang="en-US" dirty="0" smtClean="0"/>
              <a:t>° in &lt;7.5 minutes</a:t>
            </a:r>
          </a:p>
          <a:p>
            <a:r>
              <a:rPr lang="en-US" dirty="0" smtClean="0"/>
              <a:t>&lt;30 minutes in the sun has minimal affect on instrument</a:t>
            </a:r>
          </a:p>
          <a:p>
            <a:r>
              <a:rPr lang="en-US" dirty="0" smtClean="0"/>
              <a:t>Foils could easily tolerate an absorptivity of 0.5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245217" y="1593273"/>
            <a:ext cx="3746381" cy="2273300"/>
            <a:chOff x="4000864" y="1911927"/>
            <a:chExt cx="4990735" cy="302837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4"/>
            <a:stretch/>
          </p:blipFill>
          <p:spPr bwMode="auto">
            <a:xfrm>
              <a:off x="4000864" y="1911927"/>
              <a:ext cx="4990735" cy="3028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 flipV="1">
              <a:off x="5250873" y="3415146"/>
              <a:ext cx="0" cy="1163782"/>
            </a:xfrm>
            <a:prstGeom prst="lin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954982" y="3415146"/>
              <a:ext cx="0" cy="1163782"/>
            </a:xfrm>
            <a:prstGeom prst="lin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5978237" y="3415146"/>
              <a:ext cx="0" cy="1163782"/>
            </a:xfrm>
            <a:prstGeom prst="lin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7675406" y="3429001"/>
              <a:ext cx="0" cy="1163782"/>
            </a:xfrm>
            <a:prstGeom prst="lin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978237" y="4156364"/>
              <a:ext cx="976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-45°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5406" y="4156364"/>
              <a:ext cx="83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&gt;0°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30436" y="4156370"/>
              <a:ext cx="720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&gt;0°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5555673" y="2687782"/>
              <a:ext cx="540327" cy="0"/>
            </a:xfrm>
            <a:prstGeom prst="straightConnector1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75" y="3866573"/>
            <a:ext cx="3451564" cy="261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01963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Blanketing concept shown feasible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78472"/>
            <a:ext cx="4137025" cy="310276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Complex shape with high number of protrusions</a:t>
            </a:r>
          </a:p>
          <a:p>
            <a:r>
              <a:rPr lang="en-US" dirty="0" smtClean="0"/>
              <a:t>Rapid prototype used for template creation</a:t>
            </a:r>
          </a:p>
          <a:p>
            <a:r>
              <a:rPr lang="en-US" dirty="0" smtClean="0"/>
              <a:t>High temperature blankets without separators used to keep thickness down.</a:t>
            </a:r>
          </a:p>
          <a:p>
            <a:r>
              <a:rPr lang="en-US" dirty="0" smtClean="0"/>
              <a:t>Concept will continue to develop in response to grounding, cover, and GSE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578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Surface Finishes Visible on Exterior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StaMet</a:t>
            </a:r>
            <a:r>
              <a:rPr lang="en-US" dirty="0" smtClean="0"/>
              <a:t> on black </a:t>
            </a:r>
            <a:r>
              <a:rPr lang="en-US" dirty="0" err="1" smtClean="0"/>
              <a:t>Kapton</a:t>
            </a:r>
            <a:endParaRPr lang="en-US" dirty="0"/>
          </a:p>
          <a:p>
            <a:pPr lvl="1"/>
            <a:r>
              <a:rPr lang="en-US" dirty="0" smtClean="0"/>
              <a:t>Same material as S/C</a:t>
            </a:r>
          </a:p>
          <a:p>
            <a:pPr lvl="1"/>
            <a:r>
              <a:rPr lang="en-US" dirty="0" smtClean="0"/>
              <a:t>Use for blankets and collimator radiators</a:t>
            </a:r>
          </a:p>
          <a:p>
            <a:r>
              <a:rPr lang="en-US" dirty="0" smtClean="0"/>
              <a:t>Gold plated aluminum electronics </a:t>
            </a:r>
          </a:p>
          <a:p>
            <a:r>
              <a:rPr lang="en-US" dirty="0" smtClean="0"/>
              <a:t>Nickel</a:t>
            </a:r>
          </a:p>
          <a:p>
            <a:r>
              <a:rPr lang="en-US" dirty="0" smtClean="0"/>
              <a:t>Foil - carbon, polyimide, Nickel</a:t>
            </a:r>
          </a:p>
          <a:p>
            <a:r>
              <a:rPr lang="en-US" dirty="0" err="1" smtClean="0"/>
              <a:t>Alodine</a:t>
            </a:r>
            <a:r>
              <a:rPr lang="en-US" dirty="0" smtClean="0"/>
              <a:t> aluminum – inside collimators</a:t>
            </a:r>
          </a:p>
          <a:p>
            <a:r>
              <a:rPr lang="en-US" dirty="0" smtClean="0"/>
              <a:t>Ag with MgF</a:t>
            </a:r>
            <a:r>
              <a:rPr lang="en-US" baseline="-25000" dirty="0" smtClean="0"/>
              <a:t>2</a:t>
            </a:r>
            <a:r>
              <a:rPr lang="en-US" dirty="0" smtClean="0"/>
              <a:t> protective coating</a:t>
            </a:r>
          </a:p>
          <a:p>
            <a:pPr lvl="1"/>
            <a:r>
              <a:rPr lang="en-US" dirty="0" smtClean="0"/>
              <a:t>Low absorptivity / low emissivity protected silver finish</a:t>
            </a:r>
          </a:p>
          <a:p>
            <a:pPr lvl="1"/>
            <a:r>
              <a:rPr lang="en-US" dirty="0" smtClean="0"/>
              <a:t>~100-550 nm MgF</a:t>
            </a:r>
            <a:r>
              <a:rPr lang="en-US" baseline="-25000" dirty="0" smtClean="0"/>
              <a:t>2</a:t>
            </a:r>
            <a:r>
              <a:rPr lang="en-US" dirty="0" smtClean="0"/>
              <a:t> over ~150 nm Ag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45" y="1465029"/>
            <a:ext cx="3417882" cy="25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8676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Silver Coating has High Reflectivity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8" y="4433185"/>
            <a:ext cx="276936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69" y="3015013"/>
            <a:ext cx="2768744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22" y="1500908"/>
            <a:ext cx="2768788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764" y="1641764"/>
            <a:ext cx="26445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 reflectivity in the UV-Vis band reflects sunlight.</a:t>
            </a:r>
          </a:p>
          <a:p>
            <a:endParaRPr lang="en-US" sz="1600" dirty="0"/>
          </a:p>
          <a:p>
            <a:r>
              <a:rPr lang="en-US" sz="1600" dirty="0" smtClean="0"/>
              <a:t>Thin film interference patters observable in the visible band</a:t>
            </a:r>
          </a:p>
          <a:p>
            <a:endParaRPr lang="en-US" sz="1600" dirty="0"/>
          </a:p>
          <a:p>
            <a:r>
              <a:rPr lang="en-US" sz="1600" dirty="0"/>
              <a:t>Measurements made on </a:t>
            </a:r>
            <a:r>
              <a:rPr lang="en-US" sz="1600" dirty="0" smtClean="0"/>
              <a:t>PerkinElmer Lambda 950 with integrating sphere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95688" y="1648691"/>
            <a:ext cx="2644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IR reflectivity show absorption bands that have little effect on thermal optical properties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554" y="3588327"/>
            <a:ext cx="2644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 IR measurements show reflectivity is maintained throughout all wavelengths of relevant thermal radiation</a:t>
            </a:r>
          </a:p>
          <a:p>
            <a:endParaRPr lang="en-US" sz="1600" dirty="0"/>
          </a:p>
          <a:p>
            <a:r>
              <a:rPr lang="en-US" sz="1600" dirty="0" smtClean="0"/>
              <a:t>Specular samples required for Perkin Elmer 983 Spectrophotometer</a:t>
            </a:r>
          </a:p>
          <a:p>
            <a:endParaRPr lang="en-US" sz="1600" dirty="0"/>
          </a:p>
          <a:p>
            <a:r>
              <a:rPr lang="en-US" sz="1600" dirty="0" smtClean="0"/>
              <a:t>Sample flatness issues reduced above 15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5694" y="5070635"/>
            <a:ext cx="2644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Measurements made on </a:t>
            </a:r>
            <a:r>
              <a:rPr lang="en-US" sz="1600" dirty="0" smtClean="0"/>
              <a:t>PerkinElmer Spectrum </a:t>
            </a:r>
            <a:r>
              <a:rPr lang="en-US" sz="1600" dirty="0"/>
              <a:t>100 with integrating sphere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244277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 Operation Concept Developed with S/C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3694"/>
            <a:ext cx="3983182" cy="4678363"/>
          </a:xfrm>
        </p:spPr>
        <p:txBody>
          <a:bodyPr/>
          <a:lstStyle/>
          <a:p>
            <a:r>
              <a:rPr lang="en-US" dirty="0" smtClean="0"/>
              <a:t>RTDs read by S/C</a:t>
            </a:r>
          </a:p>
          <a:p>
            <a:r>
              <a:rPr lang="en-US" dirty="0" smtClean="0"/>
              <a:t>PDU controls single heater service to EPI-Lo</a:t>
            </a:r>
          </a:p>
          <a:p>
            <a:pPr lvl="1"/>
            <a:r>
              <a:rPr lang="en-US" dirty="0" smtClean="0"/>
              <a:t>Survival</a:t>
            </a:r>
          </a:p>
          <a:p>
            <a:pPr lvl="1"/>
            <a:r>
              <a:rPr lang="en-US" dirty="0" smtClean="0"/>
              <a:t>Warm-up</a:t>
            </a:r>
          </a:p>
          <a:p>
            <a:r>
              <a:rPr lang="en-US" dirty="0" smtClean="0"/>
              <a:t>~121.6 ohm resistance for heater network</a:t>
            </a:r>
          </a:p>
          <a:p>
            <a:pPr lvl="1"/>
            <a:r>
              <a:rPr lang="en-US" dirty="0" smtClean="0"/>
              <a:t>5.6W @26V</a:t>
            </a:r>
          </a:p>
          <a:p>
            <a:pPr lvl="1"/>
            <a:r>
              <a:rPr lang="en-US" dirty="0" smtClean="0"/>
              <a:t>10.0W @35V</a:t>
            </a:r>
            <a:r>
              <a:rPr lang="en-US" dirty="0"/>
              <a:t>; </a:t>
            </a:r>
            <a:endParaRPr lang="en-US" dirty="0" smtClean="0"/>
          </a:p>
          <a:p>
            <a:pPr lvl="2"/>
            <a:r>
              <a:rPr lang="en-US" dirty="0" smtClean="0"/>
              <a:t>~5.0 in</a:t>
            </a:r>
            <a:r>
              <a:rPr lang="en-US" baseline="30000" dirty="0" smtClean="0"/>
              <a:t>2</a:t>
            </a:r>
            <a:r>
              <a:rPr lang="en-US" dirty="0" smtClean="0"/>
              <a:t> required area</a:t>
            </a:r>
          </a:p>
          <a:p>
            <a:r>
              <a:rPr lang="en-US" dirty="0" smtClean="0"/>
              <a:t>Safety thermostat with switch point at TBD°C to prevent overheating of instrument if PDU fails with energized circuit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48" y="1574511"/>
            <a:ext cx="418465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5512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 shows High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5"/>
            <a:ext cx="5347855" cy="4678363"/>
          </a:xfrm>
        </p:spPr>
        <p:txBody>
          <a:bodyPr/>
          <a:lstStyle/>
          <a:p>
            <a:r>
              <a:rPr lang="en-US" dirty="0" smtClean="0"/>
              <a:t>Analysis completed by </a:t>
            </a:r>
            <a:r>
              <a:rPr lang="en-US" dirty="0"/>
              <a:t>S. </a:t>
            </a:r>
            <a:r>
              <a:rPr lang="en-US" dirty="0" smtClean="0"/>
              <a:t>London 2014/10/27 on LVPS, Event and Anode boards.</a:t>
            </a:r>
          </a:p>
          <a:p>
            <a:r>
              <a:rPr lang="en-US" dirty="0" smtClean="0"/>
              <a:t>Conservative 35C boundary temperature applied at all mounting locations</a:t>
            </a:r>
          </a:p>
          <a:p>
            <a:r>
              <a:rPr lang="en-US" dirty="0" smtClean="0"/>
              <a:t>Detailed layouts included from electrical design files</a:t>
            </a:r>
          </a:p>
          <a:p>
            <a:r>
              <a:rPr lang="en-US" dirty="0" smtClean="0"/>
              <a:t>Attachment method specified for all components requiring increased coupling to the board</a:t>
            </a:r>
          </a:p>
          <a:p>
            <a:r>
              <a:rPr lang="en-US" dirty="0" smtClean="0"/>
              <a:t>All parts operate with margin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36" y="1344959"/>
            <a:ext cx="326606" cy="311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7" y="1421160"/>
            <a:ext cx="2762568" cy="274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00404"/>
              </p:ext>
            </p:extLst>
          </p:nvPr>
        </p:nvGraphicFramePr>
        <p:xfrm>
          <a:off x="6941416" y="4835670"/>
          <a:ext cx="1385166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Presentation" showAsIcon="1" r:id="rId5" imgW="914400" imgH="792360" progId="PowerPoint.Show.12">
                  <p:link updateAutomatic="1"/>
                </p:oleObj>
              </mc:Choice>
              <mc:Fallback>
                <p:oleObj name="Presentation" showAsIcon="1" r:id="rId5" imgW="914400" imgH="79236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1416" y="4835670"/>
                        <a:ext cx="1385166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29598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Heat Leak Paths to Deck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0675"/>
            <a:ext cx="4468091" cy="4678363"/>
          </a:xfrm>
        </p:spPr>
        <p:txBody>
          <a:bodyPr/>
          <a:lstStyle/>
          <a:p>
            <a:r>
              <a:rPr lang="en-US" sz="1800" dirty="0" smtClean="0"/>
              <a:t>Hot case deck temperature of 45°C and desire for cool detector temperatures</a:t>
            </a:r>
          </a:p>
          <a:p>
            <a:endParaRPr lang="en-US" sz="1800" dirty="0" smtClean="0"/>
          </a:p>
          <a:p>
            <a:r>
              <a:rPr lang="en-US" sz="1800" dirty="0" smtClean="0"/>
              <a:t>Radiation</a:t>
            </a:r>
          </a:p>
          <a:p>
            <a:pPr lvl="1"/>
            <a:r>
              <a:rPr lang="en-US" sz="1600" dirty="0" smtClean="0"/>
              <a:t>Blanketed or low emissivity surfaces</a:t>
            </a:r>
            <a:endParaRPr lang="en-US" sz="1800" dirty="0" smtClean="0"/>
          </a:p>
          <a:p>
            <a:r>
              <a:rPr lang="en-US" sz="1800" dirty="0" smtClean="0"/>
              <a:t>1’ Harness to deck</a:t>
            </a:r>
          </a:p>
          <a:p>
            <a:pPr lvl="1"/>
            <a:r>
              <a:rPr lang="en-US" sz="1600" dirty="0" smtClean="0"/>
              <a:t> 0.007 W/C </a:t>
            </a:r>
            <a:r>
              <a:rPr lang="en-US" sz="1600" dirty="0" smtClean="0"/>
              <a:t>calculated; 0.01 W/C modeled</a:t>
            </a:r>
            <a:endParaRPr lang="en-US" sz="1600" dirty="0" smtClean="0"/>
          </a:p>
          <a:p>
            <a:r>
              <a:rPr lang="en-US" sz="1800" dirty="0" smtClean="0"/>
              <a:t>(4) 1/2” thick G-10 Isolators </a:t>
            </a:r>
            <a:r>
              <a:rPr lang="en-US" sz="1800" dirty="0" smtClean="0"/>
              <a:t>from EPI-Lo to </a:t>
            </a:r>
            <a:r>
              <a:rPr lang="en-US" sz="1800" dirty="0" smtClean="0"/>
              <a:t>bracket</a:t>
            </a:r>
          </a:p>
          <a:p>
            <a:pPr lvl="1"/>
            <a:r>
              <a:rPr lang="en-US" sz="1600" dirty="0" smtClean="0"/>
              <a:t>Ti Fastener; G-10 under head</a:t>
            </a:r>
            <a:endParaRPr lang="en-US" sz="1600" dirty="0" smtClean="0"/>
          </a:p>
          <a:p>
            <a:pPr lvl="1"/>
            <a:r>
              <a:rPr lang="en-US" sz="1600" dirty="0" smtClean="0"/>
              <a:t>0.00481 W/C each  </a:t>
            </a:r>
            <a:endParaRPr lang="en-US" sz="1600" dirty="0" smtClean="0"/>
          </a:p>
          <a:p>
            <a:r>
              <a:rPr lang="en-US" sz="1800" dirty="0" smtClean="0"/>
              <a:t>(10)Isolators </a:t>
            </a:r>
            <a:r>
              <a:rPr lang="en-US" sz="1800" dirty="0" smtClean="0"/>
              <a:t>from bracket to </a:t>
            </a:r>
            <a:r>
              <a:rPr lang="en-US" sz="1800" dirty="0" smtClean="0"/>
              <a:t>deck</a:t>
            </a:r>
          </a:p>
          <a:p>
            <a:pPr lvl="1"/>
            <a:r>
              <a:rPr lang="en-US" sz="1400" dirty="0" smtClean="0"/>
              <a:t>SS fasteners; no fastener insulator</a:t>
            </a:r>
          </a:p>
          <a:p>
            <a:pPr lvl="1"/>
            <a:r>
              <a:rPr lang="en-US" sz="1400" dirty="0" smtClean="0"/>
              <a:t>0.012296984 W/C each</a:t>
            </a:r>
            <a:endParaRPr lang="en-US" sz="1400" dirty="0" smtClean="0"/>
          </a:p>
          <a:p>
            <a:r>
              <a:rPr lang="en-US" sz="1800" dirty="0" smtClean="0"/>
              <a:t>(2)Ground straps</a:t>
            </a:r>
          </a:p>
          <a:p>
            <a:pPr lvl="1"/>
            <a:r>
              <a:rPr lang="en-US" sz="1600" dirty="0" smtClean="0"/>
              <a:t>0.00177 W/C each</a:t>
            </a:r>
            <a:endParaRPr lang="en-US" sz="1600" dirty="0" smtClean="0"/>
          </a:p>
          <a:p>
            <a:r>
              <a:rPr lang="en-US" sz="1800" dirty="0" smtClean="0"/>
              <a:t>Purge </a:t>
            </a:r>
            <a:r>
              <a:rPr lang="en-US" sz="1800" dirty="0" smtClean="0"/>
              <a:t>line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34" y="1587163"/>
            <a:ext cx="4137025" cy="342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106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Foils Must Survive Sun at 0.935 AU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Foils in collimator exposed to space and environmental heating</a:t>
            </a:r>
          </a:p>
          <a:p>
            <a:pPr lvl="1"/>
            <a:r>
              <a:rPr lang="en-US" sz="1800" dirty="0" smtClean="0"/>
              <a:t>12 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m nickel grid inner</a:t>
            </a:r>
          </a:p>
          <a:p>
            <a:pPr lvl="2"/>
            <a:r>
              <a:rPr lang="en-US" sz="1600" dirty="0" smtClean="0"/>
              <a:t>180 lines per inch.</a:t>
            </a:r>
          </a:p>
          <a:p>
            <a:pPr lvl="1"/>
            <a:r>
              <a:rPr lang="en-US" sz="1800" dirty="0" smtClean="0"/>
              <a:t>100 nm polyimide foil</a:t>
            </a:r>
          </a:p>
          <a:p>
            <a:pPr lvl="1"/>
            <a:r>
              <a:rPr lang="en-US" sz="1800" dirty="0" smtClean="0"/>
              <a:t>5nm amorphous carbon exterior</a:t>
            </a:r>
          </a:p>
          <a:p>
            <a:pPr lvl="1"/>
            <a:r>
              <a:rPr lang="en-US" sz="1800" dirty="0" smtClean="0"/>
              <a:t>Epoxy Bond</a:t>
            </a:r>
          </a:p>
          <a:p>
            <a:pPr lvl="2"/>
            <a:r>
              <a:rPr lang="en-US" sz="1600" dirty="0" smtClean="0"/>
              <a:t>EPON 828, </a:t>
            </a:r>
            <a:r>
              <a:rPr lang="en-US" sz="1600" dirty="0"/>
              <a:t>VERSAMID </a:t>
            </a:r>
            <a:r>
              <a:rPr lang="en-US" sz="1600" dirty="0" smtClean="0"/>
              <a:t>125</a:t>
            </a:r>
          </a:p>
          <a:p>
            <a:pPr lvl="2"/>
            <a:r>
              <a:rPr lang="en-US" sz="1600" dirty="0" smtClean="0"/>
              <a:t>Maximum temperature believed to be &gt;150°C</a:t>
            </a:r>
          </a:p>
          <a:p>
            <a:pPr lvl="2"/>
            <a:r>
              <a:rPr lang="en-US" sz="1600" dirty="0"/>
              <a:t>~</a:t>
            </a:r>
            <a:r>
              <a:rPr lang="en-US" sz="1600" dirty="0" smtClean="0"/>
              <a:t> 2% TGA weight Loss at 200</a:t>
            </a:r>
            <a:r>
              <a:rPr lang="en-US" sz="1600" dirty="0"/>
              <a:t>°C</a:t>
            </a:r>
            <a:endParaRPr lang="en-US" sz="1600" dirty="0" smtClean="0"/>
          </a:p>
          <a:p>
            <a:r>
              <a:rPr lang="en-US" sz="2400" dirty="0" smtClean="0"/>
              <a:t>High solar transmission</a:t>
            </a:r>
          </a:p>
          <a:p>
            <a:pPr lvl="1"/>
            <a:r>
              <a:rPr lang="en-US" sz="2000" dirty="0" smtClean="0"/>
              <a:t>Only absorption affects foil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88" y="4068020"/>
            <a:ext cx="2192034" cy="185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278252" y="1558911"/>
            <a:ext cx="4596182" cy="2772148"/>
            <a:chOff x="533400" y="1266452"/>
            <a:chExt cx="8039548" cy="4848984"/>
          </a:xfrm>
        </p:grpSpPr>
        <p:grpSp>
          <p:nvGrpSpPr>
            <p:cNvPr id="9" name="Group 8"/>
            <p:cNvGrpSpPr/>
            <p:nvPr/>
          </p:nvGrpSpPr>
          <p:grpSpPr>
            <a:xfrm>
              <a:off x="533400" y="1266452"/>
              <a:ext cx="8039548" cy="4848984"/>
              <a:chOff x="533400" y="1266452"/>
              <a:chExt cx="8039548" cy="4848984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989385"/>
                <a:ext cx="4447633" cy="3126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1524000"/>
                <a:ext cx="2725208" cy="2691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1682262" y="2667000"/>
                <a:ext cx="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001000" y="1623642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7924800" y="4151497"/>
                <a:ext cx="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410200" y="4151497"/>
                <a:ext cx="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800600" y="2667000"/>
                <a:ext cx="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38701" y="3247290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38701" y="5638800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951177" y="415149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5410200" y="4312776"/>
                <a:ext cx="2526323" cy="484521"/>
                <a:chOff x="2274277" y="2694066"/>
                <a:chExt cx="2526323" cy="48452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2274277" y="2869987"/>
                  <a:ext cx="25263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2655278" y="2694066"/>
                  <a:ext cx="1828799" cy="484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0.13</a:t>
                  </a:r>
                  <a:r>
                    <a:rPr lang="en-US" sz="1200" dirty="0" smtClean="0"/>
                    <a:t> mm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676400" y="2570694"/>
                <a:ext cx="3124200" cy="538357"/>
                <a:chOff x="2274277" y="2478792"/>
                <a:chExt cx="3124200" cy="538357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2274277" y="2869987"/>
                  <a:ext cx="31242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3188678" y="2478792"/>
                  <a:ext cx="1295400" cy="538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7.1</a:t>
                  </a:r>
                  <a:r>
                    <a:rPr lang="en-US" sz="1400" dirty="0" smtClean="0"/>
                    <a:t> mm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 rot="5400000">
                <a:off x="4004870" y="4200785"/>
                <a:ext cx="2391509" cy="484521"/>
                <a:chOff x="2274277" y="2535826"/>
                <a:chExt cx="3124200" cy="484521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274277" y="2869987"/>
                  <a:ext cx="31242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2528434" y="2535826"/>
                  <a:ext cx="2588863" cy="484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5.4 mm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5400000">
                <a:off x="7067526" y="2638688"/>
                <a:ext cx="2526323" cy="484521"/>
                <a:chOff x="2274277" y="2557227"/>
                <a:chExt cx="2526323" cy="484521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274277" y="2869987"/>
                  <a:ext cx="25263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2441520" y="2557227"/>
                  <a:ext cx="1812194" cy="484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0.13 mm</a:t>
                  </a:r>
                </a:p>
              </p:txBody>
            </p:sp>
          </p:grpSp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3214085" y="4418662"/>
                <a:ext cx="48829" cy="48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3214085" y="1617787"/>
                <a:ext cx="2196115" cy="280040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262914" y="4144111"/>
                <a:ext cx="4673609" cy="32331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415789" y="5562601"/>
                <a:ext cx="4027097" cy="48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Grid frame boundaries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34000" y="1266452"/>
                <a:ext cx="3017471" cy="48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Grid wire boundaries</a:t>
                </a:r>
                <a:endParaRPr lang="en-US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22738" y="3307286"/>
                <a:ext cx="1905000" cy="915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Grid wire model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91200" y="3247291"/>
                <a:ext cx="1905000" cy="699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Polyimide model</a:t>
                </a:r>
                <a:endParaRPr lang="en-US" sz="1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821242" y="1785029"/>
              <a:ext cx="3017459" cy="80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Conduction Only, No Radiative Cooling</a:t>
              </a:r>
              <a:endParaRPr lang="en-US" sz="1200" dirty="0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264" y="4716720"/>
            <a:ext cx="2790394" cy="167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Arrow Connector 41"/>
          <p:cNvCxnSpPr/>
          <p:nvPr/>
        </p:nvCxnSpPr>
        <p:spPr bwMode="auto">
          <a:xfrm flipH="1">
            <a:off x="4842165" y="3935517"/>
            <a:ext cx="235526" cy="1924956"/>
          </a:xfrm>
          <a:prstGeom prst="straightConnector1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942704" y="1563696"/>
            <a:ext cx="179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mbol" panose="05050102010706020507" pitchFamily="18" charset="2"/>
                <a:cs typeface="GreekS" panose="00000400000000000000" pitchFamily="2" charset="0"/>
              </a:rPr>
              <a:t>a</a:t>
            </a:r>
            <a:r>
              <a:rPr lang="en-US" dirty="0" err="1" smtClean="0"/>
              <a:t>,AU</a:t>
            </a:r>
            <a:r>
              <a:rPr lang="en-US" dirty="0" smtClean="0"/>
              <a:t> = 0.2,1.0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1475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placement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Instrument design (thermal perspective)</a:t>
            </a:r>
          </a:p>
          <a:p>
            <a:r>
              <a:rPr lang="en-US" dirty="0" smtClean="0"/>
              <a:t>Analysis environments</a:t>
            </a:r>
          </a:p>
          <a:p>
            <a:r>
              <a:rPr lang="en-US" dirty="0" smtClean="0"/>
              <a:t>Bounding cases</a:t>
            </a:r>
          </a:p>
          <a:p>
            <a:r>
              <a:rPr lang="en-US" dirty="0" smtClean="0"/>
              <a:t>Instrument results</a:t>
            </a:r>
          </a:p>
          <a:p>
            <a:r>
              <a:rPr lang="en-US" dirty="0" smtClean="0"/>
              <a:t>Important little details</a:t>
            </a:r>
          </a:p>
          <a:p>
            <a:r>
              <a:rPr lang="en-US" dirty="0" smtClean="0"/>
              <a:t>Thermal testing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717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Protrude Through Blankets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1" y="1590675"/>
            <a:ext cx="4312024" cy="4678363"/>
          </a:xfrm>
        </p:spPr>
        <p:txBody>
          <a:bodyPr/>
          <a:lstStyle/>
          <a:p>
            <a:r>
              <a:rPr lang="en-US" sz="2000" dirty="0" smtClean="0"/>
              <a:t>64 openings in blanket allow instrument heat to radiate to space</a:t>
            </a:r>
          </a:p>
          <a:p>
            <a:r>
              <a:rPr lang="en-US" sz="2000" dirty="0" smtClean="0"/>
              <a:t>Complex collimator geometry leads to difficulty controlling exact amount of collimator exposed.</a:t>
            </a:r>
          </a:p>
          <a:p>
            <a:r>
              <a:rPr lang="en-US" sz="2000" dirty="0" smtClean="0"/>
              <a:t>Low emissivity finish reduces sensitivity to blanket fit.</a:t>
            </a:r>
          </a:p>
          <a:p>
            <a:r>
              <a:rPr lang="en-US" sz="2000" dirty="0" smtClean="0"/>
              <a:t>Aluminum collimators coated with Ag and MgF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err="1" smtClean="0"/>
              <a:t>Multimeter</a:t>
            </a:r>
            <a:r>
              <a:rPr lang="en-US" sz="1600" dirty="0" smtClean="0"/>
              <a:t> shows acceptable electrical conductivity through coating</a:t>
            </a:r>
            <a:endParaRPr lang="en-US" sz="1600" dirty="0"/>
          </a:p>
          <a:p>
            <a:r>
              <a:rPr lang="en-US" sz="2000" dirty="0" smtClean="0"/>
              <a:t>White paint or </a:t>
            </a:r>
            <a:r>
              <a:rPr lang="en-US" sz="2000" dirty="0" err="1" smtClean="0"/>
              <a:t>StaMet</a:t>
            </a:r>
            <a:r>
              <a:rPr lang="en-US" sz="2000" dirty="0"/>
              <a:t> </a:t>
            </a:r>
            <a:r>
              <a:rPr lang="en-US" sz="2000" dirty="0" smtClean="0"/>
              <a:t>black </a:t>
            </a:r>
            <a:r>
              <a:rPr lang="en-US" sz="2000" dirty="0" err="1" smtClean="0"/>
              <a:t>Kapton</a:t>
            </a:r>
            <a:r>
              <a:rPr lang="en-US" sz="2000" dirty="0" smtClean="0"/>
              <a:t> provide high emissivity surface to reject heat.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11436" y="1600200"/>
            <a:ext cx="3860529" cy="4731327"/>
            <a:chOff x="4911436" y="1600200"/>
            <a:chExt cx="3860529" cy="473132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782" y="1620980"/>
              <a:ext cx="3712439" cy="4658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 bwMode="auto">
            <a:xfrm>
              <a:off x="4911436" y="2299855"/>
              <a:ext cx="999599" cy="4031672"/>
            </a:xfrm>
            <a:custGeom>
              <a:avLst/>
              <a:gdLst>
                <a:gd name="connsiteX0" fmla="*/ 0 w 999599"/>
                <a:gd name="connsiteY0" fmla="*/ 0 h 4031672"/>
                <a:gd name="connsiteX1" fmla="*/ 0 w 999599"/>
                <a:gd name="connsiteY1" fmla="*/ 0 h 4031672"/>
                <a:gd name="connsiteX2" fmla="*/ 55419 w 999599"/>
                <a:gd name="connsiteY2" fmla="*/ 69272 h 4031672"/>
                <a:gd name="connsiteX3" fmla="*/ 62346 w 999599"/>
                <a:gd name="connsiteY3" fmla="*/ 90054 h 4031672"/>
                <a:gd name="connsiteX4" fmla="*/ 96982 w 999599"/>
                <a:gd name="connsiteY4" fmla="*/ 138545 h 4031672"/>
                <a:gd name="connsiteX5" fmla="*/ 103909 w 999599"/>
                <a:gd name="connsiteY5" fmla="*/ 159327 h 4031672"/>
                <a:gd name="connsiteX6" fmla="*/ 131619 w 999599"/>
                <a:gd name="connsiteY6" fmla="*/ 200890 h 4031672"/>
                <a:gd name="connsiteX7" fmla="*/ 159328 w 999599"/>
                <a:gd name="connsiteY7" fmla="*/ 242454 h 4031672"/>
                <a:gd name="connsiteX8" fmla="*/ 180109 w 999599"/>
                <a:gd name="connsiteY8" fmla="*/ 263236 h 4031672"/>
                <a:gd name="connsiteX9" fmla="*/ 193964 w 999599"/>
                <a:gd name="connsiteY9" fmla="*/ 284018 h 4031672"/>
                <a:gd name="connsiteX10" fmla="*/ 214746 w 999599"/>
                <a:gd name="connsiteY10" fmla="*/ 304800 h 4031672"/>
                <a:gd name="connsiteX11" fmla="*/ 228600 w 999599"/>
                <a:gd name="connsiteY11" fmla="*/ 325581 h 4031672"/>
                <a:gd name="connsiteX12" fmla="*/ 249382 w 999599"/>
                <a:gd name="connsiteY12" fmla="*/ 353290 h 4031672"/>
                <a:gd name="connsiteX13" fmla="*/ 277091 w 999599"/>
                <a:gd name="connsiteY13" fmla="*/ 394854 h 4031672"/>
                <a:gd name="connsiteX14" fmla="*/ 311728 w 999599"/>
                <a:gd name="connsiteY14" fmla="*/ 450272 h 4031672"/>
                <a:gd name="connsiteX15" fmla="*/ 325582 w 999599"/>
                <a:gd name="connsiteY15" fmla="*/ 491836 h 4031672"/>
                <a:gd name="connsiteX16" fmla="*/ 332509 w 999599"/>
                <a:gd name="connsiteY16" fmla="*/ 512618 h 4031672"/>
                <a:gd name="connsiteX17" fmla="*/ 346364 w 999599"/>
                <a:gd name="connsiteY17" fmla="*/ 533400 h 4031672"/>
                <a:gd name="connsiteX18" fmla="*/ 360219 w 999599"/>
                <a:gd name="connsiteY18" fmla="*/ 574963 h 4031672"/>
                <a:gd name="connsiteX19" fmla="*/ 374073 w 999599"/>
                <a:gd name="connsiteY19" fmla="*/ 595745 h 4031672"/>
                <a:gd name="connsiteX20" fmla="*/ 401782 w 999599"/>
                <a:gd name="connsiteY20" fmla="*/ 658090 h 4031672"/>
                <a:gd name="connsiteX21" fmla="*/ 422564 w 999599"/>
                <a:gd name="connsiteY21" fmla="*/ 699654 h 4031672"/>
                <a:gd name="connsiteX22" fmla="*/ 443346 w 999599"/>
                <a:gd name="connsiteY22" fmla="*/ 741218 h 4031672"/>
                <a:gd name="connsiteX23" fmla="*/ 471055 w 999599"/>
                <a:gd name="connsiteY23" fmla="*/ 803563 h 4031672"/>
                <a:gd name="connsiteX24" fmla="*/ 498764 w 999599"/>
                <a:gd name="connsiteY24" fmla="*/ 886690 h 4031672"/>
                <a:gd name="connsiteX25" fmla="*/ 512619 w 999599"/>
                <a:gd name="connsiteY25" fmla="*/ 928254 h 4031672"/>
                <a:gd name="connsiteX26" fmla="*/ 526473 w 999599"/>
                <a:gd name="connsiteY26" fmla="*/ 949036 h 4031672"/>
                <a:gd name="connsiteX27" fmla="*/ 533400 w 999599"/>
                <a:gd name="connsiteY27" fmla="*/ 969818 h 4031672"/>
                <a:gd name="connsiteX28" fmla="*/ 561109 w 999599"/>
                <a:gd name="connsiteY28" fmla="*/ 1011381 h 4031672"/>
                <a:gd name="connsiteX29" fmla="*/ 574964 w 999599"/>
                <a:gd name="connsiteY29" fmla="*/ 1039090 h 4031672"/>
                <a:gd name="connsiteX30" fmla="*/ 588819 w 999599"/>
                <a:gd name="connsiteY30" fmla="*/ 1059872 h 4031672"/>
                <a:gd name="connsiteX31" fmla="*/ 616528 w 999599"/>
                <a:gd name="connsiteY31" fmla="*/ 1122218 h 4031672"/>
                <a:gd name="connsiteX32" fmla="*/ 644237 w 999599"/>
                <a:gd name="connsiteY32" fmla="*/ 1184563 h 4031672"/>
                <a:gd name="connsiteX33" fmla="*/ 678873 w 999599"/>
                <a:gd name="connsiteY33" fmla="*/ 1288472 h 4031672"/>
                <a:gd name="connsiteX34" fmla="*/ 692728 w 999599"/>
                <a:gd name="connsiteY34" fmla="*/ 1330036 h 4031672"/>
                <a:gd name="connsiteX35" fmla="*/ 699655 w 999599"/>
                <a:gd name="connsiteY35" fmla="*/ 1350818 h 4031672"/>
                <a:gd name="connsiteX36" fmla="*/ 706582 w 999599"/>
                <a:gd name="connsiteY36" fmla="*/ 1378527 h 4031672"/>
                <a:gd name="connsiteX37" fmla="*/ 720437 w 999599"/>
                <a:gd name="connsiteY37" fmla="*/ 1420090 h 4031672"/>
                <a:gd name="connsiteX38" fmla="*/ 748146 w 999599"/>
                <a:gd name="connsiteY38" fmla="*/ 1503218 h 4031672"/>
                <a:gd name="connsiteX39" fmla="*/ 762000 w 999599"/>
                <a:gd name="connsiteY39" fmla="*/ 1565563 h 4031672"/>
                <a:gd name="connsiteX40" fmla="*/ 768928 w 999599"/>
                <a:gd name="connsiteY40" fmla="*/ 1586345 h 4031672"/>
                <a:gd name="connsiteX41" fmla="*/ 775855 w 999599"/>
                <a:gd name="connsiteY41" fmla="*/ 1614054 h 4031672"/>
                <a:gd name="connsiteX42" fmla="*/ 782782 w 999599"/>
                <a:gd name="connsiteY42" fmla="*/ 1648690 h 4031672"/>
                <a:gd name="connsiteX43" fmla="*/ 789709 w 999599"/>
                <a:gd name="connsiteY43" fmla="*/ 1669472 h 4031672"/>
                <a:gd name="connsiteX44" fmla="*/ 810491 w 999599"/>
                <a:gd name="connsiteY44" fmla="*/ 1745672 h 4031672"/>
                <a:gd name="connsiteX45" fmla="*/ 824346 w 999599"/>
                <a:gd name="connsiteY45" fmla="*/ 1849581 h 4031672"/>
                <a:gd name="connsiteX46" fmla="*/ 831273 w 999599"/>
                <a:gd name="connsiteY46" fmla="*/ 1870363 h 4031672"/>
                <a:gd name="connsiteX47" fmla="*/ 838200 w 999599"/>
                <a:gd name="connsiteY47" fmla="*/ 1918854 h 4031672"/>
                <a:gd name="connsiteX48" fmla="*/ 845128 w 999599"/>
                <a:gd name="connsiteY48" fmla="*/ 1953490 h 4031672"/>
                <a:gd name="connsiteX49" fmla="*/ 852055 w 999599"/>
                <a:gd name="connsiteY49" fmla="*/ 2001981 h 4031672"/>
                <a:gd name="connsiteX50" fmla="*/ 865909 w 999599"/>
                <a:gd name="connsiteY50" fmla="*/ 2050472 h 4031672"/>
                <a:gd name="connsiteX51" fmla="*/ 886691 w 999599"/>
                <a:gd name="connsiteY51" fmla="*/ 2119745 h 4031672"/>
                <a:gd name="connsiteX52" fmla="*/ 893619 w 999599"/>
                <a:gd name="connsiteY52" fmla="*/ 2147454 h 4031672"/>
                <a:gd name="connsiteX53" fmla="*/ 900546 w 999599"/>
                <a:gd name="connsiteY53" fmla="*/ 2168236 h 4031672"/>
                <a:gd name="connsiteX54" fmla="*/ 907473 w 999599"/>
                <a:gd name="connsiteY54" fmla="*/ 2202872 h 4031672"/>
                <a:gd name="connsiteX55" fmla="*/ 921328 w 999599"/>
                <a:gd name="connsiteY55" fmla="*/ 2244436 h 4031672"/>
                <a:gd name="connsiteX56" fmla="*/ 928255 w 999599"/>
                <a:gd name="connsiteY56" fmla="*/ 2292927 h 4031672"/>
                <a:gd name="connsiteX57" fmla="*/ 935182 w 999599"/>
                <a:gd name="connsiteY57" fmla="*/ 2313709 h 4031672"/>
                <a:gd name="connsiteX58" fmla="*/ 942109 w 999599"/>
                <a:gd name="connsiteY58" fmla="*/ 2376054 h 4031672"/>
                <a:gd name="connsiteX59" fmla="*/ 949037 w 999599"/>
                <a:gd name="connsiteY59" fmla="*/ 2854036 h 4031672"/>
                <a:gd name="connsiteX60" fmla="*/ 955964 w 999599"/>
                <a:gd name="connsiteY60" fmla="*/ 2874818 h 4031672"/>
                <a:gd name="connsiteX61" fmla="*/ 962891 w 999599"/>
                <a:gd name="connsiteY61" fmla="*/ 2978727 h 4031672"/>
                <a:gd name="connsiteX62" fmla="*/ 969819 w 999599"/>
                <a:gd name="connsiteY62" fmla="*/ 3013363 h 4031672"/>
                <a:gd name="connsiteX63" fmla="*/ 976746 w 999599"/>
                <a:gd name="connsiteY63" fmla="*/ 3075709 h 4031672"/>
                <a:gd name="connsiteX64" fmla="*/ 990600 w 999599"/>
                <a:gd name="connsiteY64" fmla="*/ 3207327 h 4031672"/>
                <a:gd name="connsiteX65" fmla="*/ 983673 w 999599"/>
                <a:gd name="connsiteY65" fmla="*/ 3415145 h 4031672"/>
                <a:gd name="connsiteX66" fmla="*/ 969819 w 999599"/>
                <a:gd name="connsiteY66" fmla="*/ 3498272 h 4031672"/>
                <a:gd name="connsiteX67" fmla="*/ 949037 w 999599"/>
                <a:gd name="connsiteY67" fmla="*/ 3629890 h 4031672"/>
                <a:gd name="connsiteX68" fmla="*/ 955964 w 999599"/>
                <a:gd name="connsiteY68" fmla="*/ 3754581 h 4031672"/>
                <a:gd name="connsiteX69" fmla="*/ 976746 w 999599"/>
                <a:gd name="connsiteY69" fmla="*/ 3775363 h 4031672"/>
                <a:gd name="connsiteX70" fmla="*/ 990600 w 999599"/>
                <a:gd name="connsiteY70" fmla="*/ 3796145 h 4031672"/>
                <a:gd name="connsiteX71" fmla="*/ 990600 w 999599"/>
                <a:gd name="connsiteY71" fmla="*/ 3948545 h 4031672"/>
                <a:gd name="connsiteX72" fmla="*/ 969819 w 999599"/>
                <a:gd name="connsiteY72" fmla="*/ 3997036 h 4031672"/>
                <a:gd name="connsiteX73" fmla="*/ 27709 w 999599"/>
                <a:gd name="connsiteY73" fmla="*/ 4031672 h 4031672"/>
                <a:gd name="connsiteX74" fmla="*/ 0 w 999599"/>
                <a:gd name="connsiteY74" fmla="*/ 0 h 403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599" h="4031672">
                  <a:moveTo>
                    <a:pt x="0" y="0"/>
                  </a:moveTo>
                  <a:lnTo>
                    <a:pt x="0" y="0"/>
                  </a:lnTo>
                  <a:cubicBezTo>
                    <a:pt x="7608" y="8875"/>
                    <a:pt x="45154" y="48742"/>
                    <a:pt x="55419" y="69272"/>
                  </a:cubicBezTo>
                  <a:cubicBezTo>
                    <a:pt x="58685" y="75803"/>
                    <a:pt x="58723" y="83714"/>
                    <a:pt x="62346" y="90054"/>
                  </a:cubicBezTo>
                  <a:cubicBezTo>
                    <a:pt x="74904" y="112030"/>
                    <a:pt x="86257" y="117093"/>
                    <a:pt x="96982" y="138545"/>
                  </a:cubicBezTo>
                  <a:cubicBezTo>
                    <a:pt x="100247" y="145076"/>
                    <a:pt x="100363" y="152944"/>
                    <a:pt x="103909" y="159327"/>
                  </a:cubicBezTo>
                  <a:cubicBezTo>
                    <a:pt x="111996" y="173883"/>
                    <a:pt x="122383" y="187036"/>
                    <a:pt x="131619" y="200890"/>
                  </a:cubicBezTo>
                  <a:lnTo>
                    <a:pt x="159328" y="242454"/>
                  </a:lnTo>
                  <a:cubicBezTo>
                    <a:pt x="164762" y="250605"/>
                    <a:pt x="173838" y="255710"/>
                    <a:pt x="180109" y="263236"/>
                  </a:cubicBezTo>
                  <a:cubicBezTo>
                    <a:pt x="185439" y="269632"/>
                    <a:pt x="188634" y="277622"/>
                    <a:pt x="193964" y="284018"/>
                  </a:cubicBezTo>
                  <a:cubicBezTo>
                    <a:pt x="200236" y="291544"/>
                    <a:pt x="208474" y="297274"/>
                    <a:pt x="214746" y="304800"/>
                  </a:cubicBezTo>
                  <a:cubicBezTo>
                    <a:pt x="220076" y="311196"/>
                    <a:pt x="223761" y="318807"/>
                    <a:pt x="228600" y="325581"/>
                  </a:cubicBezTo>
                  <a:cubicBezTo>
                    <a:pt x="235311" y="334976"/>
                    <a:pt x="242761" y="343832"/>
                    <a:pt x="249382" y="353290"/>
                  </a:cubicBezTo>
                  <a:cubicBezTo>
                    <a:pt x="258931" y="366931"/>
                    <a:pt x="271825" y="379057"/>
                    <a:pt x="277091" y="394854"/>
                  </a:cubicBezTo>
                  <a:cubicBezTo>
                    <a:pt x="293579" y="444316"/>
                    <a:pt x="278794" y="428317"/>
                    <a:pt x="311728" y="450272"/>
                  </a:cubicBezTo>
                  <a:lnTo>
                    <a:pt x="325582" y="491836"/>
                  </a:lnTo>
                  <a:cubicBezTo>
                    <a:pt x="327891" y="498763"/>
                    <a:pt x="328459" y="506542"/>
                    <a:pt x="332509" y="512618"/>
                  </a:cubicBezTo>
                  <a:lnTo>
                    <a:pt x="346364" y="533400"/>
                  </a:lnTo>
                  <a:cubicBezTo>
                    <a:pt x="350982" y="547254"/>
                    <a:pt x="352119" y="562812"/>
                    <a:pt x="360219" y="574963"/>
                  </a:cubicBezTo>
                  <a:cubicBezTo>
                    <a:pt x="364837" y="581890"/>
                    <a:pt x="370692" y="588137"/>
                    <a:pt x="374073" y="595745"/>
                  </a:cubicBezTo>
                  <a:cubicBezTo>
                    <a:pt x="407046" y="669934"/>
                    <a:pt x="370430" y="611062"/>
                    <a:pt x="401782" y="658090"/>
                  </a:cubicBezTo>
                  <a:cubicBezTo>
                    <a:pt x="419193" y="710326"/>
                    <a:pt x="395706" y="645939"/>
                    <a:pt x="422564" y="699654"/>
                  </a:cubicBezTo>
                  <a:cubicBezTo>
                    <a:pt x="451244" y="757015"/>
                    <a:pt x="403639" y="681659"/>
                    <a:pt x="443346" y="741218"/>
                  </a:cubicBezTo>
                  <a:cubicBezTo>
                    <a:pt x="459833" y="790679"/>
                    <a:pt x="449099" y="770630"/>
                    <a:pt x="471055" y="803563"/>
                  </a:cubicBezTo>
                  <a:lnTo>
                    <a:pt x="498764" y="886690"/>
                  </a:lnTo>
                  <a:cubicBezTo>
                    <a:pt x="498766" y="886695"/>
                    <a:pt x="512616" y="928250"/>
                    <a:pt x="512619" y="928254"/>
                  </a:cubicBezTo>
                  <a:cubicBezTo>
                    <a:pt x="517237" y="935181"/>
                    <a:pt x="522750" y="941589"/>
                    <a:pt x="526473" y="949036"/>
                  </a:cubicBezTo>
                  <a:cubicBezTo>
                    <a:pt x="529738" y="955567"/>
                    <a:pt x="529854" y="963435"/>
                    <a:pt x="533400" y="969818"/>
                  </a:cubicBezTo>
                  <a:cubicBezTo>
                    <a:pt x="541486" y="984374"/>
                    <a:pt x="551873" y="997527"/>
                    <a:pt x="561109" y="1011381"/>
                  </a:cubicBezTo>
                  <a:cubicBezTo>
                    <a:pt x="566837" y="1019973"/>
                    <a:pt x="569840" y="1030124"/>
                    <a:pt x="574964" y="1039090"/>
                  </a:cubicBezTo>
                  <a:cubicBezTo>
                    <a:pt x="579095" y="1046319"/>
                    <a:pt x="584201" y="1052945"/>
                    <a:pt x="588819" y="1059872"/>
                  </a:cubicBezTo>
                  <a:cubicBezTo>
                    <a:pt x="605306" y="1109334"/>
                    <a:pt x="594572" y="1089285"/>
                    <a:pt x="616528" y="1122218"/>
                  </a:cubicBezTo>
                  <a:cubicBezTo>
                    <a:pt x="633015" y="1171679"/>
                    <a:pt x="622281" y="1151630"/>
                    <a:pt x="644237" y="1184563"/>
                  </a:cubicBezTo>
                  <a:lnTo>
                    <a:pt x="678873" y="1288472"/>
                  </a:lnTo>
                  <a:lnTo>
                    <a:pt x="692728" y="1330036"/>
                  </a:lnTo>
                  <a:cubicBezTo>
                    <a:pt x="695037" y="1336963"/>
                    <a:pt x="697884" y="1343734"/>
                    <a:pt x="699655" y="1350818"/>
                  </a:cubicBezTo>
                  <a:cubicBezTo>
                    <a:pt x="701964" y="1360054"/>
                    <a:pt x="703846" y="1369408"/>
                    <a:pt x="706582" y="1378527"/>
                  </a:cubicBezTo>
                  <a:cubicBezTo>
                    <a:pt x="710778" y="1392515"/>
                    <a:pt x="715819" y="1406236"/>
                    <a:pt x="720437" y="1420090"/>
                  </a:cubicBezTo>
                  <a:lnTo>
                    <a:pt x="748146" y="1503218"/>
                  </a:lnTo>
                  <a:cubicBezTo>
                    <a:pt x="755258" y="1524556"/>
                    <a:pt x="756508" y="1543596"/>
                    <a:pt x="762000" y="1565563"/>
                  </a:cubicBezTo>
                  <a:cubicBezTo>
                    <a:pt x="763771" y="1572647"/>
                    <a:pt x="766922" y="1579324"/>
                    <a:pt x="768928" y="1586345"/>
                  </a:cubicBezTo>
                  <a:cubicBezTo>
                    <a:pt x="771544" y="1595499"/>
                    <a:pt x="773790" y="1604760"/>
                    <a:pt x="775855" y="1614054"/>
                  </a:cubicBezTo>
                  <a:cubicBezTo>
                    <a:pt x="778409" y="1625548"/>
                    <a:pt x="779926" y="1637268"/>
                    <a:pt x="782782" y="1648690"/>
                  </a:cubicBezTo>
                  <a:cubicBezTo>
                    <a:pt x="784553" y="1655774"/>
                    <a:pt x="787788" y="1662427"/>
                    <a:pt x="789709" y="1669472"/>
                  </a:cubicBezTo>
                  <a:cubicBezTo>
                    <a:pt x="813148" y="1755413"/>
                    <a:pt x="794547" y="1697838"/>
                    <a:pt x="810491" y="1745672"/>
                  </a:cubicBezTo>
                  <a:cubicBezTo>
                    <a:pt x="813826" y="1775682"/>
                    <a:pt x="817437" y="1818490"/>
                    <a:pt x="824346" y="1849581"/>
                  </a:cubicBezTo>
                  <a:cubicBezTo>
                    <a:pt x="825930" y="1856709"/>
                    <a:pt x="828964" y="1863436"/>
                    <a:pt x="831273" y="1870363"/>
                  </a:cubicBezTo>
                  <a:cubicBezTo>
                    <a:pt x="833582" y="1886527"/>
                    <a:pt x="835516" y="1902748"/>
                    <a:pt x="838200" y="1918854"/>
                  </a:cubicBezTo>
                  <a:cubicBezTo>
                    <a:pt x="840136" y="1930468"/>
                    <a:pt x="843192" y="1941876"/>
                    <a:pt x="845128" y="1953490"/>
                  </a:cubicBezTo>
                  <a:cubicBezTo>
                    <a:pt x="847812" y="1969596"/>
                    <a:pt x="849134" y="1985917"/>
                    <a:pt x="852055" y="2001981"/>
                  </a:cubicBezTo>
                  <a:cubicBezTo>
                    <a:pt x="857467" y="2031750"/>
                    <a:pt x="858491" y="2024511"/>
                    <a:pt x="865909" y="2050472"/>
                  </a:cubicBezTo>
                  <a:cubicBezTo>
                    <a:pt x="886848" y="2123757"/>
                    <a:pt x="853768" y="2020971"/>
                    <a:pt x="886691" y="2119745"/>
                  </a:cubicBezTo>
                  <a:cubicBezTo>
                    <a:pt x="889702" y="2128777"/>
                    <a:pt x="891003" y="2138300"/>
                    <a:pt x="893619" y="2147454"/>
                  </a:cubicBezTo>
                  <a:cubicBezTo>
                    <a:pt x="895625" y="2154475"/>
                    <a:pt x="898775" y="2161152"/>
                    <a:pt x="900546" y="2168236"/>
                  </a:cubicBezTo>
                  <a:cubicBezTo>
                    <a:pt x="903402" y="2179658"/>
                    <a:pt x="904375" y="2191513"/>
                    <a:pt x="907473" y="2202872"/>
                  </a:cubicBezTo>
                  <a:cubicBezTo>
                    <a:pt x="911316" y="2216962"/>
                    <a:pt x="921328" y="2244436"/>
                    <a:pt x="921328" y="2244436"/>
                  </a:cubicBezTo>
                  <a:cubicBezTo>
                    <a:pt x="923637" y="2260600"/>
                    <a:pt x="925053" y="2276916"/>
                    <a:pt x="928255" y="2292927"/>
                  </a:cubicBezTo>
                  <a:cubicBezTo>
                    <a:pt x="929687" y="2300087"/>
                    <a:pt x="933982" y="2306506"/>
                    <a:pt x="935182" y="2313709"/>
                  </a:cubicBezTo>
                  <a:cubicBezTo>
                    <a:pt x="938619" y="2334334"/>
                    <a:pt x="939800" y="2355272"/>
                    <a:pt x="942109" y="2376054"/>
                  </a:cubicBezTo>
                  <a:cubicBezTo>
                    <a:pt x="944418" y="2535381"/>
                    <a:pt x="944612" y="2694753"/>
                    <a:pt x="949037" y="2854036"/>
                  </a:cubicBezTo>
                  <a:cubicBezTo>
                    <a:pt x="949240" y="2861335"/>
                    <a:pt x="955158" y="2867561"/>
                    <a:pt x="955964" y="2874818"/>
                  </a:cubicBezTo>
                  <a:cubicBezTo>
                    <a:pt x="959797" y="2909319"/>
                    <a:pt x="959437" y="2944186"/>
                    <a:pt x="962891" y="2978727"/>
                  </a:cubicBezTo>
                  <a:cubicBezTo>
                    <a:pt x="964063" y="2990443"/>
                    <a:pt x="968154" y="3001707"/>
                    <a:pt x="969819" y="3013363"/>
                  </a:cubicBezTo>
                  <a:cubicBezTo>
                    <a:pt x="972776" y="3034063"/>
                    <a:pt x="974518" y="3054918"/>
                    <a:pt x="976746" y="3075709"/>
                  </a:cubicBezTo>
                  <a:cubicBezTo>
                    <a:pt x="981446" y="3119573"/>
                    <a:pt x="990600" y="3207327"/>
                    <a:pt x="990600" y="3207327"/>
                  </a:cubicBezTo>
                  <a:cubicBezTo>
                    <a:pt x="988291" y="3276600"/>
                    <a:pt x="987316" y="3345930"/>
                    <a:pt x="983673" y="3415145"/>
                  </a:cubicBezTo>
                  <a:cubicBezTo>
                    <a:pt x="977959" y="3523707"/>
                    <a:pt x="980037" y="3430155"/>
                    <a:pt x="969819" y="3498272"/>
                  </a:cubicBezTo>
                  <a:cubicBezTo>
                    <a:pt x="949691" y="3632455"/>
                    <a:pt x="968791" y="3570629"/>
                    <a:pt x="949037" y="3629890"/>
                  </a:cubicBezTo>
                  <a:cubicBezTo>
                    <a:pt x="951346" y="3671454"/>
                    <a:pt x="948175" y="3713688"/>
                    <a:pt x="955964" y="3754581"/>
                  </a:cubicBezTo>
                  <a:cubicBezTo>
                    <a:pt x="957797" y="3764205"/>
                    <a:pt x="970474" y="3767837"/>
                    <a:pt x="976746" y="3775363"/>
                  </a:cubicBezTo>
                  <a:cubicBezTo>
                    <a:pt x="982076" y="3781759"/>
                    <a:pt x="985982" y="3789218"/>
                    <a:pt x="990600" y="3796145"/>
                  </a:cubicBezTo>
                  <a:cubicBezTo>
                    <a:pt x="1001690" y="3862677"/>
                    <a:pt x="1003476" y="3854120"/>
                    <a:pt x="990600" y="3948545"/>
                  </a:cubicBezTo>
                  <a:cubicBezTo>
                    <a:pt x="985899" y="3983022"/>
                    <a:pt x="984795" y="3982060"/>
                    <a:pt x="969819" y="3997036"/>
                  </a:cubicBezTo>
                  <a:lnTo>
                    <a:pt x="27709" y="4031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970929" y="1600200"/>
              <a:ext cx="3801036" cy="3379694"/>
            </a:xfrm>
            <a:custGeom>
              <a:avLst/>
              <a:gdLst>
                <a:gd name="connsiteX0" fmla="*/ 0 w 3801036"/>
                <a:gd name="connsiteY0" fmla="*/ 17929 h 3379694"/>
                <a:gd name="connsiteX1" fmla="*/ 0 w 3801036"/>
                <a:gd name="connsiteY1" fmla="*/ 17929 h 3379694"/>
                <a:gd name="connsiteX2" fmla="*/ 35859 w 3801036"/>
                <a:gd name="connsiteY2" fmla="*/ 31376 h 3379694"/>
                <a:gd name="connsiteX3" fmla="*/ 76200 w 3801036"/>
                <a:gd name="connsiteY3" fmla="*/ 58271 h 3379694"/>
                <a:gd name="connsiteX4" fmla="*/ 89647 w 3801036"/>
                <a:gd name="connsiteY4" fmla="*/ 67235 h 3379694"/>
                <a:gd name="connsiteX5" fmla="*/ 116542 w 3801036"/>
                <a:gd name="connsiteY5" fmla="*/ 76200 h 3379694"/>
                <a:gd name="connsiteX6" fmla="*/ 143436 w 3801036"/>
                <a:gd name="connsiteY6" fmla="*/ 89647 h 3379694"/>
                <a:gd name="connsiteX7" fmla="*/ 170330 w 3801036"/>
                <a:gd name="connsiteY7" fmla="*/ 103094 h 3379694"/>
                <a:gd name="connsiteX8" fmla="*/ 183777 w 3801036"/>
                <a:gd name="connsiteY8" fmla="*/ 112059 h 3379694"/>
                <a:gd name="connsiteX9" fmla="*/ 237565 w 3801036"/>
                <a:gd name="connsiteY9" fmla="*/ 125506 h 3379694"/>
                <a:gd name="connsiteX10" fmla="*/ 251012 w 3801036"/>
                <a:gd name="connsiteY10" fmla="*/ 129988 h 3379694"/>
                <a:gd name="connsiteX11" fmla="*/ 264459 w 3801036"/>
                <a:gd name="connsiteY11" fmla="*/ 138953 h 3379694"/>
                <a:gd name="connsiteX12" fmla="*/ 300318 w 3801036"/>
                <a:gd name="connsiteY12" fmla="*/ 147918 h 3379694"/>
                <a:gd name="connsiteX13" fmla="*/ 340659 w 3801036"/>
                <a:gd name="connsiteY13" fmla="*/ 152400 h 3379694"/>
                <a:gd name="connsiteX14" fmla="*/ 376518 w 3801036"/>
                <a:gd name="connsiteY14" fmla="*/ 156882 h 3379694"/>
                <a:gd name="connsiteX15" fmla="*/ 416859 w 3801036"/>
                <a:gd name="connsiteY15" fmla="*/ 152400 h 3379694"/>
                <a:gd name="connsiteX16" fmla="*/ 448236 w 3801036"/>
                <a:gd name="connsiteY16" fmla="*/ 143435 h 3379694"/>
                <a:gd name="connsiteX17" fmla="*/ 479612 w 3801036"/>
                <a:gd name="connsiteY17" fmla="*/ 138953 h 3379694"/>
                <a:gd name="connsiteX18" fmla="*/ 493059 w 3801036"/>
                <a:gd name="connsiteY18" fmla="*/ 134471 h 3379694"/>
                <a:gd name="connsiteX19" fmla="*/ 582706 w 3801036"/>
                <a:gd name="connsiteY19" fmla="*/ 143435 h 3379694"/>
                <a:gd name="connsiteX20" fmla="*/ 614083 w 3801036"/>
                <a:gd name="connsiteY20" fmla="*/ 147918 h 3379694"/>
                <a:gd name="connsiteX21" fmla="*/ 645459 w 3801036"/>
                <a:gd name="connsiteY21" fmla="*/ 156882 h 3379694"/>
                <a:gd name="connsiteX22" fmla="*/ 667871 w 3801036"/>
                <a:gd name="connsiteY22" fmla="*/ 161365 h 3379694"/>
                <a:gd name="connsiteX23" fmla="*/ 694765 w 3801036"/>
                <a:gd name="connsiteY23" fmla="*/ 170329 h 3379694"/>
                <a:gd name="connsiteX24" fmla="*/ 708212 w 3801036"/>
                <a:gd name="connsiteY24" fmla="*/ 174812 h 3379694"/>
                <a:gd name="connsiteX25" fmla="*/ 721659 w 3801036"/>
                <a:gd name="connsiteY25" fmla="*/ 179294 h 3379694"/>
                <a:gd name="connsiteX26" fmla="*/ 762000 w 3801036"/>
                <a:gd name="connsiteY26" fmla="*/ 206188 h 3379694"/>
                <a:gd name="connsiteX27" fmla="*/ 775447 w 3801036"/>
                <a:gd name="connsiteY27" fmla="*/ 215153 h 3379694"/>
                <a:gd name="connsiteX28" fmla="*/ 784412 w 3801036"/>
                <a:gd name="connsiteY28" fmla="*/ 228600 h 3379694"/>
                <a:gd name="connsiteX29" fmla="*/ 797859 w 3801036"/>
                <a:gd name="connsiteY29" fmla="*/ 237565 h 3379694"/>
                <a:gd name="connsiteX30" fmla="*/ 824753 w 3801036"/>
                <a:gd name="connsiteY30" fmla="*/ 277906 h 3379694"/>
                <a:gd name="connsiteX31" fmla="*/ 833718 w 3801036"/>
                <a:gd name="connsiteY31" fmla="*/ 291353 h 3379694"/>
                <a:gd name="connsiteX32" fmla="*/ 842683 w 3801036"/>
                <a:gd name="connsiteY32" fmla="*/ 304800 h 3379694"/>
                <a:gd name="connsiteX33" fmla="*/ 856130 w 3801036"/>
                <a:gd name="connsiteY33" fmla="*/ 349624 h 3379694"/>
                <a:gd name="connsiteX34" fmla="*/ 860612 w 3801036"/>
                <a:gd name="connsiteY34" fmla="*/ 376518 h 3379694"/>
                <a:gd name="connsiteX35" fmla="*/ 874059 w 3801036"/>
                <a:gd name="connsiteY35" fmla="*/ 434788 h 3379694"/>
                <a:gd name="connsiteX36" fmla="*/ 883024 w 3801036"/>
                <a:gd name="connsiteY36" fmla="*/ 448235 h 3379694"/>
                <a:gd name="connsiteX37" fmla="*/ 923365 w 3801036"/>
                <a:gd name="connsiteY37" fmla="*/ 457200 h 3379694"/>
                <a:gd name="connsiteX38" fmla="*/ 950259 w 3801036"/>
                <a:gd name="connsiteY38" fmla="*/ 466165 h 3379694"/>
                <a:gd name="connsiteX39" fmla="*/ 963706 w 3801036"/>
                <a:gd name="connsiteY39" fmla="*/ 470647 h 3379694"/>
                <a:gd name="connsiteX40" fmla="*/ 977153 w 3801036"/>
                <a:gd name="connsiteY40" fmla="*/ 475129 h 3379694"/>
                <a:gd name="connsiteX41" fmla="*/ 990600 w 3801036"/>
                <a:gd name="connsiteY41" fmla="*/ 484094 h 3379694"/>
                <a:gd name="connsiteX42" fmla="*/ 1017495 w 3801036"/>
                <a:gd name="connsiteY42" fmla="*/ 493059 h 3379694"/>
                <a:gd name="connsiteX43" fmla="*/ 1044389 w 3801036"/>
                <a:gd name="connsiteY43" fmla="*/ 506506 h 3379694"/>
                <a:gd name="connsiteX44" fmla="*/ 1084730 w 3801036"/>
                <a:gd name="connsiteY44" fmla="*/ 524435 h 3379694"/>
                <a:gd name="connsiteX45" fmla="*/ 1116106 w 3801036"/>
                <a:gd name="connsiteY45" fmla="*/ 537882 h 3379694"/>
                <a:gd name="connsiteX46" fmla="*/ 1143000 w 3801036"/>
                <a:gd name="connsiteY46" fmla="*/ 551329 h 3379694"/>
                <a:gd name="connsiteX47" fmla="*/ 1156447 w 3801036"/>
                <a:gd name="connsiteY47" fmla="*/ 560294 h 3379694"/>
                <a:gd name="connsiteX48" fmla="*/ 1174377 w 3801036"/>
                <a:gd name="connsiteY48" fmla="*/ 564776 h 3379694"/>
                <a:gd name="connsiteX49" fmla="*/ 1201271 w 3801036"/>
                <a:gd name="connsiteY49" fmla="*/ 573741 h 3379694"/>
                <a:gd name="connsiteX50" fmla="*/ 1228165 w 3801036"/>
                <a:gd name="connsiteY50" fmla="*/ 591671 h 3379694"/>
                <a:gd name="connsiteX51" fmla="*/ 1255059 w 3801036"/>
                <a:gd name="connsiteY51" fmla="*/ 600635 h 3379694"/>
                <a:gd name="connsiteX52" fmla="*/ 1268506 w 3801036"/>
                <a:gd name="connsiteY52" fmla="*/ 609600 h 3379694"/>
                <a:gd name="connsiteX53" fmla="*/ 1290918 w 3801036"/>
                <a:gd name="connsiteY53" fmla="*/ 614082 h 3379694"/>
                <a:gd name="connsiteX54" fmla="*/ 1335742 w 3801036"/>
                <a:gd name="connsiteY54" fmla="*/ 623047 h 3379694"/>
                <a:gd name="connsiteX55" fmla="*/ 1362636 w 3801036"/>
                <a:gd name="connsiteY55" fmla="*/ 632012 h 3379694"/>
                <a:gd name="connsiteX56" fmla="*/ 1380565 w 3801036"/>
                <a:gd name="connsiteY56" fmla="*/ 636494 h 3379694"/>
                <a:gd name="connsiteX57" fmla="*/ 1407459 w 3801036"/>
                <a:gd name="connsiteY57" fmla="*/ 645459 h 3379694"/>
                <a:gd name="connsiteX58" fmla="*/ 1461247 w 3801036"/>
                <a:gd name="connsiteY58" fmla="*/ 663388 h 3379694"/>
                <a:gd name="connsiteX59" fmla="*/ 1488142 w 3801036"/>
                <a:gd name="connsiteY59" fmla="*/ 676835 h 3379694"/>
                <a:gd name="connsiteX60" fmla="*/ 1515036 w 3801036"/>
                <a:gd name="connsiteY60" fmla="*/ 685800 h 3379694"/>
                <a:gd name="connsiteX61" fmla="*/ 1541930 w 3801036"/>
                <a:gd name="connsiteY61" fmla="*/ 699247 h 3379694"/>
                <a:gd name="connsiteX62" fmla="*/ 1568824 w 3801036"/>
                <a:gd name="connsiteY62" fmla="*/ 712694 h 3379694"/>
                <a:gd name="connsiteX63" fmla="*/ 1600200 w 3801036"/>
                <a:gd name="connsiteY63" fmla="*/ 726141 h 3379694"/>
                <a:gd name="connsiteX64" fmla="*/ 1613647 w 3801036"/>
                <a:gd name="connsiteY64" fmla="*/ 735106 h 3379694"/>
                <a:gd name="connsiteX65" fmla="*/ 1627095 w 3801036"/>
                <a:gd name="connsiteY65" fmla="*/ 739588 h 3379694"/>
                <a:gd name="connsiteX66" fmla="*/ 1680883 w 3801036"/>
                <a:gd name="connsiteY66" fmla="*/ 775447 h 3379694"/>
                <a:gd name="connsiteX67" fmla="*/ 1694330 w 3801036"/>
                <a:gd name="connsiteY67" fmla="*/ 779929 h 3379694"/>
                <a:gd name="connsiteX68" fmla="*/ 1775012 w 3801036"/>
                <a:gd name="connsiteY68" fmla="*/ 833718 h 3379694"/>
                <a:gd name="connsiteX69" fmla="*/ 1801906 w 3801036"/>
                <a:gd name="connsiteY69" fmla="*/ 842682 h 3379694"/>
                <a:gd name="connsiteX70" fmla="*/ 1810871 w 3801036"/>
                <a:gd name="connsiteY70" fmla="*/ 847165 h 3379694"/>
                <a:gd name="connsiteX71" fmla="*/ 2088777 w 3801036"/>
                <a:gd name="connsiteY71" fmla="*/ 1062318 h 3379694"/>
                <a:gd name="connsiteX72" fmla="*/ 2675965 w 3801036"/>
                <a:gd name="connsiteY72" fmla="*/ 1568824 h 3379694"/>
                <a:gd name="connsiteX73" fmla="*/ 3025589 w 3801036"/>
                <a:gd name="connsiteY73" fmla="*/ 1981200 h 3379694"/>
                <a:gd name="connsiteX74" fmla="*/ 3254189 w 3801036"/>
                <a:gd name="connsiteY74" fmla="*/ 2357718 h 3379694"/>
                <a:gd name="connsiteX75" fmla="*/ 3366247 w 3801036"/>
                <a:gd name="connsiteY75" fmla="*/ 2644588 h 3379694"/>
                <a:gd name="connsiteX76" fmla="*/ 3446930 w 3801036"/>
                <a:gd name="connsiteY76" fmla="*/ 2850776 h 3379694"/>
                <a:gd name="connsiteX77" fmla="*/ 3460377 w 3801036"/>
                <a:gd name="connsiteY77" fmla="*/ 2900082 h 3379694"/>
                <a:gd name="connsiteX78" fmla="*/ 3585883 w 3801036"/>
                <a:gd name="connsiteY78" fmla="*/ 2985247 h 3379694"/>
                <a:gd name="connsiteX79" fmla="*/ 3576918 w 3801036"/>
                <a:gd name="connsiteY79" fmla="*/ 3007659 h 3379694"/>
                <a:gd name="connsiteX80" fmla="*/ 3635189 w 3801036"/>
                <a:gd name="connsiteY80" fmla="*/ 3043518 h 3379694"/>
                <a:gd name="connsiteX81" fmla="*/ 3621742 w 3801036"/>
                <a:gd name="connsiteY81" fmla="*/ 3083859 h 3379694"/>
                <a:gd name="connsiteX82" fmla="*/ 3567953 w 3801036"/>
                <a:gd name="connsiteY82" fmla="*/ 3186953 h 3379694"/>
                <a:gd name="connsiteX83" fmla="*/ 3603812 w 3801036"/>
                <a:gd name="connsiteY83" fmla="*/ 3249706 h 3379694"/>
                <a:gd name="connsiteX84" fmla="*/ 3599330 w 3801036"/>
                <a:gd name="connsiteY84" fmla="*/ 3330388 h 3379694"/>
                <a:gd name="connsiteX85" fmla="*/ 3801036 w 3801036"/>
                <a:gd name="connsiteY85" fmla="*/ 3379694 h 3379694"/>
                <a:gd name="connsiteX86" fmla="*/ 3747247 w 3801036"/>
                <a:gd name="connsiteY86" fmla="*/ 0 h 3379694"/>
                <a:gd name="connsiteX87" fmla="*/ 0 w 3801036"/>
                <a:gd name="connsiteY87" fmla="*/ 17929 h 337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3801036" h="3379694">
                  <a:moveTo>
                    <a:pt x="0" y="17929"/>
                  </a:moveTo>
                  <a:lnTo>
                    <a:pt x="0" y="17929"/>
                  </a:lnTo>
                  <a:cubicBezTo>
                    <a:pt x="11953" y="22411"/>
                    <a:pt x="24441" y="25667"/>
                    <a:pt x="35859" y="31376"/>
                  </a:cubicBezTo>
                  <a:lnTo>
                    <a:pt x="76200" y="58271"/>
                  </a:lnTo>
                  <a:cubicBezTo>
                    <a:pt x="80682" y="61259"/>
                    <a:pt x="84536" y="65531"/>
                    <a:pt x="89647" y="67235"/>
                  </a:cubicBezTo>
                  <a:lnTo>
                    <a:pt x="116542" y="76200"/>
                  </a:lnTo>
                  <a:cubicBezTo>
                    <a:pt x="155080" y="101893"/>
                    <a:pt x="106321" y="71089"/>
                    <a:pt x="143436" y="89647"/>
                  </a:cubicBezTo>
                  <a:cubicBezTo>
                    <a:pt x="178192" y="107025"/>
                    <a:pt x="136531" y="91828"/>
                    <a:pt x="170330" y="103094"/>
                  </a:cubicBezTo>
                  <a:cubicBezTo>
                    <a:pt x="174812" y="106082"/>
                    <a:pt x="178854" y="109871"/>
                    <a:pt x="183777" y="112059"/>
                  </a:cubicBezTo>
                  <a:cubicBezTo>
                    <a:pt x="210949" y="124136"/>
                    <a:pt x="209375" y="119242"/>
                    <a:pt x="237565" y="125506"/>
                  </a:cubicBezTo>
                  <a:cubicBezTo>
                    <a:pt x="242177" y="126531"/>
                    <a:pt x="246530" y="128494"/>
                    <a:pt x="251012" y="129988"/>
                  </a:cubicBezTo>
                  <a:cubicBezTo>
                    <a:pt x="255494" y="132976"/>
                    <a:pt x="259641" y="136544"/>
                    <a:pt x="264459" y="138953"/>
                  </a:cubicBezTo>
                  <a:cubicBezTo>
                    <a:pt x="272799" y="143123"/>
                    <a:pt x="293162" y="146896"/>
                    <a:pt x="300318" y="147918"/>
                  </a:cubicBezTo>
                  <a:cubicBezTo>
                    <a:pt x="313712" y="149831"/>
                    <a:pt x="327222" y="150819"/>
                    <a:pt x="340659" y="152400"/>
                  </a:cubicBezTo>
                  <a:lnTo>
                    <a:pt x="376518" y="156882"/>
                  </a:lnTo>
                  <a:cubicBezTo>
                    <a:pt x="389965" y="155388"/>
                    <a:pt x="403487" y="154457"/>
                    <a:pt x="416859" y="152400"/>
                  </a:cubicBezTo>
                  <a:cubicBezTo>
                    <a:pt x="465151" y="144971"/>
                    <a:pt x="409174" y="151248"/>
                    <a:pt x="448236" y="143435"/>
                  </a:cubicBezTo>
                  <a:cubicBezTo>
                    <a:pt x="458596" y="141363"/>
                    <a:pt x="469153" y="140447"/>
                    <a:pt x="479612" y="138953"/>
                  </a:cubicBezTo>
                  <a:cubicBezTo>
                    <a:pt x="484094" y="137459"/>
                    <a:pt x="488334" y="134471"/>
                    <a:pt x="493059" y="134471"/>
                  </a:cubicBezTo>
                  <a:cubicBezTo>
                    <a:pt x="564156" y="134471"/>
                    <a:pt x="539538" y="136240"/>
                    <a:pt x="582706" y="143435"/>
                  </a:cubicBezTo>
                  <a:cubicBezTo>
                    <a:pt x="593127" y="145172"/>
                    <a:pt x="603624" y="146424"/>
                    <a:pt x="614083" y="147918"/>
                  </a:cubicBezTo>
                  <a:cubicBezTo>
                    <a:pt x="629060" y="152910"/>
                    <a:pt x="628572" y="153129"/>
                    <a:pt x="645459" y="156882"/>
                  </a:cubicBezTo>
                  <a:cubicBezTo>
                    <a:pt x="652896" y="158535"/>
                    <a:pt x="660521" y="159360"/>
                    <a:pt x="667871" y="161365"/>
                  </a:cubicBezTo>
                  <a:cubicBezTo>
                    <a:pt x="676988" y="163851"/>
                    <a:pt x="685800" y="167341"/>
                    <a:pt x="694765" y="170329"/>
                  </a:cubicBezTo>
                  <a:lnTo>
                    <a:pt x="708212" y="174812"/>
                  </a:lnTo>
                  <a:lnTo>
                    <a:pt x="721659" y="179294"/>
                  </a:lnTo>
                  <a:lnTo>
                    <a:pt x="762000" y="206188"/>
                  </a:lnTo>
                  <a:lnTo>
                    <a:pt x="775447" y="215153"/>
                  </a:lnTo>
                  <a:cubicBezTo>
                    <a:pt x="778435" y="219635"/>
                    <a:pt x="780603" y="224791"/>
                    <a:pt x="784412" y="228600"/>
                  </a:cubicBezTo>
                  <a:cubicBezTo>
                    <a:pt x="788221" y="232409"/>
                    <a:pt x="794312" y="233511"/>
                    <a:pt x="797859" y="237565"/>
                  </a:cubicBezTo>
                  <a:cubicBezTo>
                    <a:pt x="797871" y="237579"/>
                    <a:pt x="820266" y="271175"/>
                    <a:pt x="824753" y="277906"/>
                  </a:cubicBezTo>
                  <a:lnTo>
                    <a:pt x="833718" y="291353"/>
                  </a:lnTo>
                  <a:lnTo>
                    <a:pt x="842683" y="304800"/>
                  </a:lnTo>
                  <a:cubicBezTo>
                    <a:pt x="848396" y="321942"/>
                    <a:pt x="852744" y="332695"/>
                    <a:pt x="856130" y="349624"/>
                  </a:cubicBezTo>
                  <a:cubicBezTo>
                    <a:pt x="857912" y="358536"/>
                    <a:pt x="859230" y="367535"/>
                    <a:pt x="860612" y="376518"/>
                  </a:cubicBezTo>
                  <a:cubicBezTo>
                    <a:pt x="862885" y="391289"/>
                    <a:pt x="864927" y="421090"/>
                    <a:pt x="874059" y="434788"/>
                  </a:cubicBezTo>
                  <a:cubicBezTo>
                    <a:pt x="877047" y="439270"/>
                    <a:pt x="878817" y="444870"/>
                    <a:pt x="883024" y="448235"/>
                  </a:cubicBezTo>
                  <a:cubicBezTo>
                    <a:pt x="888855" y="452900"/>
                    <a:pt x="923043" y="457119"/>
                    <a:pt x="923365" y="457200"/>
                  </a:cubicBezTo>
                  <a:cubicBezTo>
                    <a:pt x="932532" y="459492"/>
                    <a:pt x="941294" y="463177"/>
                    <a:pt x="950259" y="466165"/>
                  </a:cubicBezTo>
                  <a:lnTo>
                    <a:pt x="963706" y="470647"/>
                  </a:lnTo>
                  <a:lnTo>
                    <a:pt x="977153" y="475129"/>
                  </a:lnTo>
                  <a:cubicBezTo>
                    <a:pt x="981635" y="478117"/>
                    <a:pt x="985677" y="481906"/>
                    <a:pt x="990600" y="484094"/>
                  </a:cubicBezTo>
                  <a:cubicBezTo>
                    <a:pt x="999235" y="487932"/>
                    <a:pt x="1009632" y="487817"/>
                    <a:pt x="1017495" y="493059"/>
                  </a:cubicBezTo>
                  <a:cubicBezTo>
                    <a:pt x="1034873" y="504645"/>
                    <a:pt x="1025831" y="500321"/>
                    <a:pt x="1044389" y="506506"/>
                  </a:cubicBezTo>
                  <a:cubicBezTo>
                    <a:pt x="1083950" y="532881"/>
                    <a:pt x="1020710" y="492423"/>
                    <a:pt x="1084730" y="524435"/>
                  </a:cubicBezTo>
                  <a:cubicBezTo>
                    <a:pt x="1106885" y="535513"/>
                    <a:pt x="1096320" y="531287"/>
                    <a:pt x="1116106" y="537882"/>
                  </a:cubicBezTo>
                  <a:cubicBezTo>
                    <a:pt x="1154644" y="563575"/>
                    <a:pt x="1105885" y="532771"/>
                    <a:pt x="1143000" y="551329"/>
                  </a:cubicBezTo>
                  <a:cubicBezTo>
                    <a:pt x="1147818" y="553738"/>
                    <a:pt x="1151495" y="558172"/>
                    <a:pt x="1156447" y="560294"/>
                  </a:cubicBezTo>
                  <a:cubicBezTo>
                    <a:pt x="1162109" y="562721"/>
                    <a:pt x="1168476" y="563006"/>
                    <a:pt x="1174377" y="564776"/>
                  </a:cubicBezTo>
                  <a:cubicBezTo>
                    <a:pt x="1183428" y="567491"/>
                    <a:pt x="1201271" y="573741"/>
                    <a:pt x="1201271" y="573741"/>
                  </a:cubicBezTo>
                  <a:cubicBezTo>
                    <a:pt x="1210236" y="579718"/>
                    <a:pt x="1217944" y="588264"/>
                    <a:pt x="1228165" y="591671"/>
                  </a:cubicBezTo>
                  <a:lnTo>
                    <a:pt x="1255059" y="600635"/>
                  </a:lnTo>
                  <a:cubicBezTo>
                    <a:pt x="1259541" y="603623"/>
                    <a:pt x="1263462" y="607708"/>
                    <a:pt x="1268506" y="609600"/>
                  </a:cubicBezTo>
                  <a:cubicBezTo>
                    <a:pt x="1275640" y="612275"/>
                    <a:pt x="1283527" y="612234"/>
                    <a:pt x="1290918" y="614082"/>
                  </a:cubicBezTo>
                  <a:cubicBezTo>
                    <a:pt x="1332648" y="624515"/>
                    <a:pt x="1258857" y="612064"/>
                    <a:pt x="1335742" y="623047"/>
                  </a:cubicBezTo>
                  <a:cubicBezTo>
                    <a:pt x="1344707" y="626035"/>
                    <a:pt x="1353468" y="629720"/>
                    <a:pt x="1362636" y="632012"/>
                  </a:cubicBezTo>
                  <a:cubicBezTo>
                    <a:pt x="1368612" y="633506"/>
                    <a:pt x="1374665" y="634724"/>
                    <a:pt x="1380565" y="636494"/>
                  </a:cubicBezTo>
                  <a:cubicBezTo>
                    <a:pt x="1389616" y="639209"/>
                    <a:pt x="1398494" y="642471"/>
                    <a:pt x="1407459" y="645459"/>
                  </a:cubicBezTo>
                  <a:lnTo>
                    <a:pt x="1461247" y="663388"/>
                  </a:lnTo>
                  <a:cubicBezTo>
                    <a:pt x="1510285" y="679734"/>
                    <a:pt x="1436015" y="653668"/>
                    <a:pt x="1488142" y="676835"/>
                  </a:cubicBezTo>
                  <a:cubicBezTo>
                    <a:pt x="1496777" y="680673"/>
                    <a:pt x="1515036" y="685800"/>
                    <a:pt x="1515036" y="685800"/>
                  </a:cubicBezTo>
                  <a:cubicBezTo>
                    <a:pt x="1553574" y="711493"/>
                    <a:pt x="1504815" y="680689"/>
                    <a:pt x="1541930" y="699247"/>
                  </a:cubicBezTo>
                  <a:cubicBezTo>
                    <a:pt x="1576686" y="716625"/>
                    <a:pt x="1535025" y="701428"/>
                    <a:pt x="1568824" y="712694"/>
                  </a:cubicBezTo>
                  <a:cubicBezTo>
                    <a:pt x="1602584" y="735201"/>
                    <a:pt x="1559678" y="708774"/>
                    <a:pt x="1600200" y="726141"/>
                  </a:cubicBezTo>
                  <a:cubicBezTo>
                    <a:pt x="1605152" y="728263"/>
                    <a:pt x="1608829" y="732697"/>
                    <a:pt x="1613647" y="735106"/>
                  </a:cubicBezTo>
                  <a:cubicBezTo>
                    <a:pt x="1617873" y="737219"/>
                    <a:pt x="1622612" y="738094"/>
                    <a:pt x="1627095" y="739588"/>
                  </a:cubicBezTo>
                  <a:lnTo>
                    <a:pt x="1680883" y="775447"/>
                  </a:lnTo>
                  <a:cubicBezTo>
                    <a:pt x="1684814" y="778068"/>
                    <a:pt x="1689848" y="778435"/>
                    <a:pt x="1694330" y="779929"/>
                  </a:cubicBezTo>
                  <a:lnTo>
                    <a:pt x="1775012" y="833718"/>
                  </a:lnTo>
                  <a:cubicBezTo>
                    <a:pt x="1782874" y="838960"/>
                    <a:pt x="1792941" y="839694"/>
                    <a:pt x="1801906" y="842682"/>
                  </a:cubicBezTo>
                  <a:cubicBezTo>
                    <a:pt x="1805076" y="843738"/>
                    <a:pt x="1807883" y="845671"/>
                    <a:pt x="1810871" y="847165"/>
                  </a:cubicBezTo>
                  <a:lnTo>
                    <a:pt x="2088777" y="1062318"/>
                  </a:lnTo>
                  <a:lnTo>
                    <a:pt x="2675965" y="1568824"/>
                  </a:lnTo>
                  <a:lnTo>
                    <a:pt x="3025589" y="1981200"/>
                  </a:lnTo>
                  <a:lnTo>
                    <a:pt x="3254189" y="2357718"/>
                  </a:lnTo>
                  <a:lnTo>
                    <a:pt x="3366247" y="2644588"/>
                  </a:lnTo>
                  <a:lnTo>
                    <a:pt x="3446930" y="2850776"/>
                  </a:lnTo>
                  <a:lnTo>
                    <a:pt x="3460377" y="2900082"/>
                  </a:lnTo>
                  <a:lnTo>
                    <a:pt x="3585883" y="2985247"/>
                  </a:lnTo>
                  <a:lnTo>
                    <a:pt x="3576918" y="3007659"/>
                  </a:lnTo>
                  <a:lnTo>
                    <a:pt x="3635189" y="3043518"/>
                  </a:lnTo>
                  <a:lnTo>
                    <a:pt x="3621742" y="3083859"/>
                  </a:lnTo>
                  <a:lnTo>
                    <a:pt x="3567953" y="3186953"/>
                  </a:lnTo>
                  <a:lnTo>
                    <a:pt x="3603812" y="3249706"/>
                  </a:lnTo>
                  <a:lnTo>
                    <a:pt x="3599330" y="3330388"/>
                  </a:lnTo>
                  <a:lnTo>
                    <a:pt x="3801036" y="3379694"/>
                  </a:lnTo>
                  <a:lnTo>
                    <a:pt x="3747247" y="0"/>
                  </a:lnTo>
                  <a:lnTo>
                    <a:pt x="0" y="1792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13929" y="1404782"/>
            <a:ext cx="279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Ag/MgF2 on all exterior collimator surfaces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59762" y="3187329"/>
            <a:ext cx="1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Nickel baffle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00626" y="2119905"/>
            <a:ext cx="1810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Blankets cover fasteners and lower parts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57565" y="3659281"/>
            <a:ext cx="128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 of collimator is </a:t>
            </a:r>
            <a:r>
              <a:rPr lang="en-US" dirty="0" err="1" smtClean="0"/>
              <a:t>Alodine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40624" y="4315691"/>
            <a:ext cx="1573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48 collimators may get high-e coating on large outer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2561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Detector Coupling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Detector is thermally isolated from wedge structure</a:t>
            </a:r>
          </a:p>
          <a:p>
            <a:r>
              <a:rPr lang="en-US" sz="2000" dirty="0" smtClean="0"/>
              <a:t>Some coupling to thermally isolated and dissipating energy board </a:t>
            </a:r>
          </a:p>
          <a:p>
            <a:r>
              <a:rPr lang="en-US" sz="2000" dirty="0" smtClean="0"/>
              <a:t>Best thermal path exists from energy board to event board through flex cable</a:t>
            </a:r>
          </a:p>
          <a:p>
            <a:pPr lvl="1"/>
            <a:r>
              <a:rPr lang="en-US" sz="1800" dirty="0" smtClean="0"/>
              <a:t>674 C/W thermal resistance to hot energy board.</a:t>
            </a:r>
          </a:p>
          <a:p>
            <a:r>
              <a:rPr lang="en-US" sz="2000" dirty="0" smtClean="0"/>
              <a:t>Greater coupling from energy board to outer dome could buy a few °C.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88" y="1579418"/>
            <a:ext cx="4110448" cy="468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70866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6778048" cy="1258888"/>
          </a:xfrm>
        </p:spPr>
        <p:txBody>
          <a:bodyPr/>
          <a:lstStyle/>
          <a:p>
            <a:r>
              <a:rPr lang="en-US" dirty="0" smtClean="0"/>
              <a:t>TVAC Testing Follows Example of Previous APL Particle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Thermal Balance</a:t>
            </a:r>
          </a:p>
          <a:p>
            <a:pPr lvl="1"/>
            <a:r>
              <a:rPr lang="en-US" sz="2000" dirty="0" smtClean="0"/>
              <a:t>Flight like blankets, </a:t>
            </a:r>
            <a:r>
              <a:rPr lang="en-US" sz="2000" dirty="0"/>
              <a:t>b</a:t>
            </a:r>
            <a:r>
              <a:rPr lang="en-US" sz="2000" dirty="0" smtClean="0"/>
              <a:t>racket and EPI-Hi </a:t>
            </a:r>
            <a:r>
              <a:rPr lang="en-US" sz="2000" dirty="0"/>
              <a:t>s</a:t>
            </a:r>
            <a:r>
              <a:rPr lang="en-US" sz="2000" dirty="0" smtClean="0"/>
              <a:t>imulator</a:t>
            </a:r>
          </a:p>
          <a:p>
            <a:pPr lvl="1"/>
            <a:r>
              <a:rPr lang="en-US" sz="2000" dirty="0" smtClean="0"/>
              <a:t>LN</a:t>
            </a:r>
            <a:r>
              <a:rPr lang="en-US" sz="2000" baseline="-25000" dirty="0" smtClean="0"/>
              <a:t>2</a:t>
            </a:r>
            <a:r>
              <a:rPr lang="en-US" sz="2000" dirty="0"/>
              <a:t> </a:t>
            </a:r>
            <a:r>
              <a:rPr lang="en-US" sz="2000" dirty="0" smtClean="0"/>
              <a:t>thermal shroud</a:t>
            </a:r>
          </a:p>
          <a:p>
            <a:pPr lvl="1"/>
            <a:r>
              <a:rPr lang="en-US" sz="2000" dirty="0" smtClean="0"/>
              <a:t>Survival heater test</a:t>
            </a:r>
          </a:p>
          <a:p>
            <a:pPr lvl="1"/>
            <a:r>
              <a:rPr lang="en-US" sz="2000" dirty="0" smtClean="0"/>
              <a:t>Test heaters adds additional environmental loads</a:t>
            </a:r>
          </a:p>
          <a:p>
            <a:r>
              <a:rPr lang="en-US" sz="2400" dirty="0" smtClean="0"/>
              <a:t>Thermal Cycling</a:t>
            </a:r>
            <a:endParaRPr lang="en-US" sz="2400" dirty="0"/>
          </a:p>
          <a:p>
            <a:pPr lvl="1"/>
            <a:r>
              <a:rPr lang="en-US" sz="2000" dirty="0" smtClean="0"/>
              <a:t>Instrument cycled using flight acceptance limits</a:t>
            </a:r>
            <a:endParaRPr lang="en-US" sz="2000" dirty="0"/>
          </a:p>
          <a:p>
            <a:pPr lvl="1"/>
            <a:r>
              <a:rPr lang="en-US" sz="2000" dirty="0" smtClean="0"/>
              <a:t>Test b</a:t>
            </a:r>
            <a:r>
              <a:rPr lang="en-US" sz="2000" dirty="0" smtClean="0"/>
              <a:t>lankets </a:t>
            </a:r>
            <a:r>
              <a:rPr lang="en-US" sz="2000" dirty="0" smtClean="0"/>
              <a:t>removed to aid transitions</a:t>
            </a:r>
          </a:p>
          <a:p>
            <a:pPr lvl="1"/>
            <a:r>
              <a:rPr lang="en-US" sz="2000" dirty="0" smtClean="0"/>
              <a:t>Alternative </a:t>
            </a:r>
            <a:r>
              <a:rPr lang="en-US" sz="2000" dirty="0"/>
              <a:t>instrument </a:t>
            </a:r>
            <a:r>
              <a:rPr lang="en-US" sz="2000" dirty="0" smtClean="0"/>
              <a:t>mounting allowable</a:t>
            </a:r>
          </a:p>
          <a:p>
            <a:r>
              <a:rPr lang="en-US" sz="2400" dirty="0" err="1" smtClean="0"/>
              <a:t>Bakeout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4495800"/>
            <a:ext cx="4137025" cy="1773238"/>
          </a:xfrm>
        </p:spPr>
        <p:txBody>
          <a:bodyPr/>
          <a:lstStyle/>
          <a:p>
            <a:r>
              <a:rPr lang="en-US" sz="2000" dirty="0" smtClean="0"/>
              <a:t>SSL facilities at </a:t>
            </a:r>
            <a:r>
              <a:rPr lang="en-US" sz="2000" dirty="0" smtClean="0"/>
              <a:t>APL are capable of all testing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DCECE-790E-4385-BEC1-6D6588F2CEE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6667" t="4666" r="6389" b="6381"/>
          <a:stretch>
            <a:fillRect/>
          </a:stretch>
        </p:blipFill>
        <p:spPr bwMode="auto">
          <a:xfrm>
            <a:off x="4856019" y="1616949"/>
            <a:ext cx="3663084" cy="27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3177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6597650" cy="1163638"/>
          </a:xfrm>
        </p:spPr>
        <p:txBody>
          <a:bodyPr/>
          <a:lstStyle/>
          <a:p>
            <a:r>
              <a:rPr lang="en-US" dirty="0" smtClean="0"/>
              <a:t>EPI-Lo Exposed to Space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76A2B1-6786-4289-92ED-D790E036817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8196" name="Picture 18" descr="isis logo"/>
          <p:cNvPicPr>
            <a:picLocks noChangeAspect="1" noChangeArrowheads="1"/>
          </p:cNvPicPr>
          <p:nvPr/>
        </p:nvPicPr>
        <p:blipFill>
          <a:blip r:embed="rId2" cstate="print"/>
          <a:srcRect b="22746"/>
          <a:stretch>
            <a:fillRect/>
          </a:stretch>
        </p:blipFill>
        <p:spPr bwMode="auto">
          <a:xfrm>
            <a:off x="8702675" y="4632325"/>
            <a:ext cx="441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228600" y="1533525"/>
            <a:ext cx="8426450" cy="4678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EPI-Lo is part of the two instrument ISIS suite.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EPI-Lo and EPI-Hi reside on the same bracket.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Panel 2 on ram side of S/C.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" y="2939391"/>
            <a:ext cx="5259678" cy="338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9" y="2510287"/>
            <a:ext cx="3267255" cy="40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EDTRD 7434-9039 Rev B</a:t>
            </a:r>
          </a:p>
          <a:p>
            <a:endParaRPr lang="en-US" sz="3200" dirty="0" smtClean="0"/>
          </a:p>
          <a:p>
            <a:r>
              <a:rPr lang="en-US" dirty="0" smtClean="0"/>
              <a:t>SPP </a:t>
            </a:r>
            <a:r>
              <a:rPr lang="en-US" dirty="0"/>
              <a:t>Contamination Control Plan 7434-9011 </a:t>
            </a:r>
          </a:p>
          <a:p>
            <a:r>
              <a:rPr lang="en-US" dirty="0" smtClean="0"/>
              <a:t>SPP </a:t>
            </a:r>
            <a:r>
              <a:rPr lang="en-US" dirty="0"/>
              <a:t>Parts Control Plan 7434-9001 </a:t>
            </a:r>
            <a:endParaRPr lang="en-US" dirty="0" smtClean="0"/>
          </a:p>
          <a:p>
            <a:r>
              <a:rPr lang="en-US" dirty="0"/>
              <a:t>ISIS to Spacecraft ICD </a:t>
            </a:r>
            <a:r>
              <a:rPr lang="en-US" dirty="0" smtClean="0"/>
              <a:t>7434-9058 </a:t>
            </a:r>
            <a:endParaRPr lang="en-US" dirty="0"/>
          </a:p>
          <a:p>
            <a:r>
              <a:rPr lang="en-US" dirty="0" smtClean="0"/>
              <a:t>M/T ICD   16105 1001</a:t>
            </a:r>
          </a:p>
          <a:p>
            <a:r>
              <a:rPr lang="en-US" dirty="0" smtClean="0"/>
              <a:t>IRD   16105-ISIS-IRD-01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641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EDTRD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Temperatures</a:t>
            </a:r>
          </a:p>
          <a:p>
            <a:pPr lvl="1"/>
            <a:r>
              <a:rPr lang="en-US" dirty="0" smtClean="0"/>
              <a:t>S/C deck between 0 and 45° for all cases. </a:t>
            </a:r>
          </a:p>
          <a:p>
            <a:r>
              <a:rPr lang="en-US" dirty="0" smtClean="0"/>
              <a:t>Limits on heat loads to the spacecraft</a:t>
            </a:r>
          </a:p>
          <a:p>
            <a:pPr lvl="1"/>
            <a:r>
              <a:rPr lang="en-US" dirty="0" smtClean="0"/>
              <a:t>ISIS must take less than 2.9W from the S/C in cold case (0°C Deck).</a:t>
            </a:r>
          </a:p>
          <a:p>
            <a:pPr lvl="1"/>
            <a:r>
              <a:rPr lang="en-US" dirty="0" smtClean="0"/>
              <a:t>ISIS must give less than 0.0W to the S/C in the </a:t>
            </a:r>
            <a:r>
              <a:rPr lang="en-US" dirty="0"/>
              <a:t>hot </a:t>
            </a:r>
            <a:r>
              <a:rPr lang="en-US" dirty="0" smtClean="0"/>
              <a:t>case(45°C </a:t>
            </a:r>
            <a:r>
              <a:rPr lang="en-US" dirty="0"/>
              <a:t>Deck).</a:t>
            </a:r>
            <a:endParaRPr lang="en-US" dirty="0" smtClean="0"/>
          </a:p>
          <a:p>
            <a:r>
              <a:rPr lang="en-US" dirty="0" smtClean="0"/>
              <a:t>Heaters</a:t>
            </a:r>
          </a:p>
          <a:p>
            <a:pPr lvl="1"/>
            <a:r>
              <a:rPr lang="en-US" dirty="0" smtClean="0"/>
              <a:t>75% duty cycle at 26V; 35V maximum.</a:t>
            </a:r>
          </a:p>
          <a:p>
            <a:r>
              <a:rPr lang="en-US" dirty="0" smtClean="0"/>
              <a:t>Mission phases from launch to closest approach</a:t>
            </a:r>
          </a:p>
          <a:p>
            <a:pPr lvl="1"/>
            <a:r>
              <a:rPr lang="en-US" dirty="0" smtClean="0"/>
              <a:t>2 hours of sun at any angle possible at launch.</a:t>
            </a:r>
          </a:p>
          <a:p>
            <a:pPr lvl="1"/>
            <a:r>
              <a:rPr lang="en-US" dirty="0" smtClean="0"/>
              <a:t>Ram side will not see the sun after SWEAP transient slew in commissioning (&gt;0.935 AU)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628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APL Testing Standard</a:t>
            </a:r>
            <a:br>
              <a:rPr lang="en-US" dirty="0" smtClean="0"/>
            </a:br>
            <a:r>
              <a:rPr lang="en-US" dirty="0" smtClean="0"/>
              <a:t>Design and test temperature limits for S/C mounted components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1000" y="61677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*The 5°C limit is defined for the electronics boxes, for S/C mounted instruments, the value will be updated for each instrument; as the survival limit must be minimized to evaluate actual failure mechanisms. </a:t>
            </a:r>
            <a:endParaRPr lang="en-US" sz="1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04800" y="2148006"/>
            <a:ext cx="8153400" cy="2913460"/>
            <a:chOff x="304800" y="2148006"/>
            <a:chExt cx="8153400" cy="2913460"/>
          </a:xfrm>
        </p:grpSpPr>
        <p:sp>
          <p:nvSpPr>
            <p:cNvPr id="59" name="TextBox 58"/>
            <p:cNvSpPr txBox="1"/>
            <p:nvPr/>
          </p:nvSpPr>
          <p:spPr>
            <a:xfrm>
              <a:off x="304800" y="2156936"/>
              <a:ext cx="7620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Non-operational survival test limit</a:t>
              </a:r>
              <a:endParaRPr lang="en-US" sz="1200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04800" y="3669268"/>
              <a:ext cx="80467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-114300" y="3707368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800099" y="3707368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Left Brace 68"/>
            <p:cNvSpPr/>
            <p:nvPr/>
          </p:nvSpPr>
          <p:spPr>
            <a:xfrm rot="16200000">
              <a:off x="609600" y="3886200"/>
              <a:ext cx="3048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2734" y="4495800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5°C*</a:t>
              </a:r>
              <a:endParaRPr lang="en-US" sz="12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5400000">
              <a:off x="152400" y="3089354"/>
              <a:ext cx="365760" cy="1588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219200" y="2156936"/>
              <a:ext cx="9906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Operational Testing &amp;</a:t>
              </a:r>
            </a:p>
            <a:p>
              <a:r>
                <a:rPr lang="en-US" sz="1200" dirty="0" smtClean="0"/>
                <a:t>Flight allowable limit</a:t>
              </a:r>
              <a:endParaRPr lang="en-US" sz="12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5400000">
              <a:off x="1036320" y="3077686"/>
              <a:ext cx="365760" cy="1588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552700" y="36957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eft Brace 74"/>
            <p:cNvSpPr/>
            <p:nvPr/>
          </p:nvSpPr>
          <p:spPr>
            <a:xfrm rot="16200000">
              <a:off x="1943100" y="3467100"/>
              <a:ext cx="304800" cy="1752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25444" y="4507468"/>
              <a:ext cx="96535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10°C</a:t>
              </a:r>
            </a:p>
            <a:p>
              <a:pPr algn="ctr"/>
              <a:r>
                <a:rPr lang="en-US" sz="1200" dirty="0" smtClean="0"/>
                <a:t>Analytical &amp; design margin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971800" y="2526268"/>
              <a:ext cx="9906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Operational prediction</a:t>
              </a:r>
              <a:endParaRPr lang="en-US" sz="12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>
              <a:off x="2788920" y="3077686"/>
              <a:ext cx="365760" cy="1588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696200" y="2156936"/>
              <a:ext cx="7620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 smtClean="0"/>
                <a:t>Non-operational survival test limit</a:t>
              </a:r>
              <a:endParaRPr lang="en-US" sz="1200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>
              <a:off x="7048500" y="36957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7962899" y="36957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Left Brace 81"/>
            <p:cNvSpPr/>
            <p:nvPr/>
          </p:nvSpPr>
          <p:spPr>
            <a:xfrm rot="16200000">
              <a:off x="7772400" y="3886201"/>
              <a:ext cx="3048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696200" y="4495801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5°C*</a:t>
              </a:r>
              <a:endParaRPr lang="en-US" sz="1200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>
              <a:off x="7285514" y="3092926"/>
              <a:ext cx="365760" cy="1588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553200" y="2148006"/>
              <a:ext cx="9906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 smtClean="0"/>
                <a:t>Operational Testing &amp;</a:t>
              </a:r>
            </a:p>
            <a:p>
              <a:pPr algn="r"/>
              <a:r>
                <a:rPr lang="en-US" sz="1200" dirty="0" smtClean="0"/>
                <a:t>Flight allowable limit</a:t>
              </a:r>
              <a:endParaRPr lang="en-US" sz="12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rot="5400000">
              <a:off x="8199120" y="3081258"/>
              <a:ext cx="365760" cy="1588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Left Brace 86"/>
            <p:cNvSpPr/>
            <p:nvPr/>
          </p:nvSpPr>
          <p:spPr>
            <a:xfrm rot="16200000">
              <a:off x="6438900" y="3467100"/>
              <a:ext cx="304800" cy="1752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21244" y="4507468"/>
              <a:ext cx="96535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10°C</a:t>
              </a:r>
            </a:p>
            <a:p>
              <a:pPr algn="ctr"/>
              <a:r>
                <a:rPr lang="en-US" sz="1200" dirty="0" smtClean="0"/>
                <a:t>Analytical &amp; design margin</a:t>
              </a:r>
              <a:endParaRPr lang="en-US" sz="1200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5400000">
              <a:off x="5295900" y="3684032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800600" y="2514600"/>
              <a:ext cx="9906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 smtClean="0"/>
                <a:t>Operational prediction</a:t>
              </a:r>
              <a:endParaRPr lang="en-US" sz="1200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rot="5400000">
              <a:off x="5532120" y="3066018"/>
              <a:ext cx="365760" cy="1588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has Single Thermal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Aluminum exterior from middle to bottom cover </a:t>
            </a:r>
          </a:p>
          <a:p>
            <a:r>
              <a:rPr lang="en-US" dirty="0" smtClean="0"/>
              <a:t>&lt; 3.14 C/W thermal path from top to bottom</a:t>
            </a:r>
          </a:p>
          <a:p>
            <a:r>
              <a:rPr lang="en-US" dirty="0" smtClean="0"/>
              <a:t>6°C exterior gradient shown in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24545" y="2701636"/>
            <a:ext cx="6437067" cy="3363403"/>
            <a:chOff x="2362200" y="2805785"/>
            <a:chExt cx="6236176" cy="33631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362200" y="2805785"/>
              <a:ext cx="6236176" cy="3363163"/>
              <a:chOff x="1070264" y="2026227"/>
              <a:chExt cx="8593281" cy="463434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82" t="21361" r="38193" b="18719"/>
              <a:stretch/>
            </p:blipFill>
            <p:spPr bwMode="auto">
              <a:xfrm>
                <a:off x="1070264" y="2026228"/>
                <a:ext cx="5257800" cy="4634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64" t="21384" r="11160" b="18697"/>
              <a:stretch/>
            </p:blipFill>
            <p:spPr bwMode="auto">
              <a:xfrm>
                <a:off x="5642264" y="2026227"/>
                <a:ext cx="4021281" cy="4634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915891" y="5430982"/>
              <a:ext cx="82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1.8W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0002" y="5001491"/>
              <a:ext cx="82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1.1W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9393" y="4302701"/>
              <a:ext cx="991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0.85W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6801" y="3852428"/>
              <a:ext cx="991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0.19W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7684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 Drive Science Range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90675"/>
            <a:ext cx="3151909" cy="467836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The SSD (solid state detector) system has lower noise at lower temperatures, resulting in reducing the energy at which the instrument can differentiate He3/He4</a:t>
            </a:r>
          </a:p>
          <a:p>
            <a:pPr eaLnBrk="1" hangingPunct="1"/>
            <a:r>
              <a:rPr lang="en-US" sz="1800" dirty="0" smtClean="0"/>
              <a:t>Standard low temperature limits on electronics sets minimum instrument temperature</a:t>
            </a:r>
          </a:p>
          <a:p>
            <a:pPr eaLnBrk="1" hangingPunct="1"/>
            <a:r>
              <a:rPr lang="en-US" sz="1800" dirty="0" smtClean="0"/>
              <a:t>Electronics warmed to -</a:t>
            </a:r>
            <a:r>
              <a:rPr lang="en-US" sz="1800" dirty="0" smtClean="0"/>
              <a:t>35C </a:t>
            </a:r>
            <a:r>
              <a:rPr lang="en-US" sz="1800" dirty="0" smtClean="0"/>
              <a:t>before turning on to</a:t>
            </a:r>
          </a:p>
          <a:p>
            <a:pPr eaLnBrk="1" hangingPunct="1"/>
            <a:r>
              <a:rPr lang="en-US" sz="1800" dirty="0" smtClean="0"/>
              <a:t>MCP considered thermally robust</a:t>
            </a:r>
          </a:p>
          <a:p>
            <a:pPr lvl="1" eaLnBrk="1" hangingPunct="1"/>
            <a:r>
              <a:rPr lang="en-US" sz="1600" dirty="0" smtClean="0"/>
              <a:t>CTE mismatch and temperature swings are addressed in design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EFE7A-EF57-4E94-A586-281ECF9CF8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7" y="1476094"/>
            <a:ext cx="4856019" cy="215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5856" y="3647993"/>
            <a:ext cx="31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  Component Limits          Full Instrument</a:t>
            </a:r>
            <a:endParaRPr lang="en-US" sz="1200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5319613" y="2660605"/>
            <a:ext cx="430553" cy="162098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815905" y="2944623"/>
            <a:ext cx="430554" cy="10668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18" y="4071223"/>
            <a:ext cx="5026438" cy="123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2112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Environments Obtained from EDTRD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environments described in EDTRD</a:t>
            </a:r>
          </a:p>
          <a:p>
            <a:r>
              <a:rPr lang="en-US" dirty="0" smtClean="0"/>
              <a:t>Embedded in simplified S/C thermal model</a:t>
            </a:r>
          </a:p>
          <a:p>
            <a:r>
              <a:rPr lang="en-US" dirty="0" smtClean="0"/>
              <a:t>Little variation for EPI-Lo for most mission phases</a:t>
            </a:r>
          </a:p>
          <a:p>
            <a:pPr lvl="1"/>
            <a:r>
              <a:rPr lang="en-US" dirty="0" smtClean="0"/>
              <a:t>Survival</a:t>
            </a:r>
          </a:p>
          <a:p>
            <a:pPr lvl="2"/>
            <a:r>
              <a:rPr lang="en-US" dirty="0" smtClean="0"/>
              <a:t>Cold</a:t>
            </a:r>
          </a:p>
          <a:p>
            <a:pPr lvl="2"/>
            <a:r>
              <a:rPr lang="en-US" dirty="0" smtClean="0"/>
              <a:t>Sun at ~ 1AU in Mission Phases 1-2 ; &lt; 2h</a:t>
            </a:r>
          </a:p>
          <a:p>
            <a:pPr lvl="2"/>
            <a:r>
              <a:rPr lang="en-US" dirty="0" smtClean="0"/>
              <a:t>SWEAP Transient Slew @ &gt;.935 AU  &lt; 32 minutes and &lt; 45 degrees from sun</a:t>
            </a:r>
          </a:p>
          <a:p>
            <a:pPr lvl="1"/>
            <a:r>
              <a:rPr lang="en-US" dirty="0" smtClean="0"/>
              <a:t>Operational</a:t>
            </a:r>
          </a:p>
          <a:p>
            <a:pPr lvl="2"/>
            <a:r>
              <a:rPr lang="en-US" dirty="0" smtClean="0"/>
              <a:t>Hot</a:t>
            </a:r>
          </a:p>
          <a:p>
            <a:pPr lvl="2"/>
            <a:r>
              <a:rPr lang="en-US" dirty="0" smtClean="0"/>
              <a:t>Cold</a:t>
            </a:r>
          </a:p>
          <a:p>
            <a:pPr lvl="1"/>
            <a:r>
              <a:rPr lang="en-US" dirty="0" smtClean="0"/>
              <a:t>S/C boundaries determined by bus operational state more than solar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9B3F8-67F9-4681-9C37-B8D040EC19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327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eritage Blue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Heritage Blue</Template>
  <TotalTime>17208</TotalTime>
  <Words>1345</Words>
  <Application>Microsoft Office PowerPoint</Application>
  <PresentationFormat>On-screen Show (4:3)</PresentationFormat>
  <Paragraphs>242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Heritage Blue</vt:lpstr>
      <vt:lpstr>\\davis\project\EPI-Lo\Thermal\Board Analysis\7464-0000_EPI-Lo_PWA Thermal Analysis_Rev00.pptx</vt:lpstr>
      <vt:lpstr>EPI-Lo Thermal </vt:lpstr>
      <vt:lpstr>Overview </vt:lpstr>
      <vt:lpstr>EPI-Lo Exposed to Space</vt:lpstr>
      <vt:lpstr>Requirement</vt:lpstr>
      <vt:lpstr>EDTRD</vt:lpstr>
      <vt:lpstr>APL Testing Standard Design and test temperature limits for S/C mounted components</vt:lpstr>
      <vt:lpstr>EPI-Lo has Single Thermal Zone</vt:lpstr>
      <vt:lpstr>Detectors Drive Science Range</vt:lpstr>
      <vt:lpstr>Analysis Environments Obtained from EDTRD</vt:lpstr>
      <vt:lpstr>Results Driven by Noise and Available Power </vt:lpstr>
      <vt:lpstr>1AU, 2h Solar Stare is Tolerable</vt:lpstr>
      <vt:lpstr>SWEAP Slew is Fast</vt:lpstr>
      <vt:lpstr>Blanketing concept shown feasible</vt:lpstr>
      <vt:lpstr>Variety of Surface Finishes Visible on Exterior</vt:lpstr>
      <vt:lpstr>Protected Silver Coating has High Reflectivity</vt:lpstr>
      <vt:lpstr>Heater Operation Concept Developed with S/C</vt:lpstr>
      <vt:lpstr>Board Analysis shows High Margins</vt:lpstr>
      <vt:lpstr>Various Heat Leak Paths to Deck Exist</vt:lpstr>
      <vt:lpstr>Outer Foils Must Survive Sun at 0.935 AU</vt:lpstr>
      <vt:lpstr>Collimators Protrude Through Blankets</vt:lpstr>
      <vt:lpstr>Minimal Detector Coupling</vt:lpstr>
      <vt:lpstr>TVAC Testing Follows Example of Previous APL Particle Instruments</vt:lpstr>
    </vt:vector>
  </TitlesOfParts>
  <Company>JHUAPL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Begley, Shawn M.</dc:creator>
  <cp:lastModifiedBy>Shawn M. Beg3ey</cp:lastModifiedBy>
  <cp:revision>744</cp:revision>
  <dcterms:created xsi:type="dcterms:W3CDTF">2009-04-28T16:03:47Z</dcterms:created>
  <dcterms:modified xsi:type="dcterms:W3CDTF">2014-11-06T16:02:21Z</dcterms:modified>
</cp:coreProperties>
</file>