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413" r:id="rId2"/>
    <p:sldId id="415" r:id="rId3"/>
    <p:sldId id="420" r:id="rId4"/>
    <p:sldId id="433" r:id="rId5"/>
    <p:sldId id="435" r:id="rId6"/>
    <p:sldId id="437" r:id="rId7"/>
    <p:sldId id="445" r:id="rId8"/>
    <p:sldId id="421" r:id="rId9"/>
    <p:sldId id="422" r:id="rId10"/>
    <p:sldId id="436" r:id="rId11"/>
    <p:sldId id="423" r:id="rId12"/>
    <p:sldId id="447" r:id="rId13"/>
    <p:sldId id="424" r:id="rId14"/>
    <p:sldId id="425" r:id="rId15"/>
    <p:sldId id="426" r:id="rId16"/>
    <p:sldId id="427" r:id="rId17"/>
    <p:sldId id="428" r:id="rId18"/>
    <p:sldId id="429" r:id="rId19"/>
    <p:sldId id="446" r:id="rId20"/>
    <p:sldId id="430" r:id="rId21"/>
    <p:sldId id="431" r:id="rId22"/>
    <p:sldId id="432" r:id="rId23"/>
    <p:sldId id="444" r:id="rId24"/>
    <p:sldId id="438" r:id="rId25"/>
    <p:sldId id="442" r:id="rId26"/>
    <p:sldId id="439" r:id="rId27"/>
    <p:sldId id="440" r:id="rId28"/>
    <p:sldId id="448" r:id="rId29"/>
    <p:sldId id="441" r:id="rId30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15"/>
            <p14:sldId id="420"/>
            <p14:sldId id="433"/>
            <p14:sldId id="435"/>
            <p14:sldId id="437"/>
            <p14:sldId id="445"/>
            <p14:sldId id="421"/>
            <p14:sldId id="422"/>
            <p14:sldId id="436"/>
            <p14:sldId id="423"/>
            <p14:sldId id="447"/>
            <p14:sldId id="424"/>
            <p14:sldId id="425"/>
            <p14:sldId id="426"/>
            <p14:sldId id="427"/>
            <p14:sldId id="428"/>
            <p14:sldId id="429"/>
            <p14:sldId id="446"/>
            <p14:sldId id="430"/>
            <p14:sldId id="431"/>
            <p14:sldId id="432"/>
            <p14:sldId id="444"/>
            <p14:sldId id="438"/>
            <p14:sldId id="442"/>
            <p14:sldId id="439"/>
            <p14:sldId id="440"/>
            <p14:sldId id="448"/>
            <p14:sldId id="44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0FF"/>
    <a:srgbClr val="0000FF"/>
    <a:srgbClr val="65018D"/>
    <a:srgbClr val="7501A2"/>
    <a:srgbClr val="181E48"/>
    <a:srgbClr val="525FD7"/>
    <a:srgbClr val="4BC35D"/>
    <a:srgbClr val="7CD465"/>
    <a:srgbClr val="FFDC6D"/>
    <a:srgbClr val="1C1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07" autoAdjust="0"/>
    <p:restoredTop sz="97365" autoAdjust="0"/>
  </p:normalViewPr>
  <p:slideViewPr>
    <p:cSldViewPr snapToGrid="0">
      <p:cViewPr>
        <p:scale>
          <a:sx n="110" d="100"/>
          <a:sy n="110" d="100"/>
        </p:scale>
        <p:origin x="48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12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183" y="0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183" y="8757301"/>
            <a:ext cx="3005448" cy="461325"/>
          </a:xfrm>
          <a:prstGeom prst="rect">
            <a:avLst/>
          </a:prstGeom>
        </p:spPr>
        <p:txBody>
          <a:bodyPr vert="horz" lIns="90580" tIns="45290" rIns="90580" bIns="4529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l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8018" y="0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>
            <a:lvl1pPr algn="r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5" y="4379911"/>
            <a:ext cx="5546731" cy="414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l" defTabSz="922912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8018" y="8758245"/>
            <a:ext cx="3004610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5" tIns="46148" rIns="92295" bIns="46148" numCol="1" anchor="b" anchorCtr="0" compatLnSpc="1">
            <a:prstTxWarp prst="textNoShape">
              <a:avLst/>
            </a:prstTxWarp>
          </a:bodyPr>
          <a:lstStyle>
            <a:lvl1pPr algn="r" defTabSz="922912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75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782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579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363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208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847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963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34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253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391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95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436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164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4263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280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010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9398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613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5719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699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678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702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306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295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21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973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6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01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2" name="Picture 11" descr="ISISlogo-002-C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00" y="2579974"/>
            <a:ext cx="2159048" cy="416052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33990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Critical Design Peer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6 Nov 2014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pic>
        <p:nvPicPr>
          <p:cNvPr id="13" name="Picture 12" descr="ISISlogo-002-C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6" y="0"/>
            <a:ext cx="564674" cy="108813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6 Nov 2014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Peer Review – EPI-Lo Mechanical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700380" y="5177927"/>
            <a:ext cx="6063578" cy="93827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 smtClean="0"/>
              <a:t>Scott </a:t>
            </a:r>
            <a:r>
              <a:rPr lang="en-US" dirty="0"/>
              <a:t>Cooper </a:t>
            </a:r>
            <a:endParaRPr lang="en-US" dirty="0" smtClean="0"/>
          </a:p>
          <a:p>
            <a:pPr>
              <a:lnSpc>
                <a:spcPct val="100000"/>
              </a:lnSpc>
              <a:defRPr/>
            </a:pPr>
            <a:r>
              <a:rPr lang="en-US" dirty="0" smtClean="0"/>
              <a:t>Steve Layman 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/>
              <a:t>Shaughn London</a:t>
            </a:r>
            <a:endParaRPr lang="en-US" sz="2400" dirty="0" smtClean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EPI-Lo Mechanical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</a:t>
            </a:r>
            <a:r>
              <a:rPr lang="en-US" dirty="0" smtClean="0"/>
              <a:t>-Lo Drawing Tree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2335" y="1229923"/>
            <a:ext cx="9059333" cy="4097783"/>
            <a:chOff x="42335" y="1229923"/>
            <a:chExt cx="9059333" cy="40977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35" y="1229923"/>
              <a:ext cx="9059333" cy="409778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 bwMode="auto">
            <a:xfrm>
              <a:off x="1634067" y="1229923"/>
              <a:ext cx="1295400" cy="23481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7806268" y="1229923"/>
              <a:ext cx="1295400" cy="23481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63030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Wedge Design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5356" y="1281031"/>
            <a:ext cx="5220310" cy="46473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51742" y="6233699"/>
            <a:ext cx="3851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EPI-Lo Sensor Wedge Assembly</a:t>
            </a:r>
            <a:endParaRPr lang="en-U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460" y="4725310"/>
            <a:ext cx="207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SIDE WALLS AT 1kV ALUMINUM 6061-T651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" name="Straight Connector 5"/>
          <p:cNvCxnSpPr>
            <a:endCxn id="5" idx="3"/>
          </p:cNvCxnSpPr>
          <p:nvPr/>
        </p:nvCxnSpPr>
        <p:spPr bwMode="auto">
          <a:xfrm flipH="1">
            <a:off x="2651742" y="3360435"/>
            <a:ext cx="641791" cy="1626485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03551" y="1540459"/>
            <a:ext cx="2469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SENSOR COVER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AT GROUND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ALUMINUM 6061-T651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6939" y="3280675"/>
            <a:ext cx="1668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SSD INSULATOR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ULTEM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2300 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2197" y="4913916"/>
            <a:ext cx="2746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COMPRESSION PLATE  AT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1kV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STAINLESS 303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6206" y="4005762"/>
            <a:ext cx="207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MCP ASSEMBLY IN A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ULTEM 2300 HOUSING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5460" y="1641232"/>
            <a:ext cx="207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WEDGE INSULATOR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ULTEM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2300 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>
            <a:endCxn id="8" idx="1"/>
          </p:cNvCxnSpPr>
          <p:nvPr/>
        </p:nvCxnSpPr>
        <p:spPr bwMode="auto">
          <a:xfrm flipV="1">
            <a:off x="5874733" y="1802069"/>
            <a:ext cx="628818" cy="169723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2" idx="2"/>
          </p:cNvCxnSpPr>
          <p:nvPr/>
        </p:nvCxnSpPr>
        <p:spPr bwMode="auto">
          <a:xfrm flipH="1" flipV="1">
            <a:off x="1613601" y="2164452"/>
            <a:ext cx="1290599" cy="802074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4610253" y="3987321"/>
            <a:ext cx="205416" cy="926595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1" idx="0"/>
          </p:cNvCxnSpPr>
          <p:nvPr/>
        </p:nvCxnSpPr>
        <p:spPr bwMode="auto">
          <a:xfrm flipH="1">
            <a:off x="1494347" y="3699544"/>
            <a:ext cx="924179" cy="306218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>
            <a:off x="6645576" y="3298015"/>
            <a:ext cx="448517" cy="124840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2243" y="5698746"/>
            <a:ext cx="3704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rgbClr val="FC00FF"/>
                </a:solidFill>
              </a:rPr>
              <a:t>Removed wedge </a:t>
            </a:r>
            <a:r>
              <a:rPr lang="en-US" sz="1400" dirty="0" err="1">
                <a:solidFill>
                  <a:srgbClr val="FC00FF"/>
                </a:solidFill>
              </a:rPr>
              <a:t>torlon</a:t>
            </a:r>
            <a:r>
              <a:rPr lang="en-US" sz="1400" dirty="0">
                <a:solidFill>
                  <a:srgbClr val="FC00FF"/>
                </a:solidFill>
              </a:rPr>
              <a:t> screws and made wedge insulator the common joining feature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 flipH="1">
            <a:off x="3006908" y="2683933"/>
            <a:ext cx="1040158" cy="3027894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59823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Wedge Design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2400" y="1422403"/>
            <a:ext cx="6485467" cy="47159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0599" y="5085022"/>
            <a:ext cx="383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rgbClr val="FC00FF"/>
                </a:solidFill>
              </a:rPr>
              <a:t>Added purge fitting boss to wedge side wall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800599" y="3632205"/>
            <a:ext cx="152400" cy="1452817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18058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Wedge Design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789875" y="1834897"/>
            <a:ext cx="5192888" cy="4445000"/>
            <a:chOff x="2105378" y="1574800"/>
            <a:chExt cx="5192888" cy="4445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email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05378" y="1574800"/>
              <a:ext cx="5192888" cy="4445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 bwMode="auto">
            <a:xfrm>
              <a:off x="2105378" y="5774267"/>
              <a:ext cx="603955" cy="24553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34738" y="6249444"/>
            <a:ext cx="6737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EPI-Lo Sensor Wedge Assembly Cross-Section View</a:t>
            </a:r>
            <a:endParaRPr lang="en-U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597" y="4129944"/>
            <a:ext cx="207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MCP COMPRESSION PLATE,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1kV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 flipV="1">
            <a:off x="2158446" y="2478003"/>
            <a:ext cx="556764" cy="1163965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11317" y="5094893"/>
            <a:ext cx="1456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TOP MCP, 900V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116" y="5013800"/>
            <a:ext cx="207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BOTTOM MCP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2.9kV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9555" y="1064099"/>
            <a:ext cx="207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SENSOR WEDGE COVER, GROUND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9476" y="2108671"/>
            <a:ext cx="207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WEDGE INSULATOR ULTEM 2300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11402" y="3976055"/>
            <a:ext cx="207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SCREWS,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TORLON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PLCS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65519" y="1179042"/>
            <a:ext cx="1632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COLLIMATORS, AT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GROUND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 PLCS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9431" y="1628235"/>
            <a:ext cx="19710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APERTURE START FOIL GRID,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GROUND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 PLCS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6224" y="4625936"/>
            <a:ext cx="1690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MCP GRID,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1kV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53813" y="5596534"/>
            <a:ext cx="3790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(TOP OF ANODE PWB NOT SHOWN, </a:t>
            </a:r>
            <a:r>
              <a:rPr lang="en-US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3kV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 flipH="1">
            <a:off x="2027208" y="3860800"/>
            <a:ext cx="688002" cy="536892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0" idx="0"/>
          </p:cNvCxnSpPr>
          <p:nvPr/>
        </p:nvCxnSpPr>
        <p:spPr bwMode="auto">
          <a:xfrm flipH="1">
            <a:off x="1723257" y="4169448"/>
            <a:ext cx="1347747" cy="844352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6" idx="0"/>
          </p:cNvCxnSpPr>
          <p:nvPr/>
        </p:nvCxnSpPr>
        <p:spPr bwMode="auto">
          <a:xfrm flipH="1">
            <a:off x="3421582" y="4169448"/>
            <a:ext cx="964737" cy="456488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9" idx="0"/>
          </p:cNvCxnSpPr>
          <p:nvPr/>
        </p:nvCxnSpPr>
        <p:spPr bwMode="auto">
          <a:xfrm flipH="1">
            <a:off x="4639431" y="4499275"/>
            <a:ext cx="556764" cy="595618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flipV="1">
            <a:off x="4423754" y="1628235"/>
            <a:ext cx="194100" cy="653578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4" idx="2"/>
          </p:cNvCxnSpPr>
          <p:nvPr/>
        </p:nvCxnSpPr>
        <p:spPr bwMode="auto">
          <a:xfrm flipH="1" flipV="1">
            <a:off x="2481615" y="1917706"/>
            <a:ext cx="651052" cy="190965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>
            <a:off x="6728323" y="4086058"/>
            <a:ext cx="415427" cy="43886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 flipV="1">
            <a:off x="5503333" y="2020204"/>
            <a:ext cx="402504" cy="915187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 flipH="1" flipV="1">
            <a:off x="5887208" y="2020203"/>
            <a:ext cx="107192" cy="1120551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 flipV="1">
            <a:off x="5994400" y="3140754"/>
            <a:ext cx="917002" cy="191764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36573" y="2879999"/>
            <a:ext cx="207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WEDGE GRID, 1kV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43558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MCP Assembly Design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909" y="1616671"/>
            <a:ext cx="3704196" cy="2768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6304" y="2730631"/>
            <a:ext cx="3776596" cy="2696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48025" y="6236396"/>
            <a:ext cx="2680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MCP Assembly</a:t>
            </a:r>
            <a:endParaRPr lang="en-U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5355" y="4378494"/>
            <a:ext cx="207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TOP 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9237" y="2339920"/>
            <a:ext cx="207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BOTTOM 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2569" y="1782299"/>
            <a:ext cx="207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COMPRESSION PLATE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9141" y="4189178"/>
            <a:ext cx="207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900V LUG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2955" y="2422854"/>
            <a:ext cx="207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1KV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LUG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4515" y="5329636"/>
            <a:ext cx="207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2.9KV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LUG</a:t>
            </a:r>
          </a:p>
        </p:txBody>
      </p:sp>
      <p:cxnSp>
        <p:nvCxnSpPr>
          <p:cNvPr id="12" name="Straight Connector 11"/>
          <p:cNvCxnSpPr>
            <a:endCxn id="8" idx="1"/>
          </p:cNvCxnSpPr>
          <p:nvPr/>
        </p:nvCxnSpPr>
        <p:spPr bwMode="auto">
          <a:xfrm flipV="1">
            <a:off x="3341208" y="1936188"/>
            <a:ext cx="511361" cy="499689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0" idx="2"/>
          </p:cNvCxnSpPr>
          <p:nvPr/>
        </p:nvCxnSpPr>
        <p:spPr bwMode="auto">
          <a:xfrm flipV="1">
            <a:off x="5520596" y="2730631"/>
            <a:ext cx="180500" cy="390518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9" idx="0"/>
          </p:cNvCxnSpPr>
          <p:nvPr/>
        </p:nvCxnSpPr>
        <p:spPr bwMode="auto">
          <a:xfrm flipH="1">
            <a:off x="4777282" y="3441917"/>
            <a:ext cx="556955" cy="747261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>
            <a:off x="6964376" y="4878183"/>
            <a:ext cx="625447" cy="529040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04889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 Assembly Design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9501" y="884710"/>
            <a:ext cx="3695058" cy="53509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80073" y="6229046"/>
            <a:ext cx="5017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SSD Assembly Exploded View</a:t>
            </a:r>
            <a:endParaRPr lang="en-U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6950" y="3252400"/>
            <a:ext cx="207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SSD ASSY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7410" y="2654497"/>
            <a:ext cx="207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SSD STOP GRID-FOIL, GROUND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1601" y="1823310"/>
            <a:ext cx="207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GROUNDING SCREW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6950" y="3854924"/>
            <a:ext cx="207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SSD ASSY HOUSING, ULTEM 1000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7233" y="3023828"/>
            <a:ext cx="207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ENERGY PWB ASSY</a:t>
            </a:r>
          </a:p>
        </p:txBody>
      </p:sp>
      <p:cxnSp>
        <p:nvCxnSpPr>
          <p:cNvPr id="11" name="Straight Connector 10"/>
          <p:cNvCxnSpPr>
            <a:endCxn id="6" idx="0"/>
          </p:cNvCxnSpPr>
          <p:nvPr/>
        </p:nvCxnSpPr>
        <p:spPr bwMode="auto">
          <a:xfrm flipH="1">
            <a:off x="3675091" y="2491817"/>
            <a:ext cx="913513" cy="760583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7" idx="3"/>
          </p:cNvCxnSpPr>
          <p:nvPr/>
        </p:nvCxnSpPr>
        <p:spPr bwMode="auto">
          <a:xfrm flipH="1">
            <a:off x="3163692" y="2463800"/>
            <a:ext cx="578575" cy="452307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8" idx="3"/>
          </p:cNvCxnSpPr>
          <p:nvPr/>
        </p:nvCxnSpPr>
        <p:spPr bwMode="auto">
          <a:xfrm flipH="1">
            <a:off x="2907883" y="1524000"/>
            <a:ext cx="511618" cy="453199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9" idx="3"/>
          </p:cNvCxnSpPr>
          <p:nvPr/>
        </p:nvCxnSpPr>
        <p:spPr bwMode="auto">
          <a:xfrm flipH="1">
            <a:off x="4713232" y="2654497"/>
            <a:ext cx="553798" cy="1462037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>
            <a:off x="6740664" y="2872108"/>
            <a:ext cx="265178" cy="305608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828541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MCP Assembly Process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3639" y="939800"/>
            <a:ext cx="2793357" cy="53626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3132" y="6219942"/>
            <a:ext cx="3511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MCP Assembly Exploded View</a:t>
            </a:r>
            <a:endParaRPr lang="en-U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7866" y="2649614"/>
            <a:ext cx="207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900V ELECTRODE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171" y="2025048"/>
            <a:ext cx="207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INSULATED SHIM, ULTEM 1000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01761" y="1346857"/>
            <a:ext cx="207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COMPRESSION PLATE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5004" y="2239859"/>
            <a:ext cx="1685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GUARD WASHER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3888" y="2623560"/>
            <a:ext cx="207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900 V LUG ASSY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50770" y="3412309"/>
            <a:ext cx="1650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SLIDE-SPACER ELECTRODE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2536" y="4220781"/>
            <a:ext cx="1953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LINEAR EXPANDERS, 3 PLACES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4879" y="4963716"/>
            <a:ext cx="207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2.9 kV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ELECTRODE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52726" y="5981055"/>
            <a:ext cx="165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1kV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LUG ASSY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56972" y="4560955"/>
            <a:ext cx="1399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WASHER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21237" y="4902305"/>
            <a:ext cx="1637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2.9kV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LUG ASSY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04642" y="5429183"/>
            <a:ext cx="2340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SLIDES FOR EXPANDERS, 2 PLACES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98581" y="3658081"/>
            <a:ext cx="101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MCP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01948" y="4264269"/>
            <a:ext cx="207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SCREW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93280" y="3332799"/>
            <a:ext cx="207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MASK,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.002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90523" y="2962471"/>
            <a:ext cx="101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MCP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96292" y="1816015"/>
            <a:ext cx="103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SCREW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71506" y="5429183"/>
            <a:ext cx="682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NUT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5764873" y="2700091"/>
            <a:ext cx="699879" cy="153888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>
            <a:off x="5676269" y="2329387"/>
            <a:ext cx="877905" cy="65524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 flipV="1">
            <a:off x="5568287" y="1510644"/>
            <a:ext cx="496711" cy="143990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 flipH="1" flipV="1">
            <a:off x="2553630" y="1969903"/>
            <a:ext cx="980146" cy="153889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 flipH="1">
            <a:off x="2734434" y="2351017"/>
            <a:ext cx="799341" cy="42730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 flipH="1">
            <a:off x="2813204" y="2547636"/>
            <a:ext cx="720572" cy="239559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 flipH="1" flipV="1">
            <a:off x="2509872" y="5639452"/>
            <a:ext cx="927595" cy="228115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 flipH="1">
            <a:off x="3071464" y="3673919"/>
            <a:ext cx="603213" cy="0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 flipH="1">
            <a:off x="2924207" y="4482391"/>
            <a:ext cx="820757" cy="90057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flipH="1">
            <a:off x="2972239" y="4963716"/>
            <a:ext cx="654813" cy="185754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 flipH="1">
            <a:off x="2876915" y="6134943"/>
            <a:ext cx="620643" cy="0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16" idx="1"/>
          </p:cNvCxnSpPr>
          <p:nvPr/>
        </p:nvCxnSpPr>
        <p:spPr bwMode="auto">
          <a:xfrm>
            <a:off x="4943475" y="4685008"/>
            <a:ext cx="1277762" cy="371186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>
            <a:off x="5622385" y="5583071"/>
            <a:ext cx="544317" cy="14368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 bwMode="auto">
          <a:xfrm>
            <a:off x="5731211" y="3348564"/>
            <a:ext cx="667370" cy="131644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 bwMode="auto">
          <a:xfrm>
            <a:off x="5787831" y="2962471"/>
            <a:ext cx="1010684" cy="185355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 bwMode="auto">
          <a:xfrm>
            <a:off x="5773099" y="3646274"/>
            <a:ext cx="882014" cy="217297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>
            <a:off x="4943475" y="4320945"/>
            <a:ext cx="1357820" cy="427472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>
            <a:off x="4943475" y="4170276"/>
            <a:ext cx="1357819" cy="301338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067125" y="5969874"/>
            <a:ext cx="1737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MCP HOUSING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5810270" y="5859030"/>
            <a:ext cx="483183" cy="280705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38076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Wedge Assembly Process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0401" y="972864"/>
            <a:ext cx="5139266" cy="5317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1674" y="6222260"/>
            <a:ext cx="5902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EPI-Lo Sensor Wedge 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Assembly Exploded View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flipH="1" flipV="1">
            <a:off x="1899711" y="1914352"/>
            <a:ext cx="488921" cy="296174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11964" y="1836193"/>
            <a:ext cx="2259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APERTURE START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FOILS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3377" y="2282731"/>
            <a:ext cx="207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WEDGE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COVER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7159" y="2678736"/>
            <a:ext cx="2474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WEDGE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INSULATOR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ULTEM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2300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2827" y="3903052"/>
            <a:ext cx="207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WEDGE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GRID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944" y="5152670"/>
            <a:ext cx="3504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(SIDE </a:t>
            </a:r>
            <a:r>
              <a:rPr lang="en-US" sz="1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WALL REMOVED FOR </a:t>
            </a:r>
            <a:r>
              <a:rPr lang="en-US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CLARITY)</a:t>
            </a:r>
            <a:endParaRPr lang="en-US" sz="14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2" name="Straight Connector 11"/>
          <p:cNvCxnSpPr>
            <a:endCxn id="7" idx="1"/>
          </p:cNvCxnSpPr>
          <p:nvPr/>
        </p:nvCxnSpPr>
        <p:spPr bwMode="auto">
          <a:xfrm flipV="1">
            <a:off x="6223000" y="1990082"/>
            <a:ext cx="488964" cy="72357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flipV="1">
            <a:off x="6223000" y="2475065"/>
            <a:ext cx="720754" cy="115443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flipV="1">
            <a:off x="5981770" y="2940346"/>
            <a:ext cx="859566" cy="257395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flipV="1">
            <a:off x="5757333" y="3588235"/>
            <a:ext cx="1328662" cy="468705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8931" y="1710056"/>
            <a:ext cx="2259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COLLIMATORS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635" y="4601284"/>
            <a:ext cx="207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MCP GRID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flipH="1">
            <a:off x="2243667" y="4334933"/>
            <a:ext cx="1388533" cy="420240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 flipH="1">
            <a:off x="1930401" y="3903052"/>
            <a:ext cx="1303051" cy="153888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41336" y="3837044"/>
            <a:ext cx="1818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SSD WEDGE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GRID, 1kV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43754" y="4425830"/>
            <a:ext cx="207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SSD INSULATOR, ULTEM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2300 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12356" y="3337110"/>
            <a:ext cx="207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SIDE WALL, 1kV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8" name="Straight Connector 27"/>
          <p:cNvCxnSpPr>
            <a:endCxn id="25" idx="1"/>
          </p:cNvCxnSpPr>
          <p:nvPr/>
        </p:nvCxnSpPr>
        <p:spPr bwMode="auto">
          <a:xfrm flipV="1">
            <a:off x="6290733" y="4098654"/>
            <a:ext cx="550603" cy="236279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>
            <a:off x="6566034" y="4521200"/>
            <a:ext cx="681433" cy="166240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971438" y="5330290"/>
            <a:ext cx="207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SCREWS,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TORLON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PLCS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6906750" y="5460447"/>
            <a:ext cx="296876" cy="23733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74081" y="5699040"/>
            <a:ext cx="5356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rgbClr val="FC00FF"/>
                </a:solidFill>
              </a:rPr>
              <a:t>Added interlocking feature between SSD holder and SSD insulator to improve stop foil/MCP compression plate insulation</a:t>
            </a:r>
          </a:p>
        </p:txBody>
      </p:sp>
      <p:cxnSp>
        <p:nvCxnSpPr>
          <p:cNvPr id="44" name="Straight Connector 43"/>
          <p:cNvCxnSpPr/>
          <p:nvPr/>
        </p:nvCxnSpPr>
        <p:spPr bwMode="auto">
          <a:xfrm flipH="1">
            <a:off x="5108627" y="5152670"/>
            <a:ext cx="758773" cy="750324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24139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Spider and Electronics Integration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0977" y="1162166"/>
            <a:ext cx="3768322" cy="50715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256" y="5663168"/>
            <a:ext cx="207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BOTTOM COVER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1965838" y="5817056"/>
            <a:ext cx="912828" cy="0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534" y="1736111"/>
            <a:ext cx="207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SPIDER FRAME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2082723" y="4970481"/>
            <a:ext cx="713395" cy="0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05051" y="6233699"/>
            <a:ext cx="4550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EPI-Lo Electronics Frames Exploded View</a:t>
            </a:r>
            <a:endParaRPr lang="en-U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256" y="2769901"/>
            <a:ext cx="207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EVENT BOARD PWA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695" y="3697933"/>
            <a:ext cx="207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ELECTRONICS BULKHEAD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256" y="4816592"/>
            <a:ext cx="207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POWER BOARD PWA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3843" y="1189135"/>
            <a:ext cx="207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ANODE BOARD,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PLACES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4986866" y="1363133"/>
            <a:ext cx="1752601" cy="61598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flipH="1" flipV="1">
            <a:off x="1805517" y="1890000"/>
            <a:ext cx="582985" cy="76943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flipH="1" flipV="1">
            <a:off x="2081741" y="2923789"/>
            <a:ext cx="730626" cy="338555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flipH="1" flipV="1">
            <a:off x="1965838" y="3959543"/>
            <a:ext cx="845328" cy="94067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88417" y="3851821"/>
            <a:ext cx="28871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rgbClr val="FC00FF"/>
                </a:solidFill>
              </a:rPr>
              <a:t>Added bolts to constrain center of electronics bulkhead to power board </a:t>
            </a:r>
            <a:r>
              <a:rPr lang="en-US" sz="1400" dirty="0" smtClean="0">
                <a:solidFill>
                  <a:srgbClr val="FC00FF"/>
                </a:solidFill>
              </a:rPr>
              <a:t>frame</a:t>
            </a:r>
            <a:endParaRPr lang="en-US" sz="1400" dirty="0">
              <a:solidFill>
                <a:srgbClr val="FC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9299" y="5401558"/>
            <a:ext cx="2294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rgbClr val="FC00FF"/>
                </a:solidFill>
              </a:rPr>
              <a:t>Added stiffening ribs to bottom cover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4411133" y="3851821"/>
            <a:ext cx="1549823" cy="154755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 flipV="1">
            <a:off x="5063067" y="5575089"/>
            <a:ext cx="1067270" cy="241967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32261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79" y="185100"/>
            <a:ext cx="7401788" cy="675511"/>
          </a:xfrm>
        </p:spPr>
        <p:txBody>
          <a:bodyPr/>
          <a:lstStyle/>
          <a:p>
            <a:r>
              <a:rPr lang="en-US" dirty="0" smtClean="0"/>
              <a:t>External High Voltage Wiring Conduit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1933" y="1972733"/>
            <a:ext cx="5926666" cy="35390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05051" y="6233699"/>
            <a:ext cx="4550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EPI-Lo Isometric View</a:t>
            </a:r>
            <a:endParaRPr lang="en-U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2224492" y="4140200"/>
            <a:ext cx="1610908" cy="1483039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4455" y="5623239"/>
            <a:ext cx="304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rgbClr val="FC00FF"/>
                </a:solidFill>
              </a:rPr>
              <a:t>Added HV wiring conduit outside of board frames</a:t>
            </a:r>
          </a:p>
        </p:txBody>
      </p:sp>
    </p:spTree>
    <p:extLst>
      <p:ext uri="{BB962C8B-B14F-4D97-AF65-F5344CB8AC3E}">
        <p14:creationId xmlns:p14="http://schemas.microsoft.com/office/powerpoint/2010/main" val="41487632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442" y="1114855"/>
            <a:ext cx="3976158" cy="5238524"/>
          </a:xfrm>
        </p:spPr>
        <p:txBody>
          <a:bodyPr/>
          <a:lstStyle/>
          <a:p>
            <a:pPr>
              <a:defRPr/>
            </a:pPr>
            <a:r>
              <a:rPr lang="en-US" sz="1800" dirty="0" smtClean="0">
                <a:latin typeface="Arial" charset="0"/>
              </a:rPr>
              <a:t>Development Status</a:t>
            </a:r>
          </a:p>
          <a:p>
            <a:pPr>
              <a:defRPr/>
            </a:pPr>
            <a:r>
              <a:rPr lang="en-US" sz="1800" dirty="0" smtClean="0">
                <a:latin typeface="Arial" charset="0"/>
              </a:rPr>
              <a:t>Mechanical Design Requirements</a:t>
            </a:r>
          </a:p>
          <a:p>
            <a:pPr>
              <a:defRPr/>
            </a:pPr>
            <a:r>
              <a:rPr lang="en-US" sz="1800" dirty="0" smtClean="0">
                <a:latin typeface="Arial" charset="0"/>
              </a:rPr>
              <a:t>Instrument Accommodation</a:t>
            </a:r>
          </a:p>
          <a:p>
            <a:pPr>
              <a:defRPr/>
            </a:pPr>
            <a:r>
              <a:rPr lang="en-US" sz="1800" dirty="0" smtClean="0">
                <a:latin typeface="Arial" charset="0"/>
              </a:rPr>
              <a:t>Notable Design Changes Since PDR</a:t>
            </a:r>
          </a:p>
          <a:p>
            <a:pPr>
              <a:defRPr/>
            </a:pPr>
            <a:r>
              <a:rPr lang="en-US" sz="1800" dirty="0" smtClean="0">
                <a:latin typeface="Arial" charset="0"/>
              </a:rPr>
              <a:t>Instrument Overview</a:t>
            </a:r>
          </a:p>
          <a:p>
            <a:pPr>
              <a:defRPr/>
            </a:pPr>
            <a:r>
              <a:rPr lang="en-US" sz="1800" dirty="0" err="1" smtClean="0">
                <a:latin typeface="Arial" charset="0"/>
              </a:rPr>
              <a:t>Epi</a:t>
            </a:r>
            <a:r>
              <a:rPr lang="en-US" sz="1800" dirty="0" smtClean="0">
                <a:latin typeface="Arial" charset="0"/>
              </a:rPr>
              <a:t>-Lo Drawing Tree</a:t>
            </a:r>
          </a:p>
          <a:p>
            <a:pPr>
              <a:defRPr/>
            </a:pPr>
            <a:r>
              <a:rPr lang="en-US" sz="1800" dirty="0" smtClean="0">
                <a:latin typeface="Arial" charset="0"/>
              </a:rPr>
              <a:t>Sensor Design Details</a:t>
            </a:r>
          </a:p>
          <a:p>
            <a:pPr>
              <a:defRPr/>
            </a:pPr>
            <a:r>
              <a:rPr lang="en-US" sz="1800" dirty="0" smtClean="0">
                <a:latin typeface="Arial" charset="0"/>
              </a:rPr>
              <a:t>Instrument Assembly Process</a:t>
            </a:r>
          </a:p>
          <a:p>
            <a:pPr>
              <a:defRPr/>
            </a:pPr>
            <a:r>
              <a:rPr lang="en-US" sz="1800" dirty="0" smtClean="0">
                <a:latin typeface="Arial" charset="0"/>
              </a:rPr>
              <a:t>Prototype Hardware</a:t>
            </a:r>
          </a:p>
          <a:p>
            <a:pPr>
              <a:defRPr/>
            </a:pPr>
            <a:r>
              <a:rPr lang="en-US" sz="1800" dirty="0" smtClean="0">
                <a:latin typeface="Arial" charset="0"/>
              </a:rPr>
              <a:t>Acoustic </a:t>
            </a:r>
            <a:r>
              <a:rPr lang="en-US" sz="1800" dirty="0" smtClean="0">
                <a:latin typeface="Arial" charset="0"/>
              </a:rPr>
              <a:t>Test</a:t>
            </a:r>
          </a:p>
          <a:p>
            <a:pPr>
              <a:defRPr/>
            </a:pPr>
            <a:r>
              <a:rPr lang="en-US" sz="1800" dirty="0" smtClean="0">
                <a:latin typeface="Arial" charset="0"/>
              </a:rPr>
              <a:t>Development Path Forward</a:t>
            </a:r>
          </a:p>
          <a:p>
            <a:pPr>
              <a:defRPr/>
            </a:pPr>
            <a:r>
              <a:rPr lang="en-US" sz="1800" dirty="0" smtClean="0">
                <a:latin typeface="Arial" charset="0"/>
              </a:rPr>
              <a:t>Structural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79" y="185100"/>
            <a:ext cx="7334054" cy="675511"/>
          </a:xfrm>
        </p:spPr>
        <p:txBody>
          <a:bodyPr/>
          <a:lstStyle/>
          <a:p>
            <a:r>
              <a:rPr lang="en-US" dirty="0" smtClean="0"/>
              <a:t>Wedge Integration and Cable Routing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6066" y="1761066"/>
            <a:ext cx="7052733" cy="40555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305051" y="6233699"/>
            <a:ext cx="4550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EPI-Lo 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Cross-Section 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Isometric View</a:t>
            </a:r>
            <a:endParaRPr lang="en-U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287" y="1584665"/>
            <a:ext cx="20762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ANODE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BOARD CONNECTORS</a:t>
            </a:r>
          </a:p>
          <a:p>
            <a:r>
              <a:rPr lang="en-US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(SEE NEXT SLIDE)</a:t>
            </a:r>
            <a:endParaRPr lang="en-US" sz="14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H="1">
            <a:off x="2224491" y="4266450"/>
            <a:ext cx="1890309" cy="1356789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9324" y="4754112"/>
            <a:ext cx="20762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EVENT BOARD CONNECTORS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4455" y="5428920"/>
            <a:ext cx="2293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SSD ASSEMBLY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HARNESS CONNECTORS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6" name="Straight Connector 25"/>
          <p:cNvCxnSpPr>
            <a:endCxn id="22" idx="2"/>
          </p:cNvCxnSpPr>
          <p:nvPr/>
        </p:nvCxnSpPr>
        <p:spPr bwMode="auto">
          <a:xfrm flipH="1" flipV="1">
            <a:off x="1166428" y="2323329"/>
            <a:ext cx="340639" cy="1465504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 flipH="1">
            <a:off x="1943100" y="4191796"/>
            <a:ext cx="638177" cy="823926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337617" y="5925922"/>
            <a:ext cx="2332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INTER-BOARD HARNESS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WITH CLAMP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6337617" y="5491317"/>
            <a:ext cx="308293" cy="460823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8769" y="4356392"/>
            <a:ext cx="207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CABLE PASS THRU</a:t>
            </a:r>
            <a:endParaRPr lang="en-US" sz="14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6315975" y="4243197"/>
            <a:ext cx="1846050" cy="701647"/>
          </a:xfrm>
          <a:custGeom>
            <a:avLst/>
            <a:gdLst>
              <a:gd name="connsiteX0" fmla="*/ 0 w 1714500"/>
              <a:gd name="connsiteY0" fmla="*/ 433049 h 776301"/>
              <a:gd name="connsiteX1" fmla="*/ 123825 w 1714500"/>
              <a:gd name="connsiteY1" fmla="*/ 4424 h 776301"/>
              <a:gd name="connsiteX2" fmla="*/ 485775 w 1714500"/>
              <a:gd name="connsiteY2" fmla="*/ 671174 h 776301"/>
              <a:gd name="connsiteX3" fmla="*/ 1400175 w 1714500"/>
              <a:gd name="connsiteY3" fmla="*/ 766424 h 776301"/>
              <a:gd name="connsiteX4" fmla="*/ 1714500 w 1714500"/>
              <a:gd name="connsiteY4" fmla="*/ 585449 h 77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500" h="776301">
                <a:moveTo>
                  <a:pt x="0" y="433049"/>
                </a:moveTo>
                <a:cubicBezTo>
                  <a:pt x="21431" y="198892"/>
                  <a:pt x="42863" y="-35264"/>
                  <a:pt x="123825" y="4424"/>
                </a:cubicBezTo>
                <a:cubicBezTo>
                  <a:pt x="204788" y="44111"/>
                  <a:pt x="273050" y="544174"/>
                  <a:pt x="485775" y="671174"/>
                </a:cubicBezTo>
                <a:cubicBezTo>
                  <a:pt x="698500" y="798174"/>
                  <a:pt x="1195388" y="780711"/>
                  <a:pt x="1400175" y="766424"/>
                </a:cubicBezTo>
                <a:cubicBezTo>
                  <a:pt x="1604962" y="752137"/>
                  <a:pt x="1659731" y="668793"/>
                  <a:pt x="1714500" y="585449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 rot="20639931">
            <a:off x="1065059" y="3896179"/>
            <a:ext cx="1504950" cy="293275"/>
          </a:xfrm>
          <a:custGeom>
            <a:avLst/>
            <a:gdLst>
              <a:gd name="connsiteX0" fmla="*/ 1504950 w 1504950"/>
              <a:gd name="connsiteY0" fmla="*/ 528408 h 528408"/>
              <a:gd name="connsiteX1" fmla="*/ 1400175 w 1504950"/>
              <a:gd name="connsiteY1" fmla="*/ 4533 h 528408"/>
              <a:gd name="connsiteX2" fmla="*/ 1085850 w 1504950"/>
              <a:gd name="connsiteY2" fmla="*/ 280758 h 528408"/>
              <a:gd name="connsiteX3" fmla="*/ 476250 w 1504950"/>
              <a:gd name="connsiteY3" fmla="*/ 395058 h 528408"/>
              <a:gd name="connsiteX4" fmla="*/ 0 w 1504950"/>
              <a:gd name="connsiteY4" fmla="*/ 271233 h 52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950" h="528408">
                <a:moveTo>
                  <a:pt x="1504950" y="528408"/>
                </a:moveTo>
                <a:cubicBezTo>
                  <a:pt x="1487487" y="287108"/>
                  <a:pt x="1470025" y="45808"/>
                  <a:pt x="1400175" y="4533"/>
                </a:cubicBezTo>
                <a:cubicBezTo>
                  <a:pt x="1330325" y="-36742"/>
                  <a:pt x="1239837" y="215671"/>
                  <a:pt x="1085850" y="280758"/>
                </a:cubicBezTo>
                <a:cubicBezTo>
                  <a:pt x="931863" y="345845"/>
                  <a:pt x="657225" y="396646"/>
                  <a:pt x="476250" y="395058"/>
                </a:cubicBezTo>
                <a:cubicBezTo>
                  <a:pt x="295275" y="393470"/>
                  <a:pt x="147637" y="332351"/>
                  <a:pt x="0" y="271233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 flipH="1">
            <a:off x="2023533" y="3788833"/>
            <a:ext cx="362073" cy="721447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434934" y="5100019"/>
            <a:ext cx="1457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CABLES TO ANODE BOARD</a:t>
            </a:r>
            <a:endParaRPr lang="en-US" sz="14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7239000" y="4961655"/>
            <a:ext cx="438150" cy="261610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52977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513" y="1774240"/>
            <a:ext cx="4020560" cy="2125226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 bwMode="auto">
          <a:xfrm rot="20643865">
            <a:off x="3042994" y="2407568"/>
            <a:ext cx="1044360" cy="650059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79" y="185100"/>
            <a:ext cx="7334054" cy="675511"/>
          </a:xfrm>
        </p:spPr>
        <p:txBody>
          <a:bodyPr/>
          <a:lstStyle/>
          <a:p>
            <a:r>
              <a:rPr lang="en-US" dirty="0" smtClean="0"/>
              <a:t>Anode Board Cable Connections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0399" y="1878076"/>
            <a:ext cx="4140201" cy="3913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517" y="5734611"/>
            <a:ext cx="4071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Anode PWB Assembly,</a:t>
            </a:r>
          </a:p>
          <a:p>
            <a:pPr algn="ctr"/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Bottom Side Shown</a:t>
            </a:r>
          </a:p>
          <a:p>
            <a:pPr algn="ctr"/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Mounted To Spider Frame</a:t>
            </a:r>
            <a:endParaRPr lang="en-U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 rot="21011703">
            <a:off x="5189260" y="1829469"/>
            <a:ext cx="1638460" cy="1013666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4470399" y="2276692"/>
            <a:ext cx="745069" cy="0"/>
          </a:xfrm>
          <a:prstGeom prst="line">
            <a:avLst/>
          </a:prstGeom>
          <a:ln w="15875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57121" y="2835187"/>
            <a:ext cx="746941" cy="230832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2.9KV LUG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64528" y="2420141"/>
            <a:ext cx="703139" cy="230832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900V LUG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03860" y="2950603"/>
            <a:ext cx="686400" cy="230832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1KV LUG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061" y="4386779"/>
            <a:ext cx="2525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3.7 mm MIN SPACE </a:t>
            </a:r>
            <a:r>
              <a:rPr lang="en-US" sz="1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BETWEEN LUG AND WALL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8319" y="1079519"/>
            <a:ext cx="207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ANODE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BOARD HV CONNECTORS</a:t>
            </a:r>
          </a:p>
        </p:txBody>
      </p:sp>
      <p:cxnSp>
        <p:nvCxnSpPr>
          <p:cNvPr id="13" name="Straight Connector 12"/>
          <p:cNvCxnSpPr>
            <a:endCxn id="17" idx="7"/>
          </p:cNvCxnSpPr>
          <p:nvPr/>
        </p:nvCxnSpPr>
        <p:spPr bwMode="auto">
          <a:xfrm flipH="1">
            <a:off x="3857120" y="1341129"/>
            <a:ext cx="1257796" cy="1069094"/>
          </a:xfrm>
          <a:prstGeom prst="line">
            <a:avLst/>
          </a:prstGeom>
          <a:ln w="158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3228" y="1357350"/>
            <a:ext cx="207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ANODE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BOARD SIGNAL CONNECTORS</a:t>
            </a:r>
          </a:p>
        </p:txBody>
      </p:sp>
      <p:cxnSp>
        <p:nvCxnSpPr>
          <p:cNvPr id="15" name="Straight Connector 14"/>
          <p:cNvCxnSpPr>
            <a:stCxn id="16" idx="1"/>
          </p:cNvCxnSpPr>
          <p:nvPr/>
        </p:nvCxnSpPr>
        <p:spPr bwMode="auto">
          <a:xfrm flipH="1" flipV="1">
            <a:off x="1990790" y="1774240"/>
            <a:ext cx="270060" cy="373508"/>
          </a:xfrm>
          <a:prstGeom prst="line">
            <a:avLst/>
          </a:prstGeom>
          <a:ln w="158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ight Brace 15"/>
          <p:cNvSpPr/>
          <p:nvPr/>
        </p:nvSpPr>
        <p:spPr bwMode="auto">
          <a:xfrm rot="15140481">
            <a:off x="2101505" y="1871089"/>
            <a:ext cx="464667" cy="994492"/>
          </a:xfrm>
          <a:prstGeom prst="rightBrace">
            <a:avLst>
              <a:gd name="adj1" fmla="val 8333"/>
              <a:gd name="adj2" fmla="val 49735"/>
            </a:avLst>
          </a:prstGeom>
          <a:noFill/>
          <a:ln w="15875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flipH="1">
            <a:off x="2333838" y="3014074"/>
            <a:ext cx="1082020" cy="1372705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14680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Closeout Installation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6066" y="1761066"/>
            <a:ext cx="7052733" cy="40555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05051" y="6233699"/>
            <a:ext cx="4550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EPI-Lo 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Cross-Section 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Isometric View</a:t>
            </a:r>
            <a:endParaRPr lang="en-U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925" y="4867847"/>
            <a:ext cx="207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SPIDER CLOSEOUT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8638" y="1546271"/>
            <a:ext cx="207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WEDGE CLOSEOUT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1220139" y="4080690"/>
            <a:ext cx="789024" cy="787157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flipV="1">
            <a:off x="6601299" y="1854048"/>
            <a:ext cx="681812" cy="866375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3281" y="1313927"/>
            <a:ext cx="207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TOP CLOSEOUT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 flipV="1">
            <a:off x="2305052" y="1476673"/>
            <a:ext cx="1904998" cy="1285578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8376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Subassemblies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862" y="1011145"/>
            <a:ext cx="3215420" cy="2443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4601" y="1028396"/>
            <a:ext cx="2788509" cy="2534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8626" y="3767230"/>
            <a:ext cx="2439138" cy="2532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6332" y="4136059"/>
            <a:ext cx="3664988" cy="19803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9862" y="6233699"/>
            <a:ext cx="2749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EM SSD in Holder</a:t>
            </a:r>
            <a:endParaRPr lang="en-U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9483" y="6134457"/>
            <a:ext cx="2798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EM SSD Assembly</a:t>
            </a:r>
            <a:endParaRPr lang="en-U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0146" y="3428676"/>
            <a:ext cx="3026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EM MCP Assembly, Top</a:t>
            </a:r>
            <a:endParaRPr lang="en-U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2919" y="3562977"/>
            <a:ext cx="3091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EM MCP Assembly, Bottom</a:t>
            </a:r>
            <a:endParaRPr lang="en-U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75787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8775" y="1132114"/>
            <a:ext cx="3517904" cy="5238524"/>
          </a:xfrm>
        </p:spPr>
        <p:txBody>
          <a:bodyPr/>
          <a:lstStyle/>
          <a:p>
            <a:r>
              <a:rPr lang="en-US" dirty="0" smtClean="0"/>
              <a:t>Conducted at NRL in reverberant chamber</a:t>
            </a:r>
          </a:p>
          <a:p>
            <a:pPr lvl="1"/>
            <a:r>
              <a:rPr lang="en-US" dirty="0" smtClean="0"/>
              <a:t>October 1, 2014</a:t>
            </a:r>
          </a:p>
          <a:p>
            <a:endParaRPr lang="en-US" dirty="0"/>
          </a:p>
          <a:p>
            <a:r>
              <a:rPr lang="en-US" dirty="0" smtClean="0"/>
              <a:t>Acceptance test at EDTRD’s MEFL</a:t>
            </a:r>
          </a:p>
          <a:p>
            <a:pPr lvl="1"/>
            <a:r>
              <a:rPr lang="en-US" dirty="0" smtClean="0"/>
              <a:t>135.9 OASPL</a:t>
            </a:r>
          </a:p>
          <a:p>
            <a:pPr lvl="1"/>
            <a:r>
              <a:rPr lang="en-US" dirty="0" smtClean="0"/>
              <a:t>1 minute duration</a:t>
            </a:r>
          </a:p>
          <a:p>
            <a:r>
              <a:rPr lang="en-US" dirty="0" err="1" smtClean="0"/>
              <a:t>Protoflight</a:t>
            </a:r>
            <a:r>
              <a:rPr lang="en-US" dirty="0" smtClean="0"/>
              <a:t> test</a:t>
            </a:r>
          </a:p>
          <a:p>
            <a:pPr lvl="1"/>
            <a:r>
              <a:rPr lang="en-US" dirty="0" smtClean="0"/>
              <a:t>MEFL +3dB</a:t>
            </a:r>
          </a:p>
          <a:p>
            <a:pPr lvl="1"/>
            <a:r>
              <a:rPr lang="en-US" dirty="0" smtClean="0"/>
              <a:t>1 minute duration</a:t>
            </a:r>
          </a:p>
          <a:p>
            <a:endParaRPr lang="en-US" dirty="0" smtClean="0"/>
          </a:p>
          <a:p>
            <a:r>
              <a:rPr lang="en-US" dirty="0" smtClean="0"/>
              <a:t>Post-test inspection revealed no damage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Acoustic </a:t>
            </a:r>
            <a:r>
              <a:rPr lang="en-US" dirty="0" smtClean="0"/>
              <a:t>Test</a:t>
            </a: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3876679" y="1549400"/>
            <a:ext cx="5038719" cy="4148668"/>
            <a:chOff x="3115732" y="1126067"/>
            <a:chExt cx="5799667" cy="47752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5732" y="1652233"/>
              <a:ext cx="5799667" cy="4249035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 bwMode="auto">
            <a:xfrm>
              <a:off x="6036731" y="1126067"/>
              <a:ext cx="0" cy="711201"/>
            </a:xfrm>
            <a:prstGeom prst="line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5034647" y="1231733"/>
            <a:ext cx="2759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HUNG FROM CHAMBER CRANE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0575" y="5698068"/>
            <a:ext cx="4550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EPI-Lo 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Prototype Acoustic Test Unit</a:t>
            </a:r>
            <a:endParaRPr lang="en-U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51227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58775" y="1132114"/>
            <a:ext cx="4077757" cy="52385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Custom test fixture to mimic a single spider quadrant</a:t>
            </a:r>
          </a:p>
          <a:p>
            <a:r>
              <a:rPr lang="en-US" dirty="0" smtClean="0"/>
              <a:t>Anode PWB</a:t>
            </a:r>
          </a:p>
          <a:p>
            <a:r>
              <a:rPr lang="en-US" dirty="0" smtClean="0"/>
              <a:t>2 Prototype Sensor Wedge Assemblies</a:t>
            </a:r>
          </a:p>
          <a:p>
            <a:pPr lvl="1"/>
            <a:r>
              <a:rPr lang="en-US" dirty="0" smtClean="0"/>
              <a:t>EM MCP Assemblies</a:t>
            </a:r>
          </a:p>
          <a:p>
            <a:pPr lvl="2"/>
            <a:r>
              <a:rPr lang="en-US" dirty="0" smtClean="0"/>
              <a:t>Mechanical MCPs</a:t>
            </a:r>
          </a:p>
          <a:p>
            <a:pPr lvl="1"/>
            <a:r>
              <a:rPr lang="en-US" dirty="0" smtClean="0"/>
              <a:t>EM SSD Assemblies</a:t>
            </a:r>
          </a:p>
          <a:p>
            <a:pPr lvl="2"/>
            <a:r>
              <a:rPr lang="en-US" dirty="0" smtClean="0"/>
              <a:t>Energy PWB</a:t>
            </a:r>
          </a:p>
          <a:p>
            <a:pPr lvl="1"/>
            <a:r>
              <a:rPr lang="en-US" dirty="0" smtClean="0"/>
              <a:t>EM Upper Wedge Assemblies</a:t>
            </a:r>
          </a:p>
          <a:p>
            <a:pPr lvl="2"/>
            <a:r>
              <a:rPr lang="en-US" dirty="0" smtClean="0"/>
              <a:t>Included outdated </a:t>
            </a:r>
            <a:r>
              <a:rPr lang="en-US" dirty="0" err="1" smtClean="0"/>
              <a:t>Torlon</a:t>
            </a:r>
            <a:r>
              <a:rPr lang="en-US" dirty="0" smtClean="0"/>
              <a:t> screw design</a:t>
            </a:r>
          </a:p>
          <a:p>
            <a:pPr lvl="1"/>
            <a:r>
              <a:rPr lang="en-US" dirty="0" smtClean="0"/>
              <a:t>Flight-like grids and foils in all locations</a:t>
            </a:r>
          </a:p>
          <a:p>
            <a:pPr lvl="2"/>
            <a:r>
              <a:rPr lang="en-US" dirty="0" smtClean="0"/>
              <a:t>Most recent grid spacing not included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Acoustic Test Unit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6532" y="1756834"/>
            <a:ext cx="4409225" cy="34967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5681" y="5260325"/>
            <a:ext cx="4550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EPI-Lo 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Partial Acoustic Test Unit</a:t>
            </a:r>
            <a:endParaRPr lang="en-U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748008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8775" y="1132114"/>
            <a:ext cx="8268758" cy="806753"/>
          </a:xfrm>
        </p:spPr>
        <p:txBody>
          <a:bodyPr/>
          <a:lstStyle/>
          <a:p>
            <a:r>
              <a:rPr lang="en-US" dirty="0" smtClean="0"/>
              <a:t>No collimator foil damage was noted after the acoustic test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Collimator Foil Inspection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2061" y="1633882"/>
            <a:ext cx="4287878" cy="3894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727" y="1684684"/>
            <a:ext cx="4140200" cy="3824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1837" y="6227465"/>
            <a:ext cx="6666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Collimator Foil Inspection (S/N 01, Look Direction #1 Shown)</a:t>
            </a:r>
            <a:endParaRPr lang="en-U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1123" y="5579351"/>
            <a:ext cx="2621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PRIOR TO ACOUSTIC TEST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5296" y="5579351"/>
            <a:ext cx="2621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AFTER ACOUSTIC TEST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857775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8775" y="1132114"/>
            <a:ext cx="8268758" cy="806753"/>
          </a:xfrm>
        </p:spPr>
        <p:txBody>
          <a:bodyPr/>
          <a:lstStyle/>
          <a:p>
            <a:r>
              <a:rPr lang="en-US" dirty="0" smtClean="0"/>
              <a:t>No start foil damage was noted after the acoustic test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Foil Inspection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70256" y="6233699"/>
            <a:ext cx="6666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Start Foil Inspection (S/N 01, Look Direction #4 Shown)</a:t>
            </a:r>
            <a:endParaRPr lang="en-U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3472" y="5494684"/>
            <a:ext cx="2621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PRIOR TO ACOUSTIC TEST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5296" y="5494683"/>
            <a:ext cx="2621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AFTER ACOUSTIC TEST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560" y="1998134"/>
            <a:ext cx="3997233" cy="3429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9900" y="2008765"/>
            <a:ext cx="3632200" cy="340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10409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purge system design</a:t>
            </a:r>
          </a:p>
          <a:p>
            <a:r>
              <a:rPr lang="en-US" dirty="0" smtClean="0"/>
              <a:t>Complete fabrication of updated designs</a:t>
            </a:r>
          </a:p>
          <a:p>
            <a:r>
              <a:rPr lang="en-US" dirty="0" smtClean="0"/>
              <a:t>Update and complete GSE designs and fabrication</a:t>
            </a:r>
          </a:p>
          <a:p>
            <a:r>
              <a:rPr lang="en-US" dirty="0" smtClean="0"/>
              <a:t>Assemble 2 EM wedges with updated parts</a:t>
            </a:r>
          </a:p>
          <a:p>
            <a:r>
              <a:rPr lang="en-US" dirty="0" smtClean="0"/>
              <a:t>Conduct wedge thermal “stress” test</a:t>
            </a:r>
          </a:p>
          <a:p>
            <a:r>
              <a:rPr lang="en-US" dirty="0" smtClean="0"/>
              <a:t>Conduct wedge blow-down test</a:t>
            </a:r>
          </a:p>
          <a:p>
            <a:r>
              <a:rPr lang="en-US" dirty="0" smtClean="0"/>
              <a:t>Conduct force limited vibration test on ISIS bracket</a:t>
            </a:r>
          </a:p>
          <a:p>
            <a:r>
              <a:rPr lang="en-US" dirty="0" smtClean="0"/>
              <a:t>Complete wire routing and tie down designs</a:t>
            </a:r>
          </a:p>
          <a:p>
            <a:r>
              <a:rPr lang="en-US" dirty="0" smtClean="0"/>
              <a:t>Release EM drawings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Path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46474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Vibration Test Set-Up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DBDFEA"/>
              </a:clrFrom>
              <a:clrTo>
                <a:srgbClr val="DBDF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4667" y="1405466"/>
            <a:ext cx="5985933" cy="5080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5070" y="5342463"/>
            <a:ext cx="207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ISIS BRACKET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6702725" y="5020574"/>
            <a:ext cx="637875" cy="475777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02725" y="6112965"/>
            <a:ext cx="207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LOAD CELLS, 8 PLCS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762445" y="6266853"/>
            <a:ext cx="1078302" cy="0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6526" y="2037111"/>
            <a:ext cx="207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EPI-HI MASS SIMULATOR, SWRI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3" name="Straight Connector 12"/>
          <p:cNvCxnSpPr>
            <a:endCxn id="12" idx="2"/>
          </p:cNvCxnSpPr>
          <p:nvPr/>
        </p:nvCxnSpPr>
        <p:spPr bwMode="auto">
          <a:xfrm flipH="1" flipV="1">
            <a:off x="1354667" y="2560331"/>
            <a:ext cx="301605" cy="510674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35134" y="1251577"/>
            <a:ext cx="207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EM EPI-LO UNIT WITH 2 WEDGES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7" name="Straight Connector 16"/>
          <p:cNvCxnSpPr>
            <a:endCxn id="16" idx="2"/>
          </p:cNvCxnSpPr>
          <p:nvPr/>
        </p:nvCxnSpPr>
        <p:spPr bwMode="auto">
          <a:xfrm flipV="1">
            <a:off x="7320664" y="1774797"/>
            <a:ext cx="652611" cy="364554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09258" y="1205410"/>
            <a:ext cx="207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WEDGE MASS SIMULATORS, 6 PLCS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1" name="Straight Connector 20"/>
          <p:cNvCxnSpPr>
            <a:endCxn id="20" idx="2"/>
          </p:cNvCxnSpPr>
          <p:nvPr/>
        </p:nvCxnSpPr>
        <p:spPr bwMode="auto">
          <a:xfrm flipH="1" flipV="1">
            <a:off x="3047399" y="1728630"/>
            <a:ext cx="739597" cy="678140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63077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1751" y="1132114"/>
            <a:ext cx="8595434" cy="5238524"/>
          </a:xfrm>
        </p:spPr>
        <p:txBody>
          <a:bodyPr>
            <a:normAutofit/>
          </a:bodyPr>
          <a:lstStyle/>
          <a:p>
            <a:r>
              <a:rPr lang="en-US" dirty="0" smtClean="0"/>
              <a:t>Assembled 2 EM MCPs</a:t>
            </a:r>
          </a:p>
          <a:p>
            <a:pPr lvl="1"/>
            <a:r>
              <a:rPr lang="en-US" dirty="0" smtClean="0"/>
              <a:t>Performance test at HV</a:t>
            </a:r>
            <a:endParaRPr lang="en-US" dirty="0" smtClean="0"/>
          </a:p>
          <a:p>
            <a:r>
              <a:rPr lang="en-US" dirty="0" smtClean="0"/>
              <a:t>Assembled 1 EM wedge</a:t>
            </a:r>
          </a:p>
          <a:p>
            <a:pPr lvl="1"/>
            <a:r>
              <a:rPr lang="en-US" dirty="0" smtClean="0"/>
              <a:t>Performance test at HV over op temp range</a:t>
            </a:r>
          </a:p>
          <a:p>
            <a:r>
              <a:rPr lang="en-US" dirty="0" smtClean="0"/>
              <a:t>Assembled 2 prototype wedges</a:t>
            </a:r>
          </a:p>
          <a:p>
            <a:pPr lvl="1"/>
            <a:r>
              <a:rPr lang="en-US" dirty="0" smtClean="0"/>
              <a:t>Acoustic test</a:t>
            </a:r>
          </a:p>
          <a:p>
            <a:r>
              <a:rPr lang="en-US" dirty="0" smtClean="0"/>
              <a:t>Fabricated prototype spider frame</a:t>
            </a:r>
          </a:p>
          <a:p>
            <a:r>
              <a:rPr lang="en-US" dirty="0" smtClean="0"/>
              <a:t>Integrated Event and Power PWAs with prototype board frames</a:t>
            </a:r>
          </a:p>
          <a:p>
            <a:r>
              <a:rPr lang="en-US" dirty="0" smtClean="0"/>
              <a:t>Updated EM part fabrication in process</a:t>
            </a:r>
          </a:p>
          <a:p>
            <a:r>
              <a:rPr lang="en-US" dirty="0" smtClean="0"/>
              <a:t>Awaiting mounting bracket to conduct vibe test</a:t>
            </a:r>
          </a:p>
          <a:p>
            <a:r>
              <a:rPr lang="en-US" dirty="0" smtClean="0"/>
              <a:t>Structural analysis coupled with updated mounting bracket in work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4446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055911"/>
            <a:ext cx="8426450" cy="55904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7434-9039, SPP Environmental Design and Test Requirements Document</a:t>
            </a:r>
          </a:p>
          <a:p>
            <a:pPr lvl="1"/>
            <a:r>
              <a:rPr lang="en-US" dirty="0"/>
              <a:t>Subsystem to have min frequency &gt; 80 Hz</a:t>
            </a:r>
          </a:p>
          <a:p>
            <a:pPr lvl="1"/>
            <a:r>
              <a:rPr lang="en-US" dirty="0"/>
              <a:t>PWAs to have min frequency &gt; 150 Hz</a:t>
            </a:r>
          </a:p>
          <a:p>
            <a:pPr lvl="1"/>
            <a:r>
              <a:rPr lang="en-US" dirty="0"/>
              <a:t>Quasi-static load factor: 40g (Figure 4-11 &amp; Table 4-19)</a:t>
            </a:r>
          </a:p>
          <a:p>
            <a:pPr lvl="1"/>
            <a:r>
              <a:rPr lang="en-US" dirty="0"/>
              <a:t>Factors of safety: Table 4-5, Unpressurized Factors of Safety </a:t>
            </a:r>
          </a:p>
          <a:p>
            <a:pPr lvl="1"/>
            <a:r>
              <a:rPr lang="en-US" dirty="0"/>
              <a:t>Random vibration levels: Table 4-8 and Table 4-9</a:t>
            </a:r>
          </a:p>
          <a:p>
            <a:r>
              <a:rPr lang="en-US" dirty="0" smtClean="0"/>
              <a:t>Interface Documentation</a:t>
            </a:r>
          </a:p>
          <a:p>
            <a:pPr lvl="1"/>
            <a:r>
              <a:rPr lang="en-US" dirty="0" smtClean="0"/>
              <a:t>7434-9058, ISIS to S/C ICD</a:t>
            </a:r>
          </a:p>
          <a:p>
            <a:pPr lvl="1"/>
            <a:r>
              <a:rPr lang="en-US" dirty="0" smtClean="0"/>
              <a:t>7434-9066, SPP General Instrument to S/C ICD</a:t>
            </a:r>
            <a:endParaRPr lang="en-US" dirty="0"/>
          </a:p>
          <a:p>
            <a:pPr lvl="1"/>
            <a:r>
              <a:rPr lang="en-US" dirty="0"/>
              <a:t>7464-0008 EPI-Lo-S/C Mechanical ICD</a:t>
            </a:r>
          </a:p>
          <a:p>
            <a:pPr lvl="1"/>
            <a:r>
              <a:rPr lang="en-US" dirty="0" smtClean="0"/>
              <a:t>161051001, ISIS Suite MICD</a:t>
            </a:r>
          </a:p>
          <a:p>
            <a:pPr lvl="1"/>
            <a:r>
              <a:rPr lang="en-US" dirty="0" smtClean="0"/>
              <a:t>161051002, ISIS Bracket to Instrument MICD</a:t>
            </a:r>
          </a:p>
          <a:p>
            <a:r>
              <a:rPr lang="en-US" dirty="0" smtClean="0"/>
              <a:t>7434-9040, ElectroMagnetic Environment Control Plan</a:t>
            </a:r>
          </a:p>
          <a:p>
            <a:r>
              <a:rPr lang="en-US" dirty="0" smtClean="0"/>
              <a:t>7434-9553, SPP Purge Plan</a:t>
            </a:r>
          </a:p>
          <a:p>
            <a:r>
              <a:rPr lang="en-US" dirty="0" smtClean="0"/>
              <a:t>7434-9555, SPP Alignment Plan</a:t>
            </a:r>
          </a:p>
          <a:p>
            <a:r>
              <a:rPr lang="en-US" dirty="0" smtClean="0"/>
              <a:t>7464-9007, Epi-Lo Contamination Control Plan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Design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6386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162" y="1598727"/>
            <a:ext cx="4349172" cy="342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Accommodation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3395133" y="3086620"/>
            <a:ext cx="793852" cy="75521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0494" y="2124236"/>
            <a:ext cx="2607817" cy="289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>
            <a:endCxn id="8" idx="2"/>
          </p:cNvCxnSpPr>
          <p:nvPr/>
        </p:nvCxnSpPr>
        <p:spPr bwMode="auto">
          <a:xfrm flipV="1">
            <a:off x="4020297" y="2568760"/>
            <a:ext cx="412977" cy="553407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95133" y="2045540"/>
            <a:ext cx="207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ISIS INSTRUMENT SUITE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1" name="Straight Connector 10"/>
          <p:cNvCxnSpPr>
            <a:endCxn id="12" idx="0"/>
          </p:cNvCxnSpPr>
          <p:nvPr/>
        </p:nvCxnSpPr>
        <p:spPr bwMode="auto">
          <a:xfrm flipH="1">
            <a:off x="5507979" y="4941109"/>
            <a:ext cx="205090" cy="489324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69838" y="5430433"/>
            <a:ext cx="207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EPI-HI INSTRUMENT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3" name="Straight Connector 12"/>
          <p:cNvCxnSpPr>
            <a:endCxn id="14" idx="0"/>
          </p:cNvCxnSpPr>
          <p:nvPr/>
        </p:nvCxnSpPr>
        <p:spPr bwMode="auto">
          <a:xfrm>
            <a:off x="7245536" y="4339976"/>
            <a:ext cx="412977" cy="706033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20372" y="5046009"/>
            <a:ext cx="207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ISIS MOUNTING BRACKET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76526" y="6233699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ISIS INSTRUMENT SUITE ON SPP</a:t>
            </a:r>
            <a:endParaRPr lang="en-U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2647" y="5738210"/>
            <a:ext cx="20762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MODELS SHOWN ARE NOTIONAL AND MAY BE OUTDATED</a:t>
            </a:r>
            <a:endParaRPr lang="en-US" sz="14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4933" y="4941109"/>
            <a:ext cx="207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SOLAR PROBE S/C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13586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</a:t>
            </a:r>
            <a:r>
              <a:rPr lang="en-US" dirty="0" smtClean="0"/>
              <a:t>-Lo on ISIS Mounting Bracket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1" y="1634397"/>
            <a:ext cx="3149600" cy="18115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667" y="1303867"/>
            <a:ext cx="4545358" cy="5096931"/>
          </a:xfrm>
          <a:prstGeom prst="rect">
            <a:avLst/>
          </a:prstGeom>
        </p:spPr>
      </p:pic>
      <p:cxnSp>
        <p:nvCxnSpPr>
          <p:cNvPr id="5" name="Straight Connector 4"/>
          <p:cNvCxnSpPr>
            <a:endCxn id="6" idx="1"/>
          </p:cNvCxnSpPr>
          <p:nvPr/>
        </p:nvCxnSpPr>
        <p:spPr bwMode="auto">
          <a:xfrm>
            <a:off x="4826000" y="5347017"/>
            <a:ext cx="765938" cy="483822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91938" y="5569229"/>
            <a:ext cx="1593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ISIS MOUNTING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BRACKET, SWRI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9" name="Straight Connector 8"/>
          <p:cNvCxnSpPr>
            <a:endCxn id="10" idx="1"/>
          </p:cNvCxnSpPr>
          <p:nvPr/>
        </p:nvCxnSpPr>
        <p:spPr bwMode="auto">
          <a:xfrm>
            <a:off x="3539067" y="4002895"/>
            <a:ext cx="2052871" cy="869372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91938" y="4610657"/>
            <a:ext cx="1643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G-10 ISOLATORS,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PLCS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1" y="3421382"/>
            <a:ext cx="314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SUFFICIENT CLEARANCE AT INSTRUMENT CONNECTOR PANEL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04578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494409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C00FF"/>
                </a:solidFill>
              </a:rPr>
              <a:t>Added vents to all blind holes in sensor assembly</a:t>
            </a:r>
          </a:p>
          <a:p>
            <a:r>
              <a:rPr lang="en-US" dirty="0"/>
              <a:t>Replaced individual collimator bosses on wedge cover with continuous surfaces</a:t>
            </a:r>
          </a:p>
          <a:p>
            <a:r>
              <a:rPr lang="en-US" dirty="0"/>
              <a:t>Added interlocking feature between SSD holder and SSD insulator to improve stop foil/MCP compression plate </a:t>
            </a:r>
            <a:r>
              <a:rPr lang="en-US" dirty="0" smtClean="0"/>
              <a:t>insulation</a:t>
            </a:r>
          </a:p>
          <a:p>
            <a:r>
              <a:rPr lang="en-US" dirty="0" smtClean="0"/>
              <a:t>Added ground strap attach points to spider</a:t>
            </a:r>
            <a:endParaRPr lang="en-US" dirty="0"/>
          </a:p>
          <a:p>
            <a:r>
              <a:rPr lang="en-US" dirty="0" smtClean="0"/>
              <a:t>Incorporated side closeout with wedge cover into single </a:t>
            </a:r>
            <a:r>
              <a:rPr lang="en-US" dirty="0" smtClean="0"/>
              <a:t>piece*</a:t>
            </a:r>
            <a:endParaRPr lang="en-US" dirty="0" smtClean="0"/>
          </a:p>
          <a:p>
            <a:r>
              <a:rPr lang="en-US" dirty="0" smtClean="0"/>
              <a:t>Added purge fitting boss to wedge side wall</a:t>
            </a:r>
          </a:p>
          <a:p>
            <a:r>
              <a:rPr lang="en-US" dirty="0" smtClean="0"/>
              <a:t>Changed to heritage MDM </a:t>
            </a:r>
            <a:r>
              <a:rPr lang="en-US" dirty="0" err="1" smtClean="0"/>
              <a:t>safing</a:t>
            </a:r>
            <a:r>
              <a:rPr lang="en-US" dirty="0" smtClean="0"/>
              <a:t> </a:t>
            </a:r>
            <a:r>
              <a:rPr lang="en-US" dirty="0" smtClean="0"/>
              <a:t>connector*</a:t>
            </a:r>
            <a:endParaRPr lang="en-US" dirty="0" smtClean="0"/>
          </a:p>
          <a:p>
            <a:r>
              <a:rPr lang="en-US" dirty="0" smtClean="0"/>
              <a:t>Added HV wiring conduit outside of board frames</a:t>
            </a:r>
          </a:p>
          <a:p>
            <a:r>
              <a:rPr lang="en-US" dirty="0" smtClean="0">
                <a:solidFill>
                  <a:srgbClr val="FC00FF"/>
                </a:solidFill>
              </a:rPr>
              <a:t>Modified openings in wedge acceleration grid, MCP grid, and MCP mask to improve sensor </a:t>
            </a:r>
            <a:r>
              <a:rPr lang="en-US" dirty="0" smtClean="0">
                <a:solidFill>
                  <a:srgbClr val="FC00FF"/>
                </a:solidFill>
              </a:rPr>
              <a:t>performance*</a:t>
            </a:r>
            <a:endParaRPr lang="en-US" dirty="0" smtClean="0">
              <a:solidFill>
                <a:srgbClr val="FC00FF"/>
              </a:solidFill>
            </a:endParaRPr>
          </a:p>
          <a:p>
            <a:r>
              <a:rPr lang="en-US" dirty="0" smtClean="0"/>
              <a:t>Added bolts to constrain center of electronics bulkhead to power board </a:t>
            </a:r>
            <a:r>
              <a:rPr lang="en-US" dirty="0" smtClean="0"/>
              <a:t>frame*</a:t>
            </a:r>
            <a:endParaRPr lang="en-US" dirty="0" smtClean="0"/>
          </a:p>
          <a:p>
            <a:r>
              <a:rPr lang="en-US" dirty="0" smtClean="0"/>
              <a:t>Added stiffening ribs to bottom </a:t>
            </a:r>
            <a:r>
              <a:rPr lang="en-US" dirty="0" smtClean="0"/>
              <a:t>cover*</a:t>
            </a:r>
            <a:endParaRPr lang="en-US" dirty="0" smtClean="0"/>
          </a:p>
          <a:p>
            <a:r>
              <a:rPr lang="en-US" dirty="0" smtClean="0"/>
              <a:t>Removed wedge </a:t>
            </a:r>
            <a:r>
              <a:rPr lang="en-US" dirty="0" err="1" smtClean="0"/>
              <a:t>torlon</a:t>
            </a:r>
            <a:r>
              <a:rPr lang="en-US" dirty="0" smtClean="0"/>
              <a:t> screws and made wedge insulator the common joining </a:t>
            </a:r>
            <a:r>
              <a:rPr lang="en-US" dirty="0" smtClean="0"/>
              <a:t>feature*</a:t>
            </a:r>
            <a:endParaRPr lang="en-US" dirty="0" smtClean="0"/>
          </a:p>
          <a:p>
            <a:r>
              <a:rPr lang="en-US" dirty="0" smtClean="0">
                <a:solidFill>
                  <a:srgbClr val="FC00FF"/>
                </a:solidFill>
              </a:rPr>
              <a:t>Added various internal restraining features for </a:t>
            </a:r>
            <a:r>
              <a:rPr lang="en-US" dirty="0" smtClean="0">
                <a:solidFill>
                  <a:srgbClr val="FC00FF"/>
                </a:solidFill>
              </a:rPr>
              <a:t>wiring*</a:t>
            </a:r>
            <a:endParaRPr lang="en-US" dirty="0">
              <a:solidFill>
                <a:srgbClr val="FC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79" y="185100"/>
            <a:ext cx="7232454" cy="675511"/>
          </a:xfrm>
        </p:spPr>
        <p:txBody>
          <a:bodyPr/>
          <a:lstStyle/>
          <a:p>
            <a:r>
              <a:rPr lang="en-US" dirty="0" smtClean="0"/>
              <a:t>Notable Design Changes Since PDR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0277" y="6076208"/>
            <a:ext cx="5434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  Fabrication of updated design in work</a:t>
            </a:r>
          </a:p>
          <a:p>
            <a:pPr algn="l"/>
            <a:r>
              <a:rPr lang="en-US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Note:  Changes </a:t>
            </a:r>
            <a:r>
              <a:rPr lang="en-US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black text are highlighted on subsequent charts</a:t>
            </a:r>
            <a:endParaRPr lang="en-US" sz="14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74415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Overview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1619" y="1548653"/>
            <a:ext cx="5571817" cy="4209327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7" idx="0"/>
          </p:cNvCxnSpPr>
          <p:nvPr/>
        </p:nvCxnSpPr>
        <p:spPr bwMode="auto">
          <a:xfrm flipH="1">
            <a:off x="1141746" y="3820886"/>
            <a:ext cx="1814209" cy="896662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3605" y="4717548"/>
            <a:ext cx="207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WEDGE ASSEMBLY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 places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6353170" y="4489468"/>
            <a:ext cx="998041" cy="257274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43478" y="4335580"/>
            <a:ext cx="207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SPIDER FRAME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6853823" y="2556121"/>
            <a:ext cx="994777" cy="848130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flipV="1">
            <a:off x="4649801" y="1345997"/>
            <a:ext cx="994777" cy="1371258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15029" y="1094281"/>
            <a:ext cx="207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TOP CLOSEOUT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23436" y="2194035"/>
            <a:ext cx="207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WEDGE CLOSEOUT,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 PLACES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76526" y="6233699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EPI-Lo  Instrument Isometric View</a:t>
            </a:r>
            <a:endParaRPr lang="en-U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803" y="1245617"/>
            <a:ext cx="4823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rgbClr val="FC00FF"/>
                </a:solidFill>
              </a:rPr>
              <a:t>Replaced individual collimator bosses on wedge cover with continuous surfaces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 flipH="1" flipV="1">
            <a:off x="2179887" y="1608928"/>
            <a:ext cx="842713" cy="778672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2822" y="5806005"/>
            <a:ext cx="3774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C00FF"/>
                </a:solidFill>
              </a:rPr>
              <a:t>Added ground strap attach points to spider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 flipH="1">
            <a:off x="3949421" y="5261620"/>
            <a:ext cx="488106" cy="698273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63154" y="5436673"/>
            <a:ext cx="278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rgbClr val="FC00FF"/>
                </a:solidFill>
              </a:rPr>
              <a:t>Incorporated side closeout with wedge cover into single piece</a:t>
            </a:r>
          </a:p>
        </p:txBody>
      </p:sp>
      <p:cxnSp>
        <p:nvCxnSpPr>
          <p:cNvPr id="29" name="Straight Connector 28"/>
          <p:cNvCxnSpPr>
            <a:endCxn id="26" idx="1"/>
          </p:cNvCxnSpPr>
          <p:nvPr/>
        </p:nvCxnSpPr>
        <p:spPr bwMode="auto">
          <a:xfrm>
            <a:off x="5952067" y="4643357"/>
            <a:ext cx="211087" cy="1054926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92406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Overview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267" y="1233319"/>
            <a:ext cx="6604000" cy="35136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54061" y="4886981"/>
            <a:ext cx="209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INSTRUMENT CONNECTOR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PANEL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961467" y="3476986"/>
            <a:ext cx="1020528" cy="1409995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 flipH="1">
            <a:off x="809819" y="3476986"/>
            <a:ext cx="1137514" cy="952795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 flipV="1">
            <a:off x="7001498" y="2452126"/>
            <a:ext cx="1128274" cy="721165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6143805" y="3325692"/>
            <a:ext cx="1304312" cy="731950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6143805" y="3865331"/>
            <a:ext cx="1304312" cy="731950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42125" y="4561047"/>
            <a:ext cx="209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POWER BOARD SLICE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01498" y="4057642"/>
            <a:ext cx="209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EVENT BOARD SLICE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567" y="4365419"/>
            <a:ext cx="1264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MOUNTING INTERFACE, 4 PLACES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71677" y="1713462"/>
            <a:ext cx="1264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SPIDER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CLOSEOUTS,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 PLACES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57425" y="6228523"/>
            <a:ext cx="461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EPI-Lo  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Instrument 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Side Isometric 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View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5924" y="5489830"/>
            <a:ext cx="3910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C00FF"/>
                </a:solidFill>
              </a:rPr>
              <a:t>Changed to heritage MDM </a:t>
            </a:r>
            <a:r>
              <a:rPr lang="en-US" sz="1400" dirty="0" err="1">
                <a:solidFill>
                  <a:srgbClr val="FC00FF"/>
                </a:solidFill>
              </a:rPr>
              <a:t>safing</a:t>
            </a:r>
            <a:r>
              <a:rPr lang="en-US" sz="1400" dirty="0">
                <a:solidFill>
                  <a:srgbClr val="FC00FF"/>
                </a:solidFill>
              </a:rPr>
              <a:t> connector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 flipH="1">
            <a:off x="4170128" y="3865331"/>
            <a:ext cx="392347" cy="1750059"/>
          </a:xfrm>
          <a:prstGeom prst="line">
            <a:avLst/>
          </a:prstGeom>
          <a:ln w="158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439682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11985</TotalTime>
  <Words>1235</Words>
  <Application>Microsoft Office PowerPoint</Application>
  <PresentationFormat>On-screen Show (4:3)</PresentationFormat>
  <Paragraphs>306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Mid Phase B Status - ISIS - DRAFT 1</vt:lpstr>
      <vt:lpstr>EPI-Lo Mechanical</vt:lpstr>
      <vt:lpstr>Outline</vt:lpstr>
      <vt:lpstr>Development Status</vt:lpstr>
      <vt:lpstr>Mechanical Design Requirements</vt:lpstr>
      <vt:lpstr>Instrument Accommodation</vt:lpstr>
      <vt:lpstr>Epi-Lo on ISIS Mounting Bracket</vt:lpstr>
      <vt:lpstr>Notable Design Changes Since PDR</vt:lpstr>
      <vt:lpstr>Instrument Overview</vt:lpstr>
      <vt:lpstr>Instrument Overview</vt:lpstr>
      <vt:lpstr>Epi-Lo Drawing Tree</vt:lpstr>
      <vt:lpstr>Wedge Design</vt:lpstr>
      <vt:lpstr>Wedge Design</vt:lpstr>
      <vt:lpstr>Wedge Design</vt:lpstr>
      <vt:lpstr>MCP Assembly Design</vt:lpstr>
      <vt:lpstr>SSD Assembly Design</vt:lpstr>
      <vt:lpstr>MCP Assembly Process</vt:lpstr>
      <vt:lpstr>Wedge Assembly Process</vt:lpstr>
      <vt:lpstr>Spider and Electronics Integration</vt:lpstr>
      <vt:lpstr>External High Voltage Wiring Conduit</vt:lpstr>
      <vt:lpstr>Wedge Integration and Cable Routing</vt:lpstr>
      <vt:lpstr>Anode Board Cable Connections</vt:lpstr>
      <vt:lpstr>Instrument Closeout Installation</vt:lpstr>
      <vt:lpstr>Prototype Subassemblies</vt:lpstr>
      <vt:lpstr>Acoustic Test</vt:lpstr>
      <vt:lpstr>Acoustic Test Unit</vt:lpstr>
      <vt:lpstr>Collimator Foil Inspection</vt:lpstr>
      <vt:lpstr>Start Foil Inspection</vt:lpstr>
      <vt:lpstr>Development Path Forward</vt:lpstr>
      <vt:lpstr>Vibration Test Set-Up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coopesa1</cp:lastModifiedBy>
  <cp:revision>347</cp:revision>
  <cp:lastPrinted>2014-11-06T15:18:34Z</cp:lastPrinted>
  <dcterms:created xsi:type="dcterms:W3CDTF">2013-01-28T12:52:32Z</dcterms:created>
  <dcterms:modified xsi:type="dcterms:W3CDTF">2014-11-06T15:22:13Z</dcterms:modified>
</cp:coreProperties>
</file>