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3" r:id="rId2"/>
    <p:sldId id="436" r:id="rId3"/>
    <p:sldId id="437" r:id="rId4"/>
    <p:sldId id="457" r:id="rId5"/>
    <p:sldId id="458" r:id="rId6"/>
    <p:sldId id="462" r:id="rId7"/>
    <p:sldId id="464" r:id="rId8"/>
    <p:sldId id="460" r:id="rId9"/>
    <p:sldId id="466" r:id="rId10"/>
    <p:sldId id="465" r:id="rId11"/>
    <p:sldId id="461" r:id="rId12"/>
    <p:sldId id="463" r:id="rId13"/>
    <p:sldId id="471" r:id="rId14"/>
    <p:sldId id="472" r:id="rId15"/>
    <p:sldId id="467" r:id="rId16"/>
    <p:sldId id="468" r:id="rId17"/>
    <p:sldId id="469" r:id="rId18"/>
    <p:sldId id="470" r:id="rId19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36"/>
            <p14:sldId id="437"/>
            <p14:sldId id="457"/>
            <p14:sldId id="458"/>
            <p14:sldId id="462"/>
            <p14:sldId id="464"/>
            <p14:sldId id="460"/>
            <p14:sldId id="466"/>
            <p14:sldId id="465"/>
            <p14:sldId id="461"/>
            <p14:sldId id="463"/>
            <p14:sldId id="471"/>
            <p14:sldId id="472"/>
            <p14:sldId id="467"/>
            <p14:sldId id="468"/>
            <p14:sldId id="469"/>
            <p14:sldId id="4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9" autoAdjust="0"/>
    <p:restoredTop sz="89711" autoAdjust="0"/>
  </p:normalViewPr>
  <p:slideViewPr>
    <p:cSldViewPr snapToGrid="0">
      <p:cViewPr varScale="1">
        <p:scale>
          <a:sx n="143" d="100"/>
          <a:sy n="143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6/1/15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4975924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3269832"/>
            <a:ext cx="6901542" cy="1046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EPI-Lo Autonomy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24 June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24 June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EPI-Lo Autonomy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xmlns:p14="http://schemas.microsoft.com/office/powerpoint/2010/main"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4932675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John Hayes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EPI-Lo Software Engineering (JHU/APL)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Alarm packet is generated in response to a software problem or to a monitored value going out of limits</a:t>
            </a:r>
          </a:p>
          <a:p>
            <a:r>
              <a:rPr lang="en-US" dirty="0"/>
              <a:t>M</a:t>
            </a:r>
            <a:r>
              <a:rPr lang="en-US" dirty="0" smtClean="0"/>
              <a:t>onitors watch analog voltages, currents, and temperatures</a:t>
            </a:r>
            <a:endParaRPr lang="en-US" dirty="0"/>
          </a:p>
          <a:p>
            <a:pPr lvl="1"/>
            <a:r>
              <a:rPr lang="en-US" dirty="0"/>
              <a:t>If a monitored value is out-of-limits just once, a transient alarm is reported</a:t>
            </a:r>
          </a:p>
          <a:p>
            <a:pPr lvl="1"/>
            <a:r>
              <a:rPr lang="en-US" dirty="0"/>
              <a:t>If a monitored value is consecutively out-of-limits twice, a persistent alarm is reported and the software may take corrective action</a:t>
            </a:r>
          </a:p>
          <a:p>
            <a:pPr lvl="1"/>
            <a:r>
              <a:rPr lang="en-US" dirty="0"/>
              <a:t>If a monitored value is consecutively out-of-limits more than twice,  either corrective action is taken again, the shutdown macro is run, or nothing is done, depending on the thing being monitored</a:t>
            </a:r>
          </a:p>
          <a:p>
            <a:r>
              <a:rPr lang="en-US" dirty="0"/>
              <a:t>Commands:</a:t>
            </a:r>
          </a:p>
          <a:p>
            <a:pPr lvl="1"/>
            <a:r>
              <a:rPr lang="en-US" dirty="0"/>
              <a:t>EPILO_MON_CNTRL enables or disables corrective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 Safety - Alarms and Monitors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979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 Safety </a:t>
            </a:r>
            <a:r>
              <a:rPr lang="en-US" dirty="0"/>
              <a:t>- Monitoring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43000"/>
            <a:ext cx="8229600" cy="687388"/>
          </a:xfrm>
        </p:spPr>
        <p:txBody>
          <a:bodyPr/>
          <a:lstStyle/>
          <a:p>
            <a:r>
              <a:rPr lang="en-US"/>
              <a:t>High response (low response is similar):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7526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200" b="1" dirty="0">
                <a:latin typeface="Courier" charset="0"/>
              </a:rPr>
              <a:t>	high once: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transient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issue persistent high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execute high response macro for this alarm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high more than twice: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case of monitor class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current/voltage: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run shutdown macro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temperature: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</a:t>
            </a:r>
            <a:r>
              <a:rPr lang="en-US" sz="1200" b="1" dirty="0" err="1">
                <a:latin typeface="Courier" charset="0"/>
              </a:rPr>
              <a:t>nop</a:t>
            </a:r>
            <a:r>
              <a:rPr lang="en-US" sz="1200" b="1" dirty="0">
                <a:latin typeface="Courier" charset="0"/>
              </a:rPr>
              <a:t/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count rate: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if enabled (via </a:t>
            </a:r>
            <a:r>
              <a:rPr lang="en-US" sz="1200" b="1" dirty="0" smtClean="0">
                <a:latin typeface="Courier" charset="0"/>
              </a:rPr>
              <a:t>EPILO_MON_CNTRL </a:t>
            </a:r>
            <a:r>
              <a:rPr lang="en-US" sz="1200" b="1" dirty="0">
                <a:latin typeface="Courier" charset="0"/>
              </a:rPr>
              <a:t>command)</a:t>
            </a:r>
            <a:br>
              <a:rPr lang="en-US" sz="1200" b="1" dirty="0">
                <a:latin typeface="Courier" charset="0"/>
              </a:rPr>
            </a:br>
            <a:r>
              <a:rPr lang="en-US" sz="1200" b="1" dirty="0">
                <a:latin typeface="Courier" charset="0"/>
              </a:rPr>
              <a:t>				re-execute high response macro</a:t>
            </a:r>
            <a:br>
              <a:rPr lang="en-US" sz="1200" b="1" dirty="0">
                <a:latin typeface="Courier" charset="0"/>
              </a:rPr>
            </a:br>
            <a:endParaRPr lang="en-US" sz="1200" b="1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745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monitors MCP HV current</a:t>
            </a:r>
          </a:p>
          <a:p>
            <a:pPr lvl="1"/>
            <a:r>
              <a:rPr lang="en-US" dirty="0"/>
              <a:t>EPILO_MCP_CUR_LIMIT command sets current limit</a:t>
            </a:r>
          </a:p>
          <a:p>
            <a:pPr lvl="1"/>
            <a:r>
              <a:rPr lang="en-US" dirty="0"/>
              <a:t>EPILO_MCP_CUR_ENB command enables/disables monitor</a:t>
            </a:r>
          </a:p>
          <a:p>
            <a:pPr lvl="1"/>
            <a:r>
              <a:rPr lang="en-US" dirty="0" smtClean="0"/>
              <a:t>Analog circuitry compares current against limit, generates “trip” on over-current</a:t>
            </a:r>
          </a:p>
          <a:p>
            <a:pPr lvl="1"/>
            <a:r>
              <a:rPr lang="en-US" dirty="0" smtClean="0"/>
              <a:t>FPGA monitors trip; if seen:</a:t>
            </a:r>
          </a:p>
          <a:p>
            <a:pPr lvl="2"/>
            <a:r>
              <a:rPr lang="en-US" dirty="0" smtClean="0"/>
              <a:t>Generates MCP HV shutdown</a:t>
            </a:r>
          </a:p>
          <a:p>
            <a:pPr lvl="2"/>
            <a:r>
              <a:rPr lang="en-US" dirty="0" smtClean="0"/>
              <a:t>Indicates “fault” to software</a:t>
            </a:r>
            <a:endParaRPr lang="en-US" dirty="0" smtClean="0"/>
          </a:p>
          <a:p>
            <a:pPr lvl="1"/>
            <a:r>
              <a:rPr lang="en-US" dirty="0" smtClean="0"/>
              <a:t>HV cannot be turned back on until current is within limits and monitor is disabled</a:t>
            </a:r>
          </a:p>
          <a:p>
            <a:r>
              <a:rPr lang="en-US" dirty="0" smtClean="0"/>
              <a:t>Software monitors fault indicator; if seen:</a:t>
            </a:r>
          </a:p>
          <a:p>
            <a:pPr lvl="1"/>
            <a:r>
              <a:rPr lang="en-US" dirty="0" smtClean="0"/>
              <a:t>Issue alarm packet</a:t>
            </a:r>
          </a:p>
          <a:p>
            <a:pPr lvl="1"/>
            <a:r>
              <a:rPr lang="en-US" dirty="0" smtClean="0"/>
              <a:t>Zeros control DAC</a:t>
            </a:r>
          </a:p>
          <a:p>
            <a:pPr lvl="1"/>
            <a:r>
              <a:rPr lang="en-US" dirty="0" smtClean="0"/>
              <a:t>Runs response macro</a:t>
            </a:r>
          </a:p>
          <a:p>
            <a:r>
              <a:rPr lang="en-US" dirty="0" smtClean="0"/>
              <a:t>Independent current limits, monitors, and macros, per quadrant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 Safety - </a:t>
            </a:r>
            <a:r>
              <a:rPr lang="en-US" dirty="0" smtClean="0"/>
              <a:t>HV Over-Current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915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 from spacecraft are monitored</a:t>
            </a:r>
          </a:p>
          <a:p>
            <a:pPr lvl="1"/>
            <a:r>
              <a:rPr lang="en-US" dirty="0" smtClean="0"/>
              <a:t>If no communications are received within a timeout, the </a:t>
            </a:r>
            <a:r>
              <a:rPr lang="en-US" dirty="0" err="1" smtClean="0"/>
              <a:t>safing</a:t>
            </a:r>
            <a:r>
              <a:rPr lang="en-US" dirty="0" smtClean="0"/>
              <a:t> macro (macro 2) is run</a:t>
            </a:r>
          </a:p>
          <a:p>
            <a:pPr lvl="1"/>
            <a:r>
              <a:rPr lang="en-US" dirty="0" smtClean="0"/>
              <a:t>EPILO_SAF_TIMEOUT command sets the timeout (s)</a:t>
            </a:r>
          </a:p>
          <a:p>
            <a:r>
              <a:rPr lang="en-US" dirty="0" smtClean="0"/>
              <a:t>Watchdog timer monitors software health</a:t>
            </a:r>
          </a:p>
          <a:p>
            <a:pPr lvl="1"/>
            <a:r>
              <a:rPr lang="en-US" dirty="0" smtClean="0"/>
              <a:t>Timeout is ~4 seconds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anaged by application software from lowest priority process</a:t>
            </a:r>
          </a:p>
          <a:p>
            <a:pPr lvl="1"/>
            <a:r>
              <a:rPr lang="en-US" dirty="0" smtClean="0"/>
              <a:t>Boot software starts on reset</a:t>
            </a:r>
          </a:p>
          <a:p>
            <a:pPr lvl="2"/>
            <a:r>
              <a:rPr lang="en-US" dirty="0" smtClean="0"/>
              <a:t>If watchdog reset, a memory dump is started</a:t>
            </a:r>
          </a:p>
          <a:p>
            <a:pPr lvl="2"/>
            <a:r>
              <a:rPr lang="en-US" dirty="0" smtClean="0"/>
              <a:t>If autonomous operation is selected, the dump is allowed to complete before restarting application software</a:t>
            </a:r>
          </a:p>
          <a:p>
            <a:r>
              <a:rPr lang="en-US" dirty="0" smtClean="0"/>
              <a:t>Various “last-ditch” commands are available to macros</a:t>
            </a:r>
          </a:p>
          <a:p>
            <a:pPr lvl="1"/>
            <a:r>
              <a:rPr lang="en-US" dirty="0" smtClean="0"/>
              <a:t>EPILO_SAF_OFF requests power off</a:t>
            </a:r>
          </a:p>
          <a:p>
            <a:pPr lvl="1"/>
            <a:r>
              <a:rPr lang="en-US" dirty="0" smtClean="0"/>
              <a:t>EPILO_SAF_CYCLE requests power cycle</a:t>
            </a:r>
          </a:p>
          <a:p>
            <a:pPr lvl="1"/>
            <a:r>
              <a:rPr lang="en-US" dirty="0" smtClean="0"/>
              <a:t>EPILO_SAF_RESET forces </a:t>
            </a:r>
            <a:r>
              <a:rPr lang="en-US" smtClean="0"/>
              <a:t>a watchdog reset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 Safety - Miscellany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944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implemented and tested</a:t>
            </a:r>
          </a:p>
          <a:p>
            <a:r>
              <a:rPr lang="en-US" dirty="0" smtClean="0"/>
              <a:t>Changes since peer review (Nov. </a:t>
            </a:r>
            <a:r>
              <a:rPr lang="en-US" dirty="0"/>
              <a:t>3</a:t>
            </a:r>
            <a:r>
              <a:rPr lang="en-US" dirty="0" smtClean="0"/>
              <a:t>, 2014)</a:t>
            </a:r>
          </a:p>
          <a:p>
            <a:pPr lvl="1"/>
            <a:r>
              <a:rPr lang="en-US" dirty="0" smtClean="0"/>
              <a:t>Added command and telemetry to support operation regions dump</a:t>
            </a:r>
          </a:p>
          <a:p>
            <a:pPr lvl="1"/>
            <a:r>
              <a:rPr lang="en-US" dirty="0" smtClean="0"/>
              <a:t>Added delay in boot software to allow watchdog reset memory dump to complete before autonomously re-booting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5656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446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3158062" cy="52385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charset="0"/>
                <a:cs typeface="Arial Unicode MS" charset="0"/>
              </a:rPr>
              <a:t>High </a:t>
            </a:r>
            <a:r>
              <a:rPr lang="en-US" dirty="0">
                <a:latin typeface="Times New Roman" charset="0"/>
                <a:cs typeface="Arial Unicode MS" charset="0"/>
              </a:rPr>
              <a:t>temperatures cause </a:t>
            </a:r>
            <a:r>
              <a:rPr lang="en-US" dirty="0" smtClean="0">
                <a:latin typeface="Times New Roman" charset="0"/>
                <a:cs typeface="Arial Unicode MS" charset="0"/>
              </a:rPr>
              <a:t>shutdown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Arial Unicode MS" charset="0"/>
              </a:rPr>
              <a:t>Power supply problems cause emergency </a:t>
            </a:r>
            <a:r>
              <a:rPr lang="en-US" dirty="0" smtClean="0">
                <a:latin typeface="Times New Roman" charset="0"/>
                <a:cs typeface="Arial Unicode MS" charset="0"/>
              </a:rPr>
              <a:t>shutdown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cs typeface="Arial Unicode MS" charset="0"/>
              </a:rPr>
              <a:t>+13V current too </a:t>
            </a:r>
            <a:r>
              <a:rPr lang="en-US" dirty="0" smtClean="0">
                <a:latin typeface="Times New Roman" charset="0"/>
                <a:cs typeface="Arial Unicode MS" charset="0"/>
              </a:rPr>
              <a:t>high triggers </a:t>
            </a:r>
            <a:r>
              <a:rPr lang="en-US" dirty="0">
                <a:latin typeface="Times New Roman" charset="0"/>
                <a:cs typeface="Arial Unicode MS" charset="0"/>
              </a:rPr>
              <a:t>HV </a:t>
            </a:r>
            <a:r>
              <a:rPr lang="en-US" dirty="0" smtClean="0">
                <a:latin typeface="Times New Roman" charset="0"/>
                <a:cs typeface="Arial Unicode MS" charset="0"/>
              </a:rPr>
              <a:t>shutdown</a:t>
            </a:r>
            <a:endParaRPr lang="en-US" dirty="0">
              <a:latin typeface="Times New Roman" charset="0"/>
              <a:cs typeface="Arial Unicode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Monitored Data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19107"/>
              </p:ext>
            </p:extLst>
          </p:nvPr>
        </p:nvGraphicFramePr>
        <p:xfrm>
          <a:off x="3651868" y="1162130"/>
          <a:ext cx="5346976" cy="413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638800" imgH="4356100" progId="Word.Document.12">
                  <p:embed/>
                </p:oleObj>
              </mc:Choice>
              <mc:Fallback>
                <p:oleObj name="Document" r:id="rId3" imgW="5638800" imgH="435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1868" y="1162130"/>
                        <a:ext cx="5346976" cy="413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84047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6" y="1132114"/>
            <a:ext cx="3158062" cy="523852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cs typeface="Arial Unicode MS" charset="0"/>
              </a:rPr>
              <a:t>+</a:t>
            </a:r>
            <a:r>
              <a:rPr lang="en-US" dirty="0">
                <a:latin typeface="Times New Roman" charset="0"/>
                <a:cs typeface="Arial Unicode MS" charset="0"/>
              </a:rPr>
              <a:t>13V voltage too low, or common HV voltage too high triggers HV shutdown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cs typeface="Arial Unicode MS" charset="0"/>
              </a:rPr>
              <a:t>SSD voltage or power too high triggers SSD shutdown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cs typeface="Arial Unicode MS" charset="0"/>
              </a:rPr>
              <a:t>Current or voltage too high on individual HVs cause shutdown on just that HV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Monitored Data (Cont.)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976961"/>
              </p:ext>
            </p:extLst>
          </p:nvPr>
        </p:nvGraphicFramePr>
        <p:xfrm>
          <a:off x="3660574" y="1154968"/>
          <a:ext cx="5329388" cy="324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5638800" imgH="3429000" progId="Word.Document.12">
                  <p:embed/>
                </p:oleObj>
              </mc:Choice>
              <mc:Fallback>
                <p:oleObj name="Document" r:id="rId3" imgW="5638800" imgH="342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0574" y="1154968"/>
                        <a:ext cx="5329388" cy="3240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865736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3744202" cy="523852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cs typeface="Arial Unicode MS" charset="0"/>
              </a:rPr>
              <a:t>Only macros used by </a:t>
            </a:r>
            <a:r>
              <a:rPr lang="en-US" dirty="0" smtClean="0">
                <a:latin typeface="Times New Roman" charset="0"/>
                <a:cs typeface="Arial Unicode MS" charset="0"/>
              </a:rPr>
              <a:t>instrument safety autonomy </a:t>
            </a:r>
            <a:r>
              <a:rPr lang="en-US" dirty="0">
                <a:latin typeface="Times New Roman" charset="0"/>
                <a:cs typeface="Arial Unicode MS" charset="0"/>
              </a:rPr>
              <a:t>have defaults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latin typeface="Times New Roman" charset="0"/>
                <a:cs typeface="Arial Unicode MS" charset="0"/>
              </a:rPr>
              <a:t>Safing</a:t>
            </a:r>
            <a:r>
              <a:rPr lang="en-US" dirty="0">
                <a:latin typeface="Times New Roman" charset="0"/>
                <a:cs typeface="Arial Unicode MS" charset="0"/>
              </a:rPr>
              <a:t> stops science and ramps down HV and BV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cs typeface="Arial Unicode MS" charset="0"/>
              </a:rPr>
              <a:t>Shutdown runs </a:t>
            </a:r>
            <a:r>
              <a:rPr lang="en-US" dirty="0" err="1">
                <a:latin typeface="Times New Roman" charset="0"/>
                <a:cs typeface="Arial Unicode MS" charset="0"/>
              </a:rPr>
              <a:t>safing</a:t>
            </a:r>
            <a:r>
              <a:rPr lang="en-US" dirty="0">
                <a:latin typeface="Times New Roman" charset="0"/>
                <a:cs typeface="Arial Unicode MS" charset="0"/>
              </a:rPr>
              <a:t>, waits, then requests power off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cs typeface="Arial Unicode MS" charset="0"/>
              </a:rPr>
              <a:t>Emergency shutdown requests power off, then runs </a:t>
            </a:r>
            <a:r>
              <a:rPr lang="en-US" dirty="0" err="1">
                <a:latin typeface="Times New Roman" charset="0"/>
                <a:cs typeface="Arial Unicode MS" charset="0"/>
              </a:rPr>
              <a:t>safing</a:t>
            </a:r>
            <a:endParaRPr lang="en-US" dirty="0">
              <a:latin typeface="Times New Roman" charset="0"/>
              <a:cs typeface="Arial Unicode M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cs typeface="Arial Unicode MS" charset="0"/>
              </a:rPr>
              <a:t>Separate ramp down of each </a:t>
            </a:r>
            <a:r>
              <a:rPr lang="en-US" dirty="0" smtClean="0">
                <a:latin typeface="Times New Roman" charset="0"/>
                <a:cs typeface="Arial Unicode MS" charset="0"/>
              </a:rPr>
              <a:t>HV</a:t>
            </a:r>
            <a:endParaRPr lang="en-US" dirty="0">
              <a:latin typeface="Times New Roman" charset="0"/>
              <a:cs typeface="Arial Unicode M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Macros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00547"/>
              </p:ext>
            </p:extLst>
          </p:nvPr>
        </p:nvGraphicFramePr>
        <p:xfrm>
          <a:off x="4132324" y="1125341"/>
          <a:ext cx="4946447" cy="377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5638800" imgH="4305300" progId="Word.Document.12">
                  <p:embed/>
                </p:oleObj>
              </mc:Choice>
              <mc:Fallback>
                <p:oleObj name="Document" r:id="rId3" imgW="56388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2324" y="1125341"/>
                        <a:ext cx="4946447" cy="3776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0341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Start-up: boot vs. application</a:t>
            </a:r>
          </a:p>
          <a:p>
            <a:r>
              <a:rPr lang="en-US" dirty="0" smtClean="0"/>
              <a:t>Stored command sequence (macros)</a:t>
            </a:r>
          </a:p>
          <a:p>
            <a:r>
              <a:rPr lang="en-US" dirty="0" smtClean="0"/>
              <a:t>Operations, per orbit</a:t>
            </a:r>
          </a:p>
          <a:p>
            <a:r>
              <a:rPr lang="en-US" dirty="0" smtClean="0"/>
              <a:t>Instrument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4933"/>
      </p:ext>
    </p:extLst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</a:t>
            </a:r>
          </a:p>
          <a:p>
            <a:pPr lvl="1"/>
            <a:r>
              <a:rPr lang="en-US" dirty="0"/>
              <a:t>Time and status from spacecraft </a:t>
            </a:r>
            <a:r>
              <a:rPr lang="en-US" dirty="0" smtClean="0"/>
              <a:t>includes startup mode</a:t>
            </a:r>
            <a:r>
              <a:rPr lang="en-US" dirty="0"/>
              <a:t>: selects manual vs. autonomous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/>
              <a:t>If autonomous operation is selected, EPI-Lo boot software will automatically try to boot a series of three programs from </a:t>
            </a:r>
            <a:r>
              <a:rPr lang="en-US" dirty="0" smtClean="0"/>
              <a:t>non-volatile memory (MRAM)</a:t>
            </a:r>
            <a:endParaRPr lang="en-US" dirty="0"/>
          </a:p>
          <a:p>
            <a:pPr lvl="1"/>
            <a:r>
              <a:rPr lang="en-US" dirty="0"/>
              <a:t>If autonomous operation is not selected, EPI-Lo boot software will wait for </a:t>
            </a:r>
            <a:r>
              <a:rPr lang="en-US" dirty="0" smtClean="0"/>
              <a:t>commands</a:t>
            </a:r>
            <a:endParaRPr lang="en-US" dirty="0"/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/>
              <a:t>If autonomous operation is selected, EPI-Lo </a:t>
            </a:r>
            <a:r>
              <a:rPr lang="en-US" dirty="0" smtClean="0"/>
              <a:t>application software </a:t>
            </a:r>
            <a:r>
              <a:rPr lang="en-US" dirty="0"/>
              <a:t>will </a:t>
            </a:r>
            <a:r>
              <a:rPr lang="en-US" dirty="0" smtClean="0"/>
              <a:t>automatically:</a:t>
            </a:r>
          </a:p>
          <a:p>
            <a:pPr lvl="2"/>
            <a:r>
              <a:rPr lang="en-US" dirty="0" smtClean="0"/>
              <a:t>Load macros from non-volatile memory</a:t>
            </a:r>
          </a:p>
          <a:p>
            <a:pPr lvl="2"/>
            <a:r>
              <a:rPr lang="en-US" dirty="0" smtClean="0"/>
              <a:t>Run the start-up macro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autonomous operation is not selected, EPI-Lo </a:t>
            </a:r>
            <a:r>
              <a:rPr lang="en-US" dirty="0" smtClean="0"/>
              <a:t>application software </a:t>
            </a:r>
            <a:r>
              <a:rPr lang="en-US" dirty="0"/>
              <a:t>will wait for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8718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Macros are stored sequences of commands</a:t>
            </a:r>
          </a:p>
          <a:p>
            <a:r>
              <a:rPr lang="en-US" dirty="0"/>
              <a:t>256 different macros can be defined</a:t>
            </a:r>
          </a:p>
          <a:p>
            <a:r>
              <a:rPr lang="en-US" dirty="0"/>
              <a:t>64 Kbyte of RAM is available for macro storage</a:t>
            </a:r>
          </a:p>
          <a:p>
            <a:r>
              <a:rPr lang="en-US" dirty="0"/>
              <a:t>Macros can nest 16 deep; up to 64 macros can execute concurrently</a:t>
            </a:r>
          </a:p>
          <a:p>
            <a:r>
              <a:rPr lang="en-US" dirty="0"/>
              <a:t>Real-time uplink commands take precedence over macro commands</a:t>
            </a:r>
          </a:p>
          <a:p>
            <a:r>
              <a:rPr lang="en-US" dirty="0"/>
              <a:t>Commands from a macro are echoed; the echo includes a flag indicating that the command is from a macro</a:t>
            </a:r>
          </a:p>
        </p:txBody>
      </p:sp>
    </p:spTree>
    <p:extLst>
      <p:ext uri="{BB962C8B-B14F-4D97-AF65-F5344CB8AC3E}">
        <p14:creationId xmlns:p14="http://schemas.microsoft.com/office/powerpoint/2010/main" val="69471290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Macros are “learned” by the instrument</a:t>
            </a:r>
          </a:p>
          <a:p>
            <a:pPr lvl="1"/>
            <a:r>
              <a:rPr lang="en-US" dirty="0"/>
              <a:t>EPILO_MAC_DEF starts a macro definition; any command uplinked with its “macro” </a:t>
            </a:r>
            <a:r>
              <a:rPr lang="en-US" dirty="0" err="1"/>
              <a:t>arg</a:t>
            </a:r>
            <a:r>
              <a:rPr lang="en-US" dirty="0"/>
              <a:t> set will be appended to the macro</a:t>
            </a:r>
          </a:p>
          <a:p>
            <a:pPr lvl="1"/>
            <a:r>
              <a:rPr lang="en-US" dirty="0"/>
              <a:t>EPILO_MAC_ENDDEF ends the definition</a:t>
            </a:r>
          </a:p>
          <a:p>
            <a:pPr lvl="1"/>
            <a:r>
              <a:rPr lang="en-US" dirty="0"/>
              <a:t>While a macro is being compiled, any real-time command, i.e., one without a set “macro” </a:t>
            </a:r>
            <a:r>
              <a:rPr lang="en-US" dirty="0" err="1"/>
              <a:t>arg</a:t>
            </a:r>
            <a:r>
              <a:rPr lang="en-US" dirty="0"/>
              <a:t> will be executed.</a:t>
            </a:r>
          </a:p>
          <a:p>
            <a:pPr lvl="1"/>
            <a:r>
              <a:rPr lang="en-US" dirty="0"/>
              <a:t>There is no need for  macro compiler or macro memory management by ground software</a:t>
            </a:r>
          </a:p>
          <a:p>
            <a:r>
              <a:rPr lang="en-US" dirty="0"/>
              <a:t>M</a:t>
            </a:r>
            <a:r>
              <a:rPr lang="en-US" dirty="0" smtClean="0"/>
              <a:t>acro control flow commands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EPILO_MAC_DELAY and EPILO_MAC_PAUSE delay by a give number of seconds or until a given time, respectively</a:t>
            </a:r>
          </a:p>
          <a:p>
            <a:pPr lvl="1"/>
            <a:r>
              <a:rPr lang="en-US" dirty="0"/>
              <a:t>EPILO_MAC_NEST and EPILO_MAC_RUN nest a macro and starts a concurrently executing macro, respectively</a:t>
            </a:r>
          </a:p>
          <a:p>
            <a:pPr lvl="1"/>
            <a:r>
              <a:rPr lang="en-US" dirty="0"/>
              <a:t>EPILO_MAC_LOOP_BEGIN and EPILO_MAC_LOOP_END delimit a definite loop</a:t>
            </a:r>
          </a:p>
          <a:p>
            <a:pPr lvl="1"/>
            <a:r>
              <a:rPr lang="en-US" dirty="0"/>
              <a:t>EPILO_MAC_HALT kills a running macro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 - Definition and Control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8691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31039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Macros execute from RAM</a:t>
            </a:r>
          </a:p>
          <a:p>
            <a:r>
              <a:rPr lang="en-US" dirty="0" smtClean="0"/>
              <a:t>Macros can be saved in non-volatile memory (MRAM)</a:t>
            </a:r>
          </a:p>
          <a:p>
            <a:pPr lvl="1"/>
            <a:r>
              <a:rPr lang="en-US" dirty="0" smtClean="0"/>
              <a:t>EPILO_MAC_SAVE saves and EPILO_MAC_RESTORE restores</a:t>
            </a:r>
          </a:p>
          <a:p>
            <a:pPr lvl="1"/>
            <a:r>
              <a:rPr lang="en-US" dirty="0" smtClean="0"/>
              <a:t>These are done en masse, i.e. all macros are saved/restored</a:t>
            </a:r>
            <a:endParaRPr lang="en-US" dirty="0"/>
          </a:p>
          <a:p>
            <a:r>
              <a:rPr lang="en-US" dirty="0" smtClean="0"/>
              <a:t>Default macros can be pre-compiled in the flight software</a:t>
            </a:r>
          </a:p>
          <a:p>
            <a:pPr lvl="1"/>
            <a:r>
              <a:rPr lang="en-US" dirty="0" smtClean="0"/>
              <a:t>Usually provides default responses involving instrument safety</a:t>
            </a:r>
          </a:p>
          <a:p>
            <a:pPr lvl="1"/>
            <a:r>
              <a:rPr lang="en-US" dirty="0" smtClean="0"/>
              <a:t>Can be redefined or overridden by EPILO_MAC_RESTORE</a:t>
            </a:r>
          </a:p>
          <a:p>
            <a:r>
              <a:rPr lang="en-US" dirty="0" smtClean="0"/>
              <a:t>EPILO_MAC_READ dumps macros </a:t>
            </a:r>
            <a:r>
              <a:rPr lang="en-US" dirty="0"/>
              <a:t>and </a:t>
            </a:r>
            <a:r>
              <a:rPr lang="en-US" dirty="0" smtClean="0"/>
              <a:t>EPILO_MAC_CHECK checksums macros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 - Dataflow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76" y="4088656"/>
            <a:ext cx="62738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0513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2139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 </a:t>
            </a:r>
            <a:r>
              <a:rPr lang="en-US" dirty="0"/>
              <a:t>and status from spacecraft includes</a:t>
            </a:r>
          </a:p>
          <a:p>
            <a:pPr lvl="1"/>
            <a:r>
              <a:rPr lang="en-US" dirty="0"/>
              <a:t>Startup Mode: selects manual vs. autonomous operation</a:t>
            </a:r>
          </a:p>
          <a:p>
            <a:pPr lvl="1"/>
            <a:r>
              <a:rPr lang="en-US" dirty="0"/>
              <a:t>Solar </a:t>
            </a:r>
            <a:r>
              <a:rPr lang="en-US" dirty="0" smtClean="0"/>
              <a:t>Distance: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distance to the sun </a:t>
            </a:r>
            <a:r>
              <a:rPr lang="en-US" dirty="0" smtClean="0"/>
              <a:t>(km)</a:t>
            </a:r>
          </a:p>
          <a:p>
            <a:pPr lvl="2"/>
            <a:r>
              <a:rPr lang="en-US" dirty="0" smtClean="0"/>
              <a:t>Inbound </a:t>
            </a:r>
            <a:r>
              <a:rPr lang="en-US" dirty="0"/>
              <a:t>vs. </a:t>
            </a:r>
            <a:r>
              <a:rPr lang="en-US" dirty="0" smtClean="0"/>
              <a:t>outbound flag</a:t>
            </a:r>
          </a:p>
          <a:p>
            <a:pPr lvl="2"/>
            <a:r>
              <a:rPr lang="en-US" dirty="0" smtClean="0"/>
              <a:t>Validity flag</a:t>
            </a:r>
          </a:p>
          <a:p>
            <a:pPr lvl="1"/>
            <a:r>
              <a:rPr lang="en-US" dirty="0" smtClean="0"/>
              <a:t>Power down warning flag</a:t>
            </a:r>
            <a:endParaRPr lang="en-US" dirty="0"/>
          </a:p>
          <a:p>
            <a:r>
              <a:rPr lang="en-US" dirty="0"/>
              <a:t>If autonomous operation is selected, EPI-Lo software will:</a:t>
            </a:r>
          </a:p>
          <a:p>
            <a:pPr lvl="1"/>
            <a:r>
              <a:rPr lang="en-US" dirty="0"/>
              <a:t>Automatically load macros from MRAM</a:t>
            </a:r>
          </a:p>
          <a:p>
            <a:pPr lvl="1"/>
            <a:r>
              <a:rPr lang="en-US" dirty="0"/>
              <a:t>Run startup macro; this ramps up HVs, etc.</a:t>
            </a:r>
          </a:p>
          <a:p>
            <a:pPr lvl="1"/>
            <a:r>
              <a:rPr lang="en-US" dirty="0"/>
              <a:t>Monitor solar distance against a set of </a:t>
            </a:r>
            <a:r>
              <a:rPr lang="en-US" dirty="0" err="1"/>
              <a:t>commandable</a:t>
            </a:r>
            <a:r>
              <a:rPr lang="en-US" dirty="0"/>
              <a:t> thresholds</a:t>
            </a:r>
          </a:p>
          <a:p>
            <a:pPr lvl="2"/>
            <a:r>
              <a:rPr lang="en-US" dirty="0"/>
              <a:t>Different threshold crossings trigger different macros to run</a:t>
            </a:r>
          </a:p>
          <a:p>
            <a:pPr lvl="2"/>
            <a:r>
              <a:rPr lang="en-US" dirty="0"/>
              <a:t>Macros configure science collection, e.g. integration times,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25" y="5360478"/>
            <a:ext cx="5359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2180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4" y="1132114"/>
            <a:ext cx="5191791" cy="5238524"/>
          </a:xfrm>
        </p:spPr>
        <p:txBody>
          <a:bodyPr/>
          <a:lstStyle/>
          <a:p>
            <a:r>
              <a:rPr lang="en-US" dirty="0" smtClean="0"/>
              <a:t>EPILO_OP_REGION command defines a region within the orbit</a:t>
            </a:r>
          </a:p>
          <a:p>
            <a:pPr lvl="1"/>
            <a:r>
              <a:rPr lang="en-US" dirty="0" smtClean="0"/>
              <a:t>Arguments specify start of region; region extends to start of next region</a:t>
            </a:r>
          </a:p>
          <a:p>
            <a:pPr lvl="1"/>
            <a:r>
              <a:rPr lang="en-US" dirty="0" smtClean="0"/>
              <a:t>Argument also specifies macro to run when region is entered </a:t>
            </a:r>
          </a:p>
          <a:p>
            <a:pPr lvl="1"/>
            <a:r>
              <a:rPr lang="en-US" dirty="0" smtClean="0"/>
              <a:t>Up to 25 regions can be defined</a:t>
            </a:r>
          </a:p>
          <a:p>
            <a:r>
              <a:rPr lang="en-US" dirty="0" smtClean="0"/>
              <a:t>EPILO_OP_READ command dumps the definition of all regions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Operations - Regions Definition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257" y="1804641"/>
            <a:ext cx="3530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9542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4" y="1132114"/>
            <a:ext cx="5191791" cy="5238524"/>
          </a:xfrm>
        </p:spPr>
        <p:txBody>
          <a:bodyPr/>
          <a:lstStyle/>
          <a:p>
            <a:r>
              <a:rPr lang="en-US" dirty="0" smtClean="0"/>
              <a:t>EPILO_OP_INIT command initializations regions</a:t>
            </a:r>
          </a:p>
          <a:p>
            <a:pPr lvl="1"/>
            <a:r>
              <a:rPr lang="en-US" dirty="0" smtClean="0"/>
              <a:t>Deletes all region definitions</a:t>
            </a:r>
          </a:p>
          <a:p>
            <a:pPr lvl="1"/>
            <a:r>
              <a:rPr lang="en-US" dirty="0" smtClean="0"/>
              <a:t>Argument specifies macro to run</a:t>
            </a:r>
          </a:p>
          <a:p>
            <a:r>
              <a:rPr lang="en-US" dirty="0"/>
              <a:t>R</a:t>
            </a:r>
            <a:r>
              <a:rPr lang="en-US" dirty="0" smtClean="0"/>
              <a:t>egion definitions can be saved in non-volatile memory (MRAM)</a:t>
            </a:r>
          </a:p>
          <a:p>
            <a:pPr lvl="1"/>
            <a:r>
              <a:rPr lang="en-US" dirty="0" smtClean="0"/>
              <a:t>Regions definition commands can be executed from macros, macros can be saved in MRAM, and therefore region definitions can be saved</a:t>
            </a:r>
          </a:p>
          <a:p>
            <a:pPr lvl="1"/>
            <a:r>
              <a:rPr lang="en-US" dirty="0" smtClean="0"/>
              <a:t>Region definitions for a “generic” orbit could be available in the default macros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Operations - Regions Initialization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486" y="1930400"/>
            <a:ext cx="36195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57314"/>
      </p:ext>
    </p:extLst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13217</TotalTime>
  <Words>1117</Words>
  <Application>Microsoft Macintosh PowerPoint</Application>
  <PresentationFormat>On-screen Show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Mid Phase B Status - ISIS - DRAFT 1</vt:lpstr>
      <vt:lpstr>Microsoft Word Document</vt:lpstr>
      <vt:lpstr>PowerPoint Presentation</vt:lpstr>
      <vt:lpstr>Overview</vt:lpstr>
      <vt:lpstr>Start-Up</vt:lpstr>
      <vt:lpstr>Macros</vt:lpstr>
      <vt:lpstr>Macros - Definition and Control Flow</vt:lpstr>
      <vt:lpstr>Macros - Dataflow</vt:lpstr>
      <vt:lpstr>Operations</vt:lpstr>
      <vt:lpstr>Operations - Regions Definition</vt:lpstr>
      <vt:lpstr>Operations - Regions Initialization</vt:lpstr>
      <vt:lpstr>Instrument Safety - Alarms and Monitors</vt:lpstr>
      <vt:lpstr>Instrument Safety - Monitoring Algorithm</vt:lpstr>
      <vt:lpstr>Instrument Safety - HV Over-Current</vt:lpstr>
      <vt:lpstr>Instrument Safety - Miscellany</vt:lpstr>
      <vt:lpstr>Status</vt:lpstr>
      <vt:lpstr>Appendix</vt:lpstr>
      <vt:lpstr>Monitored Data</vt:lpstr>
      <vt:lpstr>Monitored Data (Cont.)</vt:lpstr>
      <vt:lpstr>Default Macros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subject/>
  <dc:creator>hayes</dc:creator>
  <cp:keywords/>
  <dc:description/>
  <cp:lastModifiedBy>John Hayes</cp:lastModifiedBy>
  <cp:revision>366</cp:revision>
  <cp:lastPrinted>2012-05-09T16:55:26Z</cp:lastPrinted>
  <dcterms:created xsi:type="dcterms:W3CDTF">2013-01-28T12:52:32Z</dcterms:created>
  <dcterms:modified xsi:type="dcterms:W3CDTF">2015-06-01T16:40:37Z</dcterms:modified>
  <cp:category/>
</cp:coreProperties>
</file>