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95" r:id="rId3"/>
    <p:sldId id="297" r:id="rId4"/>
    <p:sldId id="296" r:id="rId5"/>
    <p:sldId id="298" r:id="rId6"/>
    <p:sldId id="323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2" r:id="rId17"/>
    <p:sldId id="309" r:id="rId18"/>
    <p:sldId id="310" r:id="rId19"/>
    <p:sldId id="311" r:id="rId20"/>
    <p:sldId id="313" r:id="rId21"/>
    <p:sldId id="314" r:id="rId22"/>
    <p:sldId id="318" r:id="rId23"/>
    <p:sldId id="321" r:id="rId24"/>
    <p:sldId id="322" r:id="rId25"/>
    <p:sldId id="319" r:id="rId26"/>
    <p:sldId id="324" r:id="rId2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5454"/>
    <a:srgbClr val="0A237A"/>
    <a:srgbClr val="091C5F"/>
    <a:srgbClr val="E37D16"/>
    <a:srgbClr val="E39E16"/>
    <a:srgbClr val="FF9E16"/>
    <a:srgbClr val="002463"/>
    <a:srgbClr val="163560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9617" autoAdjust="0"/>
  </p:normalViewPr>
  <p:slideViewPr>
    <p:cSldViewPr snapToGrid="0">
      <p:cViewPr>
        <p:scale>
          <a:sx n="120" d="100"/>
          <a:sy n="120" d="100"/>
        </p:scale>
        <p:origin x="-1168" y="-80"/>
      </p:cViewPr>
      <p:guideLst>
        <p:guide orient="horz" pos="9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4592" y="-104"/>
      </p:cViewPr>
      <p:guideLst>
        <p:guide orient="horz" pos="2928"/>
        <p:guide pos="216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5B8A0F-509A-4D4E-B8A2-D4D70F6ADCD7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9996E58-9887-034D-A2C5-588D50368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002528-0F20-8844-920C-2F20B517E443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11B632-81DE-3B44-B95D-30BC8B36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4330" y="5332592"/>
            <a:ext cx="1890357" cy="583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072" y="5915868"/>
            <a:ext cx="2531231" cy="104322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99415" y="2900126"/>
            <a:ext cx="5106681" cy="105774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800" i="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891" y="238861"/>
            <a:ext cx="6492994" cy="1142693"/>
          </a:xfrm>
        </p:spPr>
        <p:txBody>
          <a:bodyPr anchor="ctr" anchorCtr="0">
            <a:normAutofit/>
          </a:bodyPr>
          <a:lstStyle>
            <a:lvl1pPr algn="l">
              <a:spcBef>
                <a:spcPts val="300"/>
              </a:spcBef>
              <a:spcAft>
                <a:spcPts val="300"/>
              </a:spcAft>
              <a:defRPr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Picture 4" descr="NASA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099" y="6175840"/>
            <a:ext cx="633420" cy="5232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723453" y="1298416"/>
            <a:ext cx="3420547" cy="0"/>
          </a:xfrm>
          <a:prstGeom prst="line">
            <a:avLst/>
          </a:prstGeom>
          <a:ln w="28575" cmpd="sng">
            <a:solidFill>
              <a:schemeClr val="bg1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robe 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167" y="241213"/>
            <a:ext cx="2026918" cy="1994605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 userDrawn="1"/>
        </p:nvSpPr>
        <p:spPr>
          <a:xfrm>
            <a:off x="486291" y="391261"/>
            <a:ext cx="6492994" cy="1142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240"/>
              </a:lnSpc>
              <a:spcBef>
                <a:spcPts val="2100"/>
              </a:spcBef>
            </a:pPr>
            <a:r>
              <a:rPr lang="en-US" sz="3200" dirty="0" smtClean="0"/>
              <a:t>Solar Probe Plus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600" b="0" i="1" baseline="14000" dirty="0" smtClean="0"/>
              <a:t>A NASA Mission to Touch the Sun</a:t>
            </a:r>
            <a:endParaRPr lang="en-US" sz="3600" b="0" i="1" baseline="14000" dirty="0"/>
          </a:p>
        </p:txBody>
      </p:sp>
    </p:spTree>
    <p:extLst>
      <p:ext uri="{BB962C8B-B14F-4D97-AF65-F5344CB8AC3E}">
        <p14:creationId xmlns:p14="http://schemas.microsoft.com/office/powerpoint/2010/main" val="20410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86603" y="1508432"/>
            <a:ext cx="8570794" cy="487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504949"/>
            <a:ext cx="4222800" cy="4878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063" y="2313327"/>
            <a:ext cx="4224528" cy="40705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8870410-D86D-1344-AB34-6EED34119938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90F4418-3479-284E-A8A5-44888D79A0C8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e White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pl_small_vertical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e White backgroun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3" y="-1"/>
            <a:ext cx="9157555" cy="12341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200" y="208865"/>
            <a:ext cx="6645307" cy="8034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519" y="6230145"/>
            <a:ext cx="1807542" cy="744957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8769219" y="6611548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0290D-4606-4C02-B498-50EFD41AC8B6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00251" y="1504949"/>
            <a:ext cx="8517810" cy="487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Probe Log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699" y="118383"/>
            <a:ext cx="1557385" cy="153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0436" y="6599552"/>
            <a:ext cx="124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Solar</a:t>
            </a:r>
            <a:r>
              <a:rPr lang="en-US" sz="1100" baseline="0" dirty="0" smtClean="0"/>
              <a:t> Probe Plus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6FDEB1F-3688-5049-9B63-CEB106126537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14" name="Picture 13" descr="NASA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385" y="6443167"/>
            <a:ext cx="386040" cy="3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Wingdings" charset="2"/>
        <a:buChar char="§"/>
        <a:defRPr sz="2000" b="1" kern="1200">
          <a:solidFill>
            <a:srgbClr val="0A237A"/>
          </a:solidFill>
          <a:latin typeface="+mn-lt"/>
          <a:ea typeface="+mn-ea"/>
          <a:cs typeface="+mn-cs"/>
        </a:defRPr>
      </a:lvl1pPr>
      <a:lvl2pPr marL="6270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Ø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Lucida Grande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v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6/24/2015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SPP Spacecraft Autonomy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Mode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61" y="2075290"/>
            <a:ext cx="8743207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2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Autonomy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Spacecraft Autonomy </a:t>
            </a:r>
            <a:r>
              <a:rPr lang="en-US" dirty="0"/>
              <a:t>System provides overarching protection which can either:</a:t>
            </a:r>
          </a:p>
          <a:p>
            <a:pPr lvl="1"/>
            <a:r>
              <a:rPr lang="en-US" dirty="0"/>
              <a:t>Power On an instrument</a:t>
            </a:r>
          </a:p>
          <a:p>
            <a:pPr lvl="1"/>
            <a:r>
              <a:rPr lang="en-US" dirty="0"/>
              <a:t>Power Off an instrument</a:t>
            </a:r>
          </a:p>
          <a:p>
            <a:pPr lvl="1"/>
            <a:r>
              <a:rPr lang="en-US" dirty="0"/>
              <a:t>Power Cycle an instrument</a:t>
            </a:r>
          </a:p>
          <a:p>
            <a:pPr lvl="2"/>
            <a:r>
              <a:rPr lang="en-US" dirty="0"/>
              <a:t>i.e., power instrument off for predefined number of seconds and then power it back on</a:t>
            </a:r>
          </a:p>
          <a:p>
            <a:r>
              <a:rPr lang="en-US" dirty="0"/>
              <a:t>Each instrument has its own internal </a:t>
            </a:r>
            <a:r>
              <a:rPr lang="en-US" dirty="0" err="1" smtClean="0"/>
              <a:t>safing</a:t>
            </a:r>
            <a:endParaRPr lang="en-US" dirty="0" smtClean="0"/>
          </a:p>
          <a:p>
            <a:pPr lvl="1"/>
            <a:r>
              <a:rPr lang="en-US" dirty="0" smtClean="0"/>
              <a:t>Discussed in following presentations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instrument sends Interface Transfer Frames (ITFs) to the Prime CDH at a 1 Hz (or higher) rate.</a:t>
            </a:r>
          </a:p>
          <a:p>
            <a:pPr lvl="1"/>
            <a:r>
              <a:rPr lang="en-US" dirty="0"/>
              <a:t>Each ITF contains an 8-bit sequence counter that is incremented by the instrument. The Prime CDH Flight Software monitors the sequence counter and declares a failed aliveness if the sequence counter fails to increment or if the ITFs are not valid.</a:t>
            </a:r>
          </a:p>
          <a:p>
            <a:pPr lvl="2"/>
            <a:r>
              <a:rPr lang="en-US" dirty="0"/>
              <a:t>This provides a mechanism for the Autonomy System to monitor instrument aliveness.</a:t>
            </a:r>
          </a:p>
          <a:p>
            <a:pPr lvl="1"/>
            <a:r>
              <a:rPr lang="en-US" dirty="0"/>
              <a:t>Each ITF also contains a pair of bits so that each instrument can self-request a power off or power cycle of the instrument.</a:t>
            </a:r>
          </a:p>
          <a:p>
            <a:pPr lvl="2"/>
            <a:r>
              <a:rPr lang="en-US" dirty="0"/>
              <a:t>A power off request trumps a power cycle request if both bits are asserted.</a:t>
            </a:r>
          </a:p>
          <a:p>
            <a:pPr lvl="1"/>
            <a:endParaRPr lang="en-US" dirty="0"/>
          </a:p>
          <a:p>
            <a:r>
              <a:rPr lang="en-US" dirty="0"/>
              <a:t>Autonomy can send an individual instrument a shutdown warning prior to removing power from the instrument</a:t>
            </a:r>
          </a:p>
          <a:p>
            <a:pPr lvl="1"/>
            <a:r>
              <a:rPr lang="en-US" dirty="0"/>
              <a:t>In general, Autonomy will provide an instrument a 60-second shutdown warning if the power-down is not urgent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</a:t>
            </a:r>
            <a:r>
              <a:rPr lang="en-US" dirty="0" smtClean="0"/>
              <a:t>instrument </a:t>
            </a:r>
            <a:r>
              <a:rPr lang="en-US" dirty="0"/>
              <a:t>the Autonomy System provides the following protection:</a:t>
            </a:r>
          </a:p>
          <a:p>
            <a:pPr lvl="1"/>
            <a:r>
              <a:rPr lang="en-US" i="1" u="sng" dirty="0"/>
              <a:t>Self-Power Down Request:</a:t>
            </a:r>
            <a:r>
              <a:rPr lang="en-US" dirty="0"/>
              <a:t>  Power off an instrument that requests it</a:t>
            </a:r>
          </a:p>
          <a:p>
            <a:pPr lvl="1"/>
            <a:r>
              <a:rPr lang="en-US" i="1" u="sng" dirty="0"/>
              <a:t>Self-Power Cycle Request:</a:t>
            </a:r>
            <a:r>
              <a:rPr lang="en-US" dirty="0"/>
              <a:t>  Power cycle an instrument that requests it</a:t>
            </a:r>
          </a:p>
          <a:p>
            <a:pPr lvl="1"/>
            <a:r>
              <a:rPr lang="en-US" i="1" u="sng" dirty="0"/>
              <a:t>Instrument Stale Aliveness:</a:t>
            </a:r>
            <a:r>
              <a:rPr lang="en-US" dirty="0"/>
              <a:t>  Power off an instrument whose aliveness fails</a:t>
            </a:r>
          </a:p>
          <a:p>
            <a:pPr lvl="1"/>
            <a:r>
              <a:rPr lang="en-US" i="1" u="sng" dirty="0"/>
              <a:t>Instrument Excessive Power Consumption:</a:t>
            </a:r>
            <a:r>
              <a:rPr lang="en-US" dirty="0"/>
              <a:t>  Power off an instrument if its power consumption exceeds limits</a:t>
            </a:r>
          </a:p>
          <a:p>
            <a:pPr lvl="1"/>
            <a:r>
              <a:rPr lang="en-US" i="1" u="sng" dirty="0" smtClean="0"/>
              <a:t>Instrument </a:t>
            </a:r>
            <a:r>
              <a:rPr lang="en-US" i="1" u="sng" dirty="0"/>
              <a:t>LVDS Over-Voltage:</a:t>
            </a:r>
            <a:r>
              <a:rPr lang="en-US" dirty="0"/>
              <a:t>  Power off an instrument if it applies LVDS over-voltage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Because of the mission criticality of keeping the instruments operating, the Autonomy System includes provisions for powering on instruments in Operational Mode – Level 2 or 3.</a:t>
            </a:r>
          </a:p>
          <a:p>
            <a:pPr lvl="1"/>
            <a:r>
              <a:rPr lang="en-US" sz="1600" dirty="0"/>
              <a:t>Instruments are powered on at 0.25 AU Inbound</a:t>
            </a:r>
          </a:p>
          <a:p>
            <a:pPr lvl="1"/>
            <a:r>
              <a:rPr lang="en-US" sz="1600" dirty="0"/>
              <a:t>“Second-chance” power-on after specific </a:t>
            </a:r>
            <a:r>
              <a:rPr lang="en-US" sz="1600" dirty="0" smtClean="0"/>
              <a:t>power-downs</a:t>
            </a:r>
            <a:endParaRPr lang="en-US" sz="1800" dirty="0"/>
          </a:p>
          <a:p>
            <a:r>
              <a:rPr lang="en-US" sz="1800" dirty="0"/>
              <a:t>The Second-chance power-on in Operational Mode – Level 2 or 3 is selectively performed based on solar distance and based on the manner in which the instrument had been powered down.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29468"/>
              </p:ext>
            </p:extLst>
          </p:nvPr>
        </p:nvGraphicFramePr>
        <p:xfrm>
          <a:off x="1127167" y="4114511"/>
          <a:ext cx="6669087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6781687" imgH="2248020" progId="Excel.Sheet.12">
                  <p:embed/>
                </p:oleObj>
              </mc:Choice>
              <mc:Fallback>
                <p:oleObj name="Worksheet" r:id="rId4" imgW="6781687" imgH="2248020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67" y="4114511"/>
                        <a:ext cx="6669087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60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EPI-Lo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55496"/>
              </p:ext>
            </p:extLst>
          </p:nvPr>
        </p:nvGraphicFramePr>
        <p:xfrm>
          <a:off x="522288" y="2106613"/>
          <a:ext cx="768667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7686633" imgH="3819420" progId="Excel.Sheet.12">
                  <p:embed/>
                </p:oleObj>
              </mc:Choice>
              <mc:Fallback>
                <p:oleObj name="Worksheet" r:id="rId4" imgW="7686633" imgH="381942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106613"/>
                        <a:ext cx="768667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49857" y="3347499"/>
            <a:ext cx="8038769" cy="0"/>
          </a:xfrm>
          <a:prstGeom prst="line">
            <a:avLst/>
          </a:prstGeom>
          <a:ln w="28575">
            <a:solidFill>
              <a:schemeClr val="accent5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0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Power-On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powering on EPI-Lo, the instrument must be warmed up using its survival/warm-up heaters to a temperature suitable for power-on</a:t>
            </a:r>
          </a:p>
          <a:p>
            <a:r>
              <a:rPr lang="en-US" dirty="0"/>
              <a:t>The Autonomy System provides a macro that can be used by Mission Operations and Autonomy to perform the EPI-Lo power-on </a:t>
            </a:r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Power on the EPI-Lo survival/warm-up heaters</a:t>
            </a:r>
          </a:p>
          <a:p>
            <a:pPr lvl="1"/>
            <a:r>
              <a:rPr lang="en-US" dirty="0" smtClean="0"/>
              <a:t>Wait </a:t>
            </a:r>
            <a:r>
              <a:rPr lang="en-US" dirty="0"/>
              <a:t>until EPI-</a:t>
            </a:r>
            <a:r>
              <a:rPr lang="en-US" dirty="0" err="1"/>
              <a:t>Lo’s</a:t>
            </a:r>
            <a:r>
              <a:rPr lang="en-US" dirty="0"/>
              <a:t> temperature is suitable for power-on</a:t>
            </a:r>
          </a:p>
          <a:p>
            <a:pPr lvl="1"/>
            <a:r>
              <a:rPr lang="en-US" dirty="0"/>
              <a:t>Power on EPI-Lo (into reduced-power mode)</a:t>
            </a:r>
          </a:p>
          <a:p>
            <a:pPr lvl="1"/>
            <a:r>
              <a:rPr lang="en-US" dirty="0"/>
              <a:t>Wait for EPI-Lo to promote itself into full-power mode</a:t>
            </a:r>
          </a:p>
          <a:p>
            <a:pPr lvl="1"/>
            <a:r>
              <a:rPr lang="en-US" dirty="0"/>
              <a:t>Power off the EPI-Lo survival/warm-up heaters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7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16" y="1235492"/>
            <a:ext cx="6925586" cy="533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5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Design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Autonomy powers down the entire payload </a:t>
            </a:r>
            <a:r>
              <a:rPr lang="en-US" sz="1800" u="sng" dirty="0"/>
              <a:t>with</a:t>
            </a:r>
            <a:r>
              <a:rPr lang="en-US" sz="1800" dirty="0"/>
              <a:t> shutdown warnings when configuring for the following spacecraft modes</a:t>
            </a:r>
          </a:p>
          <a:p>
            <a:pPr lvl="1"/>
            <a:r>
              <a:rPr lang="en-US" sz="1600" dirty="0"/>
              <a:t>Operational Mode – Level 2 (outside 0.25 AU)</a:t>
            </a:r>
          </a:p>
          <a:p>
            <a:pPr lvl="1"/>
            <a:r>
              <a:rPr lang="en-US" sz="1600" dirty="0"/>
              <a:t>Operational Mode – Level 1</a:t>
            </a:r>
          </a:p>
          <a:p>
            <a:pPr lvl="1"/>
            <a:r>
              <a:rPr lang="en-US" sz="1600" dirty="0"/>
              <a:t>Safe Mode – Standby</a:t>
            </a:r>
          </a:p>
          <a:p>
            <a:pPr lvl="1"/>
            <a:r>
              <a:rPr lang="en-US" sz="1600" dirty="0"/>
              <a:t>Safe Mode – Earth Acquisition</a:t>
            </a:r>
          </a:p>
          <a:p>
            <a:pPr lvl="1"/>
            <a:r>
              <a:rPr lang="en-US" sz="1600" dirty="0"/>
              <a:t>Safe Mode – Standby + Earth Acquisition</a:t>
            </a:r>
          </a:p>
          <a:p>
            <a:endParaRPr lang="en-US" sz="1400" dirty="0"/>
          </a:p>
          <a:p>
            <a:r>
              <a:rPr lang="en-US" sz="1800" dirty="0"/>
              <a:t>Autonomy powers down the entire payload </a:t>
            </a:r>
            <a:r>
              <a:rPr lang="en-US" sz="1800" u="sng" dirty="0"/>
              <a:t>without</a:t>
            </a:r>
            <a:r>
              <a:rPr lang="en-US" sz="1800" dirty="0"/>
              <a:t> shutdown warnings when</a:t>
            </a:r>
          </a:p>
          <a:p>
            <a:pPr lvl="1"/>
            <a:r>
              <a:rPr lang="en-US" sz="1600" dirty="0"/>
              <a:t>an instrument is powered on outside 0.25 AU while </a:t>
            </a:r>
            <a:r>
              <a:rPr lang="en-US" sz="1600" dirty="0" err="1"/>
              <a:t>Ka</a:t>
            </a:r>
            <a:r>
              <a:rPr lang="en-US" sz="1600" dirty="0"/>
              <a:t>-band TWTA is on</a:t>
            </a:r>
          </a:p>
          <a:p>
            <a:endParaRPr lang="en-US" sz="1400" dirty="0"/>
          </a:p>
          <a:p>
            <a:r>
              <a:rPr lang="en-US" sz="1800" dirty="0"/>
              <a:t>Autonomy powers on the entire payload when configuring for the following spacecraft modes</a:t>
            </a:r>
          </a:p>
          <a:p>
            <a:pPr lvl="1"/>
            <a:r>
              <a:rPr lang="en-US" sz="1600" dirty="0"/>
              <a:t>Operational Mode – Level 3 (inside 0.25 AU)</a:t>
            </a:r>
          </a:p>
          <a:p>
            <a:pPr lvl="1"/>
            <a:r>
              <a:rPr lang="en-US" sz="1600" dirty="0"/>
              <a:t>Operational Mode – Level 2 (inside 0.25 AU)</a:t>
            </a:r>
          </a:p>
          <a:p>
            <a:pPr lvl="1"/>
            <a:endParaRPr lang="en-US" sz="1600" dirty="0"/>
          </a:p>
          <a:p>
            <a:r>
              <a:rPr lang="en-US" sz="1800" i="1" dirty="0"/>
              <a:t>Note: Flight Software will directly shutdown payload </a:t>
            </a:r>
            <a:r>
              <a:rPr lang="en-US" sz="1800" i="1" u="sng" dirty="0"/>
              <a:t>without</a:t>
            </a:r>
            <a:r>
              <a:rPr lang="en-US" sz="1800" i="1" dirty="0"/>
              <a:t> warning on a demotion into Safe Mode – Solar Array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0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Design (1 of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9" y="1298466"/>
            <a:ext cx="6965343" cy="530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Autonomy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Spacecraft Autonomy Overview</a:t>
            </a:r>
          </a:p>
          <a:p>
            <a:r>
              <a:rPr lang="en-US" dirty="0" smtClean="0"/>
              <a:t>Spacecraft Modes</a:t>
            </a:r>
          </a:p>
          <a:p>
            <a:r>
              <a:rPr lang="en-US" dirty="0" smtClean="0"/>
              <a:t>Instrument Autonomy Overview </a:t>
            </a:r>
          </a:p>
          <a:p>
            <a:pPr lvl="1"/>
            <a:r>
              <a:rPr lang="en-US" dirty="0" smtClean="0"/>
              <a:t>EPI-Lo Instrument Autonomy</a:t>
            </a:r>
          </a:p>
          <a:p>
            <a:r>
              <a:rPr lang="en-US" dirty="0" smtClean="0"/>
              <a:t>Payload Autonomy Overview</a:t>
            </a:r>
          </a:p>
          <a:p>
            <a:r>
              <a:rPr lang="en-US" dirty="0" smtClean="0"/>
              <a:t>Instrument Heater Autonomy Overview</a:t>
            </a:r>
          </a:p>
          <a:p>
            <a:pPr lvl="1"/>
            <a:r>
              <a:rPr lang="en-US" dirty="0" smtClean="0"/>
              <a:t>EPI-Lo Heater Autonomy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0" y="1351721"/>
            <a:ext cx="7099549" cy="515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Heaters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Instrument heaters are single string</a:t>
            </a:r>
          </a:p>
          <a:p>
            <a:r>
              <a:rPr lang="en-US" dirty="0" smtClean="0"/>
              <a:t>EPI-Lo survival and warm-up heaters are software controlled</a:t>
            </a:r>
          </a:p>
          <a:p>
            <a:pPr lvl="1"/>
            <a:r>
              <a:rPr lang="en-US" dirty="0" smtClean="0"/>
              <a:t>EPI-Lo does not have operational heaters</a:t>
            </a:r>
          </a:p>
          <a:p>
            <a:r>
              <a:rPr lang="en-US" dirty="0"/>
              <a:t>Autonomy also enforces instrument heater ground rules (individually negotiated with each instrument team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Instrument heater over-conductance rules eliminated post-Autonomy CDR with agreement from all instrument teams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43" y="4110442"/>
            <a:ext cx="8334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0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Heater 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0F4418-3479-284E-A8A5-44888D79A0C8}" type="datetime1">
              <a:rPr lang="en-US" smtClean="0"/>
              <a:t>11/10/15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87707"/>
              </p:ext>
            </p:extLst>
          </p:nvPr>
        </p:nvGraphicFramePr>
        <p:xfrm>
          <a:off x="277089" y="1527628"/>
          <a:ext cx="8439399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815"/>
                <a:gridCol w="7659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AUT-169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Autonomy shall power on the EPI-Lo survival/warm-up heaters if the heaters are powered off and any of the following conditions are true:</a:t>
                      </a:r>
                    </a:p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EPI-Lo is powered off and EPI-</a:t>
                      </a:r>
                      <a:r>
                        <a:rPr lang="en-US" sz="1100" u="none" strike="noStrike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Lo's</a:t>
                      </a:r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temperature is below a programmable powered-off low limit -OR-</a:t>
                      </a:r>
                    </a:p>
                    <a:p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EPI-Lo is powered on in reduced-power mode and its temperature is below a programmable reduced-power/warm-up low limit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AUT-170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Autonomy shall power off the EPI-Lo survival/warm-up heaters if the heaters are powered on and any of the following conditions are true:</a:t>
                      </a:r>
                    </a:p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EPI-Lo is powered off and is not being warmed-up for power-on and its temperature is above a programmable powered-off high limit -OR-</a:t>
                      </a:r>
                    </a:p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EPI-Lo is powered on in reduced-power mode and its temperature is above a programmable reduced-power high limit -OR-</a:t>
                      </a:r>
                    </a:p>
                    <a:p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EPI-Lo is powered on in full-power mode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1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EPI-Lo Heater Power-On Sequence Details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851535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EPI-Lo (</a:t>
            </a:r>
            <a:r>
              <a:rPr lang="en-US" i="1" dirty="0">
                <a:solidFill>
                  <a:srgbClr val="7030A0"/>
                </a:solidFill>
              </a:rPr>
              <a:t>differences from EPI-Hi shown in purple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When the instrument is off Autonomy operates the survival/warm-up heater service as a “software thermostat” between two programmable thresholds</a:t>
            </a:r>
          </a:p>
          <a:p>
            <a:pPr lvl="1"/>
            <a:r>
              <a:rPr lang="en-US" dirty="0"/>
              <a:t>When the instrument is in Warm-up mode, Autonomy turns the </a:t>
            </a:r>
            <a:r>
              <a:rPr lang="en-US" dirty="0" smtClean="0"/>
              <a:t>heaters </a:t>
            </a:r>
            <a:r>
              <a:rPr lang="en-US" dirty="0"/>
              <a:t>on and drives up the temperature</a:t>
            </a:r>
          </a:p>
          <a:p>
            <a:pPr lvl="1"/>
            <a:r>
              <a:rPr lang="en-US" dirty="0"/>
              <a:t>Autonomy then waits until the instrument’s temperature is safe for power-on before applying power to the instrument</a:t>
            </a:r>
          </a:p>
          <a:p>
            <a:pPr lvl="2"/>
            <a:r>
              <a:rPr lang="en-US" i="1" dirty="0" smtClean="0">
                <a:solidFill>
                  <a:srgbClr val="7030A0"/>
                </a:solidFill>
              </a:rPr>
              <a:t>When </a:t>
            </a:r>
            <a:r>
              <a:rPr lang="en-US" i="1" dirty="0">
                <a:solidFill>
                  <a:srgbClr val="7030A0"/>
                </a:solidFill>
              </a:rPr>
              <a:t>the instrument is powered it will start in Low Power mode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Autonomy will continue to operate the survival/warm-up heater as a “software thermostat” between two different programmable thresholds while the instrument is in Low Power </a:t>
            </a:r>
            <a:r>
              <a:rPr lang="en-US" i="1" dirty="0" smtClean="0">
                <a:solidFill>
                  <a:srgbClr val="7030A0"/>
                </a:solidFill>
              </a:rPr>
              <a:t>Mode</a:t>
            </a:r>
          </a:p>
          <a:p>
            <a:pPr lvl="2"/>
            <a:r>
              <a:rPr lang="en-US" i="1" dirty="0" smtClean="0">
                <a:solidFill>
                  <a:srgbClr val="7030A0"/>
                </a:solidFill>
              </a:rPr>
              <a:t>The instrument will autonomously transition itself into Full Power Mode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When </a:t>
            </a:r>
            <a:r>
              <a:rPr lang="en-US" dirty="0"/>
              <a:t>the instrument is powered </a:t>
            </a:r>
            <a:r>
              <a:rPr lang="en-US" i="1" dirty="0">
                <a:solidFill>
                  <a:srgbClr val="7030A0"/>
                </a:solidFill>
              </a:rPr>
              <a:t>in Full Power Mode</a:t>
            </a:r>
            <a:r>
              <a:rPr lang="en-US" dirty="0"/>
              <a:t>, Autonomy powers off the survival/warm-up heaters (instrument’s FSW will manage internal heaters)</a:t>
            </a:r>
          </a:p>
          <a:p>
            <a:pPr lvl="1"/>
            <a:r>
              <a:rPr lang="en-US" i="1" dirty="0"/>
              <a:t>Note: Although the </a:t>
            </a:r>
            <a:r>
              <a:rPr lang="en-US" i="1" dirty="0" smtClean="0"/>
              <a:t>EPI-Lo </a:t>
            </a:r>
            <a:r>
              <a:rPr lang="en-US" i="1" dirty="0"/>
              <a:t>survival/warm-up heater service includes a thermostat, it is only used only as a backup mechanism to mitigate a PDU failure.  The primary temperature control is via Autonomy.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799" y="6599302"/>
            <a:ext cx="2908183" cy="1966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EPI-Lo Power-On Sequence Diagram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799" y="6599302"/>
            <a:ext cx="2908183" cy="1966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" y="1520760"/>
            <a:ext cx="8861426" cy="46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32" y="1270610"/>
            <a:ext cx="7021001" cy="52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3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Instrument autonomy needs are well understood </a:t>
            </a:r>
          </a:p>
          <a:p>
            <a:r>
              <a:rPr lang="en-US" dirty="0" smtClean="0"/>
              <a:t>Spacecraft autonomy team is staffed and ready to start rule development</a:t>
            </a:r>
          </a:p>
          <a:p>
            <a:r>
              <a:rPr lang="en-US" dirty="0" smtClean="0"/>
              <a:t>Key Milestones: </a:t>
            </a:r>
          </a:p>
          <a:p>
            <a:pPr lvl="1"/>
            <a:r>
              <a:rPr lang="en-US" sz="1600" dirty="0"/>
              <a:t>June </a:t>
            </a:r>
            <a:r>
              <a:rPr lang="en-US" sz="1600" dirty="0" smtClean="0"/>
              <a:t>2015</a:t>
            </a:r>
            <a:r>
              <a:rPr lang="en-US" dirty="0" smtClean="0"/>
              <a:t>		FSW </a:t>
            </a:r>
            <a:r>
              <a:rPr lang="en-US" dirty="0"/>
              <a:t>Build 1 Delivered and Available</a:t>
            </a:r>
          </a:p>
          <a:p>
            <a:pPr lvl="2"/>
            <a:r>
              <a:rPr lang="en-US" dirty="0"/>
              <a:t>Includes Autonomy Engine and FSW interfaces to components</a:t>
            </a:r>
          </a:p>
          <a:p>
            <a:pPr lvl="2"/>
            <a:r>
              <a:rPr lang="en-US" dirty="0"/>
              <a:t>Autonomy implementation and testing can proceed in earnest</a:t>
            </a:r>
          </a:p>
          <a:p>
            <a:pPr lvl="1"/>
            <a:r>
              <a:rPr lang="en-US" sz="1600" dirty="0"/>
              <a:t>January </a:t>
            </a:r>
            <a:r>
              <a:rPr lang="en-US" sz="1600" dirty="0" smtClean="0"/>
              <a:t>2016</a:t>
            </a:r>
            <a:r>
              <a:rPr lang="en-US" dirty="0" smtClean="0"/>
              <a:t>	FSW </a:t>
            </a:r>
            <a:r>
              <a:rPr lang="en-US" dirty="0"/>
              <a:t>Build 2 Delivered and Available</a:t>
            </a:r>
          </a:p>
          <a:p>
            <a:pPr lvl="2"/>
            <a:r>
              <a:rPr lang="en-US" dirty="0"/>
              <a:t>Includes most planned FSW functionality</a:t>
            </a:r>
          </a:p>
          <a:p>
            <a:pPr lvl="2"/>
            <a:r>
              <a:rPr lang="en-US" dirty="0"/>
              <a:t>Autonomy implementation and testing continues</a:t>
            </a:r>
          </a:p>
          <a:p>
            <a:pPr lvl="1"/>
            <a:r>
              <a:rPr lang="en-US" sz="1600" dirty="0"/>
              <a:t>July 2016</a:t>
            </a:r>
            <a:r>
              <a:rPr lang="en-US" dirty="0"/>
              <a:t>	</a:t>
            </a:r>
            <a:r>
              <a:rPr lang="en-US" dirty="0" smtClean="0"/>
              <a:t>	FSW </a:t>
            </a:r>
            <a:r>
              <a:rPr lang="en-US" dirty="0"/>
              <a:t>Build 3 Delivered and Available</a:t>
            </a:r>
          </a:p>
          <a:p>
            <a:pPr lvl="2"/>
            <a:r>
              <a:rPr lang="en-US" dirty="0"/>
              <a:t>Includes all planned FSW functionality</a:t>
            </a:r>
          </a:p>
          <a:p>
            <a:pPr lvl="1"/>
            <a:r>
              <a:rPr lang="en-US" sz="1600" dirty="0"/>
              <a:t>August 2016	</a:t>
            </a:r>
            <a:r>
              <a:rPr lang="en-US" sz="1600" dirty="0" smtClean="0"/>
              <a:t>	</a:t>
            </a:r>
            <a:r>
              <a:rPr lang="en-US" dirty="0" smtClean="0"/>
              <a:t>Delivery </a:t>
            </a:r>
            <a:r>
              <a:rPr lang="en-US" dirty="0"/>
              <a:t>of Autonomy System to Spacecraft I&amp;T</a:t>
            </a:r>
          </a:p>
          <a:p>
            <a:pPr lvl="2"/>
            <a:r>
              <a:rPr lang="en-US" dirty="0"/>
              <a:t>Autonomy implementation and unit testing should be complete</a:t>
            </a:r>
          </a:p>
          <a:p>
            <a:pPr lvl="2"/>
            <a:r>
              <a:rPr lang="en-US" dirty="0"/>
              <a:t>Start of autonomy testing on spacecraft and high fidelity simulators</a:t>
            </a:r>
          </a:p>
          <a:p>
            <a:pPr lvl="2"/>
            <a:r>
              <a:rPr lang="en-US" dirty="0"/>
              <a:t>Fault Management testing begins on spacecraft and simulators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67167" y="6384897"/>
            <a:ext cx="2150830" cy="473103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Spacecraft Autonomy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15332"/>
            <a:ext cx="8570794" cy="4047214"/>
          </a:xfrm>
        </p:spPr>
        <p:txBody>
          <a:bodyPr>
            <a:normAutofit/>
          </a:bodyPr>
          <a:lstStyle/>
          <a:p>
            <a:r>
              <a:rPr lang="en-US" sz="1800" dirty="0"/>
              <a:t>The SPP Autonomy System is a </a:t>
            </a:r>
            <a:r>
              <a:rPr lang="en-US" sz="1800" dirty="0" err="1">
                <a:solidFill>
                  <a:srgbClr val="6600CC"/>
                </a:solidFill>
              </a:rPr>
              <a:t>Monitor</a:t>
            </a:r>
            <a:r>
              <a:rPr lang="en-US" sz="1800" dirty="0" err="1">
                <a:solidFill>
                  <a:srgbClr val="6600CC"/>
                </a:solidFill>
                <a:sym typeface="Wingdings" pitchFamily="2" charset="2"/>
              </a:rPr>
              <a:t>Response</a:t>
            </a:r>
            <a:r>
              <a:rPr lang="en-US" sz="1800" dirty="0">
                <a:sym typeface="Wingdings" pitchFamily="2" charset="2"/>
              </a:rPr>
              <a:t> system where faults are detected and corrective actions are taken in response to the fault</a:t>
            </a:r>
          </a:p>
          <a:p>
            <a:pPr lvl="1"/>
            <a:r>
              <a:rPr lang="en-US" sz="1600" dirty="0">
                <a:sym typeface="Wingdings" pitchFamily="2" charset="2"/>
              </a:rPr>
              <a:t>All </a:t>
            </a: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Monitors</a:t>
            </a:r>
            <a:r>
              <a:rPr lang="en-US" sz="1600" dirty="0">
                <a:sym typeface="Wingdings" pitchFamily="2" charset="2"/>
              </a:rPr>
              <a:t> are evaluated at a 1 Hz </a:t>
            </a:r>
            <a:r>
              <a:rPr lang="en-US" sz="1600" dirty="0" smtClean="0">
                <a:sym typeface="Wingdings" pitchFamily="2" charset="2"/>
              </a:rPr>
              <a:t>rate</a:t>
            </a:r>
            <a:endParaRPr lang="en-US" sz="1600" dirty="0">
              <a:sym typeface="Wingdings" pitchFamily="2" charset="2"/>
            </a:endParaRPr>
          </a:p>
          <a:p>
            <a:r>
              <a:rPr lang="en-US" sz="1800" dirty="0"/>
              <a:t>The SPP C&amp;DH Flight Software provides an on-board </a:t>
            </a:r>
            <a:r>
              <a:rPr lang="en-US" sz="1800" dirty="0">
                <a:solidFill>
                  <a:srgbClr val="7030A0"/>
                </a:solidFill>
              </a:rPr>
              <a:t>Autonomy Engine</a:t>
            </a:r>
            <a:r>
              <a:rPr lang="en-US" sz="1800" dirty="0"/>
              <a:t> to facilitate the development of the Autonomy System.  The Autonomy Engine supports four types of </a:t>
            </a:r>
            <a:r>
              <a:rPr lang="en-US" sz="1800" dirty="0" err="1"/>
              <a:t>uploadable</a:t>
            </a:r>
            <a:r>
              <a:rPr lang="en-US" sz="1800" dirty="0"/>
              <a:t> constructs that allow the Autonomy Engineer to independently develop the Autonomy System:</a:t>
            </a:r>
          </a:p>
          <a:p>
            <a:pPr lvl="1"/>
            <a:r>
              <a:rPr lang="en-US" sz="1600" dirty="0"/>
              <a:t>Autonomy Rules </a:t>
            </a:r>
          </a:p>
          <a:p>
            <a:pPr lvl="1"/>
            <a:r>
              <a:rPr lang="en-US" sz="1600" dirty="0"/>
              <a:t>Macros</a:t>
            </a:r>
          </a:p>
          <a:p>
            <a:pPr lvl="1"/>
            <a:r>
              <a:rPr lang="en-US" sz="1600" dirty="0"/>
              <a:t>Storage Variables</a:t>
            </a:r>
          </a:p>
          <a:p>
            <a:pPr lvl="1"/>
            <a:r>
              <a:rPr lang="en-US" sz="1600" dirty="0"/>
              <a:t>Computed </a:t>
            </a:r>
            <a:r>
              <a:rPr lang="en-US" sz="1600" dirty="0" smtClean="0"/>
              <a:t>Telemetry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3265"/>
            <a:ext cx="1621194" cy="277436"/>
          </a:xfrm>
        </p:spPr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50" y="3490622"/>
            <a:ext cx="4174435" cy="33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9974" y="4780257"/>
            <a:ext cx="5023546" cy="177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charset="2"/>
              <a:buChar char="§"/>
              <a:defRPr sz="2000" b="1" kern="1200">
                <a:solidFill>
                  <a:srgbClr val="0A237A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Ø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4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Lucida Grande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338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v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7030A0"/>
                </a:solidFill>
              </a:rPr>
              <a:t>Autonomy Engine</a:t>
            </a:r>
            <a:r>
              <a:rPr lang="en-US" sz="1800" dirty="0" smtClean="0"/>
              <a:t> has over 15 years of heritage.</a:t>
            </a:r>
          </a:p>
          <a:p>
            <a:pPr lvl="1"/>
            <a:r>
              <a:rPr lang="en-US" sz="1600" dirty="0" smtClean="0"/>
              <a:t>Incremental enhancements have been made to the engine over the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9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Spacecraft Autonomy System:</a:t>
            </a:r>
            <a:br>
              <a:rPr lang="en-US" dirty="0" smtClean="0"/>
            </a:br>
            <a:r>
              <a:rPr lang="en-US" dirty="0" smtClean="0"/>
              <a:t>Attributes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798" y="1359673"/>
            <a:ext cx="8570794" cy="5000671"/>
          </a:xfrm>
        </p:spPr>
        <p:txBody>
          <a:bodyPr>
            <a:noAutofit/>
          </a:bodyPr>
          <a:lstStyle/>
          <a:p>
            <a:r>
              <a:rPr lang="en-US" sz="1800" dirty="0"/>
              <a:t>Autonomy Rules</a:t>
            </a:r>
          </a:p>
          <a:p>
            <a:pPr lvl="1"/>
            <a:r>
              <a:rPr lang="en-US" sz="1600" dirty="0"/>
              <a:t>Autonomy rules specify the fault condition to be monitored.  The fault condition (</a:t>
            </a:r>
            <a:r>
              <a:rPr lang="en-US" sz="1600" i="1" dirty="0"/>
              <a:t>autonomy rule expression</a:t>
            </a:r>
            <a:r>
              <a:rPr lang="en-US" sz="1600" dirty="0"/>
              <a:t>) may be a combination of any engineering telemetry and common arithmetic and logical operators</a:t>
            </a:r>
          </a:p>
          <a:p>
            <a:pPr lvl="2"/>
            <a:r>
              <a:rPr lang="en-US" sz="1400" dirty="0"/>
              <a:t>Example expression: (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SC_MODE == OPERATIONAL ) &amp;&amp; (BUS_VOLTAGE * BUS_CURRENT &lt; 350.0</a:t>
            </a:r>
            <a:r>
              <a:rPr lang="en-US" sz="1400" dirty="0" smtClean="0">
                <a:solidFill>
                  <a:srgbClr val="6600CC"/>
                </a:solidFill>
                <a:latin typeface="Courier New" pitchFamily="49" charset="0"/>
              </a:rPr>
              <a:t>)</a:t>
            </a:r>
            <a:endParaRPr lang="en-US" sz="1400" dirty="0">
              <a:solidFill>
                <a:srgbClr val="6600CC"/>
              </a:solidFill>
              <a:latin typeface="Courier New" pitchFamily="49" charset="0"/>
            </a:endParaRPr>
          </a:p>
          <a:p>
            <a:pPr lvl="1"/>
            <a:r>
              <a:rPr lang="en-US" sz="1600" dirty="0" smtClean="0"/>
              <a:t>Rule </a:t>
            </a:r>
            <a:r>
              <a:rPr lang="en-US" sz="1600" dirty="0"/>
              <a:t>Attributes</a:t>
            </a:r>
          </a:p>
          <a:p>
            <a:pPr lvl="2"/>
            <a:r>
              <a:rPr lang="en-US" sz="1400" i="1" u="sng" dirty="0" smtClean="0"/>
              <a:t>Persistence</a:t>
            </a:r>
            <a:r>
              <a:rPr lang="en-US" sz="1400" i="1" dirty="0"/>
              <a:t>:</a:t>
            </a:r>
            <a:r>
              <a:rPr lang="en-US" sz="1400" dirty="0"/>
              <a:t> How long a fault must persist </a:t>
            </a:r>
            <a:r>
              <a:rPr lang="en-US" sz="1400" i="1" dirty="0"/>
              <a:t>(M of N seconds)</a:t>
            </a:r>
          </a:p>
          <a:p>
            <a:pPr lvl="2"/>
            <a:r>
              <a:rPr lang="en-US" sz="1400" i="1" u="sng" dirty="0"/>
              <a:t>Maximum Fire Count:</a:t>
            </a:r>
            <a:r>
              <a:rPr lang="en-US" sz="1400" dirty="0"/>
              <a:t> H</a:t>
            </a:r>
            <a:r>
              <a:rPr lang="en-US" sz="1400" i="1" dirty="0"/>
              <a:t>ow</a:t>
            </a:r>
            <a:r>
              <a:rPr lang="en-US" sz="1400" dirty="0"/>
              <a:t> many times an autonomy rule can fire</a:t>
            </a:r>
          </a:p>
          <a:p>
            <a:pPr lvl="2"/>
            <a:r>
              <a:rPr lang="en-US" sz="1400" i="1" u="sng" dirty="0"/>
              <a:t>Priority:</a:t>
            </a:r>
            <a:r>
              <a:rPr lang="en-US" sz="1400" i="1" dirty="0"/>
              <a:t> </a:t>
            </a:r>
            <a:r>
              <a:rPr lang="en-US" sz="1400" dirty="0"/>
              <a:t>Priority of the autonomy rule’s response macro when running concurrently with other macros</a:t>
            </a:r>
          </a:p>
          <a:p>
            <a:pPr lvl="2"/>
            <a:r>
              <a:rPr lang="en-US" sz="1400" dirty="0"/>
              <a:t>Initial State: Whether the autonomy rule is enabled or disabled by </a:t>
            </a:r>
            <a:r>
              <a:rPr lang="en-US" sz="1400" dirty="0" smtClean="0"/>
              <a:t>default</a:t>
            </a:r>
          </a:p>
          <a:p>
            <a:r>
              <a:rPr lang="en-US" sz="1800" dirty="0"/>
              <a:t>Macros</a:t>
            </a:r>
          </a:p>
          <a:p>
            <a:pPr lvl="1"/>
            <a:r>
              <a:rPr lang="en-US" sz="1600" dirty="0"/>
              <a:t>Macros specify a list of spacecraft commands designed to address a fault.  They are invoked in response to the firing of an autonomy rule.</a:t>
            </a:r>
          </a:p>
          <a:p>
            <a:pPr lvl="1"/>
            <a:r>
              <a:rPr lang="en-US" sz="1600" dirty="0"/>
              <a:t>Macros may call other macros (like invoking a subroutine).  This allows a level of modularity to be applied to the macro design.  Also, in the spirit of modularity, multiple autonomy rules may trigger the same </a:t>
            </a:r>
            <a:r>
              <a:rPr lang="en-US" sz="1600" dirty="0" smtClean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32501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Spacecraft Autonomy System:</a:t>
            </a:r>
            <a:br>
              <a:rPr lang="en-US" dirty="0"/>
            </a:br>
            <a:r>
              <a:rPr lang="en-US" dirty="0"/>
              <a:t>Attributes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367624"/>
            <a:ext cx="8570794" cy="501657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Computed Telemetry</a:t>
            </a:r>
          </a:p>
          <a:p>
            <a:pPr lvl="1"/>
            <a:r>
              <a:rPr lang="en-US" sz="1600" dirty="0"/>
              <a:t>Computed Telemetry allow intermediate calculations to be defined from engineering telemetry (</a:t>
            </a:r>
            <a:r>
              <a:rPr lang="en-US" sz="1600" i="1" dirty="0"/>
              <a:t>i.e., derived telemetry</a:t>
            </a:r>
            <a:r>
              <a:rPr lang="en-US" sz="1600" dirty="0"/>
              <a:t>).  The calculation results can then be used in autonomy rule expressions.  Like autonomy rules, the expressions may be a combination of any on-board telemetry and common arithmetic and logical operators</a:t>
            </a:r>
          </a:p>
          <a:p>
            <a:pPr lvl="2"/>
            <a:r>
              <a:rPr lang="en-US" sz="1400" dirty="0"/>
              <a:t>Example computed telemetry definition to calculate spacecraft power: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BUS_VOLTAGE * BUS_CURRENT</a:t>
            </a:r>
          </a:p>
          <a:p>
            <a:pPr lvl="2"/>
            <a:r>
              <a:rPr lang="en-US" sz="1400" dirty="0"/>
              <a:t>The resulting calculation can now be used in other autonomy rules</a:t>
            </a:r>
          </a:p>
          <a:p>
            <a:r>
              <a:rPr lang="en-US" sz="1800" dirty="0"/>
              <a:t>Storage Variables</a:t>
            </a:r>
          </a:p>
          <a:p>
            <a:pPr lvl="1"/>
            <a:r>
              <a:rPr lang="en-US" sz="1600" dirty="0"/>
              <a:t>Storage Variables are global variables for the exclusive use of the Autonomy System.  The values of the storage variables are typically used in the premise of autonomy rules.</a:t>
            </a:r>
          </a:p>
          <a:p>
            <a:pPr lvl="1"/>
            <a:r>
              <a:rPr lang="en-US" sz="1600" dirty="0"/>
              <a:t>Commands are available to modify storage variables.  Storage variables can be:</a:t>
            </a:r>
          </a:p>
          <a:p>
            <a:pPr lvl="2"/>
            <a:r>
              <a:rPr lang="en-US" sz="1400" dirty="0"/>
              <a:t>Set to specific value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STOR_VAR_X = 13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Incremented and decremented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INCREMENT STOR_VAR_X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Assigned to existing value of telemetry point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STOR_VAR_X = BUS_CURRENT</a:t>
            </a:r>
            <a:r>
              <a:rPr lang="en-US" sz="1400" dirty="0"/>
              <a:t>)</a:t>
            </a:r>
          </a:p>
          <a:p>
            <a:pPr lvl="1"/>
            <a:r>
              <a:rPr lang="en-US" sz="1600" dirty="0"/>
              <a:t>Commands to modify storage variables are used in autonomy macros and by MOPS ground command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Autonomy Requirements &amp; Documentation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Autonomy requirements applicable to all teams are captured in the General Instrument ICD, 7434-9066, rev B</a:t>
            </a:r>
          </a:p>
          <a:p>
            <a:r>
              <a:rPr lang="en-US" dirty="0" smtClean="0"/>
              <a:t>Instrument specific requirements are captured in the ISIS to Spacecraft ICD, 7434-9058, rev B</a:t>
            </a:r>
          </a:p>
          <a:p>
            <a:r>
              <a:rPr lang="en-US" dirty="0" smtClean="0"/>
              <a:t>All autonomy requirements are captured in the SPP Level 4 Autonomy Systems Requirements Document, 7434-9072, rev 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024" y="3601942"/>
            <a:ext cx="4285397" cy="2783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188" indent="-230188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charset="2"/>
              <a:buChar char="§"/>
              <a:defRPr sz="2000" b="1" kern="1200">
                <a:solidFill>
                  <a:srgbClr val="0A237A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Ø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4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Lucida Grande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338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v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Specific limits (current, temperature, power, etc.) are captured in a separate document known as the SPP Autonomy Engineering Limits Specification, 7434-9116 </a:t>
            </a:r>
          </a:p>
          <a:p>
            <a:pPr lvl="1"/>
            <a:r>
              <a:rPr lang="en-US" dirty="0" smtClean="0"/>
              <a:t>All spacecraft and instrument subsystems that own any limits in the Autonomy System will be approvers on the document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72" y="3514932"/>
            <a:ext cx="2371439" cy="306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1346" y="4151073"/>
            <a:ext cx="176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Example from Van Allen Probes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" y="1481136"/>
            <a:ext cx="4381170" cy="4875766"/>
          </a:xfrm>
        </p:spPr>
        <p:txBody>
          <a:bodyPr/>
          <a:lstStyle/>
          <a:p>
            <a:r>
              <a:rPr lang="en-US" sz="1800" dirty="0" smtClean="0"/>
              <a:t>There </a:t>
            </a:r>
            <a:r>
              <a:rPr lang="en-US" sz="1800" dirty="0"/>
              <a:t>are six main spacecraft </a:t>
            </a:r>
            <a:r>
              <a:rPr lang="en-US" sz="1800" dirty="0" smtClean="0"/>
              <a:t>modes:</a:t>
            </a:r>
            <a:endParaRPr lang="en-US" sz="1800" dirty="0"/>
          </a:p>
          <a:p>
            <a:pPr lvl="1"/>
            <a:r>
              <a:rPr lang="en-US" sz="1600" dirty="0"/>
              <a:t>Operational Mode – Level 3</a:t>
            </a:r>
          </a:p>
          <a:p>
            <a:pPr lvl="1"/>
            <a:r>
              <a:rPr lang="en-US" sz="1600" dirty="0"/>
              <a:t>Operational Mode – Level 2</a:t>
            </a:r>
          </a:p>
          <a:p>
            <a:pPr lvl="1"/>
            <a:r>
              <a:rPr lang="en-US" sz="1600" dirty="0"/>
              <a:t>Operational Mode – Level 1</a:t>
            </a:r>
          </a:p>
          <a:p>
            <a:pPr lvl="1"/>
            <a:r>
              <a:rPr lang="en-US" sz="1600" dirty="0"/>
              <a:t>Safe Mode – Solar Array</a:t>
            </a:r>
          </a:p>
          <a:p>
            <a:pPr lvl="1"/>
            <a:r>
              <a:rPr lang="en-US" sz="1600" dirty="0"/>
              <a:t>Safe Mode – Earth Acquisition</a:t>
            </a:r>
          </a:p>
          <a:p>
            <a:pPr lvl="1"/>
            <a:r>
              <a:rPr lang="en-US" sz="1600" dirty="0"/>
              <a:t>Safe Mode - Standby</a:t>
            </a:r>
          </a:p>
          <a:p>
            <a:r>
              <a:rPr lang="en-US" sz="1800" dirty="0"/>
              <a:t>SPP allows both autonomous mode demotions and promotions</a:t>
            </a:r>
          </a:p>
          <a:p>
            <a:r>
              <a:rPr lang="en-US" sz="1800" dirty="0"/>
              <a:t>The intent of this overview is to provide simple definitions for the spacecraft modes since some autonomy rules are contingent upon mode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734" y="1695592"/>
            <a:ext cx="4793801" cy="32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three Spacecraft Operational Modes</a:t>
            </a:r>
          </a:p>
          <a:p>
            <a:pPr lvl="1"/>
            <a:r>
              <a:rPr lang="en-US" i="1" u="sng" dirty="0"/>
              <a:t>Operational Mode - Level 3</a:t>
            </a:r>
            <a:r>
              <a:rPr lang="en-US" dirty="0"/>
              <a:t>: Highest mode of operation.  All spacecraft operations allowed.  </a:t>
            </a:r>
            <a:r>
              <a:rPr lang="en-US" dirty="0">
                <a:solidFill>
                  <a:schemeClr val="accent1"/>
                </a:solidFill>
              </a:rPr>
              <a:t>Full science </a:t>
            </a:r>
            <a:r>
              <a:rPr lang="en-US" dirty="0" smtClean="0">
                <a:solidFill>
                  <a:schemeClr val="accent1"/>
                </a:solidFill>
              </a:rPr>
              <a:t>achievable.</a:t>
            </a: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i="1" u="sng" dirty="0"/>
              <a:t>Operational Mode - Level 2</a:t>
            </a:r>
            <a:r>
              <a:rPr lang="en-US" dirty="0"/>
              <a:t>: Demotion to this mode if G&amp;C indicates less than full attitude and rate control, there is a command failure in a MOPS time-tagged sequence or there is a processor rotation.  MOPS time-tagged sequences inhibited in this mode. Autonomy ensures </a:t>
            </a:r>
            <a:r>
              <a:rPr lang="en-US" dirty="0">
                <a:solidFill>
                  <a:schemeClr val="accent1"/>
                </a:solidFill>
              </a:rPr>
              <a:t>full science still achievable </a:t>
            </a:r>
            <a:r>
              <a:rPr lang="en-US" dirty="0"/>
              <a:t>(e.g., powering on instruments inside of 0.25 AU).  TCMs, G&amp;C Off Pointing and HGA downlink are not allowed.</a:t>
            </a:r>
          </a:p>
          <a:p>
            <a:pPr lvl="1"/>
            <a:endParaRPr lang="en-US" dirty="0"/>
          </a:p>
          <a:p>
            <a:pPr lvl="1"/>
            <a:r>
              <a:rPr lang="en-US" i="1" u="sng" dirty="0"/>
              <a:t>Operational Mode - Level 1</a:t>
            </a:r>
            <a:r>
              <a:rPr lang="en-US" dirty="0"/>
              <a:t>: Demotion to this mode if there is a low battery state of charge.  Instruments are powered off. </a:t>
            </a:r>
            <a:r>
              <a:rPr lang="en-US" dirty="0">
                <a:solidFill>
                  <a:schemeClr val="accent1"/>
                </a:solidFill>
              </a:rPr>
              <a:t>Science not </a:t>
            </a:r>
            <a:r>
              <a:rPr lang="en-US" dirty="0" smtClean="0">
                <a:solidFill>
                  <a:schemeClr val="accent1"/>
                </a:solidFill>
              </a:rPr>
              <a:t>achievable.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2</a:t>
            </a:r>
            <a:r>
              <a:rPr lang="en-US" dirty="0"/>
              <a:t> once battery state of charge is nominal (science operations would then resume)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0F4418-3479-284E-A8A5-44888D79A0C8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three Spacecraft Safe Modes</a:t>
            </a:r>
          </a:p>
          <a:p>
            <a:pPr lvl="1"/>
            <a:r>
              <a:rPr lang="en-US" i="1" u="sng" dirty="0"/>
              <a:t>Safe Mode – Solar Array</a:t>
            </a:r>
            <a:r>
              <a:rPr lang="en-US" dirty="0"/>
              <a:t>: Demotion to this mode for critical power/thermal fault. </a:t>
            </a:r>
            <a:r>
              <a:rPr lang="en-US" dirty="0">
                <a:solidFill>
                  <a:schemeClr val="accent1"/>
                </a:solidFill>
              </a:rPr>
              <a:t>Instruments are powered off.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Science not achievable in this 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1</a:t>
            </a:r>
            <a:r>
              <a:rPr lang="en-US" dirty="0"/>
              <a:t> when power/thermal fault has cleared (or 10 minutes have elapsed). If battery state of charge returns to nominal levels, promotion would continue to </a:t>
            </a:r>
            <a:r>
              <a:rPr lang="en-US" i="1" dirty="0"/>
              <a:t>Operational Mode – Level 2</a:t>
            </a:r>
            <a:r>
              <a:rPr lang="en-US" dirty="0"/>
              <a:t> (science operations would then resume)</a:t>
            </a:r>
          </a:p>
          <a:p>
            <a:pPr lvl="1"/>
            <a:endParaRPr lang="en-US" dirty="0"/>
          </a:p>
          <a:p>
            <a:pPr lvl="1"/>
            <a:r>
              <a:rPr lang="en-US" i="1" u="sng" dirty="0"/>
              <a:t>Safe Mode – Earth Acquisition</a:t>
            </a:r>
            <a:r>
              <a:rPr lang="en-US" dirty="0"/>
              <a:t>: Demotion to this mode if Command Loss Timer expires outside of 0.25 AU. </a:t>
            </a:r>
            <a:r>
              <a:rPr lang="en-US" dirty="0">
                <a:solidFill>
                  <a:schemeClr val="accent1"/>
                </a:solidFill>
              </a:rPr>
              <a:t>Instruments are powered off. Science not achievable in this </a:t>
            </a:r>
            <a:r>
              <a:rPr lang="en-US" dirty="0" smtClean="0">
                <a:solidFill>
                  <a:schemeClr val="accent1"/>
                </a:solidFill>
              </a:rPr>
              <a:t>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1</a:t>
            </a:r>
            <a:r>
              <a:rPr lang="en-US" dirty="0"/>
              <a:t> if spacecraft crosses 0.25 AU inbound while in this mode. If battery state of charge is nominal promotion would continue to </a:t>
            </a:r>
            <a:r>
              <a:rPr lang="en-US" i="1" dirty="0"/>
              <a:t>Operational Mode – Level 2</a:t>
            </a:r>
            <a:r>
              <a:rPr lang="en-US" dirty="0"/>
              <a:t> (science operations would then initiate)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u="sng" dirty="0"/>
              <a:t>Safe Mode – Standby</a:t>
            </a:r>
            <a:r>
              <a:rPr lang="en-US" dirty="0"/>
              <a:t>: Demotion to this mode if there are excessive processor rotations.  </a:t>
            </a:r>
            <a:r>
              <a:rPr lang="en-US" dirty="0">
                <a:solidFill>
                  <a:schemeClr val="accent1"/>
                </a:solidFill>
              </a:rPr>
              <a:t>Instruments are powered off.  Science is not achievable in this </a:t>
            </a:r>
            <a:r>
              <a:rPr lang="en-US" dirty="0" smtClean="0">
                <a:solidFill>
                  <a:schemeClr val="accent1"/>
                </a:solidFill>
              </a:rPr>
              <a:t>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No avenue to autonomously promote from this mode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55990"/>
      </p:ext>
    </p:extLst>
  </p:cSld>
  <p:clrMapOvr>
    <a:masterClrMapping/>
  </p:clrMapOvr>
</p:sld>
</file>

<file path=ppt/theme/theme1.xml><?xml version="1.0" encoding="utf-8"?>
<a:theme xmlns:a="http://schemas.openxmlformats.org/drawingml/2006/main" name="13-00039 presentation">
  <a:themeElements>
    <a:clrScheme name="APL Branding">
      <a:dk1>
        <a:sysClr val="windowText" lastClr="000000"/>
      </a:dk1>
      <a:lt1>
        <a:sysClr val="window" lastClr="FFFFFF"/>
      </a:lt1>
      <a:dk2>
        <a:srgbClr val="002463"/>
      </a:dk2>
      <a:lt2>
        <a:srgbClr val="EEECE1"/>
      </a:lt2>
      <a:accent1>
        <a:srgbClr val="2C6AC1"/>
      </a:accent1>
      <a:accent2>
        <a:srgbClr val="A0B9EF"/>
      </a:accent2>
      <a:accent3>
        <a:srgbClr val="8C8C8C"/>
      </a:accent3>
      <a:accent4>
        <a:srgbClr val="973505"/>
      </a:accent4>
      <a:accent5>
        <a:srgbClr val="D74C05"/>
      </a:accent5>
      <a:accent6>
        <a:srgbClr val="FD8D16"/>
      </a:accent6>
      <a:hlink>
        <a:srgbClr val="1F63BB"/>
      </a:hlink>
      <a:folHlink>
        <a:srgbClr val="6A34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 w="med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13-00039 presentation</Template>
  <TotalTime>10792</TotalTime>
  <Words>2249</Words>
  <Application>Microsoft Macintosh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13-00039 presentation</vt:lpstr>
      <vt:lpstr>Worksheet</vt:lpstr>
      <vt:lpstr>PowerPoint Presentation</vt:lpstr>
      <vt:lpstr>Spacecraft Autonomy Agenda</vt:lpstr>
      <vt:lpstr>Spacecraft Autonomy System Overview</vt:lpstr>
      <vt:lpstr>Spacecraft Autonomy System: Attributes Overview</vt:lpstr>
      <vt:lpstr>Spacecraft Autonomy System: Attributes Overview</vt:lpstr>
      <vt:lpstr>Instrument Autonomy Requirements &amp; Documentation </vt:lpstr>
      <vt:lpstr>Spacecraft Modes</vt:lpstr>
      <vt:lpstr>Operational Modes</vt:lpstr>
      <vt:lpstr>Safe Modes</vt:lpstr>
      <vt:lpstr>Spacecraft Mode Capabilities</vt:lpstr>
      <vt:lpstr>Instrument Autonomy Overview</vt:lpstr>
      <vt:lpstr>Design Overview (1 of 3)</vt:lpstr>
      <vt:lpstr>Design Overview (2 of 3)</vt:lpstr>
      <vt:lpstr>Design Overview (3 of 3)</vt:lpstr>
      <vt:lpstr>ISIS EPI-Lo Requirements</vt:lpstr>
      <vt:lpstr>EPI-Lo Power-On Sequence</vt:lpstr>
      <vt:lpstr>EPI-Lo Design</vt:lpstr>
      <vt:lpstr>Payload Design Overview </vt:lpstr>
      <vt:lpstr>Payload Design (1 of 2)</vt:lpstr>
      <vt:lpstr>Payload Design (2 of 2)</vt:lpstr>
      <vt:lpstr>Instrument Heaters Overview</vt:lpstr>
      <vt:lpstr>Instrument Heater Requirements</vt:lpstr>
      <vt:lpstr>EPI-Lo Heater Power-On Sequence Details</vt:lpstr>
      <vt:lpstr>EPI-Lo Power-On Sequence Diagram</vt:lpstr>
      <vt:lpstr>EPI-Lo Design</vt:lpstr>
      <vt:lpstr>Summary </vt:lpstr>
    </vt:vector>
  </TitlesOfParts>
  <Company>JHU/APL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Driesman, Andy</dc:creator>
  <cp:lastModifiedBy>Ronnie K</cp:lastModifiedBy>
  <cp:revision>201</cp:revision>
  <cp:lastPrinted>2015-02-13T17:12:10Z</cp:lastPrinted>
  <dcterms:created xsi:type="dcterms:W3CDTF">2013-05-10T14:15:06Z</dcterms:created>
  <dcterms:modified xsi:type="dcterms:W3CDTF">2015-11-10T19:45:54Z</dcterms:modified>
</cp:coreProperties>
</file>