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8"/>
  </p:notesMasterIdLst>
  <p:handoutMasterIdLst>
    <p:handoutMasterId r:id="rId39"/>
  </p:handoutMasterIdLst>
  <p:sldIdLst>
    <p:sldId id="413" r:id="rId2"/>
    <p:sldId id="415" r:id="rId3"/>
    <p:sldId id="433" r:id="rId4"/>
    <p:sldId id="437" r:id="rId5"/>
    <p:sldId id="455" r:id="rId6"/>
    <p:sldId id="434" r:id="rId7"/>
    <p:sldId id="441" r:id="rId8"/>
    <p:sldId id="435" r:id="rId9"/>
    <p:sldId id="436" r:id="rId10"/>
    <p:sldId id="418" r:id="rId11"/>
    <p:sldId id="438" r:id="rId12"/>
    <p:sldId id="439" r:id="rId13"/>
    <p:sldId id="429" r:id="rId14"/>
    <p:sldId id="442" r:id="rId15"/>
    <p:sldId id="443" r:id="rId16"/>
    <p:sldId id="448" r:id="rId17"/>
    <p:sldId id="458" r:id="rId18"/>
    <p:sldId id="449" r:id="rId19"/>
    <p:sldId id="460" r:id="rId20"/>
    <p:sldId id="459" r:id="rId21"/>
    <p:sldId id="450" r:id="rId22"/>
    <p:sldId id="446" r:id="rId23"/>
    <p:sldId id="447" r:id="rId24"/>
    <p:sldId id="461" r:id="rId25"/>
    <p:sldId id="421" r:id="rId26"/>
    <p:sldId id="422" r:id="rId27"/>
    <p:sldId id="423" r:id="rId28"/>
    <p:sldId id="451" r:id="rId29"/>
    <p:sldId id="452" r:id="rId30"/>
    <p:sldId id="453" r:id="rId31"/>
    <p:sldId id="426" r:id="rId32"/>
    <p:sldId id="454" r:id="rId33"/>
    <p:sldId id="428" r:id="rId34"/>
    <p:sldId id="430" r:id="rId35"/>
    <p:sldId id="431" r:id="rId36"/>
    <p:sldId id="432" r:id="rId37"/>
  </p:sldIdLst>
  <p:sldSz cx="9144000" cy="6858000" type="screen4x3"/>
  <p:notesSz cx="6934200" cy="92202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BA8F754F-D314-A544-B58E-3A9AFD86BEAA}">
          <p14:sldIdLst>
            <p14:sldId id="413"/>
            <p14:sldId id="415"/>
            <p14:sldId id="433"/>
            <p14:sldId id="437"/>
            <p14:sldId id="455"/>
            <p14:sldId id="434"/>
            <p14:sldId id="441"/>
            <p14:sldId id="435"/>
            <p14:sldId id="436"/>
            <p14:sldId id="418"/>
            <p14:sldId id="438"/>
            <p14:sldId id="439"/>
            <p14:sldId id="429"/>
            <p14:sldId id="442"/>
            <p14:sldId id="443"/>
            <p14:sldId id="448"/>
            <p14:sldId id="458"/>
            <p14:sldId id="449"/>
            <p14:sldId id="460"/>
            <p14:sldId id="459"/>
            <p14:sldId id="450"/>
            <p14:sldId id="446"/>
            <p14:sldId id="447"/>
            <p14:sldId id="461"/>
            <p14:sldId id="421"/>
            <p14:sldId id="422"/>
            <p14:sldId id="423"/>
            <p14:sldId id="451"/>
            <p14:sldId id="452"/>
            <p14:sldId id="453"/>
            <p14:sldId id="426"/>
            <p14:sldId id="454"/>
            <p14:sldId id="428"/>
            <p14:sldId id="430"/>
            <p14:sldId id="431"/>
            <p14:sldId id="43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5018D"/>
    <a:srgbClr val="7501A2"/>
    <a:srgbClr val="181E48"/>
    <a:srgbClr val="525FD7"/>
    <a:srgbClr val="4BC35D"/>
    <a:srgbClr val="7CD465"/>
    <a:srgbClr val="FC00FF"/>
    <a:srgbClr val="FFDC6D"/>
    <a:srgbClr val="1C1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3992" autoAdjust="0"/>
    <p:restoredTop sz="89711" autoAdjust="0"/>
  </p:normalViewPr>
  <p:slideViewPr>
    <p:cSldViewPr snapToGrid="0">
      <p:cViewPr>
        <p:scale>
          <a:sx n="109" d="100"/>
          <a:sy n="109" d="100"/>
        </p:scale>
        <p:origin x="-474"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9" d="100"/>
        <a:sy n="119" d="100"/>
      </p:scale>
      <p:origin x="0" y="120"/>
    </p:cViewPr>
  </p:sorterViewPr>
  <p:notesViewPr>
    <p:cSldViewPr snapToGrid="0" showGuides="1">
      <p:cViewPr varScale="1">
        <p:scale>
          <a:sx n="82" d="100"/>
          <a:sy n="82" d="100"/>
        </p:scale>
        <p:origin x="-1890" y="-84"/>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05448" cy="461325"/>
          </a:xfrm>
          <a:prstGeom prst="rect">
            <a:avLst/>
          </a:prstGeom>
        </p:spPr>
        <p:txBody>
          <a:bodyPr vert="horz" lIns="90580" tIns="45290" rIns="90580" bIns="45290" rtlCol="0"/>
          <a:lstStyle>
            <a:lvl1pPr algn="l">
              <a:defRPr sz="1200"/>
            </a:lvl1pPr>
          </a:lstStyle>
          <a:p>
            <a:endParaRPr lang="en-US" dirty="0"/>
          </a:p>
        </p:txBody>
      </p:sp>
      <p:sp>
        <p:nvSpPr>
          <p:cNvPr id="3" name="Date Placeholder 2"/>
          <p:cNvSpPr>
            <a:spLocks noGrp="1"/>
          </p:cNvSpPr>
          <p:nvPr>
            <p:ph type="dt" sz="quarter" idx="1"/>
          </p:nvPr>
        </p:nvSpPr>
        <p:spPr>
          <a:xfrm>
            <a:off x="3927183" y="0"/>
            <a:ext cx="3005448" cy="461325"/>
          </a:xfrm>
          <a:prstGeom prst="rect">
            <a:avLst/>
          </a:prstGeom>
        </p:spPr>
        <p:txBody>
          <a:bodyPr vert="horz" lIns="90580" tIns="45290" rIns="90580" bIns="45290" rtlCol="0"/>
          <a:lstStyle>
            <a:lvl1pPr algn="r">
              <a:defRPr sz="1200"/>
            </a:lvl1pPr>
          </a:lstStyle>
          <a:p>
            <a:fld id="{FAB82D2B-4194-414A-8944-2697E22A9174}" type="datetimeFigureOut">
              <a:rPr lang="en-US" smtClean="0"/>
              <a:pPr/>
              <a:t>2014-11-14</a:t>
            </a:fld>
            <a:endParaRPr lang="en-US" dirty="0"/>
          </a:p>
        </p:txBody>
      </p:sp>
      <p:sp>
        <p:nvSpPr>
          <p:cNvPr id="4" name="Footer Placeholder 3"/>
          <p:cNvSpPr>
            <a:spLocks noGrp="1"/>
          </p:cNvSpPr>
          <p:nvPr>
            <p:ph type="ftr" sz="quarter" idx="2"/>
          </p:nvPr>
        </p:nvSpPr>
        <p:spPr>
          <a:xfrm>
            <a:off x="1" y="8757301"/>
            <a:ext cx="3005448" cy="461325"/>
          </a:xfrm>
          <a:prstGeom prst="rect">
            <a:avLst/>
          </a:prstGeom>
        </p:spPr>
        <p:txBody>
          <a:bodyPr vert="horz" lIns="90580" tIns="45290" rIns="90580" bIns="4529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183" y="8757301"/>
            <a:ext cx="3005448" cy="461325"/>
          </a:xfrm>
          <a:prstGeom prst="rect">
            <a:avLst/>
          </a:prstGeom>
        </p:spPr>
        <p:txBody>
          <a:bodyPr vert="horz" lIns="90580" tIns="45290" rIns="90580" bIns="45290" rtlCol="0" anchor="b"/>
          <a:lstStyle>
            <a:lvl1pPr algn="r">
              <a:defRPr sz="1200"/>
            </a:lvl1pPr>
          </a:lstStyle>
          <a:p>
            <a:fld id="{746C6E07-2FDD-4DBB-81B8-2EF575FB9DA4}" type="slidenum">
              <a:rPr lang="en-US" smtClean="0"/>
              <a:pPr/>
              <a:t>‹#›</a:t>
            </a:fld>
            <a:endParaRPr lang="en-US" dirty="0"/>
          </a:p>
        </p:txBody>
      </p:sp>
    </p:spTree>
    <p:extLst>
      <p:ext uri="{BB962C8B-B14F-4D97-AF65-F5344CB8AC3E}">
        <p14:creationId xmlns:p14="http://schemas.microsoft.com/office/powerpoint/2010/main" val="3941303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04610" cy="460379"/>
          </a:xfrm>
          <a:prstGeom prst="rect">
            <a:avLst/>
          </a:prstGeom>
          <a:noFill/>
          <a:ln w="9525">
            <a:noFill/>
            <a:miter lim="800000"/>
            <a:headEnd/>
            <a:tailEnd/>
          </a:ln>
          <a:effectLst/>
        </p:spPr>
        <p:txBody>
          <a:bodyPr vert="horz" wrap="square" lIns="92295" tIns="46148" rIns="92295" bIns="46148" numCol="1" anchor="t" anchorCtr="0" compatLnSpc="1">
            <a:prstTxWarp prst="textNoShape">
              <a:avLst/>
            </a:prstTxWarp>
          </a:bodyPr>
          <a:lstStyle>
            <a:lvl1pPr algn="l" defTabSz="922912">
              <a:defRPr sz="1200" smtClean="0"/>
            </a:lvl1pPr>
          </a:lstStyle>
          <a:p>
            <a:pPr>
              <a:defRPr/>
            </a:pPr>
            <a:endParaRPr lang="en-US" dirty="0"/>
          </a:p>
        </p:txBody>
      </p:sp>
      <p:sp>
        <p:nvSpPr>
          <p:cNvPr id="10243" name="Rectangle 3"/>
          <p:cNvSpPr>
            <a:spLocks noGrp="1" noChangeArrowheads="1"/>
          </p:cNvSpPr>
          <p:nvPr>
            <p:ph type="dt" idx="1"/>
          </p:nvPr>
        </p:nvSpPr>
        <p:spPr bwMode="auto">
          <a:xfrm>
            <a:off x="3928018" y="0"/>
            <a:ext cx="3004610" cy="460379"/>
          </a:xfrm>
          <a:prstGeom prst="rect">
            <a:avLst/>
          </a:prstGeom>
          <a:noFill/>
          <a:ln w="9525">
            <a:noFill/>
            <a:miter lim="800000"/>
            <a:headEnd/>
            <a:tailEnd/>
          </a:ln>
          <a:effectLst/>
        </p:spPr>
        <p:txBody>
          <a:bodyPr vert="horz" wrap="square" lIns="92295" tIns="46148" rIns="92295" bIns="46148" numCol="1" anchor="t" anchorCtr="0" compatLnSpc="1">
            <a:prstTxWarp prst="textNoShape">
              <a:avLst/>
            </a:prstTxWarp>
          </a:bodyPr>
          <a:lstStyle>
            <a:lvl1pPr algn="r" defTabSz="922912">
              <a:defRPr sz="1200" smtClean="0"/>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93735" y="4379911"/>
            <a:ext cx="5546731" cy="4148145"/>
          </a:xfrm>
          <a:prstGeom prst="rect">
            <a:avLst/>
          </a:prstGeom>
          <a:noFill/>
          <a:ln w="9525">
            <a:noFill/>
            <a:miter lim="800000"/>
            <a:headEnd/>
            <a:tailEnd/>
          </a:ln>
          <a:effectLst/>
        </p:spPr>
        <p:txBody>
          <a:bodyPr vert="horz" wrap="square" lIns="92295" tIns="46148" rIns="92295" bIns="4614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758245"/>
            <a:ext cx="3004610" cy="460379"/>
          </a:xfrm>
          <a:prstGeom prst="rect">
            <a:avLst/>
          </a:prstGeom>
          <a:noFill/>
          <a:ln w="9525">
            <a:noFill/>
            <a:miter lim="800000"/>
            <a:headEnd/>
            <a:tailEnd/>
          </a:ln>
          <a:effectLst/>
        </p:spPr>
        <p:txBody>
          <a:bodyPr vert="horz" wrap="square" lIns="92295" tIns="46148" rIns="92295" bIns="46148" numCol="1" anchor="b" anchorCtr="0" compatLnSpc="1">
            <a:prstTxWarp prst="textNoShape">
              <a:avLst/>
            </a:prstTxWarp>
          </a:bodyPr>
          <a:lstStyle>
            <a:lvl1pPr algn="l" defTabSz="922912">
              <a:defRPr sz="1200" smtClean="0"/>
            </a:lvl1pPr>
          </a:lstStyle>
          <a:p>
            <a:pPr>
              <a:defRPr/>
            </a:pPr>
            <a:endParaRPr lang="en-US" dirty="0"/>
          </a:p>
        </p:txBody>
      </p:sp>
      <p:sp>
        <p:nvSpPr>
          <p:cNvPr id="10247" name="Rectangle 7"/>
          <p:cNvSpPr>
            <a:spLocks noGrp="1" noChangeArrowheads="1"/>
          </p:cNvSpPr>
          <p:nvPr>
            <p:ph type="sldNum" sz="quarter" idx="5"/>
          </p:nvPr>
        </p:nvSpPr>
        <p:spPr bwMode="auto">
          <a:xfrm>
            <a:off x="3928018" y="8758245"/>
            <a:ext cx="3004610" cy="460379"/>
          </a:xfrm>
          <a:prstGeom prst="rect">
            <a:avLst/>
          </a:prstGeom>
          <a:noFill/>
          <a:ln w="9525">
            <a:noFill/>
            <a:miter lim="800000"/>
            <a:headEnd/>
            <a:tailEnd/>
          </a:ln>
          <a:effectLst/>
        </p:spPr>
        <p:txBody>
          <a:bodyPr vert="horz" wrap="square" lIns="92295" tIns="46148" rIns="92295" bIns="46148" numCol="1" anchor="b" anchorCtr="0" compatLnSpc="1">
            <a:prstTxWarp prst="textNoShape">
              <a:avLst/>
            </a:prstTxWarp>
          </a:bodyPr>
          <a:lstStyle>
            <a:lvl1pPr algn="r" defTabSz="922912">
              <a:defRPr sz="1200" smtClean="0"/>
            </a:lvl1pPr>
          </a:lstStyle>
          <a:p>
            <a:pPr>
              <a:defRPr/>
            </a:pPr>
            <a:fld id="{F847D127-D51C-4188-9A50-71C8B1289DC7}" type="slidenum">
              <a:rPr lang="en-US"/>
              <a:pPr>
                <a:defRPr/>
              </a:pPr>
              <a:t>‹#›</a:t>
            </a:fld>
            <a:endParaRPr lang="en-US" dirty="0"/>
          </a:p>
        </p:txBody>
      </p:sp>
    </p:spTree>
    <p:extLst>
      <p:ext uri="{BB962C8B-B14F-4D97-AF65-F5344CB8AC3E}">
        <p14:creationId xmlns:p14="http://schemas.microsoft.com/office/powerpoint/2010/main" val="282265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introduction</a:t>
            </a:r>
            <a:endParaRPr lang="en-US" sz="1600"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a:t>
            </a:fld>
            <a:endParaRPr lang="en-US" dirty="0"/>
          </a:p>
        </p:txBody>
      </p:sp>
    </p:spTree>
    <p:extLst>
      <p:ext uri="{BB962C8B-B14F-4D97-AF65-F5344CB8AC3E}">
        <p14:creationId xmlns:p14="http://schemas.microsoft.com/office/powerpoint/2010/main" val="3987536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15</a:t>
            </a:fld>
            <a:endParaRPr lang="en-US" dirty="0"/>
          </a:p>
        </p:txBody>
      </p:sp>
    </p:spTree>
    <p:extLst>
      <p:ext uri="{BB962C8B-B14F-4D97-AF65-F5344CB8AC3E}">
        <p14:creationId xmlns:p14="http://schemas.microsoft.com/office/powerpoint/2010/main" val="2833667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16</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18</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19</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20</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21</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22</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23</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24</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28</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3</a:t>
            </a:fld>
            <a:endParaRPr lang="en-US" dirty="0"/>
          </a:p>
        </p:txBody>
      </p:sp>
    </p:spTree>
    <p:extLst>
      <p:ext uri="{BB962C8B-B14F-4D97-AF65-F5344CB8AC3E}">
        <p14:creationId xmlns:p14="http://schemas.microsoft.com/office/powerpoint/2010/main" val="1174096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29</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details in </a:t>
            </a:r>
            <a:r>
              <a:rPr lang="en-US" dirty="0" err="1" smtClean="0"/>
              <a:t>Dev</a:t>
            </a:r>
            <a:r>
              <a:rPr lang="en-US" dirty="0" smtClean="0"/>
              <a:t> plan</a:t>
            </a:r>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30</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with EPI-Hi EM board pic?</a:t>
            </a:r>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32</a:t>
            </a:fld>
            <a:endParaRPr lang="en-US" dirty="0"/>
          </a:p>
        </p:txBody>
      </p:sp>
    </p:spTree>
    <p:extLst>
      <p:ext uri="{BB962C8B-B14F-4D97-AF65-F5344CB8AC3E}">
        <p14:creationId xmlns:p14="http://schemas.microsoft.com/office/powerpoint/2010/main" val="2833667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4</a:t>
            </a:fld>
            <a:endParaRPr lang="en-US" dirty="0"/>
          </a:p>
        </p:txBody>
      </p:sp>
    </p:spTree>
    <p:extLst>
      <p:ext uri="{BB962C8B-B14F-4D97-AF65-F5344CB8AC3E}">
        <p14:creationId xmlns:p14="http://schemas.microsoft.com/office/powerpoint/2010/main" val="1174096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05">
              <a:defRPr/>
            </a:pPr>
            <a:r>
              <a:rPr lang="en-US" dirty="0"/>
              <a:t>The P24 MISC has a 24-bit CPU core with dual stack architecture intended to efficiently execute Forth-like instructions. The processor design is simple to allow implementation within field programmable gate arrays. The basic MISC processor design is in the public domain. For the EPI-Hi application, the MISC design is implemented in the ACTEL RTAX250SL FPGA, with Caltech SRL customizations developed for the STEREO mission. The MISC can be clocked at speeds up to 25MHz; we will use [14.7] MHz (TBC) for the EPI-Hi application. </a:t>
            </a:r>
          </a:p>
          <a:p>
            <a:pPr defTabSz="905805">
              <a:defRPr/>
            </a:pPr>
            <a:endParaRPr lang="en-US" dirty="0"/>
          </a:p>
          <a:p>
            <a:pPr defTabSz="905805">
              <a:defRPr/>
            </a:pPr>
            <a:r>
              <a:rPr lang="en-US" dirty="0"/>
              <a:t>See the P24 MISC Processor Manual and Software </a:t>
            </a:r>
            <a:r>
              <a:rPr lang="en-US" dirty="0" err="1"/>
              <a:t>Dev</a:t>
            </a:r>
            <a:r>
              <a:rPr lang="en-US" dirty="0"/>
              <a:t> plan for more details. </a:t>
            </a:r>
          </a:p>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5</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the MISCs associated with the LET1, LET2 and HET telescopes (the peripheral MISCs) will be gathered by the DPU MISC and formatted for transmission to the spacecraft (per the SPP GIS</a:t>
            </a:r>
          </a:p>
          <a:p>
            <a:endParaRPr lang="en-US" dirty="0"/>
          </a:p>
          <a:p>
            <a:r>
              <a:rPr lang="en-US" dirty="0" smtClean="0"/>
              <a:t>Interface between the EPI-Hi DPU and the spacecraft</a:t>
            </a:r>
          </a:p>
          <a:p>
            <a:r>
              <a:rPr lang="en-US" dirty="0" smtClean="0"/>
              <a:t>The DPU MISC will interface with the spacecraft via two serial interfaces: command and telemetry (see Figure 2.1). These interfaces are defined in the SPP GIS. Commands, telemetry data and command responses from the DPU will be in the form of CCSDS packets enclosed within Instrument Transfer Frames (ITFs). The ITF protocols for transferring commands, command responses, and telemetry data over these interfaces are also defined in the EPI-Hi Instrument/Spacecraft ICD. Instrument telemetry data formats, and instrument CCSDS data packet definitions will be defined in the EPI-Hi Instrument Science Data Format document (Ref. 9).</a:t>
            </a:r>
          </a:p>
          <a:p>
            <a:endParaRPr lang="en-US" dirty="0" smtClean="0"/>
          </a:p>
          <a:p>
            <a:r>
              <a:rPr lang="en-US" dirty="0" smtClean="0"/>
              <a:t>Interface between the DPU MISC and the LET1, LET2, and HET MISCs</a:t>
            </a:r>
          </a:p>
          <a:p>
            <a:r>
              <a:rPr lang="en-US" dirty="0" smtClean="0"/>
              <a:t>There will be two RS422 serial interfaces between the DPU MISC and each of the three peripheral MISCs (LET1, LET1, and HET MISCs). The first interface will be bi-directional, for transferring boot-code, commands, and command responses. The second interface will be </a:t>
            </a:r>
            <a:r>
              <a:rPr lang="en-US" dirty="0" err="1" smtClean="0"/>
              <a:t>uni</a:t>
            </a:r>
            <a:r>
              <a:rPr lang="en-US" dirty="0" smtClean="0"/>
              <a:t>-directional, for transferring data from the peripheral MISCs to the DPU. These interfaces will be defined in the EPI-Hi Inter-MISC command/data interface Document (Ref. 8).</a:t>
            </a:r>
          </a:p>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6</a:t>
            </a:fld>
            <a:endParaRPr lang="en-US" dirty="0"/>
          </a:p>
        </p:txBody>
      </p:sp>
    </p:spTree>
    <p:extLst>
      <p:ext uri="{BB962C8B-B14F-4D97-AF65-F5344CB8AC3E}">
        <p14:creationId xmlns:p14="http://schemas.microsoft.com/office/powerpoint/2010/main" val="2833667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7</a:t>
            </a:fld>
            <a:endParaRPr lang="en-US" dirty="0"/>
          </a:p>
        </p:txBody>
      </p:sp>
    </p:spTree>
    <p:extLst>
      <p:ext uri="{BB962C8B-B14F-4D97-AF65-F5344CB8AC3E}">
        <p14:creationId xmlns:p14="http://schemas.microsoft.com/office/powerpoint/2010/main" val="2833667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8</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9</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14</a:t>
            </a:fld>
            <a:endParaRPr lang="en-US" dirty="0"/>
          </a:p>
        </p:txBody>
      </p:sp>
    </p:spTree>
    <p:extLst>
      <p:ext uri="{BB962C8B-B14F-4D97-AF65-F5344CB8AC3E}">
        <p14:creationId xmlns:p14="http://schemas.microsoft.com/office/powerpoint/2010/main" val="2833667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descr="BlueSolarProbePlusBannerTemplate.jpg"/>
          <p:cNvPicPr>
            <a:picLocks noChangeAspect="1"/>
          </p:cNvPicPr>
          <p:nvPr userDrawn="1"/>
        </p:nvPicPr>
        <p:blipFill>
          <a:blip r:embed="rId2" cstate="print"/>
          <a:stretch>
            <a:fillRect/>
          </a:stretch>
        </p:blipFill>
        <p:spPr>
          <a:xfrm>
            <a:off x="0" y="-1"/>
            <a:ext cx="9144000" cy="6858001"/>
          </a:xfrm>
          <a:prstGeom prst="rect">
            <a:avLst/>
          </a:prstGeom>
        </p:spPr>
      </p:pic>
      <p:pic>
        <p:nvPicPr>
          <p:cNvPr id="12" name="Picture 11" descr="ISISlogo-002-C.png"/>
          <p:cNvPicPr>
            <a:picLocks noChangeAspect="1"/>
          </p:cNvPicPr>
          <p:nvPr userDrawn="1"/>
        </p:nvPicPr>
        <p:blipFill>
          <a:blip r:embed="rId3" cstate="print"/>
          <a:stretch>
            <a:fillRect/>
          </a:stretch>
        </p:blipFill>
        <p:spPr>
          <a:xfrm>
            <a:off x="423400" y="2579974"/>
            <a:ext cx="2159048" cy="4160520"/>
          </a:xfrm>
          <a:prstGeom prst="rect">
            <a:avLst/>
          </a:prstGeom>
        </p:spPr>
      </p:pic>
      <p:sp>
        <p:nvSpPr>
          <p:cNvPr id="5123" name="Rectangle 3"/>
          <p:cNvSpPr>
            <a:spLocks noGrp="1" noChangeArrowheads="1"/>
          </p:cNvSpPr>
          <p:nvPr>
            <p:ph type="subTitle" idx="1"/>
          </p:nvPr>
        </p:nvSpPr>
        <p:spPr bwMode="black">
          <a:xfrm>
            <a:off x="2850776" y="5401876"/>
            <a:ext cx="5832182" cy="1083784"/>
          </a:xfrm>
        </p:spPr>
        <p:txBody>
          <a:bodyPr/>
          <a:lstStyle>
            <a:lvl1pPr marL="0" indent="0" algn="ctr">
              <a:spcAft>
                <a:spcPct val="0"/>
              </a:spcAft>
              <a:buFont typeface="Wingdings" pitchFamily="2" charset="2"/>
              <a:buNone/>
              <a:defRPr sz="2800" i="1">
                <a:solidFill>
                  <a:schemeClr val="bg1"/>
                </a:solidFill>
              </a:defRPr>
            </a:lvl1pPr>
          </a:lstStyle>
          <a:p>
            <a:r>
              <a:rPr lang="en-US" dirty="0" smtClean="0"/>
              <a:t>Click to edit Master subtitle style</a:t>
            </a:r>
            <a:endParaRPr lang="en-US" dirty="0"/>
          </a:p>
        </p:txBody>
      </p:sp>
      <p:sp>
        <p:nvSpPr>
          <p:cNvPr id="5124" name="Rectangle 4"/>
          <p:cNvSpPr>
            <a:spLocks noGrp="1" noChangeArrowheads="1"/>
          </p:cNvSpPr>
          <p:nvPr>
            <p:ph type="ctrTitle"/>
          </p:nvPr>
        </p:nvSpPr>
        <p:spPr bwMode="black">
          <a:xfrm>
            <a:off x="2853095" y="3795913"/>
            <a:ext cx="5862638" cy="1248280"/>
          </a:xfrm>
        </p:spPr>
        <p:txBody>
          <a:bodyPr/>
          <a:lstStyle>
            <a:lvl1pPr algn="ctr">
              <a:lnSpc>
                <a:spcPts val="4800"/>
              </a:lnSpc>
              <a:defRPr sz="4000">
                <a:solidFill>
                  <a:schemeClr val="bg1"/>
                </a:solidFill>
              </a:defRPr>
            </a:lvl1pPr>
          </a:lstStyle>
          <a:p>
            <a:r>
              <a:rPr lang="en-US" dirty="0" smtClean="0"/>
              <a:t>Click to edit Master title style</a:t>
            </a:r>
            <a:endParaRPr lang="en-US" dirty="0"/>
          </a:p>
        </p:txBody>
      </p:sp>
      <p:sp>
        <p:nvSpPr>
          <p:cNvPr id="9" name="Rectangle 8"/>
          <p:cNvSpPr/>
          <p:nvPr userDrawn="1"/>
        </p:nvSpPr>
        <p:spPr>
          <a:xfrm>
            <a:off x="0" y="1336765"/>
            <a:ext cx="9144000" cy="41658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Integrated Science Investigation of the Sun</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
        <p:nvSpPr>
          <p:cNvPr id="17" name="TextBox 16"/>
          <p:cNvSpPr txBox="1"/>
          <p:nvPr userDrawn="1"/>
        </p:nvSpPr>
        <p:spPr>
          <a:xfrm>
            <a:off x="0" y="223149"/>
            <a:ext cx="5680364" cy="584775"/>
          </a:xfrm>
          <a:prstGeom prst="rect">
            <a:avLst/>
          </a:prstGeom>
          <a:noFill/>
        </p:spPr>
        <p:txBody>
          <a:bodyPr wrap="square" rtlCol="0">
            <a:spAutoFit/>
            <a:scene3d>
              <a:camera prst="orthographicFront"/>
              <a:lightRig rig="threePt" dir="t"/>
            </a:scene3d>
            <a:sp3d extrusionH="57150">
              <a:bevelT h="25400" prst="softRound"/>
            </a:sp3d>
          </a:bodyPr>
          <a:lstStyle/>
          <a:p>
            <a:r>
              <a:rPr lang="en-US" sz="3200" b="1" dirty="0" smtClean="0">
                <a:solidFill>
                  <a:schemeClr val="bg1"/>
                </a:solidFill>
                <a:latin typeface="Arial"/>
                <a:cs typeface="Arial"/>
              </a:rPr>
              <a:t>Solar Probe Plus</a:t>
            </a:r>
          </a:p>
        </p:txBody>
      </p:sp>
      <p:sp>
        <p:nvSpPr>
          <p:cNvPr id="18" name="Rectangle 17"/>
          <p:cNvSpPr/>
          <p:nvPr userDrawn="1"/>
        </p:nvSpPr>
        <p:spPr>
          <a:xfrm>
            <a:off x="951568" y="862284"/>
            <a:ext cx="3660105" cy="369332"/>
          </a:xfrm>
          <a:prstGeom prst="rect">
            <a:avLst/>
          </a:prstGeom>
        </p:spPr>
        <p:txBody>
          <a:bodyPr wrap="none">
            <a:spAutoFit/>
            <a:scene3d>
              <a:camera prst="orthographicFront"/>
              <a:lightRig rig="threePt" dir="t"/>
            </a:scene3d>
            <a:sp3d extrusionH="57150">
              <a:bevelT w="69850" h="38100" prst="cross"/>
            </a:sp3d>
          </a:bodyPr>
          <a:lstStyle/>
          <a:p>
            <a:r>
              <a:rPr lang="en-US" i="1" dirty="0" smtClean="0">
                <a:solidFill>
                  <a:schemeClr val="bg1"/>
                </a:solidFill>
                <a:effectLst>
                  <a:outerShdw blurRad="1270000" dist="38100" dir="21540000" sx="200000" sy="200000" algn="tl" rotWithShape="0">
                    <a:srgbClr val="000000">
                      <a:alpha val="0"/>
                    </a:srgbClr>
                  </a:outerShdw>
                </a:effectLst>
                <a:latin typeface="Arial"/>
                <a:cs typeface="Arial"/>
              </a:rPr>
              <a:t>A NASA Mission</a:t>
            </a:r>
            <a:r>
              <a:rPr lang="en-US" i="1" baseline="0" dirty="0" smtClean="0">
                <a:solidFill>
                  <a:schemeClr val="bg1"/>
                </a:solidFill>
                <a:effectLst>
                  <a:outerShdw blurRad="1270000" dist="38100" dir="21540000" sx="200000" sy="200000" algn="tl" rotWithShape="0">
                    <a:srgbClr val="000000">
                      <a:alpha val="0"/>
                    </a:srgbClr>
                  </a:outerShdw>
                </a:effectLst>
                <a:latin typeface="Arial"/>
                <a:cs typeface="Arial"/>
              </a:rPr>
              <a:t> to Touch the Sun</a:t>
            </a:r>
            <a:endParaRPr lang="en-US" i="1" dirty="0">
              <a:solidFill>
                <a:schemeClr val="bg1"/>
              </a:solidFill>
              <a:effectLst>
                <a:outerShdw blurRad="1270000" dist="38100" dir="21540000" sx="200000" sy="200000" algn="tl" rotWithShape="0">
                  <a:srgbClr val="000000">
                    <a:alpha val="0"/>
                  </a:srgbClr>
                </a:outerShdw>
              </a:effectLst>
              <a:latin typeface="Arial"/>
              <a:cs typeface="Arial"/>
            </a:endParaRPr>
          </a:p>
        </p:txBody>
      </p:sp>
      <p:sp>
        <p:nvSpPr>
          <p:cNvPr id="19" name="Rectangle 18"/>
          <p:cNvSpPr/>
          <p:nvPr userDrawn="1"/>
        </p:nvSpPr>
        <p:spPr>
          <a:xfrm>
            <a:off x="2242457" y="2630904"/>
            <a:ext cx="6901542" cy="1015663"/>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4000" b="1" i="0" cap="none" spc="0" baseline="0" dirty="0" smtClean="0">
                <a:ln w="11430"/>
                <a:solidFill>
                  <a:srgbClr val="FFDC6D"/>
                </a:solidFill>
                <a:effectLst>
                  <a:outerShdw blurRad="80000" dist="40000" dir="5040000" algn="tl">
                    <a:srgbClr val="000000">
                      <a:alpha val="30000"/>
                    </a:srgbClr>
                  </a:outerShdw>
                </a:effectLst>
                <a:latin typeface="Arial"/>
                <a:cs typeface="Arial"/>
              </a:rPr>
              <a:t>Critical Design Review</a:t>
            </a:r>
          </a:p>
          <a:p>
            <a:pPr>
              <a:lnSpc>
                <a:spcPts val="2400"/>
              </a:lnSpc>
            </a:pPr>
            <a:endPar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endParaRPr>
          </a:p>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20 – 22 JAN 2015</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
        <p:nvSpPr>
          <p:cNvPr id="10" name="Rectangle 9"/>
          <p:cNvSpPr/>
          <p:nvPr userDrawn="1"/>
        </p:nvSpPr>
        <p:spPr>
          <a:xfrm>
            <a:off x="1" y="1738248"/>
            <a:ext cx="9144000" cy="40011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Energetic Particles</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1132114"/>
            <a:ext cx="8426450" cy="5238524"/>
          </a:xfrm>
        </p:spPr>
        <p:txBody>
          <a:bodyPr/>
          <a:lstStyle>
            <a:lvl1pPr>
              <a:lnSpc>
                <a:spcPct val="95000"/>
              </a:lnSpc>
              <a:spcAft>
                <a:spcPts val="300"/>
              </a:spcAft>
              <a:defRPr sz="2400"/>
            </a:lvl1pPr>
            <a:lvl2pPr marL="463550" indent="-234950">
              <a:lnSpc>
                <a:spcPct val="95000"/>
              </a:lnSpc>
              <a:spcAft>
                <a:spcPts val="300"/>
              </a:spcAft>
              <a:buClrTx/>
              <a:buSzPct val="115000"/>
              <a:buFont typeface="Wingdings" charset="2"/>
              <a:buChar char="§"/>
              <a:defRPr sz="2200"/>
            </a:lvl2pPr>
            <a:lvl3pPr>
              <a:lnSpc>
                <a:spcPct val="95000"/>
              </a:lnSpc>
              <a:spcAft>
                <a:spcPts val="300"/>
              </a:spcAft>
              <a:defRPr sz="1800"/>
            </a:lvl3pPr>
            <a:lvl4pPr>
              <a:lnSpc>
                <a:spcPct val="95000"/>
              </a:lnSpc>
              <a:spcAft>
                <a:spcPts val="300"/>
              </a:spcAft>
              <a:defRPr sz="1600"/>
            </a:lvl4pPr>
            <a:lvl5pPr>
              <a:lnSpc>
                <a:spcPct val="95000"/>
              </a:lnSpc>
              <a:spcAft>
                <a:spcPts val="300"/>
              </a:spcAf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title"/>
          </p:nvPr>
        </p:nvSpPr>
        <p:spPr bwMode="auto">
          <a:xfrm>
            <a:off x="683879" y="185100"/>
            <a:ext cx="7199939" cy="67551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198709"/>
            <a:ext cx="4137025" cy="5286615"/>
          </a:xfrm>
        </p:spPr>
        <p:txBody>
          <a:bodyPr/>
          <a:lstStyle>
            <a:lvl1pPr>
              <a:spcAft>
                <a:spcPts val="0"/>
              </a:spcAft>
              <a:defRPr sz="2400"/>
            </a:lvl1pPr>
            <a:lvl2pPr marL="463550" indent="-234950">
              <a:spcAft>
                <a:spcPts val="0"/>
              </a:spcAft>
              <a:buClrTx/>
              <a:buFont typeface="Wingdings" charset="2"/>
              <a:buChar char="§"/>
              <a:defRPr sz="2200"/>
            </a:lvl2pPr>
            <a:lvl3pPr>
              <a:spcAft>
                <a:spcPts val="0"/>
              </a:spcAft>
              <a:defRPr sz="2000"/>
            </a:lvl3pPr>
            <a:lvl4pPr>
              <a:spcAft>
                <a:spcPts val="0"/>
              </a:spcAft>
              <a:defRPr sz="1800"/>
            </a:lvl4pPr>
            <a:lvl5pPr>
              <a:spcAft>
                <a:spcPts val="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2"/>
          </p:nvPr>
        </p:nvSpPr>
        <p:spPr>
          <a:xfrm>
            <a:off x="4582584" y="1206393"/>
            <a:ext cx="4137025" cy="5286615"/>
          </a:xfrm>
        </p:spPr>
        <p:txBody>
          <a:bodyPr/>
          <a:lstStyle>
            <a:lvl1pPr>
              <a:spcAft>
                <a:spcPts val="0"/>
              </a:spcAft>
              <a:defRPr sz="2400"/>
            </a:lvl1pPr>
            <a:lvl2pPr marL="463550" indent="-234950">
              <a:spcAft>
                <a:spcPts val="0"/>
              </a:spcAft>
              <a:buClrTx/>
              <a:buFont typeface="Wingdings" charset="2"/>
              <a:buChar char="§"/>
              <a:defRPr sz="2000"/>
            </a:lvl2pPr>
            <a:lvl3pPr>
              <a:spcAft>
                <a:spcPts val="0"/>
              </a:spcAft>
              <a:defRPr sz="1800"/>
            </a:lvl3pPr>
            <a:lvl4pPr>
              <a:spcAft>
                <a:spcPts val="0"/>
              </a:spcAft>
              <a:defRPr sz="1600"/>
            </a:lvl4pPr>
            <a:lvl5pPr>
              <a:spcAft>
                <a:spcPts val="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descr="BlueSolarProbePlusBannerTemplate.jpg"/>
          <p:cNvPicPr>
            <a:picLocks noChangeAspect="1"/>
          </p:cNvPicPr>
          <p:nvPr userDrawn="1"/>
        </p:nvPicPr>
        <p:blipFill>
          <a:blip r:embed="rId6" cstate="print"/>
          <a:srcRect t="39458" b="50794"/>
          <a:stretch>
            <a:fillRect/>
          </a:stretch>
        </p:blipFill>
        <p:spPr>
          <a:xfrm>
            <a:off x="0" y="130628"/>
            <a:ext cx="9144000" cy="791456"/>
          </a:xfrm>
          <a:prstGeom prst="rect">
            <a:avLst/>
          </a:prstGeom>
        </p:spPr>
      </p:pic>
      <p:pic>
        <p:nvPicPr>
          <p:cNvPr id="13" name="Picture 12" descr="ISISlogo-002-C.png"/>
          <p:cNvPicPr>
            <a:picLocks noChangeAspect="1"/>
          </p:cNvPicPr>
          <p:nvPr userDrawn="1"/>
        </p:nvPicPr>
        <p:blipFill>
          <a:blip r:embed="rId7" cstate="print"/>
          <a:stretch>
            <a:fillRect/>
          </a:stretch>
        </p:blipFill>
        <p:spPr>
          <a:xfrm>
            <a:off x="15766" y="0"/>
            <a:ext cx="564674" cy="1088136"/>
          </a:xfrm>
          <a:prstGeom prst="rect">
            <a:avLst/>
          </a:prstGeom>
        </p:spPr>
      </p:pic>
      <p:sp>
        <p:nvSpPr>
          <p:cNvPr id="1027" name="Rectangle 3"/>
          <p:cNvSpPr>
            <a:spLocks noGrp="1" noChangeArrowheads="1"/>
          </p:cNvSpPr>
          <p:nvPr>
            <p:ph type="body" idx="1"/>
          </p:nvPr>
        </p:nvSpPr>
        <p:spPr bwMode="auto">
          <a:xfrm>
            <a:off x="358775" y="1167973"/>
            <a:ext cx="8426450" cy="52026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3" name="Line 7"/>
          <p:cNvSpPr>
            <a:spLocks noChangeShapeType="1"/>
          </p:cNvSpPr>
          <p:nvPr/>
        </p:nvSpPr>
        <p:spPr bwMode="gray">
          <a:xfrm flipV="1">
            <a:off x="304800" y="6593649"/>
            <a:ext cx="8501104" cy="0"/>
          </a:xfrm>
          <a:prstGeom prst="line">
            <a:avLst/>
          </a:prstGeom>
          <a:noFill/>
          <a:ln w="38100">
            <a:solidFill>
              <a:srgbClr val="01255B"/>
            </a:solidFill>
            <a:round/>
            <a:headEnd/>
            <a:tailEnd/>
          </a:ln>
          <a:effectLst/>
        </p:spPr>
        <p:txBody>
          <a:bodyPr/>
          <a:lstStyle/>
          <a:p>
            <a:pPr>
              <a:defRPr/>
            </a:pPr>
            <a:endParaRPr lang="en-US" dirty="0"/>
          </a:p>
        </p:txBody>
      </p:sp>
      <p:cxnSp>
        <p:nvCxnSpPr>
          <p:cNvPr id="18" name="Straight Connector 17"/>
          <p:cNvCxnSpPr/>
          <p:nvPr/>
        </p:nvCxnSpPr>
        <p:spPr bwMode="auto">
          <a:xfrm>
            <a:off x="9607138" y="843148"/>
            <a:ext cx="914400" cy="914400"/>
          </a:xfrm>
          <a:prstGeom prst="line">
            <a:avLst/>
          </a:prstGeom>
          <a:blipFill dpi="0" rotWithShape="0">
            <a:blip r:embed="rId8" cstate="print"/>
            <a:srcRect/>
            <a:stretch>
              <a:fillRect/>
            </a:stretch>
          </a:blipFill>
          <a:ln w="9525" cap="flat" cmpd="sng" algn="ctr">
            <a:noFill/>
            <a:prstDash val="solid"/>
            <a:round/>
            <a:headEnd type="none" w="med" len="med"/>
            <a:tailEnd type="none" w="med" len="med"/>
          </a:ln>
          <a:effectLst/>
        </p:spPr>
      </p:cxnSp>
      <p:sp>
        <p:nvSpPr>
          <p:cNvPr id="1030" name="Rectangle 6"/>
          <p:cNvSpPr>
            <a:spLocks noGrp="1" noChangeArrowheads="1"/>
          </p:cNvSpPr>
          <p:nvPr>
            <p:ph type="title"/>
          </p:nvPr>
        </p:nvSpPr>
        <p:spPr bwMode="auto">
          <a:xfrm>
            <a:off x="683879" y="185100"/>
            <a:ext cx="7199939" cy="67551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pic>
        <p:nvPicPr>
          <p:cNvPr id="24" name="Picture 23" descr="BlueSolarProbePlusBannerTemplate.jpg"/>
          <p:cNvPicPr>
            <a:picLocks noChangeAspect="1"/>
          </p:cNvPicPr>
          <p:nvPr userDrawn="1"/>
        </p:nvPicPr>
        <p:blipFill>
          <a:blip r:embed="rId6" cstate="print"/>
          <a:srcRect l="61611" b="71746"/>
          <a:stretch>
            <a:fillRect/>
          </a:stretch>
        </p:blipFill>
        <p:spPr>
          <a:xfrm>
            <a:off x="7942550" y="202410"/>
            <a:ext cx="1183808" cy="653447"/>
          </a:xfrm>
          <a:prstGeom prst="rect">
            <a:avLst/>
          </a:prstGeom>
        </p:spPr>
      </p:pic>
      <p:sp>
        <p:nvSpPr>
          <p:cNvPr id="16" name="TextBox 15"/>
          <p:cNvSpPr txBox="1"/>
          <p:nvPr/>
        </p:nvSpPr>
        <p:spPr>
          <a:xfrm>
            <a:off x="7945291" y="628630"/>
            <a:ext cx="1213820" cy="271869"/>
          </a:xfrm>
          <a:prstGeom prst="rect">
            <a:avLst/>
          </a:prstGeom>
          <a:noFill/>
        </p:spPr>
        <p:txBody>
          <a:bodyPr wrap="square" rtlCol="0">
            <a:spAutoFit/>
          </a:bodyPr>
          <a:lstStyle/>
          <a:p>
            <a:pPr marL="0" marR="0" indent="0" algn="r" defTabSz="914400" rtl="0" eaLnBrk="1" fontAlgn="base" latinLnBrk="0" hangingPunct="1">
              <a:lnSpc>
                <a:spcPts val="700"/>
              </a:lnSpc>
              <a:spcBef>
                <a:spcPct val="0"/>
              </a:spcBef>
              <a:spcAft>
                <a:spcPct val="0"/>
              </a:spcAft>
              <a:buClrTx/>
              <a:buSzTx/>
              <a:buFontTx/>
              <a:buNone/>
              <a:tabLst/>
              <a:defRPr/>
            </a:pPr>
            <a:r>
              <a:rPr lang="en-US" sz="500" b="1" dirty="0" smtClean="0">
                <a:solidFill>
                  <a:schemeClr val="bg1"/>
                </a:solidFill>
                <a:latin typeface="Arial"/>
                <a:cs typeface="Arial"/>
              </a:rPr>
              <a:t>Solar Probe Plus</a:t>
            </a:r>
          </a:p>
          <a:p>
            <a:pPr algn="r">
              <a:lnSpc>
                <a:spcPts val="700"/>
              </a:lnSpc>
            </a:pPr>
            <a:r>
              <a:rPr lang="en-US" sz="500" b="1" i="1" dirty="0" smtClean="0">
                <a:solidFill>
                  <a:schemeClr val="bg1"/>
                </a:solidFill>
                <a:latin typeface="Arial"/>
                <a:cs typeface="Arial"/>
              </a:rPr>
              <a:t>A NASA Mission</a:t>
            </a:r>
            <a:r>
              <a:rPr lang="en-US" sz="500" b="1" i="1" baseline="0" dirty="0" smtClean="0">
                <a:solidFill>
                  <a:schemeClr val="bg1"/>
                </a:solidFill>
                <a:latin typeface="Arial"/>
                <a:cs typeface="Arial"/>
              </a:rPr>
              <a:t> to Touch the Sun</a:t>
            </a:r>
            <a:endParaRPr lang="en-US" sz="500" b="1" i="1" dirty="0" smtClean="0">
              <a:solidFill>
                <a:schemeClr val="bg1"/>
              </a:solidFill>
              <a:latin typeface="Arial"/>
              <a:cs typeface="Arial"/>
            </a:endParaRPr>
          </a:p>
        </p:txBody>
      </p:sp>
      <p:sp>
        <p:nvSpPr>
          <p:cNvPr id="29" name="TextBox 28"/>
          <p:cNvSpPr txBox="1"/>
          <p:nvPr userDrawn="1"/>
        </p:nvSpPr>
        <p:spPr>
          <a:xfrm>
            <a:off x="315045" y="6608269"/>
            <a:ext cx="998925" cy="246221"/>
          </a:xfrm>
          <a:prstGeom prst="rect">
            <a:avLst/>
          </a:prstGeom>
          <a:noFill/>
        </p:spPr>
        <p:txBody>
          <a:bodyPr wrap="square" rtlCol="0">
            <a:spAutoFit/>
          </a:bodyPr>
          <a:lstStyle/>
          <a:p>
            <a:pPr algn="l"/>
            <a:fld id="{2D0F559F-C369-4EF5-8FAC-43A9680FDB1E}" type="slidenum">
              <a:rPr lang="en-US" sz="1000" smtClean="0"/>
              <a:pPr algn="l"/>
              <a:t>‹#›</a:t>
            </a:fld>
            <a:endParaRPr lang="en-US" sz="1000" dirty="0"/>
          </a:p>
        </p:txBody>
      </p:sp>
      <p:sp>
        <p:nvSpPr>
          <p:cNvPr id="30" name="TextBox 29"/>
          <p:cNvSpPr txBox="1"/>
          <p:nvPr userDrawn="1"/>
        </p:nvSpPr>
        <p:spPr>
          <a:xfrm>
            <a:off x="7271657" y="6606989"/>
            <a:ext cx="1534245" cy="246221"/>
          </a:xfrm>
          <a:prstGeom prst="rect">
            <a:avLst/>
          </a:prstGeom>
          <a:noFill/>
        </p:spPr>
        <p:txBody>
          <a:bodyPr wrap="square" rtlCol="0">
            <a:spAutoFit/>
          </a:bodyPr>
          <a:lstStyle/>
          <a:p>
            <a:pPr algn="r"/>
            <a:r>
              <a:rPr lang="en-US" sz="1000" dirty="0" smtClean="0"/>
              <a:t>20 - 22 JAN 2015</a:t>
            </a:r>
            <a:endParaRPr lang="en-US" sz="1000" dirty="0"/>
          </a:p>
        </p:txBody>
      </p:sp>
      <p:sp>
        <p:nvSpPr>
          <p:cNvPr id="32" name="TextBox 31"/>
          <p:cNvSpPr txBox="1"/>
          <p:nvPr userDrawn="1"/>
        </p:nvSpPr>
        <p:spPr>
          <a:xfrm>
            <a:off x="2297527" y="6605709"/>
            <a:ext cx="4579684" cy="246221"/>
          </a:xfrm>
          <a:prstGeom prst="rect">
            <a:avLst/>
          </a:prstGeom>
          <a:noFill/>
        </p:spPr>
        <p:txBody>
          <a:bodyPr wrap="square" rtlCol="0">
            <a:spAutoFit/>
          </a:bodyPr>
          <a:lstStyle/>
          <a:p>
            <a:pPr algn="ctr"/>
            <a:r>
              <a:rPr lang="en-US" sz="1000" dirty="0" smtClean="0"/>
              <a:t>ISIS CDR – 24 – EPI-Hi Software</a:t>
            </a:r>
            <a:endParaRPr lang="en-US" sz="1000" dirty="0"/>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4" r:id="rId3"/>
    <p:sldLayoutId id="2147483666" r:id="rId4"/>
  </p:sldLayoutIdLst>
  <p:transition spd="med">
    <p:fade/>
  </p:transition>
  <p:hf hdr="0" ftr="0"/>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227013" indent="-227013" algn="l" rtl="0" eaLnBrk="1" fontAlgn="base" hangingPunct="1">
        <a:lnSpc>
          <a:spcPct val="85000"/>
        </a:lnSpc>
        <a:spcBef>
          <a:spcPct val="0"/>
        </a:spcBef>
        <a:spcAft>
          <a:spcPct val="25000"/>
        </a:spcAft>
        <a:buFont typeface="Wingdings" pitchFamily="2" charset="2"/>
        <a:buChar char="§"/>
        <a:defRPr sz="2400" b="0">
          <a:solidFill>
            <a:schemeClr val="tx1"/>
          </a:solidFill>
          <a:latin typeface="+mn-lt"/>
          <a:ea typeface="+mn-ea"/>
          <a:cs typeface="+mn-cs"/>
        </a:defRPr>
      </a:lvl1pPr>
      <a:lvl2pPr marL="463550" indent="-234950" algn="l" rtl="0" eaLnBrk="1" fontAlgn="base" hangingPunct="1">
        <a:lnSpc>
          <a:spcPct val="85000"/>
        </a:lnSpc>
        <a:spcBef>
          <a:spcPct val="0"/>
        </a:spcBef>
        <a:spcAft>
          <a:spcPct val="25000"/>
        </a:spcAft>
        <a:buFont typeface="Wingdings" pitchFamily="2" charset="2"/>
        <a:buChar char="§"/>
        <a:defRPr sz="2200" b="0">
          <a:solidFill>
            <a:schemeClr val="tx1"/>
          </a:solidFill>
          <a:latin typeface="+mn-lt"/>
        </a:defRPr>
      </a:lvl2pPr>
      <a:lvl3pPr marL="798513" indent="-230188" algn="l" rtl="0" eaLnBrk="1" fontAlgn="base" hangingPunct="1">
        <a:lnSpc>
          <a:spcPct val="85000"/>
        </a:lnSpc>
        <a:spcBef>
          <a:spcPct val="0"/>
        </a:spcBef>
        <a:spcAft>
          <a:spcPct val="25000"/>
        </a:spcAft>
        <a:buFont typeface="Wingdings" pitchFamily="2" charset="2"/>
        <a:buChar char="§"/>
        <a:defRPr sz="1800" b="0">
          <a:solidFill>
            <a:schemeClr val="tx1"/>
          </a:solidFill>
          <a:latin typeface="+mn-lt"/>
        </a:defRPr>
      </a:lvl3pPr>
      <a:lvl4pPr marL="1144588" indent="-230188" algn="l" rtl="0" eaLnBrk="1" fontAlgn="base" hangingPunct="1">
        <a:lnSpc>
          <a:spcPct val="85000"/>
        </a:lnSpc>
        <a:spcBef>
          <a:spcPct val="0"/>
        </a:spcBef>
        <a:spcAft>
          <a:spcPct val="25000"/>
        </a:spcAft>
        <a:buFont typeface="Wingdings" pitchFamily="2" charset="2"/>
        <a:buChar char="§"/>
        <a:defRPr sz="1600" b="0">
          <a:solidFill>
            <a:schemeClr val="tx1"/>
          </a:solidFill>
          <a:latin typeface="+mn-lt"/>
        </a:defRPr>
      </a:lvl4pPr>
      <a:lvl5pPr marL="1482725" indent="-222250" algn="l" rtl="0" eaLnBrk="1" fontAlgn="base" hangingPunct="1">
        <a:lnSpc>
          <a:spcPct val="85000"/>
        </a:lnSpc>
        <a:spcBef>
          <a:spcPct val="0"/>
        </a:spcBef>
        <a:spcAft>
          <a:spcPct val="25000"/>
        </a:spcAft>
        <a:buFont typeface="Wingdings" pitchFamily="2" charset="2"/>
        <a:buChar char="§"/>
        <a:defRPr sz="1400" b="0">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700380" y="5177927"/>
            <a:ext cx="6063578" cy="938277"/>
          </a:xfrm>
        </p:spPr>
        <p:txBody>
          <a:bodyPr/>
          <a:lstStyle/>
          <a:p>
            <a:pPr lvl="0">
              <a:defRPr/>
            </a:pPr>
            <a:r>
              <a:rPr lang="en-US" dirty="0" smtClean="0"/>
              <a:t>Andrew Davis &amp; Rick Cook</a:t>
            </a:r>
            <a:endParaRPr lang="en-US" i="0" dirty="0" smtClean="0"/>
          </a:p>
          <a:p>
            <a:pPr lvl="0">
              <a:defRPr/>
            </a:pPr>
            <a:endParaRPr lang="en-US" sz="800" dirty="0" smtClean="0"/>
          </a:p>
          <a:p>
            <a:pPr lvl="0">
              <a:defRPr/>
            </a:pPr>
            <a:r>
              <a:rPr lang="en-US" sz="2400" dirty="0" smtClean="0"/>
              <a:t>EPI-Hi Software Engineering (Caltech)</a:t>
            </a:r>
          </a:p>
        </p:txBody>
      </p:sp>
      <p:sp>
        <p:nvSpPr>
          <p:cNvPr id="5" name="Title 4"/>
          <p:cNvSpPr>
            <a:spLocks noGrp="1"/>
          </p:cNvSpPr>
          <p:nvPr>
            <p:ph type="ctrTitle"/>
          </p:nvPr>
        </p:nvSpPr>
        <p:spPr/>
        <p:txBody>
          <a:bodyPr/>
          <a:lstStyle/>
          <a:p>
            <a:r>
              <a:rPr lang="en-US" dirty="0" smtClean="0"/>
              <a:t>24 – EPI-Hi Software</a:t>
            </a:r>
            <a:endParaRPr lang="en-US"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sz="2800" dirty="0" smtClean="0">
                <a:latin typeface="Arial" charset="0"/>
              </a:rPr>
              <a:t>Action Items from  PDR</a:t>
            </a:r>
            <a:endParaRPr lang="en-US" sz="2800" dirty="0">
              <a:latin typeface="Arial" charset="0"/>
            </a:endParaRPr>
          </a:p>
        </p:txBody>
      </p:sp>
      <p:sp>
        <p:nvSpPr>
          <p:cNvPr id="20484" name="Rectangle 3"/>
          <p:cNvSpPr>
            <a:spLocks noGrp="1" noChangeArrowheads="1"/>
          </p:cNvSpPr>
          <p:nvPr>
            <p:ph type="body" idx="1"/>
          </p:nvPr>
        </p:nvSpPr>
        <p:spPr/>
        <p:txBody>
          <a:bodyPr/>
          <a:lstStyle/>
          <a:p>
            <a:r>
              <a:rPr lang="en-US" dirty="0" smtClean="0"/>
              <a:t>RFA #8: A </a:t>
            </a:r>
            <a:r>
              <a:rPr lang="en-US" dirty="0"/>
              <a:t>16-bit shift register to capture time history of discriminator output was added to the PHASICS to assist with identification of crosstalk in software. The corresponding software requirements need to be added to the specifications to support the required algorithms to detect crosstalk and to correct crosstalk. </a:t>
            </a:r>
            <a:endParaRPr lang="en-US" dirty="0" smtClean="0"/>
          </a:p>
          <a:p>
            <a:pPr lvl="1"/>
            <a:r>
              <a:rPr lang="en-US" dirty="0" smtClean="0">
                <a:solidFill>
                  <a:srgbClr val="00B050"/>
                </a:solidFill>
              </a:rPr>
              <a:t>Status: </a:t>
            </a:r>
            <a:r>
              <a:rPr lang="en-US" dirty="0">
                <a:solidFill>
                  <a:srgbClr val="00B050"/>
                </a:solidFill>
              </a:rPr>
              <a:t>Added L5-INSTSW-74 </a:t>
            </a:r>
            <a:r>
              <a:rPr lang="en-US" dirty="0" smtClean="0">
                <a:solidFill>
                  <a:srgbClr val="00B050"/>
                </a:solidFill>
              </a:rPr>
              <a:t>FSW Requirements to </a:t>
            </a:r>
            <a:r>
              <a:rPr lang="en-US" dirty="0">
                <a:solidFill>
                  <a:srgbClr val="00B050"/>
                </a:solidFill>
              </a:rPr>
              <a:t>support </a:t>
            </a:r>
            <a:r>
              <a:rPr lang="en-US" dirty="0" smtClean="0">
                <a:solidFill>
                  <a:srgbClr val="00B050"/>
                </a:solidFill>
              </a:rPr>
              <a:t>detection/correction of </a:t>
            </a:r>
            <a:r>
              <a:rPr lang="en-US" dirty="0">
                <a:solidFill>
                  <a:srgbClr val="00B050"/>
                </a:solidFill>
              </a:rPr>
              <a:t>crosstalk in PHASIC signals</a:t>
            </a:r>
            <a:endParaRPr lang="en-US" dirty="0" smtClean="0">
              <a:solidFill>
                <a:srgbClr val="00B050"/>
              </a:solidFill>
            </a:endParaRPr>
          </a:p>
          <a:p>
            <a:r>
              <a:rPr lang="en-US" dirty="0" smtClean="0"/>
              <a:t>RFA #32: Since </a:t>
            </a:r>
            <a:r>
              <a:rPr lang="en-US" dirty="0"/>
              <a:t>the SPP spacecraft flight software is not supporting time-tagged commands for instruments, if there is a need for this functionality, a requirement needs to be added to support time-tagged commands in instrument software. </a:t>
            </a:r>
            <a:endParaRPr lang="en-US" dirty="0" smtClean="0"/>
          </a:p>
          <a:p>
            <a:pPr lvl="1"/>
            <a:r>
              <a:rPr lang="en-US" dirty="0" smtClean="0">
                <a:solidFill>
                  <a:srgbClr val="00B050"/>
                </a:solidFill>
              </a:rPr>
              <a:t>Status: </a:t>
            </a:r>
            <a:r>
              <a:rPr lang="en-US" dirty="0">
                <a:solidFill>
                  <a:srgbClr val="00B050"/>
                </a:solidFill>
              </a:rPr>
              <a:t>Modified L5-INSTSW-6 to make clear that time-tagged command sequences shall be </a:t>
            </a:r>
            <a:r>
              <a:rPr lang="en-US" dirty="0" smtClean="0">
                <a:solidFill>
                  <a:srgbClr val="00B050"/>
                </a:solidFill>
              </a:rPr>
              <a:t>supported in the FSW</a:t>
            </a:r>
            <a:endParaRPr lang="en-US" dirty="0">
              <a:solidFill>
                <a:srgbClr val="00B050"/>
              </a:solidFill>
            </a:endParaRPr>
          </a:p>
          <a:p>
            <a:pPr eaLnBrk="1" hangingPunct="1">
              <a:buFontTx/>
              <a:buNone/>
            </a:pPr>
            <a:endParaRPr lang="en-US" dirty="0">
              <a:latin typeface="Arial" charset="0"/>
            </a:endParaRPr>
          </a:p>
        </p:txBody>
      </p:sp>
    </p:spTree>
    <p:extLst>
      <p:ext uri="{BB962C8B-B14F-4D97-AF65-F5344CB8AC3E}">
        <p14:creationId xmlns:p14="http://schemas.microsoft.com/office/powerpoint/2010/main" val="1455266541"/>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sz="2800" dirty="0" smtClean="0">
                <a:latin typeface="Arial" charset="0"/>
              </a:rPr>
              <a:t>FSW Peer Reviews </a:t>
            </a:r>
            <a:r>
              <a:rPr lang="en-US" sz="2800" dirty="0">
                <a:latin typeface="Arial" charset="0"/>
              </a:rPr>
              <a:t>Since </a:t>
            </a:r>
            <a:r>
              <a:rPr lang="en-US" sz="2800" dirty="0" smtClean="0">
                <a:latin typeface="Arial" charset="0"/>
              </a:rPr>
              <a:t>PDR</a:t>
            </a:r>
            <a:endParaRPr lang="en-US" sz="2800" dirty="0">
              <a:latin typeface="Arial" charset="0"/>
            </a:endParaRPr>
          </a:p>
        </p:txBody>
      </p:sp>
      <p:sp>
        <p:nvSpPr>
          <p:cNvPr id="20484" name="Rectangle 3"/>
          <p:cNvSpPr>
            <a:spLocks noGrp="1" noChangeArrowheads="1"/>
          </p:cNvSpPr>
          <p:nvPr>
            <p:ph type="body" idx="1"/>
          </p:nvPr>
        </p:nvSpPr>
        <p:spPr/>
        <p:txBody>
          <a:bodyPr/>
          <a:lstStyle/>
          <a:p>
            <a:pPr lvl="1"/>
            <a:r>
              <a:rPr lang="en-US" dirty="0" smtClean="0">
                <a:latin typeface="Arial" charset="0"/>
              </a:rPr>
              <a:t>Summarize </a:t>
            </a:r>
            <a:r>
              <a:rPr lang="en-US" dirty="0">
                <a:latin typeface="Arial" charset="0"/>
              </a:rPr>
              <a:t>results and action </a:t>
            </a:r>
            <a:r>
              <a:rPr lang="en-US" dirty="0" smtClean="0">
                <a:latin typeface="Arial" charset="0"/>
              </a:rPr>
              <a:t>items from Nov 17 FSW Peer Review</a:t>
            </a:r>
            <a:endParaRPr lang="en-US" dirty="0">
              <a:latin typeface="Arial" charset="0"/>
            </a:endParaRPr>
          </a:p>
          <a:p>
            <a:pPr eaLnBrk="1" hangingPunct="1">
              <a:buFontTx/>
              <a:buNone/>
            </a:pPr>
            <a:endParaRPr lang="en-US" dirty="0">
              <a:latin typeface="Arial" charset="0"/>
            </a:endParaRPr>
          </a:p>
        </p:txBody>
      </p:sp>
    </p:spTree>
    <p:extLst>
      <p:ext uri="{BB962C8B-B14F-4D97-AF65-F5344CB8AC3E}">
        <p14:creationId xmlns:p14="http://schemas.microsoft.com/office/powerpoint/2010/main" val="2282438134"/>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sz="2800" dirty="0" smtClean="0">
                <a:latin typeface="Arial" charset="0"/>
              </a:rPr>
              <a:t>Other Changes </a:t>
            </a:r>
            <a:r>
              <a:rPr lang="en-US" sz="2800" dirty="0">
                <a:latin typeface="Arial" charset="0"/>
              </a:rPr>
              <a:t>Since </a:t>
            </a:r>
            <a:r>
              <a:rPr lang="en-US" sz="2800" dirty="0" smtClean="0">
                <a:latin typeface="Arial" charset="0"/>
              </a:rPr>
              <a:t>PDR</a:t>
            </a:r>
            <a:endParaRPr lang="en-US" sz="2800" dirty="0">
              <a:latin typeface="Arial" charset="0"/>
            </a:endParaRPr>
          </a:p>
        </p:txBody>
      </p:sp>
      <p:sp>
        <p:nvSpPr>
          <p:cNvPr id="20484" name="Rectangle 3"/>
          <p:cNvSpPr>
            <a:spLocks noGrp="1" noChangeArrowheads="1"/>
          </p:cNvSpPr>
          <p:nvPr>
            <p:ph type="body" idx="1"/>
          </p:nvPr>
        </p:nvSpPr>
        <p:spPr/>
        <p:txBody>
          <a:bodyPr/>
          <a:lstStyle/>
          <a:p>
            <a:pPr eaLnBrk="1" hangingPunct="1"/>
            <a:r>
              <a:rPr lang="en-US" dirty="0" smtClean="0">
                <a:latin typeface="Arial" charset="0"/>
              </a:rPr>
              <a:t>Results </a:t>
            </a:r>
            <a:r>
              <a:rPr lang="en-US" dirty="0">
                <a:latin typeface="Arial" charset="0"/>
              </a:rPr>
              <a:t>of trade studies </a:t>
            </a:r>
            <a:r>
              <a:rPr lang="en-US" dirty="0" smtClean="0">
                <a:latin typeface="Arial" charset="0"/>
              </a:rPr>
              <a:t>(none)</a:t>
            </a:r>
            <a:endParaRPr lang="en-US" dirty="0">
              <a:latin typeface="Arial" charset="0"/>
            </a:endParaRPr>
          </a:p>
          <a:p>
            <a:pPr eaLnBrk="1" hangingPunct="1"/>
            <a:r>
              <a:rPr lang="en-US" dirty="0">
                <a:latin typeface="Arial" charset="0"/>
              </a:rPr>
              <a:t>Major changes in software requirements </a:t>
            </a:r>
            <a:endParaRPr lang="en-US" dirty="0" smtClean="0">
              <a:latin typeface="Arial" charset="0"/>
            </a:endParaRPr>
          </a:p>
          <a:p>
            <a:pPr lvl="1"/>
            <a:r>
              <a:rPr lang="en-US" dirty="0" smtClean="0">
                <a:latin typeface="Arial" charset="0"/>
              </a:rPr>
              <a:t>Added rates compression task to DPU requirements</a:t>
            </a:r>
          </a:p>
          <a:p>
            <a:pPr eaLnBrk="1" hangingPunct="1"/>
            <a:r>
              <a:rPr lang="en-US" dirty="0" smtClean="0">
                <a:latin typeface="Arial" charset="0"/>
              </a:rPr>
              <a:t>Major </a:t>
            </a:r>
            <a:r>
              <a:rPr lang="en-US" dirty="0">
                <a:latin typeface="Arial" charset="0"/>
              </a:rPr>
              <a:t>changes in ICDs </a:t>
            </a:r>
            <a:r>
              <a:rPr lang="en-US" dirty="0" smtClean="0">
                <a:latin typeface="Arial" charset="0"/>
              </a:rPr>
              <a:t>(none)</a:t>
            </a:r>
          </a:p>
          <a:p>
            <a:pPr eaLnBrk="1" hangingPunct="1"/>
            <a:r>
              <a:rPr lang="en-US" dirty="0" smtClean="0">
                <a:latin typeface="Arial" charset="0"/>
              </a:rPr>
              <a:t>Major </a:t>
            </a:r>
            <a:r>
              <a:rPr lang="en-US" dirty="0">
                <a:latin typeface="Arial" charset="0"/>
              </a:rPr>
              <a:t>changes in top-level design </a:t>
            </a:r>
            <a:r>
              <a:rPr lang="en-US" dirty="0" smtClean="0">
                <a:latin typeface="Arial" charset="0"/>
              </a:rPr>
              <a:t>(none)</a:t>
            </a:r>
            <a:endParaRPr lang="en-US" dirty="0">
              <a:latin typeface="Arial" charset="0"/>
            </a:endParaRPr>
          </a:p>
          <a:p>
            <a:pPr eaLnBrk="1" hangingPunct="1"/>
            <a:r>
              <a:rPr lang="en-US" dirty="0" smtClean="0">
                <a:latin typeface="Arial" charset="0"/>
              </a:rPr>
              <a:t>Major </a:t>
            </a:r>
            <a:r>
              <a:rPr lang="en-US" dirty="0">
                <a:latin typeface="Arial" charset="0"/>
              </a:rPr>
              <a:t>open technical issues, programmatic issues, or risks </a:t>
            </a:r>
            <a:r>
              <a:rPr lang="en-US" dirty="0" smtClean="0">
                <a:latin typeface="Arial" charset="0"/>
              </a:rPr>
              <a:t>(</a:t>
            </a:r>
            <a:r>
              <a:rPr lang="en-US" dirty="0" smtClean="0">
                <a:solidFill>
                  <a:srgbClr val="FF0000"/>
                </a:solidFill>
                <a:latin typeface="Arial" charset="0"/>
              </a:rPr>
              <a:t>crosstalk detection? …?</a:t>
            </a:r>
            <a:r>
              <a:rPr lang="en-US" dirty="0" smtClean="0">
                <a:latin typeface="Arial" charset="0"/>
              </a:rPr>
              <a:t>) </a:t>
            </a:r>
            <a:endParaRPr lang="en-US" dirty="0">
              <a:latin typeface="Arial" charset="0"/>
            </a:endParaRPr>
          </a:p>
          <a:p>
            <a:pPr eaLnBrk="1" hangingPunct="1">
              <a:buFontTx/>
              <a:buNone/>
            </a:pPr>
            <a:endParaRPr lang="en-US" dirty="0">
              <a:latin typeface="Arial" charset="0"/>
            </a:endParaRPr>
          </a:p>
        </p:txBody>
      </p:sp>
    </p:spTree>
    <p:extLst>
      <p:ext uri="{BB962C8B-B14F-4D97-AF65-F5344CB8AC3E}">
        <p14:creationId xmlns:p14="http://schemas.microsoft.com/office/powerpoint/2010/main" val="289609741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Boot Sequence and Initialization</a:t>
            </a:r>
            <a:endParaRPr lang="en-US" dirty="0"/>
          </a:p>
        </p:txBody>
      </p:sp>
      <p:pic>
        <p:nvPicPr>
          <p:cNvPr id="7" name="Picture 6" descr="spp-reset.jpg"/>
          <p:cNvPicPr>
            <a:picLocks noChangeAspect="1"/>
          </p:cNvPicPr>
          <p:nvPr/>
        </p:nvPicPr>
        <p:blipFill>
          <a:blip r:embed="rId2" cstate="print"/>
          <a:stretch>
            <a:fillRect/>
          </a:stretch>
        </p:blipFill>
        <p:spPr>
          <a:xfrm>
            <a:off x="1516570" y="1090993"/>
            <a:ext cx="6086475" cy="2486025"/>
          </a:xfrm>
          <a:prstGeom prst="rect">
            <a:avLst/>
          </a:prstGeom>
        </p:spPr>
      </p:pic>
      <p:sp>
        <p:nvSpPr>
          <p:cNvPr id="8" name="TextBox 7"/>
          <p:cNvSpPr txBox="1"/>
          <p:nvPr/>
        </p:nvSpPr>
        <p:spPr>
          <a:xfrm>
            <a:off x="495301" y="3613404"/>
            <a:ext cx="8086724" cy="2862322"/>
          </a:xfrm>
          <a:prstGeom prst="rect">
            <a:avLst/>
          </a:prstGeom>
          <a:noFill/>
        </p:spPr>
        <p:txBody>
          <a:bodyPr wrap="square" rtlCol="0">
            <a:spAutoFit/>
          </a:bodyPr>
          <a:lstStyle/>
          <a:p>
            <a:pPr marL="180975" indent="-180975" algn="l">
              <a:buFont typeface="Arial" pitchFamily="34" charset="0"/>
              <a:buChar char="•"/>
            </a:pPr>
            <a:r>
              <a:rPr lang="en-US" dirty="0" smtClean="0"/>
              <a:t>Supports three ways to initiate boot: Power On Reset (POR), CMD-IN and Watch Dog Timer</a:t>
            </a:r>
          </a:p>
          <a:p>
            <a:pPr marL="180975" indent="-180975" algn="l">
              <a:buFont typeface="Arial" pitchFamily="34" charset="0"/>
              <a:buChar char="•"/>
            </a:pPr>
            <a:r>
              <a:rPr lang="en-US" dirty="0" smtClean="0"/>
              <a:t>“Reset Bit Field” is writable by CMD-IN and R/W by software</a:t>
            </a:r>
          </a:p>
          <a:p>
            <a:pPr marL="180975" indent="-180975" algn="l">
              <a:buFont typeface="Arial" pitchFamily="34" charset="0"/>
              <a:buChar char="•"/>
            </a:pPr>
            <a:r>
              <a:rPr lang="en-US" dirty="0" smtClean="0"/>
              <a:t>“Serial Boot” bit determines if boot is to be performed serially via CMD-IN or from MRAM</a:t>
            </a:r>
          </a:p>
          <a:p>
            <a:pPr marL="180975" indent="-180975" algn="l">
              <a:buFont typeface="Arial" pitchFamily="34" charset="0"/>
              <a:buChar char="•"/>
            </a:pPr>
            <a:r>
              <a:rPr lang="en-US" dirty="0" smtClean="0"/>
              <a:t>“MRAM Page Select” bit determined which page (0 or 1) of MRAM is source of boot images.</a:t>
            </a:r>
          </a:p>
          <a:p>
            <a:pPr marL="180975" indent="-180975" algn="l">
              <a:buFont typeface="Arial" pitchFamily="34" charset="0"/>
              <a:buChar char="•"/>
            </a:pPr>
            <a:r>
              <a:rPr lang="en-US" dirty="0" smtClean="0"/>
              <a:t>“Dump SRAM” bit determines if SRAM is dumped prior to boot. This bit is set by the watch dog timeout.</a:t>
            </a:r>
          </a:p>
          <a:p>
            <a:pPr marL="180975" indent="-180975" algn="l">
              <a:buFont typeface="Arial" pitchFamily="34" charset="0"/>
              <a:buChar char="•"/>
            </a:pPr>
            <a:r>
              <a:rPr lang="en-US" dirty="0" smtClean="0"/>
              <a:t>Details of resident boot program in backup slides</a:t>
            </a:r>
            <a:endParaRPr lang="en-US" dirty="0"/>
          </a:p>
        </p:txBody>
      </p:sp>
    </p:spTree>
    <p:extLst>
      <p:ext uri="{BB962C8B-B14F-4D97-AF65-F5344CB8AC3E}">
        <p14:creationId xmlns:p14="http://schemas.microsoft.com/office/powerpoint/2010/main" val="275703169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Software Flow – DPU MISC</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112" y="776287"/>
            <a:ext cx="7343775" cy="5305425"/>
          </a:xfrm>
          <a:prstGeom prst="rect">
            <a:avLst/>
          </a:prstGeom>
        </p:spPr>
      </p:pic>
    </p:spTree>
    <p:extLst>
      <p:ext uri="{BB962C8B-B14F-4D97-AF65-F5344CB8AC3E}">
        <p14:creationId xmlns:p14="http://schemas.microsoft.com/office/powerpoint/2010/main" val="3089610213"/>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Software Flow – Telescope MISC</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23810"/>
          <a:stretch/>
        </p:blipFill>
        <p:spPr>
          <a:xfrm>
            <a:off x="1219260" y="999711"/>
            <a:ext cx="6966857" cy="4858577"/>
          </a:xfrm>
          <a:prstGeom prst="rect">
            <a:avLst/>
          </a:prstGeom>
        </p:spPr>
      </p:pic>
    </p:spTree>
    <p:extLst>
      <p:ext uri="{BB962C8B-B14F-4D97-AF65-F5344CB8AC3E}">
        <p14:creationId xmlns:p14="http://schemas.microsoft.com/office/powerpoint/2010/main" val="2414913733"/>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sz="2800" dirty="0" smtClean="0"/>
              <a:t>Critical Tasks: Metering of Telemetry to SSR</a:t>
            </a:r>
            <a:endParaRPr lang="en-US" sz="2800" dirty="0"/>
          </a:p>
        </p:txBody>
      </p:sp>
      <p:sp>
        <p:nvSpPr>
          <p:cNvPr id="5" name="Rectangle 3"/>
          <p:cNvSpPr txBox="1">
            <a:spLocks noChangeArrowheads="1"/>
          </p:cNvSpPr>
          <p:nvPr/>
        </p:nvSpPr>
        <p:spPr bwMode="auto">
          <a:xfrm>
            <a:off x="469900" y="1168400"/>
            <a:ext cx="8369300" cy="472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1" fontAlgn="base" hangingPunct="1">
              <a:lnSpc>
                <a:spcPct val="95000"/>
              </a:lnSpc>
              <a:spcBef>
                <a:spcPct val="0"/>
              </a:spcBef>
              <a:spcAft>
                <a:spcPts val="300"/>
              </a:spcAft>
              <a:buFont typeface="Wingdings" pitchFamily="2" charset="2"/>
              <a:buChar char="§"/>
              <a:defRPr sz="2400" b="0">
                <a:solidFill>
                  <a:schemeClr val="tx1"/>
                </a:solidFill>
                <a:latin typeface="+mn-lt"/>
                <a:ea typeface="+mn-ea"/>
                <a:cs typeface="+mn-cs"/>
              </a:defRPr>
            </a:lvl1pPr>
            <a:lvl2pPr marL="463550" indent="-234950" algn="l" rtl="0" eaLnBrk="1" fontAlgn="base" hangingPunct="1">
              <a:lnSpc>
                <a:spcPct val="95000"/>
              </a:lnSpc>
              <a:spcBef>
                <a:spcPct val="0"/>
              </a:spcBef>
              <a:spcAft>
                <a:spcPts val="300"/>
              </a:spcAft>
              <a:buClrTx/>
              <a:buSzPct val="115000"/>
              <a:buFont typeface="Wingdings" charset="2"/>
              <a:buChar char="§"/>
              <a:defRPr sz="2200" b="0">
                <a:solidFill>
                  <a:schemeClr val="tx1"/>
                </a:solidFill>
                <a:latin typeface="+mn-lt"/>
              </a:defRPr>
            </a:lvl2pPr>
            <a:lvl3pPr marL="798513" indent="-230188" algn="l" rtl="0" eaLnBrk="1" fontAlgn="base" hangingPunct="1">
              <a:lnSpc>
                <a:spcPct val="95000"/>
              </a:lnSpc>
              <a:spcBef>
                <a:spcPct val="0"/>
              </a:spcBef>
              <a:spcAft>
                <a:spcPts val="300"/>
              </a:spcAft>
              <a:buFont typeface="Wingdings" pitchFamily="2" charset="2"/>
              <a:buChar char="§"/>
              <a:defRPr sz="1800" b="0">
                <a:solidFill>
                  <a:schemeClr val="tx1"/>
                </a:solidFill>
                <a:latin typeface="+mn-lt"/>
              </a:defRPr>
            </a:lvl3pPr>
            <a:lvl4pPr marL="1144588" indent="-230188" algn="l" rtl="0" eaLnBrk="1" fontAlgn="base" hangingPunct="1">
              <a:lnSpc>
                <a:spcPct val="95000"/>
              </a:lnSpc>
              <a:spcBef>
                <a:spcPct val="0"/>
              </a:spcBef>
              <a:spcAft>
                <a:spcPts val="300"/>
              </a:spcAft>
              <a:buFont typeface="Wingdings" pitchFamily="2" charset="2"/>
              <a:buChar char="§"/>
              <a:defRPr sz="1600" b="0">
                <a:solidFill>
                  <a:schemeClr val="tx1"/>
                </a:solidFill>
                <a:latin typeface="+mn-lt"/>
              </a:defRPr>
            </a:lvl4pPr>
            <a:lvl5pPr marL="1482725" indent="-222250" algn="l" rtl="0" eaLnBrk="1" fontAlgn="base" hangingPunct="1">
              <a:lnSpc>
                <a:spcPct val="95000"/>
              </a:lnSpc>
              <a:spcBef>
                <a:spcPct val="0"/>
              </a:spcBef>
              <a:spcAft>
                <a:spcPts val="300"/>
              </a:spcAft>
              <a:buFont typeface="Wingdings" pitchFamily="2" charset="2"/>
              <a:buChar char="§"/>
              <a:defRPr sz="1400" b="0">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a:lstStyle>
          <a:p>
            <a:pPr marL="0" indent="0" algn="ctr">
              <a:buFont typeface="Wingdings" pitchFamily="2" charset="2"/>
              <a:buNone/>
            </a:pPr>
            <a:r>
              <a:rPr lang="en-US" sz="1600" b="1" kern="0" dirty="0" smtClean="0"/>
              <a:t>Available Inputs</a:t>
            </a:r>
            <a:endParaRPr lang="en-US" sz="1400" b="1" kern="0" dirty="0"/>
          </a:p>
          <a:p>
            <a:pPr marL="0" indent="0">
              <a:buFont typeface="Wingdings" pitchFamily="2" charset="2"/>
              <a:buNone/>
            </a:pPr>
            <a:r>
              <a:rPr lang="en-US" sz="1400" b="1" kern="0" dirty="0" smtClean="0"/>
              <a:t>From Spacecraft Time/Status Message, updated every second</a:t>
            </a:r>
          </a:p>
          <a:p>
            <a:r>
              <a:rPr lang="en-US" sz="1400" kern="0" dirty="0" smtClean="0"/>
              <a:t>Mission Elapsed Time (MET). Seconds since Jan 1 2010 (drifts).</a:t>
            </a:r>
          </a:p>
          <a:p>
            <a:r>
              <a:rPr lang="en-US" sz="1400" kern="0" dirty="0" smtClean="0"/>
              <a:t>Solar Distance (km).</a:t>
            </a:r>
          </a:p>
          <a:p>
            <a:r>
              <a:rPr lang="en-US" sz="1400" kern="0" dirty="0" smtClean="0"/>
              <a:t>Solar Distance Valid. 0=Not valid. 1=Valid.</a:t>
            </a:r>
          </a:p>
          <a:p>
            <a:r>
              <a:rPr lang="en-US" sz="1400" kern="0" dirty="0" smtClean="0"/>
              <a:t>Solar Distance Inflection. 0=Decreasing. 1=Increasing.</a:t>
            </a:r>
          </a:p>
          <a:p>
            <a:r>
              <a:rPr lang="en-US" sz="1400" kern="0" dirty="0" smtClean="0"/>
              <a:t>EPI-Hi SSR Allocation Status: </a:t>
            </a:r>
            <a:r>
              <a:rPr lang="en-US" sz="1400" b="1" kern="0" dirty="0" smtClean="0"/>
              <a:t>SSR%FULL</a:t>
            </a:r>
            <a:r>
              <a:rPr lang="en-US" sz="1400" kern="0" dirty="0" smtClean="0"/>
              <a:t>:  0-255. 255 = 100%</a:t>
            </a:r>
          </a:p>
          <a:p>
            <a:pPr lvl="1"/>
            <a:r>
              <a:rPr lang="en-US" sz="1400" kern="0" dirty="0" smtClean="0"/>
              <a:t>Note: S/C stops recording new EPI-Hi data to the SSR when this parameter reaches 255 (100% full)</a:t>
            </a:r>
          </a:p>
          <a:p>
            <a:pPr marL="228600" lvl="1" indent="0">
              <a:buNone/>
            </a:pPr>
            <a:endParaRPr lang="en-US" sz="1600" kern="0" dirty="0" smtClean="0"/>
          </a:p>
          <a:p>
            <a:pPr marL="0" indent="0">
              <a:buNone/>
            </a:pPr>
            <a:r>
              <a:rPr lang="en-US" sz="1400" b="1" kern="0" dirty="0" smtClean="0"/>
              <a:t>Inputs </a:t>
            </a:r>
            <a:r>
              <a:rPr lang="en-US" sz="1400" b="1" kern="0" dirty="0"/>
              <a:t>set via ground command to DPU, prior to each Encounter</a:t>
            </a:r>
          </a:p>
          <a:p>
            <a:r>
              <a:rPr lang="en-US" sz="1400" kern="0" dirty="0" smtClean="0"/>
              <a:t>Total </a:t>
            </a:r>
            <a:r>
              <a:rPr lang="en-US" sz="1400" kern="0" dirty="0"/>
              <a:t>SSR Allocation (bytes): </a:t>
            </a:r>
            <a:r>
              <a:rPr lang="en-US" sz="1400" b="1" kern="0" dirty="0"/>
              <a:t>SSR_ALLOC</a:t>
            </a:r>
            <a:r>
              <a:rPr lang="en-US" sz="1400" kern="0" dirty="0"/>
              <a:t>.  Equals number of bytes written to SSR when SSR allocation Status from spacecraft = 255 (100%).</a:t>
            </a:r>
          </a:p>
          <a:p>
            <a:pPr lvl="1"/>
            <a:r>
              <a:rPr lang="en-US" sz="1400" kern="0" dirty="0"/>
              <a:t>This could be the same for every encounter, but may change…</a:t>
            </a:r>
          </a:p>
          <a:p>
            <a:pPr lvl="1"/>
            <a:r>
              <a:rPr lang="en-US" sz="1400" kern="0" dirty="0"/>
              <a:t>Needed for DPU to meter the data flow to SSR.</a:t>
            </a:r>
          </a:p>
          <a:p>
            <a:r>
              <a:rPr lang="en-US" sz="1400" kern="0" dirty="0"/>
              <a:t>Encounter Start time (MET seconds): </a:t>
            </a:r>
            <a:r>
              <a:rPr lang="en-US" sz="1400" b="1" kern="0" dirty="0"/>
              <a:t>ESTART</a:t>
            </a:r>
            <a:r>
              <a:rPr lang="en-US" sz="1400" kern="0" dirty="0"/>
              <a:t> (or Encounter Start Solar Distance?)</a:t>
            </a:r>
          </a:p>
          <a:p>
            <a:r>
              <a:rPr lang="en-US" sz="1400" kern="0" dirty="0"/>
              <a:t>Predicted Encounter time length (seconds): </a:t>
            </a:r>
            <a:r>
              <a:rPr lang="en-US" sz="1400" b="1" kern="0" dirty="0"/>
              <a:t>ELENGTH</a:t>
            </a:r>
          </a:p>
          <a:p>
            <a:pPr lvl="1"/>
            <a:r>
              <a:rPr lang="en-US" sz="1400" kern="0" dirty="0"/>
              <a:t>Needed for DPU to meter the data flow to SSR.</a:t>
            </a:r>
          </a:p>
          <a:p>
            <a:r>
              <a:rPr lang="en-US" sz="1400" kern="0" dirty="0"/>
              <a:t>Amount of SSR allocation to reserve for use after end of encounter (bytes): </a:t>
            </a:r>
            <a:r>
              <a:rPr lang="en-US" sz="1400" b="1" kern="0" dirty="0"/>
              <a:t>SSR_RESERVE</a:t>
            </a:r>
          </a:p>
          <a:p>
            <a:pPr lvl="1"/>
            <a:r>
              <a:rPr lang="en-US" sz="1400" kern="0" dirty="0"/>
              <a:t>EPI-Hi will (hopefully) be powered-up and delivering low-rate data to the SSR after the end of each encounter. The SSR allocation status from the spacecraft will be adjusted downwards (or reset to 0%) at some point after the end of the encounter, but the timing is TBD. </a:t>
            </a:r>
          </a:p>
          <a:p>
            <a:endParaRPr lang="en-US" sz="2000" kern="0" dirty="0"/>
          </a:p>
          <a:p>
            <a:pPr marL="0" indent="0">
              <a:buNone/>
            </a:pPr>
            <a:endParaRPr lang="en-US" sz="1600" kern="0" dirty="0" smtClean="0"/>
          </a:p>
        </p:txBody>
      </p:sp>
    </p:spTree>
    <p:extLst>
      <p:ext uri="{BB962C8B-B14F-4D97-AF65-F5344CB8AC3E}">
        <p14:creationId xmlns:p14="http://schemas.microsoft.com/office/powerpoint/2010/main" val="4045429854"/>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4294967295"/>
          </p:nvPr>
        </p:nvSpPr>
        <p:spPr>
          <a:xfrm>
            <a:off x="7886700" y="6372225"/>
            <a:ext cx="1104900" cy="3143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930BC069-43A3-46DA-B0AE-5E95FE2326C4}" type="slidenum">
              <a:rPr lang="en-US" sz="1000" smtClean="0">
                <a:solidFill>
                  <a:srgbClr val="003399"/>
                </a:solidFill>
              </a:rPr>
              <a:pPr eaLnBrk="1" hangingPunct="1"/>
              <a:t>17</a:t>
            </a:fld>
            <a:endParaRPr lang="en-US" sz="1000" smtClean="0">
              <a:solidFill>
                <a:srgbClr val="003399"/>
              </a:solidFill>
            </a:endParaRPr>
          </a:p>
        </p:txBody>
      </p:sp>
      <p:sp>
        <p:nvSpPr>
          <p:cNvPr id="3075" name="Rectangle 3"/>
          <p:cNvSpPr>
            <a:spLocks noGrp="1" noChangeArrowheads="1"/>
          </p:cNvSpPr>
          <p:nvPr>
            <p:ph type="body" idx="1"/>
          </p:nvPr>
        </p:nvSpPr>
        <p:spPr>
          <a:xfrm>
            <a:off x="469900" y="1447800"/>
            <a:ext cx="8369300" cy="4927600"/>
          </a:xfrm>
        </p:spPr>
        <p:txBody>
          <a:bodyPr/>
          <a:lstStyle/>
          <a:p>
            <a:pPr marL="0" indent="0">
              <a:buNone/>
            </a:pPr>
            <a:r>
              <a:rPr lang="en-US" sz="1800" b="1" dirty="0" smtClean="0"/>
              <a:t>Proposed Data Metering Algorithm</a:t>
            </a:r>
          </a:p>
          <a:p>
            <a:pPr marL="0" indent="0">
              <a:buNone/>
            </a:pPr>
            <a:r>
              <a:rPr lang="en-US" sz="1600" dirty="0" smtClean="0"/>
              <a:t>WHILE (Encounter==TRUE)</a:t>
            </a:r>
          </a:p>
          <a:p>
            <a:pPr marL="0" indent="0">
              <a:buNone/>
            </a:pPr>
            <a:r>
              <a:rPr lang="en-US" sz="1600" dirty="0"/>
              <a:t>	</a:t>
            </a:r>
            <a:r>
              <a:rPr lang="en-US" sz="1600" dirty="0" smtClean="0"/>
              <a:t>Each Hour (or whatever time unit we agree upon)</a:t>
            </a:r>
          </a:p>
          <a:p>
            <a:pPr marL="0" indent="0">
              <a:buNone/>
            </a:pPr>
            <a:r>
              <a:rPr lang="en-US" sz="1600" dirty="0"/>
              <a:t>	</a:t>
            </a:r>
            <a:r>
              <a:rPr lang="en-US" sz="1600" dirty="0" smtClean="0"/>
              <a:t>	#HOURS_LEFT = (ESTART + ELENGTH – MET)/3600</a:t>
            </a:r>
          </a:p>
          <a:p>
            <a:pPr marL="0" indent="0">
              <a:buNone/>
            </a:pPr>
            <a:r>
              <a:rPr lang="en-US" sz="1600" dirty="0"/>
              <a:t>	</a:t>
            </a:r>
            <a:r>
              <a:rPr lang="en-US" sz="1600" dirty="0" smtClean="0"/>
              <a:t>	#BYTES_LEFT = (SSR_ALLOC * SSR%FULL) – SSR_RESERVE</a:t>
            </a:r>
            <a:endParaRPr lang="en-US" sz="1600" dirty="0"/>
          </a:p>
          <a:p>
            <a:pPr marL="0" indent="0">
              <a:buNone/>
            </a:pPr>
            <a:r>
              <a:rPr lang="en-US" sz="1600" dirty="0" smtClean="0"/>
              <a:t>		IF (</a:t>
            </a:r>
            <a:r>
              <a:rPr lang="en-US" sz="1600" dirty="0"/>
              <a:t>#BYTES_LEFT </a:t>
            </a:r>
            <a:r>
              <a:rPr lang="en-US" sz="1600" dirty="0" smtClean="0"/>
              <a:t>&gt; 0)</a:t>
            </a:r>
          </a:p>
          <a:p>
            <a:pPr marL="0" indent="0">
              <a:buNone/>
            </a:pPr>
            <a:r>
              <a:rPr lang="en-US" sz="1600" dirty="0"/>
              <a:t>	</a:t>
            </a:r>
            <a:r>
              <a:rPr lang="en-US" sz="1600" dirty="0" smtClean="0"/>
              <a:t>		#BYTESPERHOUR = #BYTES_LEFT/#HOURS_LEFT</a:t>
            </a:r>
          </a:p>
          <a:p>
            <a:pPr marL="0" indent="0">
              <a:buNone/>
            </a:pPr>
            <a:r>
              <a:rPr lang="en-US" sz="1600" dirty="0"/>
              <a:t>	</a:t>
            </a:r>
            <a:r>
              <a:rPr lang="en-US" sz="1600" dirty="0" smtClean="0"/>
              <a:t>	ELSE</a:t>
            </a:r>
          </a:p>
          <a:p>
            <a:pPr marL="0" indent="0">
              <a:buNone/>
            </a:pPr>
            <a:r>
              <a:rPr lang="en-US" sz="1600" dirty="0"/>
              <a:t>	</a:t>
            </a:r>
            <a:r>
              <a:rPr lang="en-US" sz="1600" dirty="0" smtClean="0"/>
              <a:t>		#BYTESPERHOUR = 0</a:t>
            </a:r>
          </a:p>
          <a:p>
            <a:pPr marL="0" indent="0">
              <a:buNone/>
            </a:pPr>
            <a:r>
              <a:rPr lang="en-US" sz="1600" dirty="0"/>
              <a:t>	</a:t>
            </a:r>
            <a:r>
              <a:rPr lang="en-US" sz="1600" dirty="0" smtClean="0"/>
              <a:t>	ENDIF</a:t>
            </a:r>
            <a:br>
              <a:rPr lang="en-US" sz="1600" dirty="0" smtClean="0"/>
            </a:br>
            <a:r>
              <a:rPr lang="en-US" sz="1600" dirty="0" smtClean="0"/>
              <a:t>ENDWHILE</a:t>
            </a:r>
          </a:p>
          <a:p>
            <a:pPr marL="0" indent="0">
              <a:buNone/>
            </a:pPr>
            <a:endParaRPr lang="en-US" sz="1600" dirty="0" smtClean="0"/>
          </a:p>
          <a:p>
            <a:r>
              <a:rPr lang="en-US" sz="1600" dirty="0" smtClean="0"/>
              <a:t>Nominally, the </a:t>
            </a:r>
            <a:r>
              <a:rPr lang="en-US" sz="1600" dirty="0"/>
              <a:t>#</a:t>
            </a:r>
            <a:r>
              <a:rPr lang="en-US" sz="1600" dirty="0" smtClean="0"/>
              <a:t>BYTESPERHOUR value is enough to send 1 hour of “IN_ENCOUNTER” EPI-Hi rates and HK data, plus some events, to the SSR.</a:t>
            </a:r>
          </a:p>
          <a:p>
            <a:r>
              <a:rPr lang="en-US" sz="1600" dirty="0" smtClean="0"/>
              <a:t>If solar activity is low early in an encounter, we won’t collect enough events in an hour to use up the full </a:t>
            </a:r>
            <a:r>
              <a:rPr lang="en-US" sz="1600" dirty="0"/>
              <a:t>#</a:t>
            </a:r>
            <a:r>
              <a:rPr lang="en-US" sz="1600" dirty="0" smtClean="0"/>
              <a:t>BYTESPERHOUR. Thus, </a:t>
            </a:r>
            <a:r>
              <a:rPr lang="en-US" sz="1600" dirty="0"/>
              <a:t>#</a:t>
            </a:r>
            <a:r>
              <a:rPr lang="en-US" sz="1600" dirty="0" smtClean="0"/>
              <a:t>BYTESPERHOUR may grow in size later in the encounter.</a:t>
            </a:r>
          </a:p>
          <a:p>
            <a:r>
              <a:rPr lang="en-US" sz="1600" dirty="0" smtClean="0"/>
              <a:t>If we have a situation where we have to start an encounter and </a:t>
            </a:r>
            <a:r>
              <a:rPr lang="en-US" sz="1600" dirty="0"/>
              <a:t>#BYTESPERHOUR </a:t>
            </a:r>
            <a:r>
              <a:rPr lang="en-US" sz="1600" dirty="0" smtClean="0"/>
              <a:t>&lt; </a:t>
            </a:r>
            <a:r>
              <a:rPr lang="en-US" sz="1600" dirty="0" err="1"/>
              <a:t>R</a:t>
            </a:r>
            <a:r>
              <a:rPr lang="en-US" sz="1600" dirty="0" err="1" smtClean="0"/>
              <a:t>ates+HK</a:t>
            </a:r>
            <a:r>
              <a:rPr lang="en-US" sz="1600" dirty="0" smtClean="0"/>
              <a:t>, then DPU will have a capability to decimate the Rates data</a:t>
            </a:r>
          </a:p>
          <a:p>
            <a:pPr marL="0" indent="0">
              <a:buNone/>
            </a:pPr>
            <a:endParaRPr lang="en-US" sz="1600" dirty="0" smtClean="0"/>
          </a:p>
          <a:p>
            <a:pPr marL="0" indent="0">
              <a:buNone/>
            </a:pPr>
            <a:endParaRPr lang="en-US" sz="1600" dirty="0"/>
          </a:p>
          <a:p>
            <a:pPr marL="0" indent="0">
              <a:buNone/>
            </a:pPr>
            <a:endParaRPr lang="en-US" sz="1600" dirty="0" smtClean="0"/>
          </a:p>
        </p:txBody>
      </p:sp>
      <p:sp>
        <p:nvSpPr>
          <p:cNvPr id="3076" name="Title 1"/>
          <p:cNvSpPr>
            <a:spLocks noGrp="1"/>
          </p:cNvSpPr>
          <p:nvPr>
            <p:ph type="title"/>
          </p:nvPr>
        </p:nvSpPr>
        <p:spPr bwMode="auto">
          <a:xfrm>
            <a:off x="598154" y="261300"/>
            <a:ext cx="7793371" cy="6755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a:t>Critical Tasks: Metering of Telemetry to SSR</a:t>
            </a:r>
            <a:endParaRPr lang="en-US" sz="2800" dirty="0" smtClean="0">
              <a:solidFill>
                <a:schemeClr val="bg1"/>
              </a:solidFill>
            </a:endParaRPr>
          </a:p>
        </p:txBody>
      </p:sp>
    </p:spTree>
    <p:extLst>
      <p:ext uri="{BB962C8B-B14F-4D97-AF65-F5344CB8AC3E}">
        <p14:creationId xmlns:p14="http://schemas.microsoft.com/office/powerpoint/2010/main" val="3539976755"/>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sz="2800" dirty="0" smtClean="0"/>
              <a:t>Critical Tasks: PHASIC Crosstalk Detection</a:t>
            </a:r>
            <a:endParaRPr lang="en-US" sz="2800" dirty="0"/>
          </a:p>
        </p:txBody>
      </p:sp>
      <p:sp>
        <p:nvSpPr>
          <p:cNvPr id="3" name="Rectangle 3"/>
          <p:cNvSpPr txBox="1">
            <a:spLocks noChangeArrowheads="1"/>
          </p:cNvSpPr>
          <p:nvPr/>
        </p:nvSpPr>
        <p:spPr bwMode="auto">
          <a:xfrm>
            <a:off x="469900" y="1200150"/>
            <a:ext cx="8369300" cy="51752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1" fontAlgn="base" hangingPunct="1">
              <a:lnSpc>
                <a:spcPct val="95000"/>
              </a:lnSpc>
              <a:spcBef>
                <a:spcPct val="0"/>
              </a:spcBef>
              <a:spcAft>
                <a:spcPts val="300"/>
              </a:spcAft>
              <a:buFont typeface="Wingdings" pitchFamily="2" charset="2"/>
              <a:buChar char="§"/>
              <a:defRPr sz="2400" b="0">
                <a:solidFill>
                  <a:schemeClr val="tx1"/>
                </a:solidFill>
                <a:latin typeface="+mn-lt"/>
                <a:ea typeface="+mn-ea"/>
                <a:cs typeface="+mn-cs"/>
              </a:defRPr>
            </a:lvl1pPr>
            <a:lvl2pPr marL="463550" indent="-234950" algn="l" rtl="0" eaLnBrk="1" fontAlgn="base" hangingPunct="1">
              <a:lnSpc>
                <a:spcPct val="95000"/>
              </a:lnSpc>
              <a:spcBef>
                <a:spcPct val="0"/>
              </a:spcBef>
              <a:spcAft>
                <a:spcPts val="300"/>
              </a:spcAft>
              <a:buClrTx/>
              <a:buSzPct val="115000"/>
              <a:buFont typeface="Wingdings" charset="2"/>
              <a:buChar char="§"/>
              <a:defRPr sz="2200" b="0">
                <a:solidFill>
                  <a:schemeClr val="tx1"/>
                </a:solidFill>
                <a:latin typeface="+mn-lt"/>
              </a:defRPr>
            </a:lvl2pPr>
            <a:lvl3pPr marL="798513" indent="-230188" algn="l" rtl="0" eaLnBrk="1" fontAlgn="base" hangingPunct="1">
              <a:lnSpc>
                <a:spcPct val="95000"/>
              </a:lnSpc>
              <a:spcBef>
                <a:spcPct val="0"/>
              </a:spcBef>
              <a:spcAft>
                <a:spcPts val="300"/>
              </a:spcAft>
              <a:buFont typeface="Wingdings" pitchFamily="2" charset="2"/>
              <a:buChar char="§"/>
              <a:defRPr sz="1800" b="0">
                <a:solidFill>
                  <a:schemeClr val="tx1"/>
                </a:solidFill>
                <a:latin typeface="+mn-lt"/>
              </a:defRPr>
            </a:lvl3pPr>
            <a:lvl4pPr marL="1144588" indent="-230188" algn="l" rtl="0" eaLnBrk="1" fontAlgn="base" hangingPunct="1">
              <a:lnSpc>
                <a:spcPct val="95000"/>
              </a:lnSpc>
              <a:spcBef>
                <a:spcPct val="0"/>
              </a:spcBef>
              <a:spcAft>
                <a:spcPts val="300"/>
              </a:spcAft>
              <a:buFont typeface="Wingdings" pitchFamily="2" charset="2"/>
              <a:buChar char="§"/>
              <a:defRPr sz="1600" b="0">
                <a:solidFill>
                  <a:schemeClr val="tx1"/>
                </a:solidFill>
                <a:latin typeface="+mn-lt"/>
              </a:defRPr>
            </a:lvl4pPr>
            <a:lvl5pPr marL="1482725" indent="-222250" algn="l" rtl="0" eaLnBrk="1" fontAlgn="base" hangingPunct="1">
              <a:lnSpc>
                <a:spcPct val="95000"/>
              </a:lnSpc>
              <a:spcBef>
                <a:spcPct val="0"/>
              </a:spcBef>
              <a:spcAft>
                <a:spcPts val="300"/>
              </a:spcAft>
              <a:buFont typeface="Wingdings" pitchFamily="2" charset="2"/>
              <a:buChar char="§"/>
              <a:defRPr sz="1400" b="0">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a:lstStyle>
          <a:p>
            <a:r>
              <a:rPr lang="en-US" sz="1600" dirty="0"/>
              <a:t>To aid in identifying signals that have been contaminated by pileup or crosstalk, a 16 bit shift register in each PHASIC low and high gain signal chain is configured to sample the discriminator </a:t>
            </a:r>
            <a:r>
              <a:rPr lang="en-US" sz="1600" dirty="0" smtClean="0"/>
              <a:t>output.</a:t>
            </a:r>
          </a:p>
          <a:p>
            <a:r>
              <a:rPr lang="en-US" sz="1600" dirty="0" smtClean="0"/>
              <a:t>During </a:t>
            </a:r>
            <a:r>
              <a:rPr lang="en-US" sz="1600" dirty="0"/>
              <a:t>livetime and for about 0.5 </a:t>
            </a:r>
            <a:r>
              <a:rPr lang="en-US" sz="1600" dirty="0" err="1"/>
              <a:t>usec</a:t>
            </a:r>
            <a:r>
              <a:rPr lang="en-US" sz="1600" dirty="0"/>
              <a:t> after the system-wide closing of all linear gates via the </a:t>
            </a:r>
            <a:r>
              <a:rPr lang="en-US" sz="1600" dirty="0" err="1"/>
              <a:t>clg</a:t>
            </a:r>
            <a:r>
              <a:rPr lang="en-US" sz="1600" dirty="0"/>
              <a:t> signal (see PHASIC Manual, Ref. 11) the shift registers are clocked at 4 </a:t>
            </a:r>
            <a:r>
              <a:rPr lang="en-US" sz="1600" dirty="0" err="1" smtClean="0"/>
              <a:t>MHz.</a:t>
            </a:r>
            <a:endParaRPr lang="en-US" sz="1600" dirty="0" smtClean="0"/>
          </a:p>
          <a:p>
            <a:r>
              <a:rPr lang="en-US" sz="1600" dirty="0" smtClean="0"/>
              <a:t>When </a:t>
            </a:r>
            <a:r>
              <a:rPr lang="en-US" sz="1600" dirty="0"/>
              <a:t>the clocking stops following </a:t>
            </a:r>
            <a:r>
              <a:rPr lang="en-US" sz="1600" dirty="0" err="1"/>
              <a:t>clg</a:t>
            </a:r>
            <a:r>
              <a:rPr lang="en-US" sz="1600" dirty="0"/>
              <a:t>, the shift registers are frozen until they are read out and contain information about the prior 4 </a:t>
            </a:r>
            <a:r>
              <a:rPr lang="en-US" sz="1600" dirty="0" err="1"/>
              <a:t>usec</a:t>
            </a:r>
            <a:r>
              <a:rPr lang="en-US" sz="1600" dirty="0"/>
              <a:t> of discriminator activity. </a:t>
            </a:r>
            <a:endParaRPr lang="en-US" sz="1600" dirty="0" smtClean="0"/>
          </a:p>
          <a:p>
            <a:r>
              <a:rPr lang="en-US" sz="1600" dirty="0" smtClean="0"/>
              <a:t>These </a:t>
            </a:r>
            <a:r>
              <a:rPr lang="en-US" sz="1600" dirty="0"/>
              <a:t>shift registers for monitoring the discriminator activity were added for the Solar Probe PHASIC based on experience with the use of the STEREO PHASICs.</a:t>
            </a:r>
          </a:p>
          <a:p>
            <a:pPr marL="0" indent="0">
              <a:buFont typeface="Wingdings" pitchFamily="2" charset="2"/>
              <a:buNone/>
            </a:pPr>
            <a:r>
              <a:rPr lang="en-US" sz="1600" kern="0" dirty="0" smtClean="0">
                <a:solidFill>
                  <a:srgbClr val="FF0000"/>
                </a:solidFill>
              </a:rPr>
              <a:t> </a:t>
            </a:r>
          </a:p>
          <a:p>
            <a:pPr marL="0" indent="0">
              <a:buFont typeface="Wingdings" pitchFamily="2" charset="2"/>
              <a:buNone/>
            </a:pPr>
            <a:r>
              <a:rPr lang="en-US" sz="1600" kern="0" dirty="0" smtClean="0"/>
              <a:t>	</a:t>
            </a:r>
          </a:p>
          <a:p>
            <a:pPr marL="0" indent="0">
              <a:buFont typeface="Wingdings" pitchFamily="2" charset="2"/>
              <a:buNone/>
            </a:pPr>
            <a:endParaRPr lang="en-US" sz="1600" kern="0" dirty="0" smtClean="0"/>
          </a:p>
          <a:p>
            <a:pPr marL="0" indent="0">
              <a:buFont typeface="Wingdings" pitchFamily="2" charset="2"/>
              <a:buNone/>
            </a:pPr>
            <a:endParaRPr lang="en-US" sz="1600" kern="0" dirty="0" smtClean="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3600451"/>
            <a:ext cx="4884291" cy="2619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p:cNvSpPr txBox="1">
            <a:spLocks noChangeArrowheads="1"/>
          </p:cNvSpPr>
          <p:nvPr/>
        </p:nvSpPr>
        <p:spPr bwMode="auto">
          <a:xfrm>
            <a:off x="5327204" y="3800475"/>
            <a:ext cx="3511996"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C0000"/>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lr>
                <a:schemeClr val="tx2"/>
              </a:buClr>
              <a:buChar char="–"/>
              <a:defRPr>
                <a:solidFill>
                  <a:schemeClr val="tx1"/>
                </a:solidFill>
                <a:latin typeface="+mn-lt"/>
              </a:defRPr>
            </a:lvl5pPr>
            <a:lvl6pPr marL="2514600" indent="-228600" algn="l" rtl="0" fontAlgn="base">
              <a:spcBef>
                <a:spcPct val="20000"/>
              </a:spcBef>
              <a:spcAft>
                <a:spcPct val="0"/>
              </a:spcAft>
              <a:buClr>
                <a:schemeClr val="tx2"/>
              </a:buClr>
              <a:buChar char="–"/>
              <a:defRPr>
                <a:solidFill>
                  <a:schemeClr val="tx1"/>
                </a:solidFill>
                <a:latin typeface="+mn-lt"/>
              </a:defRPr>
            </a:lvl6pPr>
            <a:lvl7pPr marL="2971800" indent="-228600" algn="l" rtl="0" fontAlgn="base">
              <a:spcBef>
                <a:spcPct val="20000"/>
              </a:spcBef>
              <a:spcAft>
                <a:spcPct val="0"/>
              </a:spcAft>
              <a:buClr>
                <a:schemeClr val="tx2"/>
              </a:buClr>
              <a:buChar char="–"/>
              <a:defRPr>
                <a:solidFill>
                  <a:schemeClr val="tx1"/>
                </a:solidFill>
                <a:latin typeface="+mn-lt"/>
              </a:defRPr>
            </a:lvl7pPr>
            <a:lvl8pPr marL="3429000" indent="-228600" algn="l" rtl="0" fontAlgn="base">
              <a:spcBef>
                <a:spcPct val="20000"/>
              </a:spcBef>
              <a:spcAft>
                <a:spcPct val="0"/>
              </a:spcAft>
              <a:buClr>
                <a:schemeClr val="tx2"/>
              </a:buClr>
              <a:buChar char="–"/>
              <a:defRPr>
                <a:solidFill>
                  <a:schemeClr val="tx1"/>
                </a:solidFill>
                <a:latin typeface="+mn-lt"/>
              </a:defRPr>
            </a:lvl8pPr>
            <a:lvl9pPr marL="3886200" indent="-228600" algn="l" rtl="0" fontAlgn="base">
              <a:spcBef>
                <a:spcPct val="20000"/>
              </a:spcBef>
              <a:spcAft>
                <a:spcPct val="0"/>
              </a:spcAft>
              <a:buClr>
                <a:schemeClr val="tx2"/>
              </a:buClr>
              <a:buChar char="–"/>
              <a:defRPr>
                <a:solidFill>
                  <a:schemeClr val="tx1"/>
                </a:solidFill>
                <a:latin typeface="+mn-lt"/>
              </a:defRPr>
            </a:lvl9pPr>
          </a:lstStyle>
          <a:p>
            <a:pPr marL="0" indent="0">
              <a:buFont typeface="Wingdings" pitchFamily="2" charset="2"/>
              <a:buNone/>
            </a:pPr>
            <a:r>
              <a:rPr lang="en-US" sz="1600" kern="0" dirty="0" smtClean="0"/>
              <a:t>For each detector signal (pulse-height) read out from the PHASIC, 16 bits of discriminator output are also read out. The characteristics of these 16 bits are different for crosstalk signals versus real signals. </a:t>
            </a:r>
          </a:p>
        </p:txBody>
      </p:sp>
    </p:spTree>
    <p:extLst>
      <p:ext uri="{BB962C8B-B14F-4D97-AF65-F5344CB8AC3E}">
        <p14:creationId xmlns:p14="http://schemas.microsoft.com/office/powerpoint/2010/main" val="3164430719"/>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sz="2800" dirty="0" smtClean="0"/>
              <a:t>Critical Tasks: PHASIC Crosstalk Detection</a:t>
            </a:r>
            <a:endParaRPr lang="en-US" sz="2800" dirty="0"/>
          </a:p>
        </p:txBody>
      </p:sp>
      <p:sp>
        <p:nvSpPr>
          <p:cNvPr id="6" name="Rectangle 3"/>
          <p:cNvSpPr txBox="1">
            <a:spLocks noChangeArrowheads="1"/>
          </p:cNvSpPr>
          <p:nvPr/>
        </p:nvSpPr>
        <p:spPr bwMode="auto">
          <a:xfrm>
            <a:off x="469900" y="1447800"/>
            <a:ext cx="8369300" cy="4927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1" fontAlgn="base" hangingPunct="1">
              <a:lnSpc>
                <a:spcPct val="95000"/>
              </a:lnSpc>
              <a:spcBef>
                <a:spcPct val="0"/>
              </a:spcBef>
              <a:spcAft>
                <a:spcPts val="300"/>
              </a:spcAft>
              <a:buFont typeface="Wingdings" pitchFamily="2" charset="2"/>
              <a:buChar char="§"/>
              <a:defRPr sz="2400" b="0">
                <a:solidFill>
                  <a:schemeClr val="tx1"/>
                </a:solidFill>
                <a:latin typeface="+mn-lt"/>
                <a:ea typeface="+mn-ea"/>
                <a:cs typeface="+mn-cs"/>
              </a:defRPr>
            </a:lvl1pPr>
            <a:lvl2pPr marL="463550" indent="-234950" algn="l" rtl="0" eaLnBrk="1" fontAlgn="base" hangingPunct="1">
              <a:lnSpc>
                <a:spcPct val="95000"/>
              </a:lnSpc>
              <a:spcBef>
                <a:spcPct val="0"/>
              </a:spcBef>
              <a:spcAft>
                <a:spcPts val="300"/>
              </a:spcAft>
              <a:buClrTx/>
              <a:buSzPct val="115000"/>
              <a:buFont typeface="Wingdings" charset="2"/>
              <a:buChar char="§"/>
              <a:defRPr sz="2200" b="0">
                <a:solidFill>
                  <a:schemeClr val="tx1"/>
                </a:solidFill>
                <a:latin typeface="+mn-lt"/>
              </a:defRPr>
            </a:lvl2pPr>
            <a:lvl3pPr marL="798513" indent="-230188" algn="l" rtl="0" eaLnBrk="1" fontAlgn="base" hangingPunct="1">
              <a:lnSpc>
                <a:spcPct val="95000"/>
              </a:lnSpc>
              <a:spcBef>
                <a:spcPct val="0"/>
              </a:spcBef>
              <a:spcAft>
                <a:spcPts val="300"/>
              </a:spcAft>
              <a:buFont typeface="Wingdings" pitchFamily="2" charset="2"/>
              <a:buChar char="§"/>
              <a:defRPr sz="1800" b="0">
                <a:solidFill>
                  <a:schemeClr val="tx1"/>
                </a:solidFill>
                <a:latin typeface="+mn-lt"/>
              </a:defRPr>
            </a:lvl3pPr>
            <a:lvl4pPr marL="1144588" indent="-230188" algn="l" rtl="0" eaLnBrk="1" fontAlgn="base" hangingPunct="1">
              <a:lnSpc>
                <a:spcPct val="95000"/>
              </a:lnSpc>
              <a:spcBef>
                <a:spcPct val="0"/>
              </a:spcBef>
              <a:spcAft>
                <a:spcPts val="300"/>
              </a:spcAft>
              <a:buFont typeface="Wingdings" pitchFamily="2" charset="2"/>
              <a:buChar char="§"/>
              <a:defRPr sz="1600" b="0">
                <a:solidFill>
                  <a:schemeClr val="tx1"/>
                </a:solidFill>
                <a:latin typeface="+mn-lt"/>
              </a:defRPr>
            </a:lvl4pPr>
            <a:lvl5pPr marL="1482725" indent="-222250" algn="l" rtl="0" eaLnBrk="1" fontAlgn="base" hangingPunct="1">
              <a:lnSpc>
                <a:spcPct val="95000"/>
              </a:lnSpc>
              <a:spcBef>
                <a:spcPct val="0"/>
              </a:spcBef>
              <a:spcAft>
                <a:spcPts val="300"/>
              </a:spcAft>
              <a:buFont typeface="Wingdings" pitchFamily="2" charset="2"/>
              <a:buChar char="§"/>
              <a:defRPr sz="1400" b="0">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a:lstStyle>
          <a:p>
            <a:pPr marL="0" indent="0">
              <a:buFont typeface="Wingdings" pitchFamily="2" charset="2"/>
              <a:buNone/>
            </a:pPr>
            <a:r>
              <a:rPr lang="en-US" sz="1600" kern="0" dirty="0" smtClean="0"/>
              <a:t>CT_THRESH = Amplitude above which a valid pulse-height can generate crosstalk signals.</a:t>
            </a:r>
          </a:p>
          <a:p>
            <a:pPr marL="0" indent="0">
              <a:buFont typeface="Wingdings" pitchFamily="2" charset="2"/>
              <a:buNone/>
            </a:pPr>
            <a:r>
              <a:rPr lang="en-US" sz="1600" kern="0" dirty="0" smtClean="0"/>
              <a:t>CT_MAX = Maximum amplitude of a crosstalk signal</a:t>
            </a:r>
          </a:p>
          <a:p>
            <a:pPr marL="0" indent="0">
              <a:buFont typeface="Wingdings" pitchFamily="2" charset="2"/>
              <a:buNone/>
            </a:pPr>
            <a:endParaRPr lang="en-US" sz="1600" b="1" kern="0" dirty="0" smtClean="0"/>
          </a:p>
          <a:p>
            <a:pPr marL="0" indent="0">
              <a:buFont typeface="Wingdings" pitchFamily="2" charset="2"/>
              <a:buNone/>
            </a:pPr>
            <a:r>
              <a:rPr lang="en-US" sz="1600" kern="0" dirty="0" smtClean="0"/>
              <a:t>FOR Each PHASIC</a:t>
            </a:r>
          </a:p>
          <a:p>
            <a:pPr marL="0" indent="0">
              <a:buFont typeface="Wingdings" pitchFamily="2" charset="2"/>
              <a:buNone/>
            </a:pPr>
            <a:r>
              <a:rPr lang="en-US" sz="1600" kern="0" dirty="0" smtClean="0"/>
              <a:t>	Find highest-amplitude signal = SIG_HI</a:t>
            </a:r>
          </a:p>
          <a:p>
            <a:pPr marL="0" indent="0">
              <a:buFont typeface="Wingdings" pitchFamily="2" charset="2"/>
              <a:buNone/>
            </a:pPr>
            <a:r>
              <a:rPr lang="en-US" sz="1600" kern="0" dirty="0" smtClean="0"/>
              <a:t>	IF (SIG_HI &gt; CT_THRESH)</a:t>
            </a:r>
          </a:p>
          <a:p>
            <a:pPr marL="0" indent="0">
              <a:buFont typeface="Wingdings" pitchFamily="2" charset="2"/>
              <a:buNone/>
            </a:pPr>
            <a:r>
              <a:rPr lang="en-US" sz="1600" kern="0" dirty="0" smtClean="0"/>
              <a:t>		Scan through the PHASIC channels, and delete all channels from the 		list for which the 16 bits of discriminator output indicate the signal 		results from crosstalk. </a:t>
            </a:r>
          </a:p>
          <a:p>
            <a:pPr marL="0" indent="0">
              <a:buFont typeface="Wingdings" pitchFamily="2" charset="2"/>
              <a:buNone/>
            </a:pPr>
            <a:r>
              <a:rPr lang="en-US" sz="1600" kern="0" dirty="0" smtClean="0"/>
              <a:t>		Also delete from the list all channels from the list with pulse-height 		amplitude &lt; CT_MAX, since they are likely to be crosstalk signals.</a:t>
            </a:r>
          </a:p>
          <a:p>
            <a:pPr marL="0" indent="0">
              <a:buFont typeface="Wingdings" pitchFamily="2" charset="2"/>
              <a:buNone/>
            </a:pPr>
            <a:r>
              <a:rPr lang="en-US" sz="1600" kern="0" dirty="0" smtClean="0"/>
              <a:t>	ENDIF</a:t>
            </a:r>
          </a:p>
          <a:p>
            <a:pPr marL="0" indent="0">
              <a:buFont typeface="Wingdings" pitchFamily="2" charset="2"/>
              <a:buNone/>
            </a:pPr>
            <a:r>
              <a:rPr lang="en-US" sz="1600" kern="0" dirty="0" smtClean="0"/>
              <a:t>ENDFOR	</a:t>
            </a:r>
          </a:p>
          <a:p>
            <a:pPr marL="0" indent="0">
              <a:buFont typeface="Wingdings" pitchFamily="2" charset="2"/>
              <a:buNone/>
            </a:pPr>
            <a:r>
              <a:rPr lang="en-US" sz="1600" kern="0" dirty="0" smtClean="0"/>
              <a:t>The event is then processed, paying attention only to the channels left in the list, per the documented Onboard Event Processing scheme.</a:t>
            </a:r>
          </a:p>
          <a:p>
            <a:pPr marL="0" indent="0">
              <a:buFont typeface="Wingdings" pitchFamily="2" charset="2"/>
              <a:buNone/>
            </a:pPr>
            <a:r>
              <a:rPr lang="en-US" sz="1600" kern="0" dirty="0" smtClean="0"/>
              <a:t>	</a:t>
            </a:r>
          </a:p>
          <a:p>
            <a:pPr marL="0" indent="0">
              <a:buFont typeface="Wingdings" pitchFamily="2" charset="2"/>
              <a:buNone/>
            </a:pPr>
            <a:r>
              <a:rPr lang="en-US" sz="1600" kern="0" dirty="0" smtClean="0"/>
              <a:t>		</a:t>
            </a:r>
          </a:p>
          <a:p>
            <a:pPr marL="0" indent="0">
              <a:buFont typeface="Wingdings" pitchFamily="2" charset="2"/>
              <a:buNone/>
            </a:pPr>
            <a:r>
              <a:rPr lang="en-US" sz="1600" kern="0" dirty="0" smtClean="0"/>
              <a:t>		</a:t>
            </a:r>
          </a:p>
          <a:p>
            <a:pPr marL="0" indent="0">
              <a:buFont typeface="Wingdings" pitchFamily="2" charset="2"/>
              <a:buNone/>
            </a:pPr>
            <a:r>
              <a:rPr lang="en-US" sz="1600" kern="0" dirty="0" smtClean="0"/>
              <a:t>	</a:t>
            </a:r>
          </a:p>
          <a:p>
            <a:pPr marL="0" indent="0">
              <a:buFont typeface="Wingdings" pitchFamily="2" charset="2"/>
              <a:buNone/>
            </a:pPr>
            <a:endParaRPr lang="en-US" sz="1600" kern="0" dirty="0" smtClean="0"/>
          </a:p>
          <a:p>
            <a:pPr marL="0" indent="0">
              <a:buFont typeface="Wingdings" pitchFamily="2" charset="2"/>
              <a:buNone/>
            </a:pPr>
            <a:endParaRPr lang="en-US" sz="1600" kern="0" dirty="0" smtClean="0"/>
          </a:p>
        </p:txBody>
      </p:sp>
    </p:spTree>
    <p:extLst>
      <p:ext uri="{BB962C8B-B14F-4D97-AF65-F5344CB8AC3E}">
        <p14:creationId xmlns:p14="http://schemas.microsoft.com/office/powerpoint/2010/main" val="3119032985"/>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a:latin typeface="Arial" charset="0"/>
              </a:rPr>
              <a:t>Outline</a:t>
            </a:r>
          </a:p>
        </p:txBody>
      </p:sp>
      <p:sp>
        <p:nvSpPr>
          <p:cNvPr id="17412" name="Rectangle 3"/>
          <p:cNvSpPr>
            <a:spLocks noGrp="1" noChangeArrowheads="1"/>
          </p:cNvSpPr>
          <p:nvPr>
            <p:ph type="body" idx="1"/>
          </p:nvPr>
        </p:nvSpPr>
        <p:spPr/>
        <p:txBody>
          <a:bodyPr/>
          <a:lstStyle/>
          <a:p>
            <a:pPr eaLnBrk="1" hangingPunct="1">
              <a:lnSpc>
                <a:spcPct val="90000"/>
              </a:lnSpc>
            </a:pPr>
            <a:r>
              <a:rPr lang="en-US" dirty="0">
                <a:latin typeface="Arial" charset="0"/>
              </a:rPr>
              <a:t>Flight Software </a:t>
            </a:r>
            <a:r>
              <a:rPr lang="en-US" dirty="0" smtClean="0">
                <a:latin typeface="Arial" charset="0"/>
              </a:rPr>
              <a:t>Overview - Requirements</a:t>
            </a:r>
            <a:endParaRPr lang="en-US" dirty="0">
              <a:latin typeface="Arial" charset="0"/>
            </a:endParaRPr>
          </a:p>
          <a:p>
            <a:pPr eaLnBrk="1" hangingPunct="1">
              <a:lnSpc>
                <a:spcPct val="90000"/>
              </a:lnSpc>
            </a:pPr>
            <a:r>
              <a:rPr lang="en-US" dirty="0">
                <a:latin typeface="Arial" charset="0"/>
              </a:rPr>
              <a:t>Flight Software </a:t>
            </a:r>
            <a:r>
              <a:rPr lang="en-US" dirty="0" smtClean="0">
                <a:latin typeface="Arial" charset="0"/>
              </a:rPr>
              <a:t>Context – Architecture, main tasks</a:t>
            </a:r>
            <a:endParaRPr lang="en-US" dirty="0">
              <a:latin typeface="Arial" charset="0"/>
            </a:endParaRPr>
          </a:p>
          <a:p>
            <a:pPr eaLnBrk="1" hangingPunct="1">
              <a:lnSpc>
                <a:spcPct val="90000"/>
              </a:lnSpc>
            </a:pPr>
            <a:r>
              <a:rPr lang="en-US" dirty="0">
                <a:latin typeface="Arial" charset="0"/>
              </a:rPr>
              <a:t>Changes Since Preliminary Design Review</a:t>
            </a:r>
          </a:p>
          <a:p>
            <a:pPr eaLnBrk="1" hangingPunct="1">
              <a:lnSpc>
                <a:spcPct val="90000"/>
              </a:lnSpc>
            </a:pPr>
            <a:r>
              <a:rPr lang="en-US" dirty="0">
                <a:latin typeface="Arial" charset="0"/>
              </a:rPr>
              <a:t>Detailed Software Design</a:t>
            </a:r>
          </a:p>
          <a:p>
            <a:pPr lvl="1" eaLnBrk="1" hangingPunct="1">
              <a:lnSpc>
                <a:spcPct val="90000"/>
              </a:lnSpc>
              <a:buFont typeface="Lucida Grande"/>
              <a:buChar char="-"/>
            </a:pPr>
            <a:r>
              <a:rPr lang="en-US" dirty="0">
                <a:latin typeface="Arial" charset="0"/>
              </a:rPr>
              <a:t>Functional description</a:t>
            </a:r>
          </a:p>
          <a:p>
            <a:pPr lvl="1" eaLnBrk="1" hangingPunct="1">
              <a:lnSpc>
                <a:spcPct val="90000"/>
              </a:lnSpc>
              <a:buFont typeface="Lucida Grande"/>
              <a:buChar char="-"/>
            </a:pPr>
            <a:r>
              <a:rPr lang="en-US" dirty="0">
                <a:latin typeface="Arial" charset="0"/>
              </a:rPr>
              <a:t>Structural decomposition</a:t>
            </a:r>
          </a:p>
          <a:p>
            <a:pPr lvl="1" eaLnBrk="1" hangingPunct="1">
              <a:lnSpc>
                <a:spcPct val="90000"/>
              </a:lnSpc>
              <a:buFont typeface="Lucida Grande"/>
              <a:buChar char="-"/>
            </a:pPr>
            <a:r>
              <a:rPr lang="en-US" dirty="0">
                <a:latin typeface="Arial" charset="0"/>
              </a:rPr>
              <a:t>Timing</a:t>
            </a:r>
          </a:p>
          <a:p>
            <a:pPr eaLnBrk="1" hangingPunct="1">
              <a:lnSpc>
                <a:spcPct val="90000"/>
              </a:lnSpc>
            </a:pPr>
            <a:r>
              <a:rPr lang="en-US" dirty="0">
                <a:latin typeface="Arial" charset="0"/>
              </a:rPr>
              <a:t>Commands and </a:t>
            </a:r>
            <a:r>
              <a:rPr lang="en-US" dirty="0" smtClean="0">
                <a:latin typeface="Arial" charset="0"/>
              </a:rPr>
              <a:t>Telemetry</a:t>
            </a:r>
          </a:p>
          <a:p>
            <a:pPr eaLnBrk="1" hangingPunct="1">
              <a:lnSpc>
                <a:spcPct val="90000"/>
              </a:lnSpc>
            </a:pPr>
            <a:r>
              <a:rPr lang="en-US" dirty="0" smtClean="0">
                <a:latin typeface="Arial" charset="0"/>
              </a:rPr>
              <a:t>Resource </a:t>
            </a:r>
            <a:r>
              <a:rPr lang="en-US" dirty="0">
                <a:latin typeface="Arial" charset="0"/>
              </a:rPr>
              <a:t>Margins</a:t>
            </a:r>
          </a:p>
          <a:p>
            <a:pPr eaLnBrk="1" hangingPunct="1">
              <a:lnSpc>
                <a:spcPct val="90000"/>
              </a:lnSpc>
            </a:pPr>
            <a:r>
              <a:rPr lang="en-US" dirty="0">
                <a:latin typeface="Arial" charset="0"/>
              </a:rPr>
              <a:t>Software Verification and Testing</a:t>
            </a:r>
          </a:p>
          <a:p>
            <a:pPr eaLnBrk="1" hangingPunct="1">
              <a:lnSpc>
                <a:spcPct val="90000"/>
              </a:lnSpc>
            </a:pPr>
            <a:r>
              <a:rPr lang="en-US" dirty="0" smtClean="0">
                <a:latin typeface="Arial" charset="0"/>
              </a:rPr>
              <a:t>Development Environment</a:t>
            </a:r>
          </a:p>
          <a:p>
            <a:pPr eaLnBrk="1" hangingPunct="1">
              <a:lnSpc>
                <a:spcPct val="90000"/>
              </a:lnSpc>
            </a:pPr>
            <a:r>
              <a:rPr lang="en-US" dirty="0" smtClean="0">
                <a:latin typeface="Arial" charset="0"/>
              </a:rPr>
              <a:t>Status </a:t>
            </a:r>
            <a:r>
              <a:rPr lang="en-US" dirty="0">
                <a:latin typeface="Arial" charset="0"/>
              </a:rPr>
              <a:t>of Engineering Model </a:t>
            </a:r>
            <a:r>
              <a:rPr lang="en-US" dirty="0" smtClean="0">
                <a:latin typeface="Arial" charset="0"/>
              </a:rPr>
              <a:t>Software</a:t>
            </a:r>
            <a:endParaRPr lang="en-US" dirty="0">
              <a:latin typeface="Arial" charset="0"/>
            </a:endParaRPr>
          </a:p>
          <a:p>
            <a:pPr eaLnBrk="1" hangingPunct="1">
              <a:lnSpc>
                <a:spcPct val="90000"/>
              </a:lnSpc>
            </a:pPr>
            <a:r>
              <a:rPr lang="en-US" dirty="0">
                <a:latin typeface="Arial" charset="0"/>
              </a:rPr>
              <a:t>Development Environment and Support of Flight Operations</a:t>
            </a:r>
          </a:p>
          <a:p>
            <a:pPr eaLnBrk="1" hangingPunct="1">
              <a:lnSpc>
                <a:spcPct val="90000"/>
              </a:lnSpc>
            </a:pPr>
            <a:r>
              <a:rPr lang="en-US" dirty="0">
                <a:latin typeface="Arial" charset="0"/>
              </a:rPr>
              <a:t>Backup Materials</a:t>
            </a:r>
          </a:p>
        </p:txBody>
      </p:sp>
    </p:spTree>
    <p:extLst>
      <p:ext uri="{BB962C8B-B14F-4D97-AF65-F5344CB8AC3E}">
        <p14:creationId xmlns:p14="http://schemas.microsoft.com/office/powerpoint/2010/main" val="539220233"/>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sz="2800" dirty="0" smtClean="0"/>
              <a:t>Critical Tasks: Thermal Control</a:t>
            </a:r>
            <a:endParaRPr lang="en-US" sz="2800" dirty="0"/>
          </a:p>
        </p:txBody>
      </p:sp>
      <p:sp>
        <p:nvSpPr>
          <p:cNvPr id="3" name="Rectangle 3"/>
          <p:cNvSpPr txBox="1">
            <a:spLocks noChangeArrowheads="1"/>
          </p:cNvSpPr>
          <p:nvPr/>
        </p:nvSpPr>
        <p:spPr bwMode="auto">
          <a:xfrm>
            <a:off x="469900" y="1447800"/>
            <a:ext cx="8369300" cy="4927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1" fontAlgn="base" hangingPunct="1">
              <a:lnSpc>
                <a:spcPct val="95000"/>
              </a:lnSpc>
              <a:spcBef>
                <a:spcPct val="0"/>
              </a:spcBef>
              <a:spcAft>
                <a:spcPts val="300"/>
              </a:spcAft>
              <a:buFont typeface="Wingdings" pitchFamily="2" charset="2"/>
              <a:buChar char="§"/>
              <a:defRPr sz="2400" b="0">
                <a:solidFill>
                  <a:schemeClr val="tx1"/>
                </a:solidFill>
                <a:latin typeface="+mn-lt"/>
                <a:ea typeface="+mn-ea"/>
                <a:cs typeface="+mn-cs"/>
              </a:defRPr>
            </a:lvl1pPr>
            <a:lvl2pPr marL="463550" indent="-234950" algn="l" rtl="0" eaLnBrk="1" fontAlgn="base" hangingPunct="1">
              <a:lnSpc>
                <a:spcPct val="95000"/>
              </a:lnSpc>
              <a:spcBef>
                <a:spcPct val="0"/>
              </a:spcBef>
              <a:spcAft>
                <a:spcPts val="300"/>
              </a:spcAft>
              <a:buClrTx/>
              <a:buSzPct val="115000"/>
              <a:buFont typeface="Wingdings" charset="2"/>
              <a:buChar char="§"/>
              <a:defRPr sz="2200" b="0">
                <a:solidFill>
                  <a:schemeClr val="tx1"/>
                </a:solidFill>
                <a:latin typeface="+mn-lt"/>
              </a:defRPr>
            </a:lvl2pPr>
            <a:lvl3pPr marL="798513" indent="-230188" algn="l" rtl="0" eaLnBrk="1" fontAlgn="base" hangingPunct="1">
              <a:lnSpc>
                <a:spcPct val="95000"/>
              </a:lnSpc>
              <a:spcBef>
                <a:spcPct val="0"/>
              </a:spcBef>
              <a:spcAft>
                <a:spcPts val="300"/>
              </a:spcAft>
              <a:buFont typeface="Wingdings" pitchFamily="2" charset="2"/>
              <a:buChar char="§"/>
              <a:defRPr sz="1800" b="0">
                <a:solidFill>
                  <a:schemeClr val="tx1"/>
                </a:solidFill>
                <a:latin typeface="+mn-lt"/>
              </a:defRPr>
            </a:lvl3pPr>
            <a:lvl4pPr marL="1144588" indent="-230188" algn="l" rtl="0" eaLnBrk="1" fontAlgn="base" hangingPunct="1">
              <a:lnSpc>
                <a:spcPct val="95000"/>
              </a:lnSpc>
              <a:spcBef>
                <a:spcPct val="0"/>
              </a:spcBef>
              <a:spcAft>
                <a:spcPts val="300"/>
              </a:spcAft>
              <a:buFont typeface="Wingdings" pitchFamily="2" charset="2"/>
              <a:buChar char="§"/>
              <a:defRPr sz="1600" b="0">
                <a:solidFill>
                  <a:schemeClr val="tx1"/>
                </a:solidFill>
                <a:latin typeface="+mn-lt"/>
              </a:defRPr>
            </a:lvl4pPr>
            <a:lvl5pPr marL="1482725" indent="-222250" algn="l" rtl="0" eaLnBrk="1" fontAlgn="base" hangingPunct="1">
              <a:lnSpc>
                <a:spcPct val="95000"/>
              </a:lnSpc>
              <a:spcBef>
                <a:spcPct val="0"/>
              </a:spcBef>
              <a:spcAft>
                <a:spcPts val="300"/>
              </a:spcAft>
              <a:buFont typeface="Wingdings" pitchFamily="2" charset="2"/>
              <a:buChar char="§"/>
              <a:defRPr sz="1400" b="0">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a:lstStyle>
          <a:p>
            <a:pPr marL="0" indent="0">
              <a:buFont typeface="Wingdings" pitchFamily="2" charset="2"/>
              <a:buNone/>
            </a:pPr>
            <a:r>
              <a:rPr lang="en-US" sz="1600" kern="0" dirty="0" smtClean="0">
                <a:solidFill>
                  <a:srgbClr val="FF0000"/>
                </a:solidFill>
              </a:rPr>
              <a:t>Need description of op-heater thermal control algorithm from WRC </a:t>
            </a:r>
          </a:p>
          <a:p>
            <a:pPr marL="0" indent="0">
              <a:buFont typeface="Wingdings" pitchFamily="2" charset="2"/>
              <a:buNone/>
            </a:pPr>
            <a:r>
              <a:rPr lang="en-US" sz="1600" kern="0" dirty="0" smtClean="0"/>
              <a:t>	</a:t>
            </a:r>
          </a:p>
          <a:p>
            <a:pPr marL="0" indent="0">
              <a:buFont typeface="Wingdings" pitchFamily="2" charset="2"/>
              <a:buNone/>
            </a:pPr>
            <a:endParaRPr lang="en-US" sz="1600" kern="0" dirty="0" smtClean="0"/>
          </a:p>
          <a:p>
            <a:pPr marL="0" indent="0">
              <a:buFont typeface="Wingdings" pitchFamily="2" charset="2"/>
              <a:buNone/>
            </a:pPr>
            <a:endParaRPr lang="en-US" sz="1600" kern="0" dirty="0" smtClean="0"/>
          </a:p>
        </p:txBody>
      </p:sp>
    </p:spTree>
    <p:extLst>
      <p:ext uri="{BB962C8B-B14F-4D97-AF65-F5344CB8AC3E}">
        <p14:creationId xmlns:p14="http://schemas.microsoft.com/office/powerpoint/2010/main" val="2067808144"/>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sz="2800" dirty="0" smtClean="0"/>
              <a:t>Critical Tasks: Inter-MISC communication</a:t>
            </a:r>
            <a:endParaRPr lang="en-US" sz="2800" dirty="0"/>
          </a:p>
        </p:txBody>
      </p:sp>
      <p:sp>
        <p:nvSpPr>
          <p:cNvPr id="3" name="Rectangle 3"/>
          <p:cNvSpPr txBox="1">
            <a:spLocks noChangeArrowheads="1"/>
          </p:cNvSpPr>
          <p:nvPr/>
        </p:nvSpPr>
        <p:spPr bwMode="auto">
          <a:xfrm>
            <a:off x="469900" y="1447800"/>
            <a:ext cx="8369300" cy="4927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1" fontAlgn="base" hangingPunct="1">
              <a:lnSpc>
                <a:spcPct val="95000"/>
              </a:lnSpc>
              <a:spcBef>
                <a:spcPct val="0"/>
              </a:spcBef>
              <a:spcAft>
                <a:spcPts val="300"/>
              </a:spcAft>
              <a:buFont typeface="Wingdings" pitchFamily="2" charset="2"/>
              <a:buChar char="§"/>
              <a:defRPr sz="2400" b="0">
                <a:solidFill>
                  <a:schemeClr val="tx1"/>
                </a:solidFill>
                <a:latin typeface="+mn-lt"/>
                <a:ea typeface="+mn-ea"/>
                <a:cs typeface="+mn-cs"/>
              </a:defRPr>
            </a:lvl1pPr>
            <a:lvl2pPr marL="463550" indent="-234950" algn="l" rtl="0" eaLnBrk="1" fontAlgn="base" hangingPunct="1">
              <a:lnSpc>
                <a:spcPct val="95000"/>
              </a:lnSpc>
              <a:spcBef>
                <a:spcPct val="0"/>
              </a:spcBef>
              <a:spcAft>
                <a:spcPts val="300"/>
              </a:spcAft>
              <a:buClrTx/>
              <a:buSzPct val="115000"/>
              <a:buFont typeface="Wingdings" charset="2"/>
              <a:buChar char="§"/>
              <a:defRPr sz="2200" b="0">
                <a:solidFill>
                  <a:schemeClr val="tx1"/>
                </a:solidFill>
                <a:latin typeface="+mn-lt"/>
              </a:defRPr>
            </a:lvl2pPr>
            <a:lvl3pPr marL="798513" indent="-230188" algn="l" rtl="0" eaLnBrk="1" fontAlgn="base" hangingPunct="1">
              <a:lnSpc>
                <a:spcPct val="95000"/>
              </a:lnSpc>
              <a:spcBef>
                <a:spcPct val="0"/>
              </a:spcBef>
              <a:spcAft>
                <a:spcPts val="300"/>
              </a:spcAft>
              <a:buFont typeface="Wingdings" pitchFamily="2" charset="2"/>
              <a:buChar char="§"/>
              <a:defRPr sz="1800" b="0">
                <a:solidFill>
                  <a:schemeClr val="tx1"/>
                </a:solidFill>
                <a:latin typeface="+mn-lt"/>
              </a:defRPr>
            </a:lvl3pPr>
            <a:lvl4pPr marL="1144588" indent="-230188" algn="l" rtl="0" eaLnBrk="1" fontAlgn="base" hangingPunct="1">
              <a:lnSpc>
                <a:spcPct val="95000"/>
              </a:lnSpc>
              <a:spcBef>
                <a:spcPct val="0"/>
              </a:spcBef>
              <a:spcAft>
                <a:spcPts val="300"/>
              </a:spcAft>
              <a:buFont typeface="Wingdings" pitchFamily="2" charset="2"/>
              <a:buChar char="§"/>
              <a:defRPr sz="1600" b="0">
                <a:solidFill>
                  <a:schemeClr val="tx1"/>
                </a:solidFill>
                <a:latin typeface="+mn-lt"/>
              </a:defRPr>
            </a:lvl4pPr>
            <a:lvl5pPr marL="1482725" indent="-222250" algn="l" rtl="0" eaLnBrk="1" fontAlgn="base" hangingPunct="1">
              <a:lnSpc>
                <a:spcPct val="95000"/>
              </a:lnSpc>
              <a:spcBef>
                <a:spcPct val="0"/>
              </a:spcBef>
              <a:spcAft>
                <a:spcPts val="300"/>
              </a:spcAft>
              <a:buFont typeface="Wingdings" pitchFamily="2" charset="2"/>
              <a:buChar char="§"/>
              <a:defRPr sz="1400" b="0">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a:lstStyle>
          <a:p>
            <a:r>
              <a:rPr lang="en-US" sz="1600" dirty="0"/>
              <a:t>There are two standard RS-422 serial interfaces between the DPU and each of the </a:t>
            </a:r>
            <a:r>
              <a:rPr lang="en-US" sz="1600" dirty="0" smtClean="0"/>
              <a:t>telescope MISCs.</a:t>
            </a:r>
          </a:p>
          <a:p>
            <a:r>
              <a:rPr lang="en-US" sz="1600" dirty="0" smtClean="0"/>
              <a:t>The </a:t>
            </a:r>
            <a:r>
              <a:rPr lang="en-US" sz="1600" dirty="0"/>
              <a:t>first is a bi-directional interface for the transfer of commands and boot code from the DPU to the module, and the transfer of command responses from the module to the DPU. This interface is multiplexed between the </a:t>
            </a:r>
            <a:r>
              <a:rPr lang="en-US" sz="1600" dirty="0" smtClean="0"/>
              <a:t>modules.</a:t>
            </a:r>
          </a:p>
          <a:p>
            <a:r>
              <a:rPr lang="en-US" sz="1600" dirty="0" smtClean="0"/>
              <a:t>The </a:t>
            </a:r>
            <a:r>
              <a:rPr lang="en-US" sz="1600" dirty="0"/>
              <a:t>second serial interface is unidirectional, for the transfer of data from the subsystem to the DPU. The data interface is not multiplexed between the subsystems – each subsystem has its own data interface with the DPU.</a:t>
            </a:r>
          </a:p>
          <a:p>
            <a:pPr marL="0" indent="0">
              <a:buFont typeface="Wingdings" pitchFamily="2" charset="2"/>
              <a:buNone/>
            </a:pPr>
            <a:endParaRPr lang="en-US" sz="1600" kern="0" dirty="0">
              <a:solidFill>
                <a:srgbClr val="FF0000"/>
              </a:solidFill>
            </a:endParaRPr>
          </a:p>
          <a:p>
            <a:pPr marL="0" indent="0">
              <a:buFont typeface="Wingdings" pitchFamily="2" charset="2"/>
              <a:buNone/>
            </a:pPr>
            <a:r>
              <a:rPr lang="en-US" sz="1600" kern="0" dirty="0" smtClean="0">
                <a:solidFill>
                  <a:srgbClr val="FF0000"/>
                </a:solidFill>
              </a:rPr>
              <a:t>Need description of CU “login” software used by DPU to communicate with telescope MISCs</a:t>
            </a:r>
          </a:p>
          <a:p>
            <a:pPr marL="0" indent="0">
              <a:buFont typeface="Wingdings" pitchFamily="2" charset="2"/>
              <a:buNone/>
            </a:pPr>
            <a:r>
              <a:rPr lang="en-US" sz="1600" kern="0" dirty="0" smtClean="0">
                <a:solidFill>
                  <a:srgbClr val="FF0000"/>
                </a:solidFill>
              </a:rPr>
              <a:t>Need description of block data and double-buffering system used to transfer data from telescope MISCs to DPU</a:t>
            </a:r>
          </a:p>
          <a:p>
            <a:pPr marL="0" indent="0">
              <a:buFont typeface="Wingdings" pitchFamily="2" charset="2"/>
              <a:buNone/>
            </a:pPr>
            <a:r>
              <a:rPr lang="en-US" sz="1600" kern="0" dirty="0" smtClean="0"/>
              <a:t>	</a:t>
            </a:r>
          </a:p>
          <a:p>
            <a:pPr marL="0" indent="0">
              <a:buFont typeface="Wingdings" pitchFamily="2" charset="2"/>
              <a:buNone/>
            </a:pPr>
            <a:endParaRPr lang="en-US" sz="1600" kern="0" dirty="0" smtClean="0"/>
          </a:p>
          <a:p>
            <a:pPr marL="0" indent="0">
              <a:buFont typeface="Wingdings" pitchFamily="2" charset="2"/>
              <a:buNone/>
            </a:pPr>
            <a:endParaRPr lang="en-US" sz="1600" kern="0" dirty="0" smtClean="0"/>
          </a:p>
        </p:txBody>
      </p:sp>
    </p:spTree>
    <p:extLst>
      <p:ext uri="{BB962C8B-B14F-4D97-AF65-F5344CB8AC3E}">
        <p14:creationId xmlns:p14="http://schemas.microsoft.com/office/powerpoint/2010/main" val="1190292475"/>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sz="2800" dirty="0" smtClean="0"/>
              <a:t>Critical Tasks: Onboard Particle ID</a:t>
            </a:r>
            <a:endParaRPr lang="en-US" sz="2800" dirty="0"/>
          </a:p>
        </p:txBody>
      </p:sp>
      <p:sp>
        <p:nvSpPr>
          <p:cNvPr id="3" name="Content Placeholder 2"/>
          <p:cNvSpPr>
            <a:spLocks noGrp="1"/>
          </p:cNvSpPr>
          <p:nvPr>
            <p:ph idx="1"/>
          </p:nvPr>
        </p:nvSpPr>
        <p:spPr>
          <a:xfrm>
            <a:off x="5689600" y="1132114"/>
            <a:ext cx="3281842" cy="5238524"/>
          </a:xfrm>
        </p:spPr>
        <p:txBody>
          <a:bodyPr/>
          <a:lstStyle/>
          <a:p>
            <a:r>
              <a:rPr lang="en-US" sz="2000" dirty="0" smtClean="0"/>
              <a:t>Output from a LET1 Monte Carlo simulation of 3He and 4He events was used as input to the latest version of our onboard particle ID algorithm, implemented on a MISC test board</a:t>
            </a:r>
          </a:p>
          <a:p>
            <a:r>
              <a:rPr lang="en-US" sz="2000" dirty="0" smtClean="0"/>
              <a:t>Onboard algorithm maps events into  a 2D dE-</a:t>
            </a:r>
            <a:r>
              <a:rPr lang="en-US" sz="2000" dirty="0" err="1" smtClean="0"/>
              <a:t>Eprime</a:t>
            </a:r>
            <a:r>
              <a:rPr lang="en-US" sz="2000" dirty="0" smtClean="0"/>
              <a:t> space, where boundary-curves define different regions for different species</a:t>
            </a:r>
          </a:p>
          <a:p>
            <a:r>
              <a:rPr lang="en-US" sz="2000" dirty="0" smtClean="0"/>
              <a:t>Code currently processes events at ~ 9600 events/second, ~4x faster than max incoming rate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32" y="1264354"/>
            <a:ext cx="5527969" cy="5037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213683" y="2099732"/>
            <a:ext cx="607860" cy="369332"/>
          </a:xfrm>
          <a:prstGeom prst="rect">
            <a:avLst/>
          </a:prstGeom>
          <a:noFill/>
        </p:spPr>
        <p:txBody>
          <a:bodyPr wrap="none" rtlCol="0">
            <a:spAutoFit/>
          </a:bodyPr>
          <a:lstStyle/>
          <a:p>
            <a:r>
              <a:rPr lang="en-US" dirty="0" smtClean="0">
                <a:solidFill>
                  <a:srgbClr val="0070C0"/>
                </a:solidFill>
              </a:rPr>
              <a:t>4He</a:t>
            </a:r>
            <a:endParaRPr lang="en-US" dirty="0">
              <a:solidFill>
                <a:srgbClr val="0070C0"/>
              </a:solidFill>
            </a:endParaRPr>
          </a:p>
        </p:txBody>
      </p:sp>
      <p:sp>
        <p:nvSpPr>
          <p:cNvPr id="6" name="TextBox 5"/>
          <p:cNvSpPr txBox="1"/>
          <p:nvPr/>
        </p:nvSpPr>
        <p:spPr>
          <a:xfrm>
            <a:off x="3050916" y="2720627"/>
            <a:ext cx="607860" cy="369332"/>
          </a:xfrm>
          <a:prstGeom prst="rect">
            <a:avLst/>
          </a:prstGeom>
          <a:noFill/>
        </p:spPr>
        <p:txBody>
          <a:bodyPr wrap="none" rtlCol="0">
            <a:spAutoFit/>
          </a:bodyPr>
          <a:lstStyle/>
          <a:p>
            <a:r>
              <a:rPr lang="en-US" dirty="0"/>
              <a:t>3</a:t>
            </a:r>
            <a:r>
              <a:rPr lang="en-US" dirty="0" smtClean="0"/>
              <a:t>He</a:t>
            </a:r>
            <a:endParaRPr lang="en-US" dirty="0"/>
          </a:p>
        </p:txBody>
      </p:sp>
      <p:cxnSp>
        <p:nvCxnSpPr>
          <p:cNvPr id="9" name="Straight Arrow Connector 8"/>
          <p:cNvCxnSpPr/>
          <p:nvPr/>
        </p:nvCxnSpPr>
        <p:spPr bwMode="auto">
          <a:xfrm flipH="1">
            <a:off x="4131734" y="2457775"/>
            <a:ext cx="419746" cy="251563"/>
          </a:xfrm>
          <a:prstGeom prst="straightConnector1">
            <a:avLst/>
          </a:prstGeom>
          <a:blipFill dpi="0" rotWithShape="0">
            <a:blip r:embed="rId4"/>
            <a:srcRect/>
            <a:stretch>
              <a:fillRect/>
            </a:stretch>
          </a:blip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flipV="1">
            <a:off x="3586269" y="2905293"/>
            <a:ext cx="545465" cy="43552"/>
          </a:xfrm>
          <a:prstGeom prst="straightConnector1">
            <a:avLst/>
          </a:prstGeom>
          <a:blipFill dpi="0" rotWithShape="0">
            <a:blip r:embed="rId4"/>
            <a:srcRect/>
            <a:stretch>
              <a:fillRect/>
            </a:stretch>
          </a:blipFill>
          <a:ln w="9525" cap="flat" cmpd="sng" algn="ctr">
            <a:solidFill>
              <a:schemeClr val="tx1"/>
            </a:solidFill>
            <a:prstDash val="solid"/>
            <a:round/>
            <a:headEnd type="none" w="med" len="med"/>
            <a:tailEnd type="arrow"/>
          </a:ln>
          <a:effectLst/>
        </p:spPr>
      </p:cxnSp>
      <p:sp>
        <p:nvSpPr>
          <p:cNvPr id="16" name="TextBox 15"/>
          <p:cNvSpPr txBox="1"/>
          <p:nvPr/>
        </p:nvSpPr>
        <p:spPr>
          <a:xfrm rot="2292062">
            <a:off x="2855216" y="3601169"/>
            <a:ext cx="954108" cy="369332"/>
          </a:xfrm>
          <a:prstGeom prst="rect">
            <a:avLst/>
          </a:prstGeom>
          <a:noFill/>
        </p:spPr>
        <p:txBody>
          <a:bodyPr wrap="none" rtlCol="0">
            <a:spAutoFit/>
          </a:bodyPr>
          <a:lstStyle/>
          <a:p>
            <a:r>
              <a:rPr lang="en-US" dirty="0" smtClean="0"/>
              <a:t>protons</a:t>
            </a:r>
            <a:endParaRPr lang="en-US" dirty="0"/>
          </a:p>
        </p:txBody>
      </p:sp>
    </p:spTree>
    <p:extLst>
      <p:ext uri="{BB962C8B-B14F-4D97-AF65-F5344CB8AC3E}">
        <p14:creationId xmlns:p14="http://schemas.microsoft.com/office/powerpoint/2010/main" val="3599407629"/>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sz="2800" dirty="0" smtClean="0"/>
              <a:t>Critical Tasks: Rates Averaging and Compression</a:t>
            </a:r>
            <a:endParaRPr lang="en-US" sz="2800" dirty="0"/>
          </a:p>
        </p:txBody>
      </p:sp>
      <p:sp>
        <p:nvSpPr>
          <p:cNvPr id="3" name="Rectangle 3"/>
          <p:cNvSpPr txBox="1">
            <a:spLocks noChangeArrowheads="1"/>
          </p:cNvSpPr>
          <p:nvPr/>
        </p:nvSpPr>
        <p:spPr bwMode="auto">
          <a:xfrm>
            <a:off x="469900" y="1447800"/>
            <a:ext cx="8369300" cy="4927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1" fontAlgn="base" hangingPunct="1">
              <a:lnSpc>
                <a:spcPct val="95000"/>
              </a:lnSpc>
              <a:spcBef>
                <a:spcPct val="0"/>
              </a:spcBef>
              <a:spcAft>
                <a:spcPts val="300"/>
              </a:spcAft>
              <a:buFont typeface="Wingdings" pitchFamily="2" charset="2"/>
              <a:buChar char="§"/>
              <a:defRPr sz="2400" b="0">
                <a:solidFill>
                  <a:schemeClr val="tx1"/>
                </a:solidFill>
                <a:latin typeface="+mn-lt"/>
                <a:ea typeface="+mn-ea"/>
                <a:cs typeface="+mn-cs"/>
              </a:defRPr>
            </a:lvl1pPr>
            <a:lvl2pPr marL="463550" indent="-234950" algn="l" rtl="0" eaLnBrk="1" fontAlgn="base" hangingPunct="1">
              <a:lnSpc>
                <a:spcPct val="95000"/>
              </a:lnSpc>
              <a:spcBef>
                <a:spcPct val="0"/>
              </a:spcBef>
              <a:spcAft>
                <a:spcPts val="300"/>
              </a:spcAft>
              <a:buClrTx/>
              <a:buSzPct val="115000"/>
              <a:buFont typeface="Wingdings" charset="2"/>
              <a:buChar char="§"/>
              <a:defRPr sz="2200" b="0">
                <a:solidFill>
                  <a:schemeClr val="tx1"/>
                </a:solidFill>
                <a:latin typeface="+mn-lt"/>
              </a:defRPr>
            </a:lvl2pPr>
            <a:lvl3pPr marL="798513" indent="-230188" algn="l" rtl="0" eaLnBrk="1" fontAlgn="base" hangingPunct="1">
              <a:lnSpc>
                <a:spcPct val="95000"/>
              </a:lnSpc>
              <a:spcBef>
                <a:spcPct val="0"/>
              </a:spcBef>
              <a:spcAft>
                <a:spcPts val="300"/>
              </a:spcAft>
              <a:buFont typeface="Wingdings" pitchFamily="2" charset="2"/>
              <a:buChar char="§"/>
              <a:defRPr sz="1800" b="0">
                <a:solidFill>
                  <a:schemeClr val="tx1"/>
                </a:solidFill>
                <a:latin typeface="+mn-lt"/>
              </a:defRPr>
            </a:lvl3pPr>
            <a:lvl4pPr marL="1144588" indent="-230188" algn="l" rtl="0" eaLnBrk="1" fontAlgn="base" hangingPunct="1">
              <a:lnSpc>
                <a:spcPct val="95000"/>
              </a:lnSpc>
              <a:spcBef>
                <a:spcPct val="0"/>
              </a:spcBef>
              <a:spcAft>
                <a:spcPts val="300"/>
              </a:spcAft>
              <a:buFont typeface="Wingdings" pitchFamily="2" charset="2"/>
              <a:buChar char="§"/>
              <a:defRPr sz="1600" b="0">
                <a:solidFill>
                  <a:schemeClr val="tx1"/>
                </a:solidFill>
                <a:latin typeface="+mn-lt"/>
              </a:defRPr>
            </a:lvl4pPr>
            <a:lvl5pPr marL="1482725" indent="-222250" algn="l" rtl="0" eaLnBrk="1" fontAlgn="base" hangingPunct="1">
              <a:lnSpc>
                <a:spcPct val="95000"/>
              </a:lnSpc>
              <a:spcBef>
                <a:spcPct val="0"/>
              </a:spcBef>
              <a:spcAft>
                <a:spcPts val="300"/>
              </a:spcAft>
              <a:buFont typeface="Wingdings" pitchFamily="2" charset="2"/>
              <a:buChar char="§"/>
              <a:defRPr sz="1400" b="0">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a:lstStyle>
          <a:p>
            <a:pPr marL="0" indent="0">
              <a:buFont typeface="Wingdings" pitchFamily="2" charset="2"/>
              <a:buNone/>
            </a:pPr>
            <a:r>
              <a:rPr lang="en-US" sz="1600" kern="0" dirty="0" smtClean="0">
                <a:solidFill>
                  <a:srgbClr val="FF0000"/>
                </a:solidFill>
              </a:rPr>
              <a:t>Describe division of labor between telescope MISCs and DPU MISC for this task</a:t>
            </a:r>
          </a:p>
          <a:p>
            <a:pPr marL="522287" lvl="1" indent="-285750"/>
            <a:r>
              <a:rPr lang="en-US" sz="1400" kern="0" dirty="0" smtClean="0">
                <a:solidFill>
                  <a:srgbClr val="FF0000"/>
                </a:solidFill>
              </a:rPr>
              <a:t>Telescope MISCs perform all rate accumulations up to 1 minute cadence</a:t>
            </a:r>
          </a:p>
          <a:p>
            <a:pPr marL="522287" lvl="1" indent="-285750"/>
            <a:r>
              <a:rPr lang="en-US" sz="1400" kern="0" dirty="0" smtClean="0">
                <a:solidFill>
                  <a:srgbClr val="FF0000"/>
                </a:solidFill>
              </a:rPr>
              <a:t>DPU MISC performs all rate accumulations for cadences &gt; 1 minute</a:t>
            </a:r>
          </a:p>
          <a:p>
            <a:pPr marL="0" indent="0">
              <a:buFont typeface="Wingdings" pitchFamily="2" charset="2"/>
              <a:buNone/>
            </a:pPr>
            <a:r>
              <a:rPr lang="en-US" sz="1600" kern="0" dirty="0" smtClean="0">
                <a:solidFill>
                  <a:srgbClr val="FF0000"/>
                </a:solidFill>
              </a:rPr>
              <a:t>Describe rate compression algorithm:</a:t>
            </a:r>
          </a:p>
          <a:p>
            <a:pPr lvl="1"/>
            <a:r>
              <a:rPr lang="en-US" sz="1400" dirty="0" smtClean="0"/>
              <a:t>One </a:t>
            </a:r>
            <a:r>
              <a:rPr lang="en-US" sz="1400" dirty="0"/>
              <a:t>simply takes a list of </a:t>
            </a:r>
            <a:r>
              <a:rPr lang="en-US" sz="1400" dirty="0" smtClean="0"/>
              <a:t>N fixed-length </a:t>
            </a:r>
            <a:r>
              <a:rPr lang="en-US" sz="1400" dirty="0"/>
              <a:t>rates and just telemeters only </a:t>
            </a:r>
            <a:r>
              <a:rPr lang="en-US" sz="1400" dirty="0" smtClean="0"/>
              <a:t>those that </a:t>
            </a:r>
            <a:r>
              <a:rPr lang="en-US" sz="1400" dirty="0"/>
              <a:t>are non-zero; a list of N tag bits is </a:t>
            </a:r>
            <a:r>
              <a:rPr lang="en-US" sz="1400" dirty="0" smtClean="0"/>
              <a:t>attached </a:t>
            </a:r>
            <a:r>
              <a:rPr lang="en-US" sz="1400" dirty="0"/>
              <a:t>as a header </a:t>
            </a:r>
            <a:r>
              <a:rPr lang="en-US" sz="1400" dirty="0" smtClean="0"/>
              <a:t>to each block of N rates </a:t>
            </a:r>
            <a:r>
              <a:rPr lang="en-US" sz="1400" dirty="0"/>
              <a:t>to indicate which rates made the cut.</a:t>
            </a:r>
          </a:p>
          <a:p>
            <a:pPr marL="0" indent="0">
              <a:buFont typeface="Wingdings" pitchFamily="2" charset="2"/>
              <a:buNone/>
            </a:pPr>
            <a:endParaRPr lang="en-US" sz="1600" kern="0" dirty="0" smtClean="0">
              <a:solidFill>
                <a:srgbClr val="FF0000"/>
              </a:solidFill>
            </a:endParaRPr>
          </a:p>
          <a:p>
            <a:pPr marL="0" indent="0">
              <a:buFont typeface="Wingdings" pitchFamily="2" charset="2"/>
              <a:buNone/>
            </a:pPr>
            <a:r>
              <a:rPr lang="en-US" sz="1600" kern="0" dirty="0" smtClean="0"/>
              <a:t>	</a:t>
            </a:r>
          </a:p>
          <a:p>
            <a:pPr marL="0" indent="0">
              <a:buFont typeface="Wingdings" pitchFamily="2" charset="2"/>
              <a:buNone/>
            </a:pPr>
            <a:endParaRPr lang="en-US" sz="1600" kern="0" dirty="0" smtClean="0"/>
          </a:p>
          <a:p>
            <a:pPr marL="0" indent="0">
              <a:buFont typeface="Wingdings" pitchFamily="2" charset="2"/>
              <a:buNone/>
            </a:pPr>
            <a:endParaRPr lang="en-US" sz="1600" kern="0" dirty="0" smtClean="0"/>
          </a:p>
        </p:txBody>
      </p:sp>
    </p:spTree>
    <p:extLst>
      <p:ext uri="{BB962C8B-B14F-4D97-AF65-F5344CB8AC3E}">
        <p14:creationId xmlns:p14="http://schemas.microsoft.com/office/powerpoint/2010/main" val="2575151246"/>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sz="2800" dirty="0" smtClean="0"/>
              <a:t>Critical Tasks: Dynamic Adjustment of Detector Thresholds</a:t>
            </a:r>
            <a:endParaRPr lang="en-US" sz="2800" dirty="0"/>
          </a:p>
        </p:txBody>
      </p:sp>
      <p:sp>
        <p:nvSpPr>
          <p:cNvPr id="3" name="Rectangle 3"/>
          <p:cNvSpPr txBox="1">
            <a:spLocks noChangeArrowheads="1"/>
          </p:cNvSpPr>
          <p:nvPr/>
        </p:nvSpPr>
        <p:spPr bwMode="auto">
          <a:xfrm>
            <a:off x="469900" y="1447800"/>
            <a:ext cx="8369300" cy="4927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1" fontAlgn="base" hangingPunct="1">
              <a:lnSpc>
                <a:spcPct val="95000"/>
              </a:lnSpc>
              <a:spcBef>
                <a:spcPct val="0"/>
              </a:spcBef>
              <a:spcAft>
                <a:spcPts val="300"/>
              </a:spcAft>
              <a:buFont typeface="Wingdings" pitchFamily="2" charset="2"/>
              <a:buChar char="§"/>
              <a:defRPr sz="2400" b="0">
                <a:solidFill>
                  <a:schemeClr val="tx1"/>
                </a:solidFill>
                <a:latin typeface="+mn-lt"/>
                <a:ea typeface="+mn-ea"/>
                <a:cs typeface="+mn-cs"/>
              </a:defRPr>
            </a:lvl1pPr>
            <a:lvl2pPr marL="463550" indent="-234950" algn="l" rtl="0" eaLnBrk="1" fontAlgn="base" hangingPunct="1">
              <a:lnSpc>
                <a:spcPct val="95000"/>
              </a:lnSpc>
              <a:spcBef>
                <a:spcPct val="0"/>
              </a:spcBef>
              <a:spcAft>
                <a:spcPts val="300"/>
              </a:spcAft>
              <a:buClrTx/>
              <a:buSzPct val="115000"/>
              <a:buFont typeface="Wingdings" charset="2"/>
              <a:buChar char="§"/>
              <a:defRPr sz="2200" b="0">
                <a:solidFill>
                  <a:schemeClr val="tx1"/>
                </a:solidFill>
                <a:latin typeface="+mn-lt"/>
              </a:defRPr>
            </a:lvl2pPr>
            <a:lvl3pPr marL="798513" indent="-230188" algn="l" rtl="0" eaLnBrk="1" fontAlgn="base" hangingPunct="1">
              <a:lnSpc>
                <a:spcPct val="95000"/>
              </a:lnSpc>
              <a:spcBef>
                <a:spcPct val="0"/>
              </a:spcBef>
              <a:spcAft>
                <a:spcPts val="300"/>
              </a:spcAft>
              <a:buFont typeface="Wingdings" pitchFamily="2" charset="2"/>
              <a:buChar char="§"/>
              <a:defRPr sz="1800" b="0">
                <a:solidFill>
                  <a:schemeClr val="tx1"/>
                </a:solidFill>
                <a:latin typeface="+mn-lt"/>
              </a:defRPr>
            </a:lvl3pPr>
            <a:lvl4pPr marL="1144588" indent="-230188" algn="l" rtl="0" eaLnBrk="1" fontAlgn="base" hangingPunct="1">
              <a:lnSpc>
                <a:spcPct val="95000"/>
              </a:lnSpc>
              <a:spcBef>
                <a:spcPct val="0"/>
              </a:spcBef>
              <a:spcAft>
                <a:spcPts val="300"/>
              </a:spcAft>
              <a:buFont typeface="Wingdings" pitchFamily="2" charset="2"/>
              <a:buChar char="§"/>
              <a:defRPr sz="1600" b="0">
                <a:solidFill>
                  <a:schemeClr val="tx1"/>
                </a:solidFill>
                <a:latin typeface="+mn-lt"/>
              </a:defRPr>
            </a:lvl4pPr>
            <a:lvl5pPr marL="1482725" indent="-222250" algn="l" rtl="0" eaLnBrk="1" fontAlgn="base" hangingPunct="1">
              <a:lnSpc>
                <a:spcPct val="95000"/>
              </a:lnSpc>
              <a:spcBef>
                <a:spcPct val="0"/>
              </a:spcBef>
              <a:spcAft>
                <a:spcPts val="300"/>
              </a:spcAft>
              <a:buFont typeface="Wingdings" pitchFamily="2" charset="2"/>
              <a:buChar char="§"/>
              <a:defRPr sz="1400" b="0">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a:lstStyle>
          <a:p>
            <a:pPr marL="0" indent="0">
              <a:buFont typeface="Wingdings" pitchFamily="2" charset="2"/>
              <a:buNone/>
            </a:pPr>
            <a:endParaRPr lang="en-US" sz="1600" kern="0" dirty="0" smtClean="0">
              <a:solidFill>
                <a:srgbClr val="FF0000"/>
              </a:solidFill>
            </a:endParaRPr>
          </a:p>
          <a:p>
            <a:pPr marL="0" indent="0">
              <a:buFont typeface="Wingdings" pitchFamily="2" charset="2"/>
              <a:buNone/>
            </a:pPr>
            <a:r>
              <a:rPr lang="en-US" sz="1600" kern="0" dirty="0" smtClean="0"/>
              <a:t>	</a:t>
            </a:r>
          </a:p>
          <a:p>
            <a:pPr marL="0" indent="0">
              <a:buFont typeface="Wingdings" pitchFamily="2" charset="2"/>
              <a:buNone/>
            </a:pPr>
            <a:endParaRPr lang="en-US" sz="1600" kern="0" dirty="0" smtClean="0"/>
          </a:p>
          <a:p>
            <a:pPr marL="0" indent="0">
              <a:buFont typeface="Wingdings" pitchFamily="2" charset="2"/>
              <a:buNone/>
            </a:pPr>
            <a:endParaRPr lang="en-US" sz="1600" kern="0" dirty="0" smtClean="0"/>
          </a:p>
        </p:txBody>
      </p:sp>
    </p:spTree>
    <p:extLst>
      <p:ext uri="{BB962C8B-B14F-4D97-AF65-F5344CB8AC3E}">
        <p14:creationId xmlns:p14="http://schemas.microsoft.com/office/powerpoint/2010/main" val="2291055424"/>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a:latin typeface="Arial" charset="0"/>
              </a:rPr>
              <a:t>Timing</a:t>
            </a:r>
          </a:p>
        </p:txBody>
      </p:sp>
      <p:sp>
        <p:nvSpPr>
          <p:cNvPr id="23556" name="Rectangle 3"/>
          <p:cNvSpPr>
            <a:spLocks noGrp="1" noChangeArrowheads="1"/>
          </p:cNvSpPr>
          <p:nvPr>
            <p:ph type="body" idx="1"/>
          </p:nvPr>
        </p:nvSpPr>
        <p:spPr/>
        <p:txBody>
          <a:bodyPr/>
          <a:lstStyle/>
          <a:p>
            <a:pPr eaLnBrk="1" hangingPunct="1"/>
            <a:r>
              <a:rPr lang="en-US" dirty="0">
                <a:latin typeface="Arial" charset="0"/>
              </a:rPr>
              <a:t>Describe </a:t>
            </a:r>
            <a:r>
              <a:rPr lang="en-US" dirty="0" smtClean="0">
                <a:latin typeface="Arial" charset="0"/>
              </a:rPr>
              <a:t>DPU and Telescope MISC timing cycle(s)</a:t>
            </a:r>
            <a:endParaRPr lang="en-US" dirty="0">
              <a:latin typeface="Arial" charset="0"/>
            </a:endParaRPr>
          </a:p>
          <a:p>
            <a:pPr lvl="1" eaLnBrk="1" hangingPunct="1"/>
            <a:endParaRPr lang="en-US" dirty="0">
              <a:latin typeface="Arial" charset="0"/>
            </a:endParaRPr>
          </a:p>
          <a:p>
            <a:pPr lvl="1" eaLnBrk="1" hangingPunct="1"/>
            <a:endParaRPr lang="en-US" dirty="0">
              <a:latin typeface="Arial" charset="0"/>
            </a:endParaRPr>
          </a:p>
        </p:txBody>
      </p:sp>
    </p:spTree>
    <p:extLst>
      <p:ext uri="{BB962C8B-B14F-4D97-AF65-F5344CB8AC3E}">
        <p14:creationId xmlns:p14="http://schemas.microsoft.com/office/powerpoint/2010/main" val="234331064"/>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a:latin typeface="Arial" charset="0"/>
              </a:rPr>
              <a:t>Commands</a:t>
            </a:r>
          </a:p>
        </p:txBody>
      </p:sp>
      <p:sp>
        <p:nvSpPr>
          <p:cNvPr id="24580" name="Rectangle 3"/>
          <p:cNvSpPr>
            <a:spLocks noGrp="1" noChangeArrowheads="1"/>
          </p:cNvSpPr>
          <p:nvPr>
            <p:ph type="body" idx="1"/>
          </p:nvPr>
        </p:nvSpPr>
        <p:spPr/>
        <p:txBody>
          <a:bodyPr/>
          <a:lstStyle/>
          <a:p>
            <a:pPr eaLnBrk="1" hangingPunct="1"/>
            <a:r>
              <a:rPr lang="en-US" dirty="0">
                <a:latin typeface="Arial" charset="0"/>
              </a:rPr>
              <a:t>List commands implemented by the software</a:t>
            </a:r>
          </a:p>
          <a:p>
            <a:pPr lvl="1" eaLnBrk="1" hangingPunct="1">
              <a:buFont typeface="Lucida Grande"/>
              <a:buChar char="-"/>
            </a:pPr>
            <a:r>
              <a:rPr lang="en-US" dirty="0">
                <a:latin typeface="Arial" charset="0"/>
              </a:rPr>
              <a:t>Group by functional area</a:t>
            </a:r>
          </a:p>
          <a:p>
            <a:pPr lvl="1" eaLnBrk="1" hangingPunct="1"/>
            <a:endParaRPr lang="en-US" dirty="0">
              <a:latin typeface="Arial" charset="0"/>
            </a:endParaRPr>
          </a:p>
        </p:txBody>
      </p:sp>
    </p:spTree>
    <p:extLst>
      <p:ext uri="{BB962C8B-B14F-4D97-AF65-F5344CB8AC3E}">
        <p14:creationId xmlns:p14="http://schemas.microsoft.com/office/powerpoint/2010/main" val="128688734"/>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dirty="0">
                <a:latin typeface="Arial" charset="0"/>
              </a:rPr>
              <a:t>Telemetry</a:t>
            </a:r>
          </a:p>
        </p:txBody>
      </p:sp>
      <p:sp>
        <p:nvSpPr>
          <p:cNvPr id="25604" name="Rectangle 3"/>
          <p:cNvSpPr>
            <a:spLocks noGrp="1" noChangeArrowheads="1"/>
          </p:cNvSpPr>
          <p:nvPr>
            <p:ph type="body" idx="1"/>
          </p:nvPr>
        </p:nvSpPr>
        <p:spPr/>
        <p:txBody>
          <a:bodyPr/>
          <a:lstStyle/>
          <a:p>
            <a:pPr eaLnBrk="1" hangingPunct="1"/>
            <a:r>
              <a:rPr lang="en-US" dirty="0">
                <a:latin typeface="Arial" charset="0"/>
              </a:rPr>
              <a:t>List telemetry packets produced by the </a:t>
            </a:r>
            <a:r>
              <a:rPr lang="en-US" dirty="0" smtClean="0">
                <a:latin typeface="Arial" charset="0"/>
              </a:rPr>
              <a:t>software</a:t>
            </a:r>
          </a:p>
          <a:p>
            <a:pPr lvl="1"/>
            <a:r>
              <a:rPr lang="en-US" dirty="0" smtClean="0">
                <a:latin typeface="Arial" charset="0"/>
              </a:rPr>
              <a:t>Please see the EPI-Hi Telemetry Data Format Doc, as this cannot be summarized in a single slide</a:t>
            </a:r>
            <a:endParaRPr lang="en-US" dirty="0">
              <a:latin typeface="Arial" charset="0"/>
            </a:endParaRPr>
          </a:p>
          <a:p>
            <a:pPr lvl="1" eaLnBrk="1" hangingPunct="1"/>
            <a:endParaRPr lang="en-US" dirty="0">
              <a:latin typeface="Arial" charset="0"/>
            </a:endParaRPr>
          </a:p>
          <a:p>
            <a:pPr marL="228600" lvl="1" indent="0" eaLnBrk="1" hangingPunct="1">
              <a:buNone/>
            </a:pPr>
            <a:endParaRPr lang="en-US" dirty="0">
              <a:latin typeface="Arial" charset="0"/>
              <a:cs typeface="Arial" charset="0"/>
            </a:endParaRPr>
          </a:p>
          <a:p>
            <a:pPr eaLnBrk="1" hangingPunct="1"/>
            <a:endParaRPr lang="en-US" dirty="0">
              <a:latin typeface="Arial" charset="0"/>
              <a:cs typeface="Arial" charset="0"/>
            </a:endParaRPr>
          </a:p>
        </p:txBody>
      </p:sp>
    </p:spTree>
    <p:extLst>
      <p:ext uri="{BB962C8B-B14F-4D97-AF65-F5344CB8AC3E}">
        <p14:creationId xmlns:p14="http://schemas.microsoft.com/office/powerpoint/2010/main" val="3539796741"/>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sz="2800" dirty="0" smtClean="0"/>
              <a:t>Predicted memory, CPU Margins</a:t>
            </a:r>
            <a:endParaRPr lang="en-US" sz="2800" dirty="0"/>
          </a:p>
        </p:txBody>
      </p:sp>
      <p:sp>
        <p:nvSpPr>
          <p:cNvPr id="3" name="Content Placeholder 2"/>
          <p:cNvSpPr>
            <a:spLocks noGrp="1"/>
          </p:cNvSpPr>
          <p:nvPr>
            <p:ph idx="1"/>
          </p:nvPr>
        </p:nvSpPr>
        <p:spPr>
          <a:xfrm>
            <a:off x="250372" y="1121228"/>
            <a:ext cx="8665028" cy="5238524"/>
          </a:xfrm>
        </p:spPr>
        <p:txBody>
          <a:bodyPr/>
          <a:lstStyle/>
          <a:p>
            <a:pPr>
              <a:lnSpc>
                <a:spcPct val="80000"/>
              </a:lnSpc>
              <a:spcAft>
                <a:spcPts val="600"/>
              </a:spcAft>
            </a:pPr>
            <a:r>
              <a:rPr lang="en-US" altLang="en-US" sz="2000" b="1" dirty="0" smtClean="0">
                <a:latin typeface="Arial" charset="0"/>
                <a:ea typeface="ＭＳ Ｐゴシック" charset="-128"/>
              </a:rPr>
              <a:t>LET1 MISC (LET2, HET similar)</a:t>
            </a:r>
            <a:endParaRPr lang="en-US" altLang="en-US" sz="2000" b="1" dirty="0">
              <a:latin typeface="Arial" charset="0"/>
              <a:ea typeface="ＭＳ Ｐゴシック" charset="-128"/>
            </a:endParaRPr>
          </a:p>
          <a:p>
            <a:pPr lvl="1">
              <a:lnSpc>
                <a:spcPct val="80000"/>
              </a:lnSpc>
              <a:spcAft>
                <a:spcPts val="600"/>
              </a:spcAft>
            </a:pPr>
            <a:r>
              <a:rPr lang="en-US" altLang="en-US" sz="1600" dirty="0" smtClean="0">
                <a:latin typeface="Arial" charset="0"/>
                <a:ea typeface="ＭＳ Ｐゴシック" charset="-128"/>
              </a:rPr>
              <a:t>SRAM</a:t>
            </a:r>
            <a:r>
              <a:rPr lang="en-US" altLang="en-US" sz="1600" dirty="0">
                <a:latin typeface="Arial" charset="0"/>
                <a:ea typeface="ＭＳ Ｐゴシック" charset="-128"/>
              </a:rPr>
              <a:t>	</a:t>
            </a:r>
            <a:r>
              <a:rPr lang="en-US" altLang="en-US" sz="1600" dirty="0" smtClean="0">
                <a:latin typeface="Arial" charset="0"/>
                <a:ea typeface="ＭＳ Ｐゴシック" charset="-128"/>
              </a:rPr>
              <a:t>512kwords</a:t>
            </a:r>
            <a:r>
              <a:rPr lang="en-US" altLang="en-US" sz="1600" dirty="0">
                <a:latin typeface="Arial" charset="0"/>
                <a:ea typeface="ＭＳ Ｐゴシック" charset="-128"/>
              </a:rPr>
              <a:t> </a:t>
            </a:r>
            <a:r>
              <a:rPr lang="en-US" altLang="en-US" sz="1600" dirty="0" smtClean="0">
                <a:latin typeface="Arial" charset="0"/>
                <a:ea typeface="ＭＳ Ｐゴシック" charset="-128"/>
              </a:rPr>
              <a:t>available  (512k x 24 bits)</a:t>
            </a:r>
          </a:p>
          <a:p>
            <a:pPr lvl="2">
              <a:lnSpc>
                <a:spcPct val="80000"/>
              </a:lnSpc>
              <a:spcAft>
                <a:spcPts val="600"/>
              </a:spcAft>
            </a:pPr>
            <a:r>
              <a:rPr lang="en-US" altLang="en-US" sz="1600" dirty="0" smtClean="0">
                <a:latin typeface="Arial" charset="0"/>
                <a:ea typeface="ＭＳ Ｐゴシック" charset="-128"/>
              </a:rPr>
              <a:t>Basic OS, HK, I/O code + tables	 20kwords</a:t>
            </a:r>
          </a:p>
          <a:p>
            <a:pPr lvl="2">
              <a:lnSpc>
                <a:spcPct val="80000"/>
              </a:lnSpc>
              <a:spcAft>
                <a:spcPts val="600"/>
              </a:spcAft>
            </a:pPr>
            <a:r>
              <a:rPr lang="en-US" altLang="en-US" sz="1600" dirty="0" smtClean="0">
                <a:latin typeface="Arial" charset="0"/>
                <a:ea typeface="ＭＳ Ｐゴシック" charset="-128"/>
              </a:rPr>
              <a:t>Event processing, particle ID		210kwords</a:t>
            </a:r>
          </a:p>
          <a:p>
            <a:pPr lvl="2">
              <a:lnSpc>
                <a:spcPct val="80000"/>
              </a:lnSpc>
              <a:spcAft>
                <a:spcPts val="600"/>
              </a:spcAft>
            </a:pPr>
            <a:r>
              <a:rPr lang="en-US" altLang="en-US" sz="1600" dirty="0" smtClean="0">
                <a:latin typeface="Arial" charset="0"/>
                <a:ea typeface="ＭＳ Ｐゴシック" charset="-128"/>
              </a:rPr>
              <a:t>Rates counters, double-buffered	 10kwords</a:t>
            </a:r>
          </a:p>
          <a:p>
            <a:pPr lvl="2">
              <a:lnSpc>
                <a:spcPct val="80000"/>
              </a:lnSpc>
              <a:spcAft>
                <a:spcPts val="600"/>
              </a:spcAft>
            </a:pPr>
            <a:r>
              <a:rPr lang="en-US" altLang="en-US" sz="1600" dirty="0" smtClean="0">
                <a:latin typeface="Arial" charset="0"/>
                <a:ea typeface="ＭＳ Ｐゴシック" charset="-128"/>
              </a:rPr>
              <a:t>Event priority buffers			 25kwords</a:t>
            </a:r>
          </a:p>
          <a:p>
            <a:pPr marL="568325" lvl="2" indent="0">
              <a:lnSpc>
                <a:spcPct val="80000"/>
              </a:lnSpc>
              <a:spcAft>
                <a:spcPts val="600"/>
              </a:spcAft>
              <a:buNone/>
            </a:pPr>
            <a:r>
              <a:rPr lang="en-US" altLang="en-US" sz="1600" dirty="0" smtClean="0">
                <a:latin typeface="Arial" charset="0"/>
                <a:ea typeface="ＭＳ Ｐゴシック" charset="-128"/>
              </a:rPr>
              <a:t>	</a:t>
            </a:r>
            <a:r>
              <a:rPr lang="en-US" altLang="en-US" sz="1600" dirty="0" smtClean="0">
                <a:solidFill>
                  <a:srgbClr val="00B050"/>
                </a:solidFill>
                <a:latin typeface="Arial" charset="0"/>
                <a:ea typeface="ＭＳ Ｐゴシック" charset="-128"/>
              </a:rPr>
              <a:t>SRAM usage ≈ 265/512 = 52%</a:t>
            </a:r>
            <a:endParaRPr lang="en-US" altLang="en-US" sz="2000" dirty="0">
              <a:solidFill>
                <a:srgbClr val="00B050"/>
              </a:solidFill>
              <a:latin typeface="Arial" charset="0"/>
              <a:ea typeface="ＭＳ Ｐゴシック" charset="-128"/>
            </a:endParaRPr>
          </a:p>
          <a:p>
            <a:pPr lvl="1">
              <a:lnSpc>
                <a:spcPct val="80000"/>
              </a:lnSpc>
              <a:spcAft>
                <a:spcPts val="600"/>
              </a:spcAft>
            </a:pPr>
            <a:r>
              <a:rPr lang="en-US" altLang="en-US" sz="1600" dirty="0" smtClean="0">
                <a:latin typeface="Arial" charset="0"/>
                <a:ea typeface="ＭＳ Ｐゴシック" charset="-128"/>
              </a:rPr>
              <a:t>MIPs</a:t>
            </a:r>
            <a:r>
              <a:rPr lang="en-US" altLang="en-US" sz="1600" dirty="0">
                <a:latin typeface="Arial" charset="0"/>
                <a:ea typeface="ＭＳ Ｐゴシック" charset="-128"/>
              </a:rPr>
              <a:t>	</a:t>
            </a:r>
            <a:r>
              <a:rPr lang="en-US" altLang="en-US" sz="1600" dirty="0" smtClean="0">
                <a:latin typeface="Arial" charset="0"/>
                <a:ea typeface="ＭＳ Ｐゴシック" charset="-128"/>
              </a:rPr>
              <a:t>12	</a:t>
            </a:r>
            <a:r>
              <a:rPr lang="en-US" altLang="en-US" sz="1600" dirty="0">
                <a:latin typeface="Arial" charset="0"/>
                <a:ea typeface="ＭＳ Ｐゴシック" charset="-128"/>
              </a:rPr>
              <a:t>		</a:t>
            </a:r>
            <a:r>
              <a:rPr lang="en-US" altLang="en-US" sz="1600" dirty="0" smtClean="0">
                <a:solidFill>
                  <a:srgbClr val="00B050"/>
                </a:solidFill>
                <a:latin typeface="Arial" charset="0"/>
                <a:ea typeface="ＭＳ Ｐゴシック" charset="-128"/>
              </a:rPr>
              <a:t>60% used </a:t>
            </a:r>
            <a:r>
              <a:rPr lang="en-US" altLang="en-US" sz="1600" dirty="0" smtClean="0">
                <a:latin typeface="Arial" charset="0"/>
                <a:ea typeface="ＭＳ Ｐゴシック" charset="-128"/>
              </a:rPr>
              <a:t>(Maximum, dominated by event 					processing during intense SEP events)</a:t>
            </a:r>
            <a:endParaRPr lang="en-US" altLang="en-US" sz="1800" dirty="0" smtClean="0">
              <a:latin typeface="Arial" charset="0"/>
              <a:ea typeface="ＭＳ Ｐゴシック" charset="-128"/>
            </a:endParaRPr>
          </a:p>
          <a:p>
            <a:pPr marL="0" indent="0">
              <a:lnSpc>
                <a:spcPct val="80000"/>
              </a:lnSpc>
              <a:spcAft>
                <a:spcPts val="600"/>
              </a:spcAft>
              <a:buNone/>
            </a:pPr>
            <a:endParaRPr lang="en-US" altLang="en-US" sz="1800" dirty="0">
              <a:latin typeface="Arial" charset="0"/>
              <a:ea typeface="ＭＳ Ｐゴシック" charset="-128"/>
            </a:endParaRPr>
          </a:p>
          <a:p>
            <a:pPr>
              <a:lnSpc>
                <a:spcPct val="80000"/>
              </a:lnSpc>
              <a:spcAft>
                <a:spcPts val="600"/>
              </a:spcAft>
            </a:pPr>
            <a:r>
              <a:rPr lang="en-US" altLang="en-US" sz="2000" b="1" dirty="0">
                <a:latin typeface="Arial" charset="0"/>
                <a:ea typeface="ＭＳ Ｐゴシック" charset="-128"/>
              </a:rPr>
              <a:t>DPU MISC:</a:t>
            </a:r>
          </a:p>
          <a:p>
            <a:pPr lvl="1">
              <a:lnSpc>
                <a:spcPct val="80000"/>
              </a:lnSpc>
              <a:spcAft>
                <a:spcPts val="600"/>
              </a:spcAft>
            </a:pPr>
            <a:r>
              <a:rPr lang="en-US" altLang="en-US" sz="1600" dirty="0" smtClean="0">
                <a:latin typeface="Arial" charset="0"/>
                <a:ea typeface="ＭＳ Ｐゴシック" charset="-128"/>
              </a:rPr>
              <a:t>SRAM	</a:t>
            </a:r>
            <a:r>
              <a:rPr lang="en-US" altLang="en-US" sz="1600" dirty="0">
                <a:latin typeface="Arial" charset="0"/>
                <a:ea typeface="ＭＳ Ｐゴシック" charset="-128"/>
              </a:rPr>
              <a:t> </a:t>
            </a:r>
            <a:r>
              <a:rPr lang="en-US" altLang="en-US" sz="1600" dirty="0" smtClean="0">
                <a:latin typeface="Arial" charset="0"/>
                <a:ea typeface="ＭＳ Ｐゴシック" charset="-128"/>
              </a:rPr>
              <a:t>128kwords </a:t>
            </a:r>
            <a:r>
              <a:rPr lang="en-US" altLang="en-US" sz="1600" dirty="0">
                <a:latin typeface="Arial" charset="0"/>
                <a:ea typeface="ＭＳ Ｐゴシック" charset="-128"/>
              </a:rPr>
              <a:t>available  </a:t>
            </a:r>
            <a:r>
              <a:rPr lang="en-US" altLang="en-US" sz="1600" dirty="0" smtClean="0">
                <a:latin typeface="Arial" charset="0"/>
                <a:ea typeface="ＭＳ Ｐゴシック" charset="-128"/>
              </a:rPr>
              <a:t>(128k </a:t>
            </a:r>
            <a:r>
              <a:rPr lang="en-US" altLang="en-US" sz="1600" dirty="0">
                <a:latin typeface="Arial" charset="0"/>
                <a:ea typeface="ＭＳ Ｐゴシック" charset="-128"/>
              </a:rPr>
              <a:t>x 24 bits) </a:t>
            </a:r>
            <a:endParaRPr lang="en-US" altLang="en-US" sz="1600" dirty="0" smtClean="0">
              <a:latin typeface="Arial" charset="0"/>
              <a:ea typeface="ＭＳ Ｐゴシック" charset="-128"/>
            </a:endParaRPr>
          </a:p>
          <a:p>
            <a:pPr lvl="2">
              <a:lnSpc>
                <a:spcPct val="80000"/>
              </a:lnSpc>
              <a:spcAft>
                <a:spcPts val="600"/>
              </a:spcAft>
            </a:pPr>
            <a:r>
              <a:rPr lang="en-US" altLang="en-US" sz="1600" dirty="0">
                <a:latin typeface="Arial" charset="0"/>
                <a:ea typeface="ＭＳ Ｐゴシック" charset="-128"/>
              </a:rPr>
              <a:t>Basic OS, HK, I/O code + tables	</a:t>
            </a:r>
            <a:r>
              <a:rPr lang="en-US" altLang="en-US" sz="1600" dirty="0" smtClean="0">
                <a:latin typeface="Arial" charset="0"/>
                <a:ea typeface="ＭＳ Ｐゴシック" charset="-128"/>
              </a:rPr>
              <a:t> 20kwords</a:t>
            </a:r>
            <a:endParaRPr lang="en-US" altLang="en-US" sz="1600" dirty="0">
              <a:latin typeface="Arial" charset="0"/>
              <a:ea typeface="ＭＳ Ｐゴシック" charset="-128"/>
            </a:endParaRPr>
          </a:p>
          <a:p>
            <a:pPr lvl="2">
              <a:lnSpc>
                <a:spcPct val="80000"/>
              </a:lnSpc>
              <a:spcAft>
                <a:spcPts val="600"/>
              </a:spcAft>
            </a:pPr>
            <a:r>
              <a:rPr lang="en-US" altLang="en-US" sz="1600" dirty="0" smtClean="0">
                <a:latin typeface="Arial" charset="0"/>
                <a:ea typeface="ＭＳ Ｐゴシック" charset="-128"/>
              </a:rPr>
              <a:t>Detector module data buffers,</a:t>
            </a:r>
          </a:p>
          <a:p>
            <a:pPr marL="568325" lvl="2" indent="0">
              <a:lnSpc>
                <a:spcPct val="80000"/>
              </a:lnSpc>
              <a:spcAft>
                <a:spcPts val="600"/>
              </a:spcAft>
              <a:buNone/>
            </a:pPr>
            <a:r>
              <a:rPr lang="en-US" altLang="en-US" sz="1600" dirty="0">
                <a:latin typeface="Arial" charset="0"/>
                <a:ea typeface="ＭＳ Ｐゴシック" charset="-128"/>
              </a:rPr>
              <a:t>	</a:t>
            </a:r>
            <a:r>
              <a:rPr lang="en-US" altLang="en-US" sz="1600" dirty="0" smtClean="0">
                <a:latin typeface="Arial" charset="0"/>
                <a:ea typeface="ＭＳ Ｐゴシック" charset="-128"/>
              </a:rPr>
              <a:t>&amp; rate </a:t>
            </a:r>
            <a:r>
              <a:rPr lang="en-US" altLang="en-US" sz="1600" dirty="0" err="1" smtClean="0">
                <a:latin typeface="Arial" charset="0"/>
                <a:ea typeface="ＭＳ Ｐゴシック" charset="-128"/>
              </a:rPr>
              <a:t>accum</a:t>
            </a:r>
            <a:r>
              <a:rPr lang="en-US" altLang="en-US" sz="1600" dirty="0" smtClean="0">
                <a:latin typeface="Arial" charset="0"/>
                <a:ea typeface="ＭＳ Ｐゴシック" charset="-128"/>
              </a:rPr>
              <a:t>, double-buffered		 30kwords</a:t>
            </a:r>
          </a:p>
          <a:p>
            <a:pPr lvl="2">
              <a:lnSpc>
                <a:spcPct val="80000"/>
              </a:lnSpc>
              <a:spcAft>
                <a:spcPts val="600"/>
              </a:spcAft>
            </a:pPr>
            <a:r>
              <a:rPr lang="en-US" altLang="en-US" sz="1600" dirty="0" smtClean="0">
                <a:latin typeface="Arial" charset="0"/>
                <a:ea typeface="ＭＳ Ｐゴシック" charset="-128"/>
              </a:rPr>
              <a:t>CCSDS Packet buffers		 20kwords			</a:t>
            </a:r>
            <a:endParaRPr lang="en-US" altLang="en-US" sz="1600" dirty="0">
              <a:latin typeface="Arial" charset="0"/>
              <a:ea typeface="ＭＳ Ｐゴシック" charset="-128"/>
            </a:endParaRPr>
          </a:p>
          <a:p>
            <a:pPr marL="228600" lvl="1" indent="0">
              <a:lnSpc>
                <a:spcPct val="80000"/>
              </a:lnSpc>
              <a:spcAft>
                <a:spcPts val="600"/>
              </a:spcAft>
              <a:buNone/>
            </a:pPr>
            <a:r>
              <a:rPr lang="en-US" altLang="en-US" sz="1600" dirty="0" smtClean="0">
                <a:latin typeface="Arial" charset="0"/>
                <a:ea typeface="ＭＳ Ｐゴシック" charset="-128"/>
              </a:rPr>
              <a:t>	</a:t>
            </a:r>
            <a:r>
              <a:rPr lang="en-US" altLang="en-US" sz="1600" dirty="0" smtClean="0">
                <a:solidFill>
                  <a:srgbClr val="00B050"/>
                </a:solidFill>
                <a:latin typeface="Arial" charset="0"/>
                <a:ea typeface="ＭＳ Ｐゴシック" charset="-128"/>
              </a:rPr>
              <a:t>SRAM </a:t>
            </a:r>
            <a:r>
              <a:rPr lang="en-US" altLang="en-US" sz="1600" dirty="0">
                <a:solidFill>
                  <a:srgbClr val="00B050"/>
                </a:solidFill>
                <a:latin typeface="Arial" charset="0"/>
                <a:ea typeface="ＭＳ Ｐゴシック" charset="-128"/>
              </a:rPr>
              <a:t>usage ≈ </a:t>
            </a:r>
            <a:r>
              <a:rPr lang="en-US" altLang="en-US" sz="1600" dirty="0" smtClean="0">
                <a:solidFill>
                  <a:srgbClr val="00B050"/>
                </a:solidFill>
                <a:latin typeface="Arial" charset="0"/>
                <a:ea typeface="ＭＳ Ｐゴシック" charset="-128"/>
              </a:rPr>
              <a:t>70/128 </a:t>
            </a:r>
            <a:r>
              <a:rPr lang="en-US" altLang="en-US" sz="1600" dirty="0">
                <a:solidFill>
                  <a:srgbClr val="00B050"/>
                </a:solidFill>
                <a:latin typeface="Arial" charset="0"/>
                <a:ea typeface="ＭＳ Ｐゴシック" charset="-128"/>
              </a:rPr>
              <a:t>= </a:t>
            </a:r>
            <a:r>
              <a:rPr lang="en-US" altLang="en-US" sz="1600" dirty="0" smtClean="0">
                <a:solidFill>
                  <a:srgbClr val="00B050"/>
                </a:solidFill>
                <a:latin typeface="Arial" charset="0"/>
                <a:ea typeface="ＭＳ Ｐゴシック" charset="-128"/>
              </a:rPr>
              <a:t>54%</a:t>
            </a:r>
          </a:p>
          <a:p>
            <a:pPr lvl="1">
              <a:lnSpc>
                <a:spcPct val="80000"/>
              </a:lnSpc>
              <a:spcAft>
                <a:spcPts val="600"/>
              </a:spcAft>
            </a:pPr>
            <a:r>
              <a:rPr lang="en-US" altLang="en-US" sz="1600" dirty="0" smtClean="0">
                <a:latin typeface="Arial" charset="0"/>
                <a:ea typeface="ＭＳ Ｐゴシック" charset="-128"/>
              </a:rPr>
              <a:t>MRAM	2M </a:t>
            </a:r>
            <a:r>
              <a:rPr lang="en-US" altLang="en-US" sz="1600" dirty="0">
                <a:latin typeface="Arial" charset="0"/>
                <a:ea typeface="ＭＳ Ｐゴシック" charset="-128"/>
              </a:rPr>
              <a:t>x 8</a:t>
            </a:r>
            <a:r>
              <a:rPr lang="en-US" altLang="en-US" sz="1600" dirty="0" smtClean="0">
                <a:latin typeface="Arial" charset="0"/>
                <a:ea typeface="ＭＳ Ｐゴシック" charset="-128"/>
              </a:rPr>
              <a:t> </a:t>
            </a:r>
            <a:r>
              <a:rPr lang="en-US" altLang="en-US" sz="1600" dirty="0">
                <a:latin typeface="Arial" charset="0"/>
                <a:ea typeface="ＭＳ Ｐゴシック" charset="-128"/>
              </a:rPr>
              <a:t>bits		</a:t>
            </a:r>
            <a:r>
              <a:rPr lang="en-US" altLang="en-US" sz="1600" dirty="0" smtClean="0">
                <a:solidFill>
                  <a:srgbClr val="00B050"/>
                </a:solidFill>
                <a:latin typeface="Arial" charset="0"/>
                <a:ea typeface="ＭＳ Ｐゴシック" charset="-128"/>
              </a:rPr>
              <a:t>~70% used </a:t>
            </a:r>
            <a:r>
              <a:rPr lang="en-US" altLang="en-US" sz="1600" dirty="0" smtClean="0">
                <a:latin typeface="Arial" charset="0"/>
                <a:ea typeface="ＭＳ Ｐゴシック" charset="-128"/>
              </a:rPr>
              <a:t>(2 sets of boot images)</a:t>
            </a:r>
            <a:endParaRPr lang="en-US" altLang="en-US" sz="1600" dirty="0">
              <a:latin typeface="Arial" charset="0"/>
              <a:ea typeface="ＭＳ Ｐゴシック" charset="-128"/>
            </a:endParaRPr>
          </a:p>
          <a:p>
            <a:pPr lvl="1">
              <a:lnSpc>
                <a:spcPct val="80000"/>
              </a:lnSpc>
              <a:spcAft>
                <a:spcPts val="600"/>
              </a:spcAft>
            </a:pPr>
            <a:r>
              <a:rPr lang="en-US" altLang="en-US" sz="1600" dirty="0" smtClean="0">
                <a:latin typeface="Arial" charset="0"/>
                <a:ea typeface="ＭＳ Ｐゴシック" charset="-128"/>
              </a:rPr>
              <a:t>MIPs</a:t>
            </a:r>
            <a:r>
              <a:rPr lang="en-US" altLang="en-US" sz="1600" dirty="0">
                <a:latin typeface="Arial" charset="0"/>
                <a:ea typeface="ＭＳ Ｐゴシック" charset="-128"/>
              </a:rPr>
              <a:t>	</a:t>
            </a:r>
            <a:r>
              <a:rPr lang="en-US" altLang="en-US" sz="1600" dirty="0" smtClean="0">
                <a:latin typeface="Arial" charset="0"/>
                <a:ea typeface="ＭＳ Ｐゴシック" charset="-128"/>
              </a:rPr>
              <a:t>12</a:t>
            </a:r>
            <a:r>
              <a:rPr lang="en-US" altLang="en-US" sz="1600" dirty="0">
                <a:latin typeface="Arial" charset="0"/>
                <a:ea typeface="ＭＳ Ｐゴシック" charset="-128"/>
              </a:rPr>
              <a:t>		</a:t>
            </a:r>
            <a:r>
              <a:rPr lang="en-US" altLang="en-US" sz="1600" dirty="0" smtClean="0">
                <a:latin typeface="Arial" charset="0"/>
                <a:ea typeface="ＭＳ Ｐゴシック" charset="-128"/>
              </a:rPr>
              <a:t>	</a:t>
            </a:r>
            <a:r>
              <a:rPr lang="en-US" altLang="en-US" sz="1600" dirty="0" smtClean="0">
                <a:solidFill>
                  <a:srgbClr val="00B050"/>
                </a:solidFill>
                <a:latin typeface="Arial" charset="0"/>
                <a:ea typeface="ＭＳ Ｐゴシック" charset="-128"/>
              </a:rPr>
              <a:t>20</a:t>
            </a:r>
            <a:r>
              <a:rPr lang="en-US" altLang="en-US" sz="1600" dirty="0">
                <a:solidFill>
                  <a:srgbClr val="00B050"/>
                </a:solidFill>
                <a:latin typeface="Arial" charset="0"/>
                <a:ea typeface="ＭＳ Ｐゴシック" charset="-128"/>
              </a:rPr>
              <a:t>% used</a:t>
            </a:r>
          </a:p>
        </p:txBody>
      </p:sp>
      <p:sp>
        <p:nvSpPr>
          <p:cNvPr id="5" name="Right Arrow 4"/>
          <p:cNvSpPr/>
          <p:nvPr/>
        </p:nvSpPr>
        <p:spPr bwMode="auto">
          <a:xfrm>
            <a:off x="592944" y="2808508"/>
            <a:ext cx="489204" cy="141514"/>
          </a:xfrm>
          <a:prstGeom prst="rightArrow">
            <a:avLst/>
          </a:prstGeom>
          <a:solidFill>
            <a:srgbClr val="00B050"/>
          </a:solidFill>
          <a:ln w="9525" cap="flat" cmpd="sng" algn="ctr">
            <a:no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Right Arrow 5"/>
          <p:cNvSpPr/>
          <p:nvPr/>
        </p:nvSpPr>
        <p:spPr bwMode="auto">
          <a:xfrm>
            <a:off x="603826" y="5519118"/>
            <a:ext cx="489204" cy="141514"/>
          </a:xfrm>
          <a:prstGeom prst="rightArrow">
            <a:avLst/>
          </a:prstGeom>
          <a:solidFill>
            <a:srgbClr val="00B050"/>
          </a:solidFill>
          <a:ln w="9525" cap="flat" cmpd="sng" algn="ctr">
            <a:no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2853578" y="3476625"/>
            <a:ext cx="1659430" cy="369332"/>
          </a:xfrm>
          <a:prstGeom prst="rect">
            <a:avLst/>
          </a:prstGeom>
          <a:noFill/>
        </p:spPr>
        <p:txBody>
          <a:bodyPr wrap="none" rtlCol="0">
            <a:spAutoFit/>
          </a:bodyPr>
          <a:lstStyle/>
          <a:p>
            <a:r>
              <a:rPr lang="en-US" dirty="0" smtClean="0">
                <a:solidFill>
                  <a:srgbClr val="FF0000"/>
                </a:solidFill>
              </a:rPr>
              <a:t>Needs Update</a:t>
            </a:r>
            <a:endParaRPr lang="en-US" dirty="0">
              <a:solidFill>
                <a:srgbClr val="FF0000"/>
              </a:solidFill>
            </a:endParaRPr>
          </a:p>
        </p:txBody>
      </p:sp>
    </p:spTree>
    <p:extLst>
      <p:ext uri="{BB962C8B-B14F-4D97-AF65-F5344CB8AC3E}">
        <p14:creationId xmlns:p14="http://schemas.microsoft.com/office/powerpoint/2010/main" val="114321587"/>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Integration</a:t>
            </a:r>
            <a:r>
              <a:rPr lang="en-US" dirty="0"/>
              <a:t>, </a:t>
            </a:r>
            <a:r>
              <a:rPr lang="en-US" dirty="0" smtClean="0"/>
              <a:t>Testing </a:t>
            </a:r>
            <a:r>
              <a:rPr lang="en-US" dirty="0"/>
              <a:t>and </a:t>
            </a:r>
            <a:r>
              <a:rPr lang="en-US" dirty="0" smtClean="0"/>
              <a:t>Verification</a:t>
            </a:r>
            <a:endParaRPr lang="en-US" dirty="0"/>
          </a:p>
        </p:txBody>
      </p:sp>
      <p:sp>
        <p:nvSpPr>
          <p:cNvPr id="3" name="Content Placeholder 2"/>
          <p:cNvSpPr>
            <a:spLocks noGrp="1"/>
          </p:cNvSpPr>
          <p:nvPr>
            <p:ph idx="1"/>
          </p:nvPr>
        </p:nvSpPr>
        <p:spPr>
          <a:xfrm>
            <a:off x="261258" y="1132114"/>
            <a:ext cx="8665028" cy="5238524"/>
          </a:xfrm>
        </p:spPr>
        <p:txBody>
          <a:bodyPr/>
          <a:lstStyle/>
          <a:p>
            <a:pPr marL="0" indent="0">
              <a:spcAft>
                <a:spcPts val="1200"/>
              </a:spcAft>
              <a:buNone/>
            </a:pPr>
            <a:r>
              <a:rPr lang="en-US" sz="1600" b="1" dirty="0"/>
              <a:t>The EPI-Hi Flight Software Test Plan </a:t>
            </a:r>
            <a:r>
              <a:rPr lang="en-US" sz="1600" b="1" dirty="0" smtClean="0"/>
              <a:t>document defines </a:t>
            </a:r>
            <a:r>
              <a:rPr lang="en-US" sz="1600" b="1" dirty="0"/>
              <a:t>this plan in detail. This plan will include a software requirements verification matrix</a:t>
            </a:r>
            <a:r>
              <a:rPr lang="en-US" sz="1600" b="1" dirty="0" smtClean="0"/>
              <a:t>.</a:t>
            </a:r>
            <a:endParaRPr lang="en-US" sz="1000" b="1" dirty="0"/>
          </a:p>
          <a:p>
            <a:r>
              <a:rPr lang="en-US" sz="1400" dirty="0" smtClean="0"/>
              <a:t>Software </a:t>
            </a:r>
            <a:r>
              <a:rPr lang="en-US" sz="1400" dirty="0"/>
              <a:t>tests will start at the module level. As the code builds up, system-level testing will start, and the majority of the test time will be targeted at the system level. </a:t>
            </a:r>
          </a:p>
          <a:p>
            <a:r>
              <a:rPr lang="en-US" sz="1400" dirty="0" smtClean="0"/>
              <a:t>A </a:t>
            </a:r>
            <a:r>
              <a:rPr lang="en-US" sz="1400" dirty="0"/>
              <a:t>Test Readiness Review will precede formal acceptance testing. SPP Project and ISIS personnel will oversee/participate in this review.</a:t>
            </a:r>
          </a:p>
          <a:p>
            <a:r>
              <a:rPr lang="en-US" sz="1400" dirty="0" smtClean="0"/>
              <a:t>Formal </a:t>
            </a:r>
            <a:r>
              <a:rPr lang="en-US" sz="1400" dirty="0"/>
              <a:t>acceptance tests will be performed on the EPI-Hi instrument, including the flight software, during the EPI-Hi integration and test phase. </a:t>
            </a:r>
          </a:p>
          <a:p>
            <a:r>
              <a:rPr lang="en-US" sz="1400" dirty="0" smtClean="0"/>
              <a:t>During </a:t>
            </a:r>
            <a:r>
              <a:rPr lang="en-US" sz="1400" dirty="0"/>
              <a:t>environmental tests and SPP I&amp;T, more experience will be gained with the flight software, real sensor data, and with controlling the instrument via the SOC-MOC interfaces. Flight software changes may be expected as a result. Any changes in the flight software at this stage will result in CCB review, and a repeat of these </a:t>
            </a:r>
            <a:r>
              <a:rPr lang="en-US" sz="1400" dirty="0" smtClean="0"/>
              <a:t>acceptance </a:t>
            </a:r>
            <a:r>
              <a:rPr lang="en-US" sz="1400" dirty="0"/>
              <a:t>tests. </a:t>
            </a:r>
          </a:p>
          <a:p>
            <a:r>
              <a:rPr lang="en-US" sz="1400" dirty="0" smtClean="0"/>
              <a:t>The </a:t>
            </a:r>
            <a:r>
              <a:rPr lang="en-US" sz="1400" dirty="0"/>
              <a:t>acceptance tests for the EPI-Hi flight software will be designed to verify each of the software functional requirements as called out in the requirements documents </a:t>
            </a:r>
            <a:r>
              <a:rPr lang="en-US" sz="1400" dirty="0" smtClean="0"/>
              <a:t> </a:t>
            </a:r>
            <a:r>
              <a:rPr lang="en-US" sz="1400" dirty="0"/>
              <a:t>and also the functions provided by the Forth operating system, the I/O API, and the multitasking software running on the MISC processors. </a:t>
            </a:r>
          </a:p>
          <a:p>
            <a:r>
              <a:rPr lang="en-US" sz="1400" dirty="0" smtClean="0"/>
              <a:t>A </a:t>
            </a:r>
            <a:r>
              <a:rPr lang="en-US" sz="1400" dirty="0"/>
              <a:t>software requirements verification matrix will be created and maintained by the EPI-Hi team to aid in verifying that the software meets the requirements. The matrix will be available for review by the SPP Project. A preliminary software requirements verification matrix will be presented at CDR and a final version will be presented at the Software Acceptance Review, following successful completion of the acceptance tests.</a:t>
            </a:r>
          </a:p>
          <a:p>
            <a:r>
              <a:rPr lang="en-US" sz="1400" dirty="0" smtClean="0"/>
              <a:t>A </a:t>
            </a:r>
            <a:r>
              <a:rPr lang="en-US" sz="1400" dirty="0"/>
              <a:t>Software Acceptance Review will follow the successful completion of the acceptance tests, and the EPI-Hi team will present a test report. SPP Project will oversee/participate in this review.</a:t>
            </a:r>
          </a:p>
          <a:p>
            <a:endParaRPr lang="en-US" sz="2000" dirty="0"/>
          </a:p>
        </p:txBody>
      </p:sp>
      <p:sp>
        <p:nvSpPr>
          <p:cNvPr id="4" name="TextBox 3"/>
          <p:cNvSpPr txBox="1"/>
          <p:nvPr/>
        </p:nvSpPr>
        <p:spPr>
          <a:xfrm>
            <a:off x="421119" y="6076950"/>
            <a:ext cx="7584192" cy="369332"/>
          </a:xfrm>
          <a:prstGeom prst="rect">
            <a:avLst/>
          </a:prstGeom>
          <a:noFill/>
        </p:spPr>
        <p:txBody>
          <a:bodyPr wrap="none" rtlCol="0">
            <a:spAutoFit/>
          </a:bodyPr>
          <a:lstStyle/>
          <a:p>
            <a:pPr algn="l"/>
            <a:r>
              <a:rPr lang="en-US" dirty="0" smtClean="0">
                <a:solidFill>
                  <a:srgbClr val="FF0000"/>
                </a:solidFill>
              </a:rPr>
              <a:t>Needs Update – describe WHAT tests will be conducted, test </a:t>
            </a:r>
            <a:r>
              <a:rPr lang="en-US" dirty="0" err="1" smtClean="0">
                <a:solidFill>
                  <a:srgbClr val="FF0000"/>
                </a:solidFill>
              </a:rPr>
              <a:t>env</a:t>
            </a:r>
            <a:r>
              <a:rPr lang="en-US" dirty="0" smtClean="0">
                <a:solidFill>
                  <a:srgbClr val="FF0000"/>
                </a:solidFill>
              </a:rPr>
              <a:t>, EGSE</a:t>
            </a:r>
            <a:endParaRPr lang="en-US" dirty="0">
              <a:solidFill>
                <a:srgbClr val="FF0000"/>
              </a:solidFill>
            </a:endParaRPr>
          </a:p>
        </p:txBody>
      </p:sp>
    </p:spTree>
    <p:extLst>
      <p:ext uri="{BB962C8B-B14F-4D97-AF65-F5344CB8AC3E}">
        <p14:creationId xmlns:p14="http://schemas.microsoft.com/office/powerpoint/2010/main" val="392253263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Software Requirements</a:t>
            </a:r>
            <a:endParaRPr lang="en-US" dirty="0"/>
          </a:p>
        </p:txBody>
      </p:sp>
      <p:sp>
        <p:nvSpPr>
          <p:cNvPr id="3" name="Content Placeholder 2"/>
          <p:cNvSpPr>
            <a:spLocks noGrp="1"/>
          </p:cNvSpPr>
          <p:nvPr>
            <p:ph idx="1"/>
          </p:nvPr>
        </p:nvSpPr>
        <p:spPr/>
        <p:txBody>
          <a:bodyPr/>
          <a:lstStyle/>
          <a:p>
            <a:r>
              <a:rPr lang="en-US" sz="2800" dirty="0" smtClean="0"/>
              <a:t>The EPI-Hi Flight Software </a:t>
            </a:r>
            <a:r>
              <a:rPr lang="en-US" sz="2800" dirty="0"/>
              <a:t>Requirements </a:t>
            </a:r>
            <a:r>
              <a:rPr lang="en-US" sz="2800" dirty="0" smtClean="0"/>
              <a:t>Document details the flow-down from higher-level requirements, and from the GI and ISIS ICDs</a:t>
            </a:r>
          </a:p>
          <a:p>
            <a:r>
              <a:rPr lang="en-US" sz="2800" dirty="0" smtClean="0"/>
              <a:t>These requirements are quite similar to those for our work on recent NuSTAR and STEREO missions</a:t>
            </a:r>
          </a:p>
          <a:p>
            <a:r>
              <a:rPr lang="en-US" sz="2800" dirty="0" smtClean="0"/>
              <a:t>The same modular flight processor and software architecture that we used for NuSTAR and STEREO will meet the EPI-Hi requirements</a:t>
            </a:r>
          </a:p>
          <a:p>
            <a:r>
              <a:rPr lang="en-US" sz="2800" dirty="0" smtClean="0"/>
              <a:t>The requirements are mapped into a set of modular software tasks, implemented on the EPI-Hi flight processors </a:t>
            </a:r>
            <a:endParaRPr lang="en-US" sz="2800" dirty="0"/>
          </a:p>
        </p:txBody>
      </p:sp>
    </p:spTree>
    <p:extLst>
      <p:ext uri="{BB962C8B-B14F-4D97-AF65-F5344CB8AC3E}">
        <p14:creationId xmlns:p14="http://schemas.microsoft.com/office/powerpoint/2010/main" val="1241578734"/>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sz="2800" dirty="0" smtClean="0"/>
              <a:t>Software Maintenance, Configuration Management</a:t>
            </a:r>
            <a:endParaRPr lang="en-US" sz="2800" dirty="0"/>
          </a:p>
        </p:txBody>
      </p:sp>
      <p:sp>
        <p:nvSpPr>
          <p:cNvPr id="3" name="Content Placeholder 2"/>
          <p:cNvSpPr>
            <a:spLocks noGrp="1"/>
          </p:cNvSpPr>
          <p:nvPr>
            <p:ph idx="1"/>
          </p:nvPr>
        </p:nvSpPr>
        <p:spPr>
          <a:xfrm>
            <a:off x="261258" y="1110341"/>
            <a:ext cx="8665028" cy="5464629"/>
          </a:xfrm>
        </p:spPr>
        <p:txBody>
          <a:bodyPr/>
          <a:lstStyle/>
          <a:p>
            <a:pPr marL="0" indent="0">
              <a:spcAft>
                <a:spcPts val="600"/>
              </a:spcAft>
              <a:buNone/>
            </a:pPr>
            <a:r>
              <a:rPr lang="en-US" sz="1800" b="1" dirty="0" smtClean="0"/>
              <a:t>Configuration Management Plan is contained in Software Development Plan</a:t>
            </a:r>
          </a:p>
          <a:p>
            <a:r>
              <a:rPr lang="en-US" sz="1800" dirty="0" smtClean="0"/>
              <a:t>Version control and software archiving: achieved via Subversion version control system (SVN) (http://subversion.apache.org/). The subversion server is hosted and maintained by Caltech Space Radiation Lab IT personnel. It is access-controlled for security, and is backed-up regularly. </a:t>
            </a:r>
          </a:p>
          <a:p>
            <a:r>
              <a:rPr lang="en-US" sz="1800" dirty="0" smtClean="0"/>
              <a:t>The lead engineer will maintain the structure of the SVN repository, including separate directories for each of the MISC’s flight software, separate directories for different software builds, etc. </a:t>
            </a:r>
          </a:p>
          <a:p>
            <a:r>
              <a:rPr lang="en-US" sz="1800" dirty="0" smtClean="0"/>
              <a:t>All problems and change requests will be documented/tracked in the Software Development Log by the lead engineer. Given such a small </a:t>
            </a:r>
            <a:r>
              <a:rPr lang="en-US" sz="1800" dirty="0" err="1" smtClean="0"/>
              <a:t>dev</a:t>
            </a:r>
            <a:r>
              <a:rPr lang="en-US" sz="1800" dirty="0" smtClean="0"/>
              <a:t> team, a change request tool such as JIRA is an unnecessary overhead. </a:t>
            </a:r>
          </a:p>
          <a:p>
            <a:r>
              <a:rPr lang="en-US" sz="1800" dirty="0" smtClean="0"/>
              <a:t>After the beginning of I&amp;T with flight hardware, all flight software changes will be approved by a CCB prior to being loaded into flight hardware. Also after this point, Version Description Documents (VDDs) will accompany all Software releases. The VDD will contain the functionality of the release, a list of closed software problem reports, a list of any liens/workarounds, installation instructions, and a list of deliverable source code files.</a:t>
            </a:r>
          </a:p>
          <a:p>
            <a:r>
              <a:rPr lang="en-US" sz="1800" dirty="0" smtClean="0"/>
              <a:t>The CCB membership will consist of the EPI-Hi lead engineer and software developer, and the Epi-Hi Project Manager, plus any other ISIS or SPP Project engineers that the QA team at SWRI deems necessary.</a:t>
            </a:r>
          </a:p>
          <a:p>
            <a:endParaRPr lang="en-US" sz="2000" dirty="0"/>
          </a:p>
        </p:txBody>
      </p:sp>
    </p:spTree>
    <p:extLst>
      <p:ext uri="{BB962C8B-B14F-4D97-AF65-F5344CB8AC3E}">
        <p14:creationId xmlns:p14="http://schemas.microsoft.com/office/powerpoint/2010/main" val="1624992815"/>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sz="2800" dirty="0">
                <a:latin typeface="Arial" charset="0"/>
              </a:rPr>
              <a:t>Status of Engineering Model Software</a:t>
            </a:r>
          </a:p>
        </p:txBody>
      </p:sp>
      <p:sp>
        <p:nvSpPr>
          <p:cNvPr id="28676" name="Rectangle 3"/>
          <p:cNvSpPr>
            <a:spLocks noGrp="1" noChangeArrowheads="1"/>
          </p:cNvSpPr>
          <p:nvPr>
            <p:ph type="body" idx="1"/>
          </p:nvPr>
        </p:nvSpPr>
        <p:spPr/>
        <p:txBody>
          <a:bodyPr/>
          <a:lstStyle/>
          <a:p>
            <a:pPr eaLnBrk="1" hangingPunct="1"/>
            <a:r>
              <a:rPr lang="en-US" dirty="0">
                <a:latin typeface="Arial" charset="0"/>
              </a:rPr>
              <a:t>Describe state of software currently in use on engineering </a:t>
            </a:r>
            <a:r>
              <a:rPr lang="en-US" dirty="0" smtClean="0">
                <a:latin typeface="Arial" charset="0"/>
              </a:rPr>
              <a:t>model</a:t>
            </a:r>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642652737"/>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Development Environment</a:t>
            </a:r>
            <a:endParaRPr lang="en-US" dirty="0"/>
          </a:p>
        </p:txBody>
      </p:sp>
      <p:sp>
        <p:nvSpPr>
          <p:cNvPr id="4" name="Rectangle 3"/>
          <p:cNvSpPr txBox="1">
            <a:spLocks noChangeArrowheads="1"/>
          </p:cNvSpPr>
          <p:nvPr/>
        </p:nvSpPr>
        <p:spPr bwMode="auto">
          <a:xfrm>
            <a:off x="3530600" y="1384300"/>
            <a:ext cx="5308600" cy="487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1" fontAlgn="base" hangingPunct="1">
              <a:lnSpc>
                <a:spcPct val="85000"/>
              </a:lnSpc>
              <a:spcBef>
                <a:spcPct val="0"/>
              </a:spcBef>
              <a:spcAft>
                <a:spcPct val="25000"/>
              </a:spcAft>
              <a:buFont typeface="Wingdings" pitchFamily="2" charset="2"/>
              <a:buChar char="§"/>
              <a:defRPr sz="2400" b="0">
                <a:solidFill>
                  <a:schemeClr val="tx1"/>
                </a:solidFill>
                <a:latin typeface="+mn-lt"/>
                <a:ea typeface="+mn-ea"/>
                <a:cs typeface="+mn-cs"/>
              </a:defRPr>
            </a:lvl1pPr>
            <a:lvl2pPr marL="463550" indent="-234950" algn="l" rtl="0" eaLnBrk="1" fontAlgn="base" hangingPunct="1">
              <a:lnSpc>
                <a:spcPct val="85000"/>
              </a:lnSpc>
              <a:spcBef>
                <a:spcPct val="0"/>
              </a:spcBef>
              <a:spcAft>
                <a:spcPct val="25000"/>
              </a:spcAft>
              <a:buFont typeface="Wingdings" pitchFamily="2" charset="2"/>
              <a:buChar char="§"/>
              <a:defRPr sz="2200" b="0">
                <a:solidFill>
                  <a:schemeClr val="tx1"/>
                </a:solidFill>
                <a:latin typeface="+mn-lt"/>
              </a:defRPr>
            </a:lvl2pPr>
            <a:lvl3pPr marL="798513" indent="-230188" algn="l" rtl="0" eaLnBrk="1" fontAlgn="base" hangingPunct="1">
              <a:lnSpc>
                <a:spcPct val="85000"/>
              </a:lnSpc>
              <a:spcBef>
                <a:spcPct val="0"/>
              </a:spcBef>
              <a:spcAft>
                <a:spcPct val="25000"/>
              </a:spcAft>
              <a:buFont typeface="Wingdings" pitchFamily="2" charset="2"/>
              <a:buChar char="§"/>
              <a:defRPr sz="1800" b="0">
                <a:solidFill>
                  <a:schemeClr val="tx1"/>
                </a:solidFill>
                <a:latin typeface="+mn-lt"/>
              </a:defRPr>
            </a:lvl3pPr>
            <a:lvl4pPr marL="1144588" indent="-230188" algn="l" rtl="0" eaLnBrk="1" fontAlgn="base" hangingPunct="1">
              <a:lnSpc>
                <a:spcPct val="85000"/>
              </a:lnSpc>
              <a:spcBef>
                <a:spcPct val="0"/>
              </a:spcBef>
              <a:spcAft>
                <a:spcPct val="25000"/>
              </a:spcAft>
              <a:buFont typeface="Wingdings" pitchFamily="2" charset="2"/>
              <a:buChar char="§"/>
              <a:defRPr sz="1600" b="0">
                <a:solidFill>
                  <a:schemeClr val="tx1"/>
                </a:solidFill>
                <a:latin typeface="+mn-lt"/>
              </a:defRPr>
            </a:lvl4pPr>
            <a:lvl5pPr marL="1482725" indent="-222250" algn="l" rtl="0" eaLnBrk="1" fontAlgn="base" hangingPunct="1">
              <a:lnSpc>
                <a:spcPct val="85000"/>
              </a:lnSpc>
              <a:spcBef>
                <a:spcPct val="0"/>
              </a:spcBef>
              <a:spcAft>
                <a:spcPct val="25000"/>
              </a:spcAft>
              <a:buFont typeface="Wingdings" pitchFamily="2" charset="2"/>
              <a:buChar char="§"/>
              <a:defRPr sz="1400" b="0">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a:lstStyle>
          <a:p>
            <a:r>
              <a:rPr lang="en-US" sz="2000" kern="0" dirty="0" smtClean="0">
                <a:latin typeface="Arial" pitchFamily="-112" charset="0"/>
              </a:rPr>
              <a:t>Initial testing of new code takes place on MISC development boards</a:t>
            </a:r>
          </a:p>
          <a:p>
            <a:r>
              <a:rPr lang="en-US" sz="2000" kern="0" dirty="0" smtClean="0">
                <a:latin typeface="Arial" pitchFamily="-112" charset="0"/>
              </a:rPr>
              <a:t>Forth system on development boards accessed via serial link to PC</a:t>
            </a:r>
          </a:p>
          <a:p>
            <a:r>
              <a:rPr lang="en-US" sz="2000" kern="0" dirty="0" smtClean="0">
                <a:latin typeface="Arial" pitchFamily="-112" charset="0"/>
              </a:rPr>
              <a:t>New code is easily uploaded via the serial link</a:t>
            </a:r>
          </a:p>
          <a:p>
            <a:r>
              <a:rPr lang="en-US" sz="2000" kern="0" dirty="0" smtClean="0">
                <a:latin typeface="Arial" pitchFamily="-112" charset="0"/>
              </a:rPr>
              <a:t>Testing of code that accesses hardware is done on EM units</a:t>
            </a:r>
          </a:p>
          <a:p>
            <a:r>
              <a:rPr lang="en-US" sz="2000" kern="0" dirty="0" smtClean="0">
                <a:latin typeface="Arial" pitchFamily="-112" charset="0"/>
              </a:rPr>
              <a:t>Low-level MISC I/O routines are in everyday lab use, where MISCs are used to acquire test data and control test runs</a:t>
            </a:r>
          </a:p>
          <a:p>
            <a:r>
              <a:rPr lang="en-US" sz="2000" kern="0" dirty="0" smtClean="0">
                <a:latin typeface="Arial" pitchFamily="-112" charset="0"/>
              </a:rPr>
              <a:t>The same central MISC / multiple satellite MISC architecture was used for NuSTAR and STEREO</a:t>
            </a:r>
          </a:p>
          <a:p>
            <a:r>
              <a:rPr lang="en-US" sz="2000" kern="0" dirty="0" smtClean="0">
                <a:latin typeface="Arial" pitchFamily="-112" charset="0"/>
              </a:rPr>
              <a:t>EM units are preserved after launch, and used for testing/verification of software uploads and command sequences</a:t>
            </a:r>
            <a:endParaRPr lang="en-US" sz="2000" kern="0" dirty="0">
              <a:latin typeface="Arial" pitchFamily="-112" charset="0"/>
            </a:endParaRPr>
          </a:p>
        </p:txBody>
      </p:sp>
      <p:pic>
        <p:nvPicPr>
          <p:cNvPr id="6" name="Picture 6" descr="IMG_3659"/>
          <p:cNvPicPr>
            <a:picLocks noChangeAspect="1" noChangeArrowheads="1"/>
          </p:cNvPicPr>
          <p:nvPr/>
        </p:nvPicPr>
        <p:blipFill>
          <a:blip r:embed="rId3"/>
          <a:srcRect l="2937" t="15958" r="53287" b="9203"/>
          <a:stretch>
            <a:fillRect/>
          </a:stretch>
        </p:blipFill>
        <p:spPr bwMode="auto">
          <a:xfrm>
            <a:off x="457200" y="1651000"/>
            <a:ext cx="2933700" cy="3762375"/>
          </a:xfrm>
          <a:prstGeom prst="rect">
            <a:avLst/>
          </a:prstGeom>
          <a:noFill/>
        </p:spPr>
      </p:pic>
      <p:sp>
        <p:nvSpPr>
          <p:cNvPr id="7" name="Text Box 7"/>
          <p:cNvSpPr txBox="1">
            <a:spLocks noChangeArrowheads="1"/>
          </p:cNvSpPr>
          <p:nvPr/>
        </p:nvSpPr>
        <p:spPr bwMode="auto">
          <a:xfrm>
            <a:off x="475870" y="5567363"/>
            <a:ext cx="2783647" cy="400110"/>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US" i="1" dirty="0" smtClean="0">
                <a:solidFill>
                  <a:srgbClr val="003399"/>
                </a:solidFill>
                <a:latin typeface="Arial" pitchFamily="-112" charset="0"/>
              </a:rPr>
              <a:t>NuSTAR </a:t>
            </a:r>
            <a:r>
              <a:rPr lang="en-US" i="1" dirty="0">
                <a:solidFill>
                  <a:srgbClr val="003399"/>
                </a:solidFill>
                <a:latin typeface="Arial" pitchFamily="-112" charset="0"/>
              </a:rPr>
              <a:t>MISC EM board</a:t>
            </a:r>
            <a:endParaRPr lang="en-US" sz="2000" i="1" dirty="0">
              <a:solidFill>
                <a:srgbClr val="003399"/>
              </a:solidFill>
              <a:latin typeface="Arial" pitchFamily="-112" charset="0"/>
            </a:endParaRPr>
          </a:p>
        </p:txBody>
      </p:sp>
      <p:sp>
        <p:nvSpPr>
          <p:cNvPr id="8" name="TextBox 7"/>
          <p:cNvSpPr txBox="1"/>
          <p:nvPr/>
        </p:nvSpPr>
        <p:spPr>
          <a:xfrm>
            <a:off x="421119" y="6076950"/>
            <a:ext cx="4211409" cy="369332"/>
          </a:xfrm>
          <a:prstGeom prst="rect">
            <a:avLst/>
          </a:prstGeom>
          <a:noFill/>
        </p:spPr>
        <p:txBody>
          <a:bodyPr wrap="none" rtlCol="0">
            <a:spAutoFit/>
          </a:bodyPr>
          <a:lstStyle/>
          <a:p>
            <a:pPr algn="l"/>
            <a:r>
              <a:rPr lang="en-US" dirty="0" smtClean="0">
                <a:solidFill>
                  <a:srgbClr val="FF0000"/>
                </a:solidFill>
              </a:rPr>
              <a:t>Needs Update – </a:t>
            </a:r>
            <a:r>
              <a:rPr lang="en-US" dirty="0" err="1" smtClean="0">
                <a:solidFill>
                  <a:srgbClr val="FF0000"/>
                </a:solidFill>
              </a:rPr>
              <a:t>Flatsat</a:t>
            </a:r>
            <a:r>
              <a:rPr lang="en-US" dirty="0" smtClean="0">
                <a:solidFill>
                  <a:srgbClr val="FF0000"/>
                </a:solidFill>
              </a:rPr>
              <a:t> EM unit picture</a:t>
            </a:r>
            <a:endParaRPr lang="en-US" dirty="0">
              <a:solidFill>
                <a:srgbClr val="FF0000"/>
              </a:solidFill>
            </a:endParaRPr>
          </a:p>
        </p:txBody>
      </p:sp>
    </p:spTree>
    <p:extLst>
      <p:ext uri="{BB962C8B-B14F-4D97-AF65-F5344CB8AC3E}">
        <p14:creationId xmlns:p14="http://schemas.microsoft.com/office/powerpoint/2010/main" val="2414664057"/>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4294967295"/>
          </p:nvPr>
        </p:nvSpPr>
        <p:spPr>
          <a:xfrm>
            <a:off x="6553200" y="6381750"/>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1AF8DA4-DBCE-4140-9CD6-43F8B5370CAF}" type="slidenum">
              <a:rPr lang="en-US" sz="1400"/>
              <a:pPr eaLnBrk="1" hangingPunct="1"/>
              <a:t>33</a:t>
            </a:fld>
            <a:endParaRPr lang="en-US" sz="1400"/>
          </a:p>
        </p:txBody>
      </p:sp>
      <p:sp>
        <p:nvSpPr>
          <p:cNvPr id="30723" name="Rectangle 4"/>
          <p:cNvSpPr>
            <a:spLocks noGrp="1" noChangeArrowheads="1"/>
          </p:cNvSpPr>
          <p:nvPr>
            <p:ph type="ctrTitle"/>
          </p:nvPr>
        </p:nvSpPr>
        <p:spPr/>
        <p:txBody>
          <a:bodyPr/>
          <a:lstStyle/>
          <a:p>
            <a:pPr eaLnBrk="1" hangingPunct="1"/>
            <a:r>
              <a:rPr lang="en-US">
                <a:latin typeface="Arial" charset="0"/>
              </a:rPr>
              <a:t>Flight Software</a:t>
            </a:r>
            <a:br>
              <a:rPr lang="en-US">
                <a:latin typeface="Arial" charset="0"/>
              </a:rPr>
            </a:br>
            <a:r>
              <a:rPr lang="en-US">
                <a:latin typeface="Arial" charset="0"/>
              </a:rPr>
              <a:t>Backup Materials</a:t>
            </a:r>
          </a:p>
        </p:txBody>
      </p:sp>
      <p:sp>
        <p:nvSpPr>
          <p:cNvPr id="30724" name="Rectangle 6"/>
          <p:cNvSpPr>
            <a:spLocks noGrp="1" noChangeArrowheads="1"/>
          </p:cNvSpPr>
          <p:nvPr>
            <p:ph type="subTitle" idx="1"/>
          </p:nvPr>
        </p:nvSpPr>
        <p:spPr/>
        <p:txBody>
          <a:bodyPr/>
          <a:lstStyle/>
          <a:p>
            <a:pPr eaLnBrk="1" hangingPunct="1"/>
            <a:r>
              <a:rPr lang="en-US">
                <a:latin typeface="Arial" charset="0"/>
              </a:rPr>
              <a:t>Candidate materials for</a:t>
            </a:r>
          </a:p>
          <a:p>
            <a:pPr eaLnBrk="1" hangingPunct="1"/>
            <a:r>
              <a:rPr lang="en-US">
                <a:latin typeface="Arial" charset="0"/>
              </a:rPr>
              <a:t>Instrument Critical Design Review</a:t>
            </a:r>
          </a:p>
        </p:txBody>
      </p:sp>
    </p:spTree>
    <p:extLst>
      <p:ext uri="{BB962C8B-B14F-4D97-AF65-F5344CB8AC3E}">
        <p14:creationId xmlns:p14="http://schemas.microsoft.com/office/powerpoint/2010/main" val="3340373101"/>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FPGA Resident Boot Program</a:t>
            </a:r>
            <a:endParaRPr lang="en-US" dirty="0"/>
          </a:p>
        </p:txBody>
      </p:sp>
      <p:pic>
        <p:nvPicPr>
          <p:cNvPr id="8" name="Picture 7" descr="fpga-boot.jpg"/>
          <p:cNvPicPr>
            <a:picLocks noChangeAspect="1"/>
          </p:cNvPicPr>
          <p:nvPr/>
        </p:nvPicPr>
        <p:blipFill>
          <a:blip r:embed="rId2" cstate="print"/>
          <a:stretch>
            <a:fillRect/>
          </a:stretch>
        </p:blipFill>
        <p:spPr>
          <a:xfrm>
            <a:off x="4844796" y="1417320"/>
            <a:ext cx="3910508" cy="4227576"/>
          </a:xfrm>
          <a:prstGeom prst="rect">
            <a:avLst/>
          </a:prstGeom>
        </p:spPr>
      </p:pic>
      <p:sp>
        <p:nvSpPr>
          <p:cNvPr id="9" name="TextBox 8"/>
          <p:cNvSpPr txBox="1"/>
          <p:nvPr/>
        </p:nvSpPr>
        <p:spPr>
          <a:xfrm>
            <a:off x="877824" y="1463040"/>
            <a:ext cx="4145280" cy="4062651"/>
          </a:xfrm>
          <a:prstGeom prst="rect">
            <a:avLst/>
          </a:prstGeom>
          <a:noFill/>
        </p:spPr>
        <p:txBody>
          <a:bodyPr wrap="square" rtlCol="0">
            <a:spAutoFit/>
          </a:bodyPr>
          <a:lstStyle/>
          <a:p>
            <a:pPr marL="180975" indent="-180975" algn="l">
              <a:buFont typeface="Arial" pitchFamily="34" charset="0"/>
              <a:buChar char="•"/>
            </a:pPr>
            <a:r>
              <a:rPr lang="en-US" sz="2400" dirty="0" smtClean="0"/>
              <a:t>Permanently </a:t>
            </a:r>
            <a:r>
              <a:rPr lang="en-US" sz="2400" dirty="0"/>
              <a:t>coded as part of FPGA design.</a:t>
            </a:r>
          </a:p>
          <a:p>
            <a:pPr marL="180975" indent="-180975" algn="l">
              <a:buFont typeface="Arial" pitchFamily="34" charset="0"/>
              <a:buChar char="•"/>
            </a:pPr>
            <a:r>
              <a:rPr lang="en-US" sz="2400" dirty="0" smtClean="0"/>
              <a:t>Simple and small: &lt;64 – 24 bit words</a:t>
            </a:r>
          </a:p>
          <a:p>
            <a:pPr marL="180975" indent="-180975" algn="l">
              <a:buFont typeface="Arial" pitchFamily="34" charset="0"/>
              <a:buChar char="•"/>
            </a:pPr>
            <a:r>
              <a:rPr lang="en-US" sz="2400" dirty="0" smtClean="0"/>
              <a:t>Either performs serial boot of Main Program into low SRAM via CMD-IN</a:t>
            </a:r>
          </a:p>
          <a:p>
            <a:pPr marL="180975" indent="-180975" algn="l">
              <a:buFont typeface="Arial" pitchFamily="34" charset="0"/>
              <a:buChar char="•"/>
            </a:pPr>
            <a:r>
              <a:rPr lang="en-US" sz="2400" dirty="0" smtClean="0"/>
              <a:t>Or loads second boot program from MRAM into high SRAM</a:t>
            </a:r>
          </a:p>
          <a:p>
            <a:pPr algn="l">
              <a:buFont typeface="Arial" pitchFamily="34" charset="0"/>
              <a:buChar char="•"/>
            </a:pPr>
            <a:endParaRPr lang="en-US" dirty="0" smtClean="0"/>
          </a:p>
        </p:txBody>
      </p:sp>
    </p:spTree>
    <p:extLst>
      <p:ext uri="{BB962C8B-B14F-4D97-AF65-F5344CB8AC3E}">
        <p14:creationId xmlns:p14="http://schemas.microsoft.com/office/powerpoint/2010/main" val="794810888"/>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Second Boot Program</a:t>
            </a:r>
            <a:endParaRPr lang="en-US" dirty="0"/>
          </a:p>
        </p:txBody>
      </p:sp>
      <p:pic>
        <p:nvPicPr>
          <p:cNvPr id="13" name="Picture 12" descr="second-boot.jpg"/>
          <p:cNvPicPr>
            <a:picLocks noChangeAspect="1"/>
          </p:cNvPicPr>
          <p:nvPr/>
        </p:nvPicPr>
        <p:blipFill>
          <a:blip r:embed="rId2" cstate="print"/>
          <a:stretch>
            <a:fillRect/>
          </a:stretch>
        </p:blipFill>
        <p:spPr>
          <a:xfrm>
            <a:off x="5134736" y="1533334"/>
            <a:ext cx="3130871" cy="4233482"/>
          </a:xfrm>
          <a:prstGeom prst="rect">
            <a:avLst/>
          </a:prstGeom>
        </p:spPr>
      </p:pic>
      <p:sp>
        <p:nvSpPr>
          <p:cNvPr id="14" name="TextBox 13"/>
          <p:cNvSpPr txBox="1"/>
          <p:nvPr/>
        </p:nvSpPr>
        <p:spPr>
          <a:xfrm>
            <a:off x="950976" y="1548384"/>
            <a:ext cx="3596640" cy="4154984"/>
          </a:xfrm>
          <a:prstGeom prst="rect">
            <a:avLst/>
          </a:prstGeom>
          <a:noFill/>
        </p:spPr>
        <p:txBody>
          <a:bodyPr wrap="square" rtlCol="0">
            <a:spAutoFit/>
          </a:bodyPr>
          <a:lstStyle/>
          <a:p>
            <a:pPr marL="180975" indent="-180975" algn="l">
              <a:buFont typeface="Arial" pitchFamily="34" charset="0"/>
              <a:buChar char="•"/>
            </a:pPr>
            <a:r>
              <a:rPr lang="en-US" sz="2400" dirty="0" smtClean="0"/>
              <a:t>Optionally </a:t>
            </a:r>
            <a:r>
              <a:rPr lang="en-US" sz="2400" dirty="0"/>
              <a:t>performs SRAM dump prior to booting Main Program from MRAM to low SRAM.</a:t>
            </a:r>
          </a:p>
          <a:p>
            <a:pPr marL="180975" indent="-180975" algn="l">
              <a:buFont typeface="Arial" pitchFamily="34" charset="0"/>
              <a:buChar char="•"/>
            </a:pPr>
            <a:r>
              <a:rPr lang="en-US" sz="2400" dirty="0" smtClean="0"/>
              <a:t>SRAM dump is somewhat complex, does not fit into FPGA resident boot program; hence need for second boot program.</a:t>
            </a:r>
            <a:endParaRPr lang="en-US" sz="2400" dirty="0"/>
          </a:p>
        </p:txBody>
      </p:sp>
    </p:spTree>
    <p:extLst>
      <p:ext uri="{BB962C8B-B14F-4D97-AF65-F5344CB8AC3E}">
        <p14:creationId xmlns:p14="http://schemas.microsoft.com/office/powerpoint/2010/main" val="4134970421"/>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Main DPU Program</a:t>
            </a:r>
            <a:endParaRPr lang="en-US" dirty="0"/>
          </a:p>
        </p:txBody>
      </p:sp>
      <p:sp>
        <p:nvSpPr>
          <p:cNvPr id="8" name="TextBox 7"/>
          <p:cNvSpPr txBox="1"/>
          <p:nvPr/>
        </p:nvSpPr>
        <p:spPr>
          <a:xfrm>
            <a:off x="1024128" y="1304544"/>
            <a:ext cx="3962400" cy="5539978"/>
          </a:xfrm>
          <a:prstGeom prst="rect">
            <a:avLst/>
          </a:prstGeom>
          <a:noFill/>
        </p:spPr>
        <p:txBody>
          <a:bodyPr wrap="square" rtlCol="0">
            <a:spAutoFit/>
          </a:bodyPr>
          <a:lstStyle/>
          <a:p>
            <a:pPr marL="180975" indent="-180975" algn="l">
              <a:buFont typeface="Arial" pitchFamily="34" charset="0"/>
              <a:buChar char="•"/>
            </a:pPr>
            <a:r>
              <a:rPr lang="en-US" sz="2400" dirty="0" smtClean="0"/>
              <a:t>Reads </a:t>
            </a:r>
            <a:r>
              <a:rPr lang="en-US" sz="2400" dirty="0"/>
              <a:t>and parses ITF from S/C.</a:t>
            </a:r>
          </a:p>
          <a:p>
            <a:pPr marL="180975" indent="-180975" algn="l">
              <a:buFont typeface="Arial" pitchFamily="34" charset="0"/>
              <a:buChar char="•"/>
            </a:pPr>
            <a:r>
              <a:rPr lang="en-US" sz="2400" dirty="0" smtClean="0"/>
              <a:t>Determines </a:t>
            </a:r>
            <a:r>
              <a:rPr lang="en-US" sz="2400" dirty="0"/>
              <a:t>if in “autonomy mode”.</a:t>
            </a:r>
          </a:p>
          <a:p>
            <a:pPr marL="180975" indent="-180975" algn="l">
              <a:buFont typeface="Arial" pitchFamily="34" charset="0"/>
              <a:buChar char="•"/>
            </a:pPr>
            <a:r>
              <a:rPr lang="en-US" sz="2400" dirty="0" smtClean="0"/>
              <a:t>If </a:t>
            </a:r>
            <a:r>
              <a:rPr lang="en-US" sz="2400" dirty="0"/>
              <a:t>so, boots peripheral MISCs, executes MRAM Patch File, applies HV bias, begins science operations in mode specified in S/C status message.</a:t>
            </a:r>
          </a:p>
          <a:p>
            <a:pPr marL="180975" indent="-180975" algn="l">
              <a:buFont typeface="Arial" pitchFamily="34" charset="0"/>
              <a:buChar char="•"/>
            </a:pPr>
            <a:r>
              <a:rPr lang="en-US" sz="2400" dirty="0" smtClean="0"/>
              <a:t>If </a:t>
            </a:r>
            <a:r>
              <a:rPr lang="en-US" sz="2400" dirty="0"/>
              <a:t>not, just awaits further commands; i.e. during commissioning.</a:t>
            </a:r>
          </a:p>
          <a:p>
            <a:pPr algn="l"/>
            <a:endParaRPr lang="en-US" dirty="0"/>
          </a:p>
        </p:txBody>
      </p:sp>
      <p:pic>
        <p:nvPicPr>
          <p:cNvPr id="12" name="Picture 11" descr="main-program.jpg"/>
          <p:cNvPicPr>
            <a:picLocks noChangeAspect="1"/>
          </p:cNvPicPr>
          <p:nvPr/>
        </p:nvPicPr>
        <p:blipFill>
          <a:blip r:embed="rId2" cstate="print"/>
          <a:stretch>
            <a:fillRect/>
          </a:stretch>
        </p:blipFill>
        <p:spPr>
          <a:xfrm>
            <a:off x="5327332" y="1199006"/>
            <a:ext cx="2829116" cy="5162291"/>
          </a:xfrm>
          <a:prstGeom prst="rect">
            <a:avLst/>
          </a:prstGeom>
        </p:spPr>
      </p:pic>
    </p:spTree>
    <p:extLst>
      <p:ext uri="{BB962C8B-B14F-4D97-AF65-F5344CB8AC3E}">
        <p14:creationId xmlns:p14="http://schemas.microsoft.com/office/powerpoint/2010/main" val="373833889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Key/Driving Requirements</a:t>
            </a:r>
            <a:endParaRPr lang="en-US" dirty="0"/>
          </a:p>
        </p:txBody>
      </p:sp>
      <p:sp>
        <p:nvSpPr>
          <p:cNvPr id="3" name="Content Placeholder 2"/>
          <p:cNvSpPr>
            <a:spLocks noGrp="1"/>
          </p:cNvSpPr>
          <p:nvPr>
            <p:ph idx="1"/>
          </p:nvPr>
        </p:nvSpPr>
        <p:spPr/>
        <p:txBody>
          <a:bodyPr/>
          <a:lstStyle/>
          <a:p>
            <a:r>
              <a:rPr lang="en-US" dirty="0" smtClean="0"/>
              <a:t>See the following slides in EPI-Hi Sensor Design Presentation:</a:t>
            </a:r>
          </a:p>
          <a:p>
            <a:pPr lvl="1"/>
            <a:r>
              <a:rPr lang="en-US" sz="1800" dirty="0" smtClean="0"/>
              <a:t>Measurement Requirements</a:t>
            </a:r>
          </a:p>
          <a:p>
            <a:pPr lvl="1"/>
            <a:r>
              <a:rPr lang="en-US" sz="1800" dirty="0" smtClean="0"/>
              <a:t>Species &amp; Energy Coverage and Energy Binning</a:t>
            </a:r>
          </a:p>
          <a:p>
            <a:pPr lvl="1"/>
            <a:r>
              <a:rPr lang="en-US" sz="1800" dirty="0" smtClean="0"/>
              <a:t>Helium Isotope Identification</a:t>
            </a:r>
          </a:p>
          <a:p>
            <a:pPr lvl="1"/>
            <a:r>
              <a:rPr lang="en-US" sz="1800" dirty="0" smtClean="0"/>
              <a:t>Electron Identification</a:t>
            </a:r>
          </a:p>
          <a:p>
            <a:pPr lvl="1"/>
            <a:r>
              <a:rPr lang="en-US" sz="1800" dirty="0" smtClean="0"/>
              <a:t>Measurement Cadences</a:t>
            </a:r>
          </a:p>
          <a:p>
            <a:pPr lvl="1"/>
            <a:r>
              <a:rPr lang="en-US" sz="1800" dirty="0" smtClean="0"/>
              <a:t>Dynamic Range in Particle Intensities</a:t>
            </a:r>
          </a:p>
          <a:p>
            <a:r>
              <a:rPr lang="en-US" dirty="0" smtClean="0"/>
              <a:t>Also see the FSW </a:t>
            </a:r>
            <a:r>
              <a:rPr lang="en-US" dirty="0" err="1" smtClean="0"/>
              <a:t>Reqs</a:t>
            </a:r>
            <a:r>
              <a:rPr lang="en-US" dirty="0" smtClean="0"/>
              <a:t> Doc, where, in addition to the above, we also have</a:t>
            </a:r>
          </a:p>
          <a:p>
            <a:pPr lvl="1"/>
            <a:r>
              <a:rPr lang="en-US" sz="1800" dirty="0" smtClean="0"/>
              <a:t>Boot/initialization </a:t>
            </a:r>
            <a:r>
              <a:rPr lang="en-US" sz="1800" dirty="0" err="1" smtClean="0"/>
              <a:t>reqs</a:t>
            </a:r>
            <a:endParaRPr lang="en-US" sz="1800" dirty="0" smtClean="0"/>
          </a:p>
          <a:p>
            <a:pPr lvl="1"/>
            <a:r>
              <a:rPr lang="en-US" sz="1800" dirty="0" smtClean="0"/>
              <a:t>Time Synchronization </a:t>
            </a:r>
            <a:r>
              <a:rPr lang="en-US" sz="1800" dirty="0" err="1" smtClean="0"/>
              <a:t>reqs</a:t>
            </a:r>
            <a:endParaRPr lang="en-US" sz="1800" dirty="0" smtClean="0"/>
          </a:p>
          <a:p>
            <a:pPr lvl="1"/>
            <a:r>
              <a:rPr lang="en-US" sz="1800" dirty="0" smtClean="0"/>
              <a:t>Fault Protection &amp; Autonomy</a:t>
            </a:r>
          </a:p>
          <a:p>
            <a:pPr lvl="1"/>
            <a:r>
              <a:rPr lang="en-US" sz="1800" dirty="0" smtClean="0"/>
              <a:t>Command Processing</a:t>
            </a:r>
          </a:p>
          <a:p>
            <a:pPr lvl="1"/>
            <a:r>
              <a:rPr lang="en-US" sz="1800" dirty="0" smtClean="0"/>
              <a:t>Event processing rate (events processed/second)</a:t>
            </a:r>
          </a:p>
          <a:p>
            <a:pPr lvl="1"/>
            <a:r>
              <a:rPr lang="en-US" sz="1800" dirty="0" smtClean="0"/>
              <a:t>Thermal Control</a:t>
            </a:r>
          </a:p>
          <a:p>
            <a:pPr lvl="1"/>
            <a:r>
              <a:rPr lang="en-US" sz="1800" dirty="0" smtClean="0"/>
              <a:t>Bias Supply, LVPS Control</a:t>
            </a:r>
          </a:p>
          <a:p>
            <a:pPr lvl="1"/>
            <a:endParaRPr lang="en-US" dirty="0" smtClean="0"/>
          </a:p>
          <a:p>
            <a:pPr lvl="1"/>
            <a:endParaRPr lang="en-US" dirty="0"/>
          </a:p>
        </p:txBody>
      </p:sp>
    </p:spTree>
    <p:extLst>
      <p:ext uri="{BB962C8B-B14F-4D97-AF65-F5344CB8AC3E}">
        <p14:creationId xmlns:p14="http://schemas.microsoft.com/office/powerpoint/2010/main" val="380479966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Processor and Software Architecture</a:t>
            </a:r>
            <a:endParaRPr lang="en-US" dirty="0"/>
          </a:p>
        </p:txBody>
      </p:sp>
      <p:sp>
        <p:nvSpPr>
          <p:cNvPr id="3" name="Content Placeholder 2"/>
          <p:cNvSpPr>
            <a:spLocks noGrp="1"/>
          </p:cNvSpPr>
          <p:nvPr>
            <p:ph idx="1"/>
          </p:nvPr>
        </p:nvSpPr>
        <p:spPr>
          <a:xfrm>
            <a:off x="261258" y="1132114"/>
            <a:ext cx="8665028" cy="5238524"/>
          </a:xfrm>
        </p:spPr>
        <p:txBody>
          <a:bodyPr/>
          <a:lstStyle/>
          <a:p>
            <a:r>
              <a:rPr lang="en-US" sz="2000" dirty="0"/>
              <a:t>S</a:t>
            </a:r>
            <a:r>
              <a:rPr lang="en-US" sz="2000" dirty="0" smtClean="0"/>
              <a:t>oftware </a:t>
            </a:r>
            <a:r>
              <a:rPr lang="en-US" sz="2000" dirty="0"/>
              <a:t>distributed across 4</a:t>
            </a:r>
            <a:r>
              <a:rPr lang="en-US" sz="2000" dirty="0" smtClean="0"/>
              <a:t> </a:t>
            </a:r>
            <a:r>
              <a:rPr lang="en-US" sz="2000" dirty="0"/>
              <a:t>Minimal Instruction Set Computers (MISCs)</a:t>
            </a:r>
          </a:p>
          <a:p>
            <a:r>
              <a:rPr lang="en-US" sz="2000" dirty="0"/>
              <a:t>1 </a:t>
            </a:r>
            <a:r>
              <a:rPr lang="en-US" sz="2000" dirty="0" smtClean="0"/>
              <a:t>MISC in DPU, </a:t>
            </a:r>
            <a:r>
              <a:rPr lang="en-US" sz="2000" dirty="0"/>
              <a:t>1 </a:t>
            </a:r>
            <a:r>
              <a:rPr lang="en-US" sz="2000" dirty="0" smtClean="0"/>
              <a:t>each in LET1, LET2, HET</a:t>
            </a:r>
            <a:endParaRPr lang="en-US" sz="2000" dirty="0"/>
          </a:p>
          <a:p>
            <a:r>
              <a:rPr lang="en-US" sz="2000" dirty="0"/>
              <a:t>Custom FPGA-embedded micro-controller</a:t>
            </a:r>
          </a:p>
          <a:p>
            <a:r>
              <a:rPr lang="en-US" sz="2000" dirty="0"/>
              <a:t>Design implemented in </a:t>
            </a:r>
            <a:r>
              <a:rPr lang="en-US" sz="2000" dirty="0" err="1"/>
              <a:t>Actel</a:t>
            </a:r>
            <a:r>
              <a:rPr lang="en-US" sz="2000" dirty="0"/>
              <a:t> </a:t>
            </a:r>
            <a:r>
              <a:rPr lang="en-US" sz="2000" dirty="0" smtClean="0"/>
              <a:t>RTAX250SL</a:t>
            </a:r>
            <a:endParaRPr lang="en-US" sz="2000" dirty="0"/>
          </a:p>
          <a:p>
            <a:r>
              <a:rPr lang="en-US" sz="2000" dirty="0"/>
              <a:t>Architecture used </a:t>
            </a:r>
            <a:r>
              <a:rPr lang="en-US" sz="2000" dirty="0" smtClean="0"/>
              <a:t>in STEREO and </a:t>
            </a:r>
            <a:r>
              <a:rPr lang="en-US" sz="2000" dirty="0"/>
              <a:t>N</a:t>
            </a:r>
            <a:r>
              <a:rPr lang="en-US" sz="2000" dirty="0" smtClean="0"/>
              <a:t>uSTAR space missions</a:t>
            </a:r>
            <a:endParaRPr lang="en-US" sz="2000" dirty="0"/>
          </a:p>
          <a:p>
            <a:r>
              <a:rPr lang="en-US" sz="2000" dirty="0"/>
              <a:t>24-bit CPU, </a:t>
            </a:r>
            <a:r>
              <a:rPr lang="en-US" sz="2000" dirty="0" smtClean="0"/>
              <a:t>up to 512 </a:t>
            </a:r>
            <a:r>
              <a:rPr lang="en-US" sz="2000" dirty="0" err="1"/>
              <a:t>Kwords</a:t>
            </a:r>
            <a:r>
              <a:rPr lang="en-US" sz="2000" dirty="0"/>
              <a:t> SRAM, Forth operating system, can boot from </a:t>
            </a:r>
            <a:r>
              <a:rPr lang="en-US" sz="2000" dirty="0" smtClean="0"/>
              <a:t>MRAM </a:t>
            </a:r>
            <a:r>
              <a:rPr lang="en-US" sz="2000" dirty="0"/>
              <a:t>or serial </a:t>
            </a:r>
            <a:r>
              <a:rPr lang="en-US" sz="2000" dirty="0" smtClean="0"/>
              <a:t>interface</a:t>
            </a:r>
          </a:p>
          <a:p>
            <a:r>
              <a:rPr lang="en-US" sz="2000" dirty="0"/>
              <a:t>MISC design and FORTH operating system stable since 2002</a:t>
            </a:r>
          </a:p>
          <a:p>
            <a:r>
              <a:rPr lang="en-US" sz="2000" dirty="0"/>
              <a:t>Only </a:t>
            </a:r>
            <a:r>
              <a:rPr lang="en-US" sz="2000" dirty="0" smtClean="0"/>
              <a:t>DPU </a:t>
            </a:r>
            <a:r>
              <a:rPr lang="en-US" sz="2000" dirty="0"/>
              <a:t>MISC has </a:t>
            </a:r>
            <a:r>
              <a:rPr lang="en-US" sz="2000" dirty="0" smtClean="0"/>
              <a:t>MRAM (2M×8). </a:t>
            </a:r>
            <a:endParaRPr lang="en-US" sz="2000" dirty="0"/>
          </a:p>
          <a:p>
            <a:r>
              <a:rPr lang="en-US" sz="2000" dirty="0" smtClean="0"/>
              <a:t>DPU </a:t>
            </a:r>
            <a:r>
              <a:rPr lang="en-US" sz="2000" dirty="0"/>
              <a:t>can boot from </a:t>
            </a:r>
            <a:r>
              <a:rPr lang="en-US" sz="2000" dirty="0" smtClean="0"/>
              <a:t>MRAM, </a:t>
            </a:r>
            <a:r>
              <a:rPr lang="en-US" sz="2000" dirty="0"/>
              <a:t>or via serial uplink from ground</a:t>
            </a:r>
          </a:p>
          <a:p>
            <a:r>
              <a:rPr lang="en-US" sz="2000" dirty="0"/>
              <a:t>The three </a:t>
            </a:r>
            <a:r>
              <a:rPr lang="en-US" sz="2000" dirty="0" smtClean="0"/>
              <a:t>“telescope” </a:t>
            </a:r>
            <a:r>
              <a:rPr lang="en-US" sz="2000" dirty="0"/>
              <a:t>MISCs communicate  with </a:t>
            </a:r>
            <a:r>
              <a:rPr lang="en-US" sz="2000" dirty="0" smtClean="0"/>
              <a:t>DPU </a:t>
            </a:r>
            <a:r>
              <a:rPr lang="en-US" sz="2000" dirty="0"/>
              <a:t>MISC via RS-422 serial links, 460.8kbps</a:t>
            </a:r>
          </a:p>
          <a:p>
            <a:r>
              <a:rPr lang="en-US" sz="2000" dirty="0" smtClean="0"/>
              <a:t>Telescope </a:t>
            </a:r>
            <a:r>
              <a:rPr lang="en-US" sz="2000" dirty="0"/>
              <a:t>MISCs booted via serial link by </a:t>
            </a:r>
            <a:r>
              <a:rPr lang="en-US" sz="2000" dirty="0" smtClean="0"/>
              <a:t>DPU </a:t>
            </a:r>
            <a:r>
              <a:rPr lang="en-US" sz="2000" dirty="0"/>
              <a:t>MISC</a:t>
            </a:r>
          </a:p>
          <a:p>
            <a:r>
              <a:rPr lang="en-US" sz="2000" dirty="0" smtClean="0"/>
              <a:t>Telescope MISCs use </a:t>
            </a:r>
            <a:r>
              <a:rPr lang="en-US" sz="2000" dirty="0"/>
              <a:t>boot images from </a:t>
            </a:r>
            <a:r>
              <a:rPr lang="en-US" sz="2000" dirty="0" smtClean="0"/>
              <a:t>DPU MRAM</a:t>
            </a:r>
            <a:endParaRPr lang="en-US" sz="2000" dirty="0"/>
          </a:p>
        </p:txBody>
      </p:sp>
    </p:spTree>
    <p:extLst>
      <p:ext uri="{BB962C8B-B14F-4D97-AF65-F5344CB8AC3E}">
        <p14:creationId xmlns:p14="http://schemas.microsoft.com/office/powerpoint/2010/main" val="121022463"/>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Processor and Software Architecture</a:t>
            </a:r>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0" y="1152525"/>
            <a:ext cx="7499112" cy="5333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1211748"/>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Instrument Data Flow</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962" y="1000125"/>
            <a:ext cx="6696075" cy="4857750"/>
          </a:xfrm>
          <a:prstGeom prst="rect">
            <a:avLst/>
          </a:prstGeom>
        </p:spPr>
      </p:pic>
    </p:spTree>
    <p:extLst>
      <p:ext uri="{BB962C8B-B14F-4D97-AF65-F5344CB8AC3E}">
        <p14:creationId xmlns:p14="http://schemas.microsoft.com/office/powerpoint/2010/main" val="2335741306"/>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DPU Software Tasks</a:t>
            </a:r>
            <a:endParaRPr lang="en-US" dirty="0"/>
          </a:p>
        </p:txBody>
      </p:sp>
      <p:sp>
        <p:nvSpPr>
          <p:cNvPr id="3" name="Content Placeholder 2"/>
          <p:cNvSpPr>
            <a:spLocks noGrp="1"/>
          </p:cNvSpPr>
          <p:nvPr>
            <p:ph idx="1"/>
          </p:nvPr>
        </p:nvSpPr>
        <p:spPr>
          <a:xfrm>
            <a:off x="261258" y="1094014"/>
            <a:ext cx="8665028" cy="5324203"/>
          </a:xfrm>
        </p:spPr>
        <p:txBody>
          <a:bodyPr/>
          <a:lstStyle/>
          <a:p>
            <a:pPr marL="0" indent="0">
              <a:buNone/>
            </a:pPr>
            <a:r>
              <a:rPr lang="en-US" sz="1600" b="1" dirty="0" smtClean="0"/>
              <a:t>All DPU FSW Requirements are mapped into one or more of the following tasks:</a:t>
            </a:r>
          </a:p>
          <a:p>
            <a:r>
              <a:rPr lang="en-US" sz="1400" dirty="0" smtClean="0"/>
              <a:t>Forth </a:t>
            </a:r>
            <a:r>
              <a:rPr lang="en-US" sz="1400" dirty="0"/>
              <a:t>operating system and low-level I/O routines</a:t>
            </a:r>
          </a:p>
          <a:p>
            <a:r>
              <a:rPr lang="en-US" sz="1400" dirty="0"/>
              <a:t>Power-on and initialization sequence management</a:t>
            </a:r>
          </a:p>
          <a:p>
            <a:r>
              <a:rPr lang="en-US" sz="1400" dirty="0" smtClean="0"/>
              <a:t>Telescope </a:t>
            </a:r>
            <a:r>
              <a:rPr lang="en-US" sz="1400" dirty="0"/>
              <a:t>MISC serial boot sequence </a:t>
            </a:r>
            <a:r>
              <a:rPr lang="en-US" sz="1400" dirty="0" smtClean="0"/>
              <a:t>management</a:t>
            </a:r>
          </a:p>
          <a:p>
            <a:r>
              <a:rPr lang="en-US" sz="1400" dirty="0" smtClean="0"/>
              <a:t>Command table maintenance</a:t>
            </a:r>
            <a:endParaRPr lang="en-US" sz="1400" dirty="0"/>
          </a:p>
          <a:p>
            <a:r>
              <a:rPr lang="en-US" sz="1400" dirty="0"/>
              <a:t>Housekeeping data collection</a:t>
            </a:r>
          </a:p>
          <a:p>
            <a:r>
              <a:rPr lang="en-US" sz="1400" dirty="0"/>
              <a:t>Inter-MISC communication </a:t>
            </a:r>
            <a:r>
              <a:rPr lang="en-US" sz="1400" dirty="0" smtClean="0"/>
              <a:t>management, and data acquisition/buffering from satellite MISCs</a:t>
            </a:r>
          </a:p>
          <a:p>
            <a:r>
              <a:rPr lang="en-US" sz="1400" dirty="0" smtClean="0"/>
              <a:t>Support time-tagged command capability (macros), to </a:t>
            </a:r>
            <a:r>
              <a:rPr lang="en-US" sz="1400" dirty="0"/>
              <a:t>support autonomous instrument operations during encounters</a:t>
            </a:r>
          </a:p>
          <a:p>
            <a:r>
              <a:rPr lang="en-US" sz="1400" dirty="0"/>
              <a:t>Setup and control of instrument </a:t>
            </a:r>
            <a:r>
              <a:rPr lang="en-US" sz="1400" dirty="0" smtClean="0"/>
              <a:t>LVPS, </a:t>
            </a:r>
            <a:r>
              <a:rPr lang="en-US" sz="1400" dirty="0"/>
              <a:t>bias </a:t>
            </a:r>
            <a:r>
              <a:rPr lang="en-US" sz="1400" dirty="0" smtClean="0"/>
              <a:t>supply</a:t>
            </a:r>
          </a:p>
          <a:p>
            <a:r>
              <a:rPr lang="en-US" sz="1400" dirty="0" smtClean="0"/>
              <a:t>Active control of operational heaters</a:t>
            </a:r>
            <a:endParaRPr lang="en-US" sz="1400" dirty="0"/>
          </a:p>
          <a:p>
            <a:r>
              <a:rPr lang="en-US" sz="1400" dirty="0" smtClean="0"/>
              <a:t>Receive/Monitor status and </a:t>
            </a:r>
            <a:r>
              <a:rPr lang="en-US" sz="1400" dirty="0"/>
              <a:t>time-synchronization data from the spacecraft, and perform autonomous mode adjustments as </a:t>
            </a:r>
            <a:r>
              <a:rPr lang="en-US" sz="1400" dirty="0" smtClean="0"/>
              <a:t>needed</a:t>
            </a:r>
          </a:p>
          <a:p>
            <a:r>
              <a:rPr lang="en-US" sz="1400" dirty="0" smtClean="0"/>
              <a:t>Receive and process ground commands</a:t>
            </a:r>
            <a:endParaRPr lang="en-US" sz="1400" dirty="0"/>
          </a:p>
          <a:p>
            <a:r>
              <a:rPr lang="en-US" sz="1400" dirty="0"/>
              <a:t>Management of software uploads and MRAM </a:t>
            </a:r>
            <a:r>
              <a:rPr lang="en-US" sz="1400" dirty="0" smtClean="0"/>
              <a:t>“burns”</a:t>
            </a:r>
          </a:p>
          <a:p>
            <a:r>
              <a:rPr lang="en-US" sz="1400" dirty="0" smtClean="0"/>
              <a:t>Time-averaging of science rates data</a:t>
            </a:r>
            <a:endParaRPr lang="en-US" sz="1400" dirty="0"/>
          </a:p>
          <a:p>
            <a:r>
              <a:rPr lang="en-US" sz="1400" dirty="0" smtClean="0"/>
              <a:t>Formatting/compression/packetizing and </a:t>
            </a:r>
            <a:r>
              <a:rPr lang="en-US" sz="1400" dirty="0"/>
              <a:t>transfer of science &amp; housekeeping data and command responses to the Spacecraft</a:t>
            </a:r>
          </a:p>
          <a:p>
            <a:r>
              <a:rPr lang="en-US" sz="1400" dirty="0"/>
              <a:t>Monitor heartbeat from peripheral MISCs, and perform autonomous diagnostics/reboot as needed </a:t>
            </a:r>
            <a:endParaRPr lang="en-US" sz="1400" dirty="0" smtClean="0"/>
          </a:p>
          <a:p>
            <a:r>
              <a:rPr lang="en-US" sz="1400" dirty="0" smtClean="0"/>
              <a:t>Manage volume of instrument data transferred to SSRs on S/C as function of time</a:t>
            </a:r>
            <a:r>
              <a:rPr lang="en-US" sz="1600" dirty="0" smtClean="0"/>
              <a:t> </a:t>
            </a:r>
            <a:endParaRPr lang="en-US" sz="1600" dirty="0"/>
          </a:p>
        </p:txBody>
      </p:sp>
    </p:spTree>
    <p:extLst>
      <p:ext uri="{BB962C8B-B14F-4D97-AF65-F5344CB8AC3E}">
        <p14:creationId xmlns:p14="http://schemas.microsoft.com/office/powerpoint/2010/main" val="95373934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Telescope MISC Software Tasks</a:t>
            </a:r>
            <a:endParaRPr lang="en-US" dirty="0"/>
          </a:p>
        </p:txBody>
      </p:sp>
      <p:sp>
        <p:nvSpPr>
          <p:cNvPr id="3" name="Content Placeholder 2"/>
          <p:cNvSpPr>
            <a:spLocks noGrp="1"/>
          </p:cNvSpPr>
          <p:nvPr>
            <p:ph idx="1"/>
          </p:nvPr>
        </p:nvSpPr>
        <p:spPr>
          <a:xfrm>
            <a:off x="191589" y="1132114"/>
            <a:ext cx="8734697" cy="5238524"/>
          </a:xfrm>
        </p:spPr>
        <p:txBody>
          <a:bodyPr/>
          <a:lstStyle/>
          <a:p>
            <a:pPr marL="0" indent="0">
              <a:buNone/>
            </a:pPr>
            <a:r>
              <a:rPr lang="en-US" sz="1800" b="1" dirty="0"/>
              <a:t>All DPU FSW Requirements are mapped into one or more of the following tasks</a:t>
            </a:r>
            <a:r>
              <a:rPr lang="en-US" sz="1800" b="1" dirty="0" smtClean="0"/>
              <a:t>:</a:t>
            </a:r>
            <a:endParaRPr lang="en-US" sz="1800" dirty="0" smtClean="0"/>
          </a:p>
          <a:p>
            <a:r>
              <a:rPr lang="en-US" sz="1800" dirty="0" smtClean="0"/>
              <a:t>Forth </a:t>
            </a:r>
            <a:r>
              <a:rPr lang="en-US" sz="1800" dirty="0"/>
              <a:t>operating system and low-level I/O routines</a:t>
            </a:r>
          </a:p>
          <a:p>
            <a:r>
              <a:rPr lang="en-US" sz="1800" dirty="0"/>
              <a:t>Science data </a:t>
            </a:r>
            <a:r>
              <a:rPr lang="en-US" sz="1800" dirty="0" smtClean="0"/>
              <a:t>acquisition</a:t>
            </a:r>
          </a:p>
          <a:p>
            <a:r>
              <a:rPr lang="en-US" sz="1800" dirty="0" smtClean="0"/>
              <a:t>Detection and handling of crosstalk signals from PHASICs</a:t>
            </a:r>
            <a:endParaRPr lang="en-US" sz="1800" dirty="0"/>
          </a:p>
          <a:p>
            <a:r>
              <a:rPr lang="en-US" sz="1800" dirty="0"/>
              <a:t>Science data processing and reduction (particle ID</a:t>
            </a:r>
            <a:r>
              <a:rPr lang="en-US" sz="1800" dirty="0" smtClean="0"/>
              <a:t>)</a:t>
            </a:r>
          </a:p>
          <a:p>
            <a:r>
              <a:rPr lang="en-US" sz="1800" dirty="0" smtClean="0"/>
              <a:t>Science and diagnostic rates data accumulation</a:t>
            </a:r>
          </a:p>
          <a:p>
            <a:r>
              <a:rPr lang="en-US" sz="1800" dirty="0" smtClean="0"/>
              <a:t>Command table maintenance</a:t>
            </a:r>
            <a:endParaRPr lang="en-US" sz="1800" dirty="0"/>
          </a:p>
          <a:p>
            <a:r>
              <a:rPr lang="en-US" sz="1800" dirty="0"/>
              <a:t>Housekeeping data acquisition</a:t>
            </a:r>
          </a:p>
          <a:p>
            <a:r>
              <a:rPr lang="en-US" sz="1800" dirty="0"/>
              <a:t>Processing of status, time-synchronization, and command data from the EPI-Hi DPU</a:t>
            </a:r>
          </a:p>
          <a:p>
            <a:r>
              <a:rPr lang="en-US" sz="1800" dirty="0"/>
              <a:t>Monitor key counting rates and adjust the telescope operating condition to optimize data quality </a:t>
            </a:r>
            <a:r>
              <a:rPr lang="en-US" sz="1800" dirty="0" smtClean="0"/>
              <a:t>(dynamic adj. of detector thresholds)</a:t>
            </a:r>
            <a:endParaRPr lang="en-US" sz="1800" dirty="0"/>
          </a:p>
          <a:p>
            <a:r>
              <a:rPr lang="en-US" sz="1800" dirty="0"/>
              <a:t>Monitor temperatures and adjust detector gain/offset settings to compensate for temperature variations</a:t>
            </a:r>
          </a:p>
          <a:p>
            <a:r>
              <a:rPr lang="en-US" sz="1800" dirty="0"/>
              <a:t>Formatting and transfer of science &amp; housekeeping data and command responses to the EPI-Hi DPU</a:t>
            </a:r>
          </a:p>
          <a:p>
            <a:r>
              <a:rPr lang="en-US" sz="1800" dirty="0"/>
              <a:t>Setup and control of </a:t>
            </a:r>
            <a:r>
              <a:rPr lang="en-US" sz="1800" dirty="0" smtClean="0"/>
              <a:t>PHASICs and HK chips, and any </a:t>
            </a:r>
            <a:r>
              <a:rPr lang="en-US" sz="1800" dirty="0"/>
              <a:t>instrument HV, bias supply, heaters, etc. not controlled by the EPI-Hi DPU</a:t>
            </a:r>
            <a:r>
              <a:rPr lang="en-US" sz="1800" dirty="0" smtClean="0"/>
              <a:t>.</a:t>
            </a:r>
          </a:p>
        </p:txBody>
      </p:sp>
    </p:spTree>
    <p:extLst>
      <p:ext uri="{BB962C8B-B14F-4D97-AF65-F5344CB8AC3E}">
        <p14:creationId xmlns:p14="http://schemas.microsoft.com/office/powerpoint/2010/main" val="3292285092"/>
      </p:ext>
    </p:extLst>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Mid Phase B Status - ISIS - DRAFT 1">
  <a:themeElements>
    <a:clrScheme name="Heritag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eritage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Heritag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eritage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eritage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eritage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eritage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eritage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eritage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eritage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eritage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eritage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eritage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eritage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eritage Blue 13">
        <a:dk1>
          <a:srgbClr val="333300"/>
        </a:dk1>
        <a:lt1>
          <a:srgbClr val="FFFFFF"/>
        </a:lt1>
        <a:dk2>
          <a:srgbClr val="990000"/>
        </a:dk2>
        <a:lt2>
          <a:srgbClr val="996633"/>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Heritage Blue 14">
        <a:dk1>
          <a:srgbClr val="333300"/>
        </a:dk1>
        <a:lt1>
          <a:srgbClr val="FFFFFF"/>
        </a:lt1>
        <a:dk2>
          <a:srgbClr val="990000"/>
        </a:dk2>
        <a:lt2>
          <a:srgbClr val="846F58"/>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Heritage Blue 15">
        <a:dk1>
          <a:srgbClr val="000000"/>
        </a:dk1>
        <a:lt1>
          <a:srgbClr val="FFFFFF"/>
        </a:lt1>
        <a:dk2>
          <a:srgbClr val="002850"/>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02850"/>
        </a:folHlink>
      </a:clrScheme>
      <a:clrMap bg1="lt1" tx1="dk1" bg2="lt2" tx2="dk2" accent1="accent1" accent2="accent2" accent3="accent3" accent4="accent4" accent5="accent5" accent6="accent6" hlink="hlink" folHlink="folHlink"/>
    </a:extraClrScheme>
    <a:extraClrScheme>
      <a:clrScheme name="Heritage Blue 16">
        <a:dk1>
          <a:srgbClr val="000000"/>
        </a:dk1>
        <a:lt1>
          <a:srgbClr val="FFFFFF"/>
        </a:lt1>
        <a:dk2>
          <a:srgbClr val="01255B"/>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1255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Mid Phase B Status - ISIS - DRAFT 1</Template>
  <TotalTime>14881</TotalTime>
  <Words>3083</Words>
  <Application>Microsoft Office PowerPoint</Application>
  <PresentationFormat>On-screen Show (4:3)</PresentationFormat>
  <Paragraphs>316</Paragraphs>
  <Slides>36</Slides>
  <Notes>22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Mid Phase B Status - ISIS - DRAFT 1</vt:lpstr>
      <vt:lpstr>24 – EPI-Hi Software</vt:lpstr>
      <vt:lpstr>Outline</vt:lpstr>
      <vt:lpstr>Software Requirements</vt:lpstr>
      <vt:lpstr>Key/Driving Requirements</vt:lpstr>
      <vt:lpstr>Processor and Software Architecture</vt:lpstr>
      <vt:lpstr>Processor and Software Architecture</vt:lpstr>
      <vt:lpstr>Instrument Data Flow</vt:lpstr>
      <vt:lpstr>DPU Software Tasks</vt:lpstr>
      <vt:lpstr>Telescope MISC Software Tasks</vt:lpstr>
      <vt:lpstr>Action Items from  PDR</vt:lpstr>
      <vt:lpstr>FSW Peer Reviews Since PDR</vt:lpstr>
      <vt:lpstr>Other Changes Since PDR</vt:lpstr>
      <vt:lpstr>Boot Sequence and Initialization</vt:lpstr>
      <vt:lpstr>Software Flow – DPU MISC</vt:lpstr>
      <vt:lpstr>Software Flow – Telescope MISC</vt:lpstr>
      <vt:lpstr>Critical Tasks: Metering of Telemetry to SSR</vt:lpstr>
      <vt:lpstr>Critical Tasks: Metering of Telemetry to SSR</vt:lpstr>
      <vt:lpstr>Critical Tasks: PHASIC Crosstalk Detection</vt:lpstr>
      <vt:lpstr>Critical Tasks: PHASIC Crosstalk Detection</vt:lpstr>
      <vt:lpstr>Critical Tasks: Thermal Control</vt:lpstr>
      <vt:lpstr>Critical Tasks: Inter-MISC communication</vt:lpstr>
      <vt:lpstr>Critical Tasks: Onboard Particle ID</vt:lpstr>
      <vt:lpstr>Critical Tasks: Rates Averaging and Compression</vt:lpstr>
      <vt:lpstr>Critical Tasks: Dynamic Adjustment of Detector Thresholds</vt:lpstr>
      <vt:lpstr>Timing</vt:lpstr>
      <vt:lpstr>Commands</vt:lpstr>
      <vt:lpstr>Telemetry</vt:lpstr>
      <vt:lpstr>Predicted memory, CPU Margins</vt:lpstr>
      <vt:lpstr>Integration, Testing and Verification</vt:lpstr>
      <vt:lpstr>Software Maintenance, Configuration Management</vt:lpstr>
      <vt:lpstr>Status of Engineering Model Software</vt:lpstr>
      <vt:lpstr>Development Environment</vt:lpstr>
      <vt:lpstr>Flight Software Backup Materials</vt:lpstr>
      <vt:lpstr>FPGA Resident Boot Program</vt:lpstr>
      <vt:lpstr>Second Boot Program</vt:lpstr>
      <vt:lpstr>Main DPU Program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Science Investigation of the Sun (ISIS) – Energetic Particles</dc:title>
  <dc:creator>sweidner</dc:creator>
  <cp:lastModifiedBy>Andrew Davis</cp:lastModifiedBy>
  <cp:revision>347</cp:revision>
  <cp:lastPrinted>2012-05-09T16:55:26Z</cp:lastPrinted>
  <dcterms:created xsi:type="dcterms:W3CDTF">2013-01-28T12:52:32Z</dcterms:created>
  <dcterms:modified xsi:type="dcterms:W3CDTF">2014-11-14T15:16:06Z</dcterms:modified>
</cp:coreProperties>
</file>