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60" r:id="rId2"/>
    <p:sldId id="279" r:id="rId3"/>
    <p:sldId id="280" r:id="rId4"/>
    <p:sldId id="281" r:id="rId5"/>
    <p:sldId id="283" r:id="rId6"/>
    <p:sldId id="282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fld id="{D53B0E66-19F2-49B3-96F0-EB2A23F53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07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0789-3FE5-4E2E-ACFF-F993D2A7E5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8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1397000"/>
            <a:ext cx="83693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6700" y="6372225"/>
            <a:ext cx="1104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3399"/>
                </a:solidFill>
                <a:latin typeface="Arial" charset="0"/>
              </a:defRPr>
            </a:lvl1pPr>
          </a:lstStyle>
          <a:p>
            <a:pPr>
              <a:defRPr/>
            </a:pPr>
            <a:fld id="{AF0BAC3B-F929-422C-80E0-73018C39B7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1028700" y="1143000"/>
            <a:ext cx="7772400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1431925" y="6132513"/>
            <a:ext cx="22177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solidFill>
                  <a:schemeClr val="bg1"/>
                </a:solidFill>
              </a:rPr>
              <a:t>Theme Message (List 3 strengths ?)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4252913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1" name="AutoShape 9"/>
          <p:cNvSpPr>
            <a:spLocks noChangeArrowheads="1"/>
          </p:cNvSpPr>
          <p:nvPr/>
        </p:nvSpPr>
        <p:spPr bwMode="auto">
          <a:xfrm>
            <a:off x="6731000" y="739775"/>
            <a:ext cx="568325" cy="187325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AutoShape 10"/>
          <p:cNvSpPr>
            <a:spLocks noChangeArrowheads="1"/>
          </p:cNvSpPr>
          <p:nvPr/>
        </p:nvSpPr>
        <p:spPr bwMode="auto">
          <a:xfrm flipV="1">
            <a:off x="6743700" y="358775"/>
            <a:ext cx="568325" cy="187325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AutoShape 11"/>
          <p:cNvSpPr>
            <a:spLocks noChangeArrowheads="1"/>
          </p:cNvSpPr>
          <p:nvPr/>
        </p:nvSpPr>
        <p:spPr bwMode="auto">
          <a:xfrm>
            <a:off x="7197725" y="717550"/>
            <a:ext cx="666750" cy="215900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AutoShape 12"/>
          <p:cNvSpPr>
            <a:spLocks noChangeArrowheads="1"/>
          </p:cNvSpPr>
          <p:nvPr/>
        </p:nvSpPr>
        <p:spPr bwMode="auto">
          <a:xfrm flipV="1">
            <a:off x="7167563" y="225425"/>
            <a:ext cx="666750" cy="214313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20" descr="BlueSolarProbePlusBannerTemplat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75"/>
          <a:stretch>
            <a:fillRect/>
          </a:stretch>
        </p:blipFill>
        <p:spPr bwMode="auto">
          <a:xfrm>
            <a:off x="0" y="-165100"/>
            <a:ext cx="91440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23BAC9-44FD-41A0-9AC5-7BB7AF3F62B5}" type="slidenum">
              <a:rPr lang="en-US" sz="1000" smtClean="0">
                <a:solidFill>
                  <a:srgbClr val="003399"/>
                </a:solidFill>
              </a:rPr>
              <a:pPr eaLnBrk="1" hangingPunct="1"/>
              <a:t>1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205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Management of Data Flow from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EPI-Hi DPU to Spacecraft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Solid State Recorders (SSRs)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kern="0" dirty="0" smtClean="0"/>
              <a:t>Andrew Davis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kern="0" dirty="0" smtClean="0"/>
              <a:t>October 31, 2014</a:t>
            </a:r>
          </a:p>
        </p:txBody>
      </p:sp>
      <p:sp>
        <p:nvSpPr>
          <p:cNvPr id="2053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Epi-Hi Flight Software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2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From Flight Software Requirements Doc:</a:t>
            </a:r>
          </a:p>
          <a:p>
            <a:r>
              <a:rPr lang="en-US" sz="2000" dirty="0" smtClean="0"/>
              <a:t>During </a:t>
            </a:r>
            <a:r>
              <a:rPr lang="en-US" sz="2000" dirty="0"/>
              <a:t>encounters, the DPU MISC FSW shall manage the volume of EPI-Hi instrument data telemetered to the Spacecraft as a function of time, based on the Solid-State-Recorder “fill-level” information in the Spacecraft status message, and the time-length of the current encounter. The algorithm to be used by the DPU to perform this management function shall be described in the Data Format Document (Ref. 8)</a:t>
            </a:r>
          </a:p>
          <a:p>
            <a:r>
              <a:rPr lang="en-US" sz="2000" i="1" dirty="0"/>
              <a:t>Context:</a:t>
            </a:r>
            <a:r>
              <a:rPr lang="en-US" sz="2000" dirty="0"/>
              <a:t> The volume of data written by EPI-Hi to the spacecraft as a function of time must be managed so that we do not run out of SSR space before the end of the encounter.</a:t>
            </a:r>
          </a:p>
          <a:p>
            <a:r>
              <a:rPr lang="en-US" sz="2000" i="1" dirty="0"/>
              <a:t>Rationale/</a:t>
            </a:r>
            <a:r>
              <a:rPr lang="en-US" sz="2000" i="1" dirty="0" err="1"/>
              <a:t>Flowdown</a:t>
            </a:r>
            <a:r>
              <a:rPr lang="en-US" sz="2000" i="1" dirty="0"/>
              <a:t>: </a:t>
            </a:r>
            <a:r>
              <a:rPr lang="en-US" sz="2000" dirty="0"/>
              <a:t>Self-imposed.</a:t>
            </a:r>
          </a:p>
          <a:p>
            <a:r>
              <a:rPr lang="en-US" sz="2000" dirty="0"/>
              <a:t>ID: L5-INSTSW-134</a:t>
            </a:r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Description of Task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3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From Spacecraft Time/Status Message, updated every second:</a:t>
            </a:r>
          </a:p>
          <a:p>
            <a:r>
              <a:rPr lang="en-US" sz="2000" dirty="0" smtClean="0"/>
              <a:t>Mission Elapsed Time (MET). Seconds since Jan 1 2010 (drifts).</a:t>
            </a:r>
          </a:p>
          <a:p>
            <a:r>
              <a:rPr lang="en-US" sz="2000" dirty="0" smtClean="0"/>
              <a:t>Solar Distance (km).</a:t>
            </a:r>
          </a:p>
          <a:p>
            <a:r>
              <a:rPr lang="en-US" sz="2000" dirty="0" smtClean="0"/>
              <a:t>Solar Distance Valid. 0=Not valid. 1=Valid.</a:t>
            </a:r>
          </a:p>
          <a:p>
            <a:r>
              <a:rPr lang="en-US" sz="2000" dirty="0"/>
              <a:t>Solar Distance Inflection. 0=Decreasing. 1=Increasing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EPI-Hi SSR Allocation Status: </a:t>
            </a:r>
            <a:r>
              <a:rPr lang="en-US" sz="2000" b="1" dirty="0" smtClean="0"/>
              <a:t>SSR%FULL</a:t>
            </a:r>
            <a:r>
              <a:rPr lang="en-US" sz="2000" dirty="0" smtClean="0"/>
              <a:t>:  0-255. 255 = 100%</a:t>
            </a:r>
          </a:p>
          <a:p>
            <a:pPr lvl="1"/>
            <a:r>
              <a:rPr lang="en-US" sz="1600" dirty="0" smtClean="0"/>
              <a:t>Note: S/C will stop recording new EPI-Hi data to the SSR when this parameter reaches 255 (100% full)</a:t>
            </a:r>
          </a:p>
          <a:p>
            <a:r>
              <a:rPr lang="en-US" sz="2000" dirty="0" smtClean="0"/>
              <a:t>Encounter Flag? I don’t see one in the latest GI-ICD.</a:t>
            </a:r>
            <a:endParaRPr lang="en-US" sz="2000" dirty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Available Inputs (1)</a:t>
            </a:r>
          </a:p>
        </p:txBody>
      </p:sp>
    </p:spTree>
    <p:extLst>
      <p:ext uri="{BB962C8B-B14F-4D97-AF65-F5344CB8AC3E}">
        <p14:creationId xmlns:p14="http://schemas.microsoft.com/office/powerpoint/2010/main" val="328819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4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447800"/>
            <a:ext cx="8369300" cy="4927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Input set via ground command to DPU, prior to each Encounter</a:t>
            </a:r>
          </a:p>
          <a:p>
            <a:pPr marL="0" indent="0">
              <a:buNone/>
            </a:pPr>
            <a:r>
              <a:rPr lang="en-US" sz="2000" dirty="0" smtClean="0"/>
              <a:t>We can define whatever parameters we need, but here is a minimal suggested set:</a:t>
            </a:r>
          </a:p>
          <a:p>
            <a:r>
              <a:rPr lang="en-US" sz="1800" dirty="0" smtClean="0"/>
              <a:t>Total SSR Allocation (bytes): </a:t>
            </a:r>
            <a:r>
              <a:rPr lang="en-US" sz="1800" b="1" dirty="0" smtClean="0"/>
              <a:t>SSR_ALLOC</a:t>
            </a:r>
            <a:r>
              <a:rPr lang="en-US" sz="1800" dirty="0" smtClean="0"/>
              <a:t>.  Equals number of bytes written to SSR when SSR allocation Status from spacecraft = 255 (100%).</a:t>
            </a:r>
          </a:p>
          <a:p>
            <a:pPr lvl="1"/>
            <a:r>
              <a:rPr lang="en-US" sz="1400" dirty="0"/>
              <a:t>This could be the same for every encounter, but may change…</a:t>
            </a:r>
          </a:p>
          <a:p>
            <a:pPr lvl="1"/>
            <a:r>
              <a:rPr lang="en-US" sz="1400" dirty="0"/>
              <a:t>Needed for DPU to meter the data flow to SSR.</a:t>
            </a:r>
          </a:p>
          <a:p>
            <a:r>
              <a:rPr lang="en-US" sz="1800" dirty="0" smtClean="0"/>
              <a:t>Encounter Start time (MET seconds): </a:t>
            </a:r>
            <a:r>
              <a:rPr lang="en-US" sz="1800" b="1" dirty="0" smtClean="0"/>
              <a:t>ESTART</a:t>
            </a:r>
            <a:r>
              <a:rPr lang="en-US" sz="1800" dirty="0" smtClean="0"/>
              <a:t> (or Encounter Start Solar Distance?)</a:t>
            </a:r>
          </a:p>
          <a:p>
            <a:r>
              <a:rPr lang="en-US" sz="1800" dirty="0" smtClean="0"/>
              <a:t>Predicted Encounter time length (seconds): </a:t>
            </a:r>
            <a:r>
              <a:rPr lang="en-US" sz="1800" b="1" dirty="0" smtClean="0"/>
              <a:t>ELENGTH</a:t>
            </a:r>
          </a:p>
          <a:p>
            <a:pPr lvl="1"/>
            <a:r>
              <a:rPr lang="en-US" sz="1400" dirty="0"/>
              <a:t>Needed for DPU to meter the data flow to SSR.</a:t>
            </a:r>
          </a:p>
          <a:p>
            <a:r>
              <a:rPr lang="en-US" sz="1800" dirty="0" smtClean="0"/>
              <a:t>Amount of SSR allocation to reserve for use after end of encounter (bytes): </a:t>
            </a:r>
            <a:r>
              <a:rPr lang="en-US" sz="1800" b="1" dirty="0" smtClean="0"/>
              <a:t>SSR_RESERVE</a:t>
            </a:r>
          </a:p>
          <a:p>
            <a:pPr lvl="1"/>
            <a:r>
              <a:rPr lang="en-US" sz="1400" dirty="0" smtClean="0"/>
              <a:t>EPI-Hi will (hopefully) be powered-up and delivering low-rate data to the SSR after the end of each encounter. The SSR allocation status from the spacecraft will be adjusted downwards (or reset to 0%) at some point after the end of the encounter, but the timing is TBD. </a:t>
            </a:r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Available Inputs (2)</a:t>
            </a:r>
          </a:p>
        </p:txBody>
      </p:sp>
    </p:spTree>
    <p:extLst>
      <p:ext uri="{BB962C8B-B14F-4D97-AF65-F5344CB8AC3E}">
        <p14:creationId xmlns:p14="http://schemas.microsoft.com/office/powerpoint/2010/main" val="347309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5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447800"/>
            <a:ext cx="8369300" cy="4927600"/>
          </a:xfrm>
        </p:spPr>
        <p:txBody>
          <a:bodyPr/>
          <a:lstStyle/>
          <a:p>
            <a:r>
              <a:rPr lang="en-US" sz="1800" dirty="0" smtClean="0"/>
              <a:t>The DPU has no significant data storage capacity (128kwords SRAM, much of which is used by code and data </a:t>
            </a:r>
            <a:r>
              <a:rPr lang="en-US" sz="1800" dirty="0" smtClean="0"/>
              <a:t>buffers)…we can’t “save up” some data and telemeter it some time in </a:t>
            </a:r>
            <a:r>
              <a:rPr lang="en-US" sz="1800" smtClean="0"/>
              <a:t>the future.</a:t>
            </a:r>
            <a:endParaRPr lang="en-US" sz="1800" dirty="0" smtClean="0"/>
          </a:p>
          <a:p>
            <a:r>
              <a:rPr lang="en-US" sz="1800" dirty="0" smtClean="0"/>
              <a:t>Event prioritization is implemented in the telescope MISCS, and events flow to the DPU from each of the telescopes at a rate up to the bandwidth capacity of the telescope-DPU serial link.</a:t>
            </a:r>
          </a:p>
          <a:p>
            <a:r>
              <a:rPr lang="en-US" sz="1800" dirty="0" smtClean="0"/>
              <a:t>The DPU knows which telescope an events comes from but does not know anything about the “importance” of any individual event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There are no commanding opportunities during encounters.</a:t>
            </a:r>
            <a:endParaRPr lang="en-US" sz="1400" dirty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418119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6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447800"/>
            <a:ext cx="8369300" cy="49276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WHILE (Encounter==TRUE)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Each Hour (or whatever time unit we agree upon)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#HOURS_LEFT = (ESTART + ELENGTH – MET)/3600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#BYTES_LEFT = (SSR_ALLOC * SSR%FULL) – SSR_RESERVE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	IF (</a:t>
            </a:r>
            <a:r>
              <a:rPr lang="en-US" sz="1600" dirty="0"/>
              <a:t>#BYTES_LEFT </a:t>
            </a:r>
            <a:r>
              <a:rPr lang="en-US" sz="1600" dirty="0" smtClean="0"/>
              <a:t>&gt; 0)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#BYTESPERHOUR = #BYTES_LEFT/#HOURS_LEFT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ELSE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#BYTESPERHOUR = 0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ENDIF</a:t>
            </a:r>
            <a:br>
              <a:rPr lang="en-US" sz="1600" dirty="0" smtClean="0"/>
            </a:br>
            <a:r>
              <a:rPr lang="en-US" sz="1600" dirty="0" smtClean="0"/>
              <a:t>ENDWHILE</a:t>
            </a:r>
          </a:p>
          <a:p>
            <a:r>
              <a:rPr lang="en-US" sz="1600" dirty="0" smtClean="0"/>
              <a:t>Nominally, the </a:t>
            </a:r>
            <a:r>
              <a:rPr lang="en-US" sz="1600" dirty="0"/>
              <a:t>#</a:t>
            </a:r>
            <a:r>
              <a:rPr lang="en-US" sz="1600" dirty="0" smtClean="0"/>
              <a:t>BYTESPERHOUR value is enough to send 1 hour of “IN_ENCOUNTER” EPI-Hi rates and HK data, plus some events, to the SSR.</a:t>
            </a:r>
          </a:p>
          <a:p>
            <a:r>
              <a:rPr lang="en-US" sz="1600" dirty="0" smtClean="0"/>
              <a:t>If solar activity is low early in an encounter, we won’t collect enough events in an hour to use up the full </a:t>
            </a:r>
            <a:r>
              <a:rPr lang="en-US" sz="1600" dirty="0"/>
              <a:t>#</a:t>
            </a:r>
            <a:r>
              <a:rPr lang="en-US" sz="1600" dirty="0" smtClean="0"/>
              <a:t>BYTESPERHOUR. Thus, </a:t>
            </a:r>
            <a:r>
              <a:rPr lang="en-US" sz="1600" dirty="0"/>
              <a:t>#</a:t>
            </a:r>
            <a:r>
              <a:rPr lang="en-US" sz="1600" dirty="0" smtClean="0"/>
              <a:t>BYTESPERHOUR may grow in size later in the encounter.</a:t>
            </a:r>
          </a:p>
          <a:p>
            <a:r>
              <a:rPr lang="en-US" sz="1600" dirty="0" smtClean="0"/>
              <a:t>It is </a:t>
            </a:r>
            <a:r>
              <a:rPr lang="en-US" sz="1600" dirty="0" smtClean="0">
                <a:solidFill>
                  <a:srgbClr val="FF0000"/>
                </a:solidFill>
              </a:rPr>
              <a:t>TBD</a:t>
            </a:r>
            <a:r>
              <a:rPr lang="en-US" sz="1600" dirty="0" smtClean="0"/>
              <a:t> what the DPU should do if we have a situation where we have to start an encounter and </a:t>
            </a:r>
            <a:r>
              <a:rPr lang="en-US" sz="1600" dirty="0"/>
              <a:t>#BYTESPERHOUR </a:t>
            </a:r>
            <a:r>
              <a:rPr lang="en-US" sz="1600" dirty="0" smtClean="0"/>
              <a:t>&lt; </a:t>
            </a:r>
            <a:r>
              <a:rPr lang="en-US" sz="1600" dirty="0" err="1" smtClean="0"/>
              <a:t>rates+HK</a:t>
            </a:r>
            <a:endParaRPr lang="en-US" sz="1600" dirty="0" smtClean="0"/>
          </a:p>
          <a:p>
            <a:r>
              <a:rPr lang="en-US" sz="1600" smtClean="0"/>
              <a:t>Comments/Improvements welcome…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Proposed Data Metering Algorithm (Simplest possible, I think)</a:t>
            </a:r>
          </a:p>
        </p:txBody>
      </p:sp>
    </p:spTree>
    <p:extLst>
      <p:ext uri="{BB962C8B-B14F-4D97-AF65-F5344CB8AC3E}">
        <p14:creationId xmlns:p14="http://schemas.microsoft.com/office/powerpoint/2010/main" val="143882231"/>
      </p:ext>
    </p:extLst>
  </p:cSld>
  <p:clrMapOvr>
    <a:masterClrMapping/>
  </p:clrMapOvr>
</p:sld>
</file>

<file path=ppt/theme/theme1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NuSTAR_Master_Template_20080514</Template>
  <TotalTime>7744</TotalTime>
  <Words>564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Global</vt:lpstr>
      <vt:lpstr>Epi-Hi Flight Software</vt:lpstr>
      <vt:lpstr>Description of Task</vt:lpstr>
      <vt:lpstr>Available Inputs (1)</vt:lpstr>
      <vt:lpstr>Available Inputs (2)</vt:lpstr>
      <vt:lpstr>Constraints</vt:lpstr>
      <vt:lpstr>Proposed Data Metering Algorithm (Simplest possible, I think)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 Willis</dc:creator>
  <cp:lastModifiedBy>Andrew Davis</cp:lastModifiedBy>
  <cp:revision>90</cp:revision>
  <cp:lastPrinted>2013-05-06T21:58:50Z</cp:lastPrinted>
  <dcterms:created xsi:type="dcterms:W3CDTF">2008-06-02T21:56:49Z</dcterms:created>
  <dcterms:modified xsi:type="dcterms:W3CDTF">2014-11-02T02:03:08Z</dcterms:modified>
</cp:coreProperties>
</file>