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60" r:id="rId2"/>
    <p:sldId id="279" r:id="rId3"/>
    <p:sldId id="280" r:id="rId4"/>
    <p:sldId id="284" r:id="rId5"/>
    <p:sldId id="283" r:id="rId6"/>
    <p:sldId id="285" r:id="rId7"/>
    <p:sldId id="286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defTabSz="93241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defTabSz="93241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latin typeface="Arial" charset="0"/>
              </a:defRPr>
            </a:lvl1pPr>
          </a:lstStyle>
          <a:p>
            <a:pPr>
              <a:defRPr/>
            </a:pPr>
            <a:fld id="{D53B0E66-19F2-49B3-96F0-EB2A23F53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07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D0789-3FE5-4E2E-ACFF-F993D2A7E5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687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9900" y="1397000"/>
            <a:ext cx="83693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6700" y="6372225"/>
            <a:ext cx="1104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3399"/>
                </a:solidFill>
                <a:latin typeface="Arial" charset="0"/>
              </a:defRPr>
            </a:lvl1pPr>
          </a:lstStyle>
          <a:p>
            <a:pPr>
              <a:defRPr/>
            </a:pPr>
            <a:fld id="{AF0BAC3B-F929-422C-80E0-73018C39B7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>
            <a:off x="1028700" y="1143000"/>
            <a:ext cx="7772400" cy="0"/>
          </a:xfrm>
          <a:prstGeom prst="line">
            <a:avLst/>
          </a:prstGeom>
          <a:noFill/>
          <a:ln w="57150" cmpd="thickThin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1431925" y="6132513"/>
            <a:ext cx="22177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smtClean="0">
                <a:solidFill>
                  <a:schemeClr val="bg1"/>
                </a:solidFill>
              </a:rPr>
              <a:t>Theme Message (List 3 strengths ?)</a:t>
            </a: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4252913" y="3348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31" name="AutoShape 9"/>
          <p:cNvSpPr>
            <a:spLocks noChangeArrowheads="1"/>
          </p:cNvSpPr>
          <p:nvPr/>
        </p:nvSpPr>
        <p:spPr bwMode="auto">
          <a:xfrm>
            <a:off x="6731000" y="739775"/>
            <a:ext cx="568325" cy="187325"/>
          </a:xfrm>
          <a:prstGeom prst="rtTriangl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AutoShape 10"/>
          <p:cNvSpPr>
            <a:spLocks noChangeArrowheads="1"/>
          </p:cNvSpPr>
          <p:nvPr/>
        </p:nvSpPr>
        <p:spPr bwMode="auto">
          <a:xfrm flipV="1">
            <a:off x="6743700" y="358775"/>
            <a:ext cx="568325" cy="187325"/>
          </a:xfrm>
          <a:prstGeom prst="rtTriangl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AutoShape 11"/>
          <p:cNvSpPr>
            <a:spLocks noChangeArrowheads="1"/>
          </p:cNvSpPr>
          <p:nvPr/>
        </p:nvSpPr>
        <p:spPr bwMode="auto">
          <a:xfrm>
            <a:off x="7197725" y="717550"/>
            <a:ext cx="666750" cy="215900"/>
          </a:xfrm>
          <a:prstGeom prst="rtTriangl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AutoShape 12"/>
          <p:cNvSpPr>
            <a:spLocks noChangeArrowheads="1"/>
          </p:cNvSpPr>
          <p:nvPr/>
        </p:nvSpPr>
        <p:spPr bwMode="auto">
          <a:xfrm flipV="1">
            <a:off x="7167563" y="225425"/>
            <a:ext cx="666750" cy="214313"/>
          </a:xfrm>
          <a:prstGeom prst="rtTriangl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6" name="Picture 20" descr="BlueSolarProbePlusBannerTemplate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075"/>
          <a:stretch>
            <a:fillRect/>
          </a:stretch>
        </p:blipFill>
        <p:spPr bwMode="auto">
          <a:xfrm>
            <a:off x="0" y="-165100"/>
            <a:ext cx="91440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i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23BAC9-44FD-41A0-9AC5-7BB7AF3F62B5}" type="slidenum">
              <a:rPr lang="en-US" sz="1000" smtClean="0">
                <a:solidFill>
                  <a:srgbClr val="003399"/>
                </a:solidFill>
              </a:rPr>
              <a:pPr eaLnBrk="1" hangingPunct="1"/>
              <a:t>1</a:t>
            </a:fld>
            <a:endParaRPr lang="en-US" sz="1000" smtClean="0">
              <a:solidFill>
                <a:srgbClr val="003399"/>
              </a:solidFill>
            </a:endParaRPr>
          </a:p>
        </p:txBody>
      </p:sp>
      <p:sp>
        <p:nvSpPr>
          <p:cNvPr id="205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en-US" dirty="0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dirty="0" smtClean="0"/>
              <a:t>Detection and Handling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dirty="0" smtClean="0"/>
              <a:t> of Crosstalk signals from the PHASICs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dirty="0" smtClean="0"/>
              <a:t> for Epi-Hi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kern="0" dirty="0" smtClean="0"/>
              <a:t>Andrew Davis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kern="0" dirty="0" smtClean="0"/>
              <a:t>November </a:t>
            </a:r>
            <a:r>
              <a:rPr lang="en-US" kern="0" dirty="0" smtClean="0"/>
              <a:t>05, </a:t>
            </a:r>
            <a:r>
              <a:rPr lang="en-US" kern="0" dirty="0" smtClean="0"/>
              <a:t>2014</a:t>
            </a:r>
          </a:p>
        </p:txBody>
      </p:sp>
      <p:sp>
        <p:nvSpPr>
          <p:cNvPr id="2053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Epi-Hi Flight Software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0BC069-43A3-46DA-B0AE-5E95FE2326C4}" type="slidenum">
              <a:rPr lang="en-US" sz="1000" smtClean="0">
                <a:solidFill>
                  <a:srgbClr val="003399"/>
                </a:solidFill>
              </a:rPr>
              <a:pPr eaLnBrk="1" hangingPunct="1"/>
              <a:t>2</a:t>
            </a:fld>
            <a:endParaRPr lang="en-US" sz="1000" smtClean="0">
              <a:solidFill>
                <a:srgbClr val="0033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From Flight Software Requirements Doc:</a:t>
            </a:r>
            <a:endParaRPr lang="en-US" sz="2000" dirty="0" smtClean="0"/>
          </a:p>
          <a:p>
            <a:r>
              <a:rPr lang="en-US" sz="2000" dirty="0"/>
              <a:t>Each Peripheral MISC FSW shall be capable of using the 16-bit shift register data provided by the PHASICs to detect and flag detector signals that result from crosstalk. </a:t>
            </a:r>
          </a:p>
          <a:p>
            <a:r>
              <a:rPr lang="en-US" sz="2000" i="1" dirty="0"/>
              <a:t>Context:</a:t>
            </a:r>
            <a:r>
              <a:rPr lang="en-US" sz="2000" dirty="0"/>
              <a:t> To aid in identifying signals that have been contaminated by pileup or crosstalk, a 16 bit shift register in each PHASIC low and high gain signal chain is configured to sample the discriminator output. During livetime and for about 0.5 </a:t>
            </a:r>
            <a:r>
              <a:rPr lang="en-US" sz="2000" dirty="0" err="1"/>
              <a:t>usec</a:t>
            </a:r>
            <a:r>
              <a:rPr lang="en-US" sz="2000" dirty="0"/>
              <a:t> after the system-wide closing of all linear gates via the </a:t>
            </a:r>
            <a:r>
              <a:rPr lang="en-US" sz="2000" dirty="0" err="1"/>
              <a:t>clg</a:t>
            </a:r>
            <a:r>
              <a:rPr lang="en-US" sz="2000" dirty="0"/>
              <a:t> signal (see PHASIC Manual, Ref. 11) the shift registers are clocked at 4 </a:t>
            </a:r>
            <a:r>
              <a:rPr lang="en-US" sz="2000" dirty="0" err="1"/>
              <a:t>MHz.</a:t>
            </a:r>
            <a:r>
              <a:rPr lang="en-US" sz="2000" dirty="0"/>
              <a:t> When the clocking stops following </a:t>
            </a:r>
            <a:r>
              <a:rPr lang="en-US" sz="2000" dirty="0" err="1"/>
              <a:t>clg</a:t>
            </a:r>
            <a:r>
              <a:rPr lang="en-US" sz="2000" dirty="0"/>
              <a:t>, the shift registers are frozen until they are read out and contain information about the prior 4 </a:t>
            </a:r>
            <a:r>
              <a:rPr lang="en-US" sz="2000" dirty="0" err="1"/>
              <a:t>usec</a:t>
            </a:r>
            <a:r>
              <a:rPr lang="en-US" sz="2000" dirty="0"/>
              <a:t> of discriminator activity. These shift registers for monitoring the discriminator activity were added for the Solar Probe PHASIC based on experience with the use of the STEREO PHASICs.</a:t>
            </a:r>
          </a:p>
          <a:p>
            <a:r>
              <a:rPr lang="en-US" sz="2000" i="1" dirty="0"/>
              <a:t>Rationale/</a:t>
            </a:r>
            <a:r>
              <a:rPr lang="en-US" sz="2000" i="1" dirty="0" err="1"/>
              <a:t>Flowdown</a:t>
            </a:r>
            <a:r>
              <a:rPr lang="en-US" sz="2000" i="1" dirty="0"/>
              <a:t>: </a:t>
            </a:r>
            <a:r>
              <a:rPr lang="en-US" sz="2000" dirty="0"/>
              <a:t>Self-imposed</a:t>
            </a:r>
          </a:p>
          <a:p>
            <a:r>
              <a:rPr lang="en-US" sz="2000" dirty="0"/>
              <a:t>ID: L5-INSTSW-75</a:t>
            </a:r>
          </a:p>
          <a:p>
            <a:endParaRPr lang="en-US" sz="2000" dirty="0"/>
          </a:p>
        </p:txBody>
      </p:sp>
      <p:sp>
        <p:nvSpPr>
          <p:cNvPr id="307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Description of Task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0BC069-43A3-46DA-B0AE-5E95FE2326C4}" type="slidenum">
              <a:rPr lang="en-US" sz="1000" smtClean="0">
                <a:solidFill>
                  <a:srgbClr val="003399"/>
                </a:solidFill>
              </a:rPr>
              <a:pPr eaLnBrk="1" hangingPunct="1"/>
              <a:t>3</a:t>
            </a:fld>
            <a:endParaRPr lang="en-US" sz="1000" smtClean="0">
              <a:solidFill>
                <a:srgbClr val="003399"/>
              </a:solidFill>
            </a:endParaRPr>
          </a:p>
        </p:txBody>
      </p:sp>
      <p:sp>
        <p:nvSpPr>
          <p:cNvPr id="307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Available Inputs (1)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1562100"/>
            <a:ext cx="7743825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9900" y="5791200"/>
            <a:ext cx="83693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000" kern="0" dirty="0" smtClean="0"/>
              <a:t>For each detector signal (pulse-height) read out from the PHASIC, 16 bits of discriminator output are also read out. The characteristics of these 16 bits are different for crosstalk signals versus real signals. </a:t>
            </a:r>
          </a:p>
        </p:txBody>
      </p:sp>
    </p:spTree>
    <p:extLst>
      <p:ext uri="{BB962C8B-B14F-4D97-AF65-F5344CB8AC3E}">
        <p14:creationId xmlns:p14="http://schemas.microsoft.com/office/powerpoint/2010/main" val="328819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0BC069-43A3-46DA-B0AE-5E95FE2326C4}" type="slidenum">
              <a:rPr lang="en-US" sz="1000" smtClean="0">
                <a:solidFill>
                  <a:srgbClr val="003399"/>
                </a:solidFill>
              </a:rPr>
              <a:pPr eaLnBrk="1" hangingPunct="1"/>
              <a:t>4</a:t>
            </a:fld>
            <a:endParaRPr lang="en-US" sz="1000" smtClean="0">
              <a:solidFill>
                <a:srgbClr val="003399"/>
              </a:solidFill>
            </a:endParaRPr>
          </a:p>
        </p:txBody>
      </p:sp>
      <p:sp>
        <p:nvSpPr>
          <p:cNvPr id="307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Available Inputs (2)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9900" y="4695825"/>
            <a:ext cx="83693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 smtClean="0"/>
              <a:t>Within each telescope (LET1, LET2, HET), the detector signals are routed to the PHASIC inputs such that signals from adjacent detector layers are not on the same PHASIC.</a:t>
            </a:r>
          </a:p>
          <a:p>
            <a:r>
              <a:rPr lang="en-US" sz="1600" kern="0" dirty="0" smtClean="0"/>
              <a:t>This minimizes the chance that the coincidence-logic generates false triggers due to crosstalk signals.</a:t>
            </a:r>
          </a:p>
          <a:p>
            <a:r>
              <a:rPr lang="en-US" sz="1600" kern="0" dirty="0" smtClean="0"/>
              <a:t>Also, within each PHASIC, it is possible to identify crosstalk signals based on their amplitude, and the amplitude of the largest signal in the PHASIC – see later slides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1524000"/>
            <a:ext cx="7038975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2346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0BC069-43A3-46DA-B0AE-5E95FE2326C4}" type="slidenum">
              <a:rPr lang="en-US" sz="1000" smtClean="0">
                <a:solidFill>
                  <a:srgbClr val="003399"/>
                </a:solidFill>
              </a:rPr>
              <a:pPr eaLnBrk="1" hangingPunct="1"/>
              <a:t>5</a:t>
            </a:fld>
            <a:endParaRPr lang="en-US" sz="1000" smtClean="0">
              <a:solidFill>
                <a:srgbClr val="0033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1447800"/>
            <a:ext cx="8369300" cy="4927600"/>
          </a:xfrm>
        </p:spPr>
        <p:txBody>
          <a:bodyPr/>
          <a:lstStyle/>
          <a:p>
            <a:r>
              <a:rPr lang="en-US" sz="1800" dirty="0" smtClean="0"/>
              <a:t>What signal levels in one channel generate crosstalk signals on other channels in a PHASIC?</a:t>
            </a:r>
          </a:p>
          <a:p>
            <a:r>
              <a:rPr lang="en-US" sz="1800" dirty="0" smtClean="0"/>
              <a:t>What is the distribution of amplitudes of crosstalk signals? Maximum amplitude?</a:t>
            </a:r>
          </a:p>
          <a:p>
            <a:r>
              <a:rPr lang="en-US" sz="1800" dirty="0" smtClean="0"/>
              <a:t>If a channe</a:t>
            </a:r>
            <a:r>
              <a:rPr lang="en-US" sz="1800" dirty="0"/>
              <a:t>l</a:t>
            </a:r>
            <a:r>
              <a:rPr lang="en-US" sz="1800" dirty="0" smtClean="0"/>
              <a:t> on a PHASIC has a signal large enough to generate crosstalk, are all other channels on that PHASIC affected the same?</a:t>
            </a:r>
            <a:endParaRPr lang="en-US" sz="1800" dirty="0"/>
          </a:p>
          <a:p>
            <a:r>
              <a:rPr lang="en-US" sz="1800" dirty="0" smtClean="0"/>
              <a:t>What about 2 large valid signals on a PHASIC? Do the crosstalk signals on other channels add?</a:t>
            </a:r>
          </a:p>
          <a:p>
            <a:endParaRPr lang="en-US" sz="1800" dirty="0"/>
          </a:p>
          <a:p>
            <a:r>
              <a:rPr lang="en-US" sz="1800" dirty="0" smtClean="0">
                <a:solidFill>
                  <a:srgbClr val="FF0000"/>
                </a:solidFill>
              </a:rPr>
              <a:t>This is TBD – Can Rick Cook provide input? Is this all the same as in STEREO PHASICs?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07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Crosstalk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418119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0BC069-43A3-46DA-B0AE-5E95FE2326C4}" type="slidenum">
              <a:rPr lang="en-US" sz="1000" smtClean="0">
                <a:solidFill>
                  <a:srgbClr val="003399"/>
                </a:solidFill>
              </a:rPr>
              <a:pPr eaLnBrk="1" hangingPunct="1"/>
              <a:t>6</a:t>
            </a:fld>
            <a:endParaRPr lang="en-US" sz="1000" smtClean="0">
              <a:solidFill>
                <a:srgbClr val="0033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1447800"/>
            <a:ext cx="8369300" cy="4927600"/>
          </a:xfrm>
        </p:spPr>
        <p:txBody>
          <a:bodyPr/>
          <a:lstStyle/>
          <a:p>
            <a:r>
              <a:rPr lang="en-US" sz="1800" dirty="0" smtClean="0">
                <a:solidFill>
                  <a:srgbClr val="FF0000"/>
                </a:solidFill>
              </a:rPr>
              <a:t>This is TBD – Can Rick Cook provide input?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07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Examples of Valid and Crosstalk patterns in 16-bit Discriminator Shift Registers  </a:t>
            </a:r>
          </a:p>
        </p:txBody>
      </p:sp>
    </p:spTree>
    <p:extLst>
      <p:ext uri="{BB962C8B-B14F-4D97-AF65-F5344CB8AC3E}">
        <p14:creationId xmlns:p14="http://schemas.microsoft.com/office/powerpoint/2010/main" val="1118215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0BC069-43A3-46DA-B0AE-5E95FE2326C4}" type="slidenum">
              <a:rPr lang="en-US" sz="1000" smtClean="0">
                <a:solidFill>
                  <a:srgbClr val="003399"/>
                </a:solidFill>
              </a:rPr>
              <a:pPr eaLnBrk="1" hangingPunct="1"/>
              <a:t>7</a:t>
            </a:fld>
            <a:endParaRPr lang="en-US" sz="1000" smtClean="0">
              <a:solidFill>
                <a:srgbClr val="0033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1447800"/>
            <a:ext cx="8369300" cy="49276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CT_THRESH = Amplitude above which a valid pulse-height can generate crosstalk signals.</a:t>
            </a:r>
          </a:p>
          <a:p>
            <a:pPr marL="0" indent="0">
              <a:buNone/>
            </a:pPr>
            <a:r>
              <a:rPr lang="en-US" sz="1600" dirty="0" smtClean="0"/>
              <a:t>CT_MAX = Maximum amplitude of a crosstalk signal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1600" dirty="0" smtClean="0"/>
              <a:t>FOR Each PHASIC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Find highest-amplitude signal = SIG_HI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IF (SIG_HI &gt; CT_THRESH)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Scan through the PHASIC channels, and delete all channels from the 		list for which the 16 bits </a:t>
            </a:r>
            <a:r>
              <a:rPr lang="en-US" sz="1600" dirty="0"/>
              <a:t>of </a:t>
            </a:r>
            <a:r>
              <a:rPr lang="en-US" sz="1600" dirty="0" smtClean="0"/>
              <a:t>discriminator output indicate the signal 		results from crosstalk. 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Also delete from the list all channels from the list with pulse-height 		amplitude &lt; CT_MAX, since they are likely to be crosstalk signals.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ENDIF</a:t>
            </a:r>
          </a:p>
          <a:p>
            <a:pPr marL="0" indent="0">
              <a:buNone/>
            </a:pPr>
            <a:r>
              <a:rPr lang="en-US" sz="1600" dirty="0" smtClean="0"/>
              <a:t>ENDFOR	</a:t>
            </a:r>
          </a:p>
          <a:p>
            <a:pPr marL="0" indent="0">
              <a:buNone/>
            </a:pPr>
            <a:r>
              <a:rPr lang="en-US" sz="1600" dirty="0" smtClean="0"/>
              <a:t>The event is then processed, paying attention only to the channels left in the list, per the documented Onboard Event Processing scheme.</a:t>
            </a:r>
          </a:p>
          <a:p>
            <a:pPr marL="0" indent="0">
              <a:buNone/>
            </a:pPr>
            <a:r>
              <a:rPr lang="en-US" sz="1600" dirty="0" smtClean="0"/>
              <a:t>	</a:t>
            </a:r>
          </a:p>
          <a:p>
            <a:pPr marL="0" indent="0">
              <a:buNone/>
            </a:pPr>
            <a:r>
              <a:rPr lang="en-US" sz="1600" dirty="0" smtClean="0"/>
              <a:t>		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</p:txBody>
      </p:sp>
      <p:sp>
        <p:nvSpPr>
          <p:cNvPr id="307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Proposed Crosstalk Detection Algorithm (1)</a:t>
            </a:r>
          </a:p>
        </p:txBody>
      </p:sp>
    </p:spTree>
    <p:extLst>
      <p:ext uri="{BB962C8B-B14F-4D97-AF65-F5344CB8AC3E}">
        <p14:creationId xmlns:p14="http://schemas.microsoft.com/office/powerpoint/2010/main" val="2288146643"/>
      </p:ext>
    </p:extLst>
  </p:cSld>
  <p:clrMapOvr>
    <a:masterClrMapping/>
  </p:clrMapOvr>
</p:sld>
</file>

<file path=ppt/theme/theme1.xml><?xml version="1.0" encoding="utf-8"?>
<a:theme xmlns:a="http://schemas.openxmlformats.org/drawingml/2006/main" name="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NuSTAR_Master_Template_20080514</Template>
  <TotalTime>7946</TotalTime>
  <Words>479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Global</vt:lpstr>
      <vt:lpstr>Epi-Hi Flight Software</vt:lpstr>
      <vt:lpstr>Description of Task</vt:lpstr>
      <vt:lpstr>Available Inputs (1)</vt:lpstr>
      <vt:lpstr>Available Inputs (2)</vt:lpstr>
      <vt:lpstr>Crosstalk Characteristics</vt:lpstr>
      <vt:lpstr>Examples of Valid and Crosstalk patterns in 16-bit Discriminator Shift Registers  </vt:lpstr>
      <vt:lpstr>Proposed Crosstalk Detection Algorithm (1)</vt:lpstr>
    </vt:vector>
  </TitlesOfParts>
  <Company>JPL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Jason Willis</dc:creator>
  <cp:lastModifiedBy>Andrew Davis</cp:lastModifiedBy>
  <cp:revision>103</cp:revision>
  <cp:lastPrinted>2013-05-06T21:58:50Z</cp:lastPrinted>
  <dcterms:created xsi:type="dcterms:W3CDTF">2008-06-02T21:56:49Z</dcterms:created>
  <dcterms:modified xsi:type="dcterms:W3CDTF">2014-11-13T22:16:10Z</dcterms:modified>
</cp:coreProperties>
</file>