
<file path=[Content_Types].xml><?xml version="1.0" encoding="utf-8"?>
<Types xmlns="http://schemas.openxmlformats.org/package/2006/content-types">
  <Override PartName="/ppt/slideLayouts/slideLayout10.xml" ContentType="application/vnd.openxmlformats-officedocument.presentationml.slideLayout+xml"/>
  <Default Extension="bin" ContentType="application/vnd.openxmlformats-officedocument.presentationml.printerSettings"/>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4"/>
  </p:notesMasterIdLst>
  <p:handoutMasterIdLst>
    <p:handoutMasterId r:id="rId45"/>
  </p:handoutMasterIdLst>
  <p:sldIdLst>
    <p:sldId id="260" r:id="rId2"/>
    <p:sldId id="261" r:id="rId3"/>
    <p:sldId id="277" r:id="rId4"/>
    <p:sldId id="262" r:id="rId5"/>
    <p:sldId id="263" r:id="rId6"/>
    <p:sldId id="264" r:id="rId7"/>
    <p:sldId id="272" r:id="rId8"/>
    <p:sldId id="274" r:id="rId9"/>
    <p:sldId id="273" r:id="rId10"/>
    <p:sldId id="275" r:id="rId11"/>
    <p:sldId id="258" r:id="rId12"/>
    <p:sldId id="259" r:id="rId13"/>
    <p:sldId id="266" r:id="rId14"/>
    <p:sldId id="295" r:id="rId15"/>
    <p:sldId id="293" r:id="rId16"/>
    <p:sldId id="294" r:id="rId17"/>
    <p:sldId id="290" r:id="rId18"/>
    <p:sldId id="276" r:id="rId19"/>
    <p:sldId id="278" r:id="rId20"/>
    <p:sldId id="283" r:id="rId21"/>
    <p:sldId id="265" r:id="rId22"/>
    <p:sldId id="256" r:id="rId23"/>
    <p:sldId id="267" r:id="rId24"/>
    <p:sldId id="268" r:id="rId25"/>
    <p:sldId id="269" r:id="rId26"/>
    <p:sldId id="270" r:id="rId27"/>
    <p:sldId id="271" r:id="rId28"/>
    <p:sldId id="279" r:id="rId29"/>
    <p:sldId id="296" r:id="rId30"/>
    <p:sldId id="297" r:id="rId31"/>
    <p:sldId id="298" r:id="rId32"/>
    <p:sldId id="284" r:id="rId33"/>
    <p:sldId id="285" r:id="rId34"/>
    <p:sldId id="282" r:id="rId35"/>
    <p:sldId id="280" r:id="rId36"/>
    <p:sldId id="286" r:id="rId37"/>
    <p:sldId id="287" r:id="rId38"/>
    <p:sldId id="288" r:id="rId39"/>
    <p:sldId id="289" r:id="rId40"/>
    <p:sldId id="291" r:id="rId41"/>
    <p:sldId id="299" r:id="rId42"/>
    <p:sldId id="30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10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2" d="100"/>
          <a:sy n="122" d="100"/>
        </p:scale>
        <p:origin x="-377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303DBD-D7D5-7E48-A0E1-854DC0C383C8}" type="datetimeFigureOut">
              <a:rPr lang="en-US" smtClean="0"/>
              <a:pPr/>
              <a:t>2/28/13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D22757-DED7-1D4B-B453-6C8B380C8BE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72FAC-9BD6-F646-AA93-10556F030B7F}" type="datetimeFigureOut">
              <a:rPr lang="en-US" smtClean="0"/>
              <a:pPr/>
              <a:t>2/28/13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7BF97-9501-6245-804C-1EF692E13BE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sim001_let027_cropped.gif</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22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sim001_let036</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sim001_let044</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sim001_let045</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sim001_het013</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sim001_het014</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39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sim001_let036</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40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87BF97-9501-6245-804C-1EF692E13BE0}" type="slidenum">
              <a:rPr lang="en-US" smtClean="0"/>
              <a:pPr/>
              <a:t>41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87BF97-9501-6245-804C-1EF692E13BE0}"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sim001_let028_cropped.gif</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sim001_let029_cropped.gif</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sim001_let030_cropped.gif</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sim001_het010_cropped.gif</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sim001_het011_cropped.gif</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74688"/>
            <a:ext cx="4572000" cy="3429000"/>
          </a:xfrm>
        </p:spPr>
      </p:sp>
      <p:sp>
        <p:nvSpPr>
          <p:cNvPr id="3" name="Notes Placeholder 2"/>
          <p:cNvSpPr>
            <a:spLocks noGrp="1"/>
          </p:cNvSpPr>
          <p:nvPr>
            <p:ph type="body" idx="1"/>
          </p:nvPr>
        </p:nvSpPr>
        <p:spPr/>
        <p:txBody>
          <a:bodyPr>
            <a:normAutofit/>
          </a:bodyPr>
          <a:lstStyle/>
          <a:p>
            <a:r>
              <a:rPr lang="en-US" dirty="0" smtClean="0"/>
              <a:t>sim001_het012_cropped.gif</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87BF97-9501-6245-804C-1EF692E13BE0}"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sim001_let043</a:t>
            </a:r>
            <a:endParaRPr lang="en-US" dirty="0"/>
          </a:p>
        </p:txBody>
      </p:sp>
      <p:sp>
        <p:nvSpPr>
          <p:cNvPr id="4" name="Slide Number Placeholder 3"/>
          <p:cNvSpPr>
            <a:spLocks noGrp="1"/>
          </p:cNvSpPr>
          <p:nvPr>
            <p:ph type="sldNum" sz="quarter" idx="10"/>
          </p:nvPr>
        </p:nvSpPr>
        <p:spPr/>
        <p:txBody>
          <a:bodyPr/>
          <a:lstStyle/>
          <a:p>
            <a:fld id="{FA87BF97-9501-6245-804C-1EF692E13BE0}"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MW     1 March 2013</a:t>
            </a:r>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
        <p:nvSpPr>
          <p:cNvPr id="6" name="Slide Number Placeholder 5"/>
          <p:cNvSpPr>
            <a:spLocks noGrp="1"/>
          </p:cNvSpPr>
          <p:nvPr>
            <p:ph type="sldNum" sz="quarter" idx="12"/>
          </p:nvPr>
        </p:nvSpPr>
        <p:spPr/>
        <p:txBody>
          <a:bodyPr/>
          <a:lstStyle/>
          <a:p>
            <a:fld id="{4D57CB39-844D-174A-801C-748B2CFEEF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1 March 2013</a:t>
            </a:r>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
        <p:nvSpPr>
          <p:cNvPr id="6" name="Slide Number Placeholder 5"/>
          <p:cNvSpPr>
            <a:spLocks noGrp="1"/>
          </p:cNvSpPr>
          <p:nvPr>
            <p:ph type="sldNum" sz="quarter" idx="12"/>
          </p:nvPr>
        </p:nvSpPr>
        <p:spPr/>
        <p:txBody>
          <a:bodyPr/>
          <a:lstStyle/>
          <a:p>
            <a:fld id="{4D57CB39-844D-174A-801C-748B2CFEEF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1 March 2013</a:t>
            </a:r>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
        <p:nvSpPr>
          <p:cNvPr id="6" name="Slide Number Placeholder 5"/>
          <p:cNvSpPr>
            <a:spLocks noGrp="1"/>
          </p:cNvSpPr>
          <p:nvPr>
            <p:ph type="sldNum" sz="quarter" idx="12"/>
          </p:nvPr>
        </p:nvSpPr>
        <p:spPr/>
        <p:txBody>
          <a:bodyPr/>
          <a:lstStyle/>
          <a:p>
            <a:fld id="{4D57CB39-844D-174A-801C-748B2CFEEF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MW     1 March 2013</a:t>
            </a:r>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
        <p:nvSpPr>
          <p:cNvPr id="6" name="Slide Number Placeholder 5"/>
          <p:cNvSpPr>
            <a:spLocks noGrp="1"/>
          </p:cNvSpPr>
          <p:nvPr>
            <p:ph type="sldNum" sz="quarter" idx="12"/>
          </p:nvPr>
        </p:nvSpPr>
        <p:spPr/>
        <p:txBody>
          <a:bodyPr/>
          <a:lstStyle/>
          <a:p>
            <a:fld id="{4D57CB39-844D-174A-801C-748B2CFEEF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MW     1 March 2013</a:t>
            </a:r>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
        <p:nvSpPr>
          <p:cNvPr id="6" name="Slide Number Placeholder 5"/>
          <p:cNvSpPr>
            <a:spLocks noGrp="1"/>
          </p:cNvSpPr>
          <p:nvPr>
            <p:ph type="sldNum" sz="quarter" idx="12"/>
          </p:nvPr>
        </p:nvSpPr>
        <p:spPr/>
        <p:txBody>
          <a:bodyPr/>
          <a:lstStyle/>
          <a:p>
            <a:fld id="{4D57CB39-844D-174A-801C-748B2CFEEF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MW     1 March 2013</a:t>
            </a:r>
            <a:endParaRPr lang="en-US"/>
          </a:p>
        </p:txBody>
      </p:sp>
      <p:sp>
        <p:nvSpPr>
          <p:cNvPr id="6" name="Footer Placeholder 5"/>
          <p:cNvSpPr>
            <a:spLocks noGrp="1"/>
          </p:cNvSpPr>
          <p:nvPr>
            <p:ph type="ftr" sz="quarter" idx="11"/>
          </p:nvPr>
        </p:nvSpPr>
        <p:spPr/>
        <p:txBody>
          <a:bodyPr/>
          <a:lstStyle/>
          <a:p>
            <a:r>
              <a:rPr lang="en-US" smtClean="0"/>
              <a:t>ISIS/EPI-Hi PHASIC Parameter Review</a:t>
            </a:r>
            <a:endParaRPr lang="en-US"/>
          </a:p>
        </p:txBody>
      </p:sp>
      <p:sp>
        <p:nvSpPr>
          <p:cNvPr id="7" name="Slide Number Placeholder 6"/>
          <p:cNvSpPr>
            <a:spLocks noGrp="1"/>
          </p:cNvSpPr>
          <p:nvPr>
            <p:ph type="sldNum" sz="quarter" idx="12"/>
          </p:nvPr>
        </p:nvSpPr>
        <p:spPr/>
        <p:txBody>
          <a:bodyPr/>
          <a:lstStyle/>
          <a:p>
            <a:fld id="{4D57CB39-844D-174A-801C-748B2CFEEF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MW     1 March 2013</a:t>
            </a:r>
            <a:endParaRPr lang="en-US"/>
          </a:p>
        </p:txBody>
      </p:sp>
      <p:sp>
        <p:nvSpPr>
          <p:cNvPr id="8" name="Footer Placeholder 7"/>
          <p:cNvSpPr>
            <a:spLocks noGrp="1"/>
          </p:cNvSpPr>
          <p:nvPr>
            <p:ph type="ftr" sz="quarter" idx="11"/>
          </p:nvPr>
        </p:nvSpPr>
        <p:spPr/>
        <p:txBody>
          <a:bodyPr/>
          <a:lstStyle/>
          <a:p>
            <a:r>
              <a:rPr lang="en-US" smtClean="0"/>
              <a:t>ISIS/EPI-Hi PHASIC Parameter Review</a:t>
            </a:r>
            <a:endParaRPr lang="en-US"/>
          </a:p>
        </p:txBody>
      </p:sp>
      <p:sp>
        <p:nvSpPr>
          <p:cNvPr id="9" name="Slide Number Placeholder 8"/>
          <p:cNvSpPr>
            <a:spLocks noGrp="1"/>
          </p:cNvSpPr>
          <p:nvPr>
            <p:ph type="sldNum" sz="quarter" idx="12"/>
          </p:nvPr>
        </p:nvSpPr>
        <p:spPr/>
        <p:txBody>
          <a:bodyPr/>
          <a:lstStyle/>
          <a:p>
            <a:fld id="{4D57CB39-844D-174A-801C-748B2CFEEF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Footer Placeholder 3"/>
          <p:cNvSpPr>
            <a:spLocks noGrp="1"/>
          </p:cNvSpPr>
          <p:nvPr>
            <p:ph type="ftr" sz="quarter" idx="11"/>
          </p:nvPr>
        </p:nvSpPr>
        <p:spPr/>
        <p:txBody>
          <a:bodyPr/>
          <a:lstStyle/>
          <a:p>
            <a:r>
              <a:rPr lang="en-US" smtClean="0"/>
              <a:t>ISIS/EPI-Hi PHASIC Parameter Review</a:t>
            </a:r>
            <a:endParaRPr lang="en-US"/>
          </a:p>
        </p:txBody>
      </p:sp>
      <p:sp>
        <p:nvSpPr>
          <p:cNvPr id="5" name="Slide Number Placeholder 4"/>
          <p:cNvSpPr>
            <a:spLocks noGrp="1"/>
          </p:cNvSpPr>
          <p:nvPr>
            <p:ph type="sldNum" sz="quarter" idx="12"/>
          </p:nvPr>
        </p:nvSpPr>
        <p:spPr/>
        <p:txBody>
          <a:bodyPr/>
          <a:lstStyle/>
          <a:p>
            <a:fld id="{4D57CB39-844D-174A-801C-748B2CFEEF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MW     1 March 2013</a:t>
            </a:r>
            <a:endParaRPr lang="en-US"/>
          </a:p>
        </p:txBody>
      </p:sp>
      <p:sp>
        <p:nvSpPr>
          <p:cNvPr id="3" name="Footer Placeholder 2"/>
          <p:cNvSpPr>
            <a:spLocks noGrp="1"/>
          </p:cNvSpPr>
          <p:nvPr>
            <p:ph type="ftr" sz="quarter" idx="11"/>
          </p:nvPr>
        </p:nvSpPr>
        <p:spPr/>
        <p:txBody>
          <a:bodyPr/>
          <a:lstStyle/>
          <a:p>
            <a:r>
              <a:rPr lang="en-US" smtClean="0"/>
              <a:t>ISIS/EPI-Hi PHASIC Parameter Review</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MW     1 March 2013</a:t>
            </a:r>
            <a:endParaRPr lang="en-US"/>
          </a:p>
        </p:txBody>
      </p:sp>
      <p:sp>
        <p:nvSpPr>
          <p:cNvPr id="6" name="Footer Placeholder 5"/>
          <p:cNvSpPr>
            <a:spLocks noGrp="1"/>
          </p:cNvSpPr>
          <p:nvPr>
            <p:ph type="ftr" sz="quarter" idx="11"/>
          </p:nvPr>
        </p:nvSpPr>
        <p:spPr/>
        <p:txBody>
          <a:bodyPr/>
          <a:lstStyle/>
          <a:p>
            <a:r>
              <a:rPr lang="en-US" smtClean="0"/>
              <a:t>ISIS/EPI-Hi PHASIC Parameter Review</a:t>
            </a:r>
            <a:endParaRPr lang="en-US"/>
          </a:p>
        </p:txBody>
      </p:sp>
      <p:sp>
        <p:nvSpPr>
          <p:cNvPr id="7" name="Slide Number Placeholder 6"/>
          <p:cNvSpPr>
            <a:spLocks noGrp="1"/>
          </p:cNvSpPr>
          <p:nvPr>
            <p:ph type="sldNum" sz="quarter" idx="12"/>
          </p:nvPr>
        </p:nvSpPr>
        <p:spPr/>
        <p:txBody>
          <a:bodyPr/>
          <a:lstStyle/>
          <a:p>
            <a:fld id="{4D57CB39-844D-174A-801C-748B2CFEEF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MW     1 March 2013</a:t>
            </a:r>
            <a:endParaRPr lang="en-US"/>
          </a:p>
        </p:txBody>
      </p:sp>
      <p:sp>
        <p:nvSpPr>
          <p:cNvPr id="6" name="Footer Placeholder 5"/>
          <p:cNvSpPr>
            <a:spLocks noGrp="1"/>
          </p:cNvSpPr>
          <p:nvPr>
            <p:ph type="ftr" sz="quarter" idx="11"/>
          </p:nvPr>
        </p:nvSpPr>
        <p:spPr/>
        <p:txBody>
          <a:bodyPr/>
          <a:lstStyle/>
          <a:p>
            <a:r>
              <a:rPr lang="en-US" smtClean="0"/>
              <a:t>ISIS/EPI-Hi PHASIC Parameter Review</a:t>
            </a:r>
            <a:endParaRPr lang="en-US"/>
          </a:p>
        </p:txBody>
      </p:sp>
      <p:sp>
        <p:nvSpPr>
          <p:cNvPr id="7" name="Slide Number Placeholder 6"/>
          <p:cNvSpPr>
            <a:spLocks noGrp="1"/>
          </p:cNvSpPr>
          <p:nvPr>
            <p:ph type="sldNum" sz="quarter" idx="12"/>
          </p:nvPr>
        </p:nvSpPr>
        <p:spPr/>
        <p:txBody>
          <a:bodyPr/>
          <a:lstStyle/>
          <a:p>
            <a:fld id="{4D57CB39-844D-174A-801C-748B2CFEEF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MW     1 March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ISIS/EPI-Hi PHASIC Parameter Review</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7CB39-844D-174A-801C-748B2CFEEF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df"/><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df"/><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df"/><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tiff"/><Relationship Id="rId5" Type="http://schemas.openxmlformats.org/officeDocument/2006/relationships/image" Target="../media/image20.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image" Target="../media/image19.tiff"/><Relationship Id="rId5" Type="http://schemas.openxmlformats.org/officeDocument/2006/relationships/image" Target="../media/image22.gi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24.gif"/><Relationship Id="rId5" Type="http://schemas.openxmlformats.org/officeDocument/2006/relationships/image" Target="../media/image19.tif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4" Type="http://schemas.openxmlformats.org/officeDocument/2006/relationships/image" Target="../media/image26.gif"/><Relationship Id="rId5" Type="http://schemas.openxmlformats.org/officeDocument/2006/relationships/image" Target="../media/image19.tif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image" Target="../media/image28.gif"/><Relationship Id="rId5" Type="http://schemas.openxmlformats.org/officeDocument/2006/relationships/image" Target="../media/image29.tif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image" Target="../media/image31.gif"/><Relationship Id="rId5" Type="http://schemas.openxmlformats.org/officeDocument/2006/relationships/image" Target="../media/image29.tif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33.gif"/><Relationship Id="rId5" Type="http://schemas.openxmlformats.org/officeDocument/2006/relationships/image" Target="../media/image29.tif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df"/><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df"/><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38.gif"/><Relationship Id="rId5" Type="http://schemas.openxmlformats.org/officeDocument/2006/relationships/image" Target="../media/image39.gi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3" Type="http://schemas.openxmlformats.org/officeDocument/2006/relationships/image" Target="../media/image40.gif"/><Relationship Id="rId4" Type="http://schemas.openxmlformats.org/officeDocument/2006/relationships/image" Target="../media/image19.tiff"/><Relationship Id="rId5" Type="http://schemas.openxmlformats.org/officeDocument/2006/relationships/image" Target="../media/image41.gi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42.gif"/><Relationship Id="rId5" Type="http://schemas.openxmlformats.org/officeDocument/2006/relationships/image" Target="../media/image43.gi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44.gif"/><Relationship Id="rId5" Type="http://schemas.openxmlformats.org/officeDocument/2006/relationships/image" Target="../media/image45.pdf"/><Relationship Id="rId6"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3" Type="http://schemas.openxmlformats.org/officeDocument/2006/relationships/image" Target="../media/image47.gif"/><Relationship Id="rId4" Type="http://schemas.openxmlformats.org/officeDocument/2006/relationships/image" Target="../media/image48.gif"/><Relationship Id="rId5" Type="http://schemas.openxmlformats.org/officeDocument/2006/relationships/image" Target="../media/image29.tif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3" Type="http://schemas.openxmlformats.org/officeDocument/2006/relationships/image" Target="../media/image49.gif"/><Relationship Id="rId4" Type="http://schemas.openxmlformats.org/officeDocument/2006/relationships/image" Target="../media/image50.gif"/><Relationship Id="rId5" Type="http://schemas.openxmlformats.org/officeDocument/2006/relationships/image" Target="../media/image29.tiff"/><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 Id="rId3"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51.gif"/><Relationship Id="rId5" Type="http://schemas.openxmlformats.org/officeDocument/2006/relationships/image" Target="../media/image52.gif"/><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80533" y="762000"/>
            <a:ext cx="7349067" cy="2062103"/>
          </a:xfrm>
          <a:prstGeom prst="rect">
            <a:avLst/>
          </a:prstGeom>
          <a:noFill/>
        </p:spPr>
        <p:txBody>
          <a:bodyPr wrap="square" rtlCol="0">
            <a:spAutoFit/>
          </a:bodyPr>
          <a:lstStyle/>
          <a:p>
            <a:pPr algn="ctr"/>
            <a:r>
              <a:rPr lang="en-US" sz="3200" dirty="0" smtClean="0"/>
              <a:t>Review of Suitability of PHASIC Design Parameters for the Meeting Science Requirements of the ISIS/EPI-Hi Instrument for Solar Probe Plus</a:t>
            </a:r>
            <a:endParaRPr lang="en-US" sz="3200" dirty="0"/>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35000" y="448733"/>
            <a:ext cx="7899400" cy="5663089"/>
          </a:xfrm>
          <a:prstGeom prst="rect">
            <a:avLst/>
          </a:prstGeom>
          <a:noFill/>
        </p:spPr>
        <p:txBody>
          <a:bodyPr wrap="square" rtlCol="0">
            <a:spAutoFit/>
          </a:bodyPr>
          <a:lstStyle/>
          <a:p>
            <a:pPr algn="ctr"/>
            <a:r>
              <a:rPr lang="en-US" sz="3200" dirty="0" smtClean="0"/>
              <a:t>PHASIC Functional Description</a:t>
            </a:r>
          </a:p>
          <a:p>
            <a:pPr>
              <a:spcBef>
                <a:spcPts val="600"/>
              </a:spcBef>
              <a:buFont typeface="Arial"/>
              <a:buChar char="•"/>
            </a:pPr>
            <a:r>
              <a:rPr lang="en-US" sz="2000" dirty="0" smtClean="0"/>
              <a:t> The SPP PHASIC includes 16 identical dual-gain pulse height analysis circuits, each of which processes signals from a different detector element.</a:t>
            </a:r>
          </a:p>
          <a:p>
            <a:pPr>
              <a:spcBef>
                <a:spcPts val="600"/>
              </a:spcBef>
              <a:buFont typeface="Arial"/>
              <a:buChar char="•"/>
            </a:pPr>
            <a:r>
              <a:rPr lang="en-US" sz="2000" dirty="0" smtClean="0"/>
              <a:t> Each pulse height analysis circuit consists of a single charge sensitive amplifier and two parallel gain and shaping chains each of which is followed by a discriminator, peak detector, and Wilkinson rundown ADC.</a:t>
            </a:r>
          </a:p>
          <a:p>
            <a:pPr>
              <a:spcBef>
                <a:spcPts val="600"/>
              </a:spcBef>
              <a:buFont typeface="Arial"/>
              <a:buChar char="•"/>
            </a:pPr>
            <a:r>
              <a:rPr lang="en-US" sz="2000" dirty="0" smtClean="0"/>
              <a:t> The preamplifier sensitivity is programmable using a 4-bit binary value designated </a:t>
            </a:r>
            <a:r>
              <a:rPr lang="en-US" sz="2000" dirty="0" err="1" smtClean="0"/>
              <a:t>N</a:t>
            </a:r>
            <a:r>
              <a:rPr lang="en-US" sz="2000" baseline="-25000" dirty="0" err="1" smtClean="0"/>
              <a:t>f</a:t>
            </a:r>
            <a:r>
              <a:rPr lang="en-US" sz="2000" dirty="0" smtClean="0"/>
              <a:t> that determines the feedback capacitance according to</a:t>
            </a:r>
          </a:p>
          <a:p>
            <a:pPr algn="ctr">
              <a:spcBef>
                <a:spcPts val="600"/>
              </a:spcBef>
            </a:pPr>
            <a:r>
              <a:rPr lang="en-US" sz="2000" dirty="0" err="1" smtClean="0"/>
              <a:t>C</a:t>
            </a:r>
            <a:r>
              <a:rPr lang="en-US" sz="2000" baseline="-25000" dirty="0" err="1" smtClean="0"/>
              <a:t>f</a:t>
            </a:r>
            <a:r>
              <a:rPr lang="en-US" sz="2000" dirty="0" smtClean="0"/>
              <a:t> = </a:t>
            </a:r>
            <a:r>
              <a:rPr lang="en-US" sz="2000" dirty="0" err="1" smtClean="0"/>
              <a:t>N</a:t>
            </a:r>
            <a:r>
              <a:rPr lang="en-US" sz="2000" baseline="-25000" dirty="0" err="1" smtClean="0"/>
              <a:t>f</a:t>
            </a:r>
            <a:r>
              <a:rPr lang="en-US" sz="2000" dirty="0" smtClean="0"/>
              <a:t> </a:t>
            </a:r>
            <a:r>
              <a:rPr lang="en-US" sz="2000" dirty="0" err="1" smtClean="0"/>
              <a:t>x</a:t>
            </a:r>
            <a:r>
              <a:rPr lang="en-US" sz="2000" dirty="0" smtClean="0"/>
              <a:t> 5 pF   (</a:t>
            </a:r>
            <a:r>
              <a:rPr lang="en-US" sz="2000" dirty="0" err="1" smtClean="0"/>
              <a:t>N</a:t>
            </a:r>
            <a:r>
              <a:rPr lang="en-US" sz="2000" baseline="-25000" dirty="0" err="1" smtClean="0"/>
              <a:t>f</a:t>
            </a:r>
            <a:r>
              <a:rPr lang="en-US" sz="2000" dirty="0" smtClean="0"/>
              <a:t> = 1, 2, ..., 15)</a:t>
            </a:r>
          </a:p>
          <a:p>
            <a:pPr>
              <a:spcBef>
                <a:spcPts val="600"/>
              </a:spcBef>
              <a:buFont typeface="Arial"/>
              <a:buChar char="•"/>
            </a:pPr>
            <a:r>
              <a:rPr lang="en-US" sz="2000" dirty="0" smtClean="0"/>
              <a:t> Additional 1-bit programmability is included in one of the shaping amplifiers such that the ratio between the gains of the two chains can be selected to be either 40:1 or 68:1.</a:t>
            </a:r>
          </a:p>
          <a:p>
            <a:pPr>
              <a:spcBef>
                <a:spcPts val="600"/>
              </a:spcBef>
              <a:buFont typeface="Arial"/>
              <a:buChar char="•"/>
            </a:pPr>
            <a:r>
              <a:rPr lang="en-US" sz="2000" dirty="0" smtClean="0"/>
              <a:t> The Wilkinson ADC for each chain provides 11-bit digitization (2048 channels).  In addition, the peak detector circuit is </a:t>
            </a:r>
            <a:r>
              <a:rPr lang="en-US" sz="2000" dirty="0" smtClean="0"/>
              <a:t>configured </a:t>
            </a:r>
            <a:r>
              <a:rPr lang="en-US" sz="2000" dirty="0" smtClean="0"/>
              <a:t>such that an input of 0 </a:t>
            </a:r>
            <a:r>
              <a:rPr lang="en-US" sz="2000" dirty="0" err="1" smtClean="0"/>
              <a:t>MeV</a:t>
            </a:r>
            <a:r>
              <a:rPr lang="en-US" sz="2000" dirty="0" smtClean="0"/>
              <a:t> results in an offset channel value ~48.</a:t>
            </a:r>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hasic_specifications.gif"/>
          <p:cNvPicPr>
            <a:picLocks noChangeAspect="1"/>
          </p:cNvPicPr>
          <p:nvPr/>
        </p:nvPicPr>
        <p:blipFill>
          <a:blip r:embed="rId2"/>
          <a:stretch>
            <a:fillRect/>
          </a:stretch>
        </p:blipFill>
        <p:spPr>
          <a:xfrm>
            <a:off x="1464734" y="882333"/>
            <a:ext cx="6134100" cy="3905250"/>
          </a:xfrm>
          <a:prstGeom prst="rect">
            <a:avLst/>
          </a:prstGeom>
        </p:spPr>
      </p:pic>
      <p:sp>
        <p:nvSpPr>
          <p:cNvPr id="4" name="Date Placeholder 3"/>
          <p:cNvSpPr>
            <a:spLocks noGrp="1"/>
          </p:cNvSpPr>
          <p:nvPr>
            <p:ph type="dt" sz="half" idx="10"/>
          </p:nvPr>
        </p:nvSpPr>
        <p:spPr/>
        <p:txBody>
          <a:bodyPr/>
          <a:lstStyle/>
          <a:p>
            <a:r>
              <a:rPr lang="en-US" smtClean="0"/>
              <a:t>MW     1 March 2013</a:t>
            </a:r>
            <a:endParaRPr lang="en-US"/>
          </a:p>
        </p:txBody>
      </p:sp>
      <p:sp>
        <p:nvSpPr>
          <p:cNvPr id="5" name="Slide Number Placeholder 4"/>
          <p:cNvSpPr>
            <a:spLocks noGrp="1"/>
          </p:cNvSpPr>
          <p:nvPr>
            <p:ph type="sldNum" sz="quarter" idx="12"/>
          </p:nvPr>
        </p:nvSpPr>
        <p:spPr/>
        <p:txBody>
          <a:bodyPr/>
          <a:lstStyle/>
          <a:p>
            <a:fld id="{4D57CB39-844D-174A-801C-748B2CFEEF9A}"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157133" y="3928532"/>
            <a:ext cx="1879600" cy="338554"/>
          </a:xfrm>
          <a:prstGeom prst="rect">
            <a:avLst/>
          </a:prstGeom>
          <a:noFill/>
        </p:spPr>
        <p:txBody>
          <a:bodyPr wrap="square" rtlCol="0">
            <a:spAutoFit/>
          </a:bodyPr>
          <a:lstStyle/>
          <a:p>
            <a:r>
              <a:rPr lang="en-US" sz="1600" dirty="0" smtClean="0"/>
              <a:t>high gain (HG) chain</a:t>
            </a:r>
            <a:endParaRPr lang="en-US" sz="1600" dirty="0"/>
          </a:p>
        </p:txBody>
      </p:sp>
      <p:sp>
        <p:nvSpPr>
          <p:cNvPr id="6" name="TextBox 5"/>
          <p:cNvSpPr txBox="1"/>
          <p:nvPr/>
        </p:nvSpPr>
        <p:spPr>
          <a:xfrm>
            <a:off x="4157133" y="2683932"/>
            <a:ext cx="1879600" cy="338554"/>
          </a:xfrm>
          <a:prstGeom prst="rect">
            <a:avLst/>
          </a:prstGeom>
          <a:noFill/>
        </p:spPr>
        <p:txBody>
          <a:bodyPr wrap="square" rtlCol="0">
            <a:spAutoFit/>
          </a:bodyPr>
          <a:lstStyle/>
          <a:p>
            <a:r>
              <a:rPr lang="en-US" sz="1600" dirty="0" smtClean="0"/>
              <a:t>low gain (LG) chain</a:t>
            </a:r>
            <a:endParaRPr lang="en-US" sz="1600" dirty="0"/>
          </a:p>
        </p:txBody>
      </p:sp>
      <p:grpSp>
        <p:nvGrpSpPr>
          <p:cNvPr id="8" name="Group 7"/>
          <p:cNvGrpSpPr/>
          <p:nvPr/>
        </p:nvGrpSpPr>
        <p:grpSpPr>
          <a:xfrm>
            <a:off x="1768314" y="949888"/>
            <a:ext cx="6054883" cy="4229612"/>
            <a:chOff x="1768314" y="949888"/>
            <a:chExt cx="6054883" cy="4229612"/>
          </a:xfrm>
        </p:grpSpPr>
        <p:grpSp>
          <p:nvGrpSpPr>
            <p:cNvPr id="4" name="Group 3"/>
            <p:cNvGrpSpPr/>
            <p:nvPr/>
          </p:nvGrpSpPr>
          <p:grpSpPr>
            <a:xfrm>
              <a:off x="1768314" y="949888"/>
              <a:ext cx="6054883" cy="4229612"/>
              <a:chOff x="1768314" y="949888"/>
              <a:chExt cx="6054883" cy="4229612"/>
            </a:xfrm>
          </p:grpSpPr>
          <p:pic>
            <p:nvPicPr>
              <p:cNvPr id="2" name="Picture 1" descr="phasic_block_diagram.gif"/>
              <p:cNvPicPr>
                <a:picLocks noChangeAspect="1"/>
              </p:cNvPicPr>
              <p:nvPr/>
            </p:nvPicPr>
            <p:blipFill>
              <a:blip r:embed="rId2"/>
              <a:stretch>
                <a:fillRect/>
              </a:stretch>
            </p:blipFill>
            <p:spPr>
              <a:xfrm>
                <a:off x="1768314" y="1032950"/>
                <a:ext cx="5448300" cy="4146550"/>
              </a:xfrm>
              <a:prstGeom prst="rect">
                <a:avLst/>
              </a:prstGeom>
            </p:spPr>
          </p:pic>
          <p:sp>
            <p:nvSpPr>
              <p:cNvPr id="3" name="TextBox 2"/>
              <p:cNvSpPr txBox="1"/>
              <p:nvPr/>
            </p:nvSpPr>
            <p:spPr>
              <a:xfrm>
                <a:off x="5223931" y="949888"/>
                <a:ext cx="2599266" cy="338554"/>
              </a:xfrm>
              <a:prstGeom prst="rect">
                <a:avLst/>
              </a:prstGeom>
              <a:noFill/>
            </p:spPr>
            <p:txBody>
              <a:bodyPr wrap="square" rtlCol="0">
                <a:spAutoFit/>
              </a:bodyPr>
              <a:lstStyle/>
              <a:p>
                <a:r>
                  <a:rPr lang="en-US" sz="1600" dirty="0" smtClean="0"/>
                  <a:t>(1 of 16 PHASIC channels)</a:t>
                </a:r>
                <a:endParaRPr lang="en-US" sz="1600" dirty="0"/>
              </a:p>
            </p:txBody>
          </p:sp>
        </p:grpSp>
        <p:sp>
          <p:nvSpPr>
            <p:cNvPr id="7" name="TextBox 6"/>
            <p:cNvSpPr txBox="1"/>
            <p:nvPr/>
          </p:nvSpPr>
          <p:spPr>
            <a:xfrm>
              <a:off x="5003795" y="4871723"/>
              <a:ext cx="2819402" cy="307777"/>
            </a:xfrm>
            <a:prstGeom prst="rect">
              <a:avLst/>
            </a:prstGeom>
            <a:noFill/>
          </p:spPr>
          <p:txBody>
            <a:bodyPr wrap="square" rtlCol="0">
              <a:spAutoFit/>
            </a:bodyPr>
            <a:lstStyle/>
            <a:p>
              <a:pPr algn="r"/>
              <a:r>
                <a:rPr lang="en-US" sz="1400" dirty="0" smtClean="0"/>
                <a:t>AOG:  Amplifier/Offset/Gate circuit</a:t>
              </a:r>
              <a:endParaRPr lang="en-US" sz="1400" dirty="0"/>
            </a:p>
          </p:txBody>
        </p:sp>
      </p:grpSp>
      <p:sp>
        <p:nvSpPr>
          <p:cNvPr id="9" name="Date Placeholder 8"/>
          <p:cNvSpPr>
            <a:spLocks noGrp="1"/>
          </p:cNvSpPr>
          <p:nvPr>
            <p:ph type="dt" sz="half" idx="10"/>
          </p:nvPr>
        </p:nvSpPr>
        <p:spPr/>
        <p:txBody>
          <a:bodyPr/>
          <a:lstStyle/>
          <a:p>
            <a:r>
              <a:rPr lang="en-US" smtClean="0"/>
              <a:t>MW     1 March 2013</a:t>
            </a:r>
            <a:endParaRPr lang="en-US"/>
          </a:p>
        </p:txBody>
      </p:sp>
      <p:sp>
        <p:nvSpPr>
          <p:cNvPr id="10" name="Slide Number Placeholder 9"/>
          <p:cNvSpPr>
            <a:spLocks noGrp="1"/>
          </p:cNvSpPr>
          <p:nvPr>
            <p:ph type="sldNum" sz="quarter" idx="12"/>
          </p:nvPr>
        </p:nvSpPr>
        <p:spPr/>
        <p:txBody>
          <a:bodyPr/>
          <a:lstStyle/>
          <a:p>
            <a:fld id="{4D57CB39-844D-174A-801C-748B2CFEEF9A}" type="slidenum">
              <a:rPr lang="en-US" smtClean="0"/>
              <a:pPr/>
              <a:t>12</a:t>
            </a:fld>
            <a:endParaRPr lang="en-US"/>
          </a:p>
        </p:txBody>
      </p:sp>
      <p:sp>
        <p:nvSpPr>
          <p:cNvPr id="11" name="Footer Placeholder 10"/>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1295394" y="327066"/>
            <a:ext cx="6436360" cy="3934956"/>
            <a:chOff x="1295394" y="1199167"/>
            <a:chExt cx="6436360" cy="3934956"/>
          </a:xfrm>
        </p:grpSpPr>
        <p:pic>
          <p:nvPicPr>
            <p:cNvPr id="2" name="Picture 1" descr="phasic_photo.gif"/>
            <p:cNvPicPr>
              <a:picLocks noChangeAspect="1"/>
            </p:cNvPicPr>
            <p:nvPr/>
          </p:nvPicPr>
          <p:blipFill>
            <a:blip r:embed="rId2"/>
            <a:stretch>
              <a:fillRect/>
            </a:stretch>
          </p:blipFill>
          <p:spPr>
            <a:xfrm>
              <a:off x="1295394" y="1568499"/>
              <a:ext cx="6436360" cy="3227070"/>
            </a:xfrm>
            <a:prstGeom prst="rect">
              <a:avLst/>
            </a:prstGeom>
          </p:spPr>
        </p:pic>
        <p:sp>
          <p:nvSpPr>
            <p:cNvPr id="3" name="TextBox 2"/>
            <p:cNvSpPr txBox="1"/>
            <p:nvPr/>
          </p:nvSpPr>
          <p:spPr>
            <a:xfrm>
              <a:off x="4715934" y="1199167"/>
              <a:ext cx="1837266" cy="369332"/>
            </a:xfrm>
            <a:prstGeom prst="rect">
              <a:avLst/>
            </a:prstGeom>
            <a:noFill/>
          </p:spPr>
          <p:txBody>
            <a:bodyPr wrap="square" rtlCol="0">
              <a:spAutoFit/>
            </a:bodyPr>
            <a:lstStyle/>
            <a:p>
              <a:pPr algn="ctr"/>
              <a:r>
                <a:rPr lang="en-US" dirty="0" smtClean="0"/>
                <a:t>STEREO PHASIC</a:t>
              </a:r>
              <a:endParaRPr lang="en-US" dirty="0"/>
            </a:p>
          </p:txBody>
        </p:sp>
        <p:sp>
          <p:nvSpPr>
            <p:cNvPr id="4" name="TextBox 3"/>
            <p:cNvSpPr txBox="1"/>
            <p:nvPr/>
          </p:nvSpPr>
          <p:spPr>
            <a:xfrm>
              <a:off x="3505200" y="4795569"/>
              <a:ext cx="4226554" cy="338554"/>
            </a:xfrm>
            <a:prstGeom prst="rect">
              <a:avLst/>
            </a:prstGeom>
            <a:noFill/>
          </p:spPr>
          <p:txBody>
            <a:bodyPr wrap="square" rtlCol="0">
              <a:spAutoFit/>
            </a:bodyPr>
            <a:lstStyle/>
            <a:p>
              <a:pPr algn="ctr"/>
              <a:r>
                <a:rPr lang="en-US" sz="1600" dirty="0" err="1" smtClean="0"/>
                <a:t>Mewaldt</a:t>
              </a:r>
              <a:r>
                <a:rPr lang="en-US" sz="1600" dirty="0" smtClean="0"/>
                <a:t> et al., Space Sci. Rev. 136, 285, 2008</a:t>
              </a:r>
              <a:endParaRPr lang="en-US" sz="1600" dirty="0"/>
            </a:p>
          </p:txBody>
        </p:sp>
      </p:grpSp>
      <p:sp>
        <p:nvSpPr>
          <p:cNvPr id="6" name="TextBox 5"/>
          <p:cNvSpPr txBox="1"/>
          <p:nvPr/>
        </p:nvSpPr>
        <p:spPr>
          <a:xfrm>
            <a:off x="889000" y="4512720"/>
            <a:ext cx="7586133" cy="1754327"/>
          </a:xfrm>
          <a:prstGeom prst="rect">
            <a:avLst/>
          </a:prstGeom>
          <a:noFill/>
        </p:spPr>
        <p:txBody>
          <a:bodyPr wrap="square" rtlCol="0">
            <a:spAutoFit/>
          </a:bodyPr>
          <a:lstStyle/>
          <a:p>
            <a:r>
              <a:rPr lang="en-US" dirty="0" smtClean="0"/>
              <a:t>SPP PHASIC is being designed with the constraint that it be compatible with the hybrid packaging used for the STEREO PHASIC:</a:t>
            </a:r>
          </a:p>
          <a:p>
            <a:pPr lvl="1">
              <a:buFont typeface="Arial"/>
              <a:buChar char="•"/>
            </a:pPr>
            <a:r>
              <a:rPr lang="en-US" dirty="0" smtClean="0"/>
              <a:t> results in a significant cost reduction compared with developing a new hybrid</a:t>
            </a:r>
          </a:p>
          <a:p>
            <a:pPr lvl="1">
              <a:buFont typeface="Arial"/>
              <a:buChar char="•"/>
            </a:pPr>
            <a:r>
              <a:rPr lang="en-US" dirty="0" smtClean="0"/>
              <a:t> allows use of leftover STEREO hybrids (with chip removed) for packaging early engineering units of SPP PHASIC</a:t>
            </a:r>
            <a:endParaRPr lang="en-US" dirty="0"/>
          </a:p>
        </p:txBody>
      </p:sp>
      <p:sp>
        <p:nvSpPr>
          <p:cNvPr id="7" name="Date Placeholder 6"/>
          <p:cNvSpPr>
            <a:spLocks noGrp="1"/>
          </p:cNvSpPr>
          <p:nvPr>
            <p:ph type="dt" sz="half" idx="10"/>
          </p:nvPr>
        </p:nvSpPr>
        <p:spPr/>
        <p:txBody>
          <a:bodyPr/>
          <a:lstStyle/>
          <a:p>
            <a:r>
              <a:rPr lang="en-US" smtClean="0"/>
              <a:t>MW     1 March 2013</a:t>
            </a:r>
            <a:endParaRPr lang="en-US"/>
          </a:p>
        </p:txBody>
      </p:sp>
      <p:sp>
        <p:nvSpPr>
          <p:cNvPr id="8" name="Slide Number Placeholder 7"/>
          <p:cNvSpPr>
            <a:spLocks noGrp="1"/>
          </p:cNvSpPr>
          <p:nvPr>
            <p:ph type="sldNum" sz="quarter" idx="12"/>
          </p:nvPr>
        </p:nvSpPr>
        <p:spPr/>
        <p:txBody>
          <a:bodyPr/>
          <a:lstStyle/>
          <a:p>
            <a:fld id="{4D57CB39-844D-174A-801C-748B2CFEEF9A}" type="slidenum">
              <a:rPr lang="en-US" smtClean="0"/>
              <a:pPr/>
              <a:t>13</a:t>
            </a:fld>
            <a:endParaRPr lang="en-US"/>
          </a:p>
        </p:txBody>
      </p:sp>
      <p:sp>
        <p:nvSpPr>
          <p:cNvPr id="9" name="Footer Placeholder 8"/>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35000" y="355596"/>
            <a:ext cx="7899400" cy="5970865"/>
          </a:xfrm>
          <a:prstGeom prst="rect">
            <a:avLst/>
          </a:prstGeom>
          <a:noFill/>
        </p:spPr>
        <p:txBody>
          <a:bodyPr wrap="square" rtlCol="0">
            <a:spAutoFit/>
          </a:bodyPr>
          <a:lstStyle/>
          <a:p>
            <a:pPr algn="ctr"/>
            <a:r>
              <a:rPr lang="en-US" sz="3200" dirty="0" smtClean="0"/>
              <a:t>PHASIC Threshold Requirements</a:t>
            </a:r>
          </a:p>
          <a:p>
            <a:pPr>
              <a:spcBef>
                <a:spcPts val="600"/>
              </a:spcBef>
              <a:buFont typeface="Arial"/>
              <a:buChar char="•"/>
            </a:pPr>
            <a:r>
              <a:rPr lang="en-US" sz="2000" dirty="0" smtClean="0"/>
              <a:t> The required detection threshold is driven by the need to measure Z=1 particles (protons and electrons) at moderate-to-high velocities.</a:t>
            </a:r>
          </a:p>
          <a:p>
            <a:pPr>
              <a:spcBef>
                <a:spcPts val="600"/>
              </a:spcBef>
              <a:buFont typeface="Arial"/>
              <a:buChar char="•"/>
            </a:pPr>
            <a:r>
              <a:rPr lang="en-US" sz="2000" dirty="0" smtClean="0"/>
              <a:t> In the LET telescopes the threshold determines the highest energy to which protons can be detected since their energy loss in the thin front detectors falls below threshold before they penetrate the entire LET stack.  The energy at which this occurs should be high enough to provide some overlap with the lower-end of the HET energy response.</a:t>
            </a:r>
          </a:p>
          <a:p>
            <a:pPr>
              <a:spcBef>
                <a:spcPts val="600"/>
              </a:spcBef>
              <a:buFont typeface="Arial"/>
              <a:buChar char="•"/>
            </a:pPr>
            <a:r>
              <a:rPr lang="en-US" sz="2000" dirty="0" smtClean="0"/>
              <a:t> The threshold also determines the efficiency for detecting electrons.</a:t>
            </a:r>
          </a:p>
          <a:p>
            <a:pPr lvl="1">
              <a:spcBef>
                <a:spcPts val="600"/>
              </a:spcBef>
              <a:buFont typeface="Arial"/>
              <a:buChar char="•"/>
            </a:pPr>
            <a:r>
              <a:rPr lang="en-US" sz="2000" dirty="0" smtClean="0"/>
              <a:t> In LET, the thin detectors (L0, 12 </a:t>
            </a:r>
            <a:r>
              <a:rPr lang="en-US" sz="2000" dirty="0" err="1" smtClean="0"/>
              <a:t>μm</a:t>
            </a:r>
            <a:r>
              <a:rPr lang="en-US" sz="2000" dirty="0" smtClean="0"/>
              <a:t> and L1, 25 </a:t>
            </a:r>
            <a:r>
              <a:rPr lang="en-US" sz="2000" dirty="0" err="1" smtClean="0"/>
              <a:t>μm</a:t>
            </a:r>
            <a:r>
              <a:rPr lang="en-US" sz="2000" dirty="0" smtClean="0"/>
              <a:t>) are not required for electron measurements.  No directional information (other than front-back) is obtained.</a:t>
            </a:r>
          </a:p>
          <a:p>
            <a:pPr lvl="1">
              <a:spcBef>
                <a:spcPts val="600"/>
              </a:spcBef>
              <a:buFont typeface="Arial"/>
              <a:buChar char="•"/>
            </a:pPr>
            <a:r>
              <a:rPr lang="en-US" sz="2000" dirty="0" smtClean="0"/>
              <a:t> In HET, the H1 and H2 detectors (500 </a:t>
            </a:r>
            <a:r>
              <a:rPr lang="en-US" sz="2000" dirty="0" err="1" smtClean="0"/>
              <a:t>μm</a:t>
            </a:r>
            <a:r>
              <a:rPr lang="en-US" sz="2000" dirty="0" smtClean="0"/>
              <a:t> and 1000 </a:t>
            </a:r>
            <a:r>
              <a:rPr lang="en-US" sz="2000" dirty="0" err="1" smtClean="0"/>
              <a:t>μm</a:t>
            </a:r>
            <a:r>
              <a:rPr lang="en-US" sz="2000" dirty="0" smtClean="0"/>
              <a:t>, respectively) do provide some directional information, but broadened by electron scattering.</a:t>
            </a:r>
          </a:p>
          <a:p>
            <a:pPr>
              <a:spcBef>
                <a:spcPts val="600"/>
              </a:spcBef>
              <a:buFont typeface="Arial"/>
              <a:buChar char="•"/>
            </a:pPr>
            <a:r>
              <a:rPr lang="en-US" sz="2000" dirty="0" smtClean="0"/>
              <a:t> Memo by Dick </a:t>
            </a:r>
            <a:r>
              <a:rPr lang="en-US" sz="2000" dirty="0" err="1" smtClean="0"/>
              <a:t>Mewaldt</a:t>
            </a:r>
            <a:r>
              <a:rPr lang="en-US" sz="2000" dirty="0" smtClean="0"/>
              <a:t> (which includes the figures shown on the next two slides) explains the threshold requirements in more detail.</a:t>
            </a:r>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MW     1 March 2013</a:t>
            </a:r>
            <a:endParaRPr lang="en-US"/>
          </a:p>
        </p:txBody>
      </p:sp>
      <p:sp>
        <p:nvSpPr>
          <p:cNvPr id="6" name="Slide Number Placeholder 5"/>
          <p:cNvSpPr>
            <a:spLocks noGrp="1"/>
          </p:cNvSpPr>
          <p:nvPr>
            <p:ph type="sldNum" sz="quarter" idx="12"/>
          </p:nvPr>
        </p:nvSpPr>
        <p:spPr/>
        <p:txBody>
          <a:bodyPr/>
          <a:lstStyle/>
          <a:p>
            <a:fld id="{4D57CB39-844D-174A-801C-748B2CFEEF9A}"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ISIS/EPI-Hi PHASIC Parameter Review</a:t>
            </a:r>
            <a:endParaRPr lang="en-US"/>
          </a:p>
        </p:txBody>
      </p:sp>
      <p:pic>
        <p:nvPicPr>
          <p:cNvPr id="8" name="Picture 7" descr="ram_p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79661" y="1236155"/>
            <a:ext cx="4114800" cy="43891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MW     1 March 2013</a:t>
            </a:r>
            <a:endParaRPr lang="en-US"/>
          </a:p>
        </p:txBody>
      </p:sp>
      <p:sp>
        <p:nvSpPr>
          <p:cNvPr id="6" name="Slide Number Placeholder 5"/>
          <p:cNvSpPr>
            <a:spLocks noGrp="1"/>
          </p:cNvSpPr>
          <p:nvPr>
            <p:ph type="sldNum" sz="quarter" idx="12"/>
          </p:nvPr>
        </p:nvSpPr>
        <p:spPr/>
        <p:txBody>
          <a:bodyPr/>
          <a:lstStyle/>
          <a:p>
            <a:fld id="{4D57CB39-844D-174A-801C-748B2CFEEF9A}"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ISIS/EPI-Hi PHASIC Parameter Review</a:t>
            </a:r>
            <a:endParaRPr lang="en-US"/>
          </a:p>
        </p:txBody>
      </p:sp>
      <p:pic>
        <p:nvPicPr>
          <p:cNvPr id="8" name="Picture 7" descr="ram_p5.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309300" y="1200177"/>
            <a:ext cx="4297680" cy="46634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epihi_pha_param004_cropped.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71450" y="1543050"/>
            <a:ext cx="8801100" cy="3771900"/>
          </a:xfrm>
          <a:prstGeom prst="rect">
            <a:avLst/>
          </a:prstGeom>
        </p:spPr>
      </p:pic>
      <p:sp>
        <p:nvSpPr>
          <p:cNvPr id="6" name="TextBox 5"/>
          <p:cNvSpPr txBox="1"/>
          <p:nvPr/>
        </p:nvSpPr>
        <p:spPr>
          <a:xfrm>
            <a:off x="804333" y="381000"/>
            <a:ext cx="7653867" cy="369332"/>
          </a:xfrm>
          <a:prstGeom prst="rect">
            <a:avLst/>
          </a:prstGeom>
          <a:noFill/>
        </p:spPr>
        <p:txBody>
          <a:bodyPr wrap="square" rtlCol="0">
            <a:spAutoFit/>
          </a:bodyPr>
          <a:lstStyle/>
          <a:p>
            <a:pPr algn="ctr"/>
            <a:r>
              <a:rPr lang="en-US" dirty="0" smtClean="0"/>
              <a:t>Parameters Used in Monte Carlo Simulations</a:t>
            </a:r>
            <a:endParaRPr lang="en-US" dirty="0"/>
          </a:p>
        </p:txBody>
      </p:sp>
      <p:sp>
        <p:nvSpPr>
          <p:cNvPr id="7" name="TextBox 6"/>
          <p:cNvSpPr txBox="1"/>
          <p:nvPr/>
        </p:nvSpPr>
        <p:spPr>
          <a:xfrm>
            <a:off x="804333" y="5461000"/>
            <a:ext cx="5486400" cy="923330"/>
          </a:xfrm>
          <a:prstGeom prst="rect">
            <a:avLst/>
          </a:prstGeom>
          <a:noFill/>
        </p:spPr>
        <p:txBody>
          <a:bodyPr wrap="square" rtlCol="0">
            <a:spAutoFit/>
          </a:bodyPr>
          <a:lstStyle/>
          <a:p>
            <a:r>
              <a:rPr lang="en-US" dirty="0" smtClean="0"/>
              <a:t>yellow: 	PHASIC parameters</a:t>
            </a:r>
          </a:p>
          <a:p>
            <a:r>
              <a:rPr lang="en-US" dirty="0" smtClean="0"/>
              <a:t>green:	detector parameters</a:t>
            </a:r>
          </a:p>
          <a:p>
            <a:r>
              <a:rPr lang="en-US" dirty="0" smtClean="0"/>
              <a:t>clear:	derived quantities</a:t>
            </a:r>
            <a:endParaRPr lang="en-US" dirty="0"/>
          </a:p>
        </p:txBody>
      </p:sp>
      <p:sp>
        <p:nvSpPr>
          <p:cNvPr id="8" name="Date Placeholder 7"/>
          <p:cNvSpPr>
            <a:spLocks noGrp="1"/>
          </p:cNvSpPr>
          <p:nvPr>
            <p:ph type="dt" sz="half" idx="10"/>
          </p:nvPr>
        </p:nvSpPr>
        <p:spPr/>
        <p:txBody>
          <a:bodyPr/>
          <a:lstStyle/>
          <a:p>
            <a:r>
              <a:rPr lang="en-US" smtClean="0"/>
              <a:t>MW     1 March 2013</a:t>
            </a:r>
            <a:endParaRPr lang="en-US"/>
          </a:p>
        </p:txBody>
      </p:sp>
      <p:sp>
        <p:nvSpPr>
          <p:cNvPr id="9" name="Slide Number Placeholder 8"/>
          <p:cNvSpPr>
            <a:spLocks noGrp="1"/>
          </p:cNvSpPr>
          <p:nvPr>
            <p:ph type="sldNum" sz="quarter" idx="12"/>
          </p:nvPr>
        </p:nvSpPr>
        <p:spPr/>
        <p:txBody>
          <a:bodyPr/>
          <a:lstStyle/>
          <a:p>
            <a:fld id="{4D57CB39-844D-174A-801C-748B2CFEEF9A}" type="slidenum">
              <a:rPr lang="en-US" smtClean="0"/>
              <a:pPr/>
              <a:t>17</a:t>
            </a:fld>
            <a:endParaRPr lang="en-US"/>
          </a:p>
        </p:txBody>
      </p:sp>
      <p:sp>
        <p:nvSpPr>
          <p:cNvPr id="10" name="Footer Placeholder 9"/>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35000" y="220124"/>
            <a:ext cx="7899400" cy="6201698"/>
          </a:xfrm>
          <a:prstGeom prst="rect">
            <a:avLst/>
          </a:prstGeom>
          <a:noFill/>
        </p:spPr>
        <p:txBody>
          <a:bodyPr wrap="square" rtlCol="0">
            <a:spAutoFit/>
          </a:bodyPr>
          <a:lstStyle/>
          <a:p>
            <a:pPr algn="ctr"/>
            <a:r>
              <a:rPr lang="en-US" sz="3200" dirty="0" smtClean="0"/>
              <a:t>Performance Checks</a:t>
            </a:r>
          </a:p>
          <a:p>
            <a:pPr>
              <a:spcBef>
                <a:spcPts val="600"/>
              </a:spcBef>
              <a:buFont typeface="Arial"/>
              <a:buChar char="•"/>
            </a:pPr>
            <a:r>
              <a:rPr lang="en-US" sz="2000" dirty="0" smtClean="0"/>
              <a:t> Monte Carlo simulations were performed to check the ion response of the EPI-Hi </a:t>
            </a:r>
            <a:r>
              <a:rPr lang="en-US" sz="2000" dirty="0" smtClean="0"/>
              <a:t>telescopes </a:t>
            </a:r>
            <a:r>
              <a:rPr lang="en-US" sz="2000" dirty="0" smtClean="0"/>
              <a:t>using the SPP PHASIC for processing the signals.</a:t>
            </a:r>
          </a:p>
          <a:p>
            <a:pPr>
              <a:spcBef>
                <a:spcPts val="600"/>
              </a:spcBef>
              <a:buFont typeface="Arial"/>
              <a:buChar char="•"/>
            </a:pPr>
            <a:r>
              <a:rPr lang="en-US" sz="2000" dirty="0" smtClean="0"/>
              <a:t> The Monte Carlo included:</a:t>
            </a:r>
          </a:p>
          <a:p>
            <a:pPr lvl="1">
              <a:spcBef>
                <a:spcPts val="600"/>
              </a:spcBef>
              <a:buFont typeface="Arial"/>
              <a:buChar char="•"/>
            </a:pPr>
            <a:r>
              <a:rPr lang="en-US" sz="2000" dirty="0" smtClean="0"/>
              <a:t> requirement that pulses exceed a threshold of PHASIC assumed to be set at 6x the </a:t>
            </a:r>
            <a:r>
              <a:rPr lang="en-US" sz="2000" dirty="0" err="1" smtClean="0"/>
              <a:t>rms</a:t>
            </a:r>
            <a:r>
              <a:rPr lang="en-US" sz="2000" dirty="0" smtClean="0"/>
              <a:t> noise in the high gain analysis chain</a:t>
            </a:r>
          </a:p>
          <a:p>
            <a:pPr lvl="1">
              <a:spcBef>
                <a:spcPts val="600"/>
              </a:spcBef>
              <a:buFont typeface="Arial"/>
              <a:buChar char="•"/>
            </a:pPr>
            <a:r>
              <a:rPr lang="en-US" sz="2000" dirty="0" smtClean="0"/>
              <a:t> </a:t>
            </a:r>
            <a:r>
              <a:rPr lang="en-US" sz="2000" dirty="0" err="1" smtClean="0"/>
              <a:t>rms</a:t>
            </a:r>
            <a:r>
              <a:rPr lang="en-US" sz="2000" dirty="0" smtClean="0"/>
              <a:t> noise derived using Spice model of PHASIC and taking into account detector capacitance, feedback and FET gate capacitances, wiring capacitances, and in some cases additional capacitances used for stabilizing the charge amplifier</a:t>
            </a:r>
          </a:p>
          <a:p>
            <a:pPr lvl="1">
              <a:spcBef>
                <a:spcPts val="600"/>
              </a:spcBef>
              <a:buFont typeface="Arial"/>
              <a:buChar char="•"/>
            </a:pPr>
            <a:r>
              <a:rPr lang="en-US" sz="2000" dirty="0" smtClean="0"/>
              <a:t> digitization using high- or low-gain ADC depending on whether pulse height exceeds the full scale of the high-gain ADC</a:t>
            </a:r>
          </a:p>
          <a:p>
            <a:pPr lvl="1">
              <a:spcBef>
                <a:spcPts val="600"/>
              </a:spcBef>
              <a:buFont typeface="Arial"/>
              <a:buChar char="•"/>
            </a:pPr>
            <a:r>
              <a:rPr lang="en-US" sz="2000" dirty="0" smtClean="0"/>
              <a:t> isotropic distribution of incident particles with an assumed E</a:t>
            </a:r>
            <a:r>
              <a:rPr lang="en-US" sz="2000" baseline="30000" dirty="0" smtClean="0"/>
              <a:t>-2 </a:t>
            </a:r>
            <a:r>
              <a:rPr lang="en-US" sz="2000" dirty="0" smtClean="0"/>
              <a:t>intensity spectrum</a:t>
            </a:r>
          </a:p>
          <a:p>
            <a:pPr lvl="1">
              <a:spcBef>
                <a:spcPts val="600"/>
              </a:spcBef>
              <a:buFont typeface="Arial"/>
              <a:buChar char="•"/>
            </a:pPr>
            <a:r>
              <a:rPr lang="en-US" sz="2000" dirty="0" smtClean="0"/>
              <a:t> Bohr/Landau fluctuations in particle energy losses</a:t>
            </a:r>
          </a:p>
          <a:p>
            <a:pPr lvl="1">
              <a:spcBef>
                <a:spcPts val="600"/>
              </a:spcBef>
              <a:buFont typeface="Arial"/>
              <a:buChar char="•"/>
            </a:pPr>
            <a:r>
              <a:rPr lang="en-US" sz="2000" dirty="0" smtClean="0"/>
              <a:t> detector dead layers</a:t>
            </a:r>
          </a:p>
          <a:p>
            <a:pPr lvl="1">
              <a:spcBef>
                <a:spcPts val="600"/>
              </a:spcBef>
              <a:buFont typeface="Arial"/>
              <a:buChar char="•"/>
            </a:pPr>
            <a:r>
              <a:rPr lang="en-US" sz="2000" dirty="0" smtClean="0"/>
              <a:t> estimated detector thickness non-uniformity</a:t>
            </a:r>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35000" y="448733"/>
            <a:ext cx="7899400" cy="3893374"/>
          </a:xfrm>
          <a:prstGeom prst="rect">
            <a:avLst/>
          </a:prstGeom>
          <a:noFill/>
        </p:spPr>
        <p:txBody>
          <a:bodyPr wrap="square" rtlCol="0">
            <a:spAutoFit/>
          </a:bodyPr>
          <a:lstStyle/>
          <a:p>
            <a:pPr algn="ctr"/>
            <a:r>
              <a:rPr lang="en-US" sz="3200" dirty="0" smtClean="0"/>
              <a:t>Performance Checks (cont.)</a:t>
            </a:r>
            <a:endParaRPr lang="en-US" sz="2000" dirty="0" smtClean="0"/>
          </a:p>
          <a:p>
            <a:pPr>
              <a:spcBef>
                <a:spcPts val="600"/>
              </a:spcBef>
              <a:buFont typeface="Arial"/>
              <a:buChar char="•"/>
            </a:pPr>
            <a:r>
              <a:rPr lang="en-US" sz="2000" dirty="0" smtClean="0"/>
              <a:t> The ion Monte Carlo did not include:</a:t>
            </a:r>
          </a:p>
          <a:p>
            <a:pPr lvl="1">
              <a:spcBef>
                <a:spcPts val="600"/>
              </a:spcBef>
              <a:buFont typeface="Arial"/>
              <a:buChar char="•"/>
            </a:pPr>
            <a:r>
              <a:rPr lang="en-US" sz="2000" dirty="0" smtClean="0"/>
              <a:t> ion multiple scattering</a:t>
            </a:r>
          </a:p>
          <a:p>
            <a:pPr lvl="1">
              <a:spcBef>
                <a:spcPts val="600"/>
              </a:spcBef>
              <a:buFont typeface="Arial"/>
              <a:buChar char="•"/>
            </a:pPr>
            <a:r>
              <a:rPr lang="en-US" sz="2000" dirty="0" smtClean="0"/>
              <a:t> ion channeling in the Si crystals</a:t>
            </a:r>
          </a:p>
          <a:p>
            <a:pPr lvl="1">
              <a:spcBef>
                <a:spcPts val="600"/>
              </a:spcBef>
              <a:buFont typeface="Arial"/>
              <a:buChar char="•"/>
            </a:pPr>
            <a:r>
              <a:rPr lang="en-US" sz="2000" dirty="0" smtClean="0"/>
              <a:t> dead-layer non-uniformity</a:t>
            </a:r>
          </a:p>
          <a:p>
            <a:pPr lvl="1">
              <a:spcBef>
                <a:spcPts val="600"/>
              </a:spcBef>
              <a:buFont typeface="Arial"/>
              <a:buChar char="•"/>
            </a:pPr>
            <a:r>
              <a:rPr lang="en-US" sz="2000" dirty="0" smtClean="0"/>
              <a:t> Landau/</a:t>
            </a:r>
            <a:r>
              <a:rPr lang="en-US" sz="2000" dirty="0" err="1" smtClean="0"/>
              <a:t>Vavilov</a:t>
            </a:r>
            <a:r>
              <a:rPr lang="en-US" sz="2000" dirty="0" smtClean="0"/>
              <a:t> energy loss fluctuations beyond those covered by Bohr’s formula (Gaussian approximation)</a:t>
            </a:r>
          </a:p>
          <a:p>
            <a:pPr lvl="1">
              <a:spcBef>
                <a:spcPts val="600"/>
              </a:spcBef>
              <a:buFont typeface="Arial"/>
              <a:buChar char="•"/>
            </a:pPr>
            <a:r>
              <a:rPr lang="en-US" sz="2000" dirty="0" smtClean="0"/>
              <a:t> pulse pileup effects (relevant under high-rate conditions)</a:t>
            </a:r>
          </a:p>
          <a:p>
            <a:pPr lvl="1">
              <a:spcBef>
                <a:spcPts val="600"/>
              </a:spcBef>
              <a:buFont typeface="Arial"/>
              <a:buChar char="•"/>
            </a:pPr>
            <a:r>
              <a:rPr lang="en-US" sz="2000" dirty="0" smtClean="0"/>
              <a:t> cross talk among electronic channels (on-board correction planned, as done for STEREO/LET)</a:t>
            </a:r>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35000" y="448733"/>
            <a:ext cx="7899400" cy="5047536"/>
          </a:xfrm>
          <a:prstGeom prst="rect">
            <a:avLst/>
          </a:prstGeom>
          <a:noFill/>
        </p:spPr>
        <p:txBody>
          <a:bodyPr wrap="square" rtlCol="0">
            <a:spAutoFit/>
          </a:bodyPr>
          <a:lstStyle/>
          <a:p>
            <a:pPr algn="ctr"/>
            <a:r>
              <a:rPr lang="en-US" sz="3200" dirty="0" smtClean="0"/>
              <a:t>Introduction:  Sensor System</a:t>
            </a:r>
          </a:p>
          <a:p>
            <a:pPr>
              <a:spcBef>
                <a:spcPts val="600"/>
              </a:spcBef>
              <a:buFont typeface="Arial"/>
              <a:buChar char="•"/>
            </a:pPr>
            <a:r>
              <a:rPr lang="en-US" sz="2000" dirty="0" smtClean="0"/>
              <a:t> EPI-Hi is designed to measure energetic nuclei from ~1 to ~100 </a:t>
            </a:r>
            <a:r>
              <a:rPr lang="en-US" sz="2000" dirty="0" err="1" smtClean="0"/>
              <a:t>MeV/nuc</a:t>
            </a:r>
            <a:r>
              <a:rPr lang="en-US" sz="2000" dirty="0" smtClean="0"/>
              <a:t> and electrons from ~0.5 to ~5 </a:t>
            </a:r>
            <a:r>
              <a:rPr lang="en-US" sz="2000" dirty="0" err="1" smtClean="0"/>
              <a:t>MeV</a:t>
            </a:r>
            <a:r>
              <a:rPr lang="en-US" sz="2000" dirty="0" smtClean="0"/>
              <a:t> including:</a:t>
            </a:r>
          </a:p>
          <a:p>
            <a:pPr lvl="1">
              <a:buFont typeface="Arial"/>
              <a:buChar char="•"/>
            </a:pPr>
            <a:r>
              <a:rPr lang="en-US" sz="2000" dirty="0" smtClean="0"/>
              <a:t> identification of major elements</a:t>
            </a:r>
          </a:p>
          <a:p>
            <a:pPr lvl="1">
              <a:buFont typeface="Arial"/>
              <a:buChar char="•"/>
            </a:pPr>
            <a:r>
              <a:rPr lang="en-US" sz="2000" dirty="0" smtClean="0"/>
              <a:t> identification of </a:t>
            </a:r>
            <a:r>
              <a:rPr lang="en-US" sz="2000" baseline="30000" dirty="0" smtClean="0"/>
              <a:t>3</a:t>
            </a:r>
            <a:r>
              <a:rPr lang="en-US" sz="2000" dirty="0" smtClean="0"/>
              <a:t>He</a:t>
            </a:r>
          </a:p>
          <a:p>
            <a:pPr lvl="1">
              <a:buFont typeface="Arial"/>
              <a:buChar char="•"/>
            </a:pPr>
            <a:r>
              <a:rPr lang="en-US" sz="2000" dirty="0" smtClean="0"/>
              <a:t> energy spectra</a:t>
            </a:r>
          </a:p>
          <a:p>
            <a:pPr lvl="1">
              <a:buFont typeface="Arial"/>
              <a:buChar char="•"/>
            </a:pPr>
            <a:r>
              <a:rPr lang="en-US" sz="2000" dirty="0" smtClean="0"/>
              <a:t> angular distributions</a:t>
            </a:r>
          </a:p>
          <a:p>
            <a:pPr lvl="1">
              <a:buFont typeface="Arial"/>
              <a:buChar char="•"/>
            </a:pPr>
            <a:r>
              <a:rPr lang="en-US" sz="2000" dirty="0" smtClean="0"/>
              <a:t> timing</a:t>
            </a:r>
          </a:p>
          <a:p>
            <a:pPr>
              <a:spcBef>
                <a:spcPts val="600"/>
              </a:spcBef>
              <a:buFont typeface="Arial"/>
              <a:buChar char="•"/>
            </a:pPr>
            <a:r>
              <a:rPr lang="en-US" sz="2000" dirty="0" smtClean="0"/>
              <a:t> the sensor system consists of three solid-state detector telescopes including:</a:t>
            </a:r>
          </a:p>
          <a:p>
            <a:pPr lvl="1">
              <a:buFont typeface="Arial"/>
              <a:buChar char="•"/>
            </a:pPr>
            <a:r>
              <a:rPr lang="en-US" sz="2000" dirty="0" smtClean="0"/>
              <a:t> one double-ended Low Energy Telescope designated LET1</a:t>
            </a:r>
          </a:p>
          <a:p>
            <a:pPr lvl="1">
              <a:buFont typeface="Arial"/>
              <a:buChar char="•"/>
            </a:pPr>
            <a:r>
              <a:rPr lang="en-US" sz="2000" dirty="0" smtClean="0"/>
              <a:t> one single-ended Low Energy Telescope designated LET2 largely identical to LET1 but omitting the end that is blocked by the SPP spacecraft</a:t>
            </a:r>
          </a:p>
          <a:p>
            <a:pPr lvl="1">
              <a:buFont typeface="Arial"/>
              <a:buChar char="•"/>
            </a:pPr>
            <a:r>
              <a:rPr lang="en-US" sz="2000" dirty="0" smtClean="0"/>
              <a:t> one double-ended High Energy Telescope (HET) </a:t>
            </a:r>
            <a:endParaRPr lang="en-US" sz="2000" dirty="0"/>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35000" y="448733"/>
            <a:ext cx="7899400" cy="5586145"/>
          </a:xfrm>
          <a:prstGeom prst="rect">
            <a:avLst/>
          </a:prstGeom>
          <a:noFill/>
        </p:spPr>
        <p:txBody>
          <a:bodyPr wrap="square" rtlCol="0">
            <a:spAutoFit/>
          </a:bodyPr>
          <a:lstStyle/>
          <a:p>
            <a:pPr algn="ctr"/>
            <a:r>
              <a:rPr lang="en-US" sz="3200" dirty="0" smtClean="0"/>
              <a:t>Element Response</a:t>
            </a:r>
            <a:endParaRPr lang="en-US" sz="2000" dirty="0" smtClean="0"/>
          </a:p>
          <a:p>
            <a:pPr>
              <a:spcBef>
                <a:spcPts val="600"/>
              </a:spcBef>
              <a:buFont typeface="Arial"/>
              <a:buChar char="•"/>
            </a:pPr>
            <a:r>
              <a:rPr lang="en-US" sz="2000" dirty="0" smtClean="0"/>
              <a:t> For each range (i.e., detector in which particles can stop) plot the energy loss in the last detector penetrated versus the energy in the stop detector</a:t>
            </a:r>
          </a:p>
          <a:p>
            <a:pPr>
              <a:spcBef>
                <a:spcPts val="600"/>
              </a:spcBef>
              <a:buFont typeface="Arial"/>
              <a:buChar char="•"/>
            </a:pPr>
            <a:r>
              <a:rPr lang="en-US" sz="2000" dirty="0" smtClean="0"/>
              <a:t> Assumed composition is that typical of large SEP events, but with only the most-common isotope included for each element.</a:t>
            </a:r>
          </a:p>
          <a:p>
            <a:pPr>
              <a:spcBef>
                <a:spcPts val="600"/>
              </a:spcBef>
              <a:buFont typeface="Arial"/>
              <a:buChar char="•"/>
            </a:pPr>
            <a:r>
              <a:rPr lang="en-US" sz="2000" dirty="0" smtClean="0"/>
              <a:t> Need to check that the major</a:t>
            </a:r>
            <a:r>
              <a:rPr lang="en-US" sz="2000" dirty="0" smtClean="0"/>
              <a:t> </a:t>
            </a:r>
            <a:r>
              <a:rPr lang="en-US" sz="2000" dirty="0" smtClean="0"/>
              <a:t>element</a:t>
            </a:r>
            <a:r>
              <a:rPr lang="en-US" sz="2000" dirty="0" smtClean="0"/>
              <a:t>s </a:t>
            </a:r>
            <a:r>
              <a:rPr lang="en-US" sz="2000" dirty="0" smtClean="0"/>
              <a:t>can be identified in each range:  H, He, C, O, Ne, Mg, Si, Fe.  Other elements will also be included in the on-board analysis, but are not required.</a:t>
            </a:r>
          </a:p>
          <a:p>
            <a:pPr>
              <a:spcBef>
                <a:spcPts val="600"/>
              </a:spcBef>
              <a:buFont typeface="Arial"/>
              <a:buChar char="•"/>
            </a:pPr>
            <a:r>
              <a:rPr lang="en-US" sz="2000" dirty="0" smtClean="0"/>
              <a:t> Dashed lines indicate LG full scale, HG full scale, and required trigger threshold.  In some cases a second, lower threshold value is also indicated as a goal.</a:t>
            </a:r>
          </a:p>
          <a:p>
            <a:pPr>
              <a:spcBef>
                <a:spcPts val="600"/>
              </a:spcBef>
              <a:buFont typeface="Arial"/>
              <a:buChar char="•"/>
            </a:pPr>
            <a:r>
              <a:rPr lang="en-US" sz="2000" dirty="0" smtClean="0"/>
              <a:t> An additional goal is to place the HG full scale between the He and C tracks (to the extent that that is possible) to simplify analysis of data during high rate periods when processing of HG signals may be omitted for some detector elements in order to limit geometrical factor for H and He and thereby reduce dead time.</a:t>
            </a:r>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evel1_energetic_particle_requirements.gif"/>
          <p:cNvPicPr>
            <a:picLocks noChangeAspect="1"/>
          </p:cNvPicPr>
          <p:nvPr/>
        </p:nvPicPr>
        <p:blipFill>
          <a:blip r:embed="rId2"/>
          <a:stretch>
            <a:fillRect/>
          </a:stretch>
        </p:blipFill>
        <p:spPr>
          <a:xfrm>
            <a:off x="736602" y="1253100"/>
            <a:ext cx="7700010" cy="3832860"/>
          </a:xfrm>
          <a:prstGeom prst="rect">
            <a:avLst/>
          </a:prstGeom>
        </p:spPr>
      </p:pic>
      <p:sp>
        <p:nvSpPr>
          <p:cNvPr id="3" name="TextBox 2"/>
          <p:cNvSpPr txBox="1"/>
          <p:nvPr/>
        </p:nvSpPr>
        <p:spPr>
          <a:xfrm>
            <a:off x="736602" y="5173144"/>
            <a:ext cx="7552265" cy="1000274"/>
          </a:xfrm>
          <a:prstGeom prst="rect">
            <a:avLst/>
          </a:prstGeom>
          <a:noFill/>
        </p:spPr>
        <p:txBody>
          <a:bodyPr wrap="square" rtlCol="0">
            <a:spAutoFit/>
          </a:bodyPr>
          <a:lstStyle/>
          <a:p>
            <a:pPr>
              <a:buFont typeface="Arial"/>
              <a:buChar char="•"/>
            </a:pPr>
            <a:r>
              <a:rPr lang="en-US" dirty="0" smtClean="0"/>
              <a:t> EPI-Hi covers the energy range above ~1 </a:t>
            </a:r>
            <a:r>
              <a:rPr lang="en-US" dirty="0" err="1" smtClean="0"/>
              <a:t>MeV/nuc</a:t>
            </a:r>
            <a:r>
              <a:rPr lang="en-US" dirty="0" smtClean="0"/>
              <a:t> for ions and above ~0.5 </a:t>
            </a:r>
            <a:r>
              <a:rPr lang="en-US" dirty="0" err="1" smtClean="0"/>
              <a:t>MeV</a:t>
            </a:r>
            <a:r>
              <a:rPr lang="en-US" dirty="0" smtClean="0"/>
              <a:t> for electrons</a:t>
            </a:r>
          </a:p>
          <a:p>
            <a:pPr>
              <a:spcBef>
                <a:spcPts val="600"/>
              </a:spcBef>
              <a:buFont typeface="Arial"/>
              <a:buChar char="•"/>
            </a:pPr>
            <a:r>
              <a:rPr lang="en-US" dirty="0" smtClean="0"/>
              <a:t> EPI-Lo covers lower energies</a:t>
            </a:r>
            <a:endParaRPr lang="en-US" dirty="0"/>
          </a:p>
        </p:txBody>
      </p:sp>
      <p:sp>
        <p:nvSpPr>
          <p:cNvPr id="4" name="TextBox 3"/>
          <p:cNvSpPr txBox="1"/>
          <p:nvPr/>
        </p:nvSpPr>
        <p:spPr>
          <a:xfrm>
            <a:off x="736605" y="330204"/>
            <a:ext cx="7670800" cy="461665"/>
          </a:xfrm>
          <a:prstGeom prst="rect">
            <a:avLst/>
          </a:prstGeom>
          <a:noFill/>
        </p:spPr>
        <p:txBody>
          <a:bodyPr wrap="square" rtlCol="0">
            <a:spAutoFit/>
          </a:bodyPr>
          <a:lstStyle/>
          <a:p>
            <a:pPr algn="ctr"/>
            <a:r>
              <a:rPr lang="en-US" sz="2400" dirty="0" smtClean="0"/>
              <a:t>Level 1 Measurement Requirements for Energetic Particles</a:t>
            </a:r>
            <a:endParaRPr lang="en-US" sz="2400" dirty="0"/>
          </a:p>
        </p:txBody>
      </p:sp>
      <p:sp>
        <p:nvSpPr>
          <p:cNvPr id="5" name="Date Placeholder 4"/>
          <p:cNvSpPr>
            <a:spLocks noGrp="1"/>
          </p:cNvSpPr>
          <p:nvPr>
            <p:ph type="dt" sz="half" idx="10"/>
          </p:nvPr>
        </p:nvSpPr>
        <p:spPr/>
        <p:txBody>
          <a:bodyPr/>
          <a:lstStyle/>
          <a:p>
            <a:r>
              <a:rPr lang="en-US" smtClean="0"/>
              <a:t>MW     1 March 2013</a:t>
            </a:r>
            <a:endParaRPr lang="en-US"/>
          </a:p>
        </p:txBody>
      </p:sp>
      <p:sp>
        <p:nvSpPr>
          <p:cNvPr id="6" name="Slide Number Placeholder 5"/>
          <p:cNvSpPr>
            <a:spLocks noGrp="1"/>
          </p:cNvSpPr>
          <p:nvPr>
            <p:ph type="sldNum" sz="quarter" idx="12"/>
          </p:nvPr>
        </p:nvSpPr>
        <p:spPr/>
        <p:txBody>
          <a:bodyPr/>
          <a:lstStyle/>
          <a:p>
            <a:fld id="{4D57CB39-844D-174A-801C-748B2CFEEF9A}" type="slidenum">
              <a:rPr lang="en-US" smtClean="0"/>
              <a:pPr/>
              <a:t>21</a:t>
            </a:fld>
            <a:endParaRPr lang="en-US"/>
          </a:p>
        </p:txBody>
      </p:sp>
      <p:sp>
        <p:nvSpPr>
          <p:cNvPr id="7" name="Footer Placeholder 6"/>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im001_let027_coin.gif"/>
          <p:cNvPicPr>
            <a:picLocks noChangeAspect="1"/>
          </p:cNvPicPr>
          <p:nvPr/>
        </p:nvPicPr>
        <p:blipFill>
          <a:blip r:embed="rId3"/>
          <a:stretch>
            <a:fillRect/>
          </a:stretch>
        </p:blipFill>
        <p:spPr>
          <a:xfrm>
            <a:off x="457200" y="457200"/>
            <a:ext cx="2025650" cy="1028700"/>
          </a:xfrm>
          <a:prstGeom prst="rect">
            <a:avLst/>
          </a:prstGeom>
        </p:spPr>
      </p:pic>
      <p:grpSp>
        <p:nvGrpSpPr>
          <p:cNvPr id="10" name="Group 9"/>
          <p:cNvGrpSpPr/>
          <p:nvPr/>
        </p:nvGrpSpPr>
        <p:grpSpPr>
          <a:xfrm>
            <a:off x="5486400" y="1837267"/>
            <a:ext cx="3511550" cy="3844925"/>
            <a:chOff x="5486400" y="1828800"/>
            <a:chExt cx="3511550" cy="3844925"/>
          </a:xfrm>
        </p:grpSpPr>
        <p:pic>
          <p:nvPicPr>
            <p:cNvPr id="5" name="Picture 4" descr="let1_telescope_simplified.tiff"/>
            <p:cNvPicPr>
              <a:picLocks noChangeAspect="1"/>
            </p:cNvPicPr>
            <p:nvPr/>
          </p:nvPicPr>
          <p:blipFill>
            <a:blip r:embed="rId4"/>
            <a:stretch>
              <a:fillRect/>
            </a:stretch>
          </p:blipFill>
          <p:spPr>
            <a:xfrm>
              <a:off x="5486400" y="1828800"/>
              <a:ext cx="3511550" cy="3844925"/>
            </a:xfrm>
            <a:prstGeom prst="rect">
              <a:avLst/>
            </a:prstGeom>
          </p:spPr>
        </p:pic>
        <p:cxnSp>
          <p:nvCxnSpPr>
            <p:cNvPr id="9" name="Straight Connector 8"/>
            <p:cNvCxnSpPr/>
            <p:nvPr/>
          </p:nvCxnSpPr>
          <p:spPr>
            <a:xfrm rot="5400000">
              <a:off x="6248401" y="2421467"/>
              <a:ext cx="897466" cy="44026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457200" y="1600200"/>
            <a:ext cx="4932466" cy="4587240"/>
            <a:chOff x="457200" y="1600200"/>
            <a:chExt cx="4932466" cy="4587240"/>
          </a:xfrm>
        </p:grpSpPr>
        <p:pic>
          <p:nvPicPr>
            <p:cNvPr id="4" name="Picture 3" descr="sim001_let027_cropped.gif"/>
            <p:cNvPicPr>
              <a:picLocks noChangeAspect="1"/>
            </p:cNvPicPr>
            <p:nvPr/>
          </p:nvPicPr>
          <p:blipFill>
            <a:blip r:embed="rId5"/>
            <a:stretch>
              <a:fillRect/>
            </a:stretch>
          </p:blipFill>
          <p:spPr>
            <a:xfrm>
              <a:off x="457200" y="1600200"/>
              <a:ext cx="4920615" cy="4587240"/>
            </a:xfrm>
            <a:prstGeom prst="rect">
              <a:avLst/>
            </a:prstGeom>
          </p:spPr>
        </p:pic>
        <p:sp>
          <p:nvSpPr>
            <p:cNvPr id="11" name="Rectangle 10"/>
            <p:cNvSpPr/>
            <p:nvPr/>
          </p:nvSpPr>
          <p:spPr>
            <a:xfrm>
              <a:off x="5343947" y="1600200"/>
              <a:ext cx="45719" cy="4587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sp>
        <p:nvSpPr>
          <p:cNvPr id="14" name="Date Placeholder 13"/>
          <p:cNvSpPr>
            <a:spLocks noGrp="1"/>
          </p:cNvSpPr>
          <p:nvPr>
            <p:ph type="dt" sz="half" idx="10"/>
          </p:nvPr>
        </p:nvSpPr>
        <p:spPr/>
        <p:txBody>
          <a:bodyPr/>
          <a:lstStyle/>
          <a:p>
            <a:r>
              <a:rPr lang="en-US" smtClean="0"/>
              <a:t>MW     1 March 2013</a:t>
            </a:r>
            <a:endParaRPr lang="en-US"/>
          </a:p>
        </p:txBody>
      </p:sp>
      <p:sp>
        <p:nvSpPr>
          <p:cNvPr id="15" name="Slide Number Placeholder 14"/>
          <p:cNvSpPr>
            <a:spLocks noGrp="1"/>
          </p:cNvSpPr>
          <p:nvPr>
            <p:ph type="sldNum" sz="quarter" idx="12"/>
          </p:nvPr>
        </p:nvSpPr>
        <p:spPr/>
        <p:txBody>
          <a:bodyPr/>
          <a:lstStyle/>
          <a:p>
            <a:fld id="{4D57CB39-844D-174A-801C-748B2CFEEF9A}" type="slidenum">
              <a:rPr lang="en-US" smtClean="0"/>
              <a:pPr/>
              <a:t>22</a:t>
            </a:fld>
            <a:endParaRPr lang="en-US"/>
          </a:p>
        </p:txBody>
      </p:sp>
      <p:sp>
        <p:nvSpPr>
          <p:cNvPr id="16" name="Footer Placeholder 15"/>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im001_let028_coin.gif"/>
          <p:cNvPicPr>
            <a:picLocks noChangeAspect="1"/>
          </p:cNvPicPr>
          <p:nvPr/>
        </p:nvPicPr>
        <p:blipFill>
          <a:blip r:embed="rId3"/>
          <a:stretch>
            <a:fillRect/>
          </a:stretch>
        </p:blipFill>
        <p:spPr>
          <a:xfrm>
            <a:off x="457200" y="457200"/>
            <a:ext cx="2025650" cy="1028700"/>
          </a:xfrm>
          <a:prstGeom prst="rect">
            <a:avLst/>
          </a:prstGeom>
        </p:spPr>
      </p:pic>
      <p:grpSp>
        <p:nvGrpSpPr>
          <p:cNvPr id="7" name="Group 6"/>
          <p:cNvGrpSpPr/>
          <p:nvPr/>
        </p:nvGrpSpPr>
        <p:grpSpPr>
          <a:xfrm>
            <a:off x="5486400" y="1828800"/>
            <a:ext cx="3511550" cy="3844925"/>
            <a:chOff x="5486400" y="1828800"/>
            <a:chExt cx="3511550" cy="3844925"/>
          </a:xfrm>
        </p:grpSpPr>
        <p:pic>
          <p:nvPicPr>
            <p:cNvPr id="4" name="Picture 3" descr="let1_telescope_simplified.tiff"/>
            <p:cNvPicPr>
              <a:picLocks noChangeAspect="1"/>
            </p:cNvPicPr>
            <p:nvPr/>
          </p:nvPicPr>
          <p:blipFill>
            <a:blip r:embed="rId4"/>
            <a:stretch>
              <a:fillRect/>
            </a:stretch>
          </p:blipFill>
          <p:spPr>
            <a:xfrm>
              <a:off x="5486400" y="1828800"/>
              <a:ext cx="3511550" cy="3844925"/>
            </a:xfrm>
            <a:prstGeom prst="rect">
              <a:avLst/>
            </a:prstGeom>
          </p:spPr>
        </p:pic>
        <p:cxnSp>
          <p:nvCxnSpPr>
            <p:cNvPr id="5" name="Straight Connector 4"/>
            <p:cNvCxnSpPr/>
            <p:nvPr/>
          </p:nvCxnSpPr>
          <p:spPr>
            <a:xfrm rot="5400000">
              <a:off x="5918200" y="2590802"/>
              <a:ext cx="1397002" cy="60113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457200" y="1600200"/>
            <a:ext cx="4932466" cy="4587240"/>
            <a:chOff x="457200" y="1600200"/>
            <a:chExt cx="4932466" cy="4587240"/>
          </a:xfrm>
        </p:grpSpPr>
        <p:pic>
          <p:nvPicPr>
            <p:cNvPr id="2" name="Picture 1" descr="sim001_let028_cropped.gif"/>
            <p:cNvPicPr>
              <a:picLocks noChangeAspect="1"/>
            </p:cNvPicPr>
            <p:nvPr/>
          </p:nvPicPr>
          <p:blipFill>
            <a:blip r:embed="rId5"/>
            <a:stretch>
              <a:fillRect/>
            </a:stretch>
          </p:blipFill>
          <p:spPr>
            <a:xfrm>
              <a:off x="457200" y="1600200"/>
              <a:ext cx="4920615" cy="4587240"/>
            </a:xfrm>
            <a:prstGeom prst="rect">
              <a:avLst/>
            </a:prstGeom>
          </p:spPr>
        </p:pic>
        <p:sp>
          <p:nvSpPr>
            <p:cNvPr id="8" name="Rectangle 7"/>
            <p:cNvSpPr/>
            <p:nvPr/>
          </p:nvSpPr>
          <p:spPr>
            <a:xfrm>
              <a:off x="5343947" y="1600200"/>
              <a:ext cx="45719" cy="4587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sp>
        <p:nvSpPr>
          <p:cNvPr id="11" name="Date Placeholder 10"/>
          <p:cNvSpPr>
            <a:spLocks noGrp="1"/>
          </p:cNvSpPr>
          <p:nvPr>
            <p:ph type="dt" sz="half" idx="10"/>
          </p:nvPr>
        </p:nvSpPr>
        <p:spPr/>
        <p:txBody>
          <a:bodyPr/>
          <a:lstStyle/>
          <a:p>
            <a:r>
              <a:rPr lang="en-US" smtClean="0"/>
              <a:t>MW     1 March 2013</a:t>
            </a:r>
            <a:endParaRPr lang="en-US"/>
          </a:p>
        </p:txBody>
      </p:sp>
      <p:sp>
        <p:nvSpPr>
          <p:cNvPr id="12" name="Slide Number Placeholder 11"/>
          <p:cNvSpPr>
            <a:spLocks noGrp="1"/>
          </p:cNvSpPr>
          <p:nvPr>
            <p:ph type="sldNum" sz="quarter" idx="12"/>
          </p:nvPr>
        </p:nvSpPr>
        <p:spPr/>
        <p:txBody>
          <a:bodyPr/>
          <a:lstStyle/>
          <a:p>
            <a:fld id="{4D57CB39-844D-174A-801C-748B2CFEEF9A}" type="slidenum">
              <a:rPr lang="en-US" smtClean="0"/>
              <a:pPr/>
              <a:t>23</a:t>
            </a:fld>
            <a:endParaRPr lang="en-US"/>
          </a:p>
        </p:txBody>
      </p:sp>
      <p:sp>
        <p:nvSpPr>
          <p:cNvPr id="13" name="Footer Placeholder 12"/>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im001_let029_cropped.gif"/>
          <p:cNvPicPr>
            <a:picLocks noChangeAspect="1"/>
          </p:cNvPicPr>
          <p:nvPr/>
        </p:nvPicPr>
        <p:blipFill>
          <a:blip r:embed="rId3"/>
          <a:stretch>
            <a:fillRect/>
          </a:stretch>
        </p:blipFill>
        <p:spPr>
          <a:xfrm>
            <a:off x="457200" y="1600200"/>
            <a:ext cx="4920615" cy="4587240"/>
          </a:xfrm>
          <a:prstGeom prst="rect">
            <a:avLst/>
          </a:prstGeom>
        </p:spPr>
      </p:pic>
      <p:pic>
        <p:nvPicPr>
          <p:cNvPr id="3" name="Picture 2" descr="sim001_let029_coin.gif"/>
          <p:cNvPicPr>
            <a:picLocks noChangeAspect="1"/>
          </p:cNvPicPr>
          <p:nvPr/>
        </p:nvPicPr>
        <p:blipFill>
          <a:blip r:embed="rId4"/>
          <a:stretch>
            <a:fillRect/>
          </a:stretch>
        </p:blipFill>
        <p:spPr>
          <a:xfrm>
            <a:off x="457200" y="457200"/>
            <a:ext cx="2266950" cy="1028700"/>
          </a:xfrm>
          <a:prstGeom prst="rect">
            <a:avLst/>
          </a:prstGeom>
        </p:spPr>
      </p:pic>
      <p:grpSp>
        <p:nvGrpSpPr>
          <p:cNvPr id="8" name="Group 7"/>
          <p:cNvGrpSpPr/>
          <p:nvPr/>
        </p:nvGrpSpPr>
        <p:grpSpPr>
          <a:xfrm>
            <a:off x="5486400" y="1828800"/>
            <a:ext cx="3511550" cy="3844925"/>
            <a:chOff x="5486400" y="1828800"/>
            <a:chExt cx="3511550" cy="3844925"/>
          </a:xfrm>
        </p:grpSpPr>
        <p:pic>
          <p:nvPicPr>
            <p:cNvPr id="4" name="Picture 3" descr="let1_telescope_simplified.tiff"/>
            <p:cNvPicPr>
              <a:picLocks noChangeAspect="1"/>
            </p:cNvPicPr>
            <p:nvPr/>
          </p:nvPicPr>
          <p:blipFill>
            <a:blip r:embed="rId5"/>
            <a:stretch>
              <a:fillRect/>
            </a:stretch>
          </p:blipFill>
          <p:spPr>
            <a:xfrm>
              <a:off x="5486400" y="1828800"/>
              <a:ext cx="3511550" cy="3844925"/>
            </a:xfrm>
            <a:prstGeom prst="rect">
              <a:avLst/>
            </a:prstGeom>
          </p:spPr>
        </p:pic>
        <p:cxnSp>
          <p:nvCxnSpPr>
            <p:cNvPr id="5" name="Straight Connector 4"/>
            <p:cNvCxnSpPr/>
            <p:nvPr/>
          </p:nvCxnSpPr>
          <p:spPr>
            <a:xfrm rot="5400000">
              <a:off x="5858931" y="2624668"/>
              <a:ext cx="1464738" cy="56726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sp>
        <p:nvSpPr>
          <p:cNvPr id="9" name="Date Placeholder 8"/>
          <p:cNvSpPr>
            <a:spLocks noGrp="1"/>
          </p:cNvSpPr>
          <p:nvPr>
            <p:ph type="dt" sz="half" idx="10"/>
          </p:nvPr>
        </p:nvSpPr>
        <p:spPr/>
        <p:txBody>
          <a:bodyPr/>
          <a:lstStyle/>
          <a:p>
            <a:r>
              <a:rPr lang="en-US" smtClean="0"/>
              <a:t>MW     1 March 2013</a:t>
            </a:r>
            <a:endParaRPr lang="en-US"/>
          </a:p>
        </p:txBody>
      </p:sp>
      <p:sp>
        <p:nvSpPr>
          <p:cNvPr id="10" name="Slide Number Placeholder 9"/>
          <p:cNvSpPr>
            <a:spLocks noGrp="1"/>
          </p:cNvSpPr>
          <p:nvPr>
            <p:ph type="sldNum" sz="quarter" idx="12"/>
          </p:nvPr>
        </p:nvSpPr>
        <p:spPr/>
        <p:txBody>
          <a:bodyPr/>
          <a:lstStyle/>
          <a:p>
            <a:fld id="{4D57CB39-844D-174A-801C-748B2CFEEF9A}" type="slidenum">
              <a:rPr lang="en-US" smtClean="0"/>
              <a:pPr/>
              <a:t>24</a:t>
            </a:fld>
            <a:endParaRPr lang="en-US"/>
          </a:p>
        </p:txBody>
      </p:sp>
      <p:sp>
        <p:nvSpPr>
          <p:cNvPr id="11" name="Footer Placeholder 10"/>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im001_let030_cropped.gif"/>
          <p:cNvPicPr>
            <a:picLocks noChangeAspect="1"/>
          </p:cNvPicPr>
          <p:nvPr/>
        </p:nvPicPr>
        <p:blipFill>
          <a:blip r:embed="rId3"/>
          <a:stretch>
            <a:fillRect/>
          </a:stretch>
        </p:blipFill>
        <p:spPr>
          <a:xfrm>
            <a:off x="457200" y="1600200"/>
            <a:ext cx="4920615" cy="4587240"/>
          </a:xfrm>
          <a:prstGeom prst="rect">
            <a:avLst/>
          </a:prstGeom>
        </p:spPr>
      </p:pic>
      <p:pic>
        <p:nvPicPr>
          <p:cNvPr id="3" name="Picture 2" descr="sim001_let030_coin.gif"/>
          <p:cNvPicPr>
            <a:picLocks noChangeAspect="1"/>
          </p:cNvPicPr>
          <p:nvPr/>
        </p:nvPicPr>
        <p:blipFill>
          <a:blip r:embed="rId4"/>
          <a:stretch>
            <a:fillRect/>
          </a:stretch>
        </p:blipFill>
        <p:spPr>
          <a:xfrm>
            <a:off x="457200" y="457200"/>
            <a:ext cx="2978150" cy="1028700"/>
          </a:xfrm>
          <a:prstGeom prst="rect">
            <a:avLst/>
          </a:prstGeom>
        </p:spPr>
      </p:pic>
      <p:grpSp>
        <p:nvGrpSpPr>
          <p:cNvPr id="7" name="Group 6"/>
          <p:cNvGrpSpPr/>
          <p:nvPr/>
        </p:nvGrpSpPr>
        <p:grpSpPr>
          <a:xfrm>
            <a:off x="5486400" y="1828800"/>
            <a:ext cx="3511550" cy="3844925"/>
            <a:chOff x="5486400" y="1828800"/>
            <a:chExt cx="3511550" cy="3844925"/>
          </a:xfrm>
        </p:grpSpPr>
        <p:pic>
          <p:nvPicPr>
            <p:cNvPr id="4" name="Picture 3" descr="let1_telescope_simplified.tiff"/>
            <p:cNvPicPr>
              <a:picLocks noChangeAspect="1"/>
            </p:cNvPicPr>
            <p:nvPr/>
          </p:nvPicPr>
          <p:blipFill>
            <a:blip r:embed="rId5"/>
            <a:stretch>
              <a:fillRect/>
            </a:stretch>
          </p:blipFill>
          <p:spPr>
            <a:xfrm>
              <a:off x="5486400" y="1828800"/>
              <a:ext cx="3511550" cy="3844925"/>
            </a:xfrm>
            <a:prstGeom prst="rect">
              <a:avLst/>
            </a:prstGeom>
          </p:spPr>
        </p:pic>
        <p:cxnSp>
          <p:nvCxnSpPr>
            <p:cNvPr id="5" name="Straight Connector 4"/>
            <p:cNvCxnSpPr/>
            <p:nvPr/>
          </p:nvCxnSpPr>
          <p:spPr>
            <a:xfrm rot="5400000">
              <a:off x="5846234" y="2637368"/>
              <a:ext cx="1515535" cy="62653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sp>
        <p:nvSpPr>
          <p:cNvPr id="9" name="Date Placeholder 8"/>
          <p:cNvSpPr>
            <a:spLocks noGrp="1"/>
          </p:cNvSpPr>
          <p:nvPr>
            <p:ph type="dt" sz="half" idx="10"/>
          </p:nvPr>
        </p:nvSpPr>
        <p:spPr/>
        <p:txBody>
          <a:bodyPr/>
          <a:lstStyle/>
          <a:p>
            <a:r>
              <a:rPr lang="en-US" smtClean="0"/>
              <a:t>MW     1 March 2013</a:t>
            </a:r>
            <a:endParaRPr lang="en-US"/>
          </a:p>
        </p:txBody>
      </p:sp>
      <p:sp>
        <p:nvSpPr>
          <p:cNvPr id="10" name="Slide Number Placeholder 9"/>
          <p:cNvSpPr>
            <a:spLocks noGrp="1"/>
          </p:cNvSpPr>
          <p:nvPr>
            <p:ph type="sldNum" sz="quarter" idx="12"/>
          </p:nvPr>
        </p:nvSpPr>
        <p:spPr/>
        <p:txBody>
          <a:bodyPr/>
          <a:lstStyle/>
          <a:p>
            <a:fld id="{4D57CB39-844D-174A-801C-748B2CFEEF9A}" type="slidenum">
              <a:rPr lang="en-US" smtClean="0"/>
              <a:pPr/>
              <a:t>25</a:t>
            </a:fld>
            <a:endParaRPr lang="en-US"/>
          </a:p>
        </p:txBody>
      </p:sp>
      <p:sp>
        <p:nvSpPr>
          <p:cNvPr id="11" name="Footer Placeholder 10"/>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im001_het010_cropped.gif"/>
          <p:cNvPicPr>
            <a:picLocks noChangeAspect="1"/>
          </p:cNvPicPr>
          <p:nvPr/>
        </p:nvPicPr>
        <p:blipFill>
          <a:blip r:embed="rId3"/>
          <a:stretch>
            <a:fillRect/>
          </a:stretch>
        </p:blipFill>
        <p:spPr>
          <a:xfrm>
            <a:off x="457200" y="1600200"/>
            <a:ext cx="4920615" cy="4587240"/>
          </a:xfrm>
          <a:prstGeom prst="rect">
            <a:avLst/>
          </a:prstGeom>
        </p:spPr>
      </p:pic>
      <p:pic>
        <p:nvPicPr>
          <p:cNvPr id="3" name="Picture 2" descr="sim001_het010_coin.gif"/>
          <p:cNvPicPr>
            <a:picLocks noChangeAspect="1"/>
          </p:cNvPicPr>
          <p:nvPr/>
        </p:nvPicPr>
        <p:blipFill>
          <a:blip r:embed="rId4"/>
          <a:stretch>
            <a:fillRect/>
          </a:stretch>
        </p:blipFill>
        <p:spPr>
          <a:xfrm>
            <a:off x="457200" y="457200"/>
            <a:ext cx="2025650" cy="1028700"/>
          </a:xfrm>
          <a:prstGeom prst="rect">
            <a:avLst/>
          </a:prstGeom>
        </p:spPr>
      </p:pic>
      <p:grpSp>
        <p:nvGrpSpPr>
          <p:cNvPr id="9" name="Group 8"/>
          <p:cNvGrpSpPr/>
          <p:nvPr/>
        </p:nvGrpSpPr>
        <p:grpSpPr>
          <a:xfrm>
            <a:off x="5486400" y="1828800"/>
            <a:ext cx="3138170" cy="3440430"/>
            <a:chOff x="5486400" y="1828800"/>
            <a:chExt cx="3138170" cy="3440430"/>
          </a:xfrm>
        </p:grpSpPr>
        <p:pic>
          <p:nvPicPr>
            <p:cNvPr id="4" name="Picture 3" descr="het_telescope_simplified.tiff"/>
            <p:cNvPicPr>
              <a:picLocks noChangeAspect="1"/>
            </p:cNvPicPr>
            <p:nvPr/>
          </p:nvPicPr>
          <p:blipFill>
            <a:blip r:embed="rId5"/>
            <a:stretch>
              <a:fillRect/>
            </a:stretch>
          </p:blipFill>
          <p:spPr>
            <a:xfrm>
              <a:off x="5486400" y="1828800"/>
              <a:ext cx="3138170" cy="3440430"/>
            </a:xfrm>
            <a:prstGeom prst="rect">
              <a:avLst/>
            </a:prstGeom>
          </p:spPr>
        </p:pic>
        <p:cxnSp>
          <p:nvCxnSpPr>
            <p:cNvPr id="5" name="Straight Connector 4"/>
            <p:cNvCxnSpPr/>
            <p:nvPr/>
          </p:nvCxnSpPr>
          <p:spPr>
            <a:xfrm rot="5400000">
              <a:off x="6231466" y="2506138"/>
              <a:ext cx="897468" cy="44026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sp>
        <p:nvSpPr>
          <p:cNvPr id="8" name="Date Placeholder 7"/>
          <p:cNvSpPr>
            <a:spLocks noGrp="1"/>
          </p:cNvSpPr>
          <p:nvPr>
            <p:ph type="dt" sz="half" idx="10"/>
          </p:nvPr>
        </p:nvSpPr>
        <p:spPr/>
        <p:txBody>
          <a:bodyPr/>
          <a:lstStyle/>
          <a:p>
            <a:r>
              <a:rPr lang="en-US" smtClean="0"/>
              <a:t>MW     1 March 2013</a:t>
            </a:r>
            <a:endParaRPr lang="en-US"/>
          </a:p>
        </p:txBody>
      </p:sp>
      <p:sp>
        <p:nvSpPr>
          <p:cNvPr id="10" name="Slide Number Placeholder 9"/>
          <p:cNvSpPr>
            <a:spLocks noGrp="1"/>
          </p:cNvSpPr>
          <p:nvPr>
            <p:ph type="sldNum" sz="quarter" idx="12"/>
          </p:nvPr>
        </p:nvSpPr>
        <p:spPr/>
        <p:txBody>
          <a:bodyPr/>
          <a:lstStyle/>
          <a:p>
            <a:fld id="{4D57CB39-844D-174A-801C-748B2CFEEF9A}" type="slidenum">
              <a:rPr lang="en-US" smtClean="0"/>
              <a:pPr/>
              <a:t>26</a:t>
            </a:fld>
            <a:endParaRPr lang="en-US"/>
          </a:p>
        </p:txBody>
      </p:sp>
      <p:sp>
        <p:nvSpPr>
          <p:cNvPr id="11" name="Footer Placeholder 10"/>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im001_het011_cropped.gif"/>
          <p:cNvPicPr>
            <a:picLocks noChangeAspect="1"/>
          </p:cNvPicPr>
          <p:nvPr/>
        </p:nvPicPr>
        <p:blipFill>
          <a:blip r:embed="rId3"/>
          <a:stretch>
            <a:fillRect/>
          </a:stretch>
        </p:blipFill>
        <p:spPr>
          <a:xfrm>
            <a:off x="457200" y="1600200"/>
            <a:ext cx="4920615" cy="4587240"/>
          </a:xfrm>
          <a:prstGeom prst="rect">
            <a:avLst/>
          </a:prstGeom>
        </p:spPr>
      </p:pic>
      <p:pic>
        <p:nvPicPr>
          <p:cNvPr id="3" name="Picture 2" descr="sim001_het011_coin.gif"/>
          <p:cNvPicPr>
            <a:picLocks noChangeAspect="1"/>
          </p:cNvPicPr>
          <p:nvPr/>
        </p:nvPicPr>
        <p:blipFill>
          <a:blip r:embed="rId4"/>
          <a:stretch>
            <a:fillRect/>
          </a:stretch>
        </p:blipFill>
        <p:spPr>
          <a:xfrm>
            <a:off x="457200" y="457200"/>
            <a:ext cx="2025650" cy="1028700"/>
          </a:xfrm>
          <a:prstGeom prst="rect">
            <a:avLst/>
          </a:prstGeom>
        </p:spPr>
      </p:pic>
      <p:pic>
        <p:nvPicPr>
          <p:cNvPr id="4" name="Picture 3" descr="sim001_het011_coin.gif"/>
          <p:cNvPicPr>
            <a:picLocks noChangeAspect="1"/>
          </p:cNvPicPr>
          <p:nvPr/>
        </p:nvPicPr>
        <p:blipFill>
          <a:blip r:embed="rId4"/>
          <a:stretch>
            <a:fillRect/>
          </a:stretch>
        </p:blipFill>
        <p:spPr>
          <a:xfrm>
            <a:off x="457200" y="457200"/>
            <a:ext cx="2025650" cy="1028700"/>
          </a:xfrm>
          <a:prstGeom prst="rect">
            <a:avLst/>
          </a:prstGeom>
        </p:spPr>
      </p:pic>
      <p:grpSp>
        <p:nvGrpSpPr>
          <p:cNvPr id="9" name="Group 8"/>
          <p:cNvGrpSpPr/>
          <p:nvPr/>
        </p:nvGrpSpPr>
        <p:grpSpPr>
          <a:xfrm>
            <a:off x="5486400" y="1828800"/>
            <a:ext cx="3138170" cy="3440430"/>
            <a:chOff x="5486400" y="1828800"/>
            <a:chExt cx="3138170" cy="3440430"/>
          </a:xfrm>
        </p:grpSpPr>
        <p:pic>
          <p:nvPicPr>
            <p:cNvPr id="5" name="Picture 4" descr="het_telescope_simplified.tiff"/>
            <p:cNvPicPr>
              <a:picLocks noChangeAspect="1"/>
            </p:cNvPicPr>
            <p:nvPr/>
          </p:nvPicPr>
          <p:blipFill>
            <a:blip r:embed="rId5"/>
            <a:stretch>
              <a:fillRect/>
            </a:stretch>
          </p:blipFill>
          <p:spPr>
            <a:xfrm>
              <a:off x="5486400" y="1828800"/>
              <a:ext cx="3138170" cy="3440430"/>
            </a:xfrm>
            <a:prstGeom prst="rect">
              <a:avLst/>
            </a:prstGeom>
          </p:spPr>
        </p:pic>
        <p:cxnSp>
          <p:nvCxnSpPr>
            <p:cNvPr id="6" name="Straight Connector 5"/>
            <p:cNvCxnSpPr/>
            <p:nvPr/>
          </p:nvCxnSpPr>
          <p:spPr>
            <a:xfrm rot="5400000">
              <a:off x="6108698" y="2493440"/>
              <a:ext cx="1007539" cy="57573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sp>
        <p:nvSpPr>
          <p:cNvPr id="10" name="Date Placeholder 9"/>
          <p:cNvSpPr>
            <a:spLocks noGrp="1"/>
          </p:cNvSpPr>
          <p:nvPr>
            <p:ph type="dt" sz="half" idx="10"/>
          </p:nvPr>
        </p:nvSpPr>
        <p:spPr/>
        <p:txBody>
          <a:bodyPr/>
          <a:lstStyle/>
          <a:p>
            <a:r>
              <a:rPr lang="en-US" smtClean="0"/>
              <a:t>MW     1 March 2013</a:t>
            </a:r>
            <a:endParaRPr lang="en-US"/>
          </a:p>
        </p:txBody>
      </p:sp>
      <p:sp>
        <p:nvSpPr>
          <p:cNvPr id="11" name="Slide Number Placeholder 10"/>
          <p:cNvSpPr>
            <a:spLocks noGrp="1"/>
          </p:cNvSpPr>
          <p:nvPr>
            <p:ph type="sldNum" sz="quarter" idx="12"/>
          </p:nvPr>
        </p:nvSpPr>
        <p:spPr/>
        <p:txBody>
          <a:bodyPr/>
          <a:lstStyle/>
          <a:p>
            <a:fld id="{4D57CB39-844D-174A-801C-748B2CFEEF9A}" type="slidenum">
              <a:rPr lang="en-US" smtClean="0"/>
              <a:pPr/>
              <a:t>27</a:t>
            </a:fld>
            <a:endParaRPr lang="en-US"/>
          </a:p>
        </p:txBody>
      </p:sp>
      <p:sp>
        <p:nvSpPr>
          <p:cNvPr id="12" name="Footer Placeholder 11"/>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im001_het012_cropped.gif"/>
          <p:cNvPicPr>
            <a:picLocks noChangeAspect="1"/>
          </p:cNvPicPr>
          <p:nvPr/>
        </p:nvPicPr>
        <p:blipFill>
          <a:blip r:embed="rId3"/>
          <a:stretch>
            <a:fillRect/>
          </a:stretch>
        </p:blipFill>
        <p:spPr>
          <a:xfrm>
            <a:off x="457200" y="1600200"/>
            <a:ext cx="4920615" cy="4587240"/>
          </a:xfrm>
          <a:prstGeom prst="rect">
            <a:avLst/>
          </a:prstGeom>
        </p:spPr>
      </p:pic>
      <p:pic>
        <p:nvPicPr>
          <p:cNvPr id="3" name="Picture 2" descr="sim001_het012_coin.gif"/>
          <p:cNvPicPr>
            <a:picLocks noChangeAspect="1"/>
          </p:cNvPicPr>
          <p:nvPr/>
        </p:nvPicPr>
        <p:blipFill>
          <a:blip r:embed="rId4"/>
          <a:stretch>
            <a:fillRect/>
          </a:stretch>
        </p:blipFill>
        <p:spPr>
          <a:xfrm>
            <a:off x="457200" y="457200"/>
            <a:ext cx="2025650" cy="1028700"/>
          </a:xfrm>
          <a:prstGeom prst="rect">
            <a:avLst/>
          </a:prstGeom>
        </p:spPr>
      </p:pic>
      <p:grpSp>
        <p:nvGrpSpPr>
          <p:cNvPr id="7" name="Group 6"/>
          <p:cNvGrpSpPr/>
          <p:nvPr/>
        </p:nvGrpSpPr>
        <p:grpSpPr>
          <a:xfrm>
            <a:off x="5486400" y="1828800"/>
            <a:ext cx="3138170" cy="3440430"/>
            <a:chOff x="5486400" y="1828800"/>
            <a:chExt cx="3138170" cy="3440430"/>
          </a:xfrm>
        </p:grpSpPr>
        <p:pic>
          <p:nvPicPr>
            <p:cNvPr id="4" name="Picture 3" descr="het_telescope_simplified.tiff"/>
            <p:cNvPicPr>
              <a:picLocks noChangeAspect="1"/>
            </p:cNvPicPr>
            <p:nvPr/>
          </p:nvPicPr>
          <p:blipFill>
            <a:blip r:embed="rId5"/>
            <a:stretch>
              <a:fillRect/>
            </a:stretch>
          </p:blipFill>
          <p:spPr>
            <a:xfrm>
              <a:off x="5486400" y="1828800"/>
              <a:ext cx="3138170" cy="3440430"/>
            </a:xfrm>
            <a:prstGeom prst="rect">
              <a:avLst/>
            </a:prstGeom>
          </p:spPr>
        </p:pic>
        <p:cxnSp>
          <p:nvCxnSpPr>
            <p:cNvPr id="5" name="Straight Connector 4"/>
            <p:cNvCxnSpPr/>
            <p:nvPr/>
          </p:nvCxnSpPr>
          <p:spPr>
            <a:xfrm rot="5400000">
              <a:off x="6053665" y="2489208"/>
              <a:ext cx="1134540" cy="57573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sp>
        <p:nvSpPr>
          <p:cNvPr id="9" name="Date Placeholder 8"/>
          <p:cNvSpPr>
            <a:spLocks noGrp="1"/>
          </p:cNvSpPr>
          <p:nvPr>
            <p:ph type="dt" sz="half" idx="10"/>
          </p:nvPr>
        </p:nvSpPr>
        <p:spPr/>
        <p:txBody>
          <a:bodyPr/>
          <a:lstStyle/>
          <a:p>
            <a:r>
              <a:rPr lang="en-US" smtClean="0"/>
              <a:t>MW     1 March 2013</a:t>
            </a:r>
            <a:endParaRPr lang="en-US"/>
          </a:p>
        </p:txBody>
      </p:sp>
      <p:sp>
        <p:nvSpPr>
          <p:cNvPr id="10" name="Slide Number Placeholder 9"/>
          <p:cNvSpPr>
            <a:spLocks noGrp="1"/>
          </p:cNvSpPr>
          <p:nvPr>
            <p:ph type="sldNum" sz="quarter" idx="12"/>
          </p:nvPr>
        </p:nvSpPr>
        <p:spPr/>
        <p:txBody>
          <a:bodyPr/>
          <a:lstStyle/>
          <a:p>
            <a:fld id="{4D57CB39-844D-174A-801C-748B2CFEEF9A}" type="slidenum">
              <a:rPr lang="en-US" smtClean="0"/>
              <a:pPr/>
              <a:t>28</a:t>
            </a:fld>
            <a:endParaRPr lang="en-US"/>
          </a:p>
        </p:txBody>
      </p:sp>
      <p:sp>
        <p:nvSpPr>
          <p:cNvPr id="11" name="Footer Placeholder 10"/>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30200" y="364063"/>
            <a:ext cx="8559800" cy="5970865"/>
          </a:xfrm>
          <a:prstGeom prst="rect">
            <a:avLst/>
          </a:prstGeom>
          <a:noFill/>
        </p:spPr>
        <p:txBody>
          <a:bodyPr wrap="square" rtlCol="0">
            <a:spAutoFit/>
          </a:bodyPr>
          <a:lstStyle/>
          <a:p>
            <a:pPr algn="ctr"/>
            <a:r>
              <a:rPr lang="en-US" sz="3200" dirty="0" smtClean="0"/>
              <a:t>Channel Width Effects on</a:t>
            </a:r>
            <a:r>
              <a:rPr lang="en-US" sz="3200" dirty="0" smtClean="0"/>
              <a:t> Element </a:t>
            </a:r>
            <a:r>
              <a:rPr lang="en-US" sz="3200" dirty="0" smtClean="0"/>
              <a:t>Identification</a:t>
            </a:r>
            <a:endParaRPr lang="en-US" sz="2000" dirty="0" smtClean="0"/>
          </a:p>
          <a:p>
            <a:pPr>
              <a:spcBef>
                <a:spcPts val="600"/>
              </a:spcBef>
              <a:buFont typeface="Arial"/>
              <a:buChar char="•"/>
            </a:pPr>
            <a:r>
              <a:rPr lang="en-US" sz="2000" dirty="0" smtClean="0"/>
              <a:t> On-board element identification is done by applying an angle correction to the measured pulse heights to map measured ΔE-E’ point onto the nominal response track for particles incident at 0° to the detector normal.</a:t>
            </a:r>
          </a:p>
          <a:p>
            <a:pPr>
              <a:spcBef>
                <a:spcPts val="600"/>
              </a:spcBef>
              <a:buFont typeface="Arial"/>
              <a:buChar char="•"/>
            </a:pPr>
            <a:r>
              <a:rPr lang="en-US" sz="2000" dirty="0" smtClean="0"/>
              <a:t> A region (“species box”) in this angle-corrected channel number space is defined for each element of interest and the on-board software determines the atomic number for each event by determining which region it fall into.</a:t>
            </a:r>
          </a:p>
          <a:p>
            <a:pPr>
              <a:spcBef>
                <a:spcPts val="600"/>
              </a:spcBef>
              <a:buFont typeface="Arial"/>
              <a:buChar char="•"/>
            </a:pPr>
            <a:r>
              <a:rPr lang="en-US" sz="2000" dirty="0" smtClean="0"/>
              <a:t> The width of the ADC channels needs to be small enough compared to the track spacing so that edges of the species boxes can be used to separate tracks with sufficient accuracy.</a:t>
            </a:r>
          </a:p>
          <a:p>
            <a:pPr>
              <a:spcBef>
                <a:spcPts val="600"/>
              </a:spcBef>
              <a:buFont typeface="Arial"/>
              <a:buChar char="•"/>
            </a:pPr>
            <a:r>
              <a:rPr lang="en-US" sz="2000" dirty="0" smtClean="0"/>
              <a:t> Channel width effects are of greatest concern near the lower edge of the low gain analysis chain where the elements C, N, and O tend to fall.</a:t>
            </a:r>
          </a:p>
          <a:p>
            <a:pPr>
              <a:spcBef>
                <a:spcPts val="600"/>
              </a:spcBef>
              <a:buFont typeface="Arial"/>
              <a:buChar char="•"/>
            </a:pPr>
            <a:r>
              <a:rPr lang="en-US" sz="2000" dirty="0" smtClean="0"/>
              <a:t> The following plots show these regions for L1A </a:t>
            </a:r>
            <a:r>
              <a:rPr lang="en-US" sz="2000" dirty="0" err="1" smtClean="0"/>
              <a:t>vs</a:t>
            </a:r>
            <a:r>
              <a:rPr lang="en-US" sz="2000" dirty="0" smtClean="0"/>
              <a:t> L2A and L2A </a:t>
            </a:r>
            <a:r>
              <a:rPr lang="en-US" sz="2000" dirty="0" err="1" smtClean="0"/>
              <a:t>vs</a:t>
            </a:r>
            <a:r>
              <a:rPr lang="en-US" sz="2000" dirty="0" smtClean="0"/>
              <a:t> L3A before applying the angle corrections.  The points on the plots correspond to discrete LG ADC channels.</a:t>
            </a:r>
          </a:p>
          <a:p>
            <a:pPr>
              <a:spcBef>
                <a:spcPts val="600"/>
              </a:spcBef>
              <a:buFont typeface="Arial"/>
              <a:buChar char="•"/>
            </a:pPr>
            <a:r>
              <a:rPr lang="en-US" sz="2000" dirty="0" smtClean="0"/>
              <a:t> After angle </a:t>
            </a:r>
            <a:r>
              <a:rPr lang="en-US" sz="2000" dirty="0" smtClean="0"/>
              <a:t>corrections, </a:t>
            </a:r>
            <a:r>
              <a:rPr lang="en-US" sz="2000" dirty="0" smtClean="0"/>
              <a:t>the tracks will be concentrated along the lower edge of the non-angle-</a:t>
            </a:r>
            <a:r>
              <a:rPr lang="en-US" sz="2000" dirty="0" smtClean="0"/>
              <a:t>corrected tracks shown on the plots.</a:t>
            </a:r>
            <a:endParaRPr lang="en-US" sz="2000" dirty="0" smtClean="0"/>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35000" y="211657"/>
            <a:ext cx="7899400" cy="584776"/>
          </a:xfrm>
          <a:prstGeom prst="rect">
            <a:avLst/>
          </a:prstGeom>
          <a:noFill/>
        </p:spPr>
        <p:txBody>
          <a:bodyPr wrap="square" rtlCol="0">
            <a:spAutoFit/>
          </a:bodyPr>
          <a:lstStyle/>
          <a:p>
            <a:pPr algn="ctr"/>
            <a:r>
              <a:rPr lang="en-US" sz="3200" dirty="0" smtClean="0"/>
              <a:t>EPI-Hi Configuration</a:t>
            </a:r>
          </a:p>
        </p:txBody>
      </p:sp>
      <p:grpSp>
        <p:nvGrpSpPr>
          <p:cNvPr id="9" name="Group 8"/>
          <p:cNvGrpSpPr/>
          <p:nvPr/>
        </p:nvGrpSpPr>
        <p:grpSpPr>
          <a:xfrm>
            <a:off x="537119" y="900664"/>
            <a:ext cx="7396478" cy="5415472"/>
            <a:chOff x="537119" y="1002268"/>
            <a:chExt cx="7396478" cy="5415472"/>
          </a:xfrm>
        </p:grpSpPr>
        <p:pic>
          <p:nvPicPr>
            <p:cNvPr id="3" name="Picture 2" descr="epi-hi_021113_1.gif"/>
            <p:cNvPicPr>
              <a:picLocks noChangeAspect="1"/>
            </p:cNvPicPr>
            <p:nvPr/>
          </p:nvPicPr>
          <p:blipFill>
            <a:blip r:embed="rId2"/>
            <a:stretch>
              <a:fillRect/>
            </a:stretch>
          </p:blipFill>
          <p:spPr>
            <a:xfrm>
              <a:off x="537119" y="1337740"/>
              <a:ext cx="5237480" cy="5080000"/>
            </a:xfrm>
            <a:prstGeom prst="rect">
              <a:avLst/>
            </a:prstGeom>
          </p:spPr>
        </p:pic>
        <p:sp>
          <p:nvSpPr>
            <p:cNvPr id="4" name="TextBox 3"/>
            <p:cNvSpPr txBox="1"/>
            <p:nvPr/>
          </p:nvSpPr>
          <p:spPr>
            <a:xfrm>
              <a:off x="4165601" y="1002268"/>
              <a:ext cx="2209800" cy="369332"/>
            </a:xfrm>
            <a:prstGeom prst="rect">
              <a:avLst/>
            </a:prstGeom>
            <a:noFill/>
          </p:spPr>
          <p:txBody>
            <a:bodyPr wrap="square" rtlCol="0">
              <a:spAutoFit/>
            </a:bodyPr>
            <a:lstStyle/>
            <a:p>
              <a:pPr algn="r"/>
              <a:r>
                <a:rPr lang="en-US" dirty="0" smtClean="0"/>
                <a:t>LET1 (double ended)</a:t>
              </a:r>
              <a:endParaRPr lang="en-US" dirty="0"/>
            </a:p>
          </p:txBody>
        </p:sp>
        <p:sp>
          <p:nvSpPr>
            <p:cNvPr id="5" name="TextBox 4"/>
            <p:cNvSpPr txBox="1"/>
            <p:nvPr/>
          </p:nvSpPr>
          <p:spPr>
            <a:xfrm>
              <a:off x="5723797" y="4956201"/>
              <a:ext cx="2209800" cy="369332"/>
            </a:xfrm>
            <a:prstGeom prst="rect">
              <a:avLst/>
            </a:prstGeom>
            <a:noFill/>
          </p:spPr>
          <p:txBody>
            <a:bodyPr wrap="square" rtlCol="0">
              <a:spAutoFit/>
            </a:bodyPr>
            <a:lstStyle/>
            <a:p>
              <a:r>
                <a:rPr lang="en-US" dirty="0" smtClean="0"/>
                <a:t>LET2 (single ended)</a:t>
              </a:r>
              <a:endParaRPr lang="en-US" dirty="0"/>
            </a:p>
          </p:txBody>
        </p:sp>
        <p:sp>
          <p:nvSpPr>
            <p:cNvPr id="6" name="TextBox 5"/>
            <p:cNvSpPr txBox="1"/>
            <p:nvPr/>
          </p:nvSpPr>
          <p:spPr>
            <a:xfrm>
              <a:off x="5723797" y="2323068"/>
              <a:ext cx="2209800" cy="369332"/>
            </a:xfrm>
            <a:prstGeom prst="rect">
              <a:avLst/>
            </a:prstGeom>
            <a:noFill/>
          </p:spPr>
          <p:txBody>
            <a:bodyPr wrap="square" rtlCol="0">
              <a:spAutoFit/>
            </a:bodyPr>
            <a:lstStyle/>
            <a:p>
              <a:r>
                <a:rPr lang="en-US" dirty="0" smtClean="0"/>
                <a:t>HET (double ended)</a:t>
              </a:r>
              <a:endParaRPr lang="en-US" dirty="0"/>
            </a:p>
          </p:txBody>
        </p:sp>
        <p:sp>
          <p:nvSpPr>
            <p:cNvPr id="8" name="TextBox 7"/>
            <p:cNvSpPr txBox="1"/>
            <p:nvPr/>
          </p:nvSpPr>
          <p:spPr>
            <a:xfrm>
              <a:off x="1862667" y="4470400"/>
              <a:ext cx="1617133" cy="369332"/>
            </a:xfrm>
            <a:prstGeom prst="rect">
              <a:avLst/>
            </a:prstGeom>
            <a:noFill/>
          </p:spPr>
          <p:txBody>
            <a:bodyPr wrap="square" rtlCol="0">
              <a:spAutoFit/>
            </a:bodyPr>
            <a:lstStyle/>
            <a:p>
              <a:pPr algn="ctr"/>
              <a:r>
                <a:rPr lang="en-US" dirty="0" smtClean="0"/>
                <a:t>Electronics Box</a:t>
              </a:r>
              <a:endParaRPr lang="en-US" dirty="0"/>
            </a:p>
          </p:txBody>
        </p:sp>
      </p:grpSp>
      <p:sp>
        <p:nvSpPr>
          <p:cNvPr id="10" name="Date Placeholder 9"/>
          <p:cNvSpPr>
            <a:spLocks noGrp="1"/>
          </p:cNvSpPr>
          <p:nvPr>
            <p:ph type="dt" sz="half" idx="10"/>
          </p:nvPr>
        </p:nvSpPr>
        <p:spPr/>
        <p:txBody>
          <a:bodyPr/>
          <a:lstStyle/>
          <a:p>
            <a:r>
              <a:rPr lang="en-US" smtClean="0"/>
              <a:t>MW     1 March 2013</a:t>
            </a:r>
            <a:endParaRPr lang="en-US"/>
          </a:p>
        </p:txBody>
      </p:sp>
      <p:sp>
        <p:nvSpPr>
          <p:cNvPr id="11" name="Slide Number Placeholder 10"/>
          <p:cNvSpPr>
            <a:spLocks noGrp="1"/>
          </p:cNvSpPr>
          <p:nvPr>
            <p:ph type="sldNum" sz="quarter" idx="12"/>
          </p:nvPr>
        </p:nvSpPr>
        <p:spPr/>
        <p:txBody>
          <a:bodyPr/>
          <a:lstStyle/>
          <a:p>
            <a:fld id="{4D57CB39-844D-174A-801C-748B2CFEEF9A}" type="slidenum">
              <a:rPr lang="en-US" smtClean="0"/>
              <a:pPr/>
              <a:t>3</a:t>
            </a:fld>
            <a:endParaRPr lang="en-US"/>
          </a:p>
        </p:txBody>
      </p:sp>
      <p:sp>
        <p:nvSpPr>
          <p:cNvPr id="12" name="Footer Placeholder 11"/>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grpSp>
        <p:nvGrpSpPr>
          <p:cNvPr id="13" name="Group 12"/>
          <p:cNvGrpSpPr/>
          <p:nvPr/>
        </p:nvGrpSpPr>
        <p:grpSpPr>
          <a:xfrm>
            <a:off x="457200" y="457200"/>
            <a:ext cx="8001000" cy="5657850"/>
            <a:chOff x="457200" y="457200"/>
            <a:chExt cx="8001000" cy="5657850"/>
          </a:xfrm>
        </p:grpSpPr>
        <p:pic>
          <p:nvPicPr>
            <p:cNvPr id="6" name="Picture 5" descr="sim001_let049_cropped.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0" y="457200"/>
              <a:ext cx="6172200" cy="5657850"/>
            </a:xfrm>
            <a:prstGeom prst="rect">
              <a:avLst/>
            </a:prstGeom>
          </p:spPr>
        </p:pic>
        <p:cxnSp>
          <p:nvCxnSpPr>
            <p:cNvPr id="7" name="Straight Arrow Connector 6"/>
            <p:cNvCxnSpPr/>
            <p:nvPr/>
          </p:nvCxnSpPr>
          <p:spPr>
            <a:xfrm rot="5400000" flipH="1" flipV="1">
              <a:off x="4394190" y="4648202"/>
              <a:ext cx="575739" cy="16936"/>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7200" y="3970868"/>
              <a:ext cx="2565417" cy="646331"/>
            </a:xfrm>
            <a:prstGeom prst="rect">
              <a:avLst/>
            </a:prstGeom>
            <a:noFill/>
          </p:spPr>
          <p:txBody>
            <a:bodyPr wrap="square" rtlCol="0">
              <a:spAutoFit/>
            </a:bodyPr>
            <a:lstStyle/>
            <a:p>
              <a:r>
                <a:rPr lang="en-US" dirty="0" smtClean="0">
                  <a:solidFill>
                    <a:srgbClr val="FF0000"/>
                  </a:solidFill>
                </a:rPr>
                <a:t>spacing between C and N tracks: ~21 L1 channels</a:t>
              </a:r>
              <a:endParaRPr lang="en-US" dirty="0">
                <a:solidFill>
                  <a:srgbClr val="FF0000"/>
                </a:solidFill>
              </a:endParaRPr>
            </a:p>
          </p:txBody>
        </p:sp>
        <p:cxnSp>
          <p:nvCxnSpPr>
            <p:cNvPr id="11" name="Straight Arrow Connector 10"/>
            <p:cNvCxnSpPr/>
            <p:nvPr/>
          </p:nvCxnSpPr>
          <p:spPr>
            <a:xfrm rot="5400000" flipH="1" flipV="1">
              <a:off x="2861657" y="4580460"/>
              <a:ext cx="575739" cy="16936"/>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grpSp>
        <p:nvGrpSpPr>
          <p:cNvPr id="16" name="Group 15"/>
          <p:cNvGrpSpPr/>
          <p:nvPr/>
        </p:nvGrpSpPr>
        <p:grpSpPr>
          <a:xfrm>
            <a:off x="457200" y="457200"/>
            <a:ext cx="8001000" cy="5657850"/>
            <a:chOff x="457200" y="457200"/>
            <a:chExt cx="8001000" cy="5657850"/>
          </a:xfrm>
        </p:grpSpPr>
        <p:pic>
          <p:nvPicPr>
            <p:cNvPr id="6" name="Picture 5" descr="sim001_let050_cropped.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0" y="457200"/>
              <a:ext cx="6172200" cy="5657850"/>
            </a:xfrm>
            <a:prstGeom prst="rect">
              <a:avLst/>
            </a:prstGeom>
          </p:spPr>
        </p:pic>
        <p:cxnSp>
          <p:nvCxnSpPr>
            <p:cNvPr id="11" name="Straight Arrow Connector 10"/>
            <p:cNvCxnSpPr/>
            <p:nvPr/>
          </p:nvCxnSpPr>
          <p:spPr>
            <a:xfrm rot="5400000" flipH="1" flipV="1">
              <a:off x="5367899" y="4453467"/>
              <a:ext cx="694266" cy="16933"/>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flipH="1" flipV="1">
              <a:off x="2794036" y="4419606"/>
              <a:ext cx="694266" cy="16933"/>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57200" y="3970868"/>
              <a:ext cx="2565417" cy="646331"/>
            </a:xfrm>
            <a:prstGeom prst="rect">
              <a:avLst/>
            </a:prstGeom>
            <a:noFill/>
          </p:spPr>
          <p:txBody>
            <a:bodyPr wrap="square" rtlCol="0">
              <a:spAutoFit/>
            </a:bodyPr>
            <a:lstStyle/>
            <a:p>
              <a:r>
                <a:rPr lang="en-US" dirty="0" smtClean="0">
                  <a:solidFill>
                    <a:srgbClr val="FF0000"/>
                  </a:solidFill>
                </a:rPr>
                <a:t>spacing between C and N tracks: ~21 L2 channels</a:t>
              </a:r>
              <a:endParaRPr lang="en-US" dirty="0">
                <a:solidFill>
                  <a:srgbClr val="FF0000"/>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30200" y="364063"/>
            <a:ext cx="8559800" cy="5970865"/>
          </a:xfrm>
          <a:prstGeom prst="rect">
            <a:avLst/>
          </a:prstGeom>
          <a:noFill/>
        </p:spPr>
        <p:txBody>
          <a:bodyPr wrap="square" rtlCol="0">
            <a:spAutoFit/>
          </a:bodyPr>
          <a:lstStyle/>
          <a:p>
            <a:pPr algn="ctr"/>
            <a:r>
              <a:rPr lang="en-US" sz="3200" dirty="0" smtClean="0"/>
              <a:t>Isotope Response</a:t>
            </a:r>
            <a:endParaRPr lang="en-US" sz="2000" dirty="0" smtClean="0"/>
          </a:p>
          <a:p>
            <a:pPr>
              <a:spcBef>
                <a:spcPts val="600"/>
              </a:spcBef>
              <a:buFont typeface="Arial"/>
              <a:buChar char="•"/>
            </a:pPr>
            <a:r>
              <a:rPr lang="en-US" sz="2000" dirty="0" smtClean="0"/>
              <a:t> The only isotopic composition measurement </a:t>
            </a:r>
            <a:r>
              <a:rPr lang="en-US" sz="2000" u="sng" dirty="0" smtClean="0"/>
              <a:t>requirement</a:t>
            </a:r>
            <a:r>
              <a:rPr lang="en-US" sz="2000" dirty="0" smtClean="0"/>
              <a:t> is </a:t>
            </a:r>
            <a:r>
              <a:rPr lang="en-US" sz="2000" baseline="30000" dirty="0" smtClean="0"/>
              <a:t>3</a:t>
            </a:r>
            <a:r>
              <a:rPr lang="en-US" sz="2000" dirty="0" smtClean="0"/>
              <a:t>He/</a:t>
            </a:r>
            <a:r>
              <a:rPr lang="en-US" sz="2000" baseline="30000" dirty="0" smtClean="0"/>
              <a:t>4</a:t>
            </a:r>
            <a:r>
              <a:rPr lang="en-US" sz="2000" dirty="0" smtClean="0"/>
              <a:t>He, which is a key indicator of an impulsive SEP event origin.</a:t>
            </a:r>
          </a:p>
          <a:p>
            <a:pPr>
              <a:spcBef>
                <a:spcPts val="600"/>
              </a:spcBef>
              <a:buFont typeface="Arial"/>
              <a:buChar char="•"/>
            </a:pPr>
            <a:r>
              <a:rPr lang="en-US" sz="2000" dirty="0" smtClean="0"/>
              <a:t> Measurement of </a:t>
            </a:r>
            <a:r>
              <a:rPr lang="en-US" sz="2000" baseline="30000" dirty="0" smtClean="0"/>
              <a:t>3</a:t>
            </a:r>
            <a:r>
              <a:rPr lang="en-US" sz="2000" dirty="0" smtClean="0"/>
              <a:t>He/</a:t>
            </a:r>
            <a:r>
              <a:rPr lang="en-US" sz="2000" baseline="30000" dirty="0" smtClean="0"/>
              <a:t>4</a:t>
            </a:r>
            <a:r>
              <a:rPr lang="en-US" sz="2000" dirty="0" smtClean="0"/>
              <a:t>He is only required over a portion of the energy range and a portion of the geometrical acceptance.</a:t>
            </a:r>
          </a:p>
          <a:p>
            <a:pPr>
              <a:spcBef>
                <a:spcPts val="600"/>
              </a:spcBef>
              <a:buFont typeface="Arial"/>
              <a:buChar char="•"/>
            </a:pPr>
            <a:r>
              <a:rPr lang="en-US" sz="2000" dirty="0" smtClean="0"/>
              <a:t> A reasonable goal is to measure </a:t>
            </a:r>
            <a:r>
              <a:rPr lang="en-US" sz="2000" baseline="30000" dirty="0" smtClean="0"/>
              <a:t>3</a:t>
            </a:r>
            <a:r>
              <a:rPr lang="en-US" sz="2000" dirty="0" smtClean="0"/>
              <a:t>He/</a:t>
            </a:r>
            <a:r>
              <a:rPr lang="en-US" sz="2000" baseline="30000" dirty="0" smtClean="0"/>
              <a:t>4</a:t>
            </a:r>
            <a:r>
              <a:rPr lang="en-US" sz="2000" dirty="0" smtClean="0"/>
              <a:t>He down to values of ~10%.</a:t>
            </a:r>
          </a:p>
          <a:p>
            <a:pPr>
              <a:spcBef>
                <a:spcPts val="600"/>
              </a:spcBef>
              <a:buFont typeface="Arial"/>
              <a:buChar char="•"/>
            </a:pPr>
            <a:r>
              <a:rPr lang="en-US" sz="2000" dirty="0" smtClean="0"/>
              <a:t> Mass resolution is dominated by the range of angles in an angular acceptance bin (selected by pixels hit in the front two or three detectors), next most important contribution is expected to be due to Bohr/Landau fluctuations, assuming the thickness uniformity goals for thin LET detectors are met.</a:t>
            </a:r>
          </a:p>
          <a:p>
            <a:pPr>
              <a:spcBef>
                <a:spcPts val="600"/>
              </a:spcBef>
              <a:buFont typeface="Arial"/>
              <a:buChar char="•"/>
            </a:pPr>
            <a:r>
              <a:rPr lang="en-US" sz="2000" dirty="0" smtClean="0"/>
              <a:t> The </a:t>
            </a:r>
            <a:r>
              <a:rPr lang="en-US" sz="2000" baseline="30000" dirty="0" smtClean="0"/>
              <a:t>3</a:t>
            </a:r>
            <a:r>
              <a:rPr lang="en-US" sz="2000" dirty="0" smtClean="0"/>
              <a:t>He measurement is typically most useful at the lowest energies since impulsive event energy spectra tend to be soft; higher energy </a:t>
            </a:r>
            <a:r>
              <a:rPr lang="en-US" sz="2000" baseline="30000" dirty="0" smtClean="0"/>
              <a:t>3</a:t>
            </a:r>
            <a:r>
              <a:rPr lang="en-US" sz="2000" dirty="0" smtClean="0"/>
              <a:t>He can be encountered in large, gradual events due to acceleration of </a:t>
            </a:r>
            <a:r>
              <a:rPr lang="en-US" sz="2000" baseline="30000" dirty="0" smtClean="0"/>
              <a:t>3</a:t>
            </a:r>
            <a:r>
              <a:rPr lang="en-US" sz="2000" dirty="0" smtClean="0"/>
              <a:t>He from a </a:t>
            </a:r>
            <a:r>
              <a:rPr lang="en-US" sz="2000" dirty="0" err="1" smtClean="0"/>
              <a:t>suprathermal</a:t>
            </a:r>
            <a:r>
              <a:rPr lang="en-US" sz="2000" dirty="0" smtClean="0"/>
              <a:t> seed population.</a:t>
            </a:r>
          </a:p>
          <a:p>
            <a:pPr>
              <a:spcBef>
                <a:spcPts val="600"/>
              </a:spcBef>
              <a:buFont typeface="Arial"/>
              <a:buChar char="•"/>
            </a:pPr>
            <a:r>
              <a:rPr lang="en-US" sz="2000" dirty="0" smtClean="0"/>
              <a:t> An additional isotopic composition measurement </a:t>
            </a:r>
            <a:r>
              <a:rPr lang="en-US" sz="2000" u="sng" dirty="0" smtClean="0"/>
              <a:t>goal</a:t>
            </a:r>
            <a:r>
              <a:rPr lang="en-US" sz="2000" dirty="0" smtClean="0"/>
              <a:t> is </a:t>
            </a:r>
            <a:r>
              <a:rPr lang="en-US" sz="2000" baseline="30000" dirty="0" smtClean="0"/>
              <a:t>22</a:t>
            </a:r>
            <a:r>
              <a:rPr lang="en-US" sz="2000" dirty="0" smtClean="0"/>
              <a:t>Ne/</a:t>
            </a:r>
            <a:r>
              <a:rPr lang="en-US" sz="2000" baseline="30000" dirty="0" smtClean="0"/>
              <a:t>20</a:t>
            </a:r>
            <a:r>
              <a:rPr lang="en-US" sz="2000" dirty="0" smtClean="0"/>
              <a:t>Ne (the </a:t>
            </a:r>
            <a:r>
              <a:rPr lang="en-US" sz="2000" baseline="30000" dirty="0" smtClean="0"/>
              <a:t>21</a:t>
            </a:r>
            <a:r>
              <a:rPr lang="en-US" sz="2000" dirty="0" smtClean="0"/>
              <a:t>Ne abundance is typically negligible), which can be enhanced by factors up to ~6 in impulsive events.</a:t>
            </a:r>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30200" y="355596"/>
            <a:ext cx="8559800" cy="4970591"/>
          </a:xfrm>
          <a:prstGeom prst="rect">
            <a:avLst/>
          </a:prstGeom>
          <a:noFill/>
        </p:spPr>
        <p:txBody>
          <a:bodyPr wrap="square" rtlCol="0">
            <a:spAutoFit/>
          </a:bodyPr>
          <a:lstStyle/>
          <a:p>
            <a:pPr algn="ctr"/>
            <a:r>
              <a:rPr lang="en-US" sz="3200" dirty="0" smtClean="0"/>
              <a:t>Isotope Response Plots</a:t>
            </a:r>
            <a:endParaRPr lang="en-US" sz="2000" dirty="0" smtClean="0"/>
          </a:p>
          <a:p>
            <a:pPr>
              <a:spcBef>
                <a:spcPts val="600"/>
              </a:spcBef>
              <a:buFont typeface="Arial"/>
              <a:buChar char="•"/>
            </a:pPr>
            <a:r>
              <a:rPr lang="en-US" sz="2000" dirty="0" smtClean="0"/>
              <a:t> Equal abundances of </a:t>
            </a:r>
            <a:r>
              <a:rPr lang="en-US" sz="2000" baseline="30000" dirty="0" smtClean="0"/>
              <a:t>3</a:t>
            </a:r>
            <a:r>
              <a:rPr lang="en-US" sz="2000" dirty="0" smtClean="0"/>
              <a:t>He and </a:t>
            </a:r>
            <a:r>
              <a:rPr lang="en-US" sz="2000" baseline="30000" dirty="0" smtClean="0"/>
              <a:t>4</a:t>
            </a:r>
            <a:r>
              <a:rPr lang="en-US" sz="2000" dirty="0" smtClean="0"/>
              <a:t>He (or </a:t>
            </a:r>
            <a:r>
              <a:rPr lang="en-US" sz="2000" baseline="30000" dirty="0" smtClean="0"/>
              <a:t>22</a:t>
            </a:r>
            <a:r>
              <a:rPr lang="en-US" sz="2000" dirty="0" smtClean="0"/>
              <a:t>Ne and </a:t>
            </a:r>
            <a:r>
              <a:rPr lang="en-US" sz="2000" baseline="30000" dirty="0" smtClean="0"/>
              <a:t>20</a:t>
            </a:r>
            <a:r>
              <a:rPr lang="en-US" sz="2000" dirty="0" smtClean="0"/>
              <a:t>Ne) at equal E/M are assumed in order to illustrate track separations and widths.</a:t>
            </a:r>
          </a:p>
          <a:p>
            <a:pPr>
              <a:spcBef>
                <a:spcPts val="600"/>
              </a:spcBef>
              <a:buFont typeface="Arial"/>
              <a:buChar char="•"/>
            </a:pPr>
            <a:r>
              <a:rPr lang="en-US" sz="2000" dirty="0" smtClean="0"/>
              <a:t>The contribution of the PHASIC to the mass resolution depends on noise level and channel width.</a:t>
            </a:r>
          </a:p>
          <a:p>
            <a:pPr>
              <a:spcBef>
                <a:spcPts val="600"/>
              </a:spcBef>
              <a:buFont typeface="Arial"/>
              <a:buChar char="•"/>
            </a:pPr>
            <a:r>
              <a:rPr lang="en-US" sz="2000" dirty="0" smtClean="0"/>
              <a:t> The best isotope resolution is obtained for particles having incidence directions close to the normal to the detectors because </a:t>
            </a:r>
            <a:r>
              <a:rPr lang="en-US" sz="2000" dirty="0" err="1" smtClean="0"/>
              <a:t>secθ</a:t>
            </a:r>
            <a:r>
              <a:rPr lang="en-US" sz="2000" dirty="0" smtClean="0"/>
              <a:t> is flat near 0°.</a:t>
            </a:r>
          </a:p>
          <a:p>
            <a:pPr>
              <a:spcBef>
                <a:spcPts val="600"/>
              </a:spcBef>
              <a:buFont typeface="Arial"/>
              <a:buChar char="•"/>
            </a:pPr>
            <a:r>
              <a:rPr lang="en-US" sz="2000" dirty="0" smtClean="0"/>
              <a:t> For purposes of determining whether the PHASIC performance will be suitable for He isotope measurements it is sufficient to look at simulations for incidence directions least affected the spread in incidence angles.</a:t>
            </a:r>
          </a:p>
          <a:p>
            <a:pPr>
              <a:spcBef>
                <a:spcPts val="600"/>
              </a:spcBef>
              <a:buFont typeface="Arial"/>
              <a:buChar char="•"/>
            </a:pPr>
            <a:r>
              <a:rPr lang="en-US" sz="2000" dirty="0" smtClean="0"/>
              <a:t> </a:t>
            </a:r>
            <a:r>
              <a:rPr lang="en-US" sz="2000" dirty="0" smtClean="0"/>
              <a:t>C</a:t>
            </a:r>
            <a:r>
              <a:rPr lang="en-US" sz="2000" dirty="0" smtClean="0"/>
              <a:t>ases </a:t>
            </a:r>
            <a:r>
              <a:rPr lang="en-US" sz="2000" dirty="0" smtClean="0"/>
              <a:t>for LET are shown.  HET cases are shown only where there is </a:t>
            </a:r>
            <a:r>
              <a:rPr lang="en-US" sz="2000" dirty="0" smtClean="0"/>
              <a:t>no </a:t>
            </a:r>
            <a:r>
              <a:rPr lang="en-US" sz="2000" dirty="0" smtClean="0"/>
              <a:t>LET case with the same ΔE and E’ detector thicknesses.  When the detector thicknesses are the same the PHA gains and channel widths are the same and the HET noise may be slightly better than that for LET (due to smaller detector capacitance).</a:t>
            </a:r>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5486400" y="1837267"/>
            <a:ext cx="3511550" cy="3844925"/>
            <a:chOff x="5486400" y="1828800"/>
            <a:chExt cx="3511550" cy="3844925"/>
          </a:xfrm>
        </p:grpSpPr>
        <p:pic>
          <p:nvPicPr>
            <p:cNvPr id="5" name="Picture 4" descr="let1_telescope_simplified.tiff"/>
            <p:cNvPicPr>
              <a:picLocks noChangeAspect="1"/>
            </p:cNvPicPr>
            <p:nvPr/>
          </p:nvPicPr>
          <p:blipFill>
            <a:blip r:embed="rId3"/>
            <a:stretch>
              <a:fillRect/>
            </a:stretch>
          </p:blipFill>
          <p:spPr>
            <a:xfrm>
              <a:off x="5486400" y="1828800"/>
              <a:ext cx="3511550" cy="3844925"/>
            </a:xfrm>
            <a:prstGeom prst="rect">
              <a:avLst/>
            </a:prstGeom>
          </p:spPr>
        </p:pic>
        <p:cxnSp>
          <p:nvCxnSpPr>
            <p:cNvPr id="6" name="Straight Connector 5"/>
            <p:cNvCxnSpPr/>
            <p:nvPr/>
          </p:nvCxnSpPr>
          <p:spPr>
            <a:xfrm rot="16200000" flipH="1">
              <a:off x="6341536" y="2641603"/>
              <a:ext cx="897467" cy="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081867" y="279400"/>
            <a:ext cx="5698065" cy="923330"/>
          </a:xfrm>
          <a:prstGeom prst="rect">
            <a:avLst/>
          </a:prstGeom>
          <a:noFill/>
        </p:spPr>
        <p:txBody>
          <a:bodyPr wrap="square" rtlCol="0">
            <a:spAutoFit/>
          </a:bodyPr>
          <a:lstStyle/>
          <a:p>
            <a:r>
              <a:rPr lang="en-US" dirty="0" smtClean="0"/>
              <a:t>He isotopes stopping in L1A</a:t>
            </a:r>
          </a:p>
          <a:p>
            <a:pPr lvl="1">
              <a:buFont typeface="Arial"/>
              <a:buChar char="•"/>
            </a:pPr>
            <a:r>
              <a:rPr lang="en-US" dirty="0" smtClean="0"/>
              <a:t> only aligned pixels in </a:t>
            </a:r>
            <a:r>
              <a:rPr lang="en-US" dirty="0" smtClean="0"/>
              <a:t>L0A </a:t>
            </a:r>
            <a:r>
              <a:rPr lang="en-US" dirty="0" smtClean="0"/>
              <a:t>and </a:t>
            </a:r>
            <a:r>
              <a:rPr lang="en-US" dirty="0" smtClean="0"/>
              <a:t>L1A </a:t>
            </a:r>
            <a:r>
              <a:rPr lang="en-US" dirty="0" smtClean="0"/>
              <a:t>used for trajectory</a:t>
            </a:r>
          </a:p>
          <a:p>
            <a:pPr lvl="1">
              <a:buFont typeface="Arial"/>
              <a:buChar char="•"/>
            </a:pPr>
            <a:r>
              <a:rPr lang="en-US" dirty="0" smtClean="0"/>
              <a:t> ~20% of the L0A </a:t>
            </a:r>
            <a:r>
              <a:rPr lang="en-US" dirty="0" err="1" smtClean="0"/>
              <a:t>vs</a:t>
            </a:r>
            <a:r>
              <a:rPr lang="en-US" dirty="0" smtClean="0"/>
              <a:t> L1A geometrical acceptance </a:t>
            </a:r>
            <a:endParaRPr lang="en-US" dirty="0"/>
          </a:p>
        </p:txBody>
      </p:sp>
      <p:sp>
        <p:nvSpPr>
          <p:cNvPr id="8" name="TextBox 7"/>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pic>
        <p:nvPicPr>
          <p:cNvPr id="12" name="Picture 11" descr="sim001_let043_coin.gif"/>
          <p:cNvPicPr>
            <a:picLocks noChangeAspect="1"/>
          </p:cNvPicPr>
          <p:nvPr/>
        </p:nvPicPr>
        <p:blipFill>
          <a:blip r:embed="rId4"/>
          <a:stretch>
            <a:fillRect/>
          </a:stretch>
        </p:blipFill>
        <p:spPr>
          <a:xfrm>
            <a:off x="457200" y="457200"/>
            <a:ext cx="2025650" cy="1028700"/>
          </a:xfrm>
          <a:prstGeom prst="rect">
            <a:avLst/>
          </a:prstGeom>
        </p:spPr>
      </p:pic>
      <p:pic>
        <p:nvPicPr>
          <p:cNvPr id="13" name="Picture 12" descr="sim001_let043_cropped.gif"/>
          <p:cNvPicPr>
            <a:picLocks noChangeAspect="1"/>
          </p:cNvPicPr>
          <p:nvPr/>
        </p:nvPicPr>
        <p:blipFill>
          <a:blip r:embed="rId5"/>
          <a:stretch>
            <a:fillRect/>
          </a:stretch>
        </p:blipFill>
        <p:spPr>
          <a:xfrm>
            <a:off x="457200" y="1600200"/>
            <a:ext cx="4920615" cy="4587240"/>
          </a:xfrm>
          <a:prstGeom prst="rect">
            <a:avLst/>
          </a:prstGeom>
        </p:spPr>
      </p:pic>
      <p:sp>
        <p:nvSpPr>
          <p:cNvPr id="14" name="Date Placeholder 13"/>
          <p:cNvSpPr>
            <a:spLocks noGrp="1"/>
          </p:cNvSpPr>
          <p:nvPr>
            <p:ph type="dt" sz="half" idx="10"/>
          </p:nvPr>
        </p:nvSpPr>
        <p:spPr/>
        <p:txBody>
          <a:bodyPr/>
          <a:lstStyle/>
          <a:p>
            <a:r>
              <a:rPr lang="en-US" smtClean="0"/>
              <a:t>MW     1 March 2013</a:t>
            </a:r>
            <a:endParaRPr lang="en-US"/>
          </a:p>
        </p:txBody>
      </p:sp>
      <p:sp>
        <p:nvSpPr>
          <p:cNvPr id="15" name="Slide Number Placeholder 14"/>
          <p:cNvSpPr>
            <a:spLocks noGrp="1"/>
          </p:cNvSpPr>
          <p:nvPr>
            <p:ph type="sldNum" sz="quarter" idx="12"/>
          </p:nvPr>
        </p:nvSpPr>
        <p:spPr/>
        <p:txBody>
          <a:bodyPr/>
          <a:lstStyle/>
          <a:p>
            <a:fld id="{4D57CB39-844D-174A-801C-748B2CFEEF9A}" type="slidenum">
              <a:rPr lang="en-US" smtClean="0"/>
              <a:pPr/>
              <a:t>34</a:t>
            </a:fld>
            <a:endParaRPr lang="en-US"/>
          </a:p>
        </p:txBody>
      </p:sp>
      <p:sp>
        <p:nvSpPr>
          <p:cNvPr id="16" name="Footer Placeholder 15"/>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im001_let033_coin.gif"/>
          <p:cNvPicPr>
            <a:picLocks noChangeAspect="1"/>
          </p:cNvPicPr>
          <p:nvPr/>
        </p:nvPicPr>
        <p:blipFill>
          <a:blip r:embed="rId3"/>
          <a:stretch>
            <a:fillRect/>
          </a:stretch>
        </p:blipFill>
        <p:spPr>
          <a:xfrm>
            <a:off x="457200" y="457200"/>
            <a:ext cx="2025650" cy="1028700"/>
          </a:xfrm>
          <a:prstGeom prst="rect">
            <a:avLst/>
          </a:prstGeom>
        </p:spPr>
      </p:pic>
      <p:grpSp>
        <p:nvGrpSpPr>
          <p:cNvPr id="8" name="Group 7"/>
          <p:cNvGrpSpPr/>
          <p:nvPr/>
        </p:nvGrpSpPr>
        <p:grpSpPr>
          <a:xfrm>
            <a:off x="5486400" y="1828800"/>
            <a:ext cx="3511550" cy="3844925"/>
            <a:chOff x="5486400" y="1828800"/>
            <a:chExt cx="3511550" cy="3844925"/>
          </a:xfrm>
        </p:grpSpPr>
        <p:pic>
          <p:nvPicPr>
            <p:cNvPr id="5" name="Picture 4" descr="let1_telescope_simplified.tiff"/>
            <p:cNvPicPr>
              <a:picLocks noChangeAspect="1"/>
            </p:cNvPicPr>
            <p:nvPr/>
          </p:nvPicPr>
          <p:blipFill>
            <a:blip r:embed="rId4"/>
            <a:stretch>
              <a:fillRect/>
            </a:stretch>
          </p:blipFill>
          <p:spPr>
            <a:xfrm>
              <a:off x="5486400" y="1828800"/>
              <a:ext cx="3511550" cy="3844925"/>
            </a:xfrm>
            <a:prstGeom prst="rect">
              <a:avLst/>
            </a:prstGeom>
          </p:spPr>
        </p:pic>
        <p:cxnSp>
          <p:nvCxnSpPr>
            <p:cNvPr id="6" name="Straight Connector 5"/>
            <p:cNvCxnSpPr/>
            <p:nvPr/>
          </p:nvCxnSpPr>
          <p:spPr>
            <a:xfrm rot="5400000">
              <a:off x="6096004" y="2887135"/>
              <a:ext cx="138853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3081867" y="279400"/>
            <a:ext cx="5808133" cy="923330"/>
          </a:xfrm>
          <a:prstGeom prst="rect">
            <a:avLst/>
          </a:prstGeom>
          <a:noFill/>
        </p:spPr>
        <p:txBody>
          <a:bodyPr wrap="square" rtlCol="0">
            <a:spAutoFit/>
          </a:bodyPr>
          <a:lstStyle/>
          <a:p>
            <a:r>
              <a:rPr lang="en-US" dirty="0" smtClean="0"/>
              <a:t>He isotopes stopping in L2A</a:t>
            </a:r>
          </a:p>
          <a:p>
            <a:pPr lvl="1">
              <a:buFont typeface="Arial"/>
              <a:buChar char="•"/>
            </a:pPr>
            <a:r>
              <a:rPr lang="en-US" dirty="0" smtClean="0"/>
              <a:t> only aligned pixels in L1A and L2A used for trajectory</a:t>
            </a:r>
          </a:p>
          <a:p>
            <a:pPr lvl="1">
              <a:buFont typeface="Arial"/>
              <a:buChar char="•"/>
            </a:pPr>
            <a:r>
              <a:rPr lang="en-US" dirty="0" smtClean="0"/>
              <a:t> ~20% of the L1A </a:t>
            </a:r>
            <a:r>
              <a:rPr lang="en-US" dirty="0" err="1" smtClean="0"/>
              <a:t>vs</a:t>
            </a:r>
            <a:r>
              <a:rPr lang="en-US" dirty="0" smtClean="0"/>
              <a:t> L2A geometrical acceptance </a:t>
            </a:r>
            <a:endParaRPr lang="en-US" dirty="0"/>
          </a:p>
        </p:txBody>
      </p:sp>
      <p:sp>
        <p:nvSpPr>
          <p:cNvPr id="10" name="TextBox 9"/>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pic>
        <p:nvPicPr>
          <p:cNvPr id="11" name="Picture 10" descr="sim001_let046_cropped.gif"/>
          <p:cNvPicPr>
            <a:picLocks noChangeAspect="1"/>
          </p:cNvPicPr>
          <p:nvPr/>
        </p:nvPicPr>
        <p:blipFill>
          <a:blip r:embed="rId5"/>
          <a:stretch>
            <a:fillRect/>
          </a:stretch>
        </p:blipFill>
        <p:spPr>
          <a:xfrm>
            <a:off x="457200" y="1600200"/>
            <a:ext cx="4920615" cy="4587240"/>
          </a:xfrm>
          <a:prstGeom prst="rect">
            <a:avLst/>
          </a:prstGeom>
        </p:spPr>
      </p:pic>
      <p:sp>
        <p:nvSpPr>
          <p:cNvPr id="12" name="Date Placeholder 11"/>
          <p:cNvSpPr>
            <a:spLocks noGrp="1"/>
          </p:cNvSpPr>
          <p:nvPr>
            <p:ph type="dt" sz="half" idx="10"/>
          </p:nvPr>
        </p:nvSpPr>
        <p:spPr/>
        <p:txBody>
          <a:bodyPr/>
          <a:lstStyle/>
          <a:p>
            <a:r>
              <a:rPr lang="en-US" smtClean="0"/>
              <a:t>MW     1 March 2013</a:t>
            </a:r>
            <a:endParaRPr lang="en-US"/>
          </a:p>
        </p:txBody>
      </p:sp>
      <p:sp>
        <p:nvSpPr>
          <p:cNvPr id="13" name="Slide Number Placeholder 12"/>
          <p:cNvSpPr>
            <a:spLocks noGrp="1"/>
          </p:cNvSpPr>
          <p:nvPr>
            <p:ph type="sldNum" sz="quarter" idx="12"/>
          </p:nvPr>
        </p:nvSpPr>
        <p:spPr/>
        <p:txBody>
          <a:bodyPr/>
          <a:lstStyle/>
          <a:p>
            <a:fld id="{4D57CB39-844D-174A-801C-748B2CFEEF9A}" type="slidenum">
              <a:rPr lang="en-US" smtClean="0"/>
              <a:pPr/>
              <a:t>35</a:t>
            </a:fld>
            <a:endParaRPr lang="en-US"/>
          </a:p>
        </p:txBody>
      </p:sp>
      <p:sp>
        <p:nvSpPr>
          <p:cNvPr id="14" name="Footer Placeholder 13"/>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 name="Group 12"/>
          <p:cNvGrpSpPr/>
          <p:nvPr/>
        </p:nvGrpSpPr>
        <p:grpSpPr>
          <a:xfrm>
            <a:off x="5487194" y="1828800"/>
            <a:ext cx="3511550" cy="3844925"/>
            <a:chOff x="5487194" y="1828800"/>
            <a:chExt cx="3511550" cy="3844925"/>
          </a:xfrm>
        </p:grpSpPr>
        <p:pic>
          <p:nvPicPr>
            <p:cNvPr id="5" name="Picture 4" descr="let1_telescope_simplified.tiff"/>
            <p:cNvPicPr>
              <a:picLocks noChangeAspect="1"/>
            </p:cNvPicPr>
            <p:nvPr/>
          </p:nvPicPr>
          <p:blipFill>
            <a:blip r:embed="rId3"/>
            <a:stretch>
              <a:fillRect/>
            </a:stretch>
          </p:blipFill>
          <p:spPr>
            <a:xfrm>
              <a:off x="5487194" y="1828800"/>
              <a:ext cx="3511550" cy="3844925"/>
            </a:xfrm>
            <a:prstGeom prst="rect">
              <a:avLst/>
            </a:prstGeom>
          </p:spPr>
        </p:pic>
        <p:cxnSp>
          <p:nvCxnSpPr>
            <p:cNvPr id="6" name="Straight Connector 5"/>
            <p:cNvCxnSpPr/>
            <p:nvPr/>
          </p:nvCxnSpPr>
          <p:spPr>
            <a:xfrm rot="5400000">
              <a:off x="6096798" y="2954871"/>
              <a:ext cx="138853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3081867" y="279400"/>
            <a:ext cx="5799666" cy="923330"/>
          </a:xfrm>
          <a:prstGeom prst="rect">
            <a:avLst/>
          </a:prstGeom>
          <a:noFill/>
        </p:spPr>
        <p:txBody>
          <a:bodyPr wrap="square" rtlCol="0">
            <a:spAutoFit/>
          </a:bodyPr>
          <a:lstStyle/>
          <a:p>
            <a:r>
              <a:rPr lang="en-US" dirty="0" smtClean="0"/>
              <a:t>He isotopes stopping in L3A</a:t>
            </a:r>
          </a:p>
          <a:p>
            <a:pPr lvl="1">
              <a:buFont typeface="Arial"/>
              <a:buChar char="•"/>
            </a:pPr>
            <a:r>
              <a:rPr lang="en-US" dirty="0" smtClean="0"/>
              <a:t> only aligned pixels in L1A and L2A used for trajectory</a:t>
            </a:r>
          </a:p>
          <a:p>
            <a:pPr lvl="1">
              <a:buFont typeface="Arial"/>
              <a:buChar char="•"/>
            </a:pPr>
            <a:r>
              <a:rPr lang="en-US" dirty="0" smtClean="0"/>
              <a:t> ~20% of the L2A </a:t>
            </a:r>
            <a:r>
              <a:rPr lang="en-US" dirty="0" err="1" smtClean="0"/>
              <a:t>vs</a:t>
            </a:r>
            <a:r>
              <a:rPr lang="en-US" dirty="0" smtClean="0"/>
              <a:t> L3A geometrical acceptance </a:t>
            </a:r>
            <a:endParaRPr lang="en-US" dirty="0"/>
          </a:p>
        </p:txBody>
      </p:sp>
      <p:sp>
        <p:nvSpPr>
          <p:cNvPr id="10" name="TextBox 9"/>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pic>
        <p:nvPicPr>
          <p:cNvPr id="11" name="Picture 10" descr="sim001_let044_cropped.gif"/>
          <p:cNvPicPr>
            <a:picLocks noChangeAspect="1"/>
          </p:cNvPicPr>
          <p:nvPr/>
        </p:nvPicPr>
        <p:blipFill>
          <a:blip r:embed="rId4"/>
          <a:stretch>
            <a:fillRect/>
          </a:stretch>
        </p:blipFill>
        <p:spPr>
          <a:xfrm>
            <a:off x="457200" y="1600200"/>
            <a:ext cx="4920615" cy="4587240"/>
          </a:xfrm>
          <a:prstGeom prst="rect">
            <a:avLst/>
          </a:prstGeom>
        </p:spPr>
      </p:pic>
      <p:pic>
        <p:nvPicPr>
          <p:cNvPr id="12" name="Picture 11" descr="sim001_let044_coin.gif"/>
          <p:cNvPicPr>
            <a:picLocks noChangeAspect="1"/>
          </p:cNvPicPr>
          <p:nvPr/>
        </p:nvPicPr>
        <p:blipFill>
          <a:blip r:embed="rId5"/>
          <a:stretch>
            <a:fillRect/>
          </a:stretch>
        </p:blipFill>
        <p:spPr>
          <a:xfrm>
            <a:off x="457200" y="457200"/>
            <a:ext cx="2146300" cy="1028700"/>
          </a:xfrm>
          <a:prstGeom prst="rect">
            <a:avLst/>
          </a:prstGeom>
        </p:spPr>
      </p:pic>
      <p:sp>
        <p:nvSpPr>
          <p:cNvPr id="14" name="Date Placeholder 13"/>
          <p:cNvSpPr>
            <a:spLocks noGrp="1"/>
          </p:cNvSpPr>
          <p:nvPr>
            <p:ph type="dt" sz="half" idx="10"/>
          </p:nvPr>
        </p:nvSpPr>
        <p:spPr/>
        <p:txBody>
          <a:bodyPr/>
          <a:lstStyle/>
          <a:p>
            <a:r>
              <a:rPr lang="en-US" smtClean="0"/>
              <a:t>MW     1 March 2013</a:t>
            </a:r>
            <a:endParaRPr lang="en-US"/>
          </a:p>
        </p:txBody>
      </p:sp>
      <p:sp>
        <p:nvSpPr>
          <p:cNvPr id="15" name="Slide Number Placeholder 14"/>
          <p:cNvSpPr>
            <a:spLocks noGrp="1"/>
          </p:cNvSpPr>
          <p:nvPr>
            <p:ph type="sldNum" sz="quarter" idx="12"/>
          </p:nvPr>
        </p:nvSpPr>
        <p:spPr/>
        <p:txBody>
          <a:bodyPr/>
          <a:lstStyle/>
          <a:p>
            <a:fld id="{4D57CB39-844D-174A-801C-748B2CFEEF9A}" type="slidenum">
              <a:rPr lang="en-US" smtClean="0"/>
              <a:pPr/>
              <a:t>36</a:t>
            </a:fld>
            <a:endParaRPr lang="en-US"/>
          </a:p>
        </p:txBody>
      </p:sp>
      <p:sp>
        <p:nvSpPr>
          <p:cNvPr id="16" name="Footer Placeholder 15"/>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5487194" y="1828800"/>
            <a:ext cx="3511550" cy="3844925"/>
            <a:chOff x="5487194" y="1828800"/>
            <a:chExt cx="3511550" cy="3844925"/>
          </a:xfrm>
        </p:grpSpPr>
        <p:pic>
          <p:nvPicPr>
            <p:cNvPr id="5" name="Picture 4" descr="let1_telescope_simplified.tiff"/>
            <p:cNvPicPr>
              <a:picLocks noChangeAspect="1"/>
            </p:cNvPicPr>
            <p:nvPr/>
          </p:nvPicPr>
          <p:blipFill>
            <a:blip r:embed="rId3"/>
            <a:stretch>
              <a:fillRect/>
            </a:stretch>
          </p:blipFill>
          <p:spPr>
            <a:xfrm>
              <a:off x="5487194" y="1828800"/>
              <a:ext cx="3511550" cy="3844925"/>
            </a:xfrm>
            <a:prstGeom prst="rect">
              <a:avLst/>
            </a:prstGeom>
          </p:spPr>
        </p:pic>
        <p:cxnSp>
          <p:nvCxnSpPr>
            <p:cNvPr id="6" name="Straight Connector 5"/>
            <p:cNvCxnSpPr/>
            <p:nvPr/>
          </p:nvCxnSpPr>
          <p:spPr>
            <a:xfrm rot="5400000">
              <a:off x="6096798" y="3014140"/>
              <a:ext cx="138853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3081867" y="279400"/>
            <a:ext cx="5698065" cy="923330"/>
          </a:xfrm>
          <a:prstGeom prst="rect">
            <a:avLst/>
          </a:prstGeom>
          <a:noFill/>
        </p:spPr>
        <p:txBody>
          <a:bodyPr wrap="square" rtlCol="0">
            <a:spAutoFit/>
          </a:bodyPr>
          <a:lstStyle/>
          <a:p>
            <a:r>
              <a:rPr lang="en-US" dirty="0" smtClean="0"/>
              <a:t>He isotopes stopping in L4A</a:t>
            </a:r>
          </a:p>
          <a:p>
            <a:pPr lvl="1">
              <a:buFont typeface="Arial"/>
              <a:buChar char="•"/>
            </a:pPr>
            <a:r>
              <a:rPr lang="en-US" dirty="0" smtClean="0"/>
              <a:t> only aligned pixels in L1A and L2A used for trajectory</a:t>
            </a:r>
          </a:p>
          <a:p>
            <a:pPr lvl="1">
              <a:buFont typeface="Arial"/>
              <a:buChar char="•"/>
            </a:pPr>
            <a:r>
              <a:rPr lang="en-US" dirty="0" smtClean="0"/>
              <a:t> ~20% of the L3A </a:t>
            </a:r>
            <a:r>
              <a:rPr lang="en-US" dirty="0" err="1" smtClean="0"/>
              <a:t>vs</a:t>
            </a:r>
            <a:r>
              <a:rPr lang="en-US" dirty="0" smtClean="0"/>
              <a:t> L4A geometrical acceptance </a:t>
            </a:r>
            <a:endParaRPr lang="en-US" dirty="0"/>
          </a:p>
        </p:txBody>
      </p:sp>
      <p:sp>
        <p:nvSpPr>
          <p:cNvPr id="10" name="TextBox 9"/>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pic>
        <p:nvPicPr>
          <p:cNvPr id="13" name="Picture 12" descr="sim001_let045_cropped.gif"/>
          <p:cNvPicPr>
            <a:picLocks noChangeAspect="1"/>
          </p:cNvPicPr>
          <p:nvPr/>
        </p:nvPicPr>
        <p:blipFill>
          <a:blip r:embed="rId4"/>
          <a:stretch>
            <a:fillRect/>
          </a:stretch>
        </p:blipFill>
        <p:spPr>
          <a:xfrm>
            <a:off x="457200" y="1600200"/>
            <a:ext cx="4920615" cy="4587240"/>
          </a:xfrm>
          <a:prstGeom prst="rect">
            <a:avLst/>
          </a:prstGeom>
        </p:spPr>
      </p:pic>
      <p:pic>
        <p:nvPicPr>
          <p:cNvPr id="15" name="Picture 14" descr="sim001_let045_coin.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57200" y="457200"/>
            <a:ext cx="2628900" cy="977900"/>
          </a:xfrm>
          <a:prstGeom prst="rect">
            <a:avLst/>
          </a:prstGeom>
        </p:spPr>
      </p:pic>
      <p:sp>
        <p:nvSpPr>
          <p:cNvPr id="16" name="Date Placeholder 15"/>
          <p:cNvSpPr>
            <a:spLocks noGrp="1"/>
          </p:cNvSpPr>
          <p:nvPr>
            <p:ph type="dt" sz="half" idx="10"/>
          </p:nvPr>
        </p:nvSpPr>
        <p:spPr/>
        <p:txBody>
          <a:bodyPr/>
          <a:lstStyle/>
          <a:p>
            <a:r>
              <a:rPr lang="en-US" smtClean="0"/>
              <a:t>MW     1 March 2013</a:t>
            </a:r>
            <a:endParaRPr lang="en-US"/>
          </a:p>
        </p:txBody>
      </p:sp>
      <p:sp>
        <p:nvSpPr>
          <p:cNvPr id="17" name="Slide Number Placeholder 16"/>
          <p:cNvSpPr>
            <a:spLocks noGrp="1"/>
          </p:cNvSpPr>
          <p:nvPr>
            <p:ph type="sldNum" sz="quarter" idx="12"/>
          </p:nvPr>
        </p:nvSpPr>
        <p:spPr/>
        <p:txBody>
          <a:bodyPr/>
          <a:lstStyle/>
          <a:p>
            <a:fld id="{4D57CB39-844D-174A-801C-748B2CFEEF9A}" type="slidenum">
              <a:rPr lang="en-US" smtClean="0"/>
              <a:pPr/>
              <a:t>37</a:t>
            </a:fld>
            <a:endParaRPr lang="en-US"/>
          </a:p>
        </p:txBody>
      </p:sp>
      <p:sp>
        <p:nvSpPr>
          <p:cNvPr id="18" name="Footer Placeholder 17"/>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3081867" y="279400"/>
            <a:ext cx="5916877" cy="923330"/>
          </a:xfrm>
          <a:prstGeom prst="rect">
            <a:avLst/>
          </a:prstGeom>
          <a:noFill/>
        </p:spPr>
        <p:txBody>
          <a:bodyPr wrap="square" rtlCol="0">
            <a:spAutoFit/>
          </a:bodyPr>
          <a:lstStyle/>
          <a:p>
            <a:r>
              <a:rPr lang="en-US" dirty="0" smtClean="0"/>
              <a:t>He isotopes stopping in H3A</a:t>
            </a:r>
          </a:p>
          <a:p>
            <a:pPr lvl="1">
              <a:buFont typeface="Arial"/>
              <a:buChar char="•"/>
            </a:pPr>
            <a:r>
              <a:rPr lang="en-US" dirty="0" smtClean="0"/>
              <a:t> only aligned pixels in H1A and H2A used for trajectory</a:t>
            </a:r>
          </a:p>
          <a:p>
            <a:pPr lvl="1">
              <a:buFont typeface="Arial"/>
              <a:buChar char="•"/>
            </a:pPr>
            <a:r>
              <a:rPr lang="en-US" dirty="0" smtClean="0"/>
              <a:t> &gt;~20% of the H2A </a:t>
            </a:r>
            <a:r>
              <a:rPr lang="en-US" dirty="0" err="1" smtClean="0"/>
              <a:t>vs</a:t>
            </a:r>
            <a:r>
              <a:rPr lang="en-US" dirty="0" smtClean="0"/>
              <a:t> H3A geometrical acceptance </a:t>
            </a:r>
            <a:endParaRPr lang="en-US" dirty="0"/>
          </a:p>
        </p:txBody>
      </p:sp>
      <p:sp>
        <p:nvSpPr>
          <p:cNvPr id="10" name="TextBox 9"/>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pic>
        <p:nvPicPr>
          <p:cNvPr id="11" name="Picture 10" descr="sim001_het013_cropped.gif"/>
          <p:cNvPicPr>
            <a:picLocks noChangeAspect="1"/>
          </p:cNvPicPr>
          <p:nvPr/>
        </p:nvPicPr>
        <p:blipFill>
          <a:blip r:embed="rId3"/>
          <a:stretch>
            <a:fillRect/>
          </a:stretch>
        </p:blipFill>
        <p:spPr>
          <a:xfrm>
            <a:off x="457200" y="1600200"/>
            <a:ext cx="4920615" cy="4587240"/>
          </a:xfrm>
          <a:prstGeom prst="rect">
            <a:avLst/>
          </a:prstGeom>
        </p:spPr>
      </p:pic>
      <p:pic>
        <p:nvPicPr>
          <p:cNvPr id="12" name="Picture 11" descr="sim001_het013_coin.gif"/>
          <p:cNvPicPr>
            <a:picLocks noChangeAspect="1"/>
          </p:cNvPicPr>
          <p:nvPr/>
        </p:nvPicPr>
        <p:blipFill>
          <a:blip r:embed="rId4"/>
          <a:stretch>
            <a:fillRect/>
          </a:stretch>
        </p:blipFill>
        <p:spPr>
          <a:xfrm>
            <a:off x="457200" y="228600"/>
            <a:ext cx="2025650" cy="1263650"/>
          </a:xfrm>
          <a:prstGeom prst="rect">
            <a:avLst/>
          </a:prstGeom>
        </p:spPr>
      </p:pic>
      <p:grpSp>
        <p:nvGrpSpPr>
          <p:cNvPr id="19" name="Group 18"/>
          <p:cNvGrpSpPr/>
          <p:nvPr/>
        </p:nvGrpSpPr>
        <p:grpSpPr>
          <a:xfrm>
            <a:off x="5641762" y="2074334"/>
            <a:ext cx="3138170" cy="3440430"/>
            <a:chOff x="5641762" y="2074334"/>
            <a:chExt cx="3138170" cy="3440430"/>
          </a:xfrm>
        </p:grpSpPr>
        <p:pic>
          <p:nvPicPr>
            <p:cNvPr id="14" name="Picture 13" descr="het_telescope003.tiff"/>
            <p:cNvPicPr>
              <a:picLocks noChangeAspect="1"/>
            </p:cNvPicPr>
            <p:nvPr/>
          </p:nvPicPr>
          <p:blipFill>
            <a:blip r:embed="rId5"/>
            <a:stretch>
              <a:fillRect/>
            </a:stretch>
          </p:blipFill>
          <p:spPr>
            <a:xfrm>
              <a:off x="5641762" y="2074334"/>
              <a:ext cx="3138170" cy="3440430"/>
            </a:xfrm>
            <a:prstGeom prst="rect">
              <a:avLst/>
            </a:prstGeom>
          </p:spPr>
        </p:pic>
        <p:cxnSp>
          <p:nvCxnSpPr>
            <p:cNvPr id="17" name="Straight Connector 16"/>
            <p:cNvCxnSpPr/>
            <p:nvPr/>
          </p:nvCxnSpPr>
          <p:spPr>
            <a:xfrm rot="5400000" flipH="1" flipV="1">
              <a:off x="6252633" y="2959099"/>
              <a:ext cx="1100668" cy="42336"/>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20" name="Date Placeholder 19"/>
          <p:cNvSpPr>
            <a:spLocks noGrp="1"/>
          </p:cNvSpPr>
          <p:nvPr>
            <p:ph type="dt" sz="half" idx="10"/>
          </p:nvPr>
        </p:nvSpPr>
        <p:spPr/>
        <p:txBody>
          <a:bodyPr/>
          <a:lstStyle/>
          <a:p>
            <a:r>
              <a:rPr lang="en-US" smtClean="0"/>
              <a:t>MW     1 March 2013</a:t>
            </a:r>
            <a:endParaRPr lang="en-US"/>
          </a:p>
        </p:txBody>
      </p:sp>
      <p:sp>
        <p:nvSpPr>
          <p:cNvPr id="21" name="Slide Number Placeholder 20"/>
          <p:cNvSpPr>
            <a:spLocks noGrp="1"/>
          </p:cNvSpPr>
          <p:nvPr>
            <p:ph type="sldNum" sz="quarter" idx="12"/>
          </p:nvPr>
        </p:nvSpPr>
        <p:spPr/>
        <p:txBody>
          <a:bodyPr/>
          <a:lstStyle/>
          <a:p>
            <a:fld id="{4D57CB39-844D-174A-801C-748B2CFEEF9A}" type="slidenum">
              <a:rPr lang="en-US" smtClean="0"/>
              <a:pPr/>
              <a:t>38</a:t>
            </a:fld>
            <a:endParaRPr lang="en-US"/>
          </a:p>
        </p:txBody>
      </p:sp>
      <p:sp>
        <p:nvSpPr>
          <p:cNvPr id="22" name="Footer Placeholder 21"/>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3081867" y="279400"/>
            <a:ext cx="5916877" cy="923330"/>
          </a:xfrm>
          <a:prstGeom prst="rect">
            <a:avLst/>
          </a:prstGeom>
          <a:noFill/>
        </p:spPr>
        <p:txBody>
          <a:bodyPr wrap="square" rtlCol="0">
            <a:spAutoFit/>
          </a:bodyPr>
          <a:lstStyle/>
          <a:p>
            <a:r>
              <a:rPr lang="en-US" dirty="0" smtClean="0"/>
              <a:t>He isotopes stopping in H4A</a:t>
            </a:r>
          </a:p>
          <a:p>
            <a:pPr lvl="1">
              <a:buFont typeface="Arial"/>
              <a:buChar char="•"/>
            </a:pPr>
            <a:r>
              <a:rPr lang="en-US" dirty="0" smtClean="0"/>
              <a:t> only aligned pixels in H1A and H2A used for trajectory</a:t>
            </a:r>
          </a:p>
          <a:p>
            <a:pPr lvl="1">
              <a:buFont typeface="Arial"/>
              <a:buChar char="•"/>
            </a:pPr>
            <a:r>
              <a:rPr lang="en-US" dirty="0" smtClean="0"/>
              <a:t> &gt;~20% of the H3A </a:t>
            </a:r>
            <a:r>
              <a:rPr lang="en-US" dirty="0" err="1" smtClean="0"/>
              <a:t>vs</a:t>
            </a:r>
            <a:r>
              <a:rPr lang="en-US" dirty="0" smtClean="0"/>
              <a:t> H4A geometrical acceptance </a:t>
            </a:r>
            <a:endParaRPr lang="en-US" dirty="0"/>
          </a:p>
        </p:txBody>
      </p:sp>
      <p:sp>
        <p:nvSpPr>
          <p:cNvPr id="10" name="TextBox 9"/>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pic>
        <p:nvPicPr>
          <p:cNvPr id="6" name="Picture 5" descr="sim001_het014_cropped.gif"/>
          <p:cNvPicPr>
            <a:picLocks noChangeAspect="1"/>
          </p:cNvPicPr>
          <p:nvPr/>
        </p:nvPicPr>
        <p:blipFill>
          <a:blip r:embed="rId3"/>
          <a:stretch>
            <a:fillRect/>
          </a:stretch>
        </p:blipFill>
        <p:spPr>
          <a:xfrm>
            <a:off x="457200" y="1600200"/>
            <a:ext cx="4920615" cy="4587240"/>
          </a:xfrm>
          <a:prstGeom prst="rect">
            <a:avLst/>
          </a:prstGeom>
        </p:spPr>
      </p:pic>
      <p:pic>
        <p:nvPicPr>
          <p:cNvPr id="7" name="Picture 6" descr="sim001_het014_coin.gif"/>
          <p:cNvPicPr>
            <a:picLocks noChangeAspect="1"/>
          </p:cNvPicPr>
          <p:nvPr/>
        </p:nvPicPr>
        <p:blipFill>
          <a:blip r:embed="rId4"/>
          <a:stretch>
            <a:fillRect/>
          </a:stretch>
        </p:blipFill>
        <p:spPr>
          <a:xfrm>
            <a:off x="457200" y="228600"/>
            <a:ext cx="2025650" cy="1384300"/>
          </a:xfrm>
          <a:prstGeom prst="rect">
            <a:avLst/>
          </a:prstGeom>
        </p:spPr>
      </p:pic>
      <p:sp>
        <p:nvSpPr>
          <p:cNvPr id="8" name="Date Placeholder 7"/>
          <p:cNvSpPr>
            <a:spLocks noGrp="1"/>
          </p:cNvSpPr>
          <p:nvPr>
            <p:ph type="dt" sz="half" idx="10"/>
          </p:nvPr>
        </p:nvSpPr>
        <p:spPr/>
        <p:txBody>
          <a:bodyPr/>
          <a:lstStyle/>
          <a:p>
            <a:r>
              <a:rPr lang="en-US" smtClean="0"/>
              <a:t>MW     1 March 2013</a:t>
            </a:r>
            <a:endParaRPr lang="en-US"/>
          </a:p>
        </p:txBody>
      </p:sp>
      <p:sp>
        <p:nvSpPr>
          <p:cNvPr id="13" name="Slide Number Placeholder 12"/>
          <p:cNvSpPr>
            <a:spLocks noGrp="1"/>
          </p:cNvSpPr>
          <p:nvPr>
            <p:ph type="sldNum" sz="quarter" idx="12"/>
          </p:nvPr>
        </p:nvSpPr>
        <p:spPr/>
        <p:txBody>
          <a:bodyPr/>
          <a:lstStyle/>
          <a:p>
            <a:fld id="{4D57CB39-844D-174A-801C-748B2CFEEF9A}" type="slidenum">
              <a:rPr lang="en-US" smtClean="0"/>
              <a:pPr/>
              <a:t>39</a:t>
            </a:fld>
            <a:endParaRPr lang="en-US"/>
          </a:p>
        </p:txBody>
      </p:sp>
      <p:sp>
        <p:nvSpPr>
          <p:cNvPr id="14" name="Footer Placeholder 13"/>
          <p:cNvSpPr>
            <a:spLocks noGrp="1"/>
          </p:cNvSpPr>
          <p:nvPr>
            <p:ph type="ftr" sz="quarter" idx="11"/>
          </p:nvPr>
        </p:nvSpPr>
        <p:spPr/>
        <p:txBody>
          <a:bodyPr/>
          <a:lstStyle/>
          <a:p>
            <a:r>
              <a:rPr lang="en-US" smtClean="0"/>
              <a:t>ISIS/EPI-Hi PHASIC Parameter Review</a:t>
            </a:r>
            <a:endParaRPr lang="en-US"/>
          </a:p>
        </p:txBody>
      </p:sp>
      <p:grpSp>
        <p:nvGrpSpPr>
          <p:cNvPr id="19" name="Group 18"/>
          <p:cNvGrpSpPr/>
          <p:nvPr/>
        </p:nvGrpSpPr>
        <p:grpSpPr>
          <a:xfrm>
            <a:off x="5641762" y="2074334"/>
            <a:ext cx="3138170" cy="3440430"/>
            <a:chOff x="5641762" y="2074334"/>
            <a:chExt cx="3138170" cy="3440430"/>
          </a:xfrm>
        </p:grpSpPr>
        <p:pic>
          <p:nvPicPr>
            <p:cNvPr id="15" name="Picture 14" descr="het_telescope003.tiff"/>
            <p:cNvPicPr>
              <a:picLocks noChangeAspect="1"/>
            </p:cNvPicPr>
            <p:nvPr/>
          </p:nvPicPr>
          <p:blipFill>
            <a:blip r:embed="rId5"/>
            <a:stretch>
              <a:fillRect/>
            </a:stretch>
          </p:blipFill>
          <p:spPr>
            <a:xfrm>
              <a:off x="5641762" y="2074334"/>
              <a:ext cx="3138170" cy="3440430"/>
            </a:xfrm>
            <a:prstGeom prst="rect">
              <a:avLst/>
            </a:prstGeom>
          </p:spPr>
        </p:pic>
        <p:cxnSp>
          <p:nvCxnSpPr>
            <p:cNvPr id="16" name="Straight Connector 15"/>
            <p:cNvCxnSpPr/>
            <p:nvPr/>
          </p:nvCxnSpPr>
          <p:spPr>
            <a:xfrm rot="5400000" flipH="1" flipV="1">
              <a:off x="6252631" y="3026835"/>
              <a:ext cx="1083738" cy="4233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et1.2013.02.18.tiff"/>
          <p:cNvPicPr>
            <a:picLocks noChangeAspect="1"/>
          </p:cNvPicPr>
          <p:nvPr/>
        </p:nvPicPr>
        <p:blipFill>
          <a:blip r:embed="rId2"/>
          <a:stretch>
            <a:fillRect/>
          </a:stretch>
        </p:blipFill>
        <p:spPr>
          <a:xfrm>
            <a:off x="182880" y="677333"/>
            <a:ext cx="5022850" cy="5499100"/>
          </a:xfrm>
          <a:prstGeom prst="rect">
            <a:avLst/>
          </a:prstGeom>
        </p:spPr>
      </p:pic>
      <p:pic>
        <p:nvPicPr>
          <p:cNvPr id="4" name="Picture 3" descr="let1_det_elements001.gif"/>
          <p:cNvPicPr>
            <a:picLocks noChangeAspect="1"/>
          </p:cNvPicPr>
          <p:nvPr/>
        </p:nvPicPr>
        <p:blipFill>
          <a:blip r:embed="rId3"/>
          <a:stretch>
            <a:fillRect/>
          </a:stretch>
        </p:blipFill>
        <p:spPr>
          <a:xfrm>
            <a:off x="5421425" y="1981706"/>
            <a:ext cx="3573780" cy="1733550"/>
          </a:xfrm>
          <a:prstGeom prst="rect">
            <a:avLst/>
          </a:prstGeom>
        </p:spPr>
      </p:pic>
      <p:sp>
        <p:nvSpPr>
          <p:cNvPr id="5" name="TextBox 4"/>
          <p:cNvSpPr txBox="1"/>
          <p:nvPr/>
        </p:nvSpPr>
        <p:spPr>
          <a:xfrm>
            <a:off x="5926667" y="4902200"/>
            <a:ext cx="2709333" cy="923330"/>
          </a:xfrm>
          <a:prstGeom prst="rect">
            <a:avLst/>
          </a:prstGeom>
          <a:noFill/>
        </p:spPr>
        <p:txBody>
          <a:bodyPr wrap="square" rtlCol="0">
            <a:spAutoFit/>
          </a:bodyPr>
          <a:lstStyle/>
          <a:p>
            <a:r>
              <a:rPr lang="en-US" dirty="0" smtClean="0"/>
              <a:t>Note: active Si is shown in color, inactive materials in black or grey.</a:t>
            </a:r>
            <a:endParaRPr lang="en-US" dirty="0"/>
          </a:p>
        </p:txBody>
      </p:sp>
      <p:sp>
        <p:nvSpPr>
          <p:cNvPr id="6" name="Date Placeholder 5"/>
          <p:cNvSpPr>
            <a:spLocks noGrp="1"/>
          </p:cNvSpPr>
          <p:nvPr>
            <p:ph type="dt" sz="half" idx="10"/>
          </p:nvPr>
        </p:nvSpPr>
        <p:spPr/>
        <p:txBody>
          <a:bodyPr/>
          <a:lstStyle/>
          <a:p>
            <a:r>
              <a:rPr lang="en-US" smtClean="0"/>
              <a:t>MW     1 March 2013</a:t>
            </a:r>
            <a:endParaRPr lang="en-US"/>
          </a:p>
        </p:txBody>
      </p:sp>
      <p:sp>
        <p:nvSpPr>
          <p:cNvPr id="7" name="Slide Number Placeholder 6"/>
          <p:cNvSpPr>
            <a:spLocks noGrp="1"/>
          </p:cNvSpPr>
          <p:nvPr>
            <p:ph type="sldNum" sz="quarter" idx="12"/>
          </p:nvPr>
        </p:nvSpPr>
        <p:spPr/>
        <p:txBody>
          <a:bodyPr/>
          <a:lstStyle/>
          <a:p>
            <a:fld id="{4D57CB39-844D-174A-801C-748B2CFEEF9A}" type="slidenum">
              <a:rPr lang="en-US" smtClean="0"/>
              <a:pPr/>
              <a:t>4</a:t>
            </a:fld>
            <a:endParaRPr lang="en-US"/>
          </a:p>
        </p:txBody>
      </p:sp>
      <p:sp>
        <p:nvSpPr>
          <p:cNvPr id="8" name="Footer Placeholder 7"/>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p:nvPr/>
        </p:nvGrpSpPr>
        <p:grpSpPr>
          <a:xfrm>
            <a:off x="5486400" y="1828800"/>
            <a:ext cx="3511550" cy="3844925"/>
            <a:chOff x="5486400" y="1828800"/>
            <a:chExt cx="3511550" cy="3844925"/>
          </a:xfrm>
        </p:grpSpPr>
        <p:pic>
          <p:nvPicPr>
            <p:cNvPr id="5" name="Picture 4" descr="let1_telescope_simplified.tiff"/>
            <p:cNvPicPr>
              <a:picLocks noChangeAspect="1"/>
            </p:cNvPicPr>
            <p:nvPr/>
          </p:nvPicPr>
          <p:blipFill>
            <a:blip r:embed="rId3"/>
            <a:stretch>
              <a:fillRect/>
            </a:stretch>
          </p:blipFill>
          <p:spPr>
            <a:xfrm>
              <a:off x="5486400" y="1828800"/>
              <a:ext cx="3511550" cy="3844925"/>
            </a:xfrm>
            <a:prstGeom prst="rect">
              <a:avLst/>
            </a:prstGeom>
          </p:spPr>
        </p:pic>
        <p:cxnSp>
          <p:nvCxnSpPr>
            <p:cNvPr id="6" name="Straight Connector 5"/>
            <p:cNvCxnSpPr/>
            <p:nvPr/>
          </p:nvCxnSpPr>
          <p:spPr>
            <a:xfrm rot="5400000">
              <a:off x="6096004" y="2887135"/>
              <a:ext cx="138853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3081867" y="279400"/>
            <a:ext cx="5808133" cy="923330"/>
          </a:xfrm>
          <a:prstGeom prst="rect">
            <a:avLst/>
          </a:prstGeom>
          <a:noFill/>
        </p:spPr>
        <p:txBody>
          <a:bodyPr wrap="square" rtlCol="0">
            <a:spAutoFit/>
          </a:bodyPr>
          <a:lstStyle/>
          <a:p>
            <a:r>
              <a:rPr lang="en-US" dirty="0" smtClean="0"/>
              <a:t>One example of </a:t>
            </a:r>
            <a:r>
              <a:rPr lang="en-US" baseline="30000" dirty="0" smtClean="0"/>
              <a:t>20</a:t>
            </a:r>
            <a:r>
              <a:rPr lang="en-US" dirty="0" smtClean="0"/>
              <a:t>Ne—</a:t>
            </a:r>
            <a:r>
              <a:rPr lang="en-US" baseline="30000" dirty="0" smtClean="0"/>
              <a:t>22</a:t>
            </a:r>
            <a:r>
              <a:rPr lang="en-US" dirty="0" smtClean="0"/>
              <a:t>Ne isotope separation</a:t>
            </a:r>
          </a:p>
          <a:p>
            <a:pPr lvl="1">
              <a:buFont typeface="Arial"/>
              <a:buChar char="•"/>
            </a:pPr>
            <a:r>
              <a:rPr lang="en-US" dirty="0" smtClean="0"/>
              <a:t> aligned pixels in L0A, L1A and L2A used for trajectory</a:t>
            </a:r>
          </a:p>
          <a:p>
            <a:pPr lvl="1">
              <a:buFont typeface="Arial"/>
              <a:buChar char="•"/>
            </a:pPr>
            <a:r>
              <a:rPr lang="en-US" dirty="0" smtClean="0"/>
              <a:t> small portion of geometrical acceptance </a:t>
            </a:r>
            <a:endParaRPr lang="en-US" dirty="0"/>
          </a:p>
        </p:txBody>
      </p:sp>
      <p:sp>
        <p:nvSpPr>
          <p:cNvPr id="10" name="TextBox 9"/>
          <p:cNvSpPr txBox="1"/>
          <p:nvPr/>
        </p:nvSpPr>
        <p:spPr>
          <a:xfrm>
            <a:off x="6476999" y="6002774"/>
            <a:ext cx="2302933" cy="369332"/>
          </a:xfrm>
          <a:prstGeom prst="rect">
            <a:avLst/>
          </a:prstGeom>
          <a:noFill/>
        </p:spPr>
        <p:txBody>
          <a:bodyPr wrap="square" rtlCol="0">
            <a:spAutoFit/>
          </a:bodyPr>
          <a:lstStyle/>
          <a:p>
            <a:pPr algn="r"/>
            <a:r>
              <a:rPr lang="en-US" dirty="0" smtClean="0"/>
              <a:t>only active Si is shown</a:t>
            </a:r>
            <a:endParaRPr lang="en-US" dirty="0"/>
          </a:p>
        </p:txBody>
      </p:sp>
      <p:sp>
        <p:nvSpPr>
          <p:cNvPr id="12" name="Date Placeholder 11"/>
          <p:cNvSpPr>
            <a:spLocks noGrp="1"/>
          </p:cNvSpPr>
          <p:nvPr>
            <p:ph type="dt" sz="half" idx="10"/>
          </p:nvPr>
        </p:nvSpPr>
        <p:spPr/>
        <p:txBody>
          <a:bodyPr/>
          <a:lstStyle/>
          <a:p>
            <a:r>
              <a:rPr lang="en-US" smtClean="0"/>
              <a:t>MW     1 March 2013</a:t>
            </a:r>
            <a:endParaRPr lang="en-US"/>
          </a:p>
        </p:txBody>
      </p:sp>
      <p:sp>
        <p:nvSpPr>
          <p:cNvPr id="13" name="Slide Number Placeholder 12"/>
          <p:cNvSpPr>
            <a:spLocks noGrp="1"/>
          </p:cNvSpPr>
          <p:nvPr>
            <p:ph type="sldNum" sz="quarter" idx="12"/>
          </p:nvPr>
        </p:nvSpPr>
        <p:spPr/>
        <p:txBody>
          <a:bodyPr/>
          <a:lstStyle/>
          <a:p>
            <a:fld id="{4D57CB39-844D-174A-801C-748B2CFEEF9A}" type="slidenum">
              <a:rPr lang="en-US" smtClean="0"/>
              <a:pPr/>
              <a:t>40</a:t>
            </a:fld>
            <a:endParaRPr lang="en-US"/>
          </a:p>
        </p:txBody>
      </p:sp>
      <p:sp>
        <p:nvSpPr>
          <p:cNvPr id="14" name="Footer Placeholder 13"/>
          <p:cNvSpPr>
            <a:spLocks noGrp="1"/>
          </p:cNvSpPr>
          <p:nvPr>
            <p:ph type="ftr" sz="quarter" idx="11"/>
          </p:nvPr>
        </p:nvSpPr>
        <p:spPr/>
        <p:txBody>
          <a:bodyPr/>
          <a:lstStyle/>
          <a:p>
            <a:r>
              <a:rPr lang="en-US" smtClean="0"/>
              <a:t>ISIS/EPI-Hi PHASIC Parameter Review</a:t>
            </a:r>
            <a:endParaRPr lang="en-US"/>
          </a:p>
        </p:txBody>
      </p:sp>
      <p:pic>
        <p:nvPicPr>
          <p:cNvPr id="15" name="Picture 14" descr="sim001_let047_cropped.gif"/>
          <p:cNvPicPr>
            <a:picLocks noChangeAspect="1"/>
          </p:cNvPicPr>
          <p:nvPr/>
        </p:nvPicPr>
        <p:blipFill>
          <a:blip r:embed="rId4"/>
          <a:stretch>
            <a:fillRect/>
          </a:stretch>
        </p:blipFill>
        <p:spPr>
          <a:xfrm>
            <a:off x="457200" y="1600200"/>
            <a:ext cx="4920615" cy="4587240"/>
          </a:xfrm>
          <a:prstGeom prst="rect">
            <a:avLst/>
          </a:prstGeom>
        </p:spPr>
      </p:pic>
      <p:pic>
        <p:nvPicPr>
          <p:cNvPr id="16" name="Picture 15" descr="sim001_let047_coin.gif"/>
          <p:cNvPicPr>
            <a:picLocks noChangeAspect="1"/>
          </p:cNvPicPr>
          <p:nvPr/>
        </p:nvPicPr>
        <p:blipFill>
          <a:blip r:embed="rId5"/>
          <a:stretch>
            <a:fillRect/>
          </a:stretch>
        </p:blipFill>
        <p:spPr>
          <a:xfrm>
            <a:off x="457200" y="457200"/>
            <a:ext cx="2622550" cy="10287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30200" y="270926"/>
            <a:ext cx="8559800" cy="6124754"/>
          </a:xfrm>
          <a:prstGeom prst="rect">
            <a:avLst/>
          </a:prstGeom>
          <a:noFill/>
        </p:spPr>
        <p:txBody>
          <a:bodyPr wrap="square" rtlCol="0">
            <a:spAutoFit/>
          </a:bodyPr>
          <a:lstStyle/>
          <a:p>
            <a:pPr algn="ctr"/>
            <a:r>
              <a:rPr lang="en-US" sz="3200" dirty="0" smtClean="0"/>
              <a:t>Count Rate Effects</a:t>
            </a:r>
            <a:endParaRPr lang="en-US" sz="2000" dirty="0" smtClean="0"/>
          </a:p>
          <a:p>
            <a:pPr>
              <a:spcBef>
                <a:spcPts val="600"/>
              </a:spcBef>
              <a:buFont typeface="Arial"/>
              <a:buChar char="•"/>
            </a:pPr>
            <a:r>
              <a:rPr lang="en-US" sz="2000" dirty="0" smtClean="0"/>
              <a:t> The </a:t>
            </a:r>
            <a:r>
              <a:rPr lang="en-US" sz="2000" dirty="0" smtClean="0"/>
              <a:t>SPP </a:t>
            </a:r>
            <a:r>
              <a:rPr lang="en-US" sz="2000" dirty="0" smtClean="0"/>
              <a:t>PHASIC has the same pulse shaping as the STEREO PHASIC (bipolar with 1.9 </a:t>
            </a:r>
            <a:r>
              <a:rPr lang="en-US" sz="2000" dirty="0" err="1" smtClean="0"/>
              <a:t>μs</a:t>
            </a:r>
            <a:r>
              <a:rPr lang="en-US" sz="2000" dirty="0" smtClean="0"/>
              <a:t> time to peak) and similar run-down rate for the Wilkinson ADC.  Thus pulse pile-up effects and dead time per event should be similar.</a:t>
            </a:r>
          </a:p>
          <a:p>
            <a:pPr>
              <a:spcBef>
                <a:spcPts val="600"/>
              </a:spcBef>
              <a:buFont typeface="Arial"/>
              <a:buChar char="•"/>
            </a:pPr>
            <a:r>
              <a:rPr lang="en-US" sz="2000" dirty="0" smtClean="0"/>
              <a:t> As with STEREO/LET and HET, EPI-Hi will use a “dynamic threshold” scheme in which the high gain analysis channel will be turned off for selected detector segments when count rates get too high.  This reduces the geometrical factor for measuring H and He while preserving the full geometrical factor for heavier nuclei.  STEREO measurements have shown that this approach is effective in extending measurement capabilities to high count rates.</a:t>
            </a:r>
          </a:p>
          <a:p>
            <a:pPr>
              <a:spcBef>
                <a:spcPts val="600"/>
              </a:spcBef>
              <a:buFont typeface="Arial"/>
              <a:buChar char="•"/>
            </a:pPr>
            <a:r>
              <a:rPr lang="en-US" sz="2000" dirty="0" smtClean="0"/>
              <a:t> EPI-Hi is intended to measure energetic particle intensities significantly higher than those commonly encountered near 1 AU.  To deal with these higher intensities the EPI-Hi telescopes have been made significantly smaller and more compact and have additional passive shielding surrounding the detector stacks.  Thus the instrument modifications to handle the high intensities are in the telescope designs, not by means of PHASIC design changes.</a:t>
            </a:r>
          </a:p>
          <a:p>
            <a:pPr>
              <a:spcBef>
                <a:spcPts val="600"/>
              </a:spcBef>
              <a:buFont typeface="Arial"/>
              <a:buChar char="•"/>
            </a:pPr>
            <a:r>
              <a:rPr lang="en-US" sz="2000" dirty="0" smtClean="0"/>
              <a:t> A quantitative study of the intensities that can be measured by EPI-Hi is going to be undertaken in the near future.</a:t>
            </a:r>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pic>
        <p:nvPicPr>
          <p:cNvPr id="6" name="Picture 5" descr="stereo_dynamic_thresh.gif"/>
          <p:cNvPicPr>
            <a:picLocks noChangeAspect="1"/>
          </p:cNvPicPr>
          <p:nvPr/>
        </p:nvPicPr>
        <p:blipFill>
          <a:blip r:embed="rId3"/>
          <a:stretch>
            <a:fillRect/>
          </a:stretch>
        </p:blipFill>
        <p:spPr>
          <a:xfrm>
            <a:off x="2633472" y="914400"/>
            <a:ext cx="4165600" cy="5232400"/>
          </a:xfrm>
          <a:prstGeom prst="rect">
            <a:avLst/>
          </a:prstGeom>
        </p:spPr>
      </p:pic>
      <p:sp>
        <p:nvSpPr>
          <p:cNvPr id="7" name="TextBox 6"/>
          <p:cNvSpPr txBox="1"/>
          <p:nvPr/>
        </p:nvSpPr>
        <p:spPr>
          <a:xfrm>
            <a:off x="330200" y="186267"/>
            <a:ext cx="8517467" cy="584776"/>
          </a:xfrm>
          <a:prstGeom prst="rect">
            <a:avLst/>
          </a:prstGeom>
          <a:noFill/>
        </p:spPr>
        <p:txBody>
          <a:bodyPr wrap="square" rtlCol="0">
            <a:spAutoFit/>
          </a:bodyPr>
          <a:lstStyle/>
          <a:p>
            <a:pPr algn="ctr"/>
            <a:r>
              <a:rPr lang="en-US" sz="3200" dirty="0" smtClean="0"/>
              <a:t>Dynamic Threshold System on STEREO/LET</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et2.2013.02.18.tiff"/>
          <p:cNvPicPr>
            <a:picLocks noChangeAspect="1"/>
          </p:cNvPicPr>
          <p:nvPr/>
        </p:nvPicPr>
        <p:blipFill>
          <a:blip r:embed="rId2"/>
          <a:stretch>
            <a:fillRect/>
          </a:stretch>
        </p:blipFill>
        <p:spPr>
          <a:xfrm>
            <a:off x="182880" y="676656"/>
            <a:ext cx="5016500" cy="5499100"/>
          </a:xfrm>
          <a:prstGeom prst="rect">
            <a:avLst/>
          </a:prstGeom>
        </p:spPr>
      </p:pic>
      <p:pic>
        <p:nvPicPr>
          <p:cNvPr id="4" name="Picture 3" descr="let2_det_elements001.gif"/>
          <p:cNvPicPr>
            <a:picLocks noChangeAspect="1"/>
          </p:cNvPicPr>
          <p:nvPr/>
        </p:nvPicPr>
        <p:blipFill>
          <a:blip r:embed="rId3"/>
          <a:stretch>
            <a:fillRect/>
          </a:stretch>
        </p:blipFill>
        <p:spPr>
          <a:xfrm>
            <a:off x="5134610" y="2093988"/>
            <a:ext cx="4009390" cy="1742440"/>
          </a:xfrm>
          <a:prstGeom prst="rect">
            <a:avLst/>
          </a:prstGeom>
        </p:spPr>
      </p:pic>
      <p:sp>
        <p:nvSpPr>
          <p:cNvPr id="5" name="TextBox 4"/>
          <p:cNvSpPr txBox="1"/>
          <p:nvPr/>
        </p:nvSpPr>
        <p:spPr>
          <a:xfrm>
            <a:off x="5926667" y="4902200"/>
            <a:ext cx="2709333" cy="923330"/>
          </a:xfrm>
          <a:prstGeom prst="rect">
            <a:avLst/>
          </a:prstGeom>
          <a:noFill/>
        </p:spPr>
        <p:txBody>
          <a:bodyPr wrap="square" rtlCol="0">
            <a:spAutoFit/>
          </a:bodyPr>
          <a:lstStyle/>
          <a:p>
            <a:r>
              <a:rPr lang="en-US" dirty="0" smtClean="0"/>
              <a:t>Note: active Si is shown in color, inactive materials in black or grey.</a:t>
            </a:r>
            <a:endParaRPr lang="en-US" dirty="0"/>
          </a:p>
        </p:txBody>
      </p:sp>
      <p:sp>
        <p:nvSpPr>
          <p:cNvPr id="6" name="Date Placeholder 5"/>
          <p:cNvSpPr>
            <a:spLocks noGrp="1"/>
          </p:cNvSpPr>
          <p:nvPr>
            <p:ph type="dt" sz="half" idx="10"/>
          </p:nvPr>
        </p:nvSpPr>
        <p:spPr/>
        <p:txBody>
          <a:bodyPr/>
          <a:lstStyle/>
          <a:p>
            <a:r>
              <a:rPr lang="en-US" smtClean="0"/>
              <a:t>MW     1 March 2013</a:t>
            </a:r>
            <a:endParaRPr lang="en-US"/>
          </a:p>
        </p:txBody>
      </p:sp>
      <p:sp>
        <p:nvSpPr>
          <p:cNvPr id="7" name="Slide Number Placeholder 6"/>
          <p:cNvSpPr>
            <a:spLocks noGrp="1"/>
          </p:cNvSpPr>
          <p:nvPr>
            <p:ph type="sldNum" sz="quarter" idx="12"/>
          </p:nvPr>
        </p:nvSpPr>
        <p:spPr/>
        <p:txBody>
          <a:bodyPr/>
          <a:lstStyle/>
          <a:p>
            <a:fld id="{4D57CB39-844D-174A-801C-748B2CFEEF9A}"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het.2013.02.18.tiff"/>
          <p:cNvPicPr>
            <a:picLocks noChangeAspect="1"/>
          </p:cNvPicPr>
          <p:nvPr/>
        </p:nvPicPr>
        <p:blipFill>
          <a:blip r:embed="rId2"/>
          <a:stretch>
            <a:fillRect/>
          </a:stretch>
        </p:blipFill>
        <p:spPr>
          <a:xfrm>
            <a:off x="182880" y="676656"/>
            <a:ext cx="4483100" cy="4914900"/>
          </a:xfrm>
          <a:prstGeom prst="rect">
            <a:avLst/>
          </a:prstGeom>
        </p:spPr>
      </p:pic>
      <p:pic>
        <p:nvPicPr>
          <p:cNvPr id="3" name="Picture 2" descr="het_det_elements001.gif"/>
          <p:cNvPicPr>
            <a:picLocks noChangeAspect="1"/>
          </p:cNvPicPr>
          <p:nvPr/>
        </p:nvPicPr>
        <p:blipFill>
          <a:blip r:embed="rId3"/>
          <a:stretch>
            <a:fillRect/>
          </a:stretch>
        </p:blipFill>
        <p:spPr>
          <a:xfrm>
            <a:off x="4445000" y="2186110"/>
            <a:ext cx="4572000" cy="1793240"/>
          </a:xfrm>
          <a:prstGeom prst="rect">
            <a:avLst/>
          </a:prstGeom>
        </p:spPr>
      </p:pic>
      <p:sp>
        <p:nvSpPr>
          <p:cNvPr id="4" name="TextBox 3"/>
          <p:cNvSpPr txBox="1"/>
          <p:nvPr/>
        </p:nvSpPr>
        <p:spPr>
          <a:xfrm>
            <a:off x="5926667" y="4902200"/>
            <a:ext cx="2709333" cy="923330"/>
          </a:xfrm>
          <a:prstGeom prst="rect">
            <a:avLst/>
          </a:prstGeom>
          <a:noFill/>
        </p:spPr>
        <p:txBody>
          <a:bodyPr wrap="square" rtlCol="0">
            <a:spAutoFit/>
          </a:bodyPr>
          <a:lstStyle/>
          <a:p>
            <a:r>
              <a:rPr lang="en-US" dirty="0" smtClean="0"/>
              <a:t>Note: active Si is shown in color, inactive materials in black or grey.</a:t>
            </a:r>
            <a:endParaRPr lang="en-US" dirty="0"/>
          </a:p>
        </p:txBody>
      </p:sp>
      <p:sp>
        <p:nvSpPr>
          <p:cNvPr id="5" name="Date Placeholder 4"/>
          <p:cNvSpPr>
            <a:spLocks noGrp="1"/>
          </p:cNvSpPr>
          <p:nvPr>
            <p:ph type="dt" sz="half" idx="10"/>
          </p:nvPr>
        </p:nvSpPr>
        <p:spPr/>
        <p:txBody>
          <a:bodyPr/>
          <a:lstStyle/>
          <a:p>
            <a:r>
              <a:rPr lang="en-US" smtClean="0"/>
              <a:t>MW     1 March 2013</a:t>
            </a:r>
            <a:endParaRPr lang="en-US"/>
          </a:p>
        </p:txBody>
      </p:sp>
      <p:sp>
        <p:nvSpPr>
          <p:cNvPr id="6" name="Slide Number Placeholder 5"/>
          <p:cNvSpPr>
            <a:spLocks noGrp="1"/>
          </p:cNvSpPr>
          <p:nvPr>
            <p:ph type="sldNum" sz="quarter" idx="12"/>
          </p:nvPr>
        </p:nvSpPr>
        <p:spPr/>
        <p:txBody>
          <a:bodyPr/>
          <a:lstStyle/>
          <a:p>
            <a:fld id="{4D57CB39-844D-174A-801C-748B2CFEEF9A}"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35000" y="448733"/>
            <a:ext cx="7899400" cy="5816977"/>
          </a:xfrm>
          <a:prstGeom prst="rect">
            <a:avLst/>
          </a:prstGeom>
          <a:noFill/>
        </p:spPr>
        <p:txBody>
          <a:bodyPr wrap="square" rtlCol="0">
            <a:spAutoFit/>
          </a:bodyPr>
          <a:lstStyle/>
          <a:p>
            <a:pPr algn="ctr"/>
            <a:r>
              <a:rPr lang="en-US" sz="3200" dirty="0" smtClean="0"/>
              <a:t>Introduction:  Front End Electronics</a:t>
            </a:r>
          </a:p>
          <a:p>
            <a:pPr>
              <a:spcBef>
                <a:spcPts val="600"/>
              </a:spcBef>
              <a:buFont typeface="Arial"/>
              <a:buChar char="•"/>
            </a:pPr>
            <a:r>
              <a:rPr lang="en-US" sz="2000" dirty="0" smtClean="0"/>
              <a:t> Measurements of particle energy losses in the solid state detectors are made using a Caltech-designed ASIC that is packaged with associated passive components in a hybrid circuit.  The ASIC and the hybrid in which it is incorporated are called the ``PHASIC’’</a:t>
            </a:r>
          </a:p>
          <a:p>
            <a:pPr>
              <a:spcBef>
                <a:spcPts val="600"/>
              </a:spcBef>
              <a:buFont typeface="Arial"/>
              <a:buChar char="•"/>
            </a:pPr>
            <a:r>
              <a:rPr lang="en-US" sz="2000" dirty="0" smtClean="0"/>
              <a:t> The PHASIC was originally developed for the LET and HET instruments on the STEREO mission.  They have continued to perform well in these applications from launch in 2006 through the present.</a:t>
            </a:r>
          </a:p>
          <a:p>
            <a:pPr>
              <a:spcBef>
                <a:spcPts val="600"/>
              </a:spcBef>
              <a:buFont typeface="Arial"/>
              <a:buChar char="•"/>
            </a:pPr>
            <a:r>
              <a:rPr lang="en-US" sz="2000" dirty="0" smtClean="0"/>
              <a:t> EPI-Hi requires an new version of the PHASIC in order to meet the harsher radiation requirements of the SPP mission.  The goal is to achieve total dose tolerance &gt;100 </a:t>
            </a:r>
            <a:r>
              <a:rPr lang="en-US" sz="2000" dirty="0" err="1" smtClean="0"/>
              <a:t>krad</a:t>
            </a:r>
            <a:r>
              <a:rPr lang="en-US" sz="2000" dirty="0" smtClean="0"/>
              <a:t> versus the ~12-20 </a:t>
            </a:r>
            <a:r>
              <a:rPr lang="en-US" sz="2000" dirty="0" err="1" smtClean="0"/>
              <a:t>krad</a:t>
            </a:r>
            <a:r>
              <a:rPr lang="en-US" sz="2000" dirty="0" smtClean="0"/>
              <a:t> of the STEREO PHASIC.</a:t>
            </a:r>
          </a:p>
          <a:p>
            <a:pPr>
              <a:spcBef>
                <a:spcPts val="600"/>
              </a:spcBef>
              <a:buFont typeface="Arial"/>
              <a:buChar char="•"/>
            </a:pPr>
            <a:r>
              <a:rPr lang="en-US" sz="2000" dirty="0" smtClean="0"/>
              <a:t> Although most of the SPP PHASIC design has been directly adapted from the STEREO version, several performance enhancements have been incorporated.  The most significant of these is an increase of the dynamic range from ~10000 (full scale/threshold) to at least 23000 to allow measurements from electrons through Z=30 nuclei. </a:t>
            </a:r>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35000" y="448733"/>
            <a:ext cx="7899400" cy="4970591"/>
          </a:xfrm>
          <a:prstGeom prst="rect">
            <a:avLst/>
          </a:prstGeom>
          <a:noFill/>
        </p:spPr>
        <p:txBody>
          <a:bodyPr wrap="square" rtlCol="0">
            <a:spAutoFit/>
          </a:bodyPr>
          <a:lstStyle/>
          <a:p>
            <a:pPr algn="ctr"/>
            <a:r>
              <a:rPr lang="en-US" sz="3200" dirty="0" smtClean="0"/>
              <a:t>Present Status and Near-Term Plans</a:t>
            </a:r>
          </a:p>
          <a:p>
            <a:pPr>
              <a:spcBef>
                <a:spcPts val="600"/>
              </a:spcBef>
              <a:buFont typeface="Arial"/>
              <a:buChar char="•"/>
            </a:pPr>
            <a:r>
              <a:rPr lang="en-US" sz="2000" dirty="0" smtClean="0"/>
              <a:t> Design of the SPP PHASIC has been completed and the layout is approaching completion.  Details of the ASIC design and validation were successfully reviewed (6 Dec 2012).</a:t>
            </a:r>
          </a:p>
          <a:p>
            <a:pPr>
              <a:spcBef>
                <a:spcPts val="600"/>
              </a:spcBef>
              <a:buFont typeface="Arial"/>
              <a:buChar char="•"/>
            </a:pPr>
            <a:r>
              <a:rPr lang="en-US" sz="2000" dirty="0" smtClean="0"/>
              <a:t> The SPP PHASIC design is about to be submitted for fabrication of a prototype ASIC using a non-</a:t>
            </a:r>
            <a:r>
              <a:rPr lang="en-US" sz="2000" dirty="0" err="1" smtClean="0"/>
              <a:t>rad</a:t>
            </a:r>
            <a:r>
              <a:rPr lang="en-US" sz="2000" dirty="0" smtClean="0"/>
              <a:t>-hard process equivalent to that used to make the STEREO ASIC.  This ASIC will be installed in refurbished hybrids left over from STEREO in order to:</a:t>
            </a:r>
          </a:p>
          <a:p>
            <a:pPr lvl="1">
              <a:spcBef>
                <a:spcPts val="600"/>
              </a:spcBef>
              <a:buFont typeface="Arial"/>
              <a:buChar char="•"/>
            </a:pPr>
            <a:r>
              <a:rPr lang="en-US" sz="2000" dirty="0" smtClean="0"/>
              <a:t> obtain </a:t>
            </a:r>
            <a:r>
              <a:rPr lang="en-US" sz="2000" dirty="0" err="1" smtClean="0"/>
              <a:t>ASICs</a:t>
            </a:r>
            <a:r>
              <a:rPr lang="en-US" sz="2000" dirty="0" smtClean="0"/>
              <a:t> </a:t>
            </a:r>
            <a:r>
              <a:rPr lang="en-US" sz="2000" dirty="0" smtClean="0"/>
              <a:t>for testing on a significantly shorter time scale and at significantly lower cost  than is possible for the final </a:t>
            </a:r>
            <a:r>
              <a:rPr lang="en-US" sz="2000" dirty="0" err="1" smtClean="0"/>
              <a:t>rad</a:t>
            </a:r>
            <a:r>
              <a:rPr lang="en-US" sz="2000" dirty="0" smtClean="0"/>
              <a:t>-hard parts.</a:t>
            </a:r>
          </a:p>
          <a:p>
            <a:pPr lvl="1">
              <a:spcBef>
                <a:spcPts val="600"/>
              </a:spcBef>
              <a:buFont typeface="Arial"/>
              <a:buChar char="•"/>
            </a:pPr>
            <a:r>
              <a:rPr lang="en-US" sz="2000" dirty="0"/>
              <a:t> </a:t>
            </a:r>
            <a:r>
              <a:rPr lang="en-US" sz="2000" dirty="0" smtClean="0"/>
              <a:t>test the performance in comparison to expectations based on Spice simulations</a:t>
            </a:r>
          </a:p>
          <a:p>
            <a:pPr lvl="1">
              <a:spcBef>
                <a:spcPts val="600"/>
              </a:spcBef>
              <a:buFont typeface="Arial"/>
              <a:buChar char="•"/>
            </a:pPr>
            <a:r>
              <a:rPr lang="en-US" sz="2000" dirty="0" smtClean="0"/>
              <a:t> provide </a:t>
            </a:r>
            <a:r>
              <a:rPr lang="en-US" sz="2000" dirty="0" err="1" smtClean="0"/>
              <a:t>PHASICs</a:t>
            </a:r>
            <a:r>
              <a:rPr lang="en-US" sz="2000" dirty="0" smtClean="0"/>
              <a:t> that can be used in developing pulse height analysis boards for the EPI-Hi engineering model (EM) </a:t>
            </a:r>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35000" y="448733"/>
            <a:ext cx="7899400" cy="5893921"/>
          </a:xfrm>
          <a:prstGeom prst="rect">
            <a:avLst/>
          </a:prstGeom>
          <a:noFill/>
        </p:spPr>
        <p:txBody>
          <a:bodyPr wrap="square" rtlCol="0">
            <a:spAutoFit/>
          </a:bodyPr>
          <a:lstStyle/>
          <a:p>
            <a:pPr algn="ctr"/>
            <a:r>
              <a:rPr lang="en-US" sz="3200" dirty="0" smtClean="0"/>
              <a:t>Objective and Scope of this Review</a:t>
            </a:r>
          </a:p>
          <a:p>
            <a:pPr>
              <a:spcBef>
                <a:spcPts val="600"/>
              </a:spcBef>
              <a:buFont typeface="Arial"/>
              <a:buChar char="•"/>
            </a:pPr>
            <a:r>
              <a:rPr lang="en-US" sz="2000" dirty="0" smtClean="0"/>
              <a:t> Parameters for use in the PHASIC design were selected to optimize the ASIC for use with the EPI-Hi detector telescopes to meet the measurement objectives of EPI-Hi.</a:t>
            </a:r>
          </a:p>
          <a:p>
            <a:pPr>
              <a:spcBef>
                <a:spcPts val="600"/>
              </a:spcBef>
              <a:buFont typeface="Arial"/>
              <a:buChar char="•"/>
            </a:pPr>
            <a:r>
              <a:rPr lang="en-US" sz="2000" dirty="0" smtClean="0"/>
              <a:t> This review is intended to confirm the adequacy of the ASIC that has been designed for meeting these objectives.</a:t>
            </a:r>
          </a:p>
          <a:p>
            <a:pPr>
              <a:spcBef>
                <a:spcPts val="600"/>
              </a:spcBef>
              <a:buFont typeface="Arial"/>
              <a:buChar char="•"/>
            </a:pPr>
            <a:r>
              <a:rPr lang="en-US" sz="2000" dirty="0" smtClean="0"/>
              <a:t> Parameters that should be considered include:</a:t>
            </a:r>
          </a:p>
          <a:p>
            <a:pPr lvl="1">
              <a:spcBef>
                <a:spcPts val="600"/>
              </a:spcBef>
              <a:buFont typeface="Arial"/>
              <a:buChar char="•"/>
            </a:pPr>
            <a:r>
              <a:rPr lang="en-US" sz="2000" dirty="0" smtClean="0"/>
              <a:t> full scale energy</a:t>
            </a:r>
          </a:p>
          <a:p>
            <a:pPr lvl="1">
              <a:spcBef>
                <a:spcPts val="600"/>
              </a:spcBef>
              <a:buFont typeface="Arial"/>
              <a:buChar char="•"/>
            </a:pPr>
            <a:r>
              <a:rPr lang="en-US" sz="2000" dirty="0" smtClean="0"/>
              <a:t> threshold energy</a:t>
            </a:r>
          </a:p>
          <a:p>
            <a:pPr lvl="1">
              <a:spcBef>
                <a:spcPts val="600"/>
              </a:spcBef>
              <a:buFont typeface="Arial"/>
              <a:buChar char="•"/>
            </a:pPr>
            <a:r>
              <a:rPr lang="en-US" sz="2000" dirty="0" smtClean="0"/>
              <a:t> channel resolution</a:t>
            </a:r>
          </a:p>
          <a:p>
            <a:pPr lvl="1">
              <a:spcBef>
                <a:spcPts val="600"/>
              </a:spcBef>
              <a:buFont typeface="Arial"/>
              <a:buChar char="•"/>
            </a:pPr>
            <a:r>
              <a:rPr lang="en-US" sz="2000" dirty="0" smtClean="0"/>
              <a:t> noise performance</a:t>
            </a:r>
          </a:p>
          <a:p>
            <a:pPr lvl="1">
              <a:spcBef>
                <a:spcPts val="600"/>
              </a:spcBef>
              <a:buFont typeface="Arial"/>
              <a:buChar char="•"/>
            </a:pPr>
            <a:r>
              <a:rPr lang="en-US" sz="2000" dirty="0" smtClean="0"/>
              <a:t> capabilities for measurements at high count rates</a:t>
            </a:r>
          </a:p>
          <a:p>
            <a:pPr>
              <a:spcBef>
                <a:spcPts val="600"/>
              </a:spcBef>
              <a:buFont typeface="Arial"/>
              <a:buChar char="•"/>
            </a:pPr>
            <a:r>
              <a:rPr lang="en-US" sz="2000" dirty="0" smtClean="0"/>
              <a:t> Some parameters are programmable so that the PHASIC will be suitable for use with a variety of different detector designs.  For programmable parameters the suitability of the range of programmability should be considered.</a:t>
            </a:r>
          </a:p>
        </p:txBody>
      </p:sp>
      <p:sp>
        <p:nvSpPr>
          <p:cNvPr id="3" name="Date Placeholder 2"/>
          <p:cNvSpPr>
            <a:spLocks noGrp="1"/>
          </p:cNvSpPr>
          <p:nvPr>
            <p:ph type="dt" sz="half" idx="10"/>
          </p:nvPr>
        </p:nvSpPr>
        <p:spPr/>
        <p:txBody>
          <a:bodyPr/>
          <a:lstStyle/>
          <a:p>
            <a:r>
              <a:rPr lang="en-US" smtClean="0"/>
              <a:t>MW     1 March 2013</a:t>
            </a:r>
            <a:endParaRPr lang="en-US"/>
          </a:p>
        </p:txBody>
      </p:sp>
      <p:sp>
        <p:nvSpPr>
          <p:cNvPr id="4" name="Slide Number Placeholder 3"/>
          <p:cNvSpPr>
            <a:spLocks noGrp="1"/>
          </p:cNvSpPr>
          <p:nvPr>
            <p:ph type="sldNum" sz="quarter" idx="12"/>
          </p:nvPr>
        </p:nvSpPr>
        <p:spPr/>
        <p:txBody>
          <a:bodyPr/>
          <a:lstStyle/>
          <a:p>
            <a:fld id="{4D57CB39-844D-174A-801C-748B2CFEEF9A}"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ISIS/EPI-Hi PHASIC Parameter Review</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1386</TotalTime>
  <Words>3345</Words>
  <Application>Microsoft Macintosh PowerPoint</Application>
  <PresentationFormat>On-screen Show (4:3)</PresentationFormat>
  <Paragraphs>315</Paragraphs>
  <Slides>42</Slides>
  <Notes>17</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JPL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Wiedenbeck</dc:creator>
  <cp:lastModifiedBy>Mark Wiedenbeck</cp:lastModifiedBy>
  <cp:revision>72</cp:revision>
  <cp:lastPrinted>2013-02-28T19:32:15Z</cp:lastPrinted>
  <dcterms:created xsi:type="dcterms:W3CDTF">2013-02-28T21:00:10Z</dcterms:created>
  <dcterms:modified xsi:type="dcterms:W3CDTF">2013-02-28T21:30:14Z</dcterms:modified>
</cp:coreProperties>
</file>