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425" r:id="rId2"/>
    <p:sldId id="426" r:id="rId3"/>
    <p:sldId id="427" r:id="rId4"/>
    <p:sldId id="433" r:id="rId5"/>
    <p:sldId id="435" r:id="rId6"/>
    <p:sldId id="428" r:id="rId7"/>
    <p:sldId id="430" r:id="rId8"/>
    <p:sldId id="431" r:id="rId9"/>
    <p:sldId id="434" r:id="rId10"/>
    <p:sldId id="432" r:id="rId11"/>
    <p:sldId id="436" r:id="rId12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25"/>
            <p14:sldId id="426"/>
            <p14:sldId id="427"/>
            <p14:sldId id="433"/>
            <p14:sldId id="435"/>
            <p14:sldId id="428"/>
            <p14:sldId id="430"/>
            <p14:sldId id="431"/>
            <p14:sldId id="434"/>
            <p14:sldId id="432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FF"/>
    <a:srgbClr val="65018D"/>
    <a:srgbClr val="7501A2"/>
    <a:srgbClr val="181E48"/>
    <a:srgbClr val="525FD7"/>
    <a:srgbClr val="4BC35D"/>
    <a:srgbClr val="7CD465"/>
    <a:srgbClr val="FC00FF"/>
    <a:srgbClr val="FFDC6D"/>
    <a:srgbClr val="1C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23992" autoAdjust="0"/>
    <p:restoredTop sz="89711" autoAdjust="0"/>
  </p:normalViewPr>
  <p:slideViewPr>
    <p:cSldViewPr snapToGrid="0">
      <p:cViewPr varScale="1">
        <p:scale>
          <a:sx n="73" d="100"/>
          <a:sy n="73" d="100"/>
        </p:scale>
        <p:origin x="3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2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2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Critical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20 – 22 JAN 2015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20 - 22 JAN 2015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CDR – 20 – EPI-Hi Telescope Boards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Overview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6953" y="1145404"/>
            <a:ext cx="3518183" cy="526181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PHASIC stands for “Pulse Height Analysis System Integrated Circuit”.</a:t>
            </a:r>
          </a:p>
          <a:p>
            <a:r>
              <a:rPr lang="en-US" dirty="0" smtClean="0"/>
              <a:t>Originally developed and used in NASA’s STEREO mission.</a:t>
            </a:r>
          </a:p>
          <a:p>
            <a:r>
              <a:rPr lang="en-US" dirty="0" smtClean="0"/>
              <a:t>Each PHASIC contains 16 complete dual-gain pulse height analysis (PHA) chains.</a:t>
            </a:r>
          </a:p>
          <a:p>
            <a:r>
              <a:rPr lang="en-US" dirty="0" smtClean="0"/>
              <a:t>STEREO PHASICs still operational in space.</a:t>
            </a:r>
          </a:p>
          <a:p>
            <a:r>
              <a:rPr lang="en-US" dirty="0" smtClean="0"/>
              <a:t>Mods for SPP include widening dynamic range, and improving total dose tolerance to &gt;100 krad.</a:t>
            </a:r>
            <a:endParaRPr lang="en-US" dirty="0"/>
          </a:p>
        </p:txBody>
      </p:sp>
      <p:pic>
        <p:nvPicPr>
          <p:cNvPr id="5" name="Picture 2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751" y="1694688"/>
            <a:ext cx="5284039" cy="409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869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597" y="1011534"/>
            <a:ext cx="8426450" cy="5238524"/>
          </a:xfrm>
        </p:spPr>
        <p:txBody>
          <a:bodyPr/>
          <a:lstStyle/>
          <a:p>
            <a:r>
              <a:rPr lang="en-US" dirty="0" smtClean="0"/>
              <a:t>Fabrication </a:t>
            </a:r>
            <a:r>
              <a:rPr lang="en-US" dirty="0" smtClean="0"/>
              <a:t>of EM parts was done simultaneous with EM PHASIC fab through ON-Semi.</a:t>
            </a:r>
          </a:p>
          <a:p>
            <a:r>
              <a:rPr lang="en-US" dirty="0" smtClean="0"/>
              <a:t>Test results: DAC linearity good to 10 bits; Delta sigma modulator can provide up to 18-bit performance. Buffer amps, digital outputs and power on reset circuit all perform properly (see “pre-flight-fab.docx” for minor caveats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EM dice in flight-like packages used in EPI-HI telescope EM boards: several months of bench testing to date.</a:t>
            </a:r>
          </a:p>
          <a:p>
            <a:r>
              <a:rPr lang="en-US" dirty="0" err="1" smtClean="0"/>
              <a:t>HKchip</a:t>
            </a:r>
            <a:r>
              <a:rPr lang="en-US" dirty="0" smtClean="0"/>
              <a:t> flight fab simultaneous with PHASIC, with </a:t>
            </a:r>
            <a:r>
              <a:rPr lang="en-US" dirty="0" err="1" smtClean="0"/>
              <a:t>Aeroflex</a:t>
            </a:r>
            <a:r>
              <a:rPr lang="en-US" dirty="0" smtClean="0"/>
              <a:t> radiation hardening steps.</a:t>
            </a:r>
          </a:p>
          <a:p>
            <a:r>
              <a:rPr lang="en-US" dirty="0" smtClean="0"/>
              <a:t>Earlier peer reviews successfully completed.</a:t>
            </a:r>
          </a:p>
          <a:p>
            <a:r>
              <a:rPr lang="en-US" dirty="0" smtClean="0"/>
              <a:t>Flight wafers arrived </a:t>
            </a:r>
            <a:r>
              <a:rPr lang="en-US" dirty="0" smtClean="0"/>
              <a:t>10/15/14 (passed 100 </a:t>
            </a:r>
            <a:r>
              <a:rPr lang="en-US" dirty="0" err="1" smtClean="0"/>
              <a:t>krad</a:t>
            </a:r>
            <a:r>
              <a:rPr lang="en-US" dirty="0" smtClean="0"/>
              <a:t>). </a:t>
            </a:r>
            <a:r>
              <a:rPr lang="en-US" dirty="0" smtClean="0"/>
              <a:t>Dicing in progress.</a:t>
            </a:r>
          </a:p>
          <a:p>
            <a:r>
              <a:rPr lang="en-US" dirty="0" smtClean="0"/>
              <a:t>Hopefully early test results will be available for peer review.</a:t>
            </a:r>
          </a:p>
          <a:p>
            <a:r>
              <a:rPr lang="en-US" dirty="0" err="1" smtClean="0"/>
              <a:t>HKchip</a:t>
            </a:r>
            <a:r>
              <a:rPr lang="en-US" dirty="0" smtClean="0"/>
              <a:t> manual early draft is available.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recent wafer level total </a:t>
            </a:r>
            <a:r>
              <a:rPr lang="en-US" dirty="0"/>
              <a:t>d</a:t>
            </a:r>
            <a:r>
              <a:rPr lang="en-US" dirty="0" smtClean="0"/>
              <a:t>ose testing done by </a:t>
            </a:r>
            <a:r>
              <a:rPr lang="en-US" dirty="0" err="1" smtClean="0"/>
              <a:t>Aeroflex</a:t>
            </a:r>
            <a:r>
              <a:rPr lang="en-US" dirty="0" smtClean="0"/>
              <a:t> shows “passed” at 100 </a:t>
            </a:r>
            <a:r>
              <a:rPr lang="en-US" dirty="0" err="1" smtClean="0"/>
              <a:t>kRad</a:t>
            </a:r>
            <a:r>
              <a:rPr lang="en-US" dirty="0" smtClean="0"/>
              <a:t>. (see “Aeroflex_FM_wafers.pdf”)</a:t>
            </a:r>
          </a:p>
          <a:p>
            <a:r>
              <a:rPr lang="en-US" dirty="0" smtClean="0"/>
              <a:t>Additional die level total dose testing is planned for both PHASIC and </a:t>
            </a:r>
            <a:r>
              <a:rPr lang="en-US" dirty="0" err="1" smtClean="0"/>
              <a:t>HKchip</a:t>
            </a:r>
            <a:r>
              <a:rPr lang="en-US" dirty="0" smtClean="0"/>
              <a:t>, with full pre and post device characterization. Co60 at Aerospace and protons at Berkeley with Aerospace help. (For </a:t>
            </a:r>
            <a:r>
              <a:rPr lang="en-US" dirty="0" err="1" smtClean="0"/>
              <a:t>NuSTAR</a:t>
            </a:r>
            <a:r>
              <a:rPr lang="en-US" dirty="0" smtClean="0"/>
              <a:t> ASIC we did both gammas and protons. For STEREO PHASIC we did just gammas.)</a:t>
            </a:r>
          </a:p>
          <a:p>
            <a:r>
              <a:rPr lang="en-US" dirty="0" smtClean="0"/>
              <a:t>Latch-up testing to be done at Berkeley with Aerospace help. </a:t>
            </a:r>
            <a:r>
              <a:rPr lang="en-US" dirty="0"/>
              <a:t>R</a:t>
            </a:r>
            <a:r>
              <a:rPr lang="en-US" dirty="0" smtClean="0"/>
              <a:t>esults for similar STEREO PHASIC showed no latch-up below 80 MeV/(mg/cm2). (“rad-hard by design” layout rules for guard rings =&gt; high latch-up threshold)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 Radiation Test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8845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 Packaging</a:t>
            </a:r>
            <a:endParaRPr lang="en-US" dirty="0"/>
          </a:p>
        </p:txBody>
      </p:sp>
      <p:pic>
        <p:nvPicPr>
          <p:cNvPr id="4" name="Content Placeholder 3" descr="PHASIC hybri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78781" y="1052879"/>
            <a:ext cx="4137025" cy="3113676"/>
          </a:xfrm>
        </p:spPr>
      </p:pic>
      <p:sp>
        <p:nvSpPr>
          <p:cNvPr id="8" name="Content Placeholder 7"/>
          <p:cNvSpPr>
            <a:spLocks noGrp="1"/>
          </p:cNvSpPr>
          <p:nvPr>
            <p:ph sz="half" idx="12"/>
          </p:nvPr>
        </p:nvSpPr>
        <p:spPr>
          <a:xfrm>
            <a:off x="269508" y="4350616"/>
            <a:ext cx="8450102" cy="23678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PHASIC die is installed in an 80-pin hermetic Kovar package along with a few passive components to form a “hybrid” circuit.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Hybrid substrate design and passives same as for STEREO.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PHASIC hybrid to be qualified and screened to class H (as on STEREO).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Passive components include a precision resistor for each PHA chain that sets the rundown current. Allows PHA channel gain to have low &lt;50 ppm/degC temperature coefficient.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3804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Radiation Tolerance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481464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dose tolerance improved by adding proven Aeroflex processing steps to commercial ON-Semi C5N CMOS process.</a:t>
            </a:r>
          </a:p>
          <a:p>
            <a:r>
              <a:rPr lang="en-US" dirty="0" smtClean="0"/>
              <a:t>Layout modified to comply with slight Aeroflex design rule differences.</a:t>
            </a:r>
          </a:p>
          <a:p>
            <a:r>
              <a:rPr lang="en-US" dirty="0" smtClean="0"/>
              <a:t>12 krad improves to &gt;100 krad.</a:t>
            </a:r>
          </a:p>
          <a:p>
            <a:r>
              <a:rPr lang="en-US" dirty="0" smtClean="0"/>
              <a:t>Latch-up threshold should still be &gt;80 MeV/(mg-cm</a:t>
            </a:r>
            <a:r>
              <a:rPr lang="en-US" baseline="30000" dirty="0" smtClean="0"/>
              <a:t>2</a:t>
            </a:r>
            <a:r>
              <a:rPr lang="en-US" dirty="0" smtClean="0"/>
              <a:t>) due to use of </a:t>
            </a:r>
            <a:r>
              <a:rPr lang="en-US" dirty="0" smtClean="0"/>
              <a:t>“rad-hard-by-design” guard </a:t>
            </a:r>
            <a:r>
              <a:rPr lang="en-US" dirty="0" smtClean="0"/>
              <a:t>rings.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4" y="1371600"/>
            <a:ext cx="329539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56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test fixture supports automated DC and AC testing over temperature using forced air thermal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Automated test procedure about 80% complete. See “PHASIC </a:t>
            </a:r>
            <a:r>
              <a:rPr lang="en-US" dirty="0"/>
              <a:t>T</a:t>
            </a:r>
            <a:r>
              <a:rPr lang="en-US" dirty="0" smtClean="0"/>
              <a:t>esting for Stereo.docx” and “sample-test-report.pdf”.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 test fixture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07" y="2797369"/>
            <a:ext cx="4259646" cy="31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284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STEREO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 burn in fixture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672160"/>
            <a:ext cx="8050596" cy="45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002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9839" y="961292"/>
            <a:ext cx="8426450" cy="5238524"/>
          </a:xfrm>
        </p:spPr>
        <p:txBody>
          <a:bodyPr/>
          <a:lstStyle/>
          <a:p>
            <a:pPr lvl="0"/>
            <a:r>
              <a:rPr lang="en-US" dirty="0" smtClean="0"/>
              <a:t>Engineering run though ON-Semi C5N commercial process was completed, yielding EM wafers and dice.</a:t>
            </a:r>
          </a:p>
          <a:p>
            <a:pPr lvl="0"/>
            <a:r>
              <a:rPr lang="en-US" dirty="0" smtClean="0"/>
              <a:t>EM dice installed in STEREO hybrids and tested.</a:t>
            </a:r>
          </a:p>
          <a:p>
            <a:pPr lvl="0"/>
            <a:r>
              <a:rPr lang="en-US" dirty="0" smtClean="0"/>
              <a:t>Test results indicate noise and dynamic range goals achieved and minor digital mods successful. (see “pre-flight-</a:t>
            </a:r>
            <a:r>
              <a:rPr lang="en-US" dirty="0" err="1" smtClean="0"/>
              <a:t>fab.doxc</a:t>
            </a:r>
            <a:r>
              <a:rPr lang="en-US" dirty="0" smtClean="0"/>
              <a:t>” for details)</a:t>
            </a:r>
          </a:p>
          <a:p>
            <a:pPr lvl="0"/>
            <a:r>
              <a:rPr lang="en-US" dirty="0" smtClean="0"/>
              <a:t>PHASIC </a:t>
            </a:r>
            <a:r>
              <a:rPr lang="en-US" dirty="0" smtClean="0"/>
              <a:t>Manual was updated to account for SPP mods.</a:t>
            </a:r>
          </a:p>
          <a:p>
            <a:pPr lvl="0"/>
            <a:r>
              <a:rPr lang="en-US" dirty="0" smtClean="0"/>
              <a:t>EM dice installed in STEREO hybrids used in EM telescope boards: LET1, HET, LET2.</a:t>
            </a:r>
          </a:p>
          <a:p>
            <a:pPr lvl="0"/>
            <a:r>
              <a:rPr lang="en-US" dirty="0" smtClean="0"/>
              <a:t>Earlier peer reviews successfully completed.</a:t>
            </a:r>
          </a:p>
          <a:p>
            <a:pPr lvl="0"/>
            <a:r>
              <a:rPr lang="en-US" dirty="0" smtClean="0"/>
              <a:t>Flight wafers received on 10/15/14.</a:t>
            </a:r>
          </a:p>
          <a:p>
            <a:pPr lvl="0"/>
            <a:r>
              <a:rPr lang="en-US" dirty="0" smtClean="0"/>
              <a:t>Wafers being diced and JPL is ready to package them into STEREO hybrids.</a:t>
            </a:r>
          </a:p>
          <a:p>
            <a:pPr lvl="0"/>
            <a:r>
              <a:rPr lang="en-US" dirty="0" smtClean="0"/>
              <a:t>Hopefully early test results will be available for peer review.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45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064739"/>
            <a:ext cx="8426450" cy="5464076"/>
          </a:xfrm>
        </p:spPr>
        <p:txBody>
          <a:bodyPr/>
          <a:lstStyle/>
          <a:p>
            <a:r>
              <a:rPr lang="en-US" dirty="0" smtClean="0"/>
              <a:t>Housekeeping Chip is a new ASIC design for use in EPI-Hi.</a:t>
            </a:r>
          </a:p>
          <a:p>
            <a:r>
              <a:rPr lang="en-US" dirty="0" smtClean="0"/>
              <a:t>Includes most auxiliary functions needed for a small instrument in a 68-pin hermetic ceramic package.</a:t>
            </a:r>
          </a:p>
          <a:p>
            <a:r>
              <a:rPr lang="en-US" dirty="0" smtClean="0"/>
              <a:t>Delta sigma modulator, for making DC voltage (0-5V) measurements to monitor power supply voltages, currents, and instrument temperatures.</a:t>
            </a:r>
          </a:p>
          <a:p>
            <a:r>
              <a:rPr lang="en-US" dirty="0" smtClean="0"/>
              <a:t>35-input analog multiplexor.</a:t>
            </a:r>
          </a:p>
          <a:p>
            <a:r>
              <a:rPr lang="en-US" dirty="0" smtClean="0"/>
              <a:t>12 10-bit DACs with option of rail to rail buffered output.</a:t>
            </a:r>
          </a:p>
          <a:p>
            <a:r>
              <a:rPr lang="en-US" dirty="0" smtClean="0"/>
              <a:t>12 digital outputs designed to drive opto-isolated power switches for heater control.</a:t>
            </a:r>
          </a:p>
          <a:p>
            <a:r>
              <a:rPr lang="en-US" dirty="0" smtClean="0"/>
              <a:t>DACs may be ganged for greater voltage setting resolution.</a:t>
            </a:r>
          </a:p>
          <a:p>
            <a:r>
              <a:rPr lang="en-US" dirty="0" smtClean="0"/>
              <a:t>DAC outputs may be internally routed to modulator for precision measurement =&gt; low precision DACs can be used to generate high precision voltages and improved in-flight PHASIC calibration.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09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Packaging</a:t>
            </a:r>
            <a:endParaRPr lang="en-US" dirty="0"/>
          </a:p>
        </p:txBody>
      </p:sp>
      <p:pic>
        <p:nvPicPr>
          <p:cNvPr id="5" name="Picture 4" descr="HK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023" y="902208"/>
            <a:ext cx="3320225" cy="4418784"/>
          </a:xfrm>
          <a:prstGeom prst="rect">
            <a:avLst/>
          </a:prstGeom>
        </p:spPr>
      </p:pic>
      <p:pic>
        <p:nvPicPr>
          <p:cNvPr id="4" name="Picture 3" descr="HKpack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256" y="1316736"/>
            <a:ext cx="3908619" cy="360883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3718560" y="1670304"/>
            <a:ext cx="2670048" cy="117043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194304" y="5401056"/>
            <a:ext cx="2511552" cy="231648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803904" y="1524000"/>
            <a:ext cx="2621280" cy="135331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791712" y="3291840"/>
            <a:ext cx="2633472" cy="141427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212775" y="5205984"/>
            <a:ext cx="69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Font typeface="Wingdings" pitchFamily="2" charset="2"/>
              <a:buChar char="§"/>
            </a:pPr>
            <a:r>
              <a:rPr lang="en-US" sz="2000" dirty="0" smtClean="0"/>
              <a:t>HK Chip packaged in hermetic 68-pin ceramic package.</a:t>
            </a:r>
          </a:p>
          <a:p>
            <a:pPr marL="231775" indent="-231775" algn="l">
              <a:buFont typeface="Wingdings" pitchFamily="2" charset="2"/>
              <a:buChar char="§"/>
            </a:pPr>
            <a:r>
              <a:rPr lang="en-US" sz="2000" dirty="0" smtClean="0"/>
              <a:t>HK Chip to be qualified and screened to level Q, with PIND test included.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162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7975328" cy="4615543"/>
          </a:xfrm>
        </p:spPr>
        <p:txBody>
          <a:bodyPr/>
          <a:lstStyle/>
          <a:p>
            <a:r>
              <a:rPr lang="en-US" dirty="0" smtClean="0"/>
              <a:t>Dedicated test fixture allows DC and AC test over temperature using forced air thermal control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Automated test procedure about 60% complete.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HKchip</a:t>
            </a:r>
            <a:r>
              <a:rPr lang="en-US" dirty="0" smtClean="0"/>
              <a:t> test fixture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22" y="2347729"/>
            <a:ext cx="5093651" cy="38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83719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12190</TotalTime>
  <Words>787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Mid Phase B Status - ISIS - DRAFT 1</vt:lpstr>
      <vt:lpstr>PHASIC Overview</vt:lpstr>
      <vt:lpstr>PHASIC Packaging</vt:lpstr>
      <vt:lpstr>PHASIC Radiation Tolerance</vt:lpstr>
      <vt:lpstr>PHASIC test fixture</vt:lpstr>
      <vt:lpstr>PHASIC burn in fixture</vt:lpstr>
      <vt:lpstr>PHASIC Status</vt:lpstr>
      <vt:lpstr>HK Chip</vt:lpstr>
      <vt:lpstr>HK Chip Packaging</vt:lpstr>
      <vt:lpstr>HKchip test fixture</vt:lpstr>
      <vt:lpstr>HK Chip Status</vt:lpstr>
      <vt:lpstr>ASIC Radiation Test Plan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wrc</dc:creator>
  <cp:lastModifiedBy>Rick</cp:lastModifiedBy>
  <cp:revision>331</cp:revision>
  <cp:lastPrinted>2012-05-09T16:55:26Z</cp:lastPrinted>
  <dcterms:created xsi:type="dcterms:W3CDTF">2013-01-28T12:52:32Z</dcterms:created>
  <dcterms:modified xsi:type="dcterms:W3CDTF">2014-10-17T22:28:54Z</dcterms:modified>
</cp:coreProperties>
</file>