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413" r:id="rId2"/>
    <p:sldId id="423" r:id="rId3"/>
    <p:sldId id="442" r:id="rId4"/>
    <p:sldId id="443" r:id="rId5"/>
    <p:sldId id="424" r:id="rId6"/>
    <p:sldId id="425" r:id="rId7"/>
    <p:sldId id="426" r:id="rId8"/>
    <p:sldId id="427" r:id="rId9"/>
    <p:sldId id="444" r:id="rId10"/>
    <p:sldId id="430" r:id="rId11"/>
    <p:sldId id="431" r:id="rId12"/>
    <p:sldId id="432" r:id="rId13"/>
    <p:sldId id="433" r:id="rId14"/>
    <p:sldId id="434" r:id="rId15"/>
    <p:sldId id="446" r:id="rId16"/>
    <p:sldId id="437" r:id="rId17"/>
    <p:sldId id="438" r:id="rId18"/>
    <p:sldId id="439" r:id="rId19"/>
    <p:sldId id="441" r:id="rId20"/>
    <p:sldId id="447" r:id="rId21"/>
    <p:sldId id="448" r:id="rId22"/>
    <p:sldId id="449" r:id="rId23"/>
    <p:sldId id="450" r:id="rId24"/>
    <p:sldId id="451" r:id="rId25"/>
    <p:sldId id="453" r:id="rId26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22"/>
            <p14:sldId id="423"/>
            <p14:sldId id="442"/>
            <p14:sldId id="443"/>
            <p14:sldId id="424"/>
            <p14:sldId id="425"/>
            <p14:sldId id="426"/>
            <p14:sldId id="427"/>
            <p14:sldId id="444"/>
            <p14:sldId id="430"/>
            <p14:sldId id="431"/>
            <p14:sldId id="432"/>
            <p14:sldId id="433"/>
            <p14:sldId id="434"/>
            <p14:sldId id="446"/>
            <p14:sldId id="436"/>
            <p14:sldId id="437"/>
            <p14:sldId id="438"/>
            <p14:sldId id="449"/>
            <p14:sldId id="439"/>
            <p14:sldId id="441"/>
            <p14:sldId id="447"/>
            <p14:sldId id="44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nrosenvinge, Tycho T. (GSFC-6610)" initials="Tv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4BC35D"/>
    <a:srgbClr val="65018D"/>
    <a:srgbClr val="0000FF"/>
    <a:srgbClr val="7501A2"/>
    <a:srgbClr val="181E48"/>
    <a:srgbClr val="525FD7"/>
    <a:srgbClr val="7CD465"/>
    <a:srgbClr val="FC00FF"/>
    <a:srgbClr val="FFDC6D"/>
    <a:srgbClr val="1C1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0" autoAdjust="0"/>
    <p:restoredTop sz="89764" autoAdjust="0"/>
  </p:normalViewPr>
  <p:slideViewPr>
    <p:cSldViewPr snapToGrid="0">
      <p:cViewPr varScale="1">
        <p:scale>
          <a:sx n="100" d="100"/>
          <a:sy n="100" d="100"/>
        </p:scale>
        <p:origin x="-20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2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Critical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20 – 22 JAN 2015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20 - 22 JAN 2015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CDR – 19 – EPI-Hi Mechanical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90754" y="5389683"/>
            <a:ext cx="6063578" cy="938277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Sandy Shuman</a:t>
            </a:r>
            <a:endParaRPr lang="en-US" i="0" dirty="0" smtClean="0"/>
          </a:p>
          <a:p>
            <a:pPr lvl="0">
              <a:defRPr/>
            </a:pPr>
            <a:endParaRPr lang="en-US" sz="800" dirty="0" smtClean="0"/>
          </a:p>
          <a:p>
            <a:pPr lvl="0">
              <a:defRPr/>
            </a:pPr>
            <a:r>
              <a:rPr lang="en-US" sz="2400" dirty="0" smtClean="0"/>
              <a:t>EPI-Hi Mechanical Lead (GSFC)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19 – EPI-Hi Mechanical</a:t>
            </a:r>
            <a:br>
              <a:rPr lang="en-US" sz="3600" dirty="0" smtClean="0"/>
            </a:br>
            <a:r>
              <a:rPr lang="en-US" sz="3600" dirty="0" smtClean="0"/>
              <a:t>Peer Review 11/07/2014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926080" y="2483318"/>
            <a:ext cx="55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Interconnect</a:t>
            </a:r>
            <a:endParaRPr lang="en-US" dirty="0"/>
          </a:p>
        </p:txBody>
      </p:sp>
      <p:pic>
        <p:nvPicPr>
          <p:cNvPr id="5" name="Picture 4" descr="electronics-rear.jpg"/>
          <p:cNvPicPr>
            <a:picLocks noChangeAspect="1"/>
          </p:cNvPicPr>
          <p:nvPr/>
        </p:nvPicPr>
        <p:blipFill>
          <a:blip r:embed="rId2" cstate="print"/>
          <a:srcRect l="35470" t="38175" r="14764" b="18596"/>
          <a:stretch>
            <a:fillRect/>
          </a:stretch>
        </p:blipFill>
        <p:spPr>
          <a:xfrm>
            <a:off x="471637" y="1520791"/>
            <a:ext cx="3930295" cy="4417996"/>
          </a:xfrm>
          <a:prstGeom prst="rect">
            <a:avLst/>
          </a:prstGeom>
        </p:spPr>
      </p:pic>
      <p:pic>
        <p:nvPicPr>
          <p:cNvPr id="6" name="Picture 5" descr="electronics-front.jpg"/>
          <p:cNvPicPr>
            <a:picLocks noChangeAspect="1"/>
          </p:cNvPicPr>
          <p:nvPr/>
        </p:nvPicPr>
        <p:blipFill>
          <a:blip r:embed="rId3" cstate="print"/>
          <a:srcRect l="17488" t="26807" r="30021" b="30807"/>
          <a:stretch>
            <a:fillRect/>
          </a:stretch>
        </p:blipFill>
        <p:spPr>
          <a:xfrm>
            <a:off x="4754880" y="1617044"/>
            <a:ext cx="4090737" cy="4274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247" y="1222409"/>
            <a:ext cx="437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ELECTRONICS BOARDS (REAR VIEW)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62399" y="5908308"/>
            <a:ext cx="452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ELECTRONICS BOARDS (FRONT VIEW)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Thermal Isolation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Typical Mounting Foot Showing Thermal Isolation</a:t>
            </a:r>
          </a:p>
        </p:txBody>
      </p:sp>
      <p:pic>
        <p:nvPicPr>
          <p:cNvPr id="8" name="Picture 4" descr="C:\sandy\stereo\sep\mounting-foot-cross.tif"/>
          <p:cNvPicPr>
            <a:picLocks noChangeAspect="1" noChangeArrowheads="1"/>
          </p:cNvPicPr>
          <p:nvPr/>
        </p:nvPicPr>
        <p:blipFill>
          <a:blip r:embed="rId2" cstate="print"/>
          <a:srcRect l="21730" t="-96" r="11983" b="24066"/>
          <a:stretch>
            <a:fillRect/>
          </a:stretch>
        </p:blipFill>
        <p:spPr bwMode="auto">
          <a:xfrm>
            <a:off x="2062716" y="2287772"/>
            <a:ext cx="3657600" cy="34702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03088" y="2828260"/>
            <a:ext cx="21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Mounting Bolt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3330" y="3646967"/>
            <a:ext cx="177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39023" y="4465674"/>
            <a:ext cx="193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Ultem</a:t>
            </a:r>
            <a:r>
              <a:rPr lang="en-US" dirty="0" smtClean="0"/>
              <a:t> Isolation Bushings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635795" y="3657600"/>
            <a:ext cx="265814" cy="45720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635795" y="3051544"/>
            <a:ext cx="1594884" cy="42530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1"/>
          </p:cNvCxnSpPr>
          <p:nvPr/>
        </p:nvCxnSpPr>
        <p:spPr bwMode="auto">
          <a:xfrm flipH="1">
            <a:off x="5794744" y="3012926"/>
            <a:ext cx="308344" cy="389493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7687340" y="1446028"/>
            <a:ext cx="818707" cy="46783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/>
          <p:nvPr/>
        </p:nvCxnSpPr>
        <p:spPr bwMode="auto">
          <a:xfrm rot="10800000" flipV="1">
            <a:off x="7198243" y="1765005"/>
            <a:ext cx="744279" cy="425302"/>
          </a:xfrm>
          <a:prstGeom prst="bentConnector3">
            <a:avLst>
              <a:gd name="adj1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-2179674" y="1967023"/>
            <a:ext cx="1254641" cy="144602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 flipH="1">
            <a:off x="4635795" y="3030279"/>
            <a:ext cx="1743740" cy="435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667693" y="3838353"/>
            <a:ext cx="1881964" cy="818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52753" y="3668234"/>
            <a:ext cx="2147778" cy="13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844144" y="4667693"/>
            <a:ext cx="1705512" cy="34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 Mounts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Able to transmit signals from silicon detectors, via </a:t>
            </a:r>
            <a:r>
              <a:rPr lang="en-US" dirty="0" err="1" smtClean="0"/>
              <a:t>wirebond</a:t>
            </a:r>
            <a:r>
              <a:rPr lang="en-US" dirty="0" smtClean="0"/>
              <a:t> connections to output connector</a:t>
            </a:r>
          </a:p>
          <a:p>
            <a:pPr lvl="1"/>
            <a:r>
              <a:rPr lang="en-US" dirty="0" smtClean="0"/>
              <a:t>Allows the stacking of detectors maintaining 0,5mm spacing surface to surface between thickest detectors (1,0mm) </a:t>
            </a:r>
          </a:p>
          <a:p>
            <a:pPr lvl="1"/>
            <a:r>
              <a:rPr lang="en-US" dirty="0" smtClean="0"/>
              <a:t>Allows any detector to be stacked face up or face down with any other detector</a:t>
            </a:r>
          </a:p>
          <a:p>
            <a:pPr lvl="1"/>
            <a:r>
              <a:rPr lang="en-US" dirty="0" smtClean="0"/>
              <a:t>Allows for the protection of wire bonds from being crushed on either side when placed on flat surface during storage and/or test</a:t>
            </a:r>
          </a:p>
          <a:p>
            <a:pPr lvl="1"/>
            <a:r>
              <a:rPr lang="en-US" dirty="0" smtClean="0"/>
              <a:t>Provides electrical breakdown protection to next detector, when stacked, of up to 200V differential between crown of HV </a:t>
            </a:r>
            <a:r>
              <a:rPr lang="en-US" dirty="0" err="1" smtClean="0"/>
              <a:t>wirebonds</a:t>
            </a:r>
            <a:r>
              <a:rPr lang="en-US" dirty="0" smtClean="0"/>
              <a:t> to conductive surface of opposing detector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Design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5674" y="1403497"/>
            <a:ext cx="4465673" cy="493350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Recessed detector shelf for silicon detector installation.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Micro-strip connector output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Flex stiffener to </a:t>
            </a:r>
            <a:r>
              <a:rPr lang="en-US" kern="1200" dirty="0" err="1" smtClean="0">
                <a:solidFill>
                  <a:sysClr val="windowText" lastClr="000000"/>
                </a:solidFill>
                <a:cs typeface="Arial" pitchFamily="34" charset="0"/>
              </a:rPr>
              <a:t>rigidize</a:t>
            </a:r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 the area where connector is mounted.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Alignment achieved with alignment pins and concentric stacking shelves on mount and connector.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err="1" smtClean="0">
                <a:solidFill>
                  <a:sysClr val="windowText" lastClr="000000"/>
                </a:solidFill>
                <a:cs typeface="Arial" pitchFamily="34" charset="0"/>
              </a:rPr>
              <a:t>Tolerancing</a:t>
            </a:r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 for mounts will be tightly constrained, but within current CNC machining capabilities.</a:t>
            </a:r>
          </a:p>
          <a:p>
            <a:pPr lvl="0"/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r>
              <a:rPr lang="en-US" dirty="0" smtClean="0"/>
              <a:t>Detector alignment will be verified through measurement and testing on assembled flight detectors.</a:t>
            </a:r>
            <a:endParaRPr lang="en-US" kern="12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Detector Mount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90600" y="4495800"/>
            <a:ext cx="6477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H2-DETECTOR.jpg"/>
          <p:cNvPicPr>
            <a:picLocks noChangeAspect="1"/>
          </p:cNvPicPr>
          <p:nvPr/>
        </p:nvPicPr>
        <p:blipFill>
          <a:blip r:embed="rId2" cstate="print"/>
          <a:srcRect l="9315" t="36772" r="13129" b="34316"/>
          <a:stretch>
            <a:fillRect/>
          </a:stretch>
        </p:blipFill>
        <p:spPr>
          <a:xfrm>
            <a:off x="0" y="2569947"/>
            <a:ext cx="4109987" cy="19828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TECTOR-STACK-SECTION.jpg"/>
          <p:cNvPicPr>
            <a:picLocks noChangeAspect="1"/>
          </p:cNvPicPr>
          <p:nvPr/>
        </p:nvPicPr>
        <p:blipFill>
          <a:blip r:embed="rId2" cstate="print"/>
          <a:srcRect l="19489" t="40375" r="67368" b="48068"/>
          <a:stretch>
            <a:fillRect/>
          </a:stretch>
        </p:blipFill>
        <p:spPr>
          <a:xfrm>
            <a:off x="635267" y="2627697"/>
            <a:ext cx="2627697" cy="2990138"/>
          </a:xfrm>
          <a:prstGeom prst="rect">
            <a:avLst/>
          </a:prstGeom>
        </p:spPr>
      </p:pic>
      <p:pic>
        <p:nvPicPr>
          <p:cNvPr id="9" name="Picture 8" descr="DETECTOR-STACK-SECTION.jpg"/>
          <p:cNvPicPr>
            <a:picLocks noChangeAspect="1"/>
          </p:cNvPicPr>
          <p:nvPr/>
        </p:nvPicPr>
        <p:blipFill>
          <a:blip r:embed="rId2" cstate="print"/>
          <a:srcRect l="19486" t="42246" r="40374" b="41894"/>
          <a:stretch>
            <a:fillRect/>
          </a:stretch>
        </p:blipFill>
        <p:spPr>
          <a:xfrm>
            <a:off x="0" y="1251285"/>
            <a:ext cx="4494998" cy="22983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5162" y="1116419"/>
            <a:ext cx="4369981" cy="5254219"/>
          </a:xfrm>
        </p:spPr>
        <p:txBody>
          <a:bodyPr>
            <a:normAutofit fontScale="92500" lnSpcReduction="10000"/>
          </a:bodyPr>
          <a:lstStyle/>
          <a:p>
            <a:r>
              <a:rPr lang="en-US" kern="1200" dirty="0" smtClean="0">
                <a:solidFill>
                  <a:sysClr val="windowText" lastClr="000000"/>
                </a:solidFill>
              </a:rPr>
              <a:t>Mount design allows stacking of detectors face to face, face to back and back to back while maintaining same spacing.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Mounts are spaced 1,5mm apart when stacked allowing for 0,5mm separation between thickest detectors.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Detector Voltage ranges from ~2V up to ~200V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Mounts provide adequate spacing/protection for </a:t>
            </a:r>
            <a:r>
              <a:rPr lang="en-US" kern="1200" dirty="0" err="1" smtClean="0">
                <a:solidFill>
                  <a:sysClr val="windowText" lastClr="000000"/>
                </a:solidFill>
              </a:rPr>
              <a:t>wirebond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 clearance.</a:t>
            </a:r>
            <a:endParaRPr lang="en-US" kern="1200" dirty="0" smtClean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Detector Mount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882116" y="3319129"/>
            <a:ext cx="3123313" cy="269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0" y="1589622"/>
            <a:ext cx="1063256" cy="81351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stCxn id="20" idx="4"/>
          </p:cNvCxnSpPr>
          <p:nvPr/>
        </p:nvCxnSpPr>
        <p:spPr>
          <a:xfrm>
            <a:off x="531628" y="2403136"/>
            <a:ext cx="587608" cy="85982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3 Telescope comprised of silicon wafer detectors.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Telescope body provides ~6,0mm of aluminum shielding to block unwanted particles from entering through the housing body.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Foils will have carbon coating facing outwards to achieve proper thermal characteristics.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Telescopes are mounted directly to the top of the enclosure allowing the flex interconnect cable to be routed internally to provide proper RF shielding.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Telescopes will all have red-tag covers over aperture openings.</a:t>
            </a:r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Design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2236" y="1270536"/>
            <a:ext cx="4951915" cy="4841506"/>
          </a:xfrm>
        </p:spPr>
        <p:txBody>
          <a:bodyPr/>
          <a:lstStyle/>
          <a:p>
            <a:r>
              <a:rPr lang="en-US" dirty="0" smtClean="0"/>
              <a:t>2- ~130um (5 mil) Foils for micro-meteorite /light protection on each end.</a:t>
            </a:r>
          </a:p>
          <a:p>
            <a:endParaRPr lang="en-US" dirty="0" smtClean="0"/>
          </a:p>
          <a:p>
            <a:r>
              <a:rPr lang="en-US" dirty="0" smtClean="0"/>
              <a:t>Comprised of 16 silicon wafer detectors mounted in flex-rigid mounts.</a:t>
            </a:r>
          </a:p>
          <a:p>
            <a:endParaRPr lang="en-US" dirty="0" smtClean="0"/>
          </a:p>
          <a:p>
            <a:r>
              <a:rPr lang="en-US" dirty="0" smtClean="0"/>
              <a:t>The front two detectors at each end are spaced apart in order to set a 90 degree FOV angle.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HET Telescope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03351" y="1509656"/>
            <a:ext cx="6540649" cy="44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het-telescope-cross-sec.jpg"/>
          <p:cNvPicPr>
            <a:picLocks noChangeAspect="1"/>
          </p:cNvPicPr>
          <p:nvPr/>
        </p:nvPicPr>
        <p:blipFill>
          <a:blip r:embed="rId2" cstate="print"/>
          <a:srcRect l="12766" t="11789" r="14945" b="32912"/>
          <a:stretch>
            <a:fillRect/>
          </a:stretch>
        </p:blipFill>
        <p:spPr>
          <a:xfrm>
            <a:off x="0" y="1655545"/>
            <a:ext cx="3830855" cy="37923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1118" y="1278081"/>
            <a:ext cx="5392882" cy="4998027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LET1 Telescope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3 Foils for micro-meteorite/light protection on each end.</a:t>
            </a:r>
          </a:p>
          <a:p>
            <a:pPr lvl="2"/>
            <a:r>
              <a:rPr lang="en-US" dirty="0" smtClean="0"/>
              <a:t>Outer foil to be 2um polyimide.</a:t>
            </a:r>
          </a:p>
          <a:p>
            <a:pPr lvl="2"/>
            <a:r>
              <a:rPr lang="en-US" dirty="0" smtClean="0"/>
              <a:t>Inner 2 foils to be 1um polyimide.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Comprised of 10 silicon wafer detectors mounted in flex-rigid mounts.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front 3 detectors at each end are spaced apart in order to set a 90 degree FOV angle.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LET2 Telescope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Comprised of one half of a LET1 Telescope.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 Foils for micro-meteorite/light protection</a:t>
            </a:r>
          </a:p>
          <a:p>
            <a:pPr lvl="2"/>
            <a:r>
              <a:rPr lang="en-US" dirty="0" smtClean="0"/>
              <a:t>Outer foil to be 4um polyimide.</a:t>
            </a:r>
          </a:p>
          <a:p>
            <a:pPr lvl="2"/>
            <a:r>
              <a:rPr lang="en-US" dirty="0" smtClean="0"/>
              <a:t>Inner 2 foils to be 2um polyimide.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LET Telescopes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135582" y="4187536"/>
            <a:ext cx="4572000" cy="267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855" y="5372100"/>
            <a:ext cx="301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LET1 Telescope shown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540327" y="3304310"/>
            <a:ext cx="2410691" cy="124690"/>
          </a:xfrm>
          <a:prstGeom prst="lin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let-telescope-cross-sec.jpg"/>
          <p:cNvPicPr>
            <a:picLocks noChangeAspect="1"/>
          </p:cNvPicPr>
          <p:nvPr/>
        </p:nvPicPr>
        <p:blipFill>
          <a:blip r:embed="rId3" cstate="print"/>
          <a:srcRect l="10768" t="11649" r="12766" b="17312"/>
          <a:stretch>
            <a:fillRect/>
          </a:stretch>
        </p:blipFill>
        <p:spPr>
          <a:xfrm>
            <a:off x="336883" y="1373029"/>
            <a:ext cx="3205213" cy="38534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2242" y="1871329"/>
            <a:ext cx="3859619" cy="4540103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Purge will be established to the individual   telescopes with a single purge fitting on the outside of the instrument.</a:t>
            </a:r>
          </a:p>
          <a:p>
            <a:pPr lvl="0">
              <a:defRPr/>
            </a:pPr>
            <a:r>
              <a:rPr lang="en-US" dirty="0" smtClean="0"/>
              <a:t>Purge will be distributed internally through a manifold that will send the purge gas into the center volume of each telescope.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Purge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524001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EPI-HI instrument-purge.jpg"/>
          <p:cNvPicPr>
            <a:picLocks noChangeAspect="1"/>
          </p:cNvPicPr>
          <p:nvPr/>
        </p:nvPicPr>
        <p:blipFill>
          <a:blip r:embed="rId2" cstate="print"/>
          <a:srcRect l="10768" t="12070" r="5319" b="25333"/>
          <a:stretch>
            <a:fillRect/>
          </a:stretch>
        </p:blipFill>
        <p:spPr>
          <a:xfrm>
            <a:off x="182880" y="1626670"/>
            <a:ext cx="4446872" cy="42928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t-telescope-purge.jpg"/>
          <p:cNvPicPr>
            <a:picLocks noChangeAspect="1"/>
          </p:cNvPicPr>
          <p:nvPr/>
        </p:nvPicPr>
        <p:blipFill>
          <a:blip r:embed="rId2" cstate="print"/>
          <a:srcRect l="10405" t="13193" r="15314" b="17673"/>
          <a:stretch>
            <a:fillRect/>
          </a:stretch>
        </p:blipFill>
        <p:spPr>
          <a:xfrm>
            <a:off x="413891" y="1424541"/>
            <a:ext cx="3548236" cy="42736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0885" y="1275907"/>
            <a:ext cx="5263116" cy="517979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Heritage venting strategy that was used on several prior missions</a:t>
            </a:r>
          </a:p>
          <a:p>
            <a:pPr lvl="0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Purge gas enters thru housing into open center volumes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Gas then flows outwards thru vent slots in housing shelves, detector mounts and foil rings</a:t>
            </a:r>
          </a:p>
          <a:p>
            <a:pPr lvl="0">
              <a:defRPr/>
            </a:pPr>
            <a:r>
              <a:rPr lang="en-US" dirty="0" smtClean="0"/>
              <a:t>Gas exits each end of the telescope thru vent slots below outer foil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Venting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0" y="21336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1583"/>
            <a:ext cx="743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PURGE  GAS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PI-HI instrument.jpg"/>
          <p:cNvPicPr>
            <a:picLocks noChangeAspect="1"/>
          </p:cNvPicPr>
          <p:nvPr/>
        </p:nvPicPr>
        <p:blipFill>
          <a:blip r:embed="rId2" cstate="print"/>
          <a:srcRect l="2305" t="12816" b="24204"/>
          <a:stretch>
            <a:fillRect/>
          </a:stretch>
        </p:blipFill>
        <p:spPr>
          <a:xfrm>
            <a:off x="1838425" y="1722921"/>
            <a:ext cx="4488106" cy="37442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143" y="1121482"/>
            <a:ext cx="8426450" cy="52385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Component Configuration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6772" y="1431345"/>
            <a:ext cx="20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LET 1 </a:t>
            </a:r>
            <a:r>
              <a:rPr lang="en-US" sz="2000" dirty="0" smtClean="0"/>
              <a:t>Telescope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39543" y="2340429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HET Telescope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6743" y="3407229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LET2 Telescope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0343" y="4093029"/>
            <a:ext cx="62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7143" y="561702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DPU/Bias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0743" y="5998029"/>
            <a:ext cx="22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&amp; HET Electronics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39543" y="5083629"/>
            <a:ext cx="16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LET2 Electronics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67943" y="1654629"/>
            <a:ext cx="9144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5606143" y="2525095"/>
            <a:ext cx="533400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5453743" y="3591895"/>
            <a:ext cx="1143000" cy="272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4844143" y="4702629"/>
            <a:ext cx="1295400" cy="565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86943" y="4931229"/>
            <a:ext cx="762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3291551" y="5007429"/>
            <a:ext cx="638192" cy="79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96143" y="4093029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90851-061814-3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875" y="1131888"/>
            <a:ext cx="8096250" cy="5238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Interface Control </a:t>
            </a:r>
            <a:r>
              <a:rPr lang="en-US" dirty="0" err="1" smtClean="0"/>
              <a:t>Dwg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90851-061814-3_Pag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875" y="1131888"/>
            <a:ext cx="8096250" cy="5238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Interface Control </a:t>
            </a:r>
            <a:r>
              <a:rPr lang="en-US" dirty="0" err="1" smtClean="0"/>
              <a:t>Dwg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90851-061814-3_Pag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875" y="1131888"/>
            <a:ext cx="8096250" cy="5238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Interface Control </a:t>
            </a:r>
            <a:r>
              <a:rPr lang="en-US" dirty="0" err="1" smtClean="0"/>
              <a:t>Dwg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135" y="1135782"/>
            <a:ext cx="3984858" cy="5370896"/>
          </a:xfrm>
        </p:spPr>
        <p:txBody>
          <a:bodyPr/>
          <a:lstStyle/>
          <a:p>
            <a:r>
              <a:rPr lang="en-US" sz="1200" b="1" u="sng" dirty="0" smtClean="0"/>
              <a:t>LVPS Electronics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2190765     LVPS Assembly Drawing         </a:t>
            </a:r>
          </a:p>
          <a:p>
            <a:r>
              <a:rPr lang="en-US" sz="1200" dirty="0" smtClean="0"/>
              <a:t>2190766     PWB Outline Drawing        </a:t>
            </a:r>
          </a:p>
          <a:p>
            <a:r>
              <a:rPr lang="en-US" sz="1200" dirty="0" smtClean="0"/>
              <a:t>2190767     Shield           </a:t>
            </a:r>
          </a:p>
          <a:p>
            <a:r>
              <a:rPr lang="en-US" sz="1200" dirty="0" smtClean="0"/>
              <a:t>2190768                    </a:t>
            </a:r>
          </a:p>
          <a:p>
            <a:r>
              <a:rPr lang="en-US" sz="1200" dirty="0" smtClean="0"/>
              <a:t> 2190769                     </a:t>
            </a:r>
          </a:p>
          <a:p>
            <a:r>
              <a:rPr lang="en-US" sz="1200" dirty="0" smtClean="0"/>
              <a:t>2190770     Interface Control Drawing                                   </a:t>
            </a:r>
          </a:p>
          <a:p>
            <a:r>
              <a:rPr lang="en-US" sz="1200" b="1" u="sng" dirty="0" smtClean="0"/>
              <a:t>LET1 Electronics</a:t>
            </a:r>
            <a:r>
              <a:rPr lang="en-US" sz="1200" dirty="0" smtClean="0"/>
              <a:t>          </a:t>
            </a:r>
          </a:p>
          <a:p>
            <a:r>
              <a:rPr lang="en-US" sz="1200" dirty="0" smtClean="0"/>
              <a:t> 2190771                    </a:t>
            </a:r>
          </a:p>
          <a:p>
            <a:r>
              <a:rPr lang="en-US" sz="1200" dirty="0" smtClean="0"/>
              <a:t> 2190772                     </a:t>
            </a:r>
          </a:p>
          <a:p>
            <a:r>
              <a:rPr lang="en-US" sz="1200" dirty="0" smtClean="0"/>
              <a:t>2190773      Outline drawing Electronics Board       </a:t>
            </a:r>
          </a:p>
          <a:p>
            <a:r>
              <a:rPr lang="en-US" sz="1200" dirty="0" smtClean="0"/>
              <a:t>2190774      PWB          </a:t>
            </a:r>
          </a:p>
          <a:p>
            <a:r>
              <a:rPr lang="en-US" sz="1200" dirty="0" smtClean="0"/>
              <a:t> 2190775     PWA                                        </a:t>
            </a:r>
          </a:p>
          <a:p>
            <a:r>
              <a:rPr lang="en-US" sz="1200" dirty="0" smtClean="0"/>
              <a:t> </a:t>
            </a:r>
            <a:r>
              <a:rPr lang="en-US" sz="1200" b="1" u="sng" dirty="0" smtClean="0"/>
              <a:t>LET2 Electronics</a:t>
            </a:r>
            <a:r>
              <a:rPr lang="en-US" sz="1200" dirty="0" smtClean="0"/>
              <a:t>          </a:t>
            </a:r>
          </a:p>
          <a:p>
            <a:r>
              <a:rPr lang="en-US" sz="1200" dirty="0" smtClean="0"/>
              <a:t> 2190776                     </a:t>
            </a:r>
          </a:p>
          <a:p>
            <a:r>
              <a:rPr lang="en-US" sz="1200" dirty="0" smtClean="0"/>
              <a:t>2190777                    </a:t>
            </a:r>
          </a:p>
          <a:p>
            <a:r>
              <a:rPr lang="en-US" sz="1200" dirty="0" smtClean="0"/>
              <a:t> 2190778                     </a:t>
            </a:r>
          </a:p>
          <a:p>
            <a:r>
              <a:rPr lang="en-US" sz="1200" dirty="0" smtClean="0"/>
              <a:t>2190779                     </a:t>
            </a:r>
          </a:p>
          <a:p>
            <a:r>
              <a:rPr lang="en-US" sz="1200" dirty="0" smtClean="0"/>
              <a:t>2190780     PWA </a:t>
            </a:r>
          </a:p>
          <a:p>
            <a:r>
              <a:rPr lang="en-US" sz="1200" b="1" u="sng" dirty="0" smtClean="0"/>
              <a:t>HET Electronics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2190781 </a:t>
            </a:r>
          </a:p>
          <a:p>
            <a:r>
              <a:rPr lang="en-US" sz="1200" dirty="0" smtClean="0"/>
              <a:t>2190782 </a:t>
            </a:r>
          </a:p>
          <a:p>
            <a:r>
              <a:rPr lang="en-US" sz="1200" dirty="0" smtClean="0"/>
              <a:t>2190783 </a:t>
            </a:r>
          </a:p>
          <a:p>
            <a:r>
              <a:rPr lang="en-US" sz="1200" dirty="0" smtClean="0"/>
              <a:t>2190784  </a:t>
            </a:r>
          </a:p>
          <a:p>
            <a:r>
              <a:rPr lang="en-US" sz="1200" dirty="0" smtClean="0"/>
              <a:t>2190785     PWA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List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7132" y="881313"/>
            <a:ext cx="3826689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u="sng" dirty="0" smtClean="0"/>
              <a:t>DPU Electronics</a:t>
            </a:r>
            <a:r>
              <a:rPr lang="en-US" sz="1200" dirty="0" smtClean="0"/>
              <a:t>  </a:t>
            </a:r>
          </a:p>
          <a:p>
            <a:pPr algn="l">
              <a:buNone/>
            </a:pPr>
            <a:r>
              <a:rPr lang="en-US" sz="1200" dirty="0" smtClean="0"/>
              <a:t>2190786 </a:t>
            </a:r>
          </a:p>
          <a:p>
            <a:pPr algn="l">
              <a:buNone/>
            </a:pPr>
            <a:r>
              <a:rPr lang="en-US" sz="1200" dirty="0" smtClean="0"/>
              <a:t>2190787 </a:t>
            </a:r>
          </a:p>
          <a:p>
            <a:pPr algn="l">
              <a:buNone/>
            </a:pPr>
            <a:r>
              <a:rPr lang="en-US" sz="1200" dirty="0" smtClean="0"/>
              <a:t>2190788    Outline drawing </a:t>
            </a:r>
          </a:p>
          <a:p>
            <a:pPr algn="l">
              <a:buNone/>
            </a:pPr>
            <a:r>
              <a:rPr lang="en-US" sz="1200" dirty="0" smtClean="0"/>
              <a:t>2190789    PWB </a:t>
            </a:r>
          </a:p>
          <a:p>
            <a:pPr algn="l">
              <a:buNone/>
            </a:pPr>
            <a:r>
              <a:rPr lang="en-US" sz="1200" dirty="0" smtClean="0"/>
              <a:t>2190790    PWA </a:t>
            </a:r>
          </a:p>
          <a:p>
            <a:pPr algn="l">
              <a:buNone/>
            </a:pPr>
            <a:r>
              <a:rPr lang="en-US" sz="1200" b="1" u="sng" dirty="0" smtClean="0"/>
              <a:t>HV Bias Electronics</a:t>
            </a:r>
            <a:r>
              <a:rPr lang="en-US" sz="1200" dirty="0" smtClean="0"/>
              <a:t> </a:t>
            </a:r>
          </a:p>
          <a:p>
            <a:pPr algn="l">
              <a:buNone/>
            </a:pPr>
            <a:r>
              <a:rPr lang="en-US" sz="1200" dirty="0" smtClean="0"/>
              <a:t>2190791    Bias Shield Top </a:t>
            </a:r>
          </a:p>
          <a:p>
            <a:pPr algn="l">
              <a:buNone/>
            </a:pPr>
            <a:r>
              <a:rPr lang="en-US" sz="1200" dirty="0" smtClean="0"/>
              <a:t>2190792    Bracket, LET2/HET Bias Connector </a:t>
            </a:r>
          </a:p>
          <a:p>
            <a:pPr algn="l">
              <a:buNone/>
            </a:pPr>
            <a:r>
              <a:rPr lang="en-US" sz="1200" dirty="0" smtClean="0"/>
              <a:t>2190793    Outline drawing </a:t>
            </a:r>
          </a:p>
          <a:p>
            <a:pPr algn="l">
              <a:buNone/>
            </a:pPr>
            <a:r>
              <a:rPr lang="en-US" sz="1200" dirty="0" smtClean="0"/>
              <a:t>2190794    Bracket, LET1 Bias Connector</a:t>
            </a:r>
          </a:p>
          <a:p>
            <a:pPr algn="l">
              <a:buNone/>
            </a:pPr>
            <a:r>
              <a:rPr lang="en-US" sz="1200" dirty="0" smtClean="0"/>
              <a:t> 2190795    ASSY, Bias Board </a:t>
            </a:r>
          </a:p>
          <a:p>
            <a:pPr algn="l">
              <a:buNone/>
            </a:pPr>
            <a:r>
              <a:rPr lang="en-US" sz="1200" dirty="0" smtClean="0"/>
              <a:t>2190796    Outline Drawing LET1 Interconnect Cable </a:t>
            </a:r>
          </a:p>
          <a:p>
            <a:pPr algn="l">
              <a:buNone/>
            </a:pPr>
            <a:r>
              <a:rPr lang="en-US" sz="1200" dirty="0" smtClean="0"/>
              <a:t>2190797 </a:t>
            </a:r>
          </a:p>
          <a:p>
            <a:pPr algn="l">
              <a:buNone/>
            </a:pPr>
            <a:r>
              <a:rPr lang="en-US" sz="1200" dirty="0" smtClean="0"/>
              <a:t>2190798 </a:t>
            </a:r>
          </a:p>
          <a:p>
            <a:pPr algn="l">
              <a:buNone/>
            </a:pPr>
            <a:r>
              <a:rPr lang="en-US" sz="1200" dirty="0" smtClean="0"/>
              <a:t>2190799 </a:t>
            </a:r>
          </a:p>
          <a:p>
            <a:pPr algn="l">
              <a:buNone/>
            </a:pPr>
            <a:r>
              <a:rPr lang="en-US" sz="1200" b="1" u="sng" dirty="0" smtClean="0"/>
              <a:t>LET1 Telescope</a:t>
            </a:r>
            <a:r>
              <a:rPr lang="en-US" sz="1200" dirty="0" smtClean="0"/>
              <a:t> </a:t>
            </a:r>
          </a:p>
          <a:p>
            <a:pPr algn="l">
              <a:buNone/>
            </a:pPr>
            <a:r>
              <a:rPr lang="en-US" sz="1200" dirty="0" smtClean="0"/>
              <a:t>2190800    LET1 Telescope Assembly </a:t>
            </a:r>
          </a:p>
          <a:p>
            <a:pPr algn="l">
              <a:buNone/>
            </a:pPr>
            <a:r>
              <a:rPr lang="en-US" sz="1200" dirty="0" smtClean="0"/>
              <a:t>2190801    LET1 Housing Center </a:t>
            </a:r>
          </a:p>
          <a:p>
            <a:pPr algn="l">
              <a:buNone/>
            </a:pPr>
            <a:r>
              <a:rPr lang="en-US" sz="1200" dirty="0" smtClean="0"/>
              <a:t>2190802    LET1 Housing L1 Spacer </a:t>
            </a:r>
          </a:p>
          <a:p>
            <a:pPr algn="l">
              <a:buNone/>
            </a:pPr>
            <a:r>
              <a:rPr lang="en-US" sz="1200" dirty="0" smtClean="0"/>
              <a:t>2190803    LET1 Housing L0 Spacer </a:t>
            </a:r>
          </a:p>
          <a:p>
            <a:pPr algn="l">
              <a:buNone/>
            </a:pPr>
            <a:r>
              <a:rPr lang="en-US" sz="1200" dirty="0" smtClean="0"/>
              <a:t>2190804    LET1 Connector Cover </a:t>
            </a:r>
          </a:p>
          <a:p>
            <a:pPr algn="l">
              <a:buNone/>
            </a:pPr>
            <a:r>
              <a:rPr lang="en-US" sz="1200" dirty="0" smtClean="0"/>
              <a:t>2190805    Assembly, Red-Tag Covers </a:t>
            </a:r>
          </a:p>
          <a:p>
            <a:pPr algn="l">
              <a:buNone/>
            </a:pPr>
            <a:r>
              <a:rPr lang="en-US" sz="1200" dirty="0" smtClean="0"/>
              <a:t>2190806 </a:t>
            </a:r>
          </a:p>
          <a:p>
            <a:pPr algn="l">
              <a:buNone/>
            </a:pPr>
            <a:r>
              <a:rPr lang="en-US" sz="1200" dirty="0" smtClean="0"/>
              <a:t>2190807 </a:t>
            </a:r>
          </a:p>
          <a:p>
            <a:pPr algn="l">
              <a:buNone/>
            </a:pPr>
            <a:r>
              <a:rPr lang="en-US" sz="1200" dirty="0" smtClean="0"/>
              <a:t>2190808 </a:t>
            </a:r>
          </a:p>
          <a:p>
            <a:pPr algn="l">
              <a:buNone/>
            </a:pPr>
            <a:r>
              <a:rPr lang="en-US" sz="1200" dirty="0" smtClean="0"/>
              <a:t>2190809    Red-Tag Covers </a:t>
            </a:r>
          </a:p>
          <a:p>
            <a:pPr algn="l">
              <a:buNone/>
            </a:pPr>
            <a:r>
              <a:rPr lang="en-US" sz="1200" b="1" u="sng" dirty="0" smtClean="0"/>
              <a:t>LET2 Telescope</a:t>
            </a:r>
            <a:r>
              <a:rPr lang="en-US" sz="1200" dirty="0" smtClean="0"/>
              <a:t> </a:t>
            </a:r>
          </a:p>
          <a:p>
            <a:pPr algn="l">
              <a:buNone/>
            </a:pPr>
            <a:r>
              <a:rPr lang="en-US" sz="1200" dirty="0" smtClean="0"/>
              <a:t>2190810    LET2  Telescope Assembly </a:t>
            </a:r>
          </a:p>
          <a:p>
            <a:pPr algn="l">
              <a:buNone/>
            </a:pPr>
            <a:r>
              <a:rPr lang="en-US" sz="1200" dirty="0" smtClean="0"/>
              <a:t>2190811    LET2  Housing </a:t>
            </a:r>
          </a:p>
          <a:p>
            <a:pPr algn="l">
              <a:buNone/>
            </a:pPr>
            <a:r>
              <a:rPr lang="en-US" sz="1200" dirty="0" smtClean="0"/>
              <a:t>2190812    LET2  Connector Cover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33" y="920358"/>
            <a:ext cx="3866716" cy="5238524"/>
          </a:xfrm>
        </p:spPr>
        <p:txBody>
          <a:bodyPr/>
          <a:lstStyle/>
          <a:p>
            <a:pPr>
              <a:buNone/>
            </a:pPr>
            <a:r>
              <a:rPr lang="en-US" sz="1200" dirty="0" smtClean="0"/>
              <a:t>2190813</a:t>
            </a:r>
          </a:p>
          <a:p>
            <a:pPr>
              <a:buNone/>
            </a:pPr>
            <a:r>
              <a:rPr lang="en-US" sz="1200" dirty="0" smtClean="0"/>
              <a:t>2190814     LET Collimator </a:t>
            </a:r>
          </a:p>
          <a:p>
            <a:pPr>
              <a:buNone/>
            </a:pPr>
            <a:r>
              <a:rPr lang="en-US" sz="1200" dirty="0" smtClean="0"/>
              <a:t>2190815     Assembly, LET Telescope Aperture Foils </a:t>
            </a:r>
          </a:p>
          <a:p>
            <a:pPr>
              <a:buNone/>
            </a:pPr>
            <a:r>
              <a:rPr lang="en-US" sz="1200" dirty="0" smtClean="0"/>
              <a:t>2190816     Foil Mounting Ring, LET Aperture </a:t>
            </a:r>
          </a:p>
          <a:p>
            <a:pPr>
              <a:buNone/>
            </a:pPr>
            <a:r>
              <a:rPr lang="en-US" sz="1200" dirty="0" smtClean="0"/>
              <a:t>2190817     Telescope Mounting Ring, LET Aperture </a:t>
            </a:r>
          </a:p>
          <a:p>
            <a:pPr>
              <a:buNone/>
            </a:pPr>
            <a:r>
              <a:rPr lang="en-US" sz="1200" dirty="0" smtClean="0"/>
              <a:t>2190818 </a:t>
            </a:r>
          </a:p>
          <a:p>
            <a:pPr>
              <a:buNone/>
            </a:pPr>
            <a:r>
              <a:rPr lang="en-US" sz="1200" dirty="0" smtClean="0"/>
              <a:t>2190819 </a:t>
            </a:r>
          </a:p>
          <a:p>
            <a:pPr>
              <a:buNone/>
            </a:pPr>
            <a:r>
              <a:rPr lang="en-US" sz="1200" b="1" u="sng" dirty="0" smtClean="0"/>
              <a:t>HET Telescope</a:t>
            </a:r>
            <a:r>
              <a:rPr lang="en-US" sz="1200" dirty="0" smtClean="0"/>
              <a:t> </a:t>
            </a:r>
          </a:p>
          <a:p>
            <a:pPr>
              <a:buNone/>
            </a:pPr>
            <a:r>
              <a:rPr lang="en-US" sz="1200" dirty="0" smtClean="0"/>
              <a:t>2190820     HET Telescope Assembly </a:t>
            </a:r>
          </a:p>
          <a:p>
            <a:pPr>
              <a:buNone/>
            </a:pPr>
            <a:r>
              <a:rPr lang="en-US" sz="1200" dirty="0" smtClean="0"/>
              <a:t>2190821     HET Housing </a:t>
            </a:r>
          </a:p>
          <a:p>
            <a:pPr>
              <a:buNone/>
            </a:pPr>
            <a:r>
              <a:rPr lang="en-US" sz="1200" dirty="0" smtClean="0"/>
              <a:t>2190822     HET Collimator </a:t>
            </a:r>
          </a:p>
          <a:p>
            <a:pPr>
              <a:buNone/>
            </a:pPr>
            <a:r>
              <a:rPr lang="en-US" sz="1200" dirty="0" smtClean="0"/>
              <a:t>2190823     HET Bottom Cover </a:t>
            </a:r>
          </a:p>
          <a:p>
            <a:pPr>
              <a:buNone/>
            </a:pPr>
            <a:r>
              <a:rPr lang="en-US" sz="1200" dirty="0" smtClean="0"/>
              <a:t>2190824     HET Connector Cover </a:t>
            </a:r>
          </a:p>
          <a:p>
            <a:pPr>
              <a:buNone/>
            </a:pPr>
            <a:r>
              <a:rPr lang="en-US" sz="1200" dirty="0" smtClean="0"/>
              <a:t>2190825</a:t>
            </a:r>
          </a:p>
          <a:p>
            <a:pPr>
              <a:buNone/>
            </a:pPr>
            <a:r>
              <a:rPr lang="en-US" sz="1200" dirty="0" smtClean="0"/>
              <a:t> 2190826</a:t>
            </a:r>
          </a:p>
          <a:p>
            <a:pPr>
              <a:buNone/>
            </a:pPr>
            <a:r>
              <a:rPr lang="en-US" sz="1200" dirty="0" smtClean="0"/>
              <a:t> 2190827</a:t>
            </a:r>
          </a:p>
          <a:p>
            <a:pPr>
              <a:buNone/>
            </a:pPr>
            <a:r>
              <a:rPr lang="en-US" sz="1200" dirty="0" smtClean="0"/>
              <a:t> 2190828</a:t>
            </a:r>
          </a:p>
          <a:p>
            <a:pPr>
              <a:buNone/>
            </a:pPr>
            <a:r>
              <a:rPr lang="en-US" sz="1200" dirty="0" smtClean="0"/>
              <a:t> 2190829 </a:t>
            </a:r>
          </a:p>
          <a:p>
            <a:pPr>
              <a:buNone/>
            </a:pPr>
            <a:r>
              <a:rPr lang="en-US" sz="1200" b="1" u="sng" dirty="0" smtClean="0"/>
              <a:t>Detector Mounts</a:t>
            </a:r>
          </a:p>
          <a:p>
            <a:pPr>
              <a:buNone/>
            </a:pPr>
            <a:r>
              <a:rPr lang="en-US" sz="1200" dirty="0" smtClean="0"/>
              <a:t> 2190830     L0 Detector Assembly </a:t>
            </a:r>
          </a:p>
          <a:p>
            <a:pPr>
              <a:buNone/>
            </a:pPr>
            <a:r>
              <a:rPr lang="en-US" sz="1200" dirty="0" smtClean="0"/>
              <a:t>2190831     L0 Detector Mount </a:t>
            </a:r>
          </a:p>
          <a:p>
            <a:pPr>
              <a:buNone/>
            </a:pPr>
            <a:r>
              <a:rPr lang="en-US" sz="1200" dirty="0" smtClean="0"/>
              <a:t>2190832     L1 Detector Assembly </a:t>
            </a:r>
          </a:p>
          <a:p>
            <a:pPr>
              <a:buNone/>
            </a:pPr>
            <a:r>
              <a:rPr lang="en-US" sz="1200" dirty="0" smtClean="0"/>
              <a:t>2190833     L1 Detector Mount </a:t>
            </a:r>
          </a:p>
          <a:p>
            <a:pPr>
              <a:buNone/>
            </a:pPr>
            <a:r>
              <a:rPr lang="en-US" sz="1200" dirty="0" smtClean="0"/>
              <a:t>2190834     LET Stack Detector Assembly </a:t>
            </a:r>
          </a:p>
          <a:p>
            <a:pPr>
              <a:buNone/>
            </a:pPr>
            <a:r>
              <a:rPr lang="en-US" sz="1200" dirty="0" smtClean="0"/>
              <a:t>2190835     LET Stack Detector Mount</a:t>
            </a:r>
          </a:p>
          <a:p>
            <a:pPr>
              <a:buNone/>
            </a:pPr>
            <a:r>
              <a:rPr lang="en-US" sz="1200" dirty="0" smtClean="0"/>
              <a:t>2190836 </a:t>
            </a:r>
          </a:p>
          <a:p>
            <a:pPr>
              <a:buNone/>
            </a:pPr>
            <a:r>
              <a:rPr lang="en-US" sz="1200" dirty="0" smtClean="0"/>
              <a:t>2190837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List (cont)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17664" y="1116530"/>
            <a:ext cx="354661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200" dirty="0" smtClean="0"/>
              <a:t>2190838 </a:t>
            </a:r>
          </a:p>
          <a:p>
            <a:pPr algn="l">
              <a:buNone/>
            </a:pPr>
            <a:r>
              <a:rPr lang="en-US" sz="1200" dirty="0" smtClean="0"/>
              <a:t>2190839 </a:t>
            </a:r>
          </a:p>
          <a:p>
            <a:pPr algn="l">
              <a:buNone/>
            </a:pPr>
            <a:r>
              <a:rPr lang="en-US" sz="1200" dirty="0" smtClean="0"/>
              <a:t>2190840     HET Stack  Detector Assembly </a:t>
            </a:r>
          </a:p>
          <a:p>
            <a:pPr algn="l">
              <a:buNone/>
            </a:pPr>
            <a:r>
              <a:rPr lang="en-US" sz="1200" dirty="0" smtClean="0"/>
              <a:t>2190841     HET Stack Detector Mount  2190842 </a:t>
            </a:r>
          </a:p>
          <a:p>
            <a:pPr algn="l">
              <a:buNone/>
            </a:pPr>
            <a:r>
              <a:rPr lang="en-US" sz="1200" dirty="0" smtClean="0"/>
              <a:t>2190843 </a:t>
            </a:r>
          </a:p>
          <a:p>
            <a:pPr algn="l">
              <a:buNone/>
            </a:pPr>
            <a:r>
              <a:rPr lang="en-US" sz="1200" dirty="0" smtClean="0"/>
              <a:t>2190844     H1 Detector Mount </a:t>
            </a:r>
          </a:p>
          <a:p>
            <a:pPr algn="l">
              <a:buNone/>
            </a:pPr>
            <a:r>
              <a:rPr lang="en-US" sz="1200" dirty="0" smtClean="0"/>
              <a:t>2190845     H1 Detector Assembly </a:t>
            </a:r>
          </a:p>
          <a:p>
            <a:pPr algn="l">
              <a:buNone/>
            </a:pPr>
            <a:r>
              <a:rPr lang="en-US" sz="1200" dirty="0" smtClean="0"/>
              <a:t>2190846 </a:t>
            </a:r>
          </a:p>
          <a:p>
            <a:pPr algn="l">
              <a:buNone/>
            </a:pPr>
            <a:r>
              <a:rPr lang="en-US" sz="1200" dirty="0" smtClean="0"/>
              <a:t>2190847</a:t>
            </a:r>
          </a:p>
          <a:p>
            <a:pPr algn="l">
              <a:buNone/>
            </a:pPr>
            <a:r>
              <a:rPr lang="en-US" sz="1200" dirty="0" smtClean="0"/>
              <a:t>2190848 </a:t>
            </a:r>
          </a:p>
          <a:p>
            <a:pPr algn="l">
              <a:buNone/>
            </a:pPr>
            <a:r>
              <a:rPr lang="en-US" sz="1200" dirty="0" smtClean="0"/>
              <a:t>2190849 </a:t>
            </a:r>
          </a:p>
          <a:p>
            <a:pPr algn="l">
              <a:buNone/>
            </a:pPr>
            <a:r>
              <a:rPr lang="en-US" sz="1200" b="1" u="sng" dirty="0" smtClean="0"/>
              <a:t>EPI-HI Instrument Box</a:t>
            </a:r>
            <a:r>
              <a:rPr lang="en-US" sz="1200" dirty="0" smtClean="0"/>
              <a:t> </a:t>
            </a:r>
          </a:p>
          <a:p>
            <a:pPr algn="l">
              <a:buNone/>
            </a:pPr>
            <a:r>
              <a:rPr lang="en-US" sz="1200" dirty="0" smtClean="0"/>
              <a:t>2190850     EPI-HI  Top Assembly</a:t>
            </a:r>
          </a:p>
          <a:p>
            <a:pPr algn="l">
              <a:buNone/>
            </a:pPr>
            <a:r>
              <a:rPr lang="en-US" sz="1200" dirty="0" smtClean="0"/>
              <a:t> 2190851     MICD  EPI-HI Instrument </a:t>
            </a:r>
          </a:p>
          <a:p>
            <a:pPr algn="l">
              <a:buNone/>
            </a:pPr>
            <a:r>
              <a:rPr lang="en-US" sz="1200" dirty="0" smtClean="0"/>
              <a:t>2190852 </a:t>
            </a:r>
          </a:p>
          <a:p>
            <a:pPr algn="l">
              <a:buNone/>
            </a:pPr>
            <a:r>
              <a:rPr lang="en-US" sz="1200" dirty="0" smtClean="0"/>
              <a:t>2190853 </a:t>
            </a:r>
          </a:p>
          <a:p>
            <a:pPr algn="l">
              <a:buNone/>
            </a:pPr>
            <a:r>
              <a:rPr lang="en-US" sz="1200" dirty="0" smtClean="0"/>
              <a:t>2190854 </a:t>
            </a:r>
          </a:p>
          <a:p>
            <a:pPr algn="l">
              <a:buNone/>
            </a:pPr>
            <a:r>
              <a:rPr lang="en-US" sz="1200" dirty="0" smtClean="0"/>
              <a:t>2190855 </a:t>
            </a:r>
          </a:p>
          <a:p>
            <a:pPr algn="l">
              <a:buNone/>
            </a:pPr>
            <a:r>
              <a:rPr lang="en-US" sz="1200" dirty="0" smtClean="0"/>
              <a:t>2190856     LET2 Frame </a:t>
            </a:r>
          </a:p>
          <a:p>
            <a:pPr algn="l">
              <a:buNone/>
            </a:pPr>
            <a:r>
              <a:rPr lang="en-US" sz="1200" dirty="0" smtClean="0"/>
              <a:t>2190857     HET / LET1 Frame </a:t>
            </a:r>
          </a:p>
          <a:p>
            <a:pPr algn="l">
              <a:buNone/>
            </a:pPr>
            <a:r>
              <a:rPr lang="en-US" sz="1200" dirty="0" smtClean="0"/>
              <a:t>2190858     LVPS Frame </a:t>
            </a:r>
          </a:p>
          <a:p>
            <a:pPr algn="l">
              <a:buNone/>
            </a:pPr>
            <a:r>
              <a:rPr lang="en-US" sz="1200" dirty="0" smtClean="0"/>
              <a:t>2190859     DPU/Bias Frame </a:t>
            </a:r>
          </a:p>
          <a:p>
            <a:pPr algn="l">
              <a:buNone/>
            </a:pPr>
            <a:r>
              <a:rPr lang="en-US" sz="1200" dirty="0" smtClean="0"/>
              <a:t>2190860 </a:t>
            </a:r>
          </a:p>
          <a:p>
            <a:pPr algn="l">
              <a:buNone/>
            </a:pPr>
            <a:r>
              <a:rPr lang="en-US" sz="1200" dirty="0" smtClean="0"/>
              <a:t>2190861 </a:t>
            </a:r>
          </a:p>
          <a:p>
            <a:pPr algn="l">
              <a:buNone/>
            </a:pPr>
            <a:r>
              <a:rPr lang="en-US" sz="1200" dirty="0" smtClean="0"/>
              <a:t>2190862     LET1 to HET Telescope bracket </a:t>
            </a:r>
          </a:p>
          <a:p>
            <a:pPr algn="l">
              <a:buNone/>
            </a:pPr>
            <a:r>
              <a:rPr lang="en-US" sz="1200" dirty="0" smtClean="0"/>
              <a:t>2190863     HET Telescope Bracket </a:t>
            </a:r>
          </a:p>
          <a:p>
            <a:pPr algn="l">
              <a:buNone/>
            </a:pPr>
            <a:r>
              <a:rPr lang="en-US" sz="1200" dirty="0" smtClean="0"/>
              <a:t>2190864     LET Telescope Bracket </a:t>
            </a:r>
          </a:p>
          <a:p>
            <a:pPr algn="l"/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</a:t>
            </a:r>
            <a:r>
              <a:rPr lang="en-US" dirty="0" smtClean="0"/>
              <a:t>– Mass Comparison w/ PDR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74625" y="1472142"/>
          <a:ext cx="6443133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Subsystem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Mass [ g ]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telescope</a:t>
                      </a:r>
                    </a:p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225</a:t>
                      </a:r>
                    </a:p>
                    <a:p>
                      <a:pPr algn="ctr"/>
                      <a:r>
                        <a:rPr lang="en-US" sz="1800" dirty="0" smtClean="0"/>
                        <a:t>258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telescope</a:t>
                      </a:r>
                    </a:p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</a:t>
                      </a:r>
                    </a:p>
                    <a:p>
                      <a:pPr algn="ctr"/>
                      <a:r>
                        <a:rPr lang="en-US" sz="1800" dirty="0" smtClean="0"/>
                        <a:t>233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telescope</a:t>
                      </a:r>
                    </a:p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</a:p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  <a:p>
                      <a:r>
                        <a:rPr lang="en-US" sz="1800" baseline="0" dirty="0" smtClean="0"/>
                        <a:t>Bias Supply &amp; RF shields</a:t>
                      </a:r>
                    </a:p>
                    <a:p>
                      <a:r>
                        <a:rPr lang="en-US" sz="1800" baseline="0" dirty="0" smtClean="0"/>
                        <a:t>LVPS &amp; RF shields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</a:t>
                      </a:r>
                    </a:p>
                    <a:p>
                      <a:pPr algn="ctr"/>
                      <a:r>
                        <a:rPr lang="en-US" sz="1800" dirty="0" smtClean="0"/>
                        <a:t>225 + 130</a:t>
                      </a:r>
                    </a:p>
                    <a:p>
                      <a:pPr algn="ctr"/>
                      <a:r>
                        <a:rPr lang="en-US" sz="1800" dirty="0" smtClean="0"/>
                        <a:t>160 + 100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Elec. box, hardware &amp; shielding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Telescope brackets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Thermal hardware</a:t>
                      </a:r>
                    </a:p>
                    <a:p>
                      <a:r>
                        <a:rPr lang="en-US" sz="1800" dirty="0" smtClean="0"/>
                        <a:t>MLI blankets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925 + 250 +100</a:t>
                      </a: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50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3,628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86550" y="1492250"/>
          <a:ext cx="2267028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70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Mass [ g ]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BC35D"/>
                          </a:solidFill>
                        </a:rPr>
                        <a:t>265</a:t>
                      </a:r>
                      <a:endParaRPr lang="en-US" sz="1800" dirty="0" smtClean="0">
                        <a:solidFill>
                          <a:srgbClr val="4BC35D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/>
                        <a:t>258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BC35D"/>
                          </a:solidFill>
                        </a:rPr>
                        <a:t>159</a:t>
                      </a:r>
                      <a:endParaRPr lang="en-US" sz="1800" dirty="0" smtClean="0">
                        <a:solidFill>
                          <a:srgbClr val="4BC35D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/>
                        <a:t>233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BC35D"/>
                          </a:solidFill>
                        </a:rPr>
                        <a:t>120</a:t>
                      </a:r>
                    </a:p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</a:t>
                      </a:r>
                    </a:p>
                    <a:p>
                      <a:pPr algn="ctr"/>
                      <a:r>
                        <a:rPr lang="en-US" sz="1800" dirty="0" smtClean="0"/>
                        <a:t>225 </a:t>
                      </a:r>
                      <a:r>
                        <a:rPr lang="en-US" sz="1800" dirty="0" smtClean="0">
                          <a:solidFill>
                            <a:srgbClr val="4BC35D"/>
                          </a:solidFill>
                        </a:rPr>
                        <a:t>+ </a:t>
                      </a:r>
                      <a:r>
                        <a:rPr lang="en-US" sz="1800" dirty="0" smtClean="0">
                          <a:solidFill>
                            <a:srgbClr val="4BC35D"/>
                          </a:solidFill>
                        </a:rPr>
                        <a:t>51</a:t>
                      </a:r>
                      <a:endParaRPr lang="en-US" sz="1800" dirty="0" smtClean="0">
                        <a:solidFill>
                          <a:srgbClr val="4BC35D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/>
                        <a:t>160 + 100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4BC35D"/>
                          </a:solidFill>
                        </a:rPr>
                        <a:t>995</a:t>
                      </a:r>
                      <a:r>
                        <a:rPr lang="en-US" sz="1800" baseline="0" dirty="0" smtClean="0"/>
                        <a:t>+ </a:t>
                      </a:r>
                      <a:r>
                        <a:rPr lang="en-US" sz="1800" baseline="0" dirty="0" smtClean="0">
                          <a:solidFill>
                            <a:srgbClr val="4BC35D"/>
                          </a:solidFill>
                        </a:rPr>
                        <a:t>307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smtClean="0"/>
                        <a:t>+100</a:t>
                      </a: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4BC35D"/>
                          </a:solidFill>
                        </a:rPr>
                        <a:t>63</a:t>
                      </a:r>
                      <a:endParaRPr lang="en-US" sz="1800" dirty="0" smtClean="0">
                        <a:solidFill>
                          <a:srgbClr val="4BC35D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/>
                        <a:t>50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3,628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87608" y="1028700"/>
            <a:ext cx="135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@PDR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7162798" y="1057275"/>
            <a:ext cx="120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Requirements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135" y="1296955"/>
            <a:ext cx="78470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2400" dirty="0" smtClean="0"/>
              <a:t>Telescope locations and fields of view must conform to those negotiated with the Project prior to PDR</a:t>
            </a:r>
          </a:p>
          <a:p>
            <a:pPr algn="l"/>
            <a:endParaRPr lang="en-US" sz="2400" dirty="0" smtClean="0"/>
          </a:p>
          <a:p>
            <a:pPr marL="285750" indent="-285750" algn="l">
              <a:buFontTx/>
              <a:buChar char="-"/>
            </a:pPr>
            <a:r>
              <a:rPr lang="en-US" sz="2400" dirty="0" smtClean="0"/>
              <a:t>Detectors must be 0.5 mm apart in telescope stacks</a:t>
            </a:r>
          </a:p>
          <a:p>
            <a:pPr marL="285750" indent="-285750" algn="l">
              <a:buFontTx/>
              <a:buChar char="-"/>
            </a:pPr>
            <a:endParaRPr lang="en-US" sz="2400" dirty="0" smtClean="0"/>
          </a:p>
          <a:p>
            <a:pPr marL="285750" indent="-285750" algn="l">
              <a:buFontTx/>
              <a:buChar char="-"/>
            </a:pPr>
            <a:r>
              <a:rPr lang="en-US" sz="2400" dirty="0" smtClean="0"/>
              <a:t>Front foils and detectors must survive acoustics, venting, and interplanetary dust</a:t>
            </a:r>
          </a:p>
          <a:p>
            <a:pPr marL="285750" indent="-285750" algn="l">
              <a:buFontTx/>
              <a:buChar char="-"/>
            </a:pPr>
            <a:endParaRPr lang="en-US" sz="2400" dirty="0" smtClean="0"/>
          </a:p>
          <a:p>
            <a:pPr marL="285750" indent="-285750" algn="l">
              <a:buFontTx/>
              <a:buChar char="-"/>
            </a:pPr>
            <a:r>
              <a:rPr lang="en-US" sz="2400" dirty="0" smtClean="0"/>
              <a:t>Meet weight limit</a:t>
            </a:r>
          </a:p>
          <a:p>
            <a:pPr marL="285750" indent="-285750" algn="l">
              <a:buFontTx/>
              <a:buChar char="-"/>
            </a:pPr>
            <a:endParaRPr lang="en-US" sz="2400" dirty="0" smtClean="0"/>
          </a:p>
          <a:p>
            <a:pPr marL="285750" indent="-285750" algn="l">
              <a:buFontTx/>
              <a:buChar char="-"/>
            </a:pPr>
            <a:r>
              <a:rPr lang="en-US" sz="2400" dirty="0" smtClean="0"/>
              <a:t>Meet environmental requirements (acoustic, vibration, thermal, EMI/RFI)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13220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Changes Since PDR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804" y="1240971"/>
            <a:ext cx="7753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Added R’s and C’s to detector mounts</a:t>
            </a:r>
          </a:p>
          <a:p>
            <a:pPr algn="l"/>
            <a:r>
              <a:rPr lang="en-US" dirty="0" smtClean="0"/>
              <a:t>     - This made the flex circuits longer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Rotated some detectors by 45 degrees </a:t>
            </a:r>
            <a:r>
              <a:rPr lang="en-US" dirty="0" err="1" smtClean="0"/>
              <a:t>wrt</a:t>
            </a:r>
            <a:r>
              <a:rPr lang="en-US" dirty="0" smtClean="0"/>
              <a:t> stack detectors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These both complicated the mounting of the telescopes from the electronics enclosure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Have any telescope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653914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079" y="1470765"/>
            <a:ext cx="8633637" cy="495650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Work within mass constraints.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Package boards maintaining adequate parts clearance board to board.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 needed interconnect means between boards and each other and boards to telescopes.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 adequate RF and/or ground shielding board to board and through the enclosure.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 thermal isolation from spacecraft bracket.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Enclosure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317170"/>
            <a:ext cx="8480425" cy="506185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Electronics box is made up of 4 major components, the LVPS Assembly, the DPU/HV Bias Assembly, the HET1/LET1 Electronics Assembly and the LET2 Electronics Assembly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Each  Electronics Assembly is mounted in a perimeter style frame.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All “frames” when assembled together will provide a continuous RF shield for internal electronics.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Internal shielding between critical components will create separate shielded areas as necessary for proper electronics function.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Board interconnect is achieved using  rigid/flex boards w/ built in cables terminating to individual </a:t>
            </a:r>
            <a:r>
              <a:rPr lang="en-US" dirty="0" err="1" smtClean="0"/>
              <a:t>nanonics</a:t>
            </a:r>
            <a:r>
              <a:rPr lang="en-US" dirty="0" smtClean="0"/>
              <a:t>/</a:t>
            </a:r>
            <a:r>
              <a:rPr lang="en-US" dirty="0" err="1" smtClean="0"/>
              <a:t>microstrip</a:t>
            </a:r>
            <a:r>
              <a:rPr lang="en-US" dirty="0" smtClean="0"/>
              <a:t> connectors on mating boards.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Connections to the S/C will be via standard D Subminiature connectors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5823" y="1148316"/>
            <a:ext cx="4989401" cy="52223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DPU Board (mounted in one side of frame)</a:t>
            </a:r>
          </a:p>
          <a:p>
            <a:pPr lvl="1"/>
            <a:r>
              <a:rPr lang="en-US" dirty="0" smtClean="0"/>
              <a:t>Flex connection to Telescope Boards</a:t>
            </a:r>
          </a:p>
          <a:p>
            <a:pPr lvl="1"/>
            <a:r>
              <a:rPr lang="en-US" dirty="0" smtClean="0"/>
              <a:t>Flex connection to LVPS</a:t>
            </a:r>
          </a:p>
          <a:p>
            <a:pPr lvl="1"/>
            <a:r>
              <a:rPr lang="en-US" dirty="0" smtClean="0"/>
              <a:t>S/C connectors (PCB mount)</a:t>
            </a:r>
          </a:p>
          <a:p>
            <a:pPr lvl="1"/>
            <a:r>
              <a:rPr lang="en-US" dirty="0" smtClean="0"/>
              <a:t>PCB’s mounted to machined in posts in chassis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Bias Supply Board (mounted in one side of frame)</a:t>
            </a:r>
          </a:p>
          <a:p>
            <a:pPr lvl="1"/>
            <a:r>
              <a:rPr lang="en-US" dirty="0" smtClean="0"/>
              <a:t>Flex connection to 3 Detector Boards</a:t>
            </a:r>
          </a:p>
          <a:p>
            <a:pPr lvl="1"/>
            <a:r>
              <a:rPr lang="en-US" dirty="0" smtClean="0"/>
              <a:t>Flex connection to DPU Board</a:t>
            </a:r>
          </a:p>
          <a:p>
            <a:pPr lvl="1"/>
            <a:r>
              <a:rPr lang="en-US" dirty="0" smtClean="0"/>
              <a:t>R/F shielding </a:t>
            </a:r>
          </a:p>
          <a:p>
            <a:pPr lvl="1"/>
            <a:r>
              <a:rPr lang="en-US" dirty="0" smtClean="0"/>
              <a:t>PCB’s mounted to machined in posts in chassis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  <p:pic>
        <p:nvPicPr>
          <p:cNvPr id="6" name="Picture 5" descr="bias supply.jpg"/>
          <p:cNvPicPr>
            <a:picLocks noChangeAspect="1"/>
          </p:cNvPicPr>
          <p:nvPr/>
        </p:nvPicPr>
        <p:blipFill>
          <a:blip r:embed="rId2" cstate="print"/>
          <a:srcRect l="34743" t="28351" r="-1220" b="27298"/>
          <a:stretch>
            <a:fillRect/>
          </a:stretch>
        </p:blipFill>
        <p:spPr>
          <a:xfrm>
            <a:off x="423513" y="1155032"/>
            <a:ext cx="2974206" cy="2567894"/>
          </a:xfrm>
          <a:prstGeom prst="rect">
            <a:avLst/>
          </a:prstGeom>
        </p:spPr>
      </p:pic>
      <p:pic>
        <p:nvPicPr>
          <p:cNvPr id="7" name="Picture 6" descr="dpu-board.jpg"/>
          <p:cNvPicPr>
            <a:picLocks noChangeAspect="1"/>
          </p:cNvPicPr>
          <p:nvPr/>
        </p:nvPicPr>
        <p:blipFill>
          <a:blip r:embed="rId3" cstate="print"/>
          <a:srcRect l="5137" t="15860" r="16398" b="26035"/>
          <a:stretch>
            <a:fillRect/>
          </a:stretch>
        </p:blipFill>
        <p:spPr>
          <a:xfrm>
            <a:off x="558266" y="3753853"/>
            <a:ext cx="2772075" cy="26565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t-let1-assy.jpg"/>
          <p:cNvPicPr>
            <a:picLocks noChangeAspect="1"/>
          </p:cNvPicPr>
          <p:nvPr/>
        </p:nvPicPr>
        <p:blipFill>
          <a:blip r:embed="rId2" cstate="print"/>
          <a:srcRect l="8952" t="33404" r="12584" b="30245"/>
          <a:stretch>
            <a:fillRect/>
          </a:stretch>
        </p:blipFill>
        <p:spPr>
          <a:xfrm>
            <a:off x="115506" y="3898231"/>
            <a:ext cx="3644368" cy="21849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1273" y="1371600"/>
            <a:ext cx="5592725" cy="49990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LET2 Telescope Electronics Assembly</a:t>
            </a:r>
          </a:p>
          <a:p>
            <a:pPr lvl="1"/>
            <a:r>
              <a:rPr lang="en-US" dirty="0" smtClean="0"/>
              <a:t>Receives flex connection from Bias Board</a:t>
            </a:r>
          </a:p>
          <a:p>
            <a:pPr lvl="1"/>
            <a:r>
              <a:rPr lang="en-US" dirty="0" smtClean="0"/>
              <a:t>Receives flex connection from DPU Board</a:t>
            </a:r>
          </a:p>
          <a:p>
            <a:pPr lvl="1"/>
            <a:r>
              <a:rPr lang="en-US" dirty="0" smtClean="0"/>
              <a:t>Receives 2 flex connections from Telescope</a:t>
            </a:r>
          </a:p>
          <a:p>
            <a:pPr lvl="1"/>
            <a:r>
              <a:rPr lang="en-US" dirty="0" smtClean="0"/>
              <a:t>Housing provides feet for Instrument to bracket mounting.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HET1 &amp; LET1 Electronics Assembly</a:t>
            </a:r>
          </a:p>
          <a:p>
            <a:pPr>
              <a:buNone/>
            </a:pPr>
            <a:r>
              <a:rPr lang="en-US" kern="1200" dirty="0" smtClean="0">
                <a:solidFill>
                  <a:sysClr val="windowText" lastClr="000000"/>
                </a:solidFill>
              </a:rPr>
              <a:t>    (each board)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Flex connection from Bias Board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Flex connection from DPU Board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2 Flex connections from Telescope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PCB’s mounted to machined in posts in chassis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  <p:pic>
        <p:nvPicPr>
          <p:cNvPr id="7" name="Picture 6" descr="let2-assy.jpg"/>
          <p:cNvPicPr>
            <a:picLocks noChangeAspect="1"/>
          </p:cNvPicPr>
          <p:nvPr/>
        </p:nvPicPr>
        <p:blipFill>
          <a:blip r:embed="rId3" cstate="print"/>
          <a:srcRect l="7317" t="14316" r="14764" b="50035"/>
          <a:stretch>
            <a:fillRect/>
          </a:stretch>
        </p:blipFill>
        <p:spPr>
          <a:xfrm>
            <a:off x="163629" y="1232033"/>
            <a:ext cx="3430194" cy="20309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3442" y="1648046"/>
            <a:ext cx="5911702" cy="3955311"/>
          </a:xfrm>
        </p:spPr>
        <p:txBody>
          <a:bodyPr>
            <a:normAutofit/>
          </a:bodyPr>
          <a:lstStyle/>
          <a:p>
            <a:r>
              <a:rPr lang="en-US" dirty="0" smtClean="0"/>
              <a:t>Low Voltage Power Supply</a:t>
            </a:r>
          </a:p>
          <a:p>
            <a:pPr lvl="1"/>
            <a:r>
              <a:rPr lang="en-US" dirty="0" smtClean="0"/>
              <a:t>Receives flex connection from DPU Board</a:t>
            </a:r>
          </a:p>
          <a:p>
            <a:pPr lvl="1"/>
            <a:r>
              <a:rPr lang="en-US" dirty="0" smtClean="0"/>
              <a:t>S/C connectors (PCB mount)</a:t>
            </a:r>
          </a:p>
          <a:p>
            <a:pPr lvl="1"/>
            <a:r>
              <a:rPr lang="en-US" dirty="0" smtClean="0"/>
              <a:t>Individually shielded primary/secondary circuits top and bottom.</a:t>
            </a:r>
          </a:p>
          <a:p>
            <a:pPr lvl="1"/>
            <a:r>
              <a:rPr lang="en-US" dirty="0" smtClean="0"/>
              <a:t>Housing is tapered to avoid HET Telescope FOV</a:t>
            </a:r>
          </a:p>
          <a:p>
            <a:pPr lvl="1"/>
            <a:r>
              <a:rPr lang="en-US" dirty="0" smtClean="0"/>
              <a:t>Housing provides feet for Instrument to bracket mounting.</a:t>
            </a:r>
          </a:p>
          <a:p>
            <a:pPr lvl="1"/>
            <a:r>
              <a:rPr lang="en-US" dirty="0" smtClean="0"/>
              <a:t>PCB’s mounted to machined in posts 	           	   in chassis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243470" y="4401879"/>
            <a:ext cx="6340549" cy="29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463550" marR="0" lvl="1" indent="-2349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9553" y="5909700"/>
            <a:ext cx="6337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*LVPS Board provided by APL</a:t>
            </a:r>
            <a:br>
              <a:rPr lang="en-US" dirty="0" smtClean="0"/>
            </a:br>
            <a:r>
              <a:rPr lang="en-US" dirty="0" smtClean="0"/>
              <a:t>*Chassis and shields designed/provided by GSFC/</a:t>
            </a:r>
            <a:r>
              <a:rPr lang="en-US" dirty="0" err="1" smtClean="0"/>
              <a:t>SWRi</a:t>
            </a:r>
            <a:endParaRPr lang="en-US" dirty="0"/>
          </a:p>
        </p:txBody>
      </p:sp>
      <p:pic>
        <p:nvPicPr>
          <p:cNvPr id="8" name="Picture 7" descr="lvps-exploded.jpg"/>
          <p:cNvPicPr>
            <a:picLocks noChangeAspect="1"/>
          </p:cNvPicPr>
          <p:nvPr/>
        </p:nvPicPr>
        <p:blipFill>
          <a:blip r:embed="rId2" cstate="print"/>
          <a:srcRect l="16762" t="25965" r="27478" b="24210"/>
          <a:stretch>
            <a:fillRect/>
          </a:stretch>
        </p:blipFill>
        <p:spPr>
          <a:xfrm>
            <a:off x="134754" y="2021306"/>
            <a:ext cx="2954956" cy="34169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11908</TotalTime>
  <Words>1442</Words>
  <Application>Microsoft Office PowerPoint</Application>
  <PresentationFormat>On-screen Show (4:3)</PresentationFormat>
  <Paragraphs>337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Mid Phase B Status - ISIS - DRAFT 1</vt:lpstr>
      <vt:lpstr>19 – EPI-Hi Mechanical Peer Review 11/07/2014</vt:lpstr>
      <vt:lpstr>EPI-HI Component Configuration</vt:lpstr>
      <vt:lpstr>Driving Requirements</vt:lpstr>
      <vt:lpstr>Design Changes Since PDR</vt:lpstr>
      <vt:lpstr>EPI-HI Enclosure Requirements</vt:lpstr>
      <vt:lpstr>EPI-HI Electronics Enclosure</vt:lpstr>
      <vt:lpstr>EPI-HI Electronics Enclosure</vt:lpstr>
      <vt:lpstr>EPI-HI Electronics Enclosure</vt:lpstr>
      <vt:lpstr>EPI-HI Electronics Enclosure</vt:lpstr>
      <vt:lpstr>EPI-HI Interconnect</vt:lpstr>
      <vt:lpstr>EPI-HI Thermal Isolation</vt:lpstr>
      <vt:lpstr>Mount Design Requirements</vt:lpstr>
      <vt:lpstr>EPI-HI Detector Mount</vt:lpstr>
      <vt:lpstr>EPI-HI Detector Mount</vt:lpstr>
      <vt:lpstr>EPI-HI Telescope Design</vt:lpstr>
      <vt:lpstr>EPI-HI HET Telescope</vt:lpstr>
      <vt:lpstr>EPI-HI LET Telescopes</vt:lpstr>
      <vt:lpstr>EPI-HI Telescope Purge</vt:lpstr>
      <vt:lpstr>EPI-HI Telescope Venting</vt:lpstr>
      <vt:lpstr>EPI-HI Interface Control Dwg </vt:lpstr>
      <vt:lpstr>EPI-HI Interface Control Dwg </vt:lpstr>
      <vt:lpstr>EPI-HI Interface Control Dwg </vt:lpstr>
      <vt:lpstr>Drawing List </vt:lpstr>
      <vt:lpstr>Drawing List (cont)</vt:lpstr>
      <vt:lpstr>Resources – Mass Comparison w/ PDR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Shuman, Sandy A. (GSFC-660.3)</cp:lastModifiedBy>
  <cp:revision>341</cp:revision>
  <cp:lastPrinted>2012-05-09T16:55:26Z</cp:lastPrinted>
  <dcterms:created xsi:type="dcterms:W3CDTF">2013-01-28T12:52:32Z</dcterms:created>
  <dcterms:modified xsi:type="dcterms:W3CDTF">2014-11-07T04:56:15Z</dcterms:modified>
</cp:coreProperties>
</file>