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7"/>
  </p:notesMasterIdLst>
  <p:handoutMasterIdLst>
    <p:handoutMasterId r:id="rId8"/>
  </p:handoutMasterIdLst>
  <p:sldIdLst>
    <p:sldId id="428" r:id="rId2"/>
    <p:sldId id="418" r:id="rId3"/>
    <p:sldId id="417" r:id="rId4"/>
    <p:sldId id="437" r:id="rId5"/>
    <p:sldId id="438" r:id="rId6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mc="http://schemas.openxmlformats.org/markup-compatibility/2006" xmlns:mv="urn:schemas-microsoft-com:mac:vml" xmlns:p14="http://schemas.microsoft.com/office/powerpoint/2010/main" xmlns="">
        <p14:section name="Default Section" id="{BA8F754F-D314-A544-B58E-3A9AFD86BEAA}">
          <p14:sldIdLst>
            <p14:sldId id="413"/>
            <p14:sldId id="44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FEFF6B"/>
    <a:srgbClr val="FFDC6D"/>
    <a:srgbClr val="0000FF"/>
    <a:srgbClr val="1C1050"/>
    <a:srgbClr val="181E48"/>
    <a:srgbClr val="1F2C6F"/>
    <a:srgbClr val="26216D"/>
    <a:srgbClr val="151A79"/>
    <a:srgbClr val="1D1D71"/>
    <a:srgbClr val="FFFF66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5" autoAdjust="0"/>
    <p:restoredTop sz="81540" autoAdjust="0"/>
  </p:normalViewPr>
  <p:slideViewPr>
    <p:cSldViewPr snapToGrid="0">
      <p:cViewPr varScale="1">
        <p:scale>
          <a:sx n="78" d="100"/>
          <a:sy n="78" d="100"/>
        </p:scale>
        <p:origin x="-13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-1890" y="-84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82D2B-4194-414A-8944-2697E22A9174}" type="datetimeFigureOut">
              <a:rPr lang="en-US" smtClean="0"/>
              <a:pPr/>
              <a:t>10/7/2013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C6E07-2FDD-4DBB-81B8-2EF575FB9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94130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9" y="4416108"/>
            <a:ext cx="5607684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3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fld id="{F847D127-D51C-4188-9A50-71C8B128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822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SolarProbePlusBannerTempla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850776" y="5401876"/>
            <a:ext cx="5832182" cy="1083784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2853095" y="3795913"/>
            <a:ext cx="5862638" cy="1248280"/>
          </a:xfrm>
        </p:spPr>
        <p:txBody>
          <a:bodyPr/>
          <a:lstStyle>
            <a:lvl1pPr algn="ctr"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ISISlogo-002-C.png"/>
          <p:cNvPicPr>
            <a:picLocks noChangeAspect="1"/>
          </p:cNvPicPr>
          <p:nvPr userDrawn="1"/>
        </p:nvPicPr>
        <p:blipFill>
          <a:blip r:embed="rId3" cstate="print"/>
          <a:srcRect l="6017" r="3871"/>
          <a:stretch>
            <a:fillRect/>
          </a:stretch>
        </p:blipFill>
        <p:spPr>
          <a:xfrm>
            <a:off x="407255" y="2566467"/>
            <a:ext cx="2317032" cy="427268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336765"/>
            <a:ext cx="9144000" cy="4165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Integrated Science Investigation of the Sun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223149"/>
            <a:ext cx="56803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51568" y="862284"/>
            <a:ext cx="366010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i="1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A NASA Mission</a:t>
            </a:r>
            <a:r>
              <a:rPr lang="en-US" i="1" baseline="0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 to Touch the Sun</a:t>
            </a:r>
            <a:endParaRPr lang="en-US" i="1" dirty="0">
              <a:solidFill>
                <a:schemeClr val="bg1"/>
              </a:solidFill>
              <a:effectLst>
                <a:outerShdw blurRad="1270000" dist="38100" dir="21540000" sx="200000" sy="200000" algn="tl" rotWithShape="0">
                  <a:srgbClr val="000000">
                    <a:alpha val="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42457" y="2630904"/>
            <a:ext cx="690154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40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Preliminary Design Review</a:t>
            </a:r>
          </a:p>
          <a:p>
            <a:pPr>
              <a:lnSpc>
                <a:spcPts val="2400"/>
              </a:lnSpc>
            </a:pPr>
            <a:endParaRPr lang="en-US" sz="3200" b="1" i="0" cap="none" spc="0" baseline="0" dirty="0" smtClean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05 – 06 NOV 2013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1738248"/>
            <a:ext cx="91440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Energetic Particles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>
            <a:lvl1pPr>
              <a:lnSpc>
                <a:spcPct val="95000"/>
              </a:lnSpc>
              <a:spcAft>
                <a:spcPts val="300"/>
              </a:spcAft>
              <a:defRPr sz="2400"/>
            </a:lvl1pPr>
            <a:lvl2pPr marL="463550" indent="-234950">
              <a:lnSpc>
                <a:spcPct val="95000"/>
              </a:lnSpc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/>
            </a:lvl2pPr>
            <a:lvl3pPr>
              <a:lnSpc>
                <a:spcPct val="95000"/>
              </a:lnSpc>
              <a:spcAft>
                <a:spcPts val="300"/>
              </a:spcAft>
              <a:defRPr sz="1800"/>
            </a:lvl3pPr>
            <a:lvl4pPr>
              <a:lnSpc>
                <a:spcPct val="95000"/>
              </a:lnSpc>
              <a:spcAft>
                <a:spcPts val="300"/>
              </a:spcAft>
              <a:defRPr sz="1600"/>
            </a:lvl4pPr>
            <a:lvl5pPr>
              <a:lnSpc>
                <a:spcPct val="95000"/>
              </a:lnSpc>
              <a:spcAft>
                <a:spcPts val="3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98709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200"/>
            </a:lvl2pPr>
            <a:lvl3pPr>
              <a:spcAft>
                <a:spcPts val="0"/>
              </a:spcAft>
              <a:defRPr sz="2000"/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582584" y="1206393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000"/>
            </a:lvl2pPr>
            <a:lvl3pPr>
              <a:spcAft>
                <a:spcPts val="0"/>
              </a:spcAft>
              <a:defRPr sz="18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t="39458" b="50794"/>
          <a:stretch>
            <a:fillRect/>
          </a:stretch>
        </p:blipFill>
        <p:spPr>
          <a:xfrm>
            <a:off x="0" y="130628"/>
            <a:ext cx="9144000" cy="79145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67973"/>
            <a:ext cx="8426450" cy="520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 flipV="1">
            <a:off x="304800" y="6593649"/>
            <a:ext cx="8501104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9607138" y="843148"/>
            <a:ext cx="914400" cy="914400"/>
          </a:xfrm>
          <a:prstGeom prst="line">
            <a:avLst/>
          </a:prstGeom>
          <a:blipFill dpi="0" rotWithShape="0">
            <a:blip r:embed="rId7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22" name="Picture 21" descr="ISISlogo-002-C.png"/>
          <p:cNvPicPr>
            <a:picLocks noChangeAspect="1"/>
          </p:cNvPicPr>
          <p:nvPr userDrawn="1"/>
        </p:nvPicPr>
        <p:blipFill>
          <a:blip r:embed="rId8" cstate="print"/>
          <a:srcRect l="10039" t="1937" r="9771" b="2194"/>
          <a:stretch>
            <a:fillRect/>
          </a:stretch>
        </p:blipFill>
        <p:spPr>
          <a:xfrm>
            <a:off x="30736" y="15368"/>
            <a:ext cx="545566" cy="1083832"/>
          </a:xfrm>
          <a:prstGeom prst="rect">
            <a:avLst/>
          </a:prstGeom>
        </p:spPr>
      </p:pic>
      <p:pic>
        <p:nvPicPr>
          <p:cNvPr id="24" name="Picture 23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l="61611" b="71746"/>
          <a:stretch>
            <a:fillRect/>
          </a:stretch>
        </p:blipFill>
        <p:spPr>
          <a:xfrm>
            <a:off x="7942550" y="202410"/>
            <a:ext cx="1183808" cy="6534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45291" y="628630"/>
            <a:ext cx="121382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ts val="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r">
              <a:lnSpc>
                <a:spcPts val="700"/>
              </a:lnSpc>
            </a:pPr>
            <a:r>
              <a:rPr lang="en-US" sz="500" b="1" i="1" dirty="0" smtClean="0">
                <a:solidFill>
                  <a:schemeClr val="bg1"/>
                </a:solidFill>
                <a:latin typeface="Arial"/>
                <a:cs typeface="Arial"/>
              </a:rPr>
              <a:t>A NASA Mission</a:t>
            </a:r>
            <a:r>
              <a:rPr lang="en-US" sz="500" b="1" i="1" baseline="0" dirty="0" smtClean="0">
                <a:solidFill>
                  <a:schemeClr val="bg1"/>
                </a:solidFill>
                <a:latin typeface="Arial"/>
                <a:cs typeface="Arial"/>
              </a:rPr>
              <a:t> to Touch the Sun</a:t>
            </a:r>
            <a:endParaRPr lang="en-US" sz="5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315045" y="6608269"/>
            <a:ext cx="998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D0F559F-C369-4EF5-8FAC-43A9680FDB1E}" type="slidenum">
              <a:rPr lang="en-US" sz="1000" smtClean="0"/>
              <a:pPr algn="l"/>
              <a:t>‹#›</a:t>
            </a:fld>
            <a:endParaRPr lang="en-US" sz="1000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7271657" y="6606989"/>
            <a:ext cx="1534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05 - 06 NOV 2013</a:t>
            </a:r>
            <a:endParaRPr lang="en-US" sz="1000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2297527" y="6605709"/>
            <a:ext cx="457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ISIS PDR – 15 – </a:t>
            </a:r>
            <a:r>
              <a:rPr lang="en-US" sz="1000" baseline="0" dirty="0" smtClean="0"/>
              <a:t> EPI-Hi Electronics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4" r:id="rId3"/>
    <p:sldLayoutId id="2147483666" r:id="rId4"/>
  </p:sldLayoutIdLst>
  <p:transition spd="med"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200" b="0">
          <a:solidFill>
            <a:schemeClr val="tx1"/>
          </a:solidFill>
          <a:latin typeface="+mn-lt"/>
        </a:defRPr>
      </a:lvl2pPr>
      <a:lvl3pPr marL="798513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800" b="0">
          <a:solidFill>
            <a:schemeClr val="tx1"/>
          </a:solidFill>
          <a:latin typeface="+mn-lt"/>
        </a:defRPr>
      </a:lvl3pPr>
      <a:lvl4pPr marL="1144588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600" b="0">
          <a:solidFill>
            <a:schemeClr val="tx1"/>
          </a:solidFill>
          <a:latin typeface="+mn-lt"/>
        </a:defRPr>
      </a:lvl4pPr>
      <a:lvl5pPr marL="1482725" indent="-2222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4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EPI-Hi Electronics</a:t>
            </a:r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901700" y="2197100"/>
            <a:ext cx="7607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kern="0" noProof="0" dirty="0" smtClean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MISC Booting for SPP</a:t>
            </a:r>
            <a:endParaRPr kumimoji="0" lang="en-US" sz="2800" b="1" i="1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itchFamily="-65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Rick Cook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itchFamily="-65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Electrical Systems Engineer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Boot Logic</a:t>
            </a:r>
            <a:endParaRPr lang="en-US" dirty="0"/>
          </a:p>
        </p:txBody>
      </p:sp>
      <p:pic>
        <p:nvPicPr>
          <p:cNvPr id="7" name="Picture 6" descr="spp-res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6570" y="1186243"/>
            <a:ext cx="6086475" cy="24860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9744" y="3803904"/>
            <a:ext cx="7010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Supports three ways to initiate boot: Power On Reset (POR), CMD-IN and Watch Dog Timer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“Reset Bit Field” is writable by CMD-IN and R/W by software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“Serial Boot” bit determines if boot is to be performed serially via CMD-IN or from MRAM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“MRAM Page Select” bit determined which page (0 or 1) of MRAM is source of boot images.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“Dump SRAM” bit determines if SRAM is dumped prior to boot. This bit is set by the watch dog timeout.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FPGA Resident Boot Program</a:t>
            </a:r>
            <a:endParaRPr lang="en-US" dirty="0"/>
          </a:p>
        </p:txBody>
      </p:sp>
      <p:pic>
        <p:nvPicPr>
          <p:cNvPr id="8" name="Picture 7" descr="fpga-boo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44796" y="1417320"/>
            <a:ext cx="3910508" cy="42275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7824" y="1463040"/>
            <a:ext cx="414528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400" dirty="0" smtClean="0"/>
              <a:t>Permanently coded as part of FPGA design.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/>
              <a:t> Simple and small: &lt;64 – 24 bit words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/>
              <a:t> Either performs serial boot of Main Program into low SRAM via CMD-IN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/>
              <a:t> Or loads second boot program from MRAM into high SRAM</a:t>
            </a:r>
          </a:p>
          <a:p>
            <a:pPr algn="l">
              <a:buFont typeface="Arial" pitchFamily="34" charset="0"/>
              <a:buChar char="•"/>
            </a:pPr>
            <a:endParaRPr lang="en-US" dirty="0" smtClean="0"/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Second Boot Program</a:t>
            </a:r>
            <a:endParaRPr lang="en-US" dirty="0"/>
          </a:p>
        </p:txBody>
      </p:sp>
      <p:pic>
        <p:nvPicPr>
          <p:cNvPr id="13" name="Picture 12" descr="second-boo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34736" y="1533334"/>
            <a:ext cx="3130871" cy="423348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50976" y="1548384"/>
            <a:ext cx="35966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400" dirty="0" smtClean="0"/>
              <a:t>Optionally performs SRAM dump prior to booting Main Program from MRAM to low SRAM.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/>
              <a:t> SRAM dump is somewhat complex, does not fit into FPGA resident boot program; hence need for second boot program.</a:t>
            </a:r>
            <a:endParaRPr lang="en-US" sz="2400" dirty="0"/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Main Program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24128" y="1304544"/>
            <a:ext cx="39624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400" dirty="0" smtClean="0"/>
              <a:t>Reads and parses ITF from S/C.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/>
              <a:t> Determines if in “autonomy mode”.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/>
              <a:t> If so, boots peripheral MISCs, executes MRAM Patch File, applies HV bias, begins science operations in mode specified in S/C status message.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/>
              <a:t> If not, just awaits further commands; i.e. during commissioning.</a:t>
            </a:r>
          </a:p>
          <a:p>
            <a:pPr algn="l"/>
            <a:endParaRPr lang="en-US" dirty="0"/>
          </a:p>
        </p:txBody>
      </p:sp>
      <p:pic>
        <p:nvPicPr>
          <p:cNvPr id="12" name="Picture 11" descr="main-progr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27332" y="1199006"/>
            <a:ext cx="2829116" cy="516229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id Phase B Status - ISIS - DRAFT 1">
  <a:themeElements>
    <a:clrScheme name="Heritage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Mid Phase B Status - ISIS - DRAFT 1</Template>
  <TotalTime>2503</TotalTime>
  <Words>263</Words>
  <Application>Microsoft Office PowerPoint</Application>
  <PresentationFormat>On-screen Show (4:3)</PresentationFormat>
  <Paragraphs>23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Mid Phase B Status - ISIS - DRAFT 1</vt:lpstr>
      <vt:lpstr>EPI-Hi Electronics</vt:lpstr>
      <vt:lpstr>Boot Logic</vt:lpstr>
      <vt:lpstr>FPGA Resident Boot Program</vt:lpstr>
      <vt:lpstr>Second Boot Program</vt:lpstr>
      <vt:lpstr>Main Program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Science Investigation of the Sun (ISIS) – Energetic Particles</dc:title>
  <dc:creator>sweidner</dc:creator>
  <cp:lastModifiedBy>Rick Cook</cp:lastModifiedBy>
  <cp:revision>132</cp:revision>
  <cp:lastPrinted>2012-05-09T16:55:26Z</cp:lastPrinted>
  <dcterms:created xsi:type="dcterms:W3CDTF">2013-09-18T20:26:35Z</dcterms:created>
  <dcterms:modified xsi:type="dcterms:W3CDTF">2013-10-08T01:22:58Z</dcterms:modified>
</cp:coreProperties>
</file>