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0"/>
  </p:notesMasterIdLst>
  <p:handoutMasterIdLst>
    <p:handoutMasterId r:id="rId21"/>
  </p:handoutMasterIdLst>
  <p:sldIdLst>
    <p:sldId id="413" r:id="rId2"/>
    <p:sldId id="415" r:id="rId3"/>
    <p:sldId id="416" r:id="rId4"/>
    <p:sldId id="417" r:id="rId5"/>
    <p:sldId id="418" r:id="rId6"/>
    <p:sldId id="419" r:id="rId7"/>
    <p:sldId id="424" r:id="rId8"/>
    <p:sldId id="425" r:id="rId9"/>
    <p:sldId id="422" r:id="rId10"/>
    <p:sldId id="420" r:id="rId11"/>
    <p:sldId id="423" r:id="rId12"/>
    <p:sldId id="421" r:id="rId13"/>
    <p:sldId id="427" r:id="rId14"/>
    <p:sldId id="428" r:id="rId15"/>
    <p:sldId id="430" r:id="rId16"/>
    <p:sldId id="431" r:id="rId17"/>
    <p:sldId id="432" r:id="rId18"/>
    <p:sldId id="429" r:id="rId19"/>
  </p:sldIdLst>
  <p:sldSz cx="9144000" cy="6858000" type="screen4x3"/>
  <p:notesSz cx="7010400" cy="92964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BA8F754F-D314-A544-B58E-3A9AFD86BEAA}">
          <p14:sldIdLst>
            <p14:sldId id="413"/>
            <p14:sldId id="415"/>
            <p14:sldId id="416"/>
            <p14:sldId id="417"/>
            <p14:sldId id="418"/>
            <p14:sldId id="419"/>
            <p14:sldId id="424"/>
            <p14:sldId id="425"/>
            <p14:sldId id="422"/>
            <p14:sldId id="420"/>
            <p14:sldId id="423"/>
            <p14:sldId id="421"/>
            <p14:sldId id="427"/>
            <p14:sldId id="428"/>
            <p14:sldId id="430"/>
            <p14:sldId id="431"/>
            <p14:sldId id="432"/>
            <p14:sldId id="42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FFDC6D"/>
    <a:srgbClr val="0000FF"/>
    <a:srgbClr val="1C1050"/>
    <a:srgbClr val="181E48"/>
    <a:srgbClr val="1F2C6F"/>
    <a:srgbClr val="26216D"/>
    <a:srgbClr val="151A79"/>
    <a:srgbClr val="1D1D71"/>
    <a:srgbClr val="FFFF66"/>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5" autoAdjust="0"/>
    <p:restoredTop sz="81540" autoAdjust="0"/>
  </p:normalViewPr>
  <p:slideViewPr>
    <p:cSldViewPr snapToGrid="0">
      <p:cViewPr varScale="1">
        <p:scale>
          <a:sx n="87" d="100"/>
          <a:sy n="87" d="100"/>
        </p:scale>
        <p:origin x="-95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2" d="100"/>
          <a:sy n="82" d="100"/>
        </p:scale>
        <p:origin x="-189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AB82D2B-4194-414A-8944-2697E22A9174}" type="datetimeFigureOut">
              <a:rPr lang="en-US" smtClean="0"/>
              <a:pPr/>
              <a:t>2013-10-07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46C6E07-2FDD-4DBB-81B8-2EF575FB9DA4}" type="slidenum">
              <a:rPr lang="en-US" smtClean="0"/>
              <a:pPr/>
              <a:t>‹#›</a:t>
            </a:fld>
            <a:endParaRPr lang="en-US" dirty="0"/>
          </a:p>
        </p:txBody>
      </p:sp>
    </p:spTree>
    <p:extLst>
      <p:ext uri="{BB962C8B-B14F-4D97-AF65-F5344CB8AC3E}">
        <p14:creationId xmlns:p14="http://schemas.microsoft.com/office/powerpoint/2010/main" val="3941303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7628" cy="464184"/>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l" defTabSz="931670">
              <a:defRPr sz="1200" smtClean="0"/>
            </a:lvl1pPr>
          </a:lstStyle>
          <a:p>
            <a:pPr>
              <a:defRPr/>
            </a:pPr>
            <a:endParaRPr lang="en-US" dirty="0"/>
          </a:p>
        </p:txBody>
      </p:sp>
      <p:sp>
        <p:nvSpPr>
          <p:cNvPr id="10243" name="Rectangle 3"/>
          <p:cNvSpPr>
            <a:spLocks noGrp="1" noChangeArrowheads="1"/>
          </p:cNvSpPr>
          <p:nvPr>
            <p:ph type="dt" idx="1"/>
          </p:nvPr>
        </p:nvSpPr>
        <p:spPr bwMode="auto">
          <a:xfrm>
            <a:off x="3971183" y="0"/>
            <a:ext cx="3037628" cy="464184"/>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670">
              <a:defRPr sz="1200" smtClean="0"/>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1359" y="4416108"/>
            <a:ext cx="5607684" cy="4182427"/>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830627"/>
            <a:ext cx="3037628" cy="464184"/>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l" defTabSz="931670">
              <a:defRPr sz="1200" smtClean="0"/>
            </a:lvl1pPr>
          </a:lstStyle>
          <a:p>
            <a:pPr>
              <a:defRPr/>
            </a:pPr>
            <a:endParaRPr lang="en-US" dirty="0"/>
          </a:p>
        </p:txBody>
      </p:sp>
      <p:sp>
        <p:nvSpPr>
          <p:cNvPr id="10247" name="Rectangle 7"/>
          <p:cNvSpPr>
            <a:spLocks noGrp="1" noChangeArrowheads="1"/>
          </p:cNvSpPr>
          <p:nvPr>
            <p:ph type="sldNum" sz="quarter" idx="5"/>
          </p:nvPr>
        </p:nvSpPr>
        <p:spPr bwMode="auto">
          <a:xfrm>
            <a:off x="3971183" y="8830627"/>
            <a:ext cx="3037628" cy="464184"/>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1670">
              <a:defRPr sz="1200" smtClean="0"/>
            </a:lvl1pPr>
          </a:lstStyle>
          <a:p>
            <a:pPr>
              <a:defRPr/>
            </a:pPr>
            <a:fld id="{F847D127-D51C-4188-9A50-71C8B1289DC7}" type="slidenum">
              <a:rPr lang="en-US"/>
              <a:pPr>
                <a:defRPr/>
              </a:pPr>
              <a:t>‹#›</a:t>
            </a:fld>
            <a:endParaRPr lang="en-US" dirty="0"/>
          </a:p>
        </p:txBody>
      </p:sp>
    </p:spTree>
    <p:extLst>
      <p:ext uri="{BB962C8B-B14F-4D97-AF65-F5344CB8AC3E}">
        <p14:creationId xmlns:p14="http://schemas.microsoft.com/office/powerpoint/2010/main" val="282265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introduction</a:t>
            </a:r>
            <a:endParaRPr lang="en-US" sz="1600"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a:t>
            </a:fld>
            <a:endParaRPr lang="en-US" dirty="0"/>
          </a:p>
        </p:txBody>
      </p:sp>
    </p:spTree>
    <p:extLst>
      <p:ext uri="{BB962C8B-B14F-4D97-AF65-F5344CB8AC3E}">
        <p14:creationId xmlns:p14="http://schemas.microsoft.com/office/powerpoint/2010/main" val="3987536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a:t>
            </a:r>
            <a:r>
              <a:rPr lang="en-US" baseline="0" dirty="0" smtClean="0"/>
              <a:t> a software flow diagram for one of the LET/HET MISCs - TBD</a:t>
            </a:r>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12</a:t>
            </a:fld>
            <a:endParaRPr lang="en-US" dirty="0"/>
          </a:p>
        </p:txBody>
      </p:sp>
    </p:spTree>
    <p:extLst>
      <p:ext uri="{BB962C8B-B14F-4D97-AF65-F5344CB8AC3E}">
        <p14:creationId xmlns:p14="http://schemas.microsoft.com/office/powerpoint/2010/main" val="2833667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13</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details in </a:t>
            </a:r>
            <a:r>
              <a:rPr lang="en-US" dirty="0" err="1" smtClean="0"/>
              <a:t>Dev</a:t>
            </a:r>
            <a:r>
              <a:rPr lang="en-US" dirty="0" smtClean="0"/>
              <a:t> plan</a:t>
            </a:r>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14</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details in </a:t>
            </a:r>
            <a:r>
              <a:rPr lang="en-US" dirty="0" err="1" smtClean="0"/>
              <a:t>Dev</a:t>
            </a:r>
            <a:r>
              <a:rPr lang="en-US" dirty="0" smtClean="0"/>
              <a:t> plan</a:t>
            </a:r>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15</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details in </a:t>
            </a:r>
            <a:r>
              <a:rPr lang="en-US" dirty="0" err="1" smtClean="0"/>
              <a:t>Dev</a:t>
            </a:r>
            <a:r>
              <a:rPr lang="en-US" dirty="0" smtClean="0"/>
              <a:t> plan</a:t>
            </a:r>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16</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details in </a:t>
            </a:r>
            <a:r>
              <a:rPr lang="en-US" dirty="0" err="1" smtClean="0"/>
              <a:t>Dev</a:t>
            </a:r>
            <a:r>
              <a:rPr lang="en-US" dirty="0" smtClean="0"/>
              <a:t> plan</a:t>
            </a:r>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17</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18</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this is the outline provided by Scott</a:t>
            </a:r>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2</a:t>
            </a:fld>
            <a:endParaRPr lang="en-US" dirty="0"/>
          </a:p>
        </p:txBody>
      </p:sp>
    </p:spTree>
    <p:extLst>
      <p:ext uri="{BB962C8B-B14F-4D97-AF65-F5344CB8AC3E}">
        <p14:creationId xmlns:p14="http://schemas.microsoft.com/office/powerpoint/2010/main" val="1051546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P24 MISC has a 24-bit CPU core with dual stack architecture intended to efficiently execute Forth-like instructions. The processor design is simple to allow implementation within field programmable gate arrays. The basic MISC processor design is in the public domain. For the EPI-Hi application, the MISC design is implemented in the ACTEL RTAX250SL FPGA, with Caltech SRL customizations developed for the STEREO mission. The MISC can be clocked at speeds up to 25MHz; we will use [14.7] MHz (TBC) for the EPI-Hi application.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See the P24 MISC Processor Manual</a:t>
            </a:r>
            <a:r>
              <a:rPr lang="en-US" sz="1200" kern="1200" baseline="0" dirty="0" smtClean="0">
                <a:solidFill>
                  <a:schemeClr val="tx1"/>
                </a:solidFill>
                <a:effectLst/>
                <a:latin typeface="Arial" charset="0"/>
                <a:ea typeface="+mn-ea"/>
                <a:cs typeface="+mn-cs"/>
              </a:rPr>
              <a:t> and Software </a:t>
            </a:r>
            <a:r>
              <a:rPr lang="en-US" sz="1200" kern="1200" baseline="0" dirty="0" err="1" smtClean="0">
                <a:solidFill>
                  <a:schemeClr val="tx1"/>
                </a:solidFill>
                <a:effectLst/>
                <a:latin typeface="Arial" charset="0"/>
                <a:ea typeface="+mn-ea"/>
                <a:cs typeface="+mn-cs"/>
              </a:rPr>
              <a:t>Dev</a:t>
            </a:r>
            <a:r>
              <a:rPr lang="en-US" sz="1200" kern="1200" baseline="0" dirty="0" smtClean="0">
                <a:solidFill>
                  <a:schemeClr val="tx1"/>
                </a:solidFill>
                <a:effectLst/>
                <a:latin typeface="Arial" charset="0"/>
                <a:ea typeface="+mn-ea"/>
                <a:cs typeface="+mn-cs"/>
              </a:rPr>
              <a:t> plan </a:t>
            </a:r>
            <a:r>
              <a:rPr lang="en-US" sz="1200" kern="1200" dirty="0" smtClean="0">
                <a:solidFill>
                  <a:schemeClr val="tx1"/>
                </a:solidFill>
                <a:effectLst/>
                <a:latin typeface="Arial" charset="0"/>
                <a:ea typeface="+mn-ea"/>
                <a:cs typeface="+mn-cs"/>
              </a:rPr>
              <a:t>for more details. </a:t>
            </a:r>
          </a:p>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5</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Data from the MISCs associated with the LET1, LET2 and HET telescopes (the peripheral MISCs) will be gathered by the DPU MISC and formatted for transmission to the spacecraft (per the SPP GIS</a:t>
            </a:r>
          </a:p>
          <a:p>
            <a:endParaRPr lang="en-US" sz="1200" kern="1200" dirty="0" smtClean="0">
              <a:solidFill>
                <a:schemeClr val="tx1"/>
              </a:solidFill>
              <a:effectLst/>
              <a:latin typeface="Arial" charset="0"/>
              <a:ea typeface="+mn-ea"/>
              <a:cs typeface="+mn-cs"/>
            </a:endParaRPr>
          </a:p>
          <a:p>
            <a:r>
              <a:rPr lang="en-US" dirty="0" smtClean="0"/>
              <a:t>Interface between the EPI-Hi DPU and the spacecraft</a:t>
            </a:r>
          </a:p>
          <a:p>
            <a:r>
              <a:rPr lang="en-US" dirty="0" smtClean="0"/>
              <a:t>The DPU MISC will interface with the spacecraft via two serial interfaces: command and telemetry (see Figure 2.1). These interfaces are defined in the SPP GIS. Commands, telemetry data and command responses from the DPU will be in the form of CCSDS packets enclosed within Instrument Transfer Frames (ITFs). The ITF protocols for transferring commands, command responses, and telemetry data over these interfaces are also defined in the EPI-Hi Instrument/Spacecraft ICD. Instrument telemetry data formats, and instrument CCSDS data packet definitions will be defined in the EPI-Hi Instrument Science Data Format document (Ref. 9).</a:t>
            </a:r>
          </a:p>
          <a:p>
            <a:endParaRPr lang="en-US" dirty="0" smtClean="0"/>
          </a:p>
          <a:p>
            <a:r>
              <a:rPr lang="en-US" dirty="0" smtClean="0"/>
              <a:t>Interface between the DPU MISC and the LET1, LET2, and HET MISCs</a:t>
            </a:r>
          </a:p>
          <a:p>
            <a:r>
              <a:rPr lang="en-US" dirty="0" smtClean="0"/>
              <a:t>There will be two RS422 serial interfaces between the DPU MISC and each of the three peripheral MISCs (LET1, LET1, and HET MISCs). The first interface will be bi-directional, for transferring boot-code, commands, and command responses. The second interface will be </a:t>
            </a:r>
            <a:r>
              <a:rPr lang="en-US" dirty="0" err="1" smtClean="0"/>
              <a:t>uni</a:t>
            </a:r>
            <a:r>
              <a:rPr lang="en-US" dirty="0" smtClean="0"/>
              <a:t>-directional, for transferring data from the peripheral MISCs to the DPU. These interfaces will be defined in the EPI-Hi Inter-MISC command/data interface Document (Ref. 8).</a:t>
            </a:r>
          </a:p>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6</a:t>
            </a:fld>
            <a:endParaRPr lang="en-US" dirty="0"/>
          </a:p>
        </p:txBody>
      </p:sp>
    </p:spTree>
    <p:extLst>
      <p:ext uri="{BB962C8B-B14F-4D97-AF65-F5344CB8AC3E}">
        <p14:creationId xmlns:p14="http://schemas.microsoft.com/office/powerpoint/2010/main" val="2833667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with EPI-Hi EM board pic?</a:t>
            </a:r>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7</a:t>
            </a:fld>
            <a:endParaRPr lang="en-US" dirty="0"/>
          </a:p>
        </p:txBody>
      </p:sp>
    </p:spTree>
    <p:extLst>
      <p:ext uri="{BB962C8B-B14F-4D97-AF65-F5344CB8AC3E}">
        <p14:creationId xmlns:p14="http://schemas.microsoft.com/office/powerpoint/2010/main" val="2833667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NuSTAR version - To be updated for EPI-Hi</a:t>
            </a:r>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8</a:t>
            </a:fld>
            <a:endParaRPr lang="en-US" dirty="0"/>
          </a:p>
        </p:txBody>
      </p:sp>
    </p:spTree>
    <p:extLst>
      <p:ext uri="{BB962C8B-B14F-4D97-AF65-F5344CB8AC3E}">
        <p14:creationId xmlns:p14="http://schemas.microsoft.com/office/powerpoint/2010/main" val="2833667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9</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Needs review/update by Rick Cook – will</a:t>
            </a:r>
            <a:r>
              <a:rPr lang="en-US" baseline="0" dirty="0" smtClean="0"/>
              <a:t> the Time/Status message from S/C generate a FRM interrupt?</a:t>
            </a:r>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10</a:t>
            </a:fld>
            <a:endParaRPr lang="en-US" dirty="0"/>
          </a:p>
        </p:txBody>
      </p:sp>
    </p:spTree>
    <p:extLst>
      <p:ext uri="{BB962C8B-B14F-4D97-AF65-F5344CB8AC3E}">
        <p14:creationId xmlns:p14="http://schemas.microsoft.com/office/powerpoint/2010/main" val="2833667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11</a:t>
            </a:fld>
            <a:endParaRPr lang="en-US" dirty="0"/>
          </a:p>
        </p:txBody>
      </p:sp>
    </p:spTree>
    <p:extLst>
      <p:ext uri="{BB962C8B-B14F-4D97-AF65-F5344CB8AC3E}">
        <p14:creationId xmlns:p14="http://schemas.microsoft.com/office/powerpoint/2010/main" val="6482639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descr="BlueSolarProbePlusBannerTemplate.jpg"/>
          <p:cNvPicPr>
            <a:picLocks noChangeAspect="1"/>
          </p:cNvPicPr>
          <p:nvPr userDrawn="1"/>
        </p:nvPicPr>
        <p:blipFill>
          <a:blip r:embed="rId2" cstate="print"/>
          <a:stretch>
            <a:fillRect/>
          </a:stretch>
        </p:blipFill>
        <p:spPr>
          <a:xfrm>
            <a:off x="0" y="-1"/>
            <a:ext cx="9144000" cy="6858001"/>
          </a:xfrm>
          <a:prstGeom prst="rect">
            <a:avLst/>
          </a:prstGeom>
        </p:spPr>
      </p:pic>
      <p:sp>
        <p:nvSpPr>
          <p:cNvPr id="5123" name="Rectangle 3"/>
          <p:cNvSpPr>
            <a:spLocks noGrp="1" noChangeArrowheads="1"/>
          </p:cNvSpPr>
          <p:nvPr>
            <p:ph type="subTitle" idx="1"/>
          </p:nvPr>
        </p:nvSpPr>
        <p:spPr bwMode="black">
          <a:xfrm>
            <a:off x="2850776" y="5401876"/>
            <a:ext cx="5832182" cy="1083784"/>
          </a:xfrm>
        </p:spPr>
        <p:txBody>
          <a:bodyPr/>
          <a:lstStyle>
            <a:lvl1pPr marL="0" indent="0" algn="ctr">
              <a:spcAft>
                <a:spcPct val="0"/>
              </a:spcAft>
              <a:buFont typeface="Wingdings" pitchFamily="2" charset="2"/>
              <a:buNone/>
              <a:defRPr sz="2800" i="1">
                <a:solidFill>
                  <a:schemeClr val="bg1"/>
                </a:solidFill>
              </a:defRPr>
            </a:lvl1pPr>
          </a:lstStyle>
          <a:p>
            <a:r>
              <a:rPr lang="en-US" dirty="0" smtClean="0"/>
              <a:t>Click to edit Master subtitle style</a:t>
            </a:r>
            <a:endParaRPr lang="en-US" dirty="0"/>
          </a:p>
        </p:txBody>
      </p:sp>
      <p:sp>
        <p:nvSpPr>
          <p:cNvPr id="5124" name="Rectangle 4"/>
          <p:cNvSpPr>
            <a:spLocks noGrp="1" noChangeArrowheads="1"/>
          </p:cNvSpPr>
          <p:nvPr>
            <p:ph type="ctrTitle"/>
          </p:nvPr>
        </p:nvSpPr>
        <p:spPr bwMode="black">
          <a:xfrm>
            <a:off x="2853095" y="3795913"/>
            <a:ext cx="5862638" cy="1248280"/>
          </a:xfrm>
        </p:spPr>
        <p:txBody>
          <a:bodyPr/>
          <a:lstStyle>
            <a:lvl1pPr algn="ctr">
              <a:lnSpc>
                <a:spcPts val="4800"/>
              </a:lnSpc>
              <a:defRPr sz="4000">
                <a:solidFill>
                  <a:schemeClr val="bg1"/>
                </a:solidFill>
              </a:defRPr>
            </a:lvl1pPr>
          </a:lstStyle>
          <a:p>
            <a:r>
              <a:rPr lang="en-US" dirty="0" smtClean="0"/>
              <a:t>Click to edit Master title style</a:t>
            </a:r>
            <a:endParaRPr lang="en-US" dirty="0"/>
          </a:p>
        </p:txBody>
      </p:sp>
      <p:pic>
        <p:nvPicPr>
          <p:cNvPr id="8" name="Picture 7" descr="ISISlogo-002-C.png"/>
          <p:cNvPicPr>
            <a:picLocks noChangeAspect="1"/>
          </p:cNvPicPr>
          <p:nvPr userDrawn="1"/>
        </p:nvPicPr>
        <p:blipFill>
          <a:blip r:embed="rId3" cstate="print"/>
          <a:srcRect l="6017" r="3871"/>
          <a:stretch>
            <a:fillRect/>
          </a:stretch>
        </p:blipFill>
        <p:spPr>
          <a:xfrm>
            <a:off x="407255" y="2566467"/>
            <a:ext cx="2317032" cy="4272681"/>
          </a:xfrm>
          <a:prstGeom prst="rect">
            <a:avLst/>
          </a:prstGeom>
        </p:spPr>
      </p:pic>
      <p:sp>
        <p:nvSpPr>
          <p:cNvPr id="9" name="Rectangle 8"/>
          <p:cNvSpPr/>
          <p:nvPr userDrawn="1"/>
        </p:nvSpPr>
        <p:spPr>
          <a:xfrm>
            <a:off x="0" y="1336765"/>
            <a:ext cx="9144000" cy="41658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Integrated Science Investigation of the Sun</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
        <p:nvSpPr>
          <p:cNvPr id="17" name="TextBox 16"/>
          <p:cNvSpPr txBox="1"/>
          <p:nvPr userDrawn="1"/>
        </p:nvSpPr>
        <p:spPr>
          <a:xfrm>
            <a:off x="0" y="223149"/>
            <a:ext cx="5680364" cy="584775"/>
          </a:xfrm>
          <a:prstGeom prst="rect">
            <a:avLst/>
          </a:prstGeom>
          <a:noFill/>
        </p:spPr>
        <p:txBody>
          <a:bodyPr wrap="square" rtlCol="0">
            <a:spAutoFit/>
            <a:scene3d>
              <a:camera prst="orthographicFront"/>
              <a:lightRig rig="threePt" dir="t"/>
            </a:scene3d>
            <a:sp3d extrusionH="57150">
              <a:bevelT h="25400" prst="softRound"/>
            </a:sp3d>
          </a:bodyPr>
          <a:lstStyle/>
          <a:p>
            <a:r>
              <a:rPr lang="en-US" sz="3200" b="1" dirty="0" smtClean="0">
                <a:solidFill>
                  <a:schemeClr val="bg1"/>
                </a:solidFill>
                <a:latin typeface="Arial"/>
                <a:cs typeface="Arial"/>
              </a:rPr>
              <a:t>Solar Probe Plus</a:t>
            </a:r>
          </a:p>
        </p:txBody>
      </p:sp>
      <p:sp>
        <p:nvSpPr>
          <p:cNvPr id="18" name="Rectangle 17"/>
          <p:cNvSpPr/>
          <p:nvPr userDrawn="1"/>
        </p:nvSpPr>
        <p:spPr>
          <a:xfrm>
            <a:off x="951568" y="862284"/>
            <a:ext cx="3660105" cy="369332"/>
          </a:xfrm>
          <a:prstGeom prst="rect">
            <a:avLst/>
          </a:prstGeom>
        </p:spPr>
        <p:txBody>
          <a:bodyPr wrap="none">
            <a:spAutoFit/>
            <a:scene3d>
              <a:camera prst="orthographicFront"/>
              <a:lightRig rig="threePt" dir="t"/>
            </a:scene3d>
            <a:sp3d extrusionH="57150">
              <a:bevelT w="69850" h="38100" prst="cross"/>
            </a:sp3d>
          </a:bodyPr>
          <a:lstStyle/>
          <a:p>
            <a:r>
              <a:rPr lang="en-US" i="1" dirty="0" smtClean="0">
                <a:solidFill>
                  <a:schemeClr val="bg1"/>
                </a:solidFill>
                <a:effectLst>
                  <a:outerShdw blurRad="1270000" dist="38100" dir="21540000" sx="200000" sy="200000" algn="tl" rotWithShape="0">
                    <a:srgbClr val="000000">
                      <a:alpha val="0"/>
                    </a:srgbClr>
                  </a:outerShdw>
                </a:effectLst>
                <a:latin typeface="Arial"/>
                <a:cs typeface="Arial"/>
              </a:rPr>
              <a:t>A NASA Mission</a:t>
            </a:r>
            <a:r>
              <a:rPr lang="en-US" i="1" baseline="0" dirty="0" smtClean="0">
                <a:solidFill>
                  <a:schemeClr val="bg1"/>
                </a:solidFill>
                <a:effectLst>
                  <a:outerShdw blurRad="1270000" dist="38100" dir="21540000" sx="200000" sy="200000" algn="tl" rotWithShape="0">
                    <a:srgbClr val="000000">
                      <a:alpha val="0"/>
                    </a:srgbClr>
                  </a:outerShdw>
                </a:effectLst>
                <a:latin typeface="Arial"/>
                <a:cs typeface="Arial"/>
              </a:rPr>
              <a:t> to Touch the Sun</a:t>
            </a:r>
            <a:endParaRPr lang="en-US" i="1" dirty="0">
              <a:solidFill>
                <a:schemeClr val="bg1"/>
              </a:solidFill>
              <a:effectLst>
                <a:outerShdw blurRad="1270000" dist="38100" dir="21540000" sx="200000" sy="200000" algn="tl" rotWithShape="0">
                  <a:srgbClr val="000000">
                    <a:alpha val="0"/>
                  </a:srgbClr>
                </a:outerShdw>
              </a:effectLst>
              <a:latin typeface="Arial"/>
              <a:cs typeface="Arial"/>
            </a:endParaRPr>
          </a:p>
        </p:txBody>
      </p:sp>
      <p:sp>
        <p:nvSpPr>
          <p:cNvPr id="19" name="Rectangle 18"/>
          <p:cNvSpPr/>
          <p:nvPr userDrawn="1"/>
        </p:nvSpPr>
        <p:spPr>
          <a:xfrm>
            <a:off x="2242457" y="2630904"/>
            <a:ext cx="6901542" cy="1015663"/>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3600" b="1" i="0" cap="none" spc="0" baseline="0" dirty="0" smtClean="0">
                <a:ln w="11430"/>
                <a:solidFill>
                  <a:srgbClr val="FFDC6D"/>
                </a:solidFill>
                <a:effectLst>
                  <a:outerShdw blurRad="80000" dist="40000" dir="5040000" algn="tl">
                    <a:srgbClr val="000000">
                      <a:alpha val="30000"/>
                    </a:srgbClr>
                  </a:outerShdw>
                </a:effectLst>
                <a:latin typeface="Arial"/>
                <a:cs typeface="Arial"/>
              </a:rPr>
              <a:t>Flight Software Peer Review</a:t>
            </a:r>
          </a:p>
          <a:p>
            <a:pPr>
              <a:lnSpc>
                <a:spcPts val="2400"/>
              </a:lnSpc>
            </a:pPr>
            <a:endPar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endParaRPr>
          </a:p>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09 OCT 2013</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
        <p:nvSpPr>
          <p:cNvPr id="10" name="Rectangle 9"/>
          <p:cNvSpPr/>
          <p:nvPr userDrawn="1"/>
        </p:nvSpPr>
        <p:spPr>
          <a:xfrm>
            <a:off x="1" y="1738248"/>
            <a:ext cx="9144000" cy="41658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Energetic Particles</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1132114"/>
            <a:ext cx="8426450" cy="5238524"/>
          </a:xfrm>
        </p:spPr>
        <p:txBody>
          <a:bodyPr/>
          <a:lstStyle>
            <a:lvl1pPr>
              <a:lnSpc>
                <a:spcPct val="95000"/>
              </a:lnSpc>
              <a:spcAft>
                <a:spcPts val="300"/>
              </a:spcAft>
              <a:defRPr sz="2400"/>
            </a:lvl1pPr>
            <a:lvl2pPr marL="463550" indent="-234950">
              <a:lnSpc>
                <a:spcPct val="95000"/>
              </a:lnSpc>
              <a:spcAft>
                <a:spcPts val="300"/>
              </a:spcAft>
              <a:buClrTx/>
              <a:buSzPct val="115000"/>
              <a:buFont typeface="Wingdings" charset="2"/>
              <a:buChar char="§"/>
              <a:defRPr sz="2200"/>
            </a:lvl2pPr>
            <a:lvl3pPr>
              <a:lnSpc>
                <a:spcPct val="95000"/>
              </a:lnSpc>
              <a:spcAft>
                <a:spcPts val="300"/>
              </a:spcAft>
              <a:defRPr sz="1800"/>
            </a:lvl3pPr>
            <a:lvl4pPr>
              <a:lnSpc>
                <a:spcPct val="95000"/>
              </a:lnSpc>
              <a:spcAft>
                <a:spcPts val="300"/>
              </a:spcAft>
              <a:defRPr sz="1600"/>
            </a:lvl4pPr>
            <a:lvl5pPr>
              <a:lnSpc>
                <a:spcPct val="95000"/>
              </a:lnSpc>
              <a:spcAft>
                <a:spcPts val="300"/>
              </a:spcAf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title"/>
          </p:nvPr>
        </p:nvSpPr>
        <p:spPr bwMode="auto">
          <a:xfrm>
            <a:off x="683879" y="185100"/>
            <a:ext cx="7199939" cy="67551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198709"/>
            <a:ext cx="4137025" cy="5286615"/>
          </a:xfrm>
        </p:spPr>
        <p:txBody>
          <a:bodyPr/>
          <a:lstStyle>
            <a:lvl1pPr>
              <a:spcAft>
                <a:spcPts val="0"/>
              </a:spcAft>
              <a:defRPr sz="2400"/>
            </a:lvl1pPr>
            <a:lvl2pPr marL="463550" indent="-234950">
              <a:spcAft>
                <a:spcPts val="0"/>
              </a:spcAft>
              <a:buClrTx/>
              <a:buFont typeface="Wingdings" charset="2"/>
              <a:buChar char="§"/>
              <a:defRPr sz="2200"/>
            </a:lvl2pPr>
            <a:lvl3pPr>
              <a:spcAft>
                <a:spcPts val="0"/>
              </a:spcAft>
              <a:defRPr sz="2000"/>
            </a:lvl3pPr>
            <a:lvl4pPr>
              <a:spcAft>
                <a:spcPts val="0"/>
              </a:spcAft>
              <a:defRPr sz="1800"/>
            </a:lvl4pPr>
            <a:lvl5pPr>
              <a:spcAft>
                <a:spcPts val="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2"/>
          </p:nvPr>
        </p:nvSpPr>
        <p:spPr>
          <a:xfrm>
            <a:off x="4582584" y="1206393"/>
            <a:ext cx="4137025" cy="5286615"/>
          </a:xfrm>
        </p:spPr>
        <p:txBody>
          <a:bodyPr/>
          <a:lstStyle>
            <a:lvl1pPr>
              <a:spcAft>
                <a:spcPts val="0"/>
              </a:spcAft>
              <a:defRPr sz="2400"/>
            </a:lvl1pPr>
            <a:lvl2pPr marL="463550" indent="-234950">
              <a:spcAft>
                <a:spcPts val="0"/>
              </a:spcAft>
              <a:buClrTx/>
              <a:buFont typeface="Wingdings" charset="2"/>
              <a:buChar char="§"/>
              <a:defRPr sz="2000"/>
            </a:lvl2pPr>
            <a:lvl3pPr>
              <a:spcAft>
                <a:spcPts val="0"/>
              </a:spcAft>
              <a:defRPr sz="1800"/>
            </a:lvl3pPr>
            <a:lvl4pPr>
              <a:spcAft>
                <a:spcPts val="0"/>
              </a:spcAft>
              <a:defRPr sz="1600"/>
            </a:lvl4pPr>
            <a:lvl5pPr>
              <a:spcAft>
                <a:spcPts val="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descr="BlueSolarProbePlusBannerTemplate.jpg"/>
          <p:cNvPicPr>
            <a:picLocks noChangeAspect="1"/>
          </p:cNvPicPr>
          <p:nvPr/>
        </p:nvPicPr>
        <p:blipFill>
          <a:blip r:embed="rId6" cstate="print"/>
          <a:srcRect t="39458" b="50794"/>
          <a:stretch>
            <a:fillRect/>
          </a:stretch>
        </p:blipFill>
        <p:spPr>
          <a:xfrm>
            <a:off x="0" y="130628"/>
            <a:ext cx="9144000" cy="791456"/>
          </a:xfrm>
          <a:prstGeom prst="rect">
            <a:avLst/>
          </a:prstGeom>
        </p:spPr>
      </p:pic>
      <p:sp>
        <p:nvSpPr>
          <p:cNvPr id="1027" name="Rectangle 3"/>
          <p:cNvSpPr>
            <a:spLocks noGrp="1" noChangeArrowheads="1"/>
          </p:cNvSpPr>
          <p:nvPr>
            <p:ph type="body" idx="1"/>
          </p:nvPr>
        </p:nvSpPr>
        <p:spPr bwMode="auto">
          <a:xfrm>
            <a:off x="358775" y="1167973"/>
            <a:ext cx="8426450" cy="52026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3" name="Line 7"/>
          <p:cNvSpPr>
            <a:spLocks noChangeShapeType="1"/>
          </p:cNvSpPr>
          <p:nvPr/>
        </p:nvSpPr>
        <p:spPr bwMode="gray">
          <a:xfrm flipV="1">
            <a:off x="304800" y="6593649"/>
            <a:ext cx="8501104" cy="0"/>
          </a:xfrm>
          <a:prstGeom prst="line">
            <a:avLst/>
          </a:prstGeom>
          <a:noFill/>
          <a:ln w="38100">
            <a:solidFill>
              <a:srgbClr val="01255B"/>
            </a:solidFill>
            <a:round/>
            <a:headEnd/>
            <a:tailEnd/>
          </a:ln>
          <a:effectLst/>
        </p:spPr>
        <p:txBody>
          <a:bodyPr/>
          <a:lstStyle/>
          <a:p>
            <a:pPr>
              <a:defRPr/>
            </a:pPr>
            <a:endParaRPr lang="en-US" dirty="0"/>
          </a:p>
        </p:txBody>
      </p:sp>
      <p:cxnSp>
        <p:nvCxnSpPr>
          <p:cNvPr id="18" name="Straight Connector 17"/>
          <p:cNvCxnSpPr/>
          <p:nvPr/>
        </p:nvCxnSpPr>
        <p:spPr bwMode="auto">
          <a:xfrm>
            <a:off x="9607138" y="843148"/>
            <a:ext cx="914400" cy="914400"/>
          </a:xfrm>
          <a:prstGeom prst="line">
            <a:avLst/>
          </a:prstGeom>
          <a:blipFill dpi="0" rotWithShape="0">
            <a:blip r:embed="rId7" cstate="print"/>
            <a:srcRect/>
            <a:stretch>
              <a:fillRect/>
            </a:stretch>
          </a:blipFill>
          <a:ln w="9525" cap="flat" cmpd="sng" algn="ctr">
            <a:noFill/>
            <a:prstDash val="solid"/>
            <a:round/>
            <a:headEnd type="none" w="med" len="med"/>
            <a:tailEnd type="none" w="med" len="med"/>
          </a:ln>
          <a:effectLst/>
        </p:spPr>
      </p:cxnSp>
      <p:sp>
        <p:nvSpPr>
          <p:cNvPr id="1030" name="Rectangle 6"/>
          <p:cNvSpPr>
            <a:spLocks noGrp="1" noChangeArrowheads="1"/>
          </p:cNvSpPr>
          <p:nvPr>
            <p:ph type="title"/>
          </p:nvPr>
        </p:nvSpPr>
        <p:spPr bwMode="auto">
          <a:xfrm>
            <a:off x="683879" y="185100"/>
            <a:ext cx="7199939" cy="67551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pic>
        <p:nvPicPr>
          <p:cNvPr id="22" name="Picture 21" descr="ISISlogo-002-C.png"/>
          <p:cNvPicPr>
            <a:picLocks noChangeAspect="1"/>
          </p:cNvPicPr>
          <p:nvPr/>
        </p:nvPicPr>
        <p:blipFill>
          <a:blip r:embed="rId8" cstate="print"/>
          <a:srcRect l="10039" t="1937" r="9771" b="2194"/>
          <a:stretch>
            <a:fillRect/>
          </a:stretch>
        </p:blipFill>
        <p:spPr>
          <a:xfrm>
            <a:off x="30736" y="15368"/>
            <a:ext cx="545566" cy="1083832"/>
          </a:xfrm>
          <a:prstGeom prst="rect">
            <a:avLst/>
          </a:prstGeom>
        </p:spPr>
      </p:pic>
      <p:pic>
        <p:nvPicPr>
          <p:cNvPr id="24" name="Picture 23" descr="BlueSolarProbePlusBannerTemplate.jpg"/>
          <p:cNvPicPr>
            <a:picLocks noChangeAspect="1"/>
          </p:cNvPicPr>
          <p:nvPr/>
        </p:nvPicPr>
        <p:blipFill>
          <a:blip r:embed="rId6" cstate="print"/>
          <a:srcRect l="61611" b="71746"/>
          <a:stretch>
            <a:fillRect/>
          </a:stretch>
        </p:blipFill>
        <p:spPr>
          <a:xfrm>
            <a:off x="7942550" y="202410"/>
            <a:ext cx="1183808" cy="653447"/>
          </a:xfrm>
          <a:prstGeom prst="rect">
            <a:avLst/>
          </a:prstGeom>
        </p:spPr>
      </p:pic>
      <p:sp>
        <p:nvSpPr>
          <p:cNvPr id="16" name="TextBox 15"/>
          <p:cNvSpPr txBox="1"/>
          <p:nvPr/>
        </p:nvSpPr>
        <p:spPr>
          <a:xfrm>
            <a:off x="7945291" y="628630"/>
            <a:ext cx="1213820" cy="271869"/>
          </a:xfrm>
          <a:prstGeom prst="rect">
            <a:avLst/>
          </a:prstGeom>
          <a:noFill/>
        </p:spPr>
        <p:txBody>
          <a:bodyPr wrap="square" rtlCol="0">
            <a:spAutoFit/>
          </a:bodyPr>
          <a:lstStyle/>
          <a:p>
            <a:pPr marL="0" marR="0" indent="0" algn="r" defTabSz="914400" rtl="0" eaLnBrk="1" fontAlgn="base" latinLnBrk="0" hangingPunct="1">
              <a:lnSpc>
                <a:spcPts val="700"/>
              </a:lnSpc>
              <a:spcBef>
                <a:spcPct val="0"/>
              </a:spcBef>
              <a:spcAft>
                <a:spcPct val="0"/>
              </a:spcAft>
              <a:buClrTx/>
              <a:buSzTx/>
              <a:buFontTx/>
              <a:buNone/>
              <a:tabLst/>
              <a:defRPr/>
            </a:pPr>
            <a:r>
              <a:rPr lang="en-US" sz="500" b="1" dirty="0" smtClean="0">
                <a:solidFill>
                  <a:schemeClr val="bg1"/>
                </a:solidFill>
                <a:latin typeface="Arial"/>
                <a:cs typeface="Arial"/>
              </a:rPr>
              <a:t>Solar Probe Plus</a:t>
            </a:r>
          </a:p>
          <a:p>
            <a:pPr algn="r">
              <a:lnSpc>
                <a:spcPts val="700"/>
              </a:lnSpc>
            </a:pPr>
            <a:r>
              <a:rPr lang="en-US" sz="500" b="1" i="1" dirty="0" smtClean="0">
                <a:solidFill>
                  <a:schemeClr val="bg1"/>
                </a:solidFill>
                <a:latin typeface="Arial"/>
                <a:cs typeface="Arial"/>
              </a:rPr>
              <a:t>A NASA Mission</a:t>
            </a:r>
            <a:r>
              <a:rPr lang="en-US" sz="500" b="1" i="1" baseline="0" dirty="0" smtClean="0">
                <a:solidFill>
                  <a:schemeClr val="bg1"/>
                </a:solidFill>
                <a:latin typeface="Arial"/>
                <a:cs typeface="Arial"/>
              </a:rPr>
              <a:t> to Touch the Sun</a:t>
            </a:r>
            <a:endParaRPr lang="en-US" sz="500" b="1" i="1" dirty="0" smtClean="0">
              <a:solidFill>
                <a:schemeClr val="bg1"/>
              </a:solidFill>
              <a:latin typeface="Arial"/>
              <a:cs typeface="Arial"/>
            </a:endParaRPr>
          </a:p>
        </p:txBody>
      </p:sp>
      <p:sp>
        <p:nvSpPr>
          <p:cNvPr id="29" name="TextBox 28"/>
          <p:cNvSpPr txBox="1"/>
          <p:nvPr/>
        </p:nvSpPr>
        <p:spPr>
          <a:xfrm>
            <a:off x="315045" y="6608269"/>
            <a:ext cx="998925" cy="246221"/>
          </a:xfrm>
          <a:prstGeom prst="rect">
            <a:avLst/>
          </a:prstGeom>
          <a:noFill/>
        </p:spPr>
        <p:txBody>
          <a:bodyPr wrap="square" rtlCol="0">
            <a:spAutoFit/>
          </a:bodyPr>
          <a:lstStyle/>
          <a:p>
            <a:pPr algn="l"/>
            <a:fld id="{2D0F559F-C369-4EF5-8FAC-43A9680FDB1E}" type="slidenum">
              <a:rPr lang="en-US" sz="1000" smtClean="0"/>
              <a:pPr algn="l"/>
              <a:t>‹#›</a:t>
            </a:fld>
            <a:endParaRPr lang="en-US" sz="1000" dirty="0"/>
          </a:p>
        </p:txBody>
      </p:sp>
      <p:sp>
        <p:nvSpPr>
          <p:cNvPr id="30" name="TextBox 29"/>
          <p:cNvSpPr txBox="1"/>
          <p:nvPr/>
        </p:nvSpPr>
        <p:spPr>
          <a:xfrm>
            <a:off x="7271657" y="6606989"/>
            <a:ext cx="1534245" cy="246221"/>
          </a:xfrm>
          <a:prstGeom prst="rect">
            <a:avLst/>
          </a:prstGeom>
          <a:noFill/>
        </p:spPr>
        <p:txBody>
          <a:bodyPr wrap="square" rtlCol="0">
            <a:spAutoFit/>
          </a:bodyPr>
          <a:lstStyle/>
          <a:p>
            <a:pPr algn="r"/>
            <a:r>
              <a:rPr lang="en-US" sz="1000" dirty="0" smtClean="0"/>
              <a:t>05 - 06 NOV 2013</a:t>
            </a:r>
            <a:endParaRPr lang="en-US" sz="1000" dirty="0"/>
          </a:p>
        </p:txBody>
      </p:sp>
      <p:sp>
        <p:nvSpPr>
          <p:cNvPr id="32" name="TextBox 31"/>
          <p:cNvSpPr txBox="1"/>
          <p:nvPr/>
        </p:nvSpPr>
        <p:spPr>
          <a:xfrm>
            <a:off x="2297527" y="6605709"/>
            <a:ext cx="4579684" cy="246221"/>
          </a:xfrm>
          <a:prstGeom prst="rect">
            <a:avLst/>
          </a:prstGeom>
          <a:noFill/>
        </p:spPr>
        <p:txBody>
          <a:bodyPr wrap="square" rtlCol="0">
            <a:spAutoFit/>
          </a:bodyPr>
          <a:lstStyle/>
          <a:p>
            <a:pPr algn="ctr"/>
            <a:r>
              <a:rPr lang="en-US" sz="1000" dirty="0" smtClean="0"/>
              <a:t>ISIS PDR – 16 – </a:t>
            </a:r>
            <a:r>
              <a:rPr lang="en-US" sz="1000" baseline="0" dirty="0" smtClean="0"/>
              <a:t> EPI-Hi Software</a:t>
            </a:r>
            <a:endParaRPr lang="en-US" sz="1000" dirty="0"/>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4" r:id="rId3"/>
    <p:sldLayoutId id="2147483666" r:id="rId4"/>
  </p:sldLayoutIdLst>
  <p:transition spd="med">
    <p:fade/>
  </p:transition>
  <p:hf hdr="0" ftr="0"/>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227013" indent="-227013" algn="l" rtl="0" eaLnBrk="1" fontAlgn="base" hangingPunct="1">
        <a:lnSpc>
          <a:spcPct val="85000"/>
        </a:lnSpc>
        <a:spcBef>
          <a:spcPct val="0"/>
        </a:spcBef>
        <a:spcAft>
          <a:spcPct val="25000"/>
        </a:spcAft>
        <a:buFont typeface="Wingdings" pitchFamily="2" charset="2"/>
        <a:buChar char="§"/>
        <a:defRPr sz="2400" b="0">
          <a:solidFill>
            <a:schemeClr val="tx1"/>
          </a:solidFill>
          <a:latin typeface="+mn-lt"/>
          <a:ea typeface="+mn-ea"/>
          <a:cs typeface="+mn-cs"/>
        </a:defRPr>
      </a:lvl1pPr>
      <a:lvl2pPr marL="463550" indent="-234950" algn="l" rtl="0" eaLnBrk="1" fontAlgn="base" hangingPunct="1">
        <a:lnSpc>
          <a:spcPct val="85000"/>
        </a:lnSpc>
        <a:spcBef>
          <a:spcPct val="0"/>
        </a:spcBef>
        <a:spcAft>
          <a:spcPct val="25000"/>
        </a:spcAft>
        <a:buFont typeface="Wingdings" pitchFamily="2" charset="2"/>
        <a:buChar char="§"/>
        <a:defRPr sz="2200" b="0">
          <a:solidFill>
            <a:schemeClr val="tx1"/>
          </a:solidFill>
          <a:latin typeface="+mn-lt"/>
        </a:defRPr>
      </a:lvl2pPr>
      <a:lvl3pPr marL="798513" indent="-230188" algn="l" rtl="0" eaLnBrk="1" fontAlgn="base" hangingPunct="1">
        <a:lnSpc>
          <a:spcPct val="85000"/>
        </a:lnSpc>
        <a:spcBef>
          <a:spcPct val="0"/>
        </a:spcBef>
        <a:spcAft>
          <a:spcPct val="25000"/>
        </a:spcAft>
        <a:buFont typeface="Wingdings" pitchFamily="2" charset="2"/>
        <a:buChar char="§"/>
        <a:defRPr sz="1800" b="0">
          <a:solidFill>
            <a:schemeClr val="tx1"/>
          </a:solidFill>
          <a:latin typeface="+mn-lt"/>
        </a:defRPr>
      </a:lvl3pPr>
      <a:lvl4pPr marL="1144588" indent="-230188" algn="l" rtl="0" eaLnBrk="1" fontAlgn="base" hangingPunct="1">
        <a:lnSpc>
          <a:spcPct val="85000"/>
        </a:lnSpc>
        <a:spcBef>
          <a:spcPct val="0"/>
        </a:spcBef>
        <a:spcAft>
          <a:spcPct val="25000"/>
        </a:spcAft>
        <a:buFont typeface="Wingdings" pitchFamily="2" charset="2"/>
        <a:buChar char="§"/>
        <a:defRPr sz="1600" b="0">
          <a:solidFill>
            <a:schemeClr val="tx1"/>
          </a:solidFill>
          <a:latin typeface="+mn-lt"/>
        </a:defRPr>
      </a:lvl4pPr>
      <a:lvl5pPr marL="1482725" indent="-222250" algn="l" rtl="0" eaLnBrk="1" fontAlgn="base" hangingPunct="1">
        <a:lnSpc>
          <a:spcPct val="85000"/>
        </a:lnSpc>
        <a:spcBef>
          <a:spcPct val="0"/>
        </a:spcBef>
        <a:spcAft>
          <a:spcPct val="25000"/>
        </a:spcAft>
        <a:buFont typeface="Wingdings" pitchFamily="2" charset="2"/>
        <a:buChar char="§"/>
        <a:defRPr sz="1400" b="0">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Andrew Davis, Rick Cook</a:t>
            </a:r>
          </a:p>
        </p:txBody>
      </p:sp>
      <p:sp>
        <p:nvSpPr>
          <p:cNvPr id="5" name="Title 4"/>
          <p:cNvSpPr>
            <a:spLocks noGrp="1"/>
          </p:cNvSpPr>
          <p:nvPr>
            <p:ph type="ctrTitle"/>
          </p:nvPr>
        </p:nvSpPr>
        <p:spPr/>
        <p:txBody>
          <a:bodyPr/>
          <a:lstStyle/>
          <a:p>
            <a:r>
              <a:rPr lang="en-US" dirty="0" smtClean="0"/>
              <a:t>EPI-Hi Flight Software</a:t>
            </a:r>
            <a:endParaRPr lang="en-US"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Software Flow – DPU MISC</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062" y="1004887"/>
            <a:ext cx="7381875" cy="4848225"/>
          </a:xfrm>
          <a:prstGeom prst="rect">
            <a:avLst/>
          </a:prstGeom>
        </p:spPr>
      </p:pic>
    </p:spTree>
    <p:extLst>
      <p:ext uri="{BB962C8B-B14F-4D97-AF65-F5344CB8AC3E}">
        <p14:creationId xmlns:p14="http://schemas.microsoft.com/office/powerpoint/2010/main" val="1352623784"/>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Satellite MISC Software Tasks</a:t>
            </a:r>
            <a:endParaRPr lang="en-US" dirty="0"/>
          </a:p>
        </p:txBody>
      </p:sp>
      <p:sp>
        <p:nvSpPr>
          <p:cNvPr id="3" name="Content Placeholder 2"/>
          <p:cNvSpPr>
            <a:spLocks noGrp="1"/>
          </p:cNvSpPr>
          <p:nvPr>
            <p:ph idx="1"/>
          </p:nvPr>
        </p:nvSpPr>
        <p:spPr>
          <a:xfrm>
            <a:off x="261258" y="1132114"/>
            <a:ext cx="8665028" cy="5238524"/>
          </a:xfrm>
        </p:spPr>
        <p:txBody>
          <a:bodyPr/>
          <a:lstStyle/>
          <a:p>
            <a:r>
              <a:rPr lang="en-US" sz="2000" dirty="0"/>
              <a:t>Forth operating system and low-level I/O routines</a:t>
            </a:r>
          </a:p>
          <a:p>
            <a:r>
              <a:rPr lang="en-US" sz="2000" dirty="0"/>
              <a:t>Science data acquisition</a:t>
            </a:r>
          </a:p>
          <a:p>
            <a:r>
              <a:rPr lang="en-US" sz="2000" dirty="0"/>
              <a:t>Science data processing and reduction (particle ID)</a:t>
            </a:r>
          </a:p>
          <a:p>
            <a:r>
              <a:rPr lang="en-US" sz="2000" dirty="0"/>
              <a:t>Housekeeping data acquisition</a:t>
            </a:r>
          </a:p>
          <a:p>
            <a:r>
              <a:rPr lang="en-US" sz="2000" dirty="0"/>
              <a:t>Processing of status, time-synchronization, and command data from the EPI-Hi DPU</a:t>
            </a:r>
          </a:p>
          <a:p>
            <a:r>
              <a:rPr lang="en-US" sz="2000" dirty="0"/>
              <a:t>Monitor key counting rates and adjust the telescope operating condition to optimize data quality </a:t>
            </a:r>
          </a:p>
          <a:p>
            <a:r>
              <a:rPr lang="en-US" sz="2000" dirty="0"/>
              <a:t>Monitor temperatures and adjust detector gain/offset settings to compensate for temperature variations</a:t>
            </a:r>
          </a:p>
          <a:p>
            <a:r>
              <a:rPr lang="en-US" sz="2000" dirty="0"/>
              <a:t>Formatting and transfer of science &amp; housekeeping data and command responses to the EPI-Hi DPU</a:t>
            </a:r>
          </a:p>
          <a:p>
            <a:r>
              <a:rPr lang="en-US" sz="2000" dirty="0"/>
              <a:t>Setup and control of any instrument HV, bias supply, heaters, etc. not controlled by the EPI-Hi DPU.</a:t>
            </a:r>
          </a:p>
        </p:txBody>
      </p:sp>
    </p:spTree>
    <p:extLst>
      <p:ext uri="{BB962C8B-B14F-4D97-AF65-F5344CB8AC3E}">
        <p14:creationId xmlns:p14="http://schemas.microsoft.com/office/powerpoint/2010/main" val="1328484577"/>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Software Flow – HET MISC</a:t>
            </a:r>
            <a:endParaRPr lang="en-US" dirty="0"/>
          </a:p>
        </p:txBody>
      </p:sp>
      <p:sp>
        <p:nvSpPr>
          <p:cNvPr id="4" name="TextBox 3"/>
          <p:cNvSpPr txBox="1"/>
          <p:nvPr/>
        </p:nvSpPr>
        <p:spPr>
          <a:xfrm>
            <a:off x="4036400" y="3690257"/>
            <a:ext cx="646332" cy="369332"/>
          </a:xfrm>
          <a:prstGeom prst="rect">
            <a:avLst/>
          </a:prstGeom>
          <a:noFill/>
        </p:spPr>
        <p:txBody>
          <a:bodyPr wrap="none" rtlCol="0">
            <a:spAutoFit/>
          </a:bodyPr>
          <a:lstStyle/>
          <a:p>
            <a:r>
              <a:rPr lang="en-US" dirty="0" smtClean="0"/>
              <a:t>TBD</a:t>
            </a:r>
            <a:endParaRPr lang="en-US" dirty="0"/>
          </a:p>
        </p:txBody>
      </p:sp>
    </p:spTree>
    <p:extLst>
      <p:ext uri="{BB962C8B-B14F-4D97-AF65-F5344CB8AC3E}">
        <p14:creationId xmlns:p14="http://schemas.microsoft.com/office/powerpoint/2010/main" val="1803370782"/>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Integration</a:t>
            </a:r>
            <a:r>
              <a:rPr lang="en-US" dirty="0"/>
              <a:t>, </a:t>
            </a:r>
            <a:r>
              <a:rPr lang="en-US" dirty="0" smtClean="0"/>
              <a:t>Testing </a:t>
            </a:r>
            <a:r>
              <a:rPr lang="en-US" dirty="0"/>
              <a:t>and </a:t>
            </a:r>
            <a:r>
              <a:rPr lang="en-US" dirty="0" smtClean="0"/>
              <a:t>Verification</a:t>
            </a:r>
            <a:endParaRPr lang="en-US" dirty="0"/>
          </a:p>
        </p:txBody>
      </p:sp>
      <p:sp>
        <p:nvSpPr>
          <p:cNvPr id="3" name="Content Placeholder 2"/>
          <p:cNvSpPr>
            <a:spLocks noGrp="1"/>
          </p:cNvSpPr>
          <p:nvPr>
            <p:ph idx="1"/>
          </p:nvPr>
        </p:nvSpPr>
        <p:spPr>
          <a:xfrm>
            <a:off x="261258" y="1132114"/>
            <a:ext cx="8665028" cy="5238524"/>
          </a:xfrm>
        </p:spPr>
        <p:txBody>
          <a:bodyPr/>
          <a:lstStyle/>
          <a:p>
            <a:r>
              <a:rPr lang="en-US" sz="1400" dirty="0"/>
              <a:t>The EPI-Hi Flight Software Test Plan </a:t>
            </a:r>
            <a:r>
              <a:rPr lang="en-US" sz="1400" dirty="0" smtClean="0"/>
              <a:t>document </a:t>
            </a:r>
            <a:r>
              <a:rPr lang="en-US" sz="1400" dirty="0"/>
              <a:t>will define this plan in detail. This plan will include a software requirements verification matrix.</a:t>
            </a:r>
          </a:p>
          <a:p>
            <a:r>
              <a:rPr lang="en-US" sz="1400" dirty="0" smtClean="0"/>
              <a:t>Software </a:t>
            </a:r>
            <a:r>
              <a:rPr lang="en-US" sz="1400" dirty="0"/>
              <a:t>tests will start at the module level. As the code builds up, system-level testing will start, and the majority of the test time will be targeted at the system level. </a:t>
            </a:r>
          </a:p>
          <a:p>
            <a:r>
              <a:rPr lang="en-US" sz="1400" dirty="0" smtClean="0"/>
              <a:t>A </a:t>
            </a:r>
            <a:r>
              <a:rPr lang="en-US" sz="1400" dirty="0"/>
              <a:t>Test Readiness Review will precede formal acceptance testing. SPP Project and ISIS personnel will oversee/participate in this review.</a:t>
            </a:r>
          </a:p>
          <a:p>
            <a:r>
              <a:rPr lang="en-US" sz="1400" dirty="0" smtClean="0"/>
              <a:t>Formal </a:t>
            </a:r>
            <a:r>
              <a:rPr lang="en-US" sz="1400" dirty="0"/>
              <a:t>acceptance tests will be performed on the EPI-Hi instrument, including the flight software, during the EPI-Hi integration and test phase. </a:t>
            </a:r>
          </a:p>
          <a:p>
            <a:r>
              <a:rPr lang="en-US" sz="1400" dirty="0" smtClean="0"/>
              <a:t>During </a:t>
            </a:r>
            <a:r>
              <a:rPr lang="en-US" sz="1400" dirty="0"/>
              <a:t>environmental tests and SPP I&amp;T, more experience will be gained with the flight software, real sensor data, and with controlling the instrument via the SOC-MOC interfaces. Flight software changes may be expected as a result. Any changes in the flight software at this stage will result in CCB review, and a repeat of these acceptance tests. </a:t>
            </a:r>
          </a:p>
          <a:p>
            <a:r>
              <a:rPr lang="en-US" sz="1400" dirty="0" smtClean="0"/>
              <a:t>The </a:t>
            </a:r>
            <a:r>
              <a:rPr lang="en-US" sz="1400" dirty="0"/>
              <a:t>acceptance tests for the EPI-Hi flight software will be designed to verify each of the software functional requirements as called out in the requirements documents </a:t>
            </a:r>
            <a:r>
              <a:rPr lang="en-US" sz="1400" dirty="0" smtClean="0"/>
              <a:t> </a:t>
            </a:r>
            <a:r>
              <a:rPr lang="en-US" sz="1400" dirty="0"/>
              <a:t>and also the functions provided by the Forth operating system, the I/O API, and the multitasking software running on the MISC processors. </a:t>
            </a:r>
          </a:p>
          <a:p>
            <a:r>
              <a:rPr lang="en-US" sz="1400" dirty="0" smtClean="0"/>
              <a:t>A </a:t>
            </a:r>
            <a:r>
              <a:rPr lang="en-US" sz="1400" dirty="0"/>
              <a:t>software requirements verification matrix will be created and maintained by the EPI-Hi team to aid in verifying that the software meets the requirements. The matrix will be available for review by the SPP Project. A preliminary software requirements verification matrix will be presented at CDR and a final version will be presented at the Software Acceptance Review, following successful completion of the acceptance tests.</a:t>
            </a:r>
          </a:p>
          <a:p>
            <a:r>
              <a:rPr lang="en-US" sz="1400" dirty="0" smtClean="0"/>
              <a:t>A </a:t>
            </a:r>
            <a:r>
              <a:rPr lang="en-US" sz="1400" dirty="0"/>
              <a:t>Software Acceptance Review will follow the successful completion of the acceptance tests, and the EPI-Hi team will present a test report. SPP Project will oversee/participate in this review.</a:t>
            </a:r>
          </a:p>
          <a:p>
            <a:endParaRPr lang="en-US" sz="2000" dirty="0"/>
          </a:p>
        </p:txBody>
      </p:sp>
    </p:spTree>
    <p:extLst>
      <p:ext uri="{BB962C8B-B14F-4D97-AF65-F5344CB8AC3E}">
        <p14:creationId xmlns:p14="http://schemas.microsoft.com/office/powerpoint/2010/main" val="1108760099"/>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sz="2800" dirty="0" smtClean="0"/>
              <a:t>Software Maintenance, Configuration Management</a:t>
            </a:r>
            <a:endParaRPr lang="en-US" sz="2800" dirty="0"/>
          </a:p>
        </p:txBody>
      </p:sp>
      <p:sp>
        <p:nvSpPr>
          <p:cNvPr id="3" name="Content Placeholder 2"/>
          <p:cNvSpPr>
            <a:spLocks noGrp="1"/>
          </p:cNvSpPr>
          <p:nvPr>
            <p:ph idx="1"/>
          </p:nvPr>
        </p:nvSpPr>
        <p:spPr>
          <a:xfrm>
            <a:off x="261258" y="1132114"/>
            <a:ext cx="8665028" cy="5238524"/>
          </a:xfrm>
        </p:spPr>
        <p:txBody>
          <a:bodyPr/>
          <a:lstStyle/>
          <a:p>
            <a:r>
              <a:rPr lang="en-US" sz="1800" dirty="0" smtClean="0"/>
              <a:t>Version control and software archiving: achieved via Subversion version control system (SVN) (http://subversion.apache.org/). The subversion server is hosted and maintained by Caltech Space Radiation Lab IT personnel. It is access-controlled for security, and is backed-up regularly. </a:t>
            </a:r>
          </a:p>
          <a:p>
            <a:r>
              <a:rPr lang="en-US" sz="1800" dirty="0" smtClean="0"/>
              <a:t>The lead engineer will maintain the structure of the SVN repository, including separate directories for each of the MISC’s flight software, separate directories for different software builds, etc. </a:t>
            </a:r>
          </a:p>
          <a:p>
            <a:r>
              <a:rPr lang="en-US" sz="1800" dirty="0" smtClean="0"/>
              <a:t>All problems and change requests will be documented/tracked in the Software Development Log by the lead engineer. Given such a small </a:t>
            </a:r>
            <a:r>
              <a:rPr lang="en-US" sz="1800" dirty="0" err="1" smtClean="0"/>
              <a:t>dev</a:t>
            </a:r>
            <a:r>
              <a:rPr lang="en-US" sz="1800" dirty="0" smtClean="0"/>
              <a:t> team, a change request tool such as JIRA is an unnecessary overhead. </a:t>
            </a:r>
          </a:p>
          <a:p>
            <a:r>
              <a:rPr lang="en-US" sz="1800" dirty="0" smtClean="0"/>
              <a:t>After the beginning of I&amp;T with flight hardware, all flight software changes will be approved by a CCB prior to being loaded into flight hardware. Also after this point, Version Description Documents (VDDs) will accompany all Software releases. The VDD will contain the functionality of the release, a list of closed software problem reports, a list of any liens/workarounds, installation instructions, and a list of deliverable source code files.</a:t>
            </a:r>
          </a:p>
          <a:p>
            <a:r>
              <a:rPr lang="en-US" sz="1800" dirty="0" smtClean="0"/>
              <a:t>The CCB membership will consist of the EPI-Hi lead engineer and software developer, and the Epi-Hi Project Manager, plus any other ISIS or SPP Project engineers that the QA team at SWRI deems necessary.</a:t>
            </a:r>
          </a:p>
          <a:p>
            <a:endParaRPr lang="en-US" sz="2000" dirty="0"/>
          </a:p>
        </p:txBody>
      </p:sp>
    </p:spTree>
    <p:extLst>
      <p:ext uri="{BB962C8B-B14F-4D97-AF65-F5344CB8AC3E}">
        <p14:creationId xmlns:p14="http://schemas.microsoft.com/office/powerpoint/2010/main" val="1696270260"/>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sz="2800" dirty="0" smtClean="0"/>
              <a:t>Software Heritage</a:t>
            </a:r>
            <a:endParaRPr lang="en-US" sz="2800" dirty="0"/>
          </a:p>
        </p:txBody>
      </p:sp>
      <p:sp>
        <p:nvSpPr>
          <p:cNvPr id="3" name="Content Placeholder 2"/>
          <p:cNvSpPr>
            <a:spLocks noGrp="1"/>
          </p:cNvSpPr>
          <p:nvPr>
            <p:ph idx="1"/>
          </p:nvPr>
        </p:nvSpPr>
        <p:spPr>
          <a:xfrm>
            <a:off x="261258" y="1132114"/>
            <a:ext cx="8665028" cy="5238524"/>
          </a:xfrm>
        </p:spPr>
        <p:txBody>
          <a:bodyPr/>
          <a:lstStyle/>
          <a:p>
            <a:r>
              <a:rPr lang="en-US" dirty="0"/>
              <a:t>The flight software inherits some major components from previous projects:</a:t>
            </a:r>
          </a:p>
          <a:p>
            <a:pPr lvl="1"/>
            <a:r>
              <a:rPr lang="en-US" sz="1800" dirty="0"/>
              <a:t>The Forth kernel and real-time multi-tasking S/W are the same as for the SEP instrument suite on STEREO, the NuSTAR mission, and the many MISC processors used ubiquitously in ground test equipment at Caltech</a:t>
            </a:r>
          </a:p>
          <a:p>
            <a:pPr lvl="1"/>
            <a:r>
              <a:rPr lang="en-US" sz="1800" dirty="0"/>
              <a:t>The inter-MISC communication S/W is the same as for STEREO &amp;</a:t>
            </a:r>
            <a:r>
              <a:rPr lang="en-US" sz="1800" dirty="0" smtClean="0"/>
              <a:t> </a:t>
            </a:r>
            <a:r>
              <a:rPr lang="en-US" sz="1800" dirty="0"/>
              <a:t>NuSTAR</a:t>
            </a:r>
          </a:p>
          <a:p>
            <a:pPr lvl="1"/>
            <a:r>
              <a:rPr lang="en-US" sz="1800" dirty="0"/>
              <a:t>The software for packetizing instrument data into CCSDS packets and scheduling the transfer of data packets to the spacecraft is the same as for STEREO &amp;</a:t>
            </a:r>
            <a:r>
              <a:rPr lang="en-US" sz="1800" dirty="0" smtClean="0"/>
              <a:t> </a:t>
            </a:r>
            <a:r>
              <a:rPr lang="en-US" sz="1800" dirty="0"/>
              <a:t>NuSTAR</a:t>
            </a:r>
          </a:p>
          <a:p>
            <a:pPr lvl="1"/>
            <a:r>
              <a:rPr lang="en-US" sz="1800" dirty="0"/>
              <a:t>The software for processing instrument commands, routing commands to </a:t>
            </a:r>
            <a:r>
              <a:rPr lang="en-US" sz="1800" dirty="0" smtClean="0"/>
              <a:t>detector module </a:t>
            </a:r>
            <a:r>
              <a:rPr lang="en-US" sz="1800" dirty="0"/>
              <a:t>MISCs, and packetizing command responses is the same as for </a:t>
            </a:r>
            <a:r>
              <a:rPr lang="en-US" sz="1800" dirty="0" smtClean="0"/>
              <a:t>STEREO &amp; NuSTAR, except for the unpacking of the commands from the telecommand ITF.</a:t>
            </a:r>
          </a:p>
          <a:p>
            <a:pPr lvl="1"/>
            <a:r>
              <a:rPr lang="en-US" sz="1800" dirty="0" smtClean="0"/>
              <a:t>The onboard analysis and binning of particle event data by the detector module MISCs has significant heritage from STEREO</a:t>
            </a:r>
            <a:endParaRPr lang="en-US" sz="1800" dirty="0"/>
          </a:p>
          <a:p>
            <a:endParaRPr lang="en-US" sz="2000" dirty="0"/>
          </a:p>
        </p:txBody>
      </p:sp>
    </p:spTree>
    <p:extLst>
      <p:ext uri="{BB962C8B-B14F-4D97-AF65-F5344CB8AC3E}">
        <p14:creationId xmlns:p14="http://schemas.microsoft.com/office/powerpoint/2010/main" val="3898158876"/>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sz="2800" dirty="0" smtClean="0"/>
              <a:t>Software Heritage – What’s Different? </a:t>
            </a:r>
            <a:endParaRPr lang="en-US" sz="2800" dirty="0"/>
          </a:p>
        </p:txBody>
      </p:sp>
      <p:sp>
        <p:nvSpPr>
          <p:cNvPr id="3" name="Content Placeholder 2"/>
          <p:cNvSpPr>
            <a:spLocks noGrp="1"/>
          </p:cNvSpPr>
          <p:nvPr>
            <p:ph idx="1"/>
          </p:nvPr>
        </p:nvSpPr>
        <p:spPr>
          <a:xfrm>
            <a:off x="261258" y="1132114"/>
            <a:ext cx="8665028" cy="5238524"/>
          </a:xfrm>
        </p:spPr>
        <p:txBody>
          <a:bodyPr/>
          <a:lstStyle/>
          <a:p>
            <a:r>
              <a:rPr lang="en-US" sz="2000" dirty="0"/>
              <a:t>The instrument boot sequence is quite different, given the lack of hardware reset line and the increased autonomy requirements – see separate boot sequence presentation</a:t>
            </a:r>
            <a:r>
              <a:rPr lang="en-US" sz="2000" dirty="0" smtClean="0"/>
              <a:t>.</a:t>
            </a:r>
          </a:p>
          <a:p>
            <a:r>
              <a:rPr lang="en-US" sz="2000" dirty="0" smtClean="0"/>
              <a:t>Each </a:t>
            </a:r>
            <a:r>
              <a:rPr lang="en-US" sz="2000" dirty="0"/>
              <a:t>MISC FSW shall provide a capability to execute </a:t>
            </a:r>
            <a:r>
              <a:rPr lang="en-US" sz="2000" dirty="0" smtClean="0"/>
              <a:t>command sequences</a:t>
            </a:r>
            <a:r>
              <a:rPr lang="en-US" sz="2000" dirty="0"/>
              <a:t>, i.e. </a:t>
            </a:r>
            <a:r>
              <a:rPr lang="en-US" sz="2000" dirty="0" smtClean="0"/>
              <a:t>macros. This is actually inherent in the Forth OS, but we need to write some utility code to make the implementations of timed command sequences simple/friendly</a:t>
            </a:r>
            <a:endParaRPr lang="en-US" sz="2000" dirty="0"/>
          </a:p>
          <a:p>
            <a:r>
              <a:rPr lang="en-US" sz="2000" dirty="0" smtClean="0"/>
              <a:t>The DPU MISC FSW needs to manage a section of MRAM as a “patch file” archive. Need subroutines to transfer between SRAM </a:t>
            </a:r>
            <a:r>
              <a:rPr lang="en-US" sz="2000" dirty="0" err="1" smtClean="0"/>
              <a:t>cmd</a:t>
            </a:r>
            <a:r>
              <a:rPr lang="en-US" sz="2000" dirty="0" smtClean="0"/>
              <a:t> buffer and the MRAM patch file, and routines to read and execute the patch file. This capability needed to support autonomous reconfiguration to known op state after power-on/reset.</a:t>
            </a:r>
          </a:p>
          <a:p>
            <a:r>
              <a:rPr lang="en-US" sz="2000" dirty="0" smtClean="0"/>
              <a:t>The DPU shall monitor the telemetry of the detector module MISCs, and perform an SRAM dump and reboot upon detection of a fault.</a:t>
            </a:r>
          </a:p>
          <a:p>
            <a:r>
              <a:rPr lang="en-US" sz="2000" dirty="0" smtClean="0"/>
              <a:t>Need to understand interaction between EPI-Hi autonomy rules and S/C autonomy rules for all possible fault scenarios</a:t>
            </a:r>
          </a:p>
          <a:p>
            <a:endParaRPr lang="en-US" sz="2000" dirty="0" smtClean="0"/>
          </a:p>
          <a:p>
            <a:endParaRPr lang="en-US" sz="2000" dirty="0"/>
          </a:p>
        </p:txBody>
      </p:sp>
    </p:spTree>
    <p:extLst>
      <p:ext uri="{BB962C8B-B14F-4D97-AF65-F5344CB8AC3E}">
        <p14:creationId xmlns:p14="http://schemas.microsoft.com/office/powerpoint/2010/main" val="1590662193"/>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sz="2800" dirty="0" smtClean="0"/>
              <a:t>Software Heritage – What’s Different? (2)</a:t>
            </a:r>
            <a:endParaRPr lang="en-US" sz="2800" dirty="0"/>
          </a:p>
        </p:txBody>
      </p:sp>
      <p:sp>
        <p:nvSpPr>
          <p:cNvPr id="3" name="Content Placeholder 2"/>
          <p:cNvSpPr>
            <a:spLocks noGrp="1"/>
          </p:cNvSpPr>
          <p:nvPr>
            <p:ph idx="1"/>
          </p:nvPr>
        </p:nvSpPr>
        <p:spPr>
          <a:xfrm>
            <a:off x="261258" y="1132114"/>
            <a:ext cx="8665028" cy="5238524"/>
          </a:xfrm>
        </p:spPr>
        <p:txBody>
          <a:bodyPr/>
          <a:lstStyle/>
          <a:p>
            <a:r>
              <a:rPr lang="en-US" sz="2000" dirty="0"/>
              <a:t>Management of the volume of EPI-Hi instrument data telemetered to the Spacecraft as a function of time, based on the Solid-State-Recorder "fill-level" information in the Spacecraft status message, and other commandable parameters</a:t>
            </a:r>
          </a:p>
          <a:p>
            <a:r>
              <a:rPr lang="en-US" sz="2000" dirty="0" smtClean="0"/>
              <a:t>Extraction of Forth instrument commands from the telecommand ITFs. In previous missions, the S/C unpacked our commands from ITFs/packets for us.</a:t>
            </a:r>
          </a:p>
          <a:p>
            <a:pPr marL="227013" lvl="1" indent="-227013">
              <a:buSzTx/>
              <a:buFont typeface="Wingdings" pitchFamily="2" charset="2"/>
              <a:buChar char="§"/>
            </a:pPr>
            <a:r>
              <a:rPr lang="en-US" sz="1800" dirty="0" smtClean="0"/>
              <a:t>Although the </a:t>
            </a:r>
            <a:r>
              <a:rPr lang="en-US" sz="1800" dirty="0"/>
              <a:t>onboard analysis and binning of particle event data by the detector module MISCs has significant heritage from </a:t>
            </a:r>
            <a:r>
              <a:rPr lang="en-US" sz="1800" dirty="0" smtClean="0"/>
              <a:t>STEREO, there are new challenges – we want to </a:t>
            </a:r>
            <a:r>
              <a:rPr lang="en-US" sz="1800" dirty="0"/>
              <a:t>d</a:t>
            </a:r>
            <a:r>
              <a:rPr lang="en-US" sz="1800" dirty="0" smtClean="0"/>
              <a:t>o a better job on 3He/4He than on STEREO, and the design of the detector stacks is more complex.</a:t>
            </a:r>
            <a:endParaRPr lang="en-US" sz="1800" dirty="0"/>
          </a:p>
          <a:p>
            <a:endParaRPr lang="en-US" sz="2000" dirty="0" smtClean="0"/>
          </a:p>
          <a:p>
            <a:endParaRPr lang="en-US" sz="2000" dirty="0" smtClean="0"/>
          </a:p>
        </p:txBody>
      </p:sp>
    </p:spTree>
    <p:extLst>
      <p:ext uri="{BB962C8B-B14F-4D97-AF65-F5344CB8AC3E}">
        <p14:creationId xmlns:p14="http://schemas.microsoft.com/office/powerpoint/2010/main" val="758431406"/>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sz="2800" dirty="0" smtClean="0"/>
              <a:t>Software Status and Margins</a:t>
            </a:r>
            <a:endParaRPr lang="en-US" sz="2800" dirty="0"/>
          </a:p>
        </p:txBody>
      </p:sp>
      <p:sp>
        <p:nvSpPr>
          <p:cNvPr id="3" name="Content Placeholder 2"/>
          <p:cNvSpPr>
            <a:spLocks noGrp="1"/>
          </p:cNvSpPr>
          <p:nvPr>
            <p:ph idx="1"/>
          </p:nvPr>
        </p:nvSpPr>
        <p:spPr>
          <a:xfrm>
            <a:off x="261258" y="1132114"/>
            <a:ext cx="8665028" cy="5238524"/>
          </a:xfrm>
        </p:spPr>
        <p:txBody>
          <a:bodyPr/>
          <a:lstStyle/>
          <a:p>
            <a:pPr marL="0" indent="0" algn="ctr">
              <a:buNone/>
            </a:pPr>
            <a:endParaRPr lang="en-US" sz="1800" dirty="0" smtClean="0"/>
          </a:p>
          <a:p>
            <a:pPr marL="0" indent="0" algn="ctr">
              <a:buNone/>
            </a:pPr>
            <a:r>
              <a:rPr lang="en-US" sz="1800" dirty="0" smtClean="0"/>
              <a:t>TBD</a:t>
            </a:r>
          </a:p>
          <a:p>
            <a:pPr marL="0" indent="0" algn="ctr">
              <a:buNone/>
            </a:pPr>
            <a:endParaRPr lang="en-US" sz="1800" dirty="0" smtClean="0"/>
          </a:p>
          <a:p>
            <a:r>
              <a:rPr lang="en-US" sz="1800" dirty="0" smtClean="0"/>
              <a:t>Provide estimates of % complete status of the various software tasks </a:t>
            </a:r>
          </a:p>
          <a:p>
            <a:r>
              <a:rPr lang="en-US" sz="1800" dirty="0" smtClean="0"/>
              <a:t>Provide estimates of CPU, RAM, MRAM margins</a:t>
            </a:r>
            <a:endParaRPr lang="en-US" sz="2000" dirty="0"/>
          </a:p>
        </p:txBody>
      </p:sp>
    </p:spTree>
    <p:extLst>
      <p:ext uri="{BB962C8B-B14F-4D97-AF65-F5344CB8AC3E}">
        <p14:creationId xmlns:p14="http://schemas.microsoft.com/office/powerpoint/2010/main" val="420895814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Software requirements, software design and functionality, software documentation and unit testing as well as plans for software integration, testing and verification at the instrument level</a:t>
            </a:r>
          </a:p>
          <a:p>
            <a:r>
              <a:rPr lang="en-US" dirty="0" smtClean="0"/>
              <a:t>Plans for software maintenance for the duration of the mission </a:t>
            </a:r>
          </a:p>
          <a:p>
            <a:r>
              <a:rPr lang="en-US" dirty="0" smtClean="0"/>
              <a:t>Description of the software development environment and plans for preserving the development environment </a:t>
            </a:r>
          </a:p>
          <a:p>
            <a:r>
              <a:rPr lang="en-US" dirty="0" smtClean="0"/>
              <a:t>Maturity of the design, heritage, what’s new/different from previous missions</a:t>
            </a:r>
          </a:p>
          <a:p>
            <a:r>
              <a:rPr lang="en-US" dirty="0" smtClean="0"/>
              <a:t>Projected CPU, SRAM, MRAM margins</a:t>
            </a:r>
          </a:p>
          <a:p>
            <a:pPr>
              <a:buNone/>
            </a:pPr>
            <a:endParaRPr lang="en-US" sz="2000" dirty="0" smtClean="0"/>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Software Requirements</a:t>
            </a:r>
            <a:endParaRPr lang="en-US" dirty="0"/>
          </a:p>
        </p:txBody>
      </p:sp>
      <p:sp>
        <p:nvSpPr>
          <p:cNvPr id="3" name="Content Placeholder 2"/>
          <p:cNvSpPr>
            <a:spLocks noGrp="1"/>
          </p:cNvSpPr>
          <p:nvPr>
            <p:ph idx="1"/>
          </p:nvPr>
        </p:nvSpPr>
        <p:spPr/>
        <p:txBody>
          <a:bodyPr/>
          <a:lstStyle/>
          <a:p>
            <a:r>
              <a:rPr lang="en-US" sz="2800" dirty="0" smtClean="0"/>
              <a:t>The Flight Software </a:t>
            </a:r>
            <a:r>
              <a:rPr lang="en-US" sz="2800" dirty="0"/>
              <a:t>Requirements </a:t>
            </a:r>
            <a:r>
              <a:rPr lang="en-US" sz="2800" dirty="0" smtClean="0"/>
              <a:t>Document details the flow-down from higher-level requirements, and from GIS and SIS ICDs</a:t>
            </a:r>
          </a:p>
          <a:p>
            <a:r>
              <a:rPr lang="en-US" sz="2800" dirty="0" smtClean="0"/>
              <a:t>These requirements are quite similar to those for our work on recent NuSTAR and STEREO missions</a:t>
            </a:r>
          </a:p>
          <a:p>
            <a:r>
              <a:rPr lang="en-US" sz="2800" dirty="0" smtClean="0"/>
              <a:t>The same modular flight processor and software architecture that we used for NuSTAR and STEREO will meet the EPI-Hi requirements</a:t>
            </a:r>
          </a:p>
          <a:p>
            <a:r>
              <a:rPr lang="en-US" sz="2800" dirty="0" smtClean="0"/>
              <a:t>The requirements are mapped into a set of modular software tasks, implemented on the EPI-Hi flight processors </a:t>
            </a:r>
            <a:endParaRPr lang="en-US" sz="2800" dirty="0"/>
          </a:p>
        </p:txBody>
      </p:sp>
    </p:spTree>
    <p:extLst>
      <p:ext uri="{BB962C8B-B14F-4D97-AF65-F5344CB8AC3E}">
        <p14:creationId xmlns:p14="http://schemas.microsoft.com/office/powerpoint/2010/main" val="1008587373"/>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Documentation Status</a:t>
            </a:r>
            <a:endParaRPr lang="en-US" dirty="0"/>
          </a:p>
        </p:txBody>
      </p:sp>
      <p:graphicFrame>
        <p:nvGraphicFramePr>
          <p:cNvPr id="5" name="Group 60"/>
          <p:cNvGraphicFramePr>
            <a:graphicFrameLocks noGrp="1"/>
          </p:cNvGraphicFramePr>
          <p:nvPr>
            <p:extLst>
              <p:ext uri="{D42A27DB-BD31-4B8C-83A1-F6EECF244321}">
                <p14:modId xmlns:p14="http://schemas.microsoft.com/office/powerpoint/2010/main" val="996258387"/>
              </p:ext>
            </p:extLst>
          </p:nvPr>
        </p:nvGraphicFramePr>
        <p:xfrm>
          <a:off x="800100" y="1625600"/>
          <a:ext cx="7950200" cy="3815082"/>
        </p:xfrm>
        <a:graphic>
          <a:graphicData uri="http://schemas.openxmlformats.org/drawingml/2006/table">
            <a:tbl>
              <a:tblPr/>
              <a:tblGrid>
                <a:gridCol w="4165600"/>
                <a:gridCol w="3784600"/>
              </a:tblGrid>
              <a:tr h="406400">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400" b="0" i="0" u="none" strike="noStrike" cap="none" normalizeH="0" baseline="0" dirty="0">
                          <a:ln>
                            <a:noFill/>
                          </a:ln>
                          <a:solidFill>
                            <a:schemeClr val="tx1"/>
                          </a:solidFill>
                          <a:effectLst/>
                          <a:latin typeface="Arial" pitchFamily="-112" charset="0"/>
                        </a:rPr>
                        <a:t>Document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400" b="0" i="0" u="none" strike="noStrike" cap="none" normalizeH="0" baseline="0">
                          <a:ln>
                            <a:noFill/>
                          </a:ln>
                          <a:solidFill>
                            <a:schemeClr val="tx1"/>
                          </a:solidFill>
                          <a:effectLst/>
                          <a:latin typeface="Arial" pitchFamily="-112" charset="0"/>
                        </a:rPr>
                        <a:t>Status/due date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1800" b="0" i="0" u="none" strike="noStrike" cap="none" normalizeH="0" baseline="0" dirty="0">
                          <a:ln>
                            <a:noFill/>
                          </a:ln>
                          <a:solidFill>
                            <a:srgbClr val="00B050"/>
                          </a:solidFill>
                          <a:effectLst/>
                          <a:latin typeface="Arial" pitchFamily="-112" charset="0"/>
                        </a:rPr>
                        <a:t>Flight Software Requirements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smtClean="0">
                          <a:ln>
                            <a:noFill/>
                          </a:ln>
                          <a:solidFill>
                            <a:srgbClr val="00B050"/>
                          </a:solidFill>
                          <a:effectLst/>
                          <a:latin typeface="Arial" pitchFamily="-112" charset="0"/>
                        </a:rPr>
                        <a:t>Baseline draft Delivered</a:t>
                      </a:r>
                      <a:endParaRPr kumimoji="0" lang="en-US" sz="2000" b="0" i="0" u="none" strike="noStrike" cap="none" normalizeH="0" baseline="0" dirty="0">
                        <a:ln>
                          <a:noFill/>
                        </a:ln>
                        <a:solidFill>
                          <a:srgbClr val="00B050"/>
                        </a:solidFill>
                        <a:effectLst/>
                        <a:latin typeface="Arial"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1800" b="0" i="0" u="none" strike="noStrike" cap="none" normalizeH="0" baseline="0">
                          <a:ln>
                            <a:noFill/>
                          </a:ln>
                          <a:solidFill>
                            <a:srgbClr val="00B050"/>
                          </a:solidFill>
                          <a:effectLst/>
                          <a:latin typeface="Arial" pitchFamily="-112" charset="0"/>
                        </a:rPr>
                        <a:t>Flight Software Development Plan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smtClean="0">
                          <a:ln>
                            <a:noFill/>
                          </a:ln>
                          <a:solidFill>
                            <a:srgbClr val="00B050"/>
                          </a:solidFill>
                          <a:effectLst/>
                          <a:latin typeface="Arial" pitchFamily="-112" charset="0"/>
                        </a:rPr>
                        <a:t>Baseline draft Delivered</a:t>
                      </a:r>
                      <a:endParaRPr kumimoji="0" lang="en-US" sz="2000" b="0" i="0" u="none" strike="noStrike" cap="none" normalizeH="0" baseline="0" dirty="0">
                        <a:ln>
                          <a:noFill/>
                        </a:ln>
                        <a:solidFill>
                          <a:srgbClr val="00B050"/>
                        </a:solidFill>
                        <a:effectLst/>
                        <a:latin typeface="Arial"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1800" b="0" i="0" u="none" strike="noStrike" cap="none" normalizeH="0" baseline="0" dirty="0">
                          <a:ln>
                            <a:noFill/>
                          </a:ln>
                          <a:solidFill>
                            <a:srgbClr val="00B050"/>
                          </a:solidFill>
                          <a:effectLst/>
                          <a:latin typeface="Arial" pitchFamily="-112" charset="0"/>
                        </a:rPr>
                        <a:t>Flight Software Design Document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smtClean="0">
                          <a:ln>
                            <a:noFill/>
                          </a:ln>
                          <a:solidFill>
                            <a:srgbClr val="00B050"/>
                          </a:solidFill>
                          <a:effectLst/>
                          <a:latin typeface="Arial" pitchFamily="-112" charset="0"/>
                        </a:rPr>
                        <a:t>Prelim draft delivered at PDR</a:t>
                      </a:r>
                      <a:endParaRPr kumimoji="0" lang="en-US" sz="2000" b="0" i="0" u="none" strike="noStrike" cap="none" normalizeH="0" baseline="0" dirty="0">
                        <a:ln>
                          <a:noFill/>
                        </a:ln>
                        <a:solidFill>
                          <a:srgbClr val="00B050"/>
                        </a:solidFill>
                        <a:effectLst/>
                        <a:latin typeface="Arial"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1800" b="0" i="0" u="none" strike="noStrike" cap="none" normalizeH="0" baseline="0" dirty="0">
                          <a:ln>
                            <a:noFill/>
                          </a:ln>
                          <a:solidFill>
                            <a:srgbClr val="FFC000"/>
                          </a:solidFill>
                          <a:effectLst/>
                          <a:latin typeface="Arial" pitchFamily="-112" charset="0"/>
                        </a:rPr>
                        <a:t>Flight Software Test Plan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smtClean="0">
                          <a:ln>
                            <a:noFill/>
                          </a:ln>
                          <a:solidFill>
                            <a:srgbClr val="FFC000"/>
                          </a:solidFill>
                          <a:effectLst/>
                          <a:latin typeface="Arial" pitchFamily="-112" charset="0"/>
                        </a:rPr>
                        <a:t>Due by CDR </a:t>
                      </a:r>
                      <a:endParaRPr kumimoji="0" lang="en-US" sz="2000" b="0" i="0" u="none" strike="noStrike" cap="none" normalizeH="0" baseline="0" dirty="0">
                        <a:ln>
                          <a:noFill/>
                        </a:ln>
                        <a:solidFill>
                          <a:srgbClr val="FFC000"/>
                        </a:solidFill>
                        <a:effectLst/>
                        <a:latin typeface="Arial"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a:ln>
                            <a:noFill/>
                          </a:ln>
                          <a:solidFill>
                            <a:srgbClr val="FFC000"/>
                          </a:solidFill>
                          <a:effectLst/>
                          <a:latin typeface="Arial" pitchFamily="-112" charset="0"/>
                        </a:rPr>
                        <a:t>Test verification matrix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smtClean="0">
                          <a:ln>
                            <a:noFill/>
                          </a:ln>
                          <a:solidFill>
                            <a:srgbClr val="FFC000"/>
                          </a:solidFill>
                          <a:effectLst/>
                          <a:latin typeface="Arial" pitchFamily="-112" charset="0"/>
                        </a:rPr>
                        <a:t>Due by CDR</a:t>
                      </a:r>
                      <a:endParaRPr kumimoji="0" lang="en-US" sz="2000" b="0" i="0" u="none" strike="noStrike" cap="none" normalizeH="0" baseline="0" dirty="0">
                        <a:ln>
                          <a:noFill/>
                        </a:ln>
                        <a:solidFill>
                          <a:srgbClr val="FFC000"/>
                        </a:solidFill>
                        <a:effectLst/>
                        <a:latin typeface="Arial"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1800" b="0" i="0" u="none" strike="noStrike" cap="none" normalizeH="0" baseline="0" dirty="0">
                          <a:ln>
                            <a:noFill/>
                          </a:ln>
                          <a:solidFill>
                            <a:srgbClr val="FFC000"/>
                          </a:solidFill>
                          <a:effectLst/>
                          <a:latin typeface="Arial" pitchFamily="-112" charset="0"/>
                        </a:rPr>
                        <a:t>Instrument Telemetry Data Format Document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smtClean="0">
                          <a:ln>
                            <a:noFill/>
                          </a:ln>
                          <a:solidFill>
                            <a:srgbClr val="FFC000"/>
                          </a:solidFill>
                          <a:effectLst/>
                          <a:latin typeface="Arial" pitchFamily="-112" charset="0"/>
                        </a:rPr>
                        <a:t>Due by CDR</a:t>
                      </a:r>
                      <a:endParaRPr kumimoji="0" lang="en-US" sz="2000" b="0" i="0" u="none" strike="noStrike" cap="none" normalizeH="0" baseline="0" dirty="0">
                        <a:ln>
                          <a:noFill/>
                        </a:ln>
                        <a:solidFill>
                          <a:srgbClr val="FFC000"/>
                        </a:solidFill>
                        <a:effectLst/>
                        <a:latin typeface="Arial"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a:ln>
                            <a:noFill/>
                          </a:ln>
                          <a:solidFill>
                            <a:srgbClr val="00B050"/>
                          </a:solidFill>
                          <a:effectLst/>
                          <a:latin typeface="Arial" pitchFamily="-112" charset="0"/>
                        </a:rPr>
                        <a:t>P24 MISC Processor Manual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smtClean="0">
                          <a:ln>
                            <a:noFill/>
                          </a:ln>
                          <a:solidFill>
                            <a:srgbClr val="00B050"/>
                          </a:solidFill>
                          <a:effectLst/>
                          <a:latin typeface="Arial" pitchFamily="-112" charset="0"/>
                        </a:rPr>
                        <a:t>Delivered</a:t>
                      </a:r>
                      <a:endParaRPr kumimoji="0" lang="en-US" sz="2000" b="0" i="0" u="none" strike="noStrike" cap="none" normalizeH="0" baseline="0" dirty="0">
                        <a:ln>
                          <a:noFill/>
                        </a:ln>
                        <a:solidFill>
                          <a:srgbClr val="00B050"/>
                        </a:solidFill>
                        <a:effectLst/>
                        <a:latin typeface="Arial"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90781814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Processor and Software Architecture</a:t>
            </a:r>
            <a:endParaRPr lang="en-US" dirty="0"/>
          </a:p>
        </p:txBody>
      </p:sp>
      <p:sp>
        <p:nvSpPr>
          <p:cNvPr id="3" name="Content Placeholder 2"/>
          <p:cNvSpPr>
            <a:spLocks noGrp="1"/>
          </p:cNvSpPr>
          <p:nvPr>
            <p:ph idx="1"/>
          </p:nvPr>
        </p:nvSpPr>
        <p:spPr>
          <a:xfrm>
            <a:off x="261258" y="1132114"/>
            <a:ext cx="8665028" cy="5238524"/>
          </a:xfrm>
        </p:spPr>
        <p:txBody>
          <a:bodyPr/>
          <a:lstStyle/>
          <a:p>
            <a:r>
              <a:rPr lang="en-US" sz="2000" dirty="0"/>
              <a:t>S</a:t>
            </a:r>
            <a:r>
              <a:rPr lang="en-US" sz="2000" dirty="0" smtClean="0"/>
              <a:t>oftware </a:t>
            </a:r>
            <a:r>
              <a:rPr lang="en-US" sz="2000" dirty="0"/>
              <a:t>distributed across 4</a:t>
            </a:r>
            <a:r>
              <a:rPr lang="en-US" sz="2000" dirty="0" smtClean="0"/>
              <a:t> </a:t>
            </a:r>
            <a:r>
              <a:rPr lang="en-US" sz="2000" dirty="0"/>
              <a:t>Minimal Instruction Set Computers (MISCs)</a:t>
            </a:r>
          </a:p>
          <a:p>
            <a:r>
              <a:rPr lang="en-US" sz="2000" dirty="0"/>
              <a:t>1 </a:t>
            </a:r>
            <a:r>
              <a:rPr lang="en-US" sz="2000" dirty="0" smtClean="0"/>
              <a:t>MISC in DPU, </a:t>
            </a:r>
            <a:r>
              <a:rPr lang="en-US" sz="2000" dirty="0"/>
              <a:t>1 </a:t>
            </a:r>
            <a:r>
              <a:rPr lang="en-US" sz="2000" dirty="0" smtClean="0"/>
              <a:t>each in LET1, LET2, HET</a:t>
            </a:r>
            <a:endParaRPr lang="en-US" sz="2000" dirty="0"/>
          </a:p>
          <a:p>
            <a:r>
              <a:rPr lang="en-US" sz="2000" dirty="0"/>
              <a:t>Custom FPGA-embedded micro-controller</a:t>
            </a:r>
          </a:p>
          <a:p>
            <a:r>
              <a:rPr lang="en-US" sz="2000" dirty="0"/>
              <a:t>Design implemented in </a:t>
            </a:r>
            <a:r>
              <a:rPr lang="en-US" sz="2000" dirty="0" err="1"/>
              <a:t>Actel</a:t>
            </a:r>
            <a:r>
              <a:rPr lang="en-US" sz="2000" dirty="0"/>
              <a:t> </a:t>
            </a:r>
            <a:r>
              <a:rPr lang="en-US" sz="2000" dirty="0" smtClean="0"/>
              <a:t>RTAX250SL</a:t>
            </a:r>
            <a:endParaRPr lang="en-US" sz="2000" dirty="0"/>
          </a:p>
          <a:p>
            <a:r>
              <a:rPr lang="en-US" sz="2000" dirty="0"/>
              <a:t>Architecture used </a:t>
            </a:r>
            <a:r>
              <a:rPr lang="en-US" sz="2000" dirty="0" smtClean="0"/>
              <a:t>in STEREO and </a:t>
            </a:r>
            <a:r>
              <a:rPr lang="en-US" sz="2000" dirty="0"/>
              <a:t>N</a:t>
            </a:r>
            <a:r>
              <a:rPr lang="en-US" sz="2000" dirty="0" smtClean="0"/>
              <a:t>uSTAR space missions</a:t>
            </a:r>
            <a:endParaRPr lang="en-US" sz="2000" dirty="0"/>
          </a:p>
          <a:p>
            <a:r>
              <a:rPr lang="en-US" sz="2000" dirty="0"/>
              <a:t>24-bit CPU, </a:t>
            </a:r>
            <a:r>
              <a:rPr lang="en-US" sz="2000" dirty="0" smtClean="0"/>
              <a:t>up to 512 </a:t>
            </a:r>
            <a:r>
              <a:rPr lang="en-US" sz="2000" dirty="0" err="1"/>
              <a:t>Kwords</a:t>
            </a:r>
            <a:r>
              <a:rPr lang="en-US" sz="2000" dirty="0"/>
              <a:t> SRAM, Forth operating system, can boot from </a:t>
            </a:r>
            <a:r>
              <a:rPr lang="en-US" sz="2000" dirty="0" smtClean="0"/>
              <a:t>MRAM </a:t>
            </a:r>
            <a:r>
              <a:rPr lang="en-US" sz="2000" dirty="0"/>
              <a:t>or serial interface</a:t>
            </a:r>
          </a:p>
          <a:p>
            <a:r>
              <a:rPr lang="en-US" sz="2000" dirty="0"/>
              <a:t>Only </a:t>
            </a:r>
            <a:r>
              <a:rPr lang="en-US" sz="2000" dirty="0" smtClean="0"/>
              <a:t>DPU </a:t>
            </a:r>
            <a:r>
              <a:rPr lang="en-US" sz="2000" dirty="0"/>
              <a:t>MISC has </a:t>
            </a:r>
            <a:r>
              <a:rPr lang="en-US" sz="2000" dirty="0" smtClean="0"/>
              <a:t>MRAM (2M×8). </a:t>
            </a:r>
            <a:endParaRPr lang="en-US" sz="2000" dirty="0"/>
          </a:p>
          <a:p>
            <a:r>
              <a:rPr lang="en-US" sz="2000" dirty="0" smtClean="0"/>
              <a:t>DPU </a:t>
            </a:r>
            <a:r>
              <a:rPr lang="en-US" sz="2000" dirty="0"/>
              <a:t>can boot from </a:t>
            </a:r>
            <a:r>
              <a:rPr lang="en-US" sz="2000" dirty="0" smtClean="0"/>
              <a:t>MRAM, </a:t>
            </a:r>
            <a:r>
              <a:rPr lang="en-US" sz="2000" dirty="0"/>
              <a:t>or via serial uplink from ground</a:t>
            </a:r>
          </a:p>
          <a:p>
            <a:r>
              <a:rPr lang="en-US" sz="2000" dirty="0"/>
              <a:t>The three </a:t>
            </a:r>
            <a:r>
              <a:rPr lang="en-US" sz="2000" dirty="0" smtClean="0"/>
              <a:t>“satellite” </a:t>
            </a:r>
            <a:r>
              <a:rPr lang="en-US" sz="2000" dirty="0"/>
              <a:t>MISCs communicate  with </a:t>
            </a:r>
            <a:r>
              <a:rPr lang="en-US" sz="2000" dirty="0" smtClean="0"/>
              <a:t>DPU </a:t>
            </a:r>
            <a:r>
              <a:rPr lang="en-US" sz="2000" dirty="0"/>
              <a:t>MISC via RS-422 serial links, 460.8kbps</a:t>
            </a:r>
          </a:p>
          <a:p>
            <a:r>
              <a:rPr lang="en-US" sz="2000" dirty="0" smtClean="0"/>
              <a:t>Satellite </a:t>
            </a:r>
            <a:r>
              <a:rPr lang="en-US" sz="2000" dirty="0"/>
              <a:t>MISCs booted via serial link by </a:t>
            </a:r>
            <a:r>
              <a:rPr lang="en-US" sz="2000" dirty="0" smtClean="0"/>
              <a:t>DPU </a:t>
            </a:r>
            <a:r>
              <a:rPr lang="en-US" sz="2000" dirty="0"/>
              <a:t>MISC</a:t>
            </a:r>
          </a:p>
          <a:p>
            <a:r>
              <a:rPr lang="en-US" sz="2000" dirty="0" smtClean="0"/>
              <a:t>Satellite MISCs use </a:t>
            </a:r>
            <a:r>
              <a:rPr lang="en-US" sz="2000" dirty="0"/>
              <a:t>boot images from </a:t>
            </a:r>
            <a:r>
              <a:rPr lang="en-US" sz="2000" dirty="0" smtClean="0"/>
              <a:t>DPU MRAM</a:t>
            </a:r>
            <a:endParaRPr lang="en-US" sz="2000" dirty="0"/>
          </a:p>
        </p:txBody>
      </p:sp>
    </p:spTree>
    <p:extLst>
      <p:ext uri="{BB962C8B-B14F-4D97-AF65-F5344CB8AC3E}">
        <p14:creationId xmlns:p14="http://schemas.microsoft.com/office/powerpoint/2010/main" val="2196292674"/>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Processor and Software Architecture</a:t>
            </a:r>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404246" y="1286827"/>
            <a:ext cx="6389914" cy="5070430"/>
          </a:xfrm>
          <a:prstGeom prst="rect">
            <a:avLst/>
          </a:prstGeom>
          <a:noFill/>
          <a:ln>
            <a:noFill/>
          </a:ln>
        </p:spPr>
      </p:pic>
    </p:spTree>
    <p:extLst>
      <p:ext uri="{BB962C8B-B14F-4D97-AF65-F5344CB8AC3E}">
        <p14:creationId xmlns:p14="http://schemas.microsoft.com/office/powerpoint/2010/main" val="2164256424"/>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Development Environment</a:t>
            </a:r>
            <a:endParaRPr lang="en-US" dirty="0"/>
          </a:p>
        </p:txBody>
      </p:sp>
      <p:sp>
        <p:nvSpPr>
          <p:cNvPr id="4" name="Rectangle 3"/>
          <p:cNvSpPr txBox="1">
            <a:spLocks noChangeArrowheads="1"/>
          </p:cNvSpPr>
          <p:nvPr/>
        </p:nvSpPr>
        <p:spPr bwMode="auto">
          <a:xfrm>
            <a:off x="3530600" y="1384300"/>
            <a:ext cx="5308600" cy="487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1" fontAlgn="base" hangingPunct="1">
              <a:lnSpc>
                <a:spcPct val="85000"/>
              </a:lnSpc>
              <a:spcBef>
                <a:spcPct val="0"/>
              </a:spcBef>
              <a:spcAft>
                <a:spcPct val="25000"/>
              </a:spcAft>
              <a:buFont typeface="Wingdings" pitchFamily="2" charset="2"/>
              <a:buChar char="§"/>
              <a:defRPr sz="2400" b="0">
                <a:solidFill>
                  <a:schemeClr val="tx1"/>
                </a:solidFill>
                <a:latin typeface="+mn-lt"/>
                <a:ea typeface="+mn-ea"/>
                <a:cs typeface="+mn-cs"/>
              </a:defRPr>
            </a:lvl1pPr>
            <a:lvl2pPr marL="463550" indent="-234950" algn="l" rtl="0" eaLnBrk="1" fontAlgn="base" hangingPunct="1">
              <a:lnSpc>
                <a:spcPct val="85000"/>
              </a:lnSpc>
              <a:spcBef>
                <a:spcPct val="0"/>
              </a:spcBef>
              <a:spcAft>
                <a:spcPct val="25000"/>
              </a:spcAft>
              <a:buFont typeface="Wingdings" pitchFamily="2" charset="2"/>
              <a:buChar char="§"/>
              <a:defRPr sz="2200" b="0">
                <a:solidFill>
                  <a:schemeClr val="tx1"/>
                </a:solidFill>
                <a:latin typeface="+mn-lt"/>
              </a:defRPr>
            </a:lvl2pPr>
            <a:lvl3pPr marL="798513" indent="-230188" algn="l" rtl="0" eaLnBrk="1" fontAlgn="base" hangingPunct="1">
              <a:lnSpc>
                <a:spcPct val="85000"/>
              </a:lnSpc>
              <a:spcBef>
                <a:spcPct val="0"/>
              </a:spcBef>
              <a:spcAft>
                <a:spcPct val="25000"/>
              </a:spcAft>
              <a:buFont typeface="Wingdings" pitchFamily="2" charset="2"/>
              <a:buChar char="§"/>
              <a:defRPr sz="1800" b="0">
                <a:solidFill>
                  <a:schemeClr val="tx1"/>
                </a:solidFill>
                <a:latin typeface="+mn-lt"/>
              </a:defRPr>
            </a:lvl3pPr>
            <a:lvl4pPr marL="1144588" indent="-230188" algn="l" rtl="0" eaLnBrk="1" fontAlgn="base" hangingPunct="1">
              <a:lnSpc>
                <a:spcPct val="85000"/>
              </a:lnSpc>
              <a:spcBef>
                <a:spcPct val="0"/>
              </a:spcBef>
              <a:spcAft>
                <a:spcPct val="25000"/>
              </a:spcAft>
              <a:buFont typeface="Wingdings" pitchFamily="2" charset="2"/>
              <a:buChar char="§"/>
              <a:defRPr sz="1600" b="0">
                <a:solidFill>
                  <a:schemeClr val="tx1"/>
                </a:solidFill>
                <a:latin typeface="+mn-lt"/>
              </a:defRPr>
            </a:lvl4pPr>
            <a:lvl5pPr marL="1482725" indent="-222250" algn="l" rtl="0" eaLnBrk="1" fontAlgn="base" hangingPunct="1">
              <a:lnSpc>
                <a:spcPct val="85000"/>
              </a:lnSpc>
              <a:spcBef>
                <a:spcPct val="0"/>
              </a:spcBef>
              <a:spcAft>
                <a:spcPct val="25000"/>
              </a:spcAft>
              <a:buFont typeface="Wingdings" pitchFamily="2" charset="2"/>
              <a:buChar char="§"/>
              <a:defRPr sz="1400" b="0">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a:lstStyle>
          <a:p>
            <a:r>
              <a:rPr lang="en-US" sz="2000" kern="0" dirty="0" smtClean="0">
                <a:latin typeface="Arial" pitchFamily="-112" charset="0"/>
              </a:rPr>
              <a:t>Initial testing of new code takes place on MISC development boards</a:t>
            </a:r>
          </a:p>
          <a:p>
            <a:r>
              <a:rPr lang="en-US" sz="2000" kern="0" dirty="0" smtClean="0">
                <a:latin typeface="Arial" pitchFamily="-112" charset="0"/>
              </a:rPr>
              <a:t>Forth system on development boards accessed via serial link to PC</a:t>
            </a:r>
          </a:p>
          <a:p>
            <a:r>
              <a:rPr lang="en-US" sz="2000" kern="0" dirty="0" smtClean="0">
                <a:latin typeface="Arial" pitchFamily="-112" charset="0"/>
              </a:rPr>
              <a:t>New code is easily uploaded via the serial link</a:t>
            </a:r>
          </a:p>
          <a:p>
            <a:r>
              <a:rPr lang="en-US" sz="2000" kern="0" dirty="0" smtClean="0">
                <a:latin typeface="Arial" pitchFamily="-112" charset="0"/>
              </a:rPr>
              <a:t>Testing of code that accesses hardware is done on EM units</a:t>
            </a:r>
          </a:p>
          <a:p>
            <a:r>
              <a:rPr lang="en-US" sz="2000" kern="0" dirty="0" smtClean="0">
                <a:latin typeface="Arial" pitchFamily="-112" charset="0"/>
              </a:rPr>
              <a:t>Low-level MISC I/O routines are in everyday lab use, where MISCs are used to acquire test data and control test runs</a:t>
            </a:r>
          </a:p>
          <a:p>
            <a:r>
              <a:rPr lang="en-US" sz="2000" kern="0" dirty="0" smtClean="0">
                <a:latin typeface="Arial" pitchFamily="-112" charset="0"/>
              </a:rPr>
              <a:t>The same central MISC / multiple satellite MISC architecture was used for NuSTAR and STEREO</a:t>
            </a:r>
          </a:p>
          <a:p>
            <a:r>
              <a:rPr lang="en-US" sz="2000" kern="0" dirty="0" smtClean="0">
                <a:latin typeface="Arial" pitchFamily="-112" charset="0"/>
              </a:rPr>
              <a:t>EM units are preserved after launch, and used for testing/verification of software uploads and command sequences</a:t>
            </a:r>
            <a:endParaRPr lang="en-US" sz="2000" kern="0" dirty="0">
              <a:latin typeface="Arial" pitchFamily="-112" charset="0"/>
            </a:endParaRPr>
          </a:p>
        </p:txBody>
      </p:sp>
      <p:pic>
        <p:nvPicPr>
          <p:cNvPr id="6" name="Picture 6" descr="IMG_3659"/>
          <p:cNvPicPr>
            <a:picLocks noChangeAspect="1" noChangeArrowheads="1"/>
          </p:cNvPicPr>
          <p:nvPr/>
        </p:nvPicPr>
        <p:blipFill>
          <a:blip r:embed="rId3"/>
          <a:srcRect l="2937" t="15958" r="53287" b="9203"/>
          <a:stretch>
            <a:fillRect/>
          </a:stretch>
        </p:blipFill>
        <p:spPr bwMode="auto">
          <a:xfrm>
            <a:off x="457200" y="1651000"/>
            <a:ext cx="2933700" cy="3762375"/>
          </a:xfrm>
          <a:prstGeom prst="rect">
            <a:avLst/>
          </a:prstGeom>
          <a:noFill/>
        </p:spPr>
      </p:pic>
      <p:sp>
        <p:nvSpPr>
          <p:cNvPr id="7" name="Text Box 7"/>
          <p:cNvSpPr txBox="1">
            <a:spLocks noChangeArrowheads="1"/>
          </p:cNvSpPr>
          <p:nvPr/>
        </p:nvSpPr>
        <p:spPr bwMode="auto">
          <a:xfrm>
            <a:off x="475870" y="5567363"/>
            <a:ext cx="2783647" cy="400110"/>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US" i="1" dirty="0" smtClean="0">
                <a:solidFill>
                  <a:srgbClr val="003399"/>
                </a:solidFill>
                <a:latin typeface="Arial" pitchFamily="-112" charset="0"/>
              </a:rPr>
              <a:t>NuSTAR </a:t>
            </a:r>
            <a:r>
              <a:rPr lang="en-US" i="1" dirty="0">
                <a:solidFill>
                  <a:srgbClr val="003399"/>
                </a:solidFill>
                <a:latin typeface="Arial" pitchFamily="-112" charset="0"/>
              </a:rPr>
              <a:t>MISC EM board</a:t>
            </a:r>
            <a:endParaRPr lang="en-US" sz="2000" i="1" dirty="0">
              <a:solidFill>
                <a:srgbClr val="003399"/>
              </a:solidFill>
              <a:latin typeface="Arial" pitchFamily="-112" charset="0"/>
            </a:endParaRPr>
          </a:p>
        </p:txBody>
      </p:sp>
    </p:spTree>
    <p:extLst>
      <p:ext uri="{BB962C8B-B14F-4D97-AF65-F5344CB8AC3E}">
        <p14:creationId xmlns:p14="http://schemas.microsoft.com/office/powerpoint/2010/main" val="3949814551"/>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Instrument Data Flow</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962" y="1000125"/>
            <a:ext cx="6696075" cy="4857750"/>
          </a:xfrm>
          <a:prstGeom prst="rect">
            <a:avLst/>
          </a:prstGeom>
        </p:spPr>
      </p:pic>
    </p:spTree>
    <p:extLst>
      <p:ext uri="{BB962C8B-B14F-4D97-AF65-F5344CB8AC3E}">
        <p14:creationId xmlns:p14="http://schemas.microsoft.com/office/powerpoint/2010/main" val="2328910475"/>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DPU Software Tasks</a:t>
            </a:r>
            <a:endParaRPr lang="en-US" dirty="0"/>
          </a:p>
        </p:txBody>
      </p:sp>
      <p:sp>
        <p:nvSpPr>
          <p:cNvPr id="3" name="Content Placeholder 2"/>
          <p:cNvSpPr>
            <a:spLocks noGrp="1"/>
          </p:cNvSpPr>
          <p:nvPr>
            <p:ph idx="1"/>
          </p:nvPr>
        </p:nvSpPr>
        <p:spPr>
          <a:xfrm>
            <a:off x="261258" y="1132114"/>
            <a:ext cx="8665028" cy="5238524"/>
          </a:xfrm>
        </p:spPr>
        <p:txBody>
          <a:bodyPr/>
          <a:lstStyle/>
          <a:p>
            <a:r>
              <a:rPr lang="en-US" sz="2000" dirty="0"/>
              <a:t>Forth operating system and low-level I/O routines</a:t>
            </a:r>
          </a:p>
          <a:p>
            <a:r>
              <a:rPr lang="en-US" sz="2000" dirty="0"/>
              <a:t>Power-on and initialization sequence management</a:t>
            </a:r>
          </a:p>
          <a:p>
            <a:r>
              <a:rPr lang="en-US" sz="2000" dirty="0" smtClean="0"/>
              <a:t>Satellite </a:t>
            </a:r>
            <a:r>
              <a:rPr lang="en-US" sz="2000" dirty="0"/>
              <a:t>MISC serial boot sequence management</a:t>
            </a:r>
          </a:p>
          <a:p>
            <a:r>
              <a:rPr lang="en-US" sz="2000" dirty="0"/>
              <a:t>Housekeeping data collection</a:t>
            </a:r>
          </a:p>
          <a:p>
            <a:r>
              <a:rPr lang="en-US" sz="2000" dirty="0"/>
              <a:t>Inter-MISC communication </a:t>
            </a:r>
            <a:r>
              <a:rPr lang="en-US" sz="2000" dirty="0" smtClean="0"/>
              <a:t>management, and data acquisition/buffering from satellite MISCs</a:t>
            </a:r>
            <a:endParaRPr lang="en-US" sz="2000" dirty="0"/>
          </a:p>
          <a:p>
            <a:r>
              <a:rPr lang="en-US" sz="2000" dirty="0"/>
              <a:t>Setup and control of instrument </a:t>
            </a:r>
            <a:r>
              <a:rPr lang="en-US" sz="2000" dirty="0" smtClean="0"/>
              <a:t>LVPS, </a:t>
            </a:r>
            <a:r>
              <a:rPr lang="en-US" sz="2000" dirty="0"/>
              <a:t>bias supply, heaters, and  other electronics systems</a:t>
            </a:r>
          </a:p>
          <a:p>
            <a:r>
              <a:rPr lang="en-US" sz="2000" dirty="0" smtClean="0"/>
              <a:t>Receive/Monitor status and </a:t>
            </a:r>
            <a:r>
              <a:rPr lang="en-US" sz="2000" dirty="0"/>
              <a:t>time-synchronization data from the spacecraft, and perform autonomous mode adjustments as needed</a:t>
            </a:r>
          </a:p>
          <a:p>
            <a:r>
              <a:rPr lang="en-US" sz="2000" dirty="0"/>
              <a:t>Management of software uploads and MRAM </a:t>
            </a:r>
            <a:r>
              <a:rPr lang="en-US" sz="2000" dirty="0" smtClean="0"/>
              <a:t>“burns”</a:t>
            </a:r>
            <a:endParaRPr lang="en-US" sz="2000" dirty="0"/>
          </a:p>
          <a:p>
            <a:r>
              <a:rPr lang="en-US" sz="2000" dirty="0"/>
              <a:t>Formatting and transfer of science &amp; housekeeping data and command responses to the Spacecraft</a:t>
            </a:r>
          </a:p>
          <a:p>
            <a:r>
              <a:rPr lang="en-US" sz="2000" dirty="0"/>
              <a:t>Monitor heartbeat from peripheral MISCs, and perform autonomous diagnostics/reboot as needed </a:t>
            </a:r>
          </a:p>
        </p:txBody>
      </p:sp>
    </p:spTree>
    <p:extLst>
      <p:ext uri="{BB962C8B-B14F-4D97-AF65-F5344CB8AC3E}">
        <p14:creationId xmlns:p14="http://schemas.microsoft.com/office/powerpoint/2010/main" val="3569963030"/>
      </p:ext>
    </p:extLst>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Mid Phase B Status - ISIS - DRAFT 1">
  <a:themeElements>
    <a:clrScheme name="Heritag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eritage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Heritag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eritage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eritage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eritage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eritage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eritage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eritage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eritage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eritage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eritage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eritage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eritage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eritage Blue 13">
        <a:dk1>
          <a:srgbClr val="333300"/>
        </a:dk1>
        <a:lt1>
          <a:srgbClr val="FFFFFF"/>
        </a:lt1>
        <a:dk2>
          <a:srgbClr val="990000"/>
        </a:dk2>
        <a:lt2>
          <a:srgbClr val="996633"/>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Heritage Blue 14">
        <a:dk1>
          <a:srgbClr val="333300"/>
        </a:dk1>
        <a:lt1>
          <a:srgbClr val="FFFFFF"/>
        </a:lt1>
        <a:dk2>
          <a:srgbClr val="990000"/>
        </a:dk2>
        <a:lt2>
          <a:srgbClr val="846F58"/>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Heritage Blue 15">
        <a:dk1>
          <a:srgbClr val="000000"/>
        </a:dk1>
        <a:lt1>
          <a:srgbClr val="FFFFFF"/>
        </a:lt1>
        <a:dk2>
          <a:srgbClr val="002850"/>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02850"/>
        </a:folHlink>
      </a:clrScheme>
      <a:clrMap bg1="lt1" tx1="dk1" bg2="lt2" tx2="dk2" accent1="accent1" accent2="accent2" accent3="accent3" accent4="accent4" accent5="accent5" accent6="accent6" hlink="hlink" folHlink="folHlink"/>
    </a:extraClrScheme>
    <a:extraClrScheme>
      <a:clrScheme name="Heritage Blue 16">
        <a:dk1>
          <a:srgbClr val="000000"/>
        </a:dk1>
        <a:lt1>
          <a:srgbClr val="FFFFFF"/>
        </a:lt1>
        <a:dk2>
          <a:srgbClr val="01255B"/>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1255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Mid Phase B Status - ISIS - DRAFT 1</Template>
  <TotalTime>1906</TotalTime>
  <Words>2119</Words>
  <Application>Microsoft Office PowerPoint</Application>
  <PresentationFormat>On-screen Show (4:3)</PresentationFormat>
  <Paragraphs>151</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Mid Phase B Status - ISIS - DRAFT 1</vt:lpstr>
      <vt:lpstr>EPI-Hi Flight Software</vt:lpstr>
      <vt:lpstr>Outline</vt:lpstr>
      <vt:lpstr>Software Requirements</vt:lpstr>
      <vt:lpstr>Documentation Status</vt:lpstr>
      <vt:lpstr>Processor and Software Architecture</vt:lpstr>
      <vt:lpstr>Processor and Software Architecture</vt:lpstr>
      <vt:lpstr>Development Environment</vt:lpstr>
      <vt:lpstr>Instrument Data Flow</vt:lpstr>
      <vt:lpstr>DPU Software Tasks</vt:lpstr>
      <vt:lpstr>Software Flow – DPU MISC</vt:lpstr>
      <vt:lpstr>Satellite MISC Software Tasks</vt:lpstr>
      <vt:lpstr>Software Flow – HET MISC</vt:lpstr>
      <vt:lpstr>Integration, Testing and Verification</vt:lpstr>
      <vt:lpstr>Software Maintenance, Configuration Management</vt:lpstr>
      <vt:lpstr>Software Heritage</vt:lpstr>
      <vt:lpstr>Software Heritage – What’s Different? </vt:lpstr>
      <vt:lpstr>Software Heritage – What’s Different? (2)</vt:lpstr>
      <vt:lpstr>Software Status and Margins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Science Investigation of the Sun (ISIS) – Energetic Particles</dc:title>
  <dc:creator>sweidner</dc:creator>
  <cp:lastModifiedBy>Andrew Davis</cp:lastModifiedBy>
  <cp:revision>100</cp:revision>
  <cp:lastPrinted>2012-05-09T16:55:26Z</cp:lastPrinted>
  <dcterms:created xsi:type="dcterms:W3CDTF">2013-01-28T12:52:32Z</dcterms:created>
  <dcterms:modified xsi:type="dcterms:W3CDTF">2013-10-08T01:18:06Z</dcterms:modified>
</cp:coreProperties>
</file>