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5"/>
  </p:notesMasterIdLst>
  <p:handoutMasterIdLst>
    <p:handoutMasterId r:id="rId26"/>
  </p:handoutMasterIdLst>
  <p:sldIdLst>
    <p:sldId id="413" r:id="rId2"/>
    <p:sldId id="436" r:id="rId3"/>
    <p:sldId id="437" r:id="rId4"/>
    <p:sldId id="473" r:id="rId5"/>
    <p:sldId id="474" r:id="rId6"/>
    <p:sldId id="475" r:id="rId7"/>
    <p:sldId id="477" r:id="rId8"/>
    <p:sldId id="476" r:id="rId9"/>
    <p:sldId id="480" r:id="rId10"/>
    <p:sldId id="482" r:id="rId11"/>
    <p:sldId id="457" r:id="rId12"/>
    <p:sldId id="478" r:id="rId13"/>
    <p:sldId id="479" r:id="rId14"/>
    <p:sldId id="483" r:id="rId15"/>
    <p:sldId id="484" r:id="rId16"/>
    <p:sldId id="488" r:id="rId17"/>
    <p:sldId id="489" r:id="rId18"/>
    <p:sldId id="485" r:id="rId19"/>
    <p:sldId id="486" r:id="rId20"/>
    <p:sldId id="472" r:id="rId21"/>
    <p:sldId id="465" r:id="rId22"/>
    <p:sldId id="490" r:id="rId23"/>
    <p:sldId id="491" r:id="rId24"/>
  </p:sldIdLst>
  <p:sldSz cx="9144000" cy="6858000" type="screen4x3"/>
  <p:notesSz cx="6934200" cy="92202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BA8F754F-D314-A544-B58E-3A9AFD86BEAA}">
          <p14:sldIdLst>
            <p14:sldId id="413"/>
            <p14:sldId id="436"/>
            <p14:sldId id="437"/>
            <p14:sldId id="473"/>
            <p14:sldId id="474"/>
            <p14:sldId id="475"/>
            <p14:sldId id="477"/>
            <p14:sldId id="476"/>
            <p14:sldId id="480"/>
            <p14:sldId id="482"/>
            <p14:sldId id="457"/>
            <p14:sldId id="478"/>
            <p14:sldId id="479"/>
            <p14:sldId id="483"/>
            <p14:sldId id="484"/>
            <p14:sldId id="488"/>
            <p14:sldId id="489"/>
            <p14:sldId id="485"/>
            <p14:sldId id="486"/>
            <p14:sldId id="472"/>
            <p14:sldId id="465"/>
            <p14:sldId id="490"/>
            <p14:sldId id="49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5018D"/>
    <a:srgbClr val="7501A2"/>
    <a:srgbClr val="181E48"/>
    <a:srgbClr val="525FD7"/>
    <a:srgbClr val="4BC35D"/>
    <a:srgbClr val="7CD465"/>
    <a:srgbClr val="FC00FF"/>
    <a:srgbClr val="FFDC6D"/>
    <a:srgbClr val="1C1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90" autoAdjust="0"/>
    <p:restoredTop sz="89663" autoAdjust="0"/>
  </p:normalViewPr>
  <p:slideViewPr>
    <p:cSldViewPr snapToGrid="0">
      <p:cViewPr>
        <p:scale>
          <a:sx n="100" d="100"/>
          <a:sy n="100" d="100"/>
        </p:scale>
        <p:origin x="-552" y="-288"/>
      </p:cViewPr>
      <p:guideLst>
        <p:guide orient="horz" pos="2160"/>
        <p:guide pos="2880"/>
      </p:guideLst>
    </p:cSldViewPr>
  </p:slideViewPr>
  <p:notesTextViewPr>
    <p:cViewPr>
      <p:scale>
        <a:sx n="100" d="100"/>
        <a:sy n="100" d="100"/>
      </p:scale>
      <p:origin x="0" y="0"/>
    </p:cViewPr>
  </p:notesTextViewPr>
  <p:sorterViewPr>
    <p:cViewPr>
      <p:scale>
        <a:sx n="119" d="100"/>
        <a:sy n="119" d="100"/>
      </p:scale>
      <p:origin x="0" y="120"/>
    </p:cViewPr>
  </p:sorterViewPr>
  <p:notesViewPr>
    <p:cSldViewPr snapToGrid="0" showGuides="1">
      <p:cViewPr varScale="1">
        <p:scale>
          <a:sx n="82" d="100"/>
          <a:sy n="82" d="100"/>
        </p:scale>
        <p:origin x="-1890" y="-84"/>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05448" cy="461325"/>
          </a:xfrm>
          <a:prstGeom prst="rect">
            <a:avLst/>
          </a:prstGeom>
        </p:spPr>
        <p:txBody>
          <a:bodyPr vert="horz" lIns="90580" tIns="45290" rIns="90580" bIns="45290" rtlCol="0"/>
          <a:lstStyle>
            <a:lvl1pPr algn="l">
              <a:defRPr sz="1200"/>
            </a:lvl1pPr>
          </a:lstStyle>
          <a:p>
            <a:endParaRPr lang="en-US" dirty="0"/>
          </a:p>
        </p:txBody>
      </p:sp>
      <p:sp>
        <p:nvSpPr>
          <p:cNvPr id="3" name="Date Placeholder 2"/>
          <p:cNvSpPr>
            <a:spLocks noGrp="1"/>
          </p:cNvSpPr>
          <p:nvPr>
            <p:ph type="dt" sz="quarter" idx="1"/>
          </p:nvPr>
        </p:nvSpPr>
        <p:spPr>
          <a:xfrm>
            <a:off x="3927183" y="0"/>
            <a:ext cx="3005448" cy="461325"/>
          </a:xfrm>
          <a:prstGeom prst="rect">
            <a:avLst/>
          </a:prstGeom>
        </p:spPr>
        <p:txBody>
          <a:bodyPr vert="horz" lIns="90580" tIns="45290" rIns="90580" bIns="45290" rtlCol="0"/>
          <a:lstStyle>
            <a:lvl1pPr algn="r">
              <a:defRPr sz="1200"/>
            </a:lvl1pPr>
          </a:lstStyle>
          <a:p>
            <a:fld id="{FAB82D2B-4194-414A-8944-2697E22A9174}" type="datetimeFigureOut">
              <a:rPr lang="en-US" smtClean="0"/>
              <a:pPr/>
              <a:t>2015-10-28</a:t>
            </a:fld>
            <a:endParaRPr lang="en-US" dirty="0"/>
          </a:p>
        </p:txBody>
      </p:sp>
      <p:sp>
        <p:nvSpPr>
          <p:cNvPr id="4" name="Footer Placeholder 3"/>
          <p:cNvSpPr>
            <a:spLocks noGrp="1"/>
          </p:cNvSpPr>
          <p:nvPr>
            <p:ph type="ftr" sz="quarter" idx="2"/>
          </p:nvPr>
        </p:nvSpPr>
        <p:spPr>
          <a:xfrm>
            <a:off x="1" y="8757301"/>
            <a:ext cx="3005448" cy="461325"/>
          </a:xfrm>
          <a:prstGeom prst="rect">
            <a:avLst/>
          </a:prstGeom>
        </p:spPr>
        <p:txBody>
          <a:bodyPr vert="horz" lIns="90580" tIns="45290" rIns="90580" bIns="4529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27183" y="8757301"/>
            <a:ext cx="3005448" cy="461325"/>
          </a:xfrm>
          <a:prstGeom prst="rect">
            <a:avLst/>
          </a:prstGeom>
        </p:spPr>
        <p:txBody>
          <a:bodyPr vert="horz" lIns="90580" tIns="45290" rIns="90580" bIns="45290" rtlCol="0" anchor="b"/>
          <a:lstStyle>
            <a:lvl1pPr algn="r">
              <a:defRPr sz="1200"/>
            </a:lvl1pPr>
          </a:lstStyle>
          <a:p>
            <a:fld id="{746C6E07-2FDD-4DBB-81B8-2EF575FB9DA4}" type="slidenum">
              <a:rPr lang="en-US" smtClean="0"/>
              <a:pPr/>
              <a:t>‹#›</a:t>
            </a:fld>
            <a:endParaRPr lang="en-US" dirty="0"/>
          </a:p>
        </p:txBody>
      </p:sp>
    </p:spTree>
    <p:extLst>
      <p:ext uri="{BB962C8B-B14F-4D97-AF65-F5344CB8AC3E}">
        <p14:creationId xmlns:p14="http://schemas.microsoft.com/office/powerpoint/2010/main" val="3941303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04610" cy="460379"/>
          </a:xfrm>
          <a:prstGeom prst="rect">
            <a:avLst/>
          </a:prstGeom>
          <a:noFill/>
          <a:ln w="9525">
            <a:noFill/>
            <a:miter lim="800000"/>
            <a:headEnd/>
            <a:tailEnd/>
          </a:ln>
          <a:effectLst/>
        </p:spPr>
        <p:txBody>
          <a:bodyPr vert="horz" wrap="square" lIns="92295" tIns="46148" rIns="92295" bIns="46148" numCol="1" anchor="t" anchorCtr="0" compatLnSpc="1">
            <a:prstTxWarp prst="textNoShape">
              <a:avLst/>
            </a:prstTxWarp>
          </a:bodyPr>
          <a:lstStyle>
            <a:lvl1pPr algn="l" defTabSz="922912">
              <a:defRPr sz="1200" smtClean="0"/>
            </a:lvl1pPr>
          </a:lstStyle>
          <a:p>
            <a:pPr>
              <a:defRPr/>
            </a:pPr>
            <a:endParaRPr lang="en-US" dirty="0"/>
          </a:p>
        </p:txBody>
      </p:sp>
      <p:sp>
        <p:nvSpPr>
          <p:cNvPr id="10243" name="Rectangle 3"/>
          <p:cNvSpPr>
            <a:spLocks noGrp="1" noChangeArrowheads="1"/>
          </p:cNvSpPr>
          <p:nvPr>
            <p:ph type="dt" idx="1"/>
          </p:nvPr>
        </p:nvSpPr>
        <p:spPr bwMode="auto">
          <a:xfrm>
            <a:off x="3928018" y="0"/>
            <a:ext cx="3004610" cy="460379"/>
          </a:xfrm>
          <a:prstGeom prst="rect">
            <a:avLst/>
          </a:prstGeom>
          <a:noFill/>
          <a:ln w="9525">
            <a:noFill/>
            <a:miter lim="800000"/>
            <a:headEnd/>
            <a:tailEnd/>
          </a:ln>
          <a:effectLst/>
        </p:spPr>
        <p:txBody>
          <a:bodyPr vert="horz" wrap="square" lIns="92295" tIns="46148" rIns="92295" bIns="46148" numCol="1" anchor="t" anchorCtr="0" compatLnSpc="1">
            <a:prstTxWarp prst="textNoShape">
              <a:avLst/>
            </a:prstTxWarp>
          </a:bodyPr>
          <a:lstStyle>
            <a:lvl1pPr algn="r" defTabSz="922912">
              <a:defRPr sz="1200" smtClean="0"/>
            </a:lvl1pPr>
          </a:lstStyle>
          <a:p>
            <a:pPr>
              <a:defRPr/>
            </a:pPr>
            <a:endParaRPr lang="en-US" dirty="0"/>
          </a:p>
        </p:txBody>
      </p:sp>
      <p:sp>
        <p:nvSpPr>
          <p:cNvPr id="6148" name="Rectangle 4"/>
          <p:cNvSpPr>
            <a:spLocks noGrp="1" noRot="1" noChangeAspect="1" noChangeArrowheads="1" noTextEdit="1"/>
          </p:cNvSpPr>
          <p:nvPr>
            <p:ph type="sldImg" idx="2"/>
          </p:nvPr>
        </p:nvSpPr>
        <p:spPr bwMode="auto">
          <a:xfrm>
            <a:off x="1162050" y="692150"/>
            <a:ext cx="4610100" cy="3457575"/>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93735" y="4379911"/>
            <a:ext cx="5546731" cy="4148145"/>
          </a:xfrm>
          <a:prstGeom prst="rect">
            <a:avLst/>
          </a:prstGeom>
          <a:noFill/>
          <a:ln w="9525">
            <a:noFill/>
            <a:miter lim="800000"/>
            <a:headEnd/>
            <a:tailEnd/>
          </a:ln>
          <a:effectLst/>
        </p:spPr>
        <p:txBody>
          <a:bodyPr vert="horz" wrap="square" lIns="92295" tIns="46148" rIns="92295" bIns="4614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246" name="Rectangle 6"/>
          <p:cNvSpPr>
            <a:spLocks noGrp="1" noChangeArrowheads="1"/>
          </p:cNvSpPr>
          <p:nvPr>
            <p:ph type="ftr" sz="quarter" idx="4"/>
          </p:nvPr>
        </p:nvSpPr>
        <p:spPr bwMode="auto">
          <a:xfrm>
            <a:off x="0" y="8758245"/>
            <a:ext cx="3004610" cy="460379"/>
          </a:xfrm>
          <a:prstGeom prst="rect">
            <a:avLst/>
          </a:prstGeom>
          <a:noFill/>
          <a:ln w="9525">
            <a:noFill/>
            <a:miter lim="800000"/>
            <a:headEnd/>
            <a:tailEnd/>
          </a:ln>
          <a:effectLst/>
        </p:spPr>
        <p:txBody>
          <a:bodyPr vert="horz" wrap="square" lIns="92295" tIns="46148" rIns="92295" bIns="46148" numCol="1" anchor="b" anchorCtr="0" compatLnSpc="1">
            <a:prstTxWarp prst="textNoShape">
              <a:avLst/>
            </a:prstTxWarp>
          </a:bodyPr>
          <a:lstStyle>
            <a:lvl1pPr algn="l" defTabSz="922912">
              <a:defRPr sz="1200" smtClean="0"/>
            </a:lvl1pPr>
          </a:lstStyle>
          <a:p>
            <a:pPr>
              <a:defRPr/>
            </a:pPr>
            <a:endParaRPr lang="en-US" dirty="0"/>
          </a:p>
        </p:txBody>
      </p:sp>
      <p:sp>
        <p:nvSpPr>
          <p:cNvPr id="10247" name="Rectangle 7"/>
          <p:cNvSpPr>
            <a:spLocks noGrp="1" noChangeArrowheads="1"/>
          </p:cNvSpPr>
          <p:nvPr>
            <p:ph type="sldNum" sz="quarter" idx="5"/>
          </p:nvPr>
        </p:nvSpPr>
        <p:spPr bwMode="auto">
          <a:xfrm>
            <a:off x="3928018" y="8758245"/>
            <a:ext cx="3004610" cy="460379"/>
          </a:xfrm>
          <a:prstGeom prst="rect">
            <a:avLst/>
          </a:prstGeom>
          <a:noFill/>
          <a:ln w="9525">
            <a:noFill/>
            <a:miter lim="800000"/>
            <a:headEnd/>
            <a:tailEnd/>
          </a:ln>
          <a:effectLst/>
        </p:spPr>
        <p:txBody>
          <a:bodyPr vert="horz" wrap="square" lIns="92295" tIns="46148" rIns="92295" bIns="46148" numCol="1" anchor="b" anchorCtr="0" compatLnSpc="1">
            <a:prstTxWarp prst="textNoShape">
              <a:avLst/>
            </a:prstTxWarp>
          </a:bodyPr>
          <a:lstStyle>
            <a:lvl1pPr algn="r" defTabSz="922912">
              <a:defRPr sz="1200" smtClean="0"/>
            </a:lvl1pPr>
          </a:lstStyle>
          <a:p>
            <a:pPr>
              <a:defRPr/>
            </a:pPr>
            <a:fld id="{F847D127-D51C-4188-9A50-71C8B1289DC7}" type="slidenum">
              <a:rPr lang="en-US"/>
              <a:pPr>
                <a:defRPr/>
              </a:pPr>
              <a:t>‹#›</a:t>
            </a:fld>
            <a:endParaRPr lang="en-US" dirty="0"/>
          </a:p>
        </p:txBody>
      </p:sp>
    </p:spTree>
    <p:extLst>
      <p:ext uri="{BB962C8B-B14F-4D97-AF65-F5344CB8AC3E}">
        <p14:creationId xmlns:p14="http://schemas.microsoft.com/office/powerpoint/2010/main" val="282265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introduction</a:t>
            </a:r>
            <a:endParaRPr lang="en-US" sz="1600" dirty="0"/>
          </a:p>
        </p:txBody>
      </p:sp>
      <p:sp>
        <p:nvSpPr>
          <p:cNvPr id="4" name="Slide Number Placeholder 3"/>
          <p:cNvSpPr>
            <a:spLocks noGrp="1"/>
          </p:cNvSpPr>
          <p:nvPr>
            <p:ph type="sldNum" sz="quarter" idx="10"/>
          </p:nvPr>
        </p:nvSpPr>
        <p:spPr/>
        <p:txBody>
          <a:bodyPr/>
          <a:lstStyle/>
          <a:p>
            <a:pPr>
              <a:defRPr/>
            </a:pPr>
            <a:fld id="{F847D127-D51C-4188-9A50-71C8B1289DC7}" type="slidenum">
              <a:rPr lang="en-US" smtClean="0"/>
              <a:pPr>
                <a:defRPr/>
              </a:pPr>
              <a:t>1</a:t>
            </a:fld>
            <a:endParaRPr lang="en-US" dirty="0"/>
          </a:p>
        </p:txBody>
      </p:sp>
    </p:spTree>
    <p:extLst>
      <p:ext uri="{BB962C8B-B14F-4D97-AF65-F5344CB8AC3E}">
        <p14:creationId xmlns:p14="http://schemas.microsoft.com/office/powerpoint/2010/main" val="3987536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847D127-D51C-4188-9A50-71C8B1289DC7}" type="slidenum">
              <a:rPr lang="en-US" smtClean="0"/>
              <a:pPr>
                <a:defRPr/>
              </a:pPr>
              <a:t>6</a:t>
            </a:fld>
            <a:endParaRPr lang="en-US" dirty="0"/>
          </a:p>
        </p:txBody>
      </p:sp>
    </p:spTree>
    <p:extLst>
      <p:ext uri="{BB962C8B-B14F-4D97-AF65-F5344CB8AC3E}">
        <p14:creationId xmlns:p14="http://schemas.microsoft.com/office/powerpoint/2010/main" val="3625960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1" name="Picture 10" descr="BlueSolarProbePlusBannerTemplate.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1"/>
            <a:ext cx="9144000" cy="6858001"/>
          </a:xfrm>
          <a:prstGeom prst="rect">
            <a:avLst/>
          </a:prstGeom>
        </p:spPr>
      </p:pic>
      <p:pic>
        <p:nvPicPr>
          <p:cNvPr id="12" name="Picture 11" descr="ISISlogo-002-C.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400" y="2579974"/>
            <a:ext cx="2159048" cy="4160520"/>
          </a:xfrm>
          <a:prstGeom prst="rect">
            <a:avLst/>
          </a:prstGeom>
        </p:spPr>
      </p:pic>
      <p:sp>
        <p:nvSpPr>
          <p:cNvPr id="5123" name="Rectangle 3"/>
          <p:cNvSpPr>
            <a:spLocks noGrp="1" noChangeArrowheads="1"/>
          </p:cNvSpPr>
          <p:nvPr>
            <p:ph type="subTitle" idx="1"/>
          </p:nvPr>
        </p:nvSpPr>
        <p:spPr bwMode="black">
          <a:xfrm>
            <a:off x="2850776" y="4975924"/>
            <a:ext cx="5832182" cy="1083784"/>
          </a:xfrm>
        </p:spPr>
        <p:txBody>
          <a:bodyPr/>
          <a:lstStyle>
            <a:lvl1pPr marL="0" indent="0" algn="ctr">
              <a:spcAft>
                <a:spcPct val="0"/>
              </a:spcAft>
              <a:buFont typeface="Wingdings" pitchFamily="2" charset="2"/>
              <a:buNone/>
              <a:defRPr sz="2800" i="1">
                <a:solidFill>
                  <a:schemeClr val="bg1"/>
                </a:solidFill>
              </a:defRPr>
            </a:lvl1pPr>
          </a:lstStyle>
          <a:p>
            <a:r>
              <a:rPr lang="en-US" dirty="0" smtClean="0"/>
              <a:t>Click to edit Master subtitle style</a:t>
            </a:r>
            <a:endParaRPr lang="en-US" dirty="0"/>
          </a:p>
        </p:txBody>
      </p:sp>
      <p:sp>
        <p:nvSpPr>
          <p:cNvPr id="9" name="Rectangle 8"/>
          <p:cNvSpPr/>
          <p:nvPr userDrawn="1"/>
        </p:nvSpPr>
        <p:spPr>
          <a:xfrm>
            <a:off x="0" y="1336765"/>
            <a:ext cx="9144000" cy="416589"/>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nSpc>
                <a:spcPts val="2400"/>
              </a:lnSpc>
            </a:pPr>
            <a:r>
              <a:rPr lang="en-US" sz="3200" b="1" i="0" cap="none" spc="0" baseline="0" dirty="0" smtClean="0">
                <a:ln w="11430"/>
                <a:solidFill>
                  <a:srgbClr val="FFDC6D"/>
                </a:solidFill>
                <a:effectLst>
                  <a:outerShdw blurRad="80000" dist="40000" dir="5040000" algn="tl">
                    <a:srgbClr val="000000">
                      <a:alpha val="30000"/>
                    </a:srgbClr>
                  </a:outerShdw>
                </a:effectLst>
                <a:latin typeface="Arial"/>
                <a:cs typeface="Arial"/>
              </a:rPr>
              <a:t>Integrated Science Investigation of the Sun</a:t>
            </a:r>
            <a:endParaRPr lang="en-US" sz="3200" b="1" i="0" cap="none" spc="0" dirty="0">
              <a:ln w="11430"/>
              <a:solidFill>
                <a:srgbClr val="FFDC6D"/>
              </a:solidFill>
              <a:effectLst>
                <a:outerShdw blurRad="80000" dist="40000" dir="5040000" algn="tl">
                  <a:srgbClr val="000000">
                    <a:alpha val="30000"/>
                  </a:srgbClr>
                </a:outerShdw>
              </a:effectLst>
              <a:latin typeface="Arial"/>
              <a:cs typeface="Arial"/>
            </a:endParaRPr>
          </a:p>
        </p:txBody>
      </p:sp>
      <p:sp>
        <p:nvSpPr>
          <p:cNvPr id="17" name="TextBox 16"/>
          <p:cNvSpPr txBox="1"/>
          <p:nvPr userDrawn="1"/>
        </p:nvSpPr>
        <p:spPr>
          <a:xfrm>
            <a:off x="0" y="223149"/>
            <a:ext cx="5680364" cy="584775"/>
          </a:xfrm>
          <a:prstGeom prst="rect">
            <a:avLst/>
          </a:prstGeom>
          <a:noFill/>
        </p:spPr>
        <p:txBody>
          <a:bodyPr wrap="square" rtlCol="0">
            <a:spAutoFit/>
            <a:scene3d>
              <a:camera prst="orthographicFront"/>
              <a:lightRig rig="threePt" dir="t"/>
            </a:scene3d>
            <a:sp3d extrusionH="57150">
              <a:bevelT h="25400" prst="softRound"/>
            </a:sp3d>
          </a:bodyPr>
          <a:lstStyle/>
          <a:p>
            <a:r>
              <a:rPr lang="en-US" sz="3200" b="1" dirty="0" smtClean="0">
                <a:solidFill>
                  <a:schemeClr val="bg1"/>
                </a:solidFill>
                <a:latin typeface="Arial"/>
                <a:cs typeface="Arial"/>
              </a:rPr>
              <a:t>Solar Probe Plus</a:t>
            </a:r>
          </a:p>
        </p:txBody>
      </p:sp>
      <p:sp>
        <p:nvSpPr>
          <p:cNvPr id="18" name="Rectangle 17"/>
          <p:cNvSpPr/>
          <p:nvPr userDrawn="1"/>
        </p:nvSpPr>
        <p:spPr>
          <a:xfrm>
            <a:off x="951568" y="862284"/>
            <a:ext cx="3660105" cy="369332"/>
          </a:xfrm>
          <a:prstGeom prst="rect">
            <a:avLst/>
          </a:prstGeom>
        </p:spPr>
        <p:txBody>
          <a:bodyPr wrap="none">
            <a:spAutoFit/>
            <a:scene3d>
              <a:camera prst="orthographicFront"/>
              <a:lightRig rig="threePt" dir="t"/>
            </a:scene3d>
            <a:sp3d extrusionH="57150">
              <a:bevelT w="69850" h="38100" prst="cross"/>
            </a:sp3d>
          </a:bodyPr>
          <a:lstStyle/>
          <a:p>
            <a:r>
              <a:rPr lang="en-US" i="1" dirty="0" smtClean="0">
                <a:solidFill>
                  <a:schemeClr val="bg1"/>
                </a:solidFill>
                <a:effectLst>
                  <a:outerShdw blurRad="1270000" dist="38100" dir="21540000" sx="200000" sy="200000" algn="tl" rotWithShape="0">
                    <a:srgbClr val="000000">
                      <a:alpha val="0"/>
                    </a:srgbClr>
                  </a:outerShdw>
                </a:effectLst>
                <a:latin typeface="Arial"/>
                <a:cs typeface="Arial"/>
              </a:rPr>
              <a:t>A NASA Mission</a:t>
            </a:r>
            <a:r>
              <a:rPr lang="en-US" i="1" baseline="0" dirty="0" smtClean="0">
                <a:solidFill>
                  <a:schemeClr val="bg1"/>
                </a:solidFill>
                <a:effectLst>
                  <a:outerShdw blurRad="1270000" dist="38100" dir="21540000" sx="200000" sy="200000" algn="tl" rotWithShape="0">
                    <a:srgbClr val="000000">
                      <a:alpha val="0"/>
                    </a:srgbClr>
                  </a:outerShdw>
                </a:effectLst>
                <a:latin typeface="Arial"/>
                <a:cs typeface="Arial"/>
              </a:rPr>
              <a:t> to Touch the Sun</a:t>
            </a:r>
            <a:endParaRPr lang="en-US" i="1" dirty="0">
              <a:solidFill>
                <a:schemeClr val="bg1"/>
              </a:solidFill>
              <a:effectLst>
                <a:outerShdw blurRad="1270000" dist="38100" dir="21540000" sx="200000" sy="200000" algn="tl" rotWithShape="0">
                  <a:srgbClr val="000000">
                    <a:alpha val="0"/>
                  </a:srgbClr>
                </a:outerShdw>
              </a:effectLst>
              <a:latin typeface="Arial"/>
              <a:cs typeface="Arial"/>
            </a:endParaRPr>
          </a:p>
        </p:txBody>
      </p:sp>
      <p:sp>
        <p:nvSpPr>
          <p:cNvPr id="19" name="Rectangle 18"/>
          <p:cNvSpPr/>
          <p:nvPr userDrawn="1"/>
        </p:nvSpPr>
        <p:spPr>
          <a:xfrm>
            <a:off x="2242457" y="3269832"/>
            <a:ext cx="6901542" cy="1046440"/>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nSpc>
                <a:spcPts val="2400"/>
              </a:lnSpc>
            </a:pPr>
            <a:r>
              <a:rPr lang="en-US" sz="4000" b="1" i="0" cap="none" spc="0" baseline="0" dirty="0" smtClean="0">
                <a:ln w="11430"/>
                <a:solidFill>
                  <a:srgbClr val="FFDC6D"/>
                </a:solidFill>
                <a:effectLst>
                  <a:outerShdw blurRad="80000" dist="40000" dir="5040000" algn="tl">
                    <a:srgbClr val="000000">
                      <a:alpha val="30000"/>
                    </a:srgbClr>
                  </a:outerShdw>
                </a:effectLst>
                <a:latin typeface="Arial"/>
                <a:cs typeface="Arial"/>
              </a:rPr>
              <a:t>EPI-Hi Autonomy Review</a:t>
            </a:r>
          </a:p>
          <a:p>
            <a:pPr>
              <a:lnSpc>
                <a:spcPts val="2400"/>
              </a:lnSpc>
            </a:pPr>
            <a:endParaRPr lang="en-US" sz="3200" b="1" i="0" cap="none" spc="0" baseline="0" dirty="0" smtClean="0">
              <a:ln w="11430"/>
              <a:solidFill>
                <a:srgbClr val="FFDC6D"/>
              </a:solidFill>
              <a:effectLst>
                <a:outerShdw blurRad="80000" dist="40000" dir="5040000" algn="tl">
                  <a:srgbClr val="000000">
                    <a:alpha val="30000"/>
                  </a:srgbClr>
                </a:outerShdw>
              </a:effectLst>
              <a:latin typeface="Arial"/>
              <a:cs typeface="Arial"/>
            </a:endParaRPr>
          </a:p>
          <a:p>
            <a:pPr>
              <a:lnSpc>
                <a:spcPts val="2400"/>
              </a:lnSpc>
            </a:pPr>
            <a:r>
              <a:rPr lang="en-US" sz="3200" b="1" i="0" cap="none" spc="0" baseline="0" dirty="0" smtClean="0">
                <a:ln w="11430"/>
                <a:solidFill>
                  <a:srgbClr val="FFDC6D"/>
                </a:solidFill>
                <a:effectLst>
                  <a:outerShdw blurRad="80000" dist="40000" dir="5040000" algn="tl">
                    <a:srgbClr val="000000">
                      <a:alpha val="30000"/>
                    </a:srgbClr>
                  </a:outerShdw>
                </a:effectLst>
                <a:latin typeface="Arial"/>
                <a:cs typeface="Arial"/>
              </a:rPr>
              <a:t>11 November 2015</a:t>
            </a:r>
            <a:endParaRPr lang="en-US" sz="3200" b="1" i="0" cap="none" spc="0" dirty="0">
              <a:ln w="11430"/>
              <a:solidFill>
                <a:srgbClr val="FFDC6D"/>
              </a:solidFill>
              <a:effectLst>
                <a:outerShdw blurRad="80000" dist="40000" dir="5040000" algn="tl">
                  <a:srgbClr val="000000">
                    <a:alpha val="30000"/>
                  </a:srgbClr>
                </a:outerShdw>
              </a:effectLst>
              <a:latin typeface="Arial"/>
              <a:cs typeface="Arial"/>
            </a:endParaRPr>
          </a:p>
        </p:txBody>
      </p:sp>
      <p:sp>
        <p:nvSpPr>
          <p:cNvPr id="10" name="Rectangle 9"/>
          <p:cNvSpPr/>
          <p:nvPr userDrawn="1"/>
        </p:nvSpPr>
        <p:spPr>
          <a:xfrm>
            <a:off x="1" y="1738248"/>
            <a:ext cx="9144000" cy="400110"/>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nSpc>
                <a:spcPts val="2400"/>
              </a:lnSpc>
            </a:pPr>
            <a:r>
              <a:rPr lang="en-US" sz="3200" b="1" i="0" cap="none" spc="0" baseline="0" dirty="0" smtClean="0">
                <a:ln w="11430"/>
                <a:solidFill>
                  <a:srgbClr val="FFDC6D"/>
                </a:solidFill>
                <a:effectLst>
                  <a:outerShdw blurRad="80000" dist="40000" dir="5040000" algn="tl">
                    <a:srgbClr val="000000">
                      <a:alpha val="30000"/>
                    </a:srgbClr>
                  </a:outerShdw>
                </a:effectLst>
                <a:latin typeface="Arial"/>
                <a:cs typeface="Arial"/>
              </a:rPr>
              <a:t>Energetic Particles</a:t>
            </a:r>
            <a:endParaRPr lang="en-US" sz="3200" b="1" i="0" cap="none" spc="0" dirty="0">
              <a:ln w="11430"/>
              <a:solidFill>
                <a:srgbClr val="FFDC6D"/>
              </a:solidFill>
              <a:effectLst>
                <a:outerShdw blurRad="80000" dist="40000" dir="5040000" algn="tl">
                  <a:srgbClr val="000000">
                    <a:alpha val="30000"/>
                  </a:srgbClr>
                </a:outerShdw>
              </a:effectLst>
              <a:latin typeface="Arial"/>
              <a:cs typeface="Arial"/>
            </a:endParaRPr>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1132114"/>
            <a:ext cx="8426450" cy="5238524"/>
          </a:xfrm>
        </p:spPr>
        <p:txBody>
          <a:bodyPr/>
          <a:lstStyle>
            <a:lvl1pPr>
              <a:lnSpc>
                <a:spcPct val="95000"/>
              </a:lnSpc>
              <a:spcAft>
                <a:spcPts val="300"/>
              </a:spcAft>
              <a:defRPr sz="2400"/>
            </a:lvl1pPr>
            <a:lvl2pPr marL="463550" indent="-234950">
              <a:lnSpc>
                <a:spcPct val="95000"/>
              </a:lnSpc>
              <a:spcAft>
                <a:spcPts val="300"/>
              </a:spcAft>
              <a:buClrTx/>
              <a:buSzPct val="115000"/>
              <a:buFont typeface="Wingdings" charset="2"/>
              <a:buChar char="§"/>
              <a:defRPr sz="2200"/>
            </a:lvl2pPr>
            <a:lvl3pPr>
              <a:lnSpc>
                <a:spcPct val="95000"/>
              </a:lnSpc>
              <a:spcAft>
                <a:spcPts val="300"/>
              </a:spcAft>
              <a:defRPr sz="1800"/>
            </a:lvl3pPr>
            <a:lvl4pPr>
              <a:lnSpc>
                <a:spcPct val="95000"/>
              </a:lnSpc>
              <a:spcAft>
                <a:spcPts val="300"/>
              </a:spcAft>
              <a:defRPr sz="1600"/>
            </a:lvl4pPr>
            <a:lvl5pPr>
              <a:lnSpc>
                <a:spcPct val="95000"/>
              </a:lnSpc>
              <a:spcAft>
                <a:spcPts val="300"/>
              </a:spcAft>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title"/>
          </p:nvPr>
        </p:nvSpPr>
        <p:spPr bwMode="auto">
          <a:xfrm>
            <a:off x="683879" y="185100"/>
            <a:ext cx="7199939" cy="675511"/>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dirty="0" smtClean="0"/>
              <a:t>Click to edit Master title style</a:t>
            </a:r>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228600" y="1198709"/>
            <a:ext cx="4137025" cy="5286615"/>
          </a:xfrm>
        </p:spPr>
        <p:txBody>
          <a:bodyPr/>
          <a:lstStyle>
            <a:lvl1pPr>
              <a:spcAft>
                <a:spcPts val="0"/>
              </a:spcAft>
              <a:defRPr sz="2400"/>
            </a:lvl1pPr>
            <a:lvl2pPr marL="463550" indent="-234950">
              <a:spcAft>
                <a:spcPts val="0"/>
              </a:spcAft>
              <a:buClrTx/>
              <a:buFont typeface="Wingdings" charset="2"/>
              <a:buChar char="§"/>
              <a:defRPr sz="2200"/>
            </a:lvl2pPr>
            <a:lvl3pPr>
              <a:spcAft>
                <a:spcPts val="0"/>
              </a:spcAft>
              <a:defRPr sz="2000"/>
            </a:lvl3pPr>
            <a:lvl4pPr>
              <a:spcAft>
                <a:spcPts val="0"/>
              </a:spcAft>
              <a:defRPr sz="1800"/>
            </a:lvl4pPr>
            <a:lvl5pPr>
              <a:spcAft>
                <a:spcPts val="0"/>
              </a:spcAft>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Content Placeholder 2"/>
          <p:cNvSpPr>
            <a:spLocks noGrp="1"/>
          </p:cNvSpPr>
          <p:nvPr>
            <p:ph sz="half" idx="12"/>
          </p:nvPr>
        </p:nvSpPr>
        <p:spPr>
          <a:xfrm>
            <a:off x="4582584" y="1206393"/>
            <a:ext cx="4137025" cy="5286615"/>
          </a:xfrm>
        </p:spPr>
        <p:txBody>
          <a:bodyPr/>
          <a:lstStyle>
            <a:lvl1pPr>
              <a:spcAft>
                <a:spcPts val="0"/>
              </a:spcAft>
              <a:defRPr sz="2400"/>
            </a:lvl1pPr>
            <a:lvl2pPr marL="463550" indent="-234950">
              <a:spcAft>
                <a:spcPts val="0"/>
              </a:spcAft>
              <a:buClrTx/>
              <a:buFont typeface="Wingdings" charset="2"/>
              <a:buChar char="§"/>
              <a:defRPr sz="2000"/>
            </a:lvl2pPr>
            <a:lvl3pPr>
              <a:spcAft>
                <a:spcPts val="0"/>
              </a:spcAft>
              <a:defRPr sz="1800"/>
            </a:lvl3pPr>
            <a:lvl4pPr>
              <a:spcAft>
                <a:spcPts val="0"/>
              </a:spcAft>
              <a:defRPr sz="1600"/>
            </a:lvl4pPr>
            <a:lvl5pPr>
              <a:spcAft>
                <a:spcPts val="0"/>
              </a:spcAft>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5" name="Picture 24" descr="BlueSolarProbePlusBannerTemplate.jpg"/>
          <p:cNvPicPr>
            <a:picLocks noChangeAspect="1"/>
          </p:cNvPicPr>
          <p:nvPr userDrawn="1"/>
        </p:nvPicPr>
        <p:blipFill>
          <a:blip r:embed="rId6" cstate="email">
            <a:extLst>
              <a:ext uri="{28A0092B-C50C-407E-A947-70E740481C1C}">
                <a14:useLocalDpi xmlns:a14="http://schemas.microsoft.com/office/drawing/2010/main"/>
              </a:ext>
            </a:extLst>
          </a:blip>
          <a:srcRect/>
          <a:stretch>
            <a:fillRect/>
          </a:stretch>
        </p:blipFill>
        <p:spPr>
          <a:xfrm>
            <a:off x="0" y="130628"/>
            <a:ext cx="9144000" cy="791456"/>
          </a:xfrm>
          <a:prstGeom prst="rect">
            <a:avLst/>
          </a:prstGeom>
        </p:spPr>
      </p:pic>
      <p:pic>
        <p:nvPicPr>
          <p:cNvPr id="13" name="Picture 12" descr="ISISlogo-002-C.png"/>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15766" y="0"/>
            <a:ext cx="564674" cy="1088136"/>
          </a:xfrm>
          <a:prstGeom prst="rect">
            <a:avLst/>
          </a:prstGeom>
        </p:spPr>
      </p:pic>
      <p:sp>
        <p:nvSpPr>
          <p:cNvPr id="1027" name="Rectangle 3"/>
          <p:cNvSpPr>
            <a:spLocks noGrp="1" noChangeArrowheads="1"/>
          </p:cNvSpPr>
          <p:nvPr>
            <p:ph type="body" idx="1"/>
          </p:nvPr>
        </p:nvSpPr>
        <p:spPr bwMode="auto">
          <a:xfrm>
            <a:off x="358775" y="1167973"/>
            <a:ext cx="8426450" cy="520266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103" name="Line 7"/>
          <p:cNvSpPr>
            <a:spLocks noChangeShapeType="1"/>
          </p:cNvSpPr>
          <p:nvPr/>
        </p:nvSpPr>
        <p:spPr bwMode="gray">
          <a:xfrm flipV="1">
            <a:off x="304800" y="6593649"/>
            <a:ext cx="8501104" cy="0"/>
          </a:xfrm>
          <a:prstGeom prst="line">
            <a:avLst/>
          </a:prstGeom>
          <a:noFill/>
          <a:ln w="38100">
            <a:solidFill>
              <a:srgbClr val="01255B"/>
            </a:solidFill>
            <a:round/>
            <a:headEnd/>
            <a:tailEnd/>
          </a:ln>
          <a:effectLst/>
        </p:spPr>
        <p:txBody>
          <a:bodyPr/>
          <a:lstStyle/>
          <a:p>
            <a:pPr>
              <a:defRPr/>
            </a:pPr>
            <a:endParaRPr lang="en-US" dirty="0"/>
          </a:p>
        </p:txBody>
      </p:sp>
      <p:cxnSp>
        <p:nvCxnSpPr>
          <p:cNvPr id="18" name="Straight Connector 17"/>
          <p:cNvCxnSpPr/>
          <p:nvPr/>
        </p:nvCxnSpPr>
        <p:spPr bwMode="auto">
          <a:xfrm>
            <a:off x="9607138" y="843148"/>
            <a:ext cx="914400" cy="914400"/>
          </a:xfrm>
          <a:prstGeom prst="line">
            <a:avLst/>
          </a:prstGeom>
          <a:blipFill dpi="0" rotWithShape="0">
            <a:blip r:embed="rId8" cstate="email">
              <a:extLst>
                <a:ext uri="{28A0092B-C50C-407E-A947-70E740481C1C}">
                  <a14:useLocalDpi xmlns:a14="http://schemas.microsoft.com/office/drawing/2010/main"/>
                </a:ext>
              </a:extLst>
            </a:blip>
            <a:srcRect/>
            <a:stretch>
              <a:fillRect/>
            </a:stretch>
          </a:blipFill>
          <a:ln w="9525" cap="flat" cmpd="sng" algn="ctr">
            <a:noFill/>
            <a:prstDash val="solid"/>
            <a:round/>
            <a:headEnd type="none" w="med" len="med"/>
            <a:tailEnd type="none" w="med" len="med"/>
          </a:ln>
          <a:effectLst/>
        </p:spPr>
      </p:cxnSp>
      <p:sp>
        <p:nvSpPr>
          <p:cNvPr id="1030" name="Rectangle 6"/>
          <p:cNvSpPr>
            <a:spLocks noGrp="1" noChangeArrowheads="1"/>
          </p:cNvSpPr>
          <p:nvPr>
            <p:ph type="title"/>
          </p:nvPr>
        </p:nvSpPr>
        <p:spPr bwMode="auto">
          <a:xfrm>
            <a:off x="683879" y="185100"/>
            <a:ext cx="7199939" cy="675511"/>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US" dirty="0" smtClean="0"/>
              <a:t>Click to edit Master title style</a:t>
            </a:r>
          </a:p>
        </p:txBody>
      </p:sp>
      <p:pic>
        <p:nvPicPr>
          <p:cNvPr id="24" name="Picture 23" descr="BlueSolarProbePlusBannerTemplate.jpg"/>
          <p:cNvPicPr>
            <a:picLocks noChangeAspect="1"/>
          </p:cNvPicPr>
          <p:nvPr userDrawn="1"/>
        </p:nvPicPr>
        <p:blipFill>
          <a:blip r:embed="rId9" cstate="email">
            <a:extLst>
              <a:ext uri="{28A0092B-C50C-407E-A947-70E740481C1C}">
                <a14:useLocalDpi xmlns:a14="http://schemas.microsoft.com/office/drawing/2010/main"/>
              </a:ext>
            </a:extLst>
          </a:blip>
          <a:srcRect/>
          <a:stretch>
            <a:fillRect/>
          </a:stretch>
        </p:blipFill>
        <p:spPr>
          <a:xfrm>
            <a:off x="7942550" y="202410"/>
            <a:ext cx="1183808" cy="653447"/>
          </a:xfrm>
          <a:prstGeom prst="rect">
            <a:avLst/>
          </a:prstGeom>
        </p:spPr>
      </p:pic>
      <p:sp>
        <p:nvSpPr>
          <p:cNvPr id="16" name="TextBox 15"/>
          <p:cNvSpPr txBox="1"/>
          <p:nvPr/>
        </p:nvSpPr>
        <p:spPr>
          <a:xfrm>
            <a:off x="7945291" y="628630"/>
            <a:ext cx="1213820" cy="271869"/>
          </a:xfrm>
          <a:prstGeom prst="rect">
            <a:avLst/>
          </a:prstGeom>
          <a:noFill/>
        </p:spPr>
        <p:txBody>
          <a:bodyPr wrap="square" rtlCol="0">
            <a:spAutoFit/>
          </a:bodyPr>
          <a:lstStyle/>
          <a:p>
            <a:pPr marL="0" marR="0" indent="0" algn="r" defTabSz="914400" rtl="0" eaLnBrk="1" fontAlgn="base" latinLnBrk="0" hangingPunct="1">
              <a:lnSpc>
                <a:spcPts val="700"/>
              </a:lnSpc>
              <a:spcBef>
                <a:spcPct val="0"/>
              </a:spcBef>
              <a:spcAft>
                <a:spcPct val="0"/>
              </a:spcAft>
              <a:buClrTx/>
              <a:buSzTx/>
              <a:buFontTx/>
              <a:buNone/>
              <a:tabLst/>
              <a:defRPr/>
            </a:pPr>
            <a:r>
              <a:rPr lang="en-US" sz="500" b="1" dirty="0" smtClean="0">
                <a:solidFill>
                  <a:schemeClr val="bg1"/>
                </a:solidFill>
                <a:latin typeface="Arial"/>
                <a:cs typeface="Arial"/>
              </a:rPr>
              <a:t>Solar Probe Plus</a:t>
            </a:r>
          </a:p>
          <a:p>
            <a:pPr algn="r">
              <a:lnSpc>
                <a:spcPts val="700"/>
              </a:lnSpc>
            </a:pPr>
            <a:r>
              <a:rPr lang="en-US" sz="500" b="1" i="1" dirty="0" smtClean="0">
                <a:solidFill>
                  <a:schemeClr val="bg1"/>
                </a:solidFill>
                <a:latin typeface="Arial"/>
                <a:cs typeface="Arial"/>
              </a:rPr>
              <a:t>A NASA Mission</a:t>
            </a:r>
            <a:r>
              <a:rPr lang="en-US" sz="500" b="1" i="1" baseline="0" dirty="0" smtClean="0">
                <a:solidFill>
                  <a:schemeClr val="bg1"/>
                </a:solidFill>
                <a:latin typeface="Arial"/>
                <a:cs typeface="Arial"/>
              </a:rPr>
              <a:t> to Touch the Sun</a:t>
            </a:r>
            <a:endParaRPr lang="en-US" sz="500" b="1" i="1" dirty="0" smtClean="0">
              <a:solidFill>
                <a:schemeClr val="bg1"/>
              </a:solidFill>
              <a:latin typeface="Arial"/>
              <a:cs typeface="Arial"/>
            </a:endParaRPr>
          </a:p>
        </p:txBody>
      </p:sp>
      <p:sp>
        <p:nvSpPr>
          <p:cNvPr id="29" name="TextBox 28"/>
          <p:cNvSpPr txBox="1"/>
          <p:nvPr userDrawn="1"/>
        </p:nvSpPr>
        <p:spPr>
          <a:xfrm>
            <a:off x="315045" y="6608269"/>
            <a:ext cx="998925" cy="246221"/>
          </a:xfrm>
          <a:prstGeom prst="rect">
            <a:avLst/>
          </a:prstGeom>
          <a:noFill/>
        </p:spPr>
        <p:txBody>
          <a:bodyPr wrap="square" rtlCol="0">
            <a:spAutoFit/>
          </a:bodyPr>
          <a:lstStyle/>
          <a:p>
            <a:pPr algn="l"/>
            <a:fld id="{2D0F559F-C369-4EF5-8FAC-43A9680FDB1E}" type="slidenum">
              <a:rPr lang="en-US" sz="1000" smtClean="0"/>
              <a:pPr algn="l"/>
              <a:t>‹#›</a:t>
            </a:fld>
            <a:endParaRPr lang="en-US" sz="1000" dirty="0"/>
          </a:p>
        </p:txBody>
      </p:sp>
      <p:sp>
        <p:nvSpPr>
          <p:cNvPr id="30" name="TextBox 29"/>
          <p:cNvSpPr txBox="1"/>
          <p:nvPr userDrawn="1"/>
        </p:nvSpPr>
        <p:spPr>
          <a:xfrm>
            <a:off x="7271657" y="6606989"/>
            <a:ext cx="1534245" cy="246221"/>
          </a:xfrm>
          <a:prstGeom prst="rect">
            <a:avLst/>
          </a:prstGeom>
          <a:noFill/>
        </p:spPr>
        <p:txBody>
          <a:bodyPr wrap="square" rtlCol="0">
            <a:spAutoFit/>
          </a:bodyPr>
          <a:lstStyle/>
          <a:p>
            <a:pPr algn="r"/>
            <a:r>
              <a:rPr lang="en-US" sz="1000" dirty="0" smtClean="0"/>
              <a:t>11</a:t>
            </a:r>
            <a:r>
              <a:rPr lang="en-US" sz="1000" baseline="0" dirty="0" smtClean="0"/>
              <a:t> November</a:t>
            </a:r>
            <a:r>
              <a:rPr lang="en-US" sz="1000" dirty="0" smtClean="0"/>
              <a:t> 2015</a:t>
            </a:r>
            <a:endParaRPr lang="en-US" sz="1000" dirty="0"/>
          </a:p>
        </p:txBody>
      </p:sp>
      <p:sp>
        <p:nvSpPr>
          <p:cNvPr id="32" name="TextBox 31"/>
          <p:cNvSpPr txBox="1"/>
          <p:nvPr userDrawn="1"/>
        </p:nvSpPr>
        <p:spPr>
          <a:xfrm>
            <a:off x="2297527" y="6605709"/>
            <a:ext cx="4579684" cy="246221"/>
          </a:xfrm>
          <a:prstGeom prst="rect">
            <a:avLst/>
          </a:prstGeom>
          <a:noFill/>
        </p:spPr>
        <p:txBody>
          <a:bodyPr wrap="square" rtlCol="0">
            <a:spAutoFit/>
          </a:bodyPr>
          <a:lstStyle/>
          <a:p>
            <a:pPr algn="ctr"/>
            <a:r>
              <a:rPr lang="en-US" sz="1000" dirty="0" smtClean="0"/>
              <a:t>EPI-Hi Autonomy</a:t>
            </a:r>
            <a:endParaRPr lang="en-US" sz="1000"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4" r:id="rId3"/>
    <p:sldLayoutId id="2147483666" r:id="rId4"/>
  </p:sldLayoutIdLst>
  <p:transition spd="med">
    <p:fade/>
  </p:transition>
  <p:hf hdr="0" ftr="0"/>
  <p:txStyles>
    <p:titleStyle>
      <a:lvl1pPr algn="l" rtl="0" eaLnBrk="1" fontAlgn="base" hangingPunct="1">
        <a:spcBef>
          <a:spcPct val="0"/>
        </a:spcBef>
        <a:spcAft>
          <a:spcPct val="0"/>
        </a:spcAft>
        <a:defRPr sz="3200" b="1">
          <a:solidFill>
            <a:schemeClr val="bg1"/>
          </a:solidFill>
          <a:latin typeface="+mj-lt"/>
          <a:ea typeface="+mj-ea"/>
          <a:cs typeface="+mj-cs"/>
        </a:defRPr>
      </a:lvl1pPr>
      <a:lvl2pPr algn="l" rtl="0" eaLnBrk="1" fontAlgn="base" hangingPunct="1">
        <a:spcBef>
          <a:spcPct val="0"/>
        </a:spcBef>
        <a:spcAft>
          <a:spcPct val="0"/>
        </a:spcAft>
        <a:defRPr sz="3200" b="1">
          <a:solidFill>
            <a:schemeClr val="tx2"/>
          </a:solidFill>
          <a:latin typeface="Arial" charset="0"/>
        </a:defRPr>
      </a:lvl2pPr>
      <a:lvl3pPr algn="l" rtl="0" eaLnBrk="1" fontAlgn="base" hangingPunct="1">
        <a:spcBef>
          <a:spcPct val="0"/>
        </a:spcBef>
        <a:spcAft>
          <a:spcPct val="0"/>
        </a:spcAft>
        <a:defRPr sz="3200" b="1">
          <a:solidFill>
            <a:schemeClr val="tx2"/>
          </a:solidFill>
          <a:latin typeface="Arial" charset="0"/>
        </a:defRPr>
      </a:lvl3pPr>
      <a:lvl4pPr algn="l" rtl="0" eaLnBrk="1" fontAlgn="base" hangingPunct="1">
        <a:spcBef>
          <a:spcPct val="0"/>
        </a:spcBef>
        <a:spcAft>
          <a:spcPct val="0"/>
        </a:spcAft>
        <a:defRPr sz="3200" b="1">
          <a:solidFill>
            <a:schemeClr val="tx2"/>
          </a:solidFill>
          <a:latin typeface="Arial" charset="0"/>
        </a:defRPr>
      </a:lvl4pPr>
      <a:lvl5pPr algn="l" rtl="0" eaLnBrk="1" fontAlgn="base" hangingPunct="1">
        <a:spcBef>
          <a:spcPct val="0"/>
        </a:spcBef>
        <a:spcAft>
          <a:spcPct val="0"/>
        </a:spcAft>
        <a:defRPr sz="3200" b="1">
          <a:solidFill>
            <a:schemeClr val="tx2"/>
          </a:solidFill>
          <a:latin typeface="Arial" charset="0"/>
        </a:defRPr>
      </a:lvl5pPr>
      <a:lvl6pPr marL="457200" algn="l" rtl="0" eaLnBrk="1" fontAlgn="base" hangingPunct="1">
        <a:spcBef>
          <a:spcPct val="0"/>
        </a:spcBef>
        <a:spcAft>
          <a:spcPct val="0"/>
        </a:spcAft>
        <a:defRPr sz="3200" b="1">
          <a:solidFill>
            <a:schemeClr val="tx2"/>
          </a:solidFill>
          <a:latin typeface="Arial" charset="0"/>
        </a:defRPr>
      </a:lvl6pPr>
      <a:lvl7pPr marL="914400" algn="l" rtl="0" eaLnBrk="1" fontAlgn="base" hangingPunct="1">
        <a:spcBef>
          <a:spcPct val="0"/>
        </a:spcBef>
        <a:spcAft>
          <a:spcPct val="0"/>
        </a:spcAft>
        <a:defRPr sz="3200" b="1">
          <a:solidFill>
            <a:schemeClr val="tx2"/>
          </a:solidFill>
          <a:latin typeface="Arial" charset="0"/>
        </a:defRPr>
      </a:lvl7pPr>
      <a:lvl8pPr marL="1371600" algn="l" rtl="0" eaLnBrk="1" fontAlgn="base" hangingPunct="1">
        <a:spcBef>
          <a:spcPct val="0"/>
        </a:spcBef>
        <a:spcAft>
          <a:spcPct val="0"/>
        </a:spcAft>
        <a:defRPr sz="3200" b="1">
          <a:solidFill>
            <a:schemeClr val="tx2"/>
          </a:solidFill>
          <a:latin typeface="Arial" charset="0"/>
        </a:defRPr>
      </a:lvl8pPr>
      <a:lvl9pPr marL="1828800" algn="l" rtl="0" eaLnBrk="1" fontAlgn="base" hangingPunct="1">
        <a:spcBef>
          <a:spcPct val="0"/>
        </a:spcBef>
        <a:spcAft>
          <a:spcPct val="0"/>
        </a:spcAft>
        <a:defRPr sz="3200" b="1">
          <a:solidFill>
            <a:schemeClr val="tx2"/>
          </a:solidFill>
          <a:latin typeface="Arial" charset="0"/>
        </a:defRPr>
      </a:lvl9pPr>
    </p:titleStyle>
    <p:bodyStyle>
      <a:lvl1pPr marL="227013" indent="-227013" algn="l" rtl="0" eaLnBrk="1" fontAlgn="base" hangingPunct="1">
        <a:lnSpc>
          <a:spcPct val="85000"/>
        </a:lnSpc>
        <a:spcBef>
          <a:spcPct val="0"/>
        </a:spcBef>
        <a:spcAft>
          <a:spcPct val="25000"/>
        </a:spcAft>
        <a:buFont typeface="Wingdings" pitchFamily="2" charset="2"/>
        <a:buChar char="§"/>
        <a:defRPr sz="2400" b="0">
          <a:solidFill>
            <a:schemeClr val="tx1"/>
          </a:solidFill>
          <a:latin typeface="+mn-lt"/>
          <a:ea typeface="+mn-ea"/>
          <a:cs typeface="+mn-cs"/>
        </a:defRPr>
      </a:lvl1pPr>
      <a:lvl2pPr marL="463550" indent="-234950" algn="l" rtl="0" eaLnBrk="1" fontAlgn="base" hangingPunct="1">
        <a:lnSpc>
          <a:spcPct val="85000"/>
        </a:lnSpc>
        <a:spcBef>
          <a:spcPct val="0"/>
        </a:spcBef>
        <a:spcAft>
          <a:spcPct val="25000"/>
        </a:spcAft>
        <a:buFont typeface="Wingdings" pitchFamily="2" charset="2"/>
        <a:buChar char="§"/>
        <a:defRPr sz="2200" b="0">
          <a:solidFill>
            <a:schemeClr val="tx1"/>
          </a:solidFill>
          <a:latin typeface="+mn-lt"/>
        </a:defRPr>
      </a:lvl2pPr>
      <a:lvl3pPr marL="798513" indent="-230188" algn="l" rtl="0" eaLnBrk="1" fontAlgn="base" hangingPunct="1">
        <a:lnSpc>
          <a:spcPct val="85000"/>
        </a:lnSpc>
        <a:spcBef>
          <a:spcPct val="0"/>
        </a:spcBef>
        <a:spcAft>
          <a:spcPct val="25000"/>
        </a:spcAft>
        <a:buFont typeface="Wingdings" pitchFamily="2" charset="2"/>
        <a:buChar char="§"/>
        <a:defRPr sz="1800" b="0">
          <a:solidFill>
            <a:schemeClr val="tx1"/>
          </a:solidFill>
          <a:latin typeface="+mn-lt"/>
        </a:defRPr>
      </a:lvl3pPr>
      <a:lvl4pPr marL="1144588" indent="-230188" algn="l" rtl="0" eaLnBrk="1" fontAlgn="base" hangingPunct="1">
        <a:lnSpc>
          <a:spcPct val="85000"/>
        </a:lnSpc>
        <a:spcBef>
          <a:spcPct val="0"/>
        </a:spcBef>
        <a:spcAft>
          <a:spcPct val="25000"/>
        </a:spcAft>
        <a:buFont typeface="Wingdings" pitchFamily="2" charset="2"/>
        <a:buChar char="§"/>
        <a:defRPr sz="1600" b="0">
          <a:solidFill>
            <a:schemeClr val="tx1"/>
          </a:solidFill>
          <a:latin typeface="+mn-lt"/>
        </a:defRPr>
      </a:lvl4pPr>
      <a:lvl5pPr marL="1482725" indent="-222250" algn="l" rtl="0" eaLnBrk="1" fontAlgn="base" hangingPunct="1">
        <a:lnSpc>
          <a:spcPct val="85000"/>
        </a:lnSpc>
        <a:spcBef>
          <a:spcPct val="0"/>
        </a:spcBef>
        <a:spcAft>
          <a:spcPct val="25000"/>
        </a:spcAft>
        <a:buFont typeface="Wingdings" pitchFamily="2" charset="2"/>
        <a:buChar char="§"/>
        <a:defRPr sz="1400" b="0">
          <a:solidFill>
            <a:schemeClr val="tx1"/>
          </a:solidFill>
          <a:latin typeface="+mn-lt"/>
        </a:defRPr>
      </a:lvl5pPr>
      <a:lvl6pPr marL="25146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6pPr>
      <a:lvl7pPr marL="29718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7pPr>
      <a:lvl8pPr marL="34290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8pPr>
      <a:lvl9pPr marL="38862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2700380" y="4932675"/>
            <a:ext cx="6063578" cy="938277"/>
          </a:xfrm>
        </p:spPr>
        <p:txBody>
          <a:bodyPr/>
          <a:lstStyle/>
          <a:p>
            <a:pPr lvl="0">
              <a:defRPr/>
            </a:pPr>
            <a:r>
              <a:rPr lang="en-US" dirty="0" smtClean="0"/>
              <a:t>Rick Cook &amp; Andrew Davis</a:t>
            </a:r>
            <a:endParaRPr lang="en-US" i="0" dirty="0" smtClean="0"/>
          </a:p>
          <a:p>
            <a:pPr lvl="0">
              <a:defRPr/>
            </a:pPr>
            <a:endParaRPr lang="en-US" sz="800" dirty="0" smtClean="0"/>
          </a:p>
          <a:p>
            <a:pPr lvl="0">
              <a:defRPr/>
            </a:pPr>
            <a:r>
              <a:rPr lang="en-US" sz="2400" dirty="0" smtClean="0"/>
              <a:t>EPI-Hi Software Engineering (Caltech)</a:t>
            </a:r>
          </a:p>
          <a:p>
            <a:pPr lvl="0">
              <a:defRPr/>
            </a:pPr>
            <a:endParaRPr lang="en-US" sz="2400" dirty="0" smtClean="0"/>
          </a:p>
          <a:p>
            <a:pPr lvl="0">
              <a:defRPr/>
            </a:pPr>
            <a:r>
              <a:rPr lang="en-US" dirty="0" smtClean="0"/>
              <a:t>Eric Christian (GSFC)</a:t>
            </a:r>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lvl="3"/>
            <a:r>
              <a:rPr lang="en-US" sz="1800" dirty="0">
                <a:solidFill>
                  <a:schemeClr val="bg1"/>
                </a:solidFill>
              </a:rPr>
              <a:t>Receive/Monitor status, and time-synchronization data from the spacecraft, and perform autonomous mode adjustments as </a:t>
            </a:r>
            <a:r>
              <a:rPr lang="en-US" sz="1800" dirty="0" smtClean="0">
                <a:solidFill>
                  <a:schemeClr val="bg1"/>
                </a:solidFill>
              </a:rPr>
              <a:t>needed (2)</a:t>
            </a:r>
            <a:endParaRPr lang="en-US" dirty="0"/>
          </a:p>
        </p:txBody>
      </p:sp>
      <p:sp>
        <p:nvSpPr>
          <p:cNvPr id="45059" name="Rectangle 3"/>
          <p:cNvSpPr>
            <a:spLocks noGrp="1" noChangeArrowheads="1"/>
          </p:cNvSpPr>
          <p:nvPr>
            <p:ph type="body" idx="4294967295"/>
          </p:nvPr>
        </p:nvSpPr>
        <p:spPr/>
        <p:txBody>
          <a:bodyPr/>
          <a:lstStyle/>
          <a:p>
            <a:pPr marL="0" indent="0">
              <a:buNone/>
            </a:pPr>
            <a:r>
              <a:rPr lang="en-US" sz="2000" dirty="0"/>
              <a:t>T</a:t>
            </a:r>
            <a:r>
              <a:rPr lang="en-US" sz="2000" dirty="0" smtClean="0"/>
              <a:t>he </a:t>
            </a:r>
            <a:r>
              <a:rPr lang="en-US" sz="2000" dirty="0"/>
              <a:t>two normal operating modes are:</a:t>
            </a:r>
          </a:p>
          <a:p>
            <a:pPr lvl="1"/>
            <a:r>
              <a:rPr lang="en-US" sz="1800" dirty="0"/>
              <a:t>Spacecraft-Sun Distance R&lt;=0.25 AU (Encounter Science Mode)</a:t>
            </a:r>
          </a:p>
          <a:p>
            <a:pPr lvl="1"/>
            <a:r>
              <a:rPr lang="en-US" sz="1800" dirty="0"/>
              <a:t>Spacecraft-Sun Distance R &gt; 0.25 AU (Low-rate Science Mode)</a:t>
            </a:r>
          </a:p>
          <a:p>
            <a:pPr marL="0" indent="0">
              <a:buNone/>
            </a:pPr>
            <a:r>
              <a:rPr lang="en-US" sz="2000" dirty="0"/>
              <a:t>Two algorithms will be implemented to enable the mode controller to switch between these two modes. The algorithm to use will be selectable by ground command. These algorithms are:</a:t>
            </a:r>
          </a:p>
          <a:p>
            <a:pPr lvl="1"/>
            <a:r>
              <a:rPr lang="en-US" sz="1800" dirty="0"/>
              <a:t>MET-based: a table of Encounter-Start and Encounter-End times (in MET units) will be used to select the mode</a:t>
            </a:r>
          </a:p>
          <a:p>
            <a:pPr lvl="1"/>
            <a:r>
              <a:rPr lang="en-US" sz="1800" dirty="0"/>
              <a:t>Solar Distance based: a commandable solar distance parameter (in km) will be used to select the mode</a:t>
            </a:r>
          </a:p>
          <a:p>
            <a:pPr marL="0" indent="0">
              <a:buNone/>
            </a:pPr>
            <a:r>
              <a:rPr lang="en-US" sz="2000" dirty="0"/>
              <a:t>Currently, a MET-based algorithm appears to be preferable, given that the DPU needs to manage the volume of instrument data transferred to the SSRs on the S/C as function of time (see </a:t>
            </a:r>
            <a:r>
              <a:rPr lang="en-US" sz="2000" dirty="0" smtClean="0"/>
              <a:t>later slide)</a:t>
            </a:r>
            <a:endParaRPr lang="en-US" sz="2000" dirty="0"/>
          </a:p>
          <a:p>
            <a:pPr marL="0" indent="0">
              <a:buNone/>
            </a:pPr>
            <a:r>
              <a:rPr lang="en-US" sz="2000" dirty="0"/>
              <a:t>EPI-Hi has no special mode for pre-power-down. The instrument may be powered-down with no warning. </a:t>
            </a:r>
          </a:p>
        </p:txBody>
      </p:sp>
    </p:spTree>
    <p:extLst>
      <p:ext uri="{BB962C8B-B14F-4D97-AF65-F5344CB8AC3E}">
        <p14:creationId xmlns:p14="http://schemas.microsoft.com/office/powerpoint/2010/main" val="4144407617"/>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smtClean="0"/>
              <a:t>Time-tagged Commands (Macros)</a:t>
            </a:r>
            <a:endParaRPr lang="en-US" dirty="0"/>
          </a:p>
        </p:txBody>
      </p:sp>
      <p:sp>
        <p:nvSpPr>
          <p:cNvPr id="45059" name="Rectangle 3"/>
          <p:cNvSpPr>
            <a:spLocks noGrp="1" noChangeArrowheads="1"/>
          </p:cNvSpPr>
          <p:nvPr>
            <p:ph type="body" idx="4294967295"/>
          </p:nvPr>
        </p:nvSpPr>
        <p:spPr/>
        <p:txBody>
          <a:bodyPr/>
          <a:lstStyle/>
          <a:p>
            <a:pPr marL="0" indent="0">
              <a:buNone/>
            </a:pPr>
            <a:r>
              <a:rPr lang="en-US" sz="1800" dirty="0"/>
              <a:t>An entry in the 2msec timer-interrupt periodically (once every second, for instance) wakes up a time-tagged command task (TTC) in the round-robin multitasker.</a:t>
            </a:r>
          </a:p>
          <a:p>
            <a:pPr marL="0" indent="0">
              <a:buNone/>
            </a:pPr>
            <a:r>
              <a:rPr lang="en-US" sz="1800" dirty="0"/>
              <a:t>The TTC task polls a table (TTC-Table) with </a:t>
            </a:r>
            <a:r>
              <a:rPr lang="en-US" sz="1800" dirty="0" smtClean="0"/>
              <a:t>three </a:t>
            </a:r>
            <a:r>
              <a:rPr lang="en-US" sz="1800" dirty="0"/>
              <a:t>entries per "row</a:t>
            </a:r>
            <a:r>
              <a:rPr lang="en-US" sz="1800" dirty="0" smtClean="0"/>
              <a:t>":</a:t>
            </a:r>
          </a:p>
          <a:p>
            <a:pPr lvl="1"/>
            <a:r>
              <a:rPr lang="en-US" sz="1800" dirty="0"/>
              <a:t>M</a:t>
            </a:r>
            <a:r>
              <a:rPr lang="en-US" sz="1800" dirty="0" smtClean="0"/>
              <a:t>acro </a:t>
            </a:r>
            <a:r>
              <a:rPr lang="en-US" sz="1800" dirty="0"/>
              <a:t>execution token</a:t>
            </a:r>
          </a:p>
          <a:p>
            <a:pPr lvl="1"/>
            <a:r>
              <a:rPr lang="en-US" sz="1800" dirty="0"/>
              <a:t>M</a:t>
            </a:r>
            <a:r>
              <a:rPr lang="en-US" sz="1800" dirty="0" smtClean="0"/>
              <a:t>acro </a:t>
            </a:r>
            <a:r>
              <a:rPr lang="en-US" sz="1800" dirty="0"/>
              <a:t>execution </a:t>
            </a:r>
            <a:r>
              <a:rPr lang="en-US" sz="1800" dirty="0" smtClean="0"/>
              <a:t>time (in units of MET seconds)</a:t>
            </a:r>
          </a:p>
          <a:p>
            <a:pPr lvl="1"/>
            <a:r>
              <a:rPr lang="en-US" sz="1800" dirty="0" smtClean="0"/>
              <a:t>Macro status (Pending/Done)</a:t>
            </a:r>
            <a:endParaRPr lang="en-US" sz="1800" dirty="0"/>
          </a:p>
          <a:p>
            <a:pPr marL="228600" lvl="1" indent="0">
              <a:buNone/>
            </a:pPr>
            <a:endParaRPr lang="en-US" sz="1800" dirty="0"/>
          </a:p>
          <a:p>
            <a:pPr marL="0" indent="0">
              <a:buNone/>
            </a:pPr>
            <a:r>
              <a:rPr lang="en-US" sz="1800" dirty="0"/>
              <a:t>For each row in TTC-Table</a:t>
            </a:r>
            <a:br>
              <a:rPr lang="en-US" sz="1800" dirty="0"/>
            </a:br>
            <a:r>
              <a:rPr lang="en-US" sz="1800" dirty="0"/>
              <a:t> 	</a:t>
            </a:r>
            <a:r>
              <a:rPr lang="en-US" sz="1800" dirty="0" smtClean="0"/>
              <a:t>If ((MET within </a:t>
            </a:r>
            <a:r>
              <a:rPr lang="en-US" sz="1800" dirty="0"/>
              <a:t>macro execution </a:t>
            </a:r>
            <a:r>
              <a:rPr lang="en-US" sz="1800" dirty="0" smtClean="0"/>
              <a:t>time window) AND (Status==Pending))</a:t>
            </a:r>
          </a:p>
          <a:p>
            <a:pPr marL="0" indent="0">
              <a:buNone/>
            </a:pPr>
            <a:r>
              <a:rPr lang="en-US" sz="1800" dirty="0" smtClean="0"/>
              <a:t>		Execute </a:t>
            </a:r>
            <a:r>
              <a:rPr lang="en-US" sz="1800" dirty="0"/>
              <a:t>the </a:t>
            </a:r>
            <a:r>
              <a:rPr lang="en-US" sz="1800" dirty="0" smtClean="0"/>
              <a:t>macro</a:t>
            </a:r>
          </a:p>
          <a:p>
            <a:pPr marL="236537" lvl="1" indent="0">
              <a:buNone/>
            </a:pPr>
            <a:r>
              <a:rPr lang="en-US" sz="1800" dirty="0" smtClean="0"/>
              <a:t>		Set </a:t>
            </a:r>
            <a:r>
              <a:rPr lang="en-US" sz="1800" dirty="0"/>
              <a:t>Status = Done</a:t>
            </a:r>
          </a:p>
          <a:p>
            <a:pPr marL="236537" lvl="1" indent="0">
              <a:buNone/>
            </a:pPr>
            <a:r>
              <a:rPr lang="en-US" sz="1800" dirty="0" smtClean="0"/>
              <a:t>	</a:t>
            </a:r>
            <a:r>
              <a:rPr lang="en-US" sz="1800" dirty="0" err="1" smtClean="0"/>
              <a:t>Endif</a:t>
            </a:r>
            <a:endParaRPr lang="en-US" sz="1800" dirty="0"/>
          </a:p>
          <a:p>
            <a:pPr marL="0" indent="0">
              <a:buNone/>
            </a:pPr>
            <a:r>
              <a:rPr lang="en-US" sz="1800" dirty="0" err="1" smtClean="0"/>
              <a:t>EndFor</a:t>
            </a:r>
            <a:r>
              <a:rPr lang="en-US" sz="1800" dirty="0"/>
              <a:t/>
            </a:r>
            <a:br>
              <a:rPr lang="en-US" sz="1800" dirty="0"/>
            </a:br>
            <a:endParaRPr lang="en-US" sz="1800" dirty="0"/>
          </a:p>
          <a:p>
            <a:pPr marL="0" indent="0">
              <a:spcAft>
                <a:spcPts val="1200"/>
              </a:spcAft>
              <a:buNone/>
            </a:pPr>
            <a:r>
              <a:rPr lang="en-US" sz="1800" dirty="0"/>
              <a:t>A separate ground command can update the TTC-Table to include an entry that schedules a</a:t>
            </a:r>
            <a:r>
              <a:rPr lang="en-US" sz="1800" dirty="0" smtClean="0"/>
              <a:t> </a:t>
            </a:r>
            <a:r>
              <a:rPr lang="en-US" sz="1800" dirty="0"/>
              <a:t>new macro to be executed at a given time</a:t>
            </a:r>
            <a:r>
              <a:rPr lang="en-US" sz="1800" dirty="0" smtClean="0"/>
              <a:t>.</a:t>
            </a:r>
            <a:r>
              <a:rPr lang="en-US" sz="1800" dirty="0"/>
              <a:t> </a:t>
            </a:r>
          </a:p>
          <a:p>
            <a:pPr marL="0" indent="0">
              <a:buNone/>
            </a:pPr>
            <a:r>
              <a:rPr lang="en-US" sz="1800" dirty="0" smtClean="0"/>
              <a:t>The </a:t>
            </a:r>
            <a:r>
              <a:rPr lang="en-US" sz="1800" dirty="0"/>
              <a:t>TTC-Table contents are stored in MRAM after each update, and re-loaded after any instrument reset, just like software patches.</a:t>
            </a:r>
          </a:p>
          <a:p>
            <a:pPr marL="0" indent="0">
              <a:buNone/>
            </a:pPr>
            <a:endParaRPr lang="en-US" sz="1800" dirty="0" smtClean="0"/>
          </a:p>
          <a:p>
            <a:pPr marL="0" indent="0">
              <a:buNone/>
            </a:pPr>
            <a:endParaRPr lang="en-US" dirty="0"/>
          </a:p>
        </p:txBody>
      </p:sp>
    </p:spTree>
    <p:extLst>
      <p:ext uri="{BB962C8B-B14F-4D97-AF65-F5344CB8AC3E}">
        <p14:creationId xmlns:p14="http://schemas.microsoft.com/office/powerpoint/2010/main" val="69471290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smtClean="0"/>
              <a:t>Time-tagged Commands (Macros) (2)</a:t>
            </a:r>
            <a:endParaRPr lang="en-US" dirty="0"/>
          </a:p>
        </p:txBody>
      </p:sp>
      <p:sp>
        <p:nvSpPr>
          <p:cNvPr id="45059" name="Rectangle 3"/>
          <p:cNvSpPr>
            <a:spLocks noGrp="1" noChangeArrowheads="1"/>
          </p:cNvSpPr>
          <p:nvPr>
            <p:ph type="body" idx="4294967295"/>
          </p:nvPr>
        </p:nvSpPr>
        <p:spPr/>
        <p:txBody>
          <a:bodyPr/>
          <a:lstStyle/>
          <a:p>
            <a:r>
              <a:rPr lang="en-US" sz="1800" dirty="0" smtClean="0"/>
              <a:t>For </a:t>
            </a:r>
            <a:r>
              <a:rPr lang="en-US" sz="1800" dirty="0"/>
              <a:t>EPI-Hi, a macro is simply a Forth word. A new macro can be uploaded from the ground and compiled into the Forth dictionary. A new macro can make use of any Forth words that have already been compiled into the dictionary. Thus, this macro/time-tagged command capability is very powerful, and there is the potential for it to be the cause of serious software malfunctions. However, we note the following:</a:t>
            </a:r>
          </a:p>
          <a:p>
            <a:pPr lvl="0"/>
            <a:r>
              <a:rPr lang="en-US" sz="1800" dirty="0" smtClean="0"/>
              <a:t>If </a:t>
            </a:r>
            <a:r>
              <a:rPr lang="en-US" sz="1800" dirty="0"/>
              <a:t>we do use this capability, each instance of use will be tested thoroughly on the ground on the </a:t>
            </a:r>
            <a:r>
              <a:rPr lang="en-US" sz="1800" dirty="0" smtClean="0"/>
              <a:t>EM-unit, prior to upload to the Flight Unit.</a:t>
            </a:r>
            <a:endParaRPr lang="en-US" sz="1800" dirty="0"/>
          </a:p>
          <a:p>
            <a:pPr lvl="0"/>
            <a:r>
              <a:rPr lang="en-US" sz="1800" dirty="0"/>
              <a:t>We intend this capability to be used for time-dependent parametric control of the instrument, i.e. adjustment of existing parameters, not implementation of an entirely new operational task</a:t>
            </a:r>
            <a:r>
              <a:rPr lang="en-US" sz="1800" dirty="0" smtClean="0"/>
              <a:t>.</a:t>
            </a:r>
          </a:p>
          <a:p>
            <a:r>
              <a:rPr lang="en-US" sz="1800" dirty="0"/>
              <a:t>We have not yet identified a single case where we would need to make use of this time-tagged command capability. Therefore we expect to use it very sparingly, if at all</a:t>
            </a:r>
            <a:r>
              <a:rPr lang="en-US" sz="1800" dirty="0" smtClean="0"/>
              <a:t>.</a:t>
            </a:r>
          </a:p>
          <a:p>
            <a:pPr lvl="0"/>
            <a:r>
              <a:rPr lang="en-US" sz="1800" dirty="0" smtClean="0"/>
              <a:t>This capability will be implemented in the DPU FSW. It is not required in the FSW resident in the detector modules.</a:t>
            </a:r>
            <a:endParaRPr lang="en-US" sz="1800" dirty="0"/>
          </a:p>
        </p:txBody>
      </p:sp>
    </p:spTree>
    <p:extLst>
      <p:ext uri="{BB962C8B-B14F-4D97-AF65-F5344CB8AC3E}">
        <p14:creationId xmlns:p14="http://schemas.microsoft.com/office/powerpoint/2010/main" val="3117220134"/>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smtClean="0"/>
              <a:t>Active Operational Heater Control</a:t>
            </a:r>
            <a:endParaRPr lang="en-US" dirty="0"/>
          </a:p>
        </p:txBody>
      </p:sp>
      <p:sp>
        <p:nvSpPr>
          <p:cNvPr id="45059" name="Rectangle 3"/>
          <p:cNvSpPr>
            <a:spLocks noGrp="1" noChangeArrowheads="1"/>
          </p:cNvSpPr>
          <p:nvPr>
            <p:ph type="body" idx="4294967295"/>
          </p:nvPr>
        </p:nvSpPr>
        <p:spPr/>
        <p:txBody>
          <a:bodyPr/>
          <a:lstStyle/>
          <a:p>
            <a:r>
              <a:rPr lang="en-US" sz="1800" dirty="0"/>
              <a:t>Operational heater power is adjusted via duty cycle, with switching period of 1 second and duty cycle control granularity of 2 msec.</a:t>
            </a:r>
          </a:p>
          <a:p>
            <a:r>
              <a:rPr lang="en-US" sz="1800" dirty="0"/>
              <a:t>Temperature is measured once every 4 seconds with redundant thermistors placed near heater. Resolution of measurement is about 0.01 </a:t>
            </a:r>
            <a:r>
              <a:rPr lang="en-US" sz="1800" dirty="0" err="1"/>
              <a:t>deg</a:t>
            </a:r>
            <a:r>
              <a:rPr lang="en-US" sz="1800" dirty="0"/>
              <a:t> C.</a:t>
            </a:r>
          </a:p>
          <a:p>
            <a:r>
              <a:rPr lang="en-US" sz="1800" dirty="0"/>
              <a:t>A S/W loop executing in DPU MISC adjusts heater power setting once per 4 seconds, based on 2nd order algorithm characterized by two time constants and a goal temperature, which are changeable by ground command. Typical time constants are a few minutes to 10's of minutes.</a:t>
            </a:r>
          </a:p>
          <a:p>
            <a:r>
              <a:rPr lang="en-US" sz="1800" dirty="0"/>
              <a:t>Heater control loop stability and performance are verified during thermal vacuum and thermal balance testing. Initial setup up of loop parameters is done with thermal mockups and the EPI-Hi engineering unit.</a:t>
            </a:r>
          </a:p>
          <a:p>
            <a:r>
              <a:rPr lang="en-US" sz="1800" dirty="0"/>
              <a:t>For EPI-Hi, final heater power levels at 100% duty </a:t>
            </a:r>
            <a:r>
              <a:rPr lang="en-US" sz="1800" dirty="0" smtClean="0"/>
              <a:t>cycle and </a:t>
            </a:r>
            <a:r>
              <a:rPr lang="en-US" sz="1800" dirty="0"/>
              <a:t>the minimum buss voltage (</a:t>
            </a:r>
            <a:r>
              <a:rPr lang="en-US" sz="1800" dirty="0" smtClean="0"/>
              <a:t>26V) are </a:t>
            </a:r>
            <a:r>
              <a:rPr lang="en-US" sz="1800" dirty="0"/>
              <a:t>250 </a:t>
            </a:r>
            <a:r>
              <a:rPr lang="en-US" sz="1800" dirty="0" err="1"/>
              <a:t>mW</a:t>
            </a:r>
            <a:r>
              <a:rPr lang="en-US" sz="1800" dirty="0"/>
              <a:t> for each telescope and 2W for the electronics box</a:t>
            </a:r>
            <a:r>
              <a:rPr lang="en-US" sz="1800" dirty="0" smtClean="0"/>
              <a:t>.</a:t>
            </a:r>
            <a:endParaRPr lang="en-US" sz="1800" dirty="0"/>
          </a:p>
        </p:txBody>
      </p:sp>
    </p:spTree>
    <p:extLst>
      <p:ext uri="{BB962C8B-B14F-4D97-AF65-F5344CB8AC3E}">
        <p14:creationId xmlns:p14="http://schemas.microsoft.com/office/powerpoint/2010/main" val="1945829601"/>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2800" dirty="0" smtClean="0"/>
              <a:t>DPU Monitoring of Detector Module Health </a:t>
            </a:r>
            <a:endParaRPr lang="en-US" sz="2800" dirty="0"/>
          </a:p>
        </p:txBody>
      </p:sp>
      <p:sp>
        <p:nvSpPr>
          <p:cNvPr id="45059" name="Rectangle 3"/>
          <p:cNvSpPr>
            <a:spLocks noGrp="1" noChangeArrowheads="1"/>
          </p:cNvSpPr>
          <p:nvPr>
            <p:ph type="body" idx="4294967295"/>
          </p:nvPr>
        </p:nvSpPr>
        <p:spPr/>
        <p:txBody>
          <a:bodyPr/>
          <a:lstStyle/>
          <a:p>
            <a:r>
              <a:rPr lang="en-US" sz="2000" dirty="0"/>
              <a:t>The DPU FSW monitors</a:t>
            </a:r>
            <a:r>
              <a:rPr lang="en-US" sz="2000" b="1" dirty="0"/>
              <a:t> </a:t>
            </a:r>
            <a:r>
              <a:rPr lang="en-US" sz="2000" dirty="0"/>
              <a:t>data blocks received from each of the detector module MISCs, and the CodeOK flag within the Housekeeping telemetry from each detector module MISC. the DPU FSW has the capability to respond in two ways to an anomaly in the data received from a detector module MISC:</a:t>
            </a:r>
          </a:p>
          <a:p>
            <a:pPr marL="1028700" lvl="2" indent="-457200">
              <a:buFont typeface="+mj-lt"/>
              <a:buAutoNum type="arabicPeriod"/>
            </a:pPr>
            <a:r>
              <a:rPr lang="en-US" dirty="0"/>
              <a:t>Do nothing (await action by ground controllers).</a:t>
            </a:r>
          </a:p>
          <a:p>
            <a:pPr marL="1028700" lvl="2" indent="-457200">
              <a:buFont typeface="+mj-lt"/>
              <a:buAutoNum type="arabicPeriod"/>
            </a:pPr>
            <a:r>
              <a:rPr lang="en-US" dirty="0"/>
              <a:t>Reboot the detector MISC from MRAM.</a:t>
            </a:r>
          </a:p>
          <a:p>
            <a:r>
              <a:rPr lang="en-US" sz="2000" dirty="0"/>
              <a:t>When the instrument is in Encounter Science Mode (R &lt;= 0.25 U), option 2 </a:t>
            </a:r>
            <a:r>
              <a:rPr lang="en-US" sz="2000" dirty="0" smtClean="0"/>
              <a:t>will </a:t>
            </a:r>
            <a:r>
              <a:rPr lang="en-US" sz="2000" dirty="0"/>
              <a:t>be enabled, to ensure proper operation throughout the encounter</a:t>
            </a:r>
            <a:r>
              <a:rPr lang="en-US" sz="2000" dirty="0" smtClean="0"/>
              <a:t>.</a:t>
            </a:r>
          </a:p>
          <a:p>
            <a:r>
              <a:rPr lang="en-US" sz="2000" dirty="0" smtClean="0"/>
              <a:t>If the DPU FSW detects “repeated closely-spaced” anomaly/reboot cycles occurring for a detector module, it may revert to option 1, at least for some programmable delay period. Definition of “repeated, closely-spaced” is TBR.</a:t>
            </a:r>
            <a:endParaRPr lang="en-US" sz="2000" dirty="0"/>
          </a:p>
        </p:txBody>
      </p:sp>
    </p:spTree>
    <p:extLst>
      <p:ext uri="{BB962C8B-B14F-4D97-AF65-F5344CB8AC3E}">
        <p14:creationId xmlns:p14="http://schemas.microsoft.com/office/powerpoint/2010/main" val="717959906"/>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2400" dirty="0" smtClean="0"/>
              <a:t>Management of Volume of Data Transferred to SSRs as Function of Time (1) </a:t>
            </a:r>
            <a:endParaRPr lang="en-US" sz="2400" dirty="0"/>
          </a:p>
        </p:txBody>
      </p:sp>
      <p:sp>
        <p:nvSpPr>
          <p:cNvPr id="45059" name="Rectangle 3"/>
          <p:cNvSpPr>
            <a:spLocks noGrp="1" noChangeArrowheads="1"/>
          </p:cNvSpPr>
          <p:nvPr>
            <p:ph type="body" idx="4294967295"/>
          </p:nvPr>
        </p:nvSpPr>
        <p:spPr/>
        <p:txBody>
          <a:bodyPr/>
          <a:lstStyle/>
          <a:p>
            <a:pPr marL="0" indent="0">
              <a:buNone/>
            </a:pPr>
            <a:r>
              <a:rPr lang="en-US" sz="2000" dirty="0"/>
              <a:t>The DPU MISC FSW shall manage the volume of EPI-Hi instrument data telemetered to the Spacecraft as a function of time, based on the Solid-State-Recorder “fill-level” information in the Spacecraft time/status message, and the time-length of the current encounter (FSW requirement L5-INSTW-134, Ref. 1). </a:t>
            </a:r>
          </a:p>
          <a:p>
            <a:pPr marL="0" indent="0">
              <a:buNone/>
            </a:pPr>
            <a:r>
              <a:rPr lang="en-US" sz="2000" dirty="0"/>
              <a:t>The inputs from the spacecraft time/status message pertinent to this task are:</a:t>
            </a:r>
          </a:p>
          <a:p>
            <a:pPr lvl="1"/>
            <a:r>
              <a:rPr lang="en-US" sz="2000" dirty="0"/>
              <a:t>Mission Elapsed Time (MET). Seconds since Jan 1 2010 (drifts).</a:t>
            </a:r>
          </a:p>
          <a:p>
            <a:pPr lvl="1"/>
            <a:r>
              <a:rPr lang="en-US" sz="2000" dirty="0"/>
              <a:t>Solar Distance (km).</a:t>
            </a:r>
          </a:p>
          <a:p>
            <a:pPr lvl="1"/>
            <a:r>
              <a:rPr lang="en-US" sz="2000" dirty="0"/>
              <a:t>Solar Distance Valid. 0=Not valid. 1=Valid.</a:t>
            </a:r>
          </a:p>
          <a:p>
            <a:pPr lvl="1"/>
            <a:r>
              <a:rPr lang="en-US" sz="2000" dirty="0"/>
              <a:t>Solar Distance Inflection. 0=Decreasing. 1=Increasing.</a:t>
            </a:r>
          </a:p>
          <a:p>
            <a:pPr lvl="1"/>
            <a:r>
              <a:rPr lang="en-US" sz="2000" dirty="0"/>
              <a:t>EPI-Hi SSR Allocation Status: SSR%FULL:  0-255. 255 = 100%</a:t>
            </a:r>
          </a:p>
          <a:p>
            <a:pPr lvl="2"/>
            <a:r>
              <a:rPr lang="en-US" sz="1600" dirty="0"/>
              <a:t>Note: S/C will stop recording new EPI-Hi data to the SSR when this parameter reaches 255 (100% full)</a:t>
            </a:r>
          </a:p>
        </p:txBody>
      </p:sp>
    </p:spTree>
    <p:extLst>
      <p:ext uri="{BB962C8B-B14F-4D97-AF65-F5344CB8AC3E}">
        <p14:creationId xmlns:p14="http://schemas.microsoft.com/office/powerpoint/2010/main" val="151117695"/>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2400" dirty="0" smtClean="0"/>
              <a:t>Management of Volume of Data Transferred to SSRs as Function of Time (2) </a:t>
            </a:r>
            <a:endParaRPr lang="en-US" sz="2400" dirty="0"/>
          </a:p>
        </p:txBody>
      </p:sp>
      <p:sp>
        <p:nvSpPr>
          <p:cNvPr id="45059" name="Rectangle 3"/>
          <p:cNvSpPr>
            <a:spLocks noGrp="1" noChangeArrowheads="1"/>
          </p:cNvSpPr>
          <p:nvPr>
            <p:ph type="body" idx="4294967295"/>
          </p:nvPr>
        </p:nvSpPr>
        <p:spPr/>
        <p:txBody>
          <a:bodyPr/>
          <a:lstStyle/>
          <a:p>
            <a:pPr marL="0" indent="0">
              <a:buNone/>
            </a:pPr>
            <a:r>
              <a:rPr lang="en-US" sz="2000" dirty="0"/>
              <a:t>The inputs that are available as commandable parameters in the DPU FSW are:</a:t>
            </a:r>
          </a:p>
          <a:p>
            <a:r>
              <a:rPr lang="en-US" sz="2000" dirty="0"/>
              <a:t>Total SSR Allocation (bytes): SSR_ALLOC.  Equals number of bytes written to SSR when SSR allocation Status from spacecraft = 255 (100</a:t>
            </a:r>
            <a:r>
              <a:rPr lang="en-US" sz="2000" dirty="0" smtClean="0"/>
              <a:t>%).</a:t>
            </a:r>
          </a:p>
          <a:p>
            <a:pPr lvl="1"/>
            <a:r>
              <a:rPr lang="en-US" sz="1800" dirty="0" smtClean="0"/>
              <a:t>This </a:t>
            </a:r>
            <a:r>
              <a:rPr lang="en-US" sz="1800" dirty="0"/>
              <a:t>could be the same for every encounter, but may </a:t>
            </a:r>
            <a:r>
              <a:rPr lang="en-US" sz="1800" dirty="0" smtClean="0"/>
              <a:t>change…</a:t>
            </a:r>
          </a:p>
          <a:p>
            <a:pPr lvl="1"/>
            <a:r>
              <a:rPr lang="en-US" sz="1800" dirty="0" smtClean="0"/>
              <a:t>Needed </a:t>
            </a:r>
            <a:r>
              <a:rPr lang="en-US" sz="1800" dirty="0"/>
              <a:t>for DPU to meter the data flow to SSR.</a:t>
            </a:r>
          </a:p>
          <a:p>
            <a:r>
              <a:rPr lang="en-US" sz="2000" dirty="0"/>
              <a:t>Predicted Encounter Start time (MET seconds): ESTART </a:t>
            </a:r>
          </a:p>
          <a:p>
            <a:r>
              <a:rPr lang="en-US" sz="2000" dirty="0"/>
              <a:t>Predicted Encounter End time: </a:t>
            </a:r>
            <a:r>
              <a:rPr lang="en-US" sz="2000" dirty="0" smtClean="0"/>
              <a:t>EEND</a:t>
            </a:r>
          </a:p>
          <a:p>
            <a:pPr lvl="1"/>
            <a:r>
              <a:rPr lang="en-US" sz="1800" dirty="0" smtClean="0"/>
              <a:t>Needed </a:t>
            </a:r>
            <a:r>
              <a:rPr lang="en-US" sz="1800" dirty="0"/>
              <a:t>for DPU to meter the data flow to SSR.</a:t>
            </a:r>
          </a:p>
          <a:p>
            <a:r>
              <a:rPr lang="en-US" sz="2000" dirty="0"/>
              <a:t>Amount of SSR allocation to reserve for use after end of encounter: </a:t>
            </a:r>
            <a:r>
              <a:rPr lang="en-US" sz="2000" dirty="0" smtClean="0"/>
              <a:t>SSR_RESERVE</a:t>
            </a:r>
          </a:p>
          <a:p>
            <a:pPr lvl="1"/>
            <a:r>
              <a:rPr lang="en-US" sz="1800" dirty="0" smtClean="0"/>
              <a:t>EPI-Hi </a:t>
            </a:r>
            <a:r>
              <a:rPr lang="en-US" sz="1800" dirty="0"/>
              <a:t>will (hopefully) be powered-up and delivering low-rate data to the SSR after the end of each encounter. The SSR allocation status from the spacecraft will be adjusted downwards (or reset to 0%) at some point after the end of the encounter.</a:t>
            </a:r>
            <a:endParaRPr lang="en-US" sz="2200" dirty="0"/>
          </a:p>
        </p:txBody>
      </p:sp>
    </p:spTree>
    <p:extLst>
      <p:ext uri="{BB962C8B-B14F-4D97-AF65-F5344CB8AC3E}">
        <p14:creationId xmlns:p14="http://schemas.microsoft.com/office/powerpoint/2010/main" val="3446024680"/>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2400" dirty="0" smtClean="0"/>
              <a:t>Management of Volume of Data Transferred to SSRs as Function of Time (3) </a:t>
            </a:r>
            <a:endParaRPr lang="en-US" sz="2400" dirty="0"/>
          </a:p>
        </p:txBody>
      </p:sp>
      <p:sp>
        <p:nvSpPr>
          <p:cNvPr id="45059" name="Rectangle 3"/>
          <p:cNvSpPr>
            <a:spLocks noGrp="1" noChangeArrowheads="1"/>
          </p:cNvSpPr>
          <p:nvPr>
            <p:ph type="body" idx="4294967295"/>
          </p:nvPr>
        </p:nvSpPr>
        <p:spPr/>
        <p:txBody>
          <a:bodyPr/>
          <a:lstStyle/>
          <a:p>
            <a:pPr marL="0" indent="0">
              <a:buNone/>
            </a:pPr>
            <a:r>
              <a:rPr lang="en-US" sz="1800" dirty="0" smtClean="0"/>
              <a:t>A simple </a:t>
            </a:r>
            <a:r>
              <a:rPr lang="en-US" sz="1800" dirty="0"/>
              <a:t>algorithm that the DPU FSW </a:t>
            </a:r>
            <a:r>
              <a:rPr lang="en-US" sz="1800" dirty="0" smtClean="0"/>
              <a:t>may </a:t>
            </a:r>
            <a:r>
              <a:rPr lang="en-US" sz="1800" dirty="0"/>
              <a:t>use to implement this task is:</a:t>
            </a:r>
          </a:p>
          <a:p>
            <a:pPr marL="236537" lvl="1" indent="0">
              <a:buNone/>
            </a:pPr>
            <a:r>
              <a:rPr lang="en-US" sz="1600" dirty="0"/>
              <a:t>WHILE (Encounter==TRUE)</a:t>
            </a:r>
          </a:p>
          <a:p>
            <a:pPr marL="236537" lvl="1" indent="0">
              <a:buNone/>
            </a:pPr>
            <a:r>
              <a:rPr lang="en-US" sz="1600" dirty="0"/>
              <a:t>	Each Hour (or whatever time unit we agree upon)</a:t>
            </a:r>
          </a:p>
          <a:p>
            <a:pPr marL="236537" lvl="1" indent="0">
              <a:buNone/>
            </a:pPr>
            <a:r>
              <a:rPr lang="en-US" sz="1600" dirty="0"/>
              <a:t>		#HOURS_LEFT = (EEND – MET)/3600</a:t>
            </a:r>
          </a:p>
          <a:p>
            <a:pPr marL="236537" lvl="1" indent="0">
              <a:buNone/>
            </a:pPr>
            <a:r>
              <a:rPr lang="en-US" sz="1600" dirty="0"/>
              <a:t>		#BYTES_LEFT = (SSR_ALLOC * SSR%FULL) – SSR_RESERVE</a:t>
            </a:r>
          </a:p>
          <a:p>
            <a:pPr marL="236537" lvl="1" indent="0">
              <a:buNone/>
            </a:pPr>
            <a:r>
              <a:rPr lang="en-US" sz="1600" dirty="0"/>
              <a:t>		IF (#BYTES_LEFT &gt; 0)</a:t>
            </a:r>
          </a:p>
          <a:p>
            <a:pPr marL="236537" lvl="1" indent="0">
              <a:buNone/>
            </a:pPr>
            <a:r>
              <a:rPr lang="en-US" sz="1600" dirty="0"/>
              <a:t>			#BYTESPERHOUR = #BYTES_LEFT/#HOURS_LEFT</a:t>
            </a:r>
          </a:p>
          <a:p>
            <a:pPr marL="236537" lvl="1" indent="0">
              <a:buNone/>
            </a:pPr>
            <a:r>
              <a:rPr lang="en-US" sz="1600" dirty="0"/>
              <a:t>		ELSE</a:t>
            </a:r>
          </a:p>
          <a:p>
            <a:pPr marL="236537" lvl="1" indent="0">
              <a:buNone/>
            </a:pPr>
            <a:r>
              <a:rPr lang="en-US" sz="1600" dirty="0"/>
              <a:t>			#BYTESPERHOUR = 0</a:t>
            </a:r>
          </a:p>
          <a:p>
            <a:pPr marL="236537" lvl="1" indent="0">
              <a:buNone/>
            </a:pPr>
            <a:r>
              <a:rPr lang="en-US" sz="1600" dirty="0"/>
              <a:t>		ENDIF</a:t>
            </a:r>
            <a:br>
              <a:rPr lang="en-US" sz="1600" dirty="0"/>
            </a:br>
            <a:r>
              <a:rPr lang="en-US" sz="1600" dirty="0"/>
              <a:t>ENDWHILE</a:t>
            </a:r>
          </a:p>
          <a:p>
            <a:pPr marL="0" indent="0">
              <a:buNone/>
            </a:pPr>
            <a:endParaRPr lang="en-US" sz="1800" dirty="0" smtClean="0"/>
          </a:p>
          <a:p>
            <a:r>
              <a:rPr lang="en-US" sz="1800" dirty="0" smtClean="0"/>
              <a:t>Nominally</a:t>
            </a:r>
            <a:r>
              <a:rPr lang="en-US" sz="1800" dirty="0"/>
              <a:t>, the #BYTESPERHOUR value is enough to send 1 hour of “IN_ENCOUNTER” EPI-Hi rates and HK data, plus some events, to the SSR</a:t>
            </a:r>
            <a:r>
              <a:rPr lang="en-US" sz="1800" dirty="0" smtClean="0"/>
              <a:t>.</a:t>
            </a:r>
          </a:p>
          <a:p>
            <a:r>
              <a:rPr lang="en-US" sz="1800" dirty="0"/>
              <a:t>If solar activity is low early in an encounter, we won’t collect enough events in an hour to use up the full #BYTESPERHOUR. Thus, #BYTESPERHOUR may grow in size later in the encounter</a:t>
            </a:r>
            <a:r>
              <a:rPr lang="en-US" sz="1800" dirty="0" smtClean="0"/>
              <a:t>.</a:t>
            </a:r>
          </a:p>
          <a:p>
            <a:r>
              <a:rPr lang="en-US" sz="1800" dirty="0" smtClean="0"/>
              <a:t>The actual algorithm that the DPU will use for this task is currently being worked out by the science team</a:t>
            </a:r>
            <a:endParaRPr lang="en-US" sz="1800" dirty="0"/>
          </a:p>
          <a:p>
            <a:pPr marL="0" indent="0">
              <a:buNone/>
            </a:pPr>
            <a:endParaRPr lang="en-US" sz="2000" dirty="0"/>
          </a:p>
        </p:txBody>
      </p:sp>
    </p:spTree>
    <p:extLst>
      <p:ext uri="{BB962C8B-B14F-4D97-AF65-F5344CB8AC3E}">
        <p14:creationId xmlns:p14="http://schemas.microsoft.com/office/powerpoint/2010/main" val="2781474154"/>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Based </a:t>
            </a:r>
            <a:r>
              <a:rPr lang="en-US" dirty="0"/>
              <a:t>on dynamic threshold scheme used for STEREO LET </a:t>
            </a:r>
          </a:p>
          <a:p>
            <a:r>
              <a:rPr lang="en-US" dirty="0" smtClean="0"/>
              <a:t>As </a:t>
            </a:r>
            <a:r>
              <a:rPr lang="en-US" dirty="0"/>
              <a:t>particle intensity rises, reduce the LET1 singles rates due to H and He by progressively raising selected detector thresholds to Z ≥ 6 levels, thereby reducing the geometry factor for H and He single detector triggers and events </a:t>
            </a:r>
          </a:p>
          <a:p>
            <a:r>
              <a:rPr lang="en-US" dirty="0" smtClean="0"/>
              <a:t>The </a:t>
            </a:r>
            <a:r>
              <a:rPr lang="en-US" dirty="0"/>
              <a:t>Pixel count rates in LET1 will serve as the "monitor" rates that trigger these successive threshold “stages” (and guide the retreat to normal operations). </a:t>
            </a:r>
          </a:p>
          <a:p>
            <a:r>
              <a:rPr lang="en-US" dirty="0" smtClean="0"/>
              <a:t>We </a:t>
            </a:r>
            <a:r>
              <a:rPr lang="en-US" dirty="0"/>
              <a:t>use the 95% "Worst-Case" spectrum defined in the EDTRD to estimate the singles count rates. </a:t>
            </a:r>
          </a:p>
          <a:p>
            <a:r>
              <a:rPr lang="en-US" dirty="0" smtClean="0"/>
              <a:t>Note </a:t>
            </a:r>
            <a:r>
              <a:rPr lang="en-US" dirty="0"/>
              <a:t>that the Z ≥ 6 geometry can remain fully active in all of the stages. </a:t>
            </a:r>
          </a:p>
          <a:p>
            <a:r>
              <a:rPr lang="en-US" dirty="0" smtClean="0"/>
              <a:t>Threshold </a:t>
            </a:r>
            <a:r>
              <a:rPr lang="en-US" dirty="0"/>
              <a:t>stage change decision occurs on 1-minute intervals, and </a:t>
            </a:r>
            <a:r>
              <a:rPr lang="en-US" dirty="0" smtClean="0"/>
              <a:t>incorporates “hysteresis</a:t>
            </a:r>
            <a:r>
              <a:rPr lang="en-US" dirty="0"/>
              <a:t>”. </a:t>
            </a:r>
          </a:p>
          <a:p>
            <a:r>
              <a:rPr lang="nn-NO" dirty="0" smtClean="0"/>
              <a:t>Same </a:t>
            </a:r>
            <a:r>
              <a:rPr lang="nn-NO" dirty="0"/>
              <a:t>algorithm for LET2, HET</a:t>
            </a:r>
          </a:p>
          <a:p>
            <a:endParaRPr lang="en-US" dirty="0"/>
          </a:p>
        </p:txBody>
      </p:sp>
      <p:sp>
        <p:nvSpPr>
          <p:cNvPr id="3" name="Title 2"/>
          <p:cNvSpPr>
            <a:spLocks noGrp="1"/>
          </p:cNvSpPr>
          <p:nvPr>
            <p:ph type="title"/>
          </p:nvPr>
        </p:nvSpPr>
        <p:spPr/>
        <p:txBody>
          <a:bodyPr>
            <a:normAutofit fontScale="90000"/>
          </a:bodyPr>
          <a:lstStyle/>
          <a:p>
            <a:r>
              <a:rPr lang="en-US" dirty="0" smtClean="0"/>
              <a:t>Dynamic Adjustment of Detector Thresholds (1)</a:t>
            </a:r>
            <a:endParaRPr lang="en-US" dirty="0"/>
          </a:p>
        </p:txBody>
      </p:sp>
    </p:spTree>
    <p:extLst>
      <p:ext uri="{BB962C8B-B14F-4D97-AF65-F5344CB8AC3E}">
        <p14:creationId xmlns:p14="http://schemas.microsoft.com/office/powerpoint/2010/main" val="1647712528"/>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Dynamic Adjustment of Detector Thresholds (2)</a:t>
            </a:r>
            <a:endParaRPr lang="en-US" dirty="0"/>
          </a:p>
        </p:txBody>
      </p:sp>
      <p:pic>
        <p:nvPicPr>
          <p:cNvPr id="1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1350" y="4171950"/>
            <a:ext cx="2781300" cy="1047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5"/>
          <p:cNvPicPr>
            <a:picLocks noChangeAspect="1" noChangeArrowheads="1"/>
          </p:cNvPicPr>
          <p:nvPr/>
        </p:nvPicPr>
        <p:blipFill rotWithShape="1">
          <a:blip r:embed="rId3">
            <a:extLst>
              <a:ext uri="{28A0092B-C50C-407E-A947-70E740481C1C}">
                <a14:useLocalDpi xmlns:a14="http://schemas.microsoft.com/office/drawing/2010/main" val="0"/>
              </a:ext>
            </a:extLst>
          </a:blip>
          <a:srcRect b="17667"/>
          <a:stretch/>
        </p:blipFill>
        <p:spPr bwMode="auto">
          <a:xfrm>
            <a:off x="6685666" y="1571625"/>
            <a:ext cx="2291390" cy="2352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10017" b="16143"/>
          <a:stretch/>
        </p:blipFill>
        <p:spPr bwMode="auto">
          <a:xfrm>
            <a:off x="4499676" y="1571623"/>
            <a:ext cx="2295526" cy="23526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rotWithShape="1">
          <a:blip r:embed="rId5">
            <a:extLst>
              <a:ext uri="{28A0092B-C50C-407E-A947-70E740481C1C}">
                <a14:useLocalDpi xmlns:a14="http://schemas.microsoft.com/office/drawing/2010/main" val="0"/>
              </a:ext>
            </a:extLst>
          </a:blip>
          <a:srcRect t="9596" b="15972"/>
          <a:stretch/>
        </p:blipFill>
        <p:spPr bwMode="auto">
          <a:xfrm>
            <a:off x="2284615" y="1571625"/>
            <a:ext cx="2309812" cy="23526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t="6797" b="17351"/>
          <a:stretch/>
        </p:blipFill>
        <p:spPr bwMode="auto">
          <a:xfrm>
            <a:off x="60527" y="1581150"/>
            <a:ext cx="2324100" cy="2352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4"/>
          <p:cNvSpPr txBox="1"/>
          <p:nvPr/>
        </p:nvSpPr>
        <p:spPr>
          <a:xfrm>
            <a:off x="298422" y="1158359"/>
            <a:ext cx="1954381" cy="369332"/>
          </a:xfrm>
          <a:prstGeom prst="rect">
            <a:avLst/>
          </a:prstGeom>
          <a:noFill/>
        </p:spPr>
        <p:txBody>
          <a:bodyPr wrap="none" rtlCol="0">
            <a:spAutoFit/>
          </a:bodyPr>
          <a:ls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dirty="0" smtClean="0"/>
              <a:t>Stage 0: Nominal</a:t>
            </a:r>
            <a:endParaRPr lang="en-US" dirty="0"/>
          </a:p>
        </p:txBody>
      </p:sp>
      <p:sp>
        <p:nvSpPr>
          <p:cNvPr id="9" name="TextBox 10"/>
          <p:cNvSpPr txBox="1"/>
          <p:nvPr/>
        </p:nvSpPr>
        <p:spPr>
          <a:xfrm>
            <a:off x="3033634" y="1158359"/>
            <a:ext cx="979756" cy="369332"/>
          </a:xfrm>
          <a:prstGeom prst="rect">
            <a:avLst/>
          </a:prstGeom>
          <a:noFill/>
        </p:spPr>
        <p:txBody>
          <a:bodyPr wrap="none" rtlCol="0">
            <a:spAutoFit/>
          </a:bodyPr>
          <a:ls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dirty="0" smtClean="0"/>
              <a:t>Stage 1</a:t>
            </a:r>
            <a:endParaRPr lang="en-US" dirty="0"/>
          </a:p>
        </p:txBody>
      </p:sp>
      <p:sp>
        <p:nvSpPr>
          <p:cNvPr id="10" name="TextBox 11"/>
          <p:cNvSpPr txBox="1"/>
          <p:nvPr/>
        </p:nvSpPr>
        <p:spPr>
          <a:xfrm>
            <a:off x="5243434" y="1158359"/>
            <a:ext cx="979756" cy="369332"/>
          </a:xfrm>
          <a:prstGeom prst="rect">
            <a:avLst/>
          </a:prstGeom>
          <a:noFill/>
        </p:spPr>
        <p:txBody>
          <a:bodyPr wrap="none" rtlCol="0">
            <a:spAutoFit/>
          </a:bodyPr>
          <a:ls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dirty="0" smtClean="0"/>
              <a:t>Stage 2</a:t>
            </a:r>
            <a:endParaRPr lang="en-US" dirty="0"/>
          </a:p>
        </p:txBody>
      </p:sp>
      <p:sp>
        <p:nvSpPr>
          <p:cNvPr id="11" name="TextBox 12"/>
          <p:cNvSpPr txBox="1"/>
          <p:nvPr/>
        </p:nvSpPr>
        <p:spPr>
          <a:xfrm>
            <a:off x="7078748" y="1158359"/>
            <a:ext cx="1766830" cy="369332"/>
          </a:xfrm>
          <a:prstGeom prst="rect">
            <a:avLst/>
          </a:prstGeom>
          <a:noFill/>
        </p:spPr>
        <p:txBody>
          <a:bodyPr wrap="none" rtlCol="0">
            <a:spAutoFit/>
          </a:bodyPr>
          <a:ls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r>
              <a:rPr lang="en-US" dirty="0" smtClean="0"/>
              <a:t>Stage 3: “Pixel”</a:t>
            </a:r>
            <a:endParaRPr lang="en-US" dirty="0"/>
          </a:p>
        </p:txBody>
      </p:sp>
    </p:spTree>
    <p:extLst>
      <p:ext uri="{BB962C8B-B14F-4D97-AF65-F5344CB8AC3E}">
        <p14:creationId xmlns:p14="http://schemas.microsoft.com/office/powerpoint/2010/main" val="519493972"/>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26"/>
          <p:cNvSpPr>
            <a:spLocks noGrp="1" noChangeArrowheads="1"/>
          </p:cNvSpPr>
          <p:nvPr>
            <p:ph type="title"/>
          </p:nvPr>
        </p:nvSpPr>
        <p:spPr/>
        <p:txBody>
          <a:bodyPr/>
          <a:lstStyle/>
          <a:p>
            <a:r>
              <a:rPr lang="en-US"/>
              <a:t>Overview</a:t>
            </a:r>
          </a:p>
        </p:txBody>
      </p:sp>
      <p:sp>
        <p:nvSpPr>
          <p:cNvPr id="92163" name="Rectangle 1027"/>
          <p:cNvSpPr>
            <a:spLocks noGrp="1" noChangeArrowheads="1"/>
          </p:cNvSpPr>
          <p:nvPr>
            <p:ph type="body" idx="1"/>
          </p:nvPr>
        </p:nvSpPr>
        <p:spPr/>
        <p:txBody>
          <a:bodyPr/>
          <a:lstStyle/>
          <a:p>
            <a:r>
              <a:rPr lang="en-US" dirty="0" smtClean="0"/>
              <a:t>Start-up: boot process</a:t>
            </a:r>
          </a:p>
          <a:p>
            <a:r>
              <a:rPr lang="en-US" dirty="0" smtClean="0"/>
              <a:t>S/C Command Interface Management</a:t>
            </a:r>
          </a:p>
          <a:p>
            <a:r>
              <a:rPr lang="en-US" dirty="0" smtClean="0"/>
              <a:t>S/C Time &amp; Status Monitor</a:t>
            </a:r>
          </a:p>
          <a:p>
            <a:r>
              <a:rPr lang="en-US" dirty="0" smtClean="0"/>
              <a:t>Time-Tagged Commands (Macros)</a:t>
            </a:r>
          </a:p>
          <a:p>
            <a:r>
              <a:rPr lang="en-US" dirty="0" smtClean="0"/>
              <a:t>Active Operational Heater Control</a:t>
            </a:r>
          </a:p>
          <a:p>
            <a:r>
              <a:rPr lang="en-US" dirty="0" smtClean="0"/>
              <a:t>DPU Monitoring of Detector Module Health</a:t>
            </a:r>
          </a:p>
          <a:p>
            <a:r>
              <a:rPr lang="en-US" dirty="0" smtClean="0"/>
              <a:t>Management of Data Volume transferred to SSRs as function of time</a:t>
            </a:r>
          </a:p>
          <a:p>
            <a:r>
              <a:rPr lang="en-US" dirty="0" smtClean="0"/>
              <a:t>Instrument safety…Alarm Monitors</a:t>
            </a:r>
          </a:p>
          <a:p>
            <a:r>
              <a:rPr lang="en-US" dirty="0" smtClean="0"/>
              <a:t>Detector Module Dynamic Threshold Modes</a:t>
            </a:r>
          </a:p>
          <a:p>
            <a:r>
              <a:rPr lang="en-US" dirty="0" smtClean="0"/>
              <a:t>Status</a:t>
            </a:r>
            <a:endParaRPr lang="en-US" dirty="0"/>
          </a:p>
        </p:txBody>
      </p:sp>
    </p:spTree>
    <p:extLst>
      <p:ext uri="{BB962C8B-B14F-4D97-AF65-F5344CB8AC3E}">
        <p14:creationId xmlns:p14="http://schemas.microsoft.com/office/powerpoint/2010/main" val="2321154933"/>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t>Detector Leakage Current Monitoring and Balancing</a:t>
            </a:r>
            <a:endParaRPr lang="en-US" sz="2800" dirty="0"/>
          </a:p>
        </p:txBody>
      </p:sp>
      <p:sp>
        <p:nvSpPr>
          <p:cNvPr id="2" name="Rectangle 1"/>
          <p:cNvSpPr/>
          <p:nvPr/>
        </p:nvSpPr>
        <p:spPr>
          <a:xfrm>
            <a:off x="752475" y="1997839"/>
            <a:ext cx="7410450" cy="3416320"/>
          </a:xfrm>
          <a:prstGeom prst="rect">
            <a:avLst/>
          </a:prstGeom>
        </p:spPr>
        <p:txBody>
          <a:bodyPr wrap="square">
            <a:spAutoFit/>
          </a:bodyPr>
          <a:lstStyle/>
          <a:p>
            <a:pPr marL="285750" indent="-285750" algn="l">
              <a:buFont typeface="Arial" panose="020B0604020202020204" pitchFamily="34" charset="0"/>
              <a:buChar char="•"/>
            </a:pPr>
            <a:r>
              <a:rPr lang="en-US" sz="2400" dirty="0">
                <a:latin typeface="+mn-lt"/>
              </a:rPr>
              <a:t>The EPI-HI d</a:t>
            </a:r>
            <a:r>
              <a:rPr lang="en-US" sz="2400" dirty="0" smtClean="0">
                <a:latin typeface="+mn-lt"/>
              </a:rPr>
              <a:t>etector module FSW </a:t>
            </a:r>
            <a:r>
              <a:rPr lang="en-US" sz="2400" dirty="0">
                <a:latin typeface="+mn-lt"/>
              </a:rPr>
              <a:t>implements an algorithm for autonomously </a:t>
            </a:r>
            <a:r>
              <a:rPr lang="en-US" sz="2400" dirty="0" smtClean="0">
                <a:latin typeface="+mn-lt"/>
              </a:rPr>
              <a:t>measuring and balancing detector </a:t>
            </a:r>
            <a:r>
              <a:rPr lang="en-US" sz="2400" dirty="0">
                <a:latin typeface="+mn-lt"/>
              </a:rPr>
              <a:t>segment leakage currents, as needed to maintain proper operation of the DC coupled preamplifiers attached to the detector segments. The algorithm runs continuously in the background, updating the leakage balance for all preamps once every 64 seconds, without incurring any dead-time.</a:t>
            </a:r>
          </a:p>
        </p:txBody>
      </p:sp>
    </p:spTree>
    <p:extLst>
      <p:ext uri="{BB962C8B-B14F-4D97-AF65-F5344CB8AC3E}">
        <p14:creationId xmlns:p14="http://schemas.microsoft.com/office/powerpoint/2010/main" val="3405456568"/>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indent="0">
              <a:buNone/>
            </a:pPr>
            <a:r>
              <a:rPr lang="en-US" dirty="0" smtClean="0"/>
              <a:t>We are considering whether there are other instrument parameters that could trigger an autonomous response by the FSW. Currently considering:</a:t>
            </a:r>
          </a:p>
          <a:p>
            <a:r>
              <a:rPr lang="en-US" dirty="0" smtClean="0"/>
              <a:t>Excessively-high detector singles rates (uncorrelated with other related rates)</a:t>
            </a:r>
          </a:p>
          <a:p>
            <a:pPr lvl="2"/>
            <a:r>
              <a:rPr lang="en-US" dirty="0" smtClean="0"/>
              <a:t>Response would be to raise detector threshold</a:t>
            </a:r>
          </a:p>
          <a:p>
            <a:pPr lvl="2"/>
            <a:r>
              <a:rPr lang="en-US" dirty="0" smtClean="0"/>
              <a:t>We have an algorithm performed a similar function on the NuSTAR mission that we could adapt</a:t>
            </a:r>
          </a:p>
        </p:txBody>
      </p:sp>
      <p:sp>
        <p:nvSpPr>
          <p:cNvPr id="3" name="Title 2"/>
          <p:cNvSpPr>
            <a:spLocks noGrp="1"/>
          </p:cNvSpPr>
          <p:nvPr>
            <p:ph type="title"/>
          </p:nvPr>
        </p:nvSpPr>
        <p:spPr/>
        <p:txBody>
          <a:bodyPr>
            <a:normAutofit fontScale="90000"/>
          </a:bodyPr>
          <a:lstStyle/>
          <a:p>
            <a:r>
              <a:rPr lang="en-US" dirty="0" smtClean="0"/>
              <a:t>Instrument Safety – Other Alarms and Monitors</a:t>
            </a:r>
            <a:endParaRPr lang="en-US" dirty="0"/>
          </a:p>
        </p:txBody>
      </p:sp>
    </p:spTree>
    <p:extLst>
      <p:ext uri="{BB962C8B-B14F-4D97-AF65-F5344CB8AC3E}">
        <p14:creationId xmlns:p14="http://schemas.microsoft.com/office/powerpoint/2010/main" val="218309790"/>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Backup Slides</a:t>
            </a:r>
            <a:endParaRPr lang="en-US" dirty="0"/>
          </a:p>
        </p:txBody>
      </p:sp>
    </p:spTree>
    <p:extLst>
      <p:ext uri="{BB962C8B-B14F-4D97-AF65-F5344CB8AC3E}">
        <p14:creationId xmlns:p14="http://schemas.microsoft.com/office/powerpoint/2010/main" val="1925819080"/>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AppData\Local\Temp\side-control-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6932" y="0"/>
            <a:ext cx="4428736"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3"/>
          <p:cNvSpPr>
            <a:spLocks noGrp="1"/>
          </p:cNvSpPr>
          <p:nvPr>
            <p:ph idx="1"/>
          </p:nvPr>
        </p:nvSpPr>
        <p:spPr>
          <a:xfrm>
            <a:off x="4438650" y="893989"/>
            <a:ext cx="4610100" cy="5238524"/>
          </a:xfrm>
        </p:spPr>
        <p:txBody>
          <a:bodyPr/>
          <a:lstStyle/>
          <a:p>
            <a:r>
              <a:rPr lang="en-US" sz="1600" dirty="0"/>
              <a:t>F</a:t>
            </a:r>
            <a:r>
              <a:rPr lang="en-US" sz="1600" dirty="0" smtClean="0"/>
              <a:t>low chart controls </a:t>
            </a:r>
            <a:r>
              <a:rPr lang="en-US" sz="1600" dirty="0"/>
              <a:t>a signal that determines whether </a:t>
            </a:r>
            <a:r>
              <a:rPr lang="en-US" sz="1600" dirty="0" smtClean="0"/>
              <a:t>side A </a:t>
            </a:r>
            <a:r>
              <a:rPr lang="en-US" sz="1600" dirty="0"/>
              <a:t>or B is enabled. The CMD signal from sides A and B </a:t>
            </a:r>
            <a:r>
              <a:rPr lang="en-US" sz="1600" dirty="0" smtClean="0"/>
              <a:t>are </a:t>
            </a:r>
            <a:r>
              <a:rPr lang="en-US" sz="1600" dirty="0"/>
              <a:t>multiplexed using this signal and the result </a:t>
            </a:r>
            <a:r>
              <a:rPr lang="en-US" sz="1600" dirty="0" smtClean="0"/>
              <a:t>is presented to </a:t>
            </a:r>
            <a:r>
              <a:rPr lang="en-US" sz="1600" dirty="0"/>
              <a:t>this algorithm </a:t>
            </a:r>
            <a:r>
              <a:rPr lang="en-US" sz="1600" dirty="0" smtClean="0"/>
              <a:t>which attempts </a:t>
            </a:r>
            <a:r>
              <a:rPr lang="en-US" sz="1600" dirty="0"/>
              <a:t>to detect a frame </a:t>
            </a:r>
            <a:r>
              <a:rPr lang="en-US" sz="1600" dirty="0" smtClean="0"/>
              <a:t>pulse from </a:t>
            </a:r>
            <a:r>
              <a:rPr lang="en-US" sz="1600" dirty="0"/>
              <a:t>the selected side. After 2 seconds of no frame pulse </a:t>
            </a:r>
            <a:r>
              <a:rPr lang="en-US" sz="1600" dirty="0" smtClean="0"/>
              <a:t>detection a </a:t>
            </a:r>
            <a:r>
              <a:rPr lang="en-US" sz="1600" dirty="0"/>
              <a:t>side switch (toggle) occurs and an attempt is made </a:t>
            </a:r>
            <a:r>
              <a:rPr lang="en-US" sz="1600" dirty="0" smtClean="0"/>
              <a:t>to detect </a:t>
            </a:r>
            <a:r>
              <a:rPr lang="en-US" sz="1600" dirty="0"/>
              <a:t>a frame pulse from the opposite side. </a:t>
            </a:r>
            <a:r>
              <a:rPr lang="en-US" sz="1600" dirty="0" smtClean="0"/>
              <a:t>The </a:t>
            </a:r>
            <a:r>
              <a:rPr lang="en-US" sz="1600" dirty="0"/>
              <a:t>side selected will remain stable as long </a:t>
            </a:r>
            <a:r>
              <a:rPr lang="en-US" sz="1600" dirty="0" smtClean="0"/>
              <a:t>as frame </a:t>
            </a:r>
            <a:r>
              <a:rPr lang="en-US" sz="1600" dirty="0"/>
              <a:t>pulses are less than 2 seconds apart. There is </a:t>
            </a:r>
            <a:r>
              <a:rPr lang="en-US" sz="1600" dirty="0" smtClean="0"/>
              <a:t>also the </a:t>
            </a:r>
            <a:r>
              <a:rPr lang="en-US" sz="1600" dirty="0"/>
              <a:t>desire to be robust to a failure of one side that </a:t>
            </a:r>
            <a:r>
              <a:rPr lang="en-US" sz="1600" dirty="0" smtClean="0"/>
              <a:t>causes continuous </a:t>
            </a:r>
            <a:r>
              <a:rPr lang="en-US" sz="1600" dirty="0"/>
              <a:t>transitions of the CMD signal from that side</a:t>
            </a:r>
            <a:r>
              <a:rPr lang="en-US" sz="1600" dirty="0" smtClean="0"/>
              <a:t>.</a:t>
            </a:r>
          </a:p>
          <a:p>
            <a:r>
              <a:rPr lang="en-US" sz="1600" dirty="0" smtClean="0"/>
              <a:t>The </a:t>
            </a:r>
            <a:r>
              <a:rPr lang="en-US" sz="1600" dirty="0"/>
              <a:t>GI-ICD says that when a side switch </a:t>
            </a:r>
            <a:r>
              <a:rPr lang="en-US" sz="1600" dirty="0" smtClean="0"/>
              <a:t>occurs, both </a:t>
            </a:r>
            <a:r>
              <a:rPr lang="en-US" sz="1600" dirty="0"/>
              <a:t>sides will go dormant for more than 2 seconds. </a:t>
            </a:r>
            <a:endParaRPr lang="en-US" sz="1600" dirty="0" smtClean="0"/>
          </a:p>
          <a:p>
            <a:r>
              <a:rPr lang="en-US" sz="1600" dirty="0" smtClean="0"/>
              <a:t>CMD </a:t>
            </a:r>
            <a:r>
              <a:rPr lang="en-US" sz="1600" dirty="0"/>
              <a:t>Edge refers to a  transition of the command signal from the selected </a:t>
            </a:r>
            <a:r>
              <a:rPr lang="en-US" sz="1600" dirty="0" smtClean="0"/>
              <a:t>side.</a:t>
            </a:r>
          </a:p>
          <a:p>
            <a:r>
              <a:rPr lang="en-US" sz="1600" dirty="0" smtClean="0"/>
              <a:t>The </a:t>
            </a:r>
            <a:r>
              <a:rPr lang="en-US" sz="1600" dirty="0"/>
              <a:t>GI-ICD defines the once per second frame pulse as </a:t>
            </a:r>
            <a:r>
              <a:rPr lang="en-US" sz="1600" dirty="0" smtClean="0"/>
              <a:t>needing to </a:t>
            </a:r>
            <a:r>
              <a:rPr lang="en-US" sz="1600" dirty="0"/>
              <a:t>occur within 10 </a:t>
            </a:r>
            <a:r>
              <a:rPr lang="en-US" sz="1600" dirty="0" err="1"/>
              <a:t>usec</a:t>
            </a:r>
            <a:r>
              <a:rPr lang="en-US" sz="1600" dirty="0"/>
              <a:t> of the first CMD transition following a &gt;0.1 sec gap</a:t>
            </a:r>
            <a:r>
              <a:rPr lang="en-US" sz="1600" dirty="0" smtClean="0"/>
              <a:t>.</a:t>
            </a:r>
          </a:p>
          <a:p>
            <a:r>
              <a:rPr lang="en-US" sz="1600" dirty="0" smtClean="0"/>
              <a:t>"</a:t>
            </a:r>
            <a:r>
              <a:rPr lang="en-US" sz="1600" dirty="0" err="1" smtClean="0"/>
              <a:t>init</a:t>
            </a:r>
            <a:r>
              <a:rPr lang="en-US" sz="1600" dirty="0"/>
              <a:t>" occurs at power on and DPU processor reset.</a:t>
            </a:r>
          </a:p>
          <a:p>
            <a:endParaRPr lang="en-US" sz="1400" dirty="0"/>
          </a:p>
          <a:p>
            <a:pPr marL="0" indent="0">
              <a:buNone/>
            </a:pPr>
            <a:endParaRPr lang="en-US" sz="1600" dirty="0" smtClean="0"/>
          </a:p>
        </p:txBody>
      </p:sp>
    </p:spTree>
    <p:extLst>
      <p:ext uri="{BB962C8B-B14F-4D97-AF65-F5344CB8AC3E}">
        <p14:creationId xmlns:p14="http://schemas.microsoft.com/office/powerpoint/2010/main" val="2086085341"/>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Start-Up (1)</a:t>
            </a:r>
            <a:endParaRPr lang="en-US" dirty="0"/>
          </a:p>
        </p:txBody>
      </p:sp>
      <p:pic>
        <p:nvPicPr>
          <p:cNvPr id="4" name="Content Placeholder 3" descr="spp-reset.jpg"/>
          <p:cNvPicPr>
            <a:picLocks noGrp="1"/>
          </p:cNvPicPr>
          <p:nvPr>
            <p:ph idx="1"/>
          </p:nvPr>
        </p:nvPicPr>
        <p:blipFill>
          <a:blip r:embed="rId2" cstate="print"/>
          <a:stretch>
            <a:fillRect/>
          </a:stretch>
        </p:blipFill>
        <p:spPr>
          <a:xfrm>
            <a:off x="1528762" y="1231900"/>
            <a:ext cx="6086475" cy="2486025"/>
          </a:xfrm>
          <a:prstGeom prst="rect">
            <a:avLst/>
          </a:prstGeom>
        </p:spPr>
      </p:pic>
      <p:sp>
        <p:nvSpPr>
          <p:cNvPr id="5" name="Rectangle 3"/>
          <p:cNvSpPr txBox="1">
            <a:spLocks noChangeArrowheads="1"/>
          </p:cNvSpPr>
          <p:nvPr/>
        </p:nvSpPr>
        <p:spPr bwMode="auto">
          <a:xfrm>
            <a:off x="358775" y="3769305"/>
            <a:ext cx="8426450" cy="260133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27013" indent="-227013" algn="l" rtl="0" eaLnBrk="1" fontAlgn="base" hangingPunct="1">
              <a:lnSpc>
                <a:spcPct val="85000"/>
              </a:lnSpc>
              <a:spcBef>
                <a:spcPct val="0"/>
              </a:spcBef>
              <a:spcAft>
                <a:spcPct val="25000"/>
              </a:spcAft>
              <a:buFont typeface="Wingdings" pitchFamily="2" charset="2"/>
              <a:buChar char="§"/>
              <a:defRPr sz="2400" b="0">
                <a:solidFill>
                  <a:schemeClr val="tx1"/>
                </a:solidFill>
                <a:latin typeface="+mn-lt"/>
                <a:ea typeface="+mn-ea"/>
                <a:cs typeface="+mn-cs"/>
              </a:defRPr>
            </a:lvl1pPr>
            <a:lvl2pPr marL="463550" indent="-234950" algn="l" rtl="0" eaLnBrk="1" fontAlgn="base" hangingPunct="1">
              <a:lnSpc>
                <a:spcPct val="85000"/>
              </a:lnSpc>
              <a:spcBef>
                <a:spcPct val="0"/>
              </a:spcBef>
              <a:spcAft>
                <a:spcPct val="25000"/>
              </a:spcAft>
              <a:buFont typeface="Wingdings" pitchFamily="2" charset="2"/>
              <a:buChar char="§"/>
              <a:defRPr sz="2200" b="0">
                <a:solidFill>
                  <a:schemeClr val="tx1"/>
                </a:solidFill>
                <a:latin typeface="+mn-lt"/>
              </a:defRPr>
            </a:lvl2pPr>
            <a:lvl3pPr marL="798513" indent="-230188" algn="l" rtl="0" eaLnBrk="1" fontAlgn="base" hangingPunct="1">
              <a:lnSpc>
                <a:spcPct val="85000"/>
              </a:lnSpc>
              <a:spcBef>
                <a:spcPct val="0"/>
              </a:spcBef>
              <a:spcAft>
                <a:spcPct val="25000"/>
              </a:spcAft>
              <a:buFont typeface="Wingdings" pitchFamily="2" charset="2"/>
              <a:buChar char="§"/>
              <a:defRPr sz="1800" b="0">
                <a:solidFill>
                  <a:schemeClr val="tx1"/>
                </a:solidFill>
                <a:latin typeface="+mn-lt"/>
              </a:defRPr>
            </a:lvl3pPr>
            <a:lvl4pPr marL="1144588" indent="-230188" algn="l" rtl="0" eaLnBrk="1" fontAlgn="base" hangingPunct="1">
              <a:lnSpc>
                <a:spcPct val="85000"/>
              </a:lnSpc>
              <a:spcBef>
                <a:spcPct val="0"/>
              </a:spcBef>
              <a:spcAft>
                <a:spcPct val="25000"/>
              </a:spcAft>
              <a:buFont typeface="Wingdings" pitchFamily="2" charset="2"/>
              <a:buChar char="§"/>
              <a:defRPr sz="1600" b="0">
                <a:solidFill>
                  <a:schemeClr val="tx1"/>
                </a:solidFill>
                <a:latin typeface="+mn-lt"/>
              </a:defRPr>
            </a:lvl4pPr>
            <a:lvl5pPr marL="1482725" indent="-222250" algn="l" rtl="0" eaLnBrk="1" fontAlgn="base" hangingPunct="1">
              <a:lnSpc>
                <a:spcPct val="85000"/>
              </a:lnSpc>
              <a:spcBef>
                <a:spcPct val="0"/>
              </a:spcBef>
              <a:spcAft>
                <a:spcPct val="25000"/>
              </a:spcAft>
              <a:buFont typeface="Wingdings" pitchFamily="2" charset="2"/>
              <a:buChar char="§"/>
              <a:defRPr sz="1400" b="0">
                <a:solidFill>
                  <a:schemeClr val="tx1"/>
                </a:solidFill>
                <a:latin typeface="+mn-lt"/>
              </a:defRPr>
            </a:lvl5pPr>
            <a:lvl6pPr marL="25146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6pPr>
            <a:lvl7pPr marL="29718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7pPr>
            <a:lvl8pPr marL="34290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8pPr>
            <a:lvl9pPr marL="38862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9pPr>
          </a:lstStyle>
          <a:p>
            <a:r>
              <a:rPr lang="en-US" sz="2000" dirty="0"/>
              <a:t>The DPU FPGA supports three ways to initiate boot: Power On Reset (POR), CMD-IN and Watch Dog </a:t>
            </a:r>
            <a:r>
              <a:rPr lang="en-US" sz="2000" dirty="0" smtClean="0"/>
              <a:t>Timer</a:t>
            </a:r>
          </a:p>
          <a:p>
            <a:pPr lvl="0" hangingPunct="0"/>
            <a:r>
              <a:rPr lang="en-US" sz="2000" dirty="0" smtClean="0"/>
              <a:t>The </a:t>
            </a:r>
            <a:r>
              <a:rPr lang="en-US" sz="2000" dirty="0"/>
              <a:t>“Reset Bit Field” is writable by CMD-IN and R/W by software</a:t>
            </a:r>
          </a:p>
          <a:p>
            <a:pPr lvl="0" hangingPunct="0"/>
            <a:r>
              <a:rPr lang="en-US" sz="2000" dirty="0"/>
              <a:t> “Serial Boot” bit determines if boot is to be performed serially via CMD-IN or from MRAM. </a:t>
            </a:r>
          </a:p>
          <a:p>
            <a:pPr lvl="0" hangingPunct="0"/>
            <a:r>
              <a:rPr lang="en-US" sz="2000" dirty="0"/>
              <a:t> “MRAM Page Select” bit determines which page (0 or 1) of MRAM is source of boot images.</a:t>
            </a:r>
          </a:p>
          <a:p>
            <a:pPr lvl="0" hangingPunct="0"/>
            <a:r>
              <a:rPr lang="en-US" sz="2000" dirty="0"/>
              <a:t> “Dump SRAM” bit determines if SRAM is dumped prior to boot. This bit is set by the watch dog timeout.</a:t>
            </a:r>
          </a:p>
          <a:p>
            <a:endParaRPr lang="en-US" dirty="0"/>
          </a:p>
          <a:p>
            <a:endParaRPr lang="en-US" kern="0" dirty="0"/>
          </a:p>
        </p:txBody>
      </p:sp>
    </p:spTree>
    <p:extLst>
      <p:ext uri="{BB962C8B-B14F-4D97-AF65-F5344CB8AC3E}">
        <p14:creationId xmlns:p14="http://schemas.microsoft.com/office/powerpoint/2010/main" val="266178718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Start-Up (2)</a:t>
            </a:r>
            <a:endParaRPr lang="en-US" dirty="0"/>
          </a:p>
        </p:txBody>
      </p:sp>
      <p:sp>
        <p:nvSpPr>
          <p:cNvPr id="5" name="Rectangle 3"/>
          <p:cNvSpPr txBox="1">
            <a:spLocks noChangeArrowheads="1"/>
          </p:cNvSpPr>
          <p:nvPr/>
        </p:nvSpPr>
        <p:spPr bwMode="auto">
          <a:xfrm>
            <a:off x="358775" y="1076325"/>
            <a:ext cx="5213350" cy="52943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27013" indent="-227013" algn="l" rtl="0" eaLnBrk="1" fontAlgn="base" hangingPunct="1">
              <a:lnSpc>
                <a:spcPct val="85000"/>
              </a:lnSpc>
              <a:spcBef>
                <a:spcPct val="0"/>
              </a:spcBef>
              <a:spcAft>
                <a:spcPct val="25000"/>
              </a:spcAft>
              <a:buFont typeface="Wingdings" pitchFamily="2" charset="2"/>
              <a:buChar char="§"/>
              <a:defRPr sz="2400" b="0">
                <a:solidFill>
                  <a:schemeClr val="tx1"/>
                </a:solidFill>
                <a:latin typeface="+mn-lt"/>
                <a:ea typeface="+mn-ea"/>
                <a:cs typeface="+mn-cs"/>
              </a:defRPr>
            </a:lvl1pPr>
            <a:lvl2pPr marL="463550" indent="-234950" algn="l" rtl="0" eaLnBrk="1" fontAlgn="base" hangingPunct="1">
              <a:lnSpc>
                <a:spcPct val="85000"/>
              </a:lnSpc>
              <a:spcBef>
                <a:spcPct val="0"/>
              </a:spcBef>
              <a:spcAft>
                <a:spcPct val="25000"/>
              </a:spcAft>
              <a:buFont typeface="Wingdings" pitchFamily="2" charset="2"/>
              <a:buChar char="§"/>
              <a:defRPr sz="2200" b="0">
                <a:solidFill>
                  <a:schemeClr val="tx1"/>
                </a:solidFill>
                <a:latin typeface="+mn-lt"/>
              </a:defRPr>
            </a:lvl2pPr>
            <a:lvl3pPr marL="798513" indent="-230188" algn="l" rtl="0" eaLnBrk="1" fontAlgn="base" hangingPunct="1">
              <a:lnSpc>
                <a:spcPct val="85000"/>
              </a:lnSpc>
              <a:spcBef>
                <a:spcPct val="0"/>
              </a:spcBef>
              <a:spcAft>
                <a:spcPct val="25000"/>
              </a:spcAft>
              <a:buFont typeface="Wingdings" pitchFamily="2" charset="2"/>
              <a:buChar char="§"/>
              <a:defRPr sz="1800" b="0">
                <a:solidFill>
                  <a:schemeClr val="tx1"/>
                </a:solidFill>
                <a:latin typeface="+mn-lt"/>
              </a:defRPr>
            </a:lvl3pPr>
            <a:lvl4pPr marL="1144588" indent="-230188" algn="l" rtl="0" eaLnBrk="1" fontAlgn="base" hangingPunct="1">
              <a:lnSpc>
                <a:spcPct val="85000"/>
              </a:lnSpc>
              <a:spcBef>
                <a:spcPct val="0"/>
              </a:spcBef>
              <a:spcAft>
                <a:spcPct val="25000"/>
              </a:spcAft>
              <a:buFont typeface="Wingdings" pitchFamily="2" charset="2"/>
              <a:buChar char="§"/>
              <a:defRPr sz="1600" b="0">
                <a:solidFill>
                  <a:schemeClr val="tx1"/>
                </a:solidFill>
                <a:latin typeface="+mn-lt"/>
              </a:defRPr>
            </a:lvl4pPr>
            <a:lvl5pPr marL="1482725" indent="-222250" algn="l" rtl="0" eaLnBrk="1" fontAlgn="base" hangingPunct="1">
              <a:lnSpc>
                <a:spcPct val="85000"/>
              </a:lnSpc>
              <a:spcBef>
                <a:spcPct val="0"/>
              </a:spcBef>
              <a:spcAft>
                <a:spcPct val="25000"/>
              </a:spcAft>
              <a:buFont typeface="Wingdings" pitchFamily="2" charset="2"/>
              <a:buChar char="§"/>
              <a:defRPr sz="1400" b="0">
                <a:solidFill>
                  <a:schemeClr val="tx1"/>
                </a:solidFill>
                <a:latin typeface="+mn-lt"/>
              </a:defRPr>
            </a:lvl5pPr>
            <a:lvl6pPr marL="25146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6pPr>
            <a:lvl7pPr marL="29718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7pPr>
            <a:lvl8pPr marL="34290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8pPr>
            <a:lvl9pPr marL="38862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9pPr>
          </a:lstStyle>
          <a:p>
            <a:pPr marL="0" indent="0" algn="ctr">
              <a:buNone/>
            </a:pPr>
            <a:r>
              <a:rPr lang="en-US" b="1" dirty="0" smtClean="0"/>
              <a:t>FPGA Resident Boot Program</a:t>
            </a:r>
          </a:p>
          <a:p>
            <a:r>
              <a:rPr lang="en-US" dirty="0" smtClean="0"/>
              <a:t>A </a:t>
            </a:r>
            <a:r>
              <a:rPr lang="en-US" dirty="0"/>
              <a:t>small boot program is permanently coded as part of the FPGA design.</a:t>
            </a:r>
          </a:p>
          <a:p>
            <a:pPr lvl="0" hangingPunct="0"/>
            <a:r>
              <a:rPr lang="en-US" dirty="0"/>
              <a:t>Simple and small: &lt;64 - 24 bit words</a:t>
            </a:r>
          </a:p>
          <a:p>
            <a:pPr lvl="0" hangingPunct="0"/>
            <a:r>
              <a:rPr lang="en-US" dirty="0"/>
              <a:t>On POR or Watchdog-timer reset, loads </a:t>
            </a:r>
            <a:r>
              <a:rPr lang="en-US" dirty="0" smtClean="0"/>
              <a:t>Second </a:t>
            </a:r>
            <a:r>
              <a:rPr lang="en-US" dirty="0"/>
              <a:t>B</a:t>
            </a:r>
            <a:r>
              <a:rPr lang="en-US" dirty="0" smtClean="0"/>
              <a:t>oot </a:t>
            </a:r>
            <a:r>
              <a:rPr lang="en-US" dirty="0"/>
              <a:t>P</a:t>
            </a:r>
            <a:r>
              <a:rPr lang="en-US" dirty="0" smtClean="0"/>
              <a:t>rogram </a:t>
            </a:r>
            <a:r>
              <a:rPr lang="en-US" dirty="0"/>
              <a:t>from MRAM into high SRAM</a:t>
            </a:r>
          </a:p>
          <a:p>
            <a:r>
              <a:rPr lang="en-US" dirty="0"/>
              <a:t>Upon receipt of an 8-byte sync on CMD-IN, boots the system based on the reset bit field byte immediately following the sync (i.e. Serial boot or MRAM boot).</a:t>
            </a:r>
            <a:endParaRPr lang="en-US" kern="0" dirty="0"/>
          </a:p>
        </p:txBody>
      </p:sp>
      <p:pic>
        <p:nvPicPr>
          <p:cNvPr id="6" name="Content Placeholder 5"/>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5659437" y="1970088"/>
            <a:ext cx="2819400" cy="3562350"/>
          </a:xfrm>
          <a:prstGeom prst="rect">
            <a:avLst/>
          </a:prstGeom>
        </p:spPr>
      </p:pic>
    </p:spTree>
    <p:extLst>
      <p:ext uri="{BB962C8B-B14F-4D97-AF65-F5344CB8AC3E}">
        <p14:creationId xmlns:p14="http://schemas.microsoft.com/office/powerpoint/2010/main" val="3469452361"/>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Start-Up (3)</a:t>
            </a:r>
            <a:endParaRPr lang="en-US" dirty="0"/>
          </a:p>
        </p:txBody>
      </p:sp>
      <p:sp>
        <p:nvSpPr>
          <p:cNvPr id="5" name="Rectangle 3"/>
          <p:cNvSpPr txBox="1">
            <a:spLocks noChangeArrowheads="1"/>
          </p:cNvSpPr>
          <p:nvPr/>
        </p:nvSpPr>
        <p:spPr bwMode="auto">
          <a:xfrm>
            <a:off x="254000" y="1076324"/>
            <a:ext cx="5213350" cy="52943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27013" indent="-227013" algn="l" rtl="0" eaLnBrk="1" fontAlgn="base" hangingPunct="1">
              <a:lnSpc>
                <a:spcPct val="85000"/>
              </a:lnSpc>
              <a:spcBef>
                <a:spcPct val="0"/>
              </a:spcBef>
              <a:spcAft>
                <a:spcPct val="25000"/>
              </a:spcAft>
              <a:buFont typeface="Wingdings" pitchFamily="2" charset="2"/>
              <a:buChar char="§"/>
              <a:defRPr sz="2400" b="0">
                <a:solidFill>
                  <a:schemeClr val="tx1"/>
                </a:solidFill>
                <a:latin typeface="+mn-lt"/>
                <a:ea typeface="+mn-ea"/>
                <a:cs typeface="+mn-cs"/>
              </a:defRPr>
            </a:lvl1pPr>
            <a:lvl2pPr marL="463550" indent="-234950" algn="l" rtl="0" eaLnBrk="1" fontAlgn="base" hangingPunct="1">
              <a:lnSpc>
                <a:spcPct val="85000"/>
              </a:lnSpc>
              <a:spcBef>
                <a:spcPct val="0"/>
              </a:spcBef>
              <a:spcAft>
                <a:spcPct val="25000"/>
              </a:spcAft>
              <a:buFont typeface="Wingdings" pitchFamily="2" charset="2"/>
              <a:buChar char="§"/>
              <a:defRPr sz="2200" b="0">
                <a:solidFill>
                  <a:schemeClr val="tx1"/>
                </a:solidFill>
                <a:latin typeface="+mn-lt"/>
              </a:defRPr>
            </a:lvl2pPr>
            <a:lvl3pPr marL="798513" indent="-230188" algn="l" rtl="0" eaLnBrk="1" fontAlgn="base" hangingPunct="1">
              <a:lnSpc>
                <a:spcPct val="85000"/>
              </a:lnSpc>
              <a:spcBef>
                <a:spcPct val="0"/>
              </a:spcBef>
              <a:spcAft>
                <a:spcPct val="25000"/>
              </a:spcAft>
              <a:buFont typeface="Wingdings" pitchFamily="2" charset="2"/>
              <a:buChar char="§"/>
              <a:defRPr sz="1800" b="0">
                <a:solidFill>
                  <a:schemeClr val="tx1"/>
                </a:solidFill>
                <a:latin typeface="+mn-lt"/>
              </a:defRPr>
            </a:lvl3pPr>
            <a:lvl4pPr marL="1144588" indent="-230188" algn="l" rtl="0" eaLnBrk="1" fontAlgn="base" hangingPunct="1">
              <a:lnSpc>
                <a:spcPct val="85000"/>
              </a:lnSpc>
              <a:spcBef>
                <a:spcPct val="0"/>
              </a:spcBef>
              <a:spcAft>
                <a:spcPct val="25000"/>
              </a:spcAft>
              <a:buFont typeface="Wingdings" pitchFamily="2" charset="2"/>
              <a:buChar char="§"/>
              <a:defRPr sz="1600" b="0">
                <a:solidFill>
                  <a:schemeClr val="tx1"/>
                </a:solidFill>
                <a:latin typeface="+mn-lt"/>
              </a:defRPr>
            </a:lvl4pPr>
            <a:lvl5pPr marL="1482725" indent="-222250" algn="l" rtl="0" eaLnBrk="1" fontAlgn="base" hangingPunct="1">
              <a:lnSpc>
                <a:spcPct val="85000"/>
              </a:lnSpc>
              <a:spcBef>
                <a:spcPct val="0"/>
              </a:spcBef>
              <a:spcAft>
                <a:spcPct val="25000"/>
              </a:spcAft>
              <a:buFont typeface="Wingdings" pitchFamily="2" charset="2"/>
              <a:buChar char="§"/>
              <a:defRPr sz="1400" b="0">
                <a:solidFill>
                  <a:schemeClr val="tx1"/>
                </a:solidFill>
                <a:latin typeface="+mn-lt"/>
              </a:defRPr>
            </a:lvl5pPr>
            <a:lvl6pPr marL="25146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6pPr>
            <a:lvl7pPr marL="29718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7pPr>
            <a:lvl8pPr marL="34290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8pPr>
            <a:lvl9pPr marL="38862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9pPr>
          </a:lstStyle>
          <a:p>
            <a:pPr marL="0" lvl="0" indent="0" algn="ctr" hangingPunct="0">
              <a:buNone/>
            </a:pPr>
            <a:r>
              <a:rPr lang="en-US" b="1" dirty="0" smtClean="0"/>
              <a:t>Second Boot Program</a:t>
            </a:r>
          </a:p>
          <a:p>
            <a:pPr lvl="0" hangingPunct="0"/>
            <a:r>
              <a:rPr lang="en-US" dirty="0" smtClean="0"/>
              <a:t>Optionally </a:t>
            </a:r>
            <a:r>
              <a:rPr lang="en-US" dirty="0"/>
              <a:t>performs SRAM dump prior to booting Main Program from MRAM to low SRAM.</a:t>
            </a:r>
          </a:p>
          <a:p>
            <a:pPr lvl="0" hangingPunct="0"/>
            <a:r>
              <a:rPr lang="en-US" dirty="0"/>
              <a:t>Checks MRAM0 </a:t>
            </a:r>
            <a:r>
              <a:rPr lang="en-US" dirty="0" err="1"/>
              <a:t>chksum</a:t>
            </a:r>
            <a:r>
              <a:rPr lang="en-US" dirty="0"/>
              <a:t>, boots from MRAM1 if not OK.</a:t>
            </a:r>
          </a:p>
          <a:p>
            <a:pPr lvl="0"/>
            <a:r>
              <a:rPr lang="en-US" dirty="0"/>
              <a:t>SRAM dump code does not fit into FPGA resident boot program; hence need for second boot program</a:t>
            </a:r>
          </a:p>
        </p:txBody>
      </p:sp>
      <p:pic>
        <p:nvPicPr>
          <p:cNvPr id="7" name="Content Placeholder 6"/>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5867400" y="1920390"/>
            <a:ext cx="2917825" cy="3661746"/>
          </a:xfrm>
          <a:prstGeom prst="rect">
            <a:avLst/>
          </a:prstGeom>
        </p:spPr>
      </p:pic>
    </p:spTree>
    <p:extLst>
      <p:ext uri="{BB962C8B-B14F-4D97-AF65-F5344CB8AC3E}">
        <p14:creationId xmlns:p14="http://schemas.microsoft.com/office/powerpoint/2010/main" val="353650602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Start-Up (4)</a:t>
            </a:r>
            <a:endParaRPr lang="en-US" dirty="0"/>
          </a:p>
        </p:txBody>
      </p:sp>
      <p:sp>
        <p:nvSpPr>
          <p:cNvPr id="5" name="Rectangle 3"/>
          <p:cNvSpPr txBox="1">
            <a:spLocks noChangeArrowheads="1"/>
          </p:cNvSpPr>
          <p:nvPr/>
        </p:nvSpPr>
        <p:spPr bwMode="auto">
          <a:xfrm>
            <a:off x="254000" y="1076324"/>
            <a:ext cx="5213350" cy="52943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27013" indent="-227013" algn="l" rtl="0" eaLnBrk="1" fontAlgn="base" hangingPunct="1">
              <a:lnSpc>
                <a:spcPct val="85000"/>
              </a:lnSpc>
              <a:spcBef>
                <a:spcPct val="0"/>
              </a:spcBef>
              <a:spcAft>
                <a:spcPct val="25000"/>
              </a:spcAft>
              <a:buFont typeface="Wingdings" pitchFamily="2" charset="2"/>
              <a:buChar char="§"/>
              <a:defRPr sz="2400" b="0">
                <a:solidFill>
                  <a:schemeClr val="tx1"/>
                </a:solidFill>
                <a:latin typeface="+mn-lt"/>
                <a:ea typeface="+mn-ea"/>
                <a:cs typeface="+mn-cs"/>
              </a:defRPr>
            </a:lvl1pPr>
            <a:lvl2pPr marL="463550" indent="-234950" algn="l" rtl="0" eaLnBrk="1" fontAlgn="base" hangingPunct="1">
              <a:lnSpc>
                <a:spcPct val="85000"/>
              </a:lnSpc>
              <a:spcBef>
                <a:spcPct val="0"/>
              </a:spcBef>
              <a:spcAft>
                <a:spcPct val="25000"/>
              </a:spcAft>
              <a:buFont typeface="Wingdings" pitchFamily="2" charset="2"/>
              <a:buChar char="§"/>
              <a:defRPr sz="2200" b="0">
                <a:solidFill>
                  <a:schemeClr val="tx1"/>
                </a:solidFill>
                <a:latin typeface="+mn-lt"/>
              </a:defRPr>
            </a:lvl2pPr>
            <a:lvl3pPr marL="798513" indent="-230188" algn="l" rtl="0" eaLnBrk="1" fontAlgn="base" hangingPunct="1">
              <a:lnSpc>
                <a:spcPct val="85000"/>
              </a:lnSpc>
              <a:spcBef>
                <a:spcPct val="0"/>
              </a:spcBef>
              <a:spcAft>
                <a:spcPct val="25000"/>
              </a:spcAft>
              <a:buFont typeface="Wingdings" pitchFamily="2" charset="2"/>
              <a:buChar char="§"/>
              <a:defRPr sz="1800" b="0">
                <a:solidFill>
                  <a:schemeClr val="tx1"/>
                </a:solidFill>
                <a:latin typeface="+mn-lt"/>
              </a:defRPr>
            </a:lvl3pPr>
            <a:lvl4pPr marL="1144588" indent="-230188" algn="l" rtl="0" eaLnBrk="1" fontAlgn="base" hangingPunct="1">
              <a:lnSpc>
                <a:spcPct val="85000"/>
              </a:lnSpc>
              <a:spcBef>
                <a:spcPct val="0"/>
              </a:spcBef>
              <a:spcAft>
                <a:spcPct val="25000"/>
              </a:spcAft>
              <a:buFont typeface="Wingdings" pitchFamily="2" charset="2"/>
              <a:buChar char="§"/>
              <a:defRPr sz="1600" b="0">
                <a:solidFill>
                  <a:schemeClr val="tx1"/>
                </a:solidFill>
                <a:latin typeface="+mn-lt"/>
              </a:defRPr>
            </a:lvl4pPr>
            <a:lvl5pPr marL="1482725" indent="-222250" algn="l" rtl="0" eaLnBrk="1" fontAlgn="base" hangingPunct="1">
              <a:lnSpc>
                <a:spcPct val="85000"/>
              </a:lnSpc>
              <a:spcBef>
                <a:spcPct val="0"/>
              </a:spcBef>
              <a:spcAft>
                <a:spcPct val="25000"/>
              </a:spcAft>
              <a:buFont typeface="Wingdings" pitchFamily="2" charset="2"/>
              <a:buChar char="§"/>
              <a:defRPr sz="1400" b="0">
                <a:solidFill>
                  <a:schemeClr val="tx1"/>
                </a:solidFill>
                <a:latin typeface="+mn-lt"/>
              </a:defRPr>
            </a:lvl5pPr>
            <a:lvl6pPr marL="25146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6pPr>
            <a:lvl7pPr marL="29718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7pPr>
            <a:lvl8pPr marL="34290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8pPr>
            <a:lvl9pPr marL="3886200" indent="-228600" algn="l" rtl="0" eaLnBrk="1" fontAlgn="base" hangingPunct="1">
              <a:lnSpc>
                <a:spcPct val="85000"/>
              </a:lnSpc>
              <a:spcBef>
                <a:spcPct val="0"/>
              </a:spcBef>
              <a:spcAft>
                <a:spcPct val="25000"/>
              </a:spcAft>
              <a:buFont typeface="Wingdings" pitchFamily="2" charset="2"/>
              <a:buChar char="§"/>
              <a:defRPr sz="2000" b="1">
                <a:solidFill>
                  <a:schemeClr val="tx1"/>
                </a:solidFill>
                <a:latin typeface="+mn-lt"/>
              </a:defRPr>
            </a:lvl9pPr>
          </a:lstStyle>
          <a:p>
            <a:pPr marL="0" lvl="0" indent="0" algn="ctr" hangingPunct="0">
              <a:buNone/>
            </a:pPr>
            <a:r>
              <a:rPr lang="en-US" b="1" dirty="0" smtClean="0"/>
              <a:t>DPU Main Program</a:t>
            </a:r>
          </a:p>
          <a:p>
            <a:pPr lvl="0" hangingPunct="0"/>
            <a:r>
              <a:rPr lang="en-US" dirty="0"/>
              <a:t>Reads and parses ITF from S/C.</a:t>
            </a:r>
          </a:p>
          <a:p>
            <a:pPr lvl="0"/>
            <a:r>
              <a:rPr lang="en-US" dirty="0"/>
              <a:t>Determines if in “science mode”, based on EPI-Hi Startup Mode flag in S/C Time &amp; Status message.</a:t>
            </a:r>
          </a:p>
          <a:p>
            <a:pPr lvl="1"/>
            <a:r>
              <a:rPr lang="en-US" sz="2400" dirty="0"/>
              <a:t>If so, boots peripheral MISCs, executes MRAM Patch File, applies </a:t>
            </a:r>
            <a:r>
              <a:rPr lang="en-US" sz="2400" dirty="0" smtClean="0"/>
              <a:t>voltage </a:t>
            </a:r>
            <a:r>
              <a:rPr lang="en-US" sz="2400" dirty="0"/>
              <a:t>bias, and begins science </a:t>
            </a:r>
            <a:r>
              <a:rPr lang="en-US" sz="2400" dirty="0" smtClean="0"/>
              <a:t>operations.</a:t>
            </a:r>
            <a:endParaRPr lang="en-US" sz="2400" dirty="0"/>
          </a:p>
          <a:p>
            <a:pPr lvl="1"/>
            <a:r>
              <a:rPr lang="en-US" sz="2400" dirty="0"/>
              <a:t>If not, </a:t>
            </a:r>
            <a:r>
              <a:rPr lang="en-US" sz="2400" dirty="0" smtClean="0"/>
              <a:t>boots into “Safe Mode”: just </a:t>
            </a:r>
            <a:r>
              <a:rPr lang="en-US" sz="2400" dirty="0"/>
              <a:t>awaits further commands; e.g. </a:t>
            </a:r>
            <a:r>
              <a:rPr lang="en-US" sz="2400" dirty="0" smtClean="0"/>
              <a:t>at start of </a:t>
            </a:r>
            <a:r>
              <a:rPr lang="en-US" sz="2400" dirty="0"/>
              <a:t>commissioning, or fault diagnosis</a:t>
            </a:r>
            <a:r>
              <a:rPr lang="en-US" sz="2400" dirty="0" smtClean="0"/>
              <a:t>.</a:t>
            </a:r>
          </a:p>
          <a:p>
            <a:pPr lvl="1"/>
            <a:r>
              <a:rPr lang="en-US" sz="2400" dirty="0"/>
              <a:t>If the 1PPS is not detected, the DPU boots into Safe Mode </a:t>
            </a:r>
          </a:p>
        </p:txBody>
      </p:sp>
      <p:pic>
        <p:nvPicPr>
          <p:cNvPr id="6" name="Content Placeholder 5"/>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5992812" y="1413667"/>
            <a:ext cx="2390775" cy="4619625"/>
          </a:xfrm>
          <a:prstGeom prst="rect">
            <a:avLst/>
          </a:prstGeom>
        </p:spPr>
      </p:pic>
    </p:spTree>
    <p:extLst>
      <p:ext uri="{BB962C8B-B14F-4D97-AF65-F5344CB8AC3E}">
        <p14:creationId xmlns:p14="http://schemas.microsoft.com/office/powerpoint/2010/main" val="3489591550"/>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Start-Up (5)</a:t>
            </a:r>
            <a:endParaRPr lang="en-US" dirty="0"/>
          </a:p>
        </p:txBody>
      </p:sp>
      <p:sp>
        <p:nvSpPr>
          <p:cNvPr id="2" name="Content Placeholder 1"/>
          <p:cNvSpPr>
            <a:spLocks noGrp="1"/>
          </p:cNvSpPr>
          <p:nvPr>
            <p:ph idx="1"/>
          </p:nvPr>
        </p:nvSpPr>
        <p:spPr>
          <a:xfrm>
            <a:off x="619125" y="1076324"/>
            <a:ext cx="8166099" cy="5294314"/>
          </a:xfrm>
        </p:spPr>
        <p:txBody>
          <a:bodyPr/>
          <a:lstStyle/>
          <a:p>
            <a:pPr marL="0" lvl="0" indent="0" algn="ctr" hangingPunct="0">
              <a:buNone/>
            </a:pPr>
            <a:r>
              <a:rPr lang="en-US" b="1" dirty="0"/>
              <a:t>Peripheral MISC Boot</a:t>
            </a:r>
          </a:p>
          <a:p>
            <a:pPr lvl="0" hangingPunct="0"/>
            <a:r>
              <a:rPr lang="en-US" dirty="0" smtClean="0"/>
              <a:t>Each of the peripheral MISCs (HET, LET1, LET2) contains the same FPGA Resident Boot Program as the DPU MISC.</a:t>
            </a:r>
          </a:p>
          <a:p>
            <a:pPr lvl="0" hangingPunct="0"/>
            <a:r>
              <a:rPr lang="en-US" dirty="0" smtClean="0"/>
              <a:t>The peripheral MISCs have no MRAM. They must be booted via the serial command link from the DPU.</a:t>
            </a:r>
          </a:p>
          <a:p>
            <a:pPr lvl="0" hangingPunct="0"/>
            <a:r>
              <a:rPr lang="en-US" dirty="0" smtClean="0"/>
              <a:t>The DPU boots each peripheral MISC via the same serial boot procedure as used to boot the DPU from the ground, except the boot image data comes from the DPU MRAM.</a:t>
            </a:r>
          </a:p>
          <a:p>
            <a:pPr lvl="0" hangingPunct="0"/>
            <a:r>
              <a:rPr lang="en-US" dirty="0" smtClean="0"/>
              <a:t>This serial boot procedure and software is inherited from STEREO and NuSTAR missions, and is mature/well-tested.</a:t>
            </a:r>
            <a:endParaRPr lang="en-US" dirty="0"/>
          </a:p>
        </p:txBody>
      </p:sp>
    </p:spTree>
    <p:extLst>
      <p:ext uri="{BB962C8B-B14F-4D97-AF65-F5344CB8AC3E}">
        <p14:creationId xmlns:p14="http://schemas.microsoft.com/office/powerpoint/2010/main" val="2098928510"/>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t>Management of S/C Command Interface</a:t>
            </a:r>
            <a:endParaRPr lang="en-US" sz="2800" dirty="0"/>
          </a:p>
        </p:txBody>
      </p:sp>
      <p:sp>
        <p:nvSpPr>
          <p:cNvPr id="2" name="Content Placeholder 1"/>
          <p:cNvSpPr>
            <a:spLocks noGrp="1"/>
          </p:cNvSpPr>
          <p:nvPr>
            <p:ph idx="1"/>
          </p:nvPr>
        </p:nvSpPr>
        <p:spPr/>
        <p:txBody>
          <a:bodyPr/>
          <a:lstStyle/>
          <a:p>
            <a:r>
              <a:rPr lang="en-US" sz="2000" dirty="0"/>
              <a:t>The command interface with the spacecraft is described in section 3.4.2 of the SPP_GI_ICD (Ref. 3). It consists of two 115.2 </a:t>
            </a:r>
            <a:r>
              <a:rPr lang="en-US" sz="2000" dirty="0" err="1"/>
              <a:t>kbaud</a:t>
            </a:r>
            <a:r>
              <a:rPr lang="en-US" sz="2000" dirty="0"/>
              <a:t> (80 </a:t>
            </a:r>
            <a:r>
              <a:rPr lang="en-US" sz="2000" dirty="0" err="1"/>
              <a:t>kbit</a:t>
            </a:r>
            <a:r>
              <a:rPr lang="en-US" sz="2000" dirty="0"/>
              <a:t>/s) UARTs (A-side and B-side). At any point in time only one of the two command UARTs will be active. It is on this interface that the instrument receives the S/C time/status message and virtual 1PPS </a:t>
            </a:r>
            <a:r>
              <a:rPr lang="en-US" sz="2000" dirty="0" smtClean="0"/>
              <a:t>pulses, </a:t>
            </a:r>
            <a:r>
              <a:rPr lang="en-US" sz="2000" dirty="0"/>
              <a:t>as well as ground commands.</a:t>
            </a:r>
          </a:p>
          <a:p>
            <a:r>
              <a:rPr lang="en-US" sz="2000" dirty="0"/>
              <a:t>Sensing of which of the two command UARTS (A-side or B-side) is active is a hardware function in the DPU FPGA. Once the source of the virtual 1PPS is determined, a multiplexor on the A/B command lines is used to provide the data received via the active UART to the DPU FSW.</a:t>
            </a:r>
          </a:p>
          <a:p>
            <a:r>
              <a:rPr lang="en-US" sz="2000" dirty="0"/>
              <a:t>According to the SPP_GI_ICD, our DPU FSW should select the same telemetry interface side for data transmission as the 1PPS appears on, so this information is software-readable.</a:t>
            </a:r>
          </a:p>
          <a:p>
            <a:r>
              <a:rPr lang="en-US" sz="2000" dirty="0"/>
              <a:t>If no virtual 1PPS is being received from the S/C, the decision about whether to continue transmitting data TO the S/C is implemented in software. It is expected that the next version of the SPP_GI_ICD will provide information to guide this decision.</a:t>
            </a:r>
          </a:p>
          <a:p>
            <a:endParaRPr lang="en-US" dirty="0"/>
          </a:p>
        </p:txBody>
      </p:sp>
    </p:spTree>
    <p:extLst>
      <p:ext uri="{BB962C8B-B14F-4D97-AF65-F5344CB8AC3E}">
        <p14:creationId xmlns:p14="http://schemas.microsoft.com/office/powerpoint/2010/main" val="3860989677"/>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lvl="3"/>
            <a:r>
              <a:rPr lang="en-US" sz="1800" dirty="0">
                <a:solidFill>
                  <a:schemeClr val="bg1"/>
                </a:solidFill>
              </a:rPr>
              <a:t>Receive/Monitor status, and time-synchronization data from the spacecraft, and perform autonomous mode adjustments as </a:t>
            </a:r>
            <a:r>
              <a:rPr lang="en-US" sz="1800" dirty="0" smtClean="0">
                <a:solidFill>
                  <a:schemeClr val="bg1"/>
                </a:solidFill>
              </a:rPr>
              <a:t>needed</a:t>
            </a:r>
            <a:endParaRPr lang="en-US" dirty="0"/>
          </a:p>
        </p:txBody>
      </p:sp>
      <p:sp>
        <p:nvSpPr>
          <p:cNvPr id="45059" name="Rectangle 3"/>
          <p:cNvSpPr>
            <a:spLocks noGrp="1" noChangeArrowheads="1"/>
          </p:cNvSpPr>
          <p:nvPr>
            <p:ph type="body" idx="4294967295"/>
          </p:nvPr>
        </p:nvSpPr>
        <p:spPr/>
        <p:txBody>
          <a:bodyPr/>
          <a:lstStyle/>
          <a:p>
            <a:pPr marL="0" indent="0">
              <a:buNone/>
            </a:pPr>
            <a:r>
              <a:rPr lang="en-US" sz="2000" dirty="0"/>
              <a:t>The Time and Status message from the S/C is received by the DPU within a Command Instrument Transfer Frame (ITF). The S/C sends one, and only one Command ITF to the instrument per second. See section 4.4 of the GI-ICD for details. </a:t>
            </a:r>
          </a:p>
          <a:p>
            <a:pPr marL="0" indent="0">
              <a:buNone/>
            </a:pPr>
            <a:r>
              <a:rPr lang="en-US" sz="2000" dirty="0"/>
              <a:t>The items in the S/C Time and Status message that are relevant for EPI-Hi mode control are:</a:t>
            </a:r>
          </a:p>
          <a:p>
            <a:pPr lvl="1"/>
            <a:r>
              <a:rPr lang="en-US" sz="1800" dirty="0"/>
              <a:t>Mission Elapsed Time (MET) (Seconds since Jan 1 2010, not corrected for drift)</a:t>
            </a:r>
          </a:p>
          <a:p>
            <a:pPr lvl="1"/>
            <a:r>
              <a:rPr lang="en-US" sz="1800" dirty="0"/>
              <a:t>Solar Distance (km).</a:t>
            </a:r>
          </a:p>
          <a:p>
            <a:pPr lvl="1"/>
            <a:r>
              <a:rPr lang="en-US" sz="1800" dirty="0"/>
              <a:t>Solar Distance Valid. 0=Not valid. 1=Valid.</a:t>
            </a:r>
          </a:p>
          <a:p>
            <a:pPr lvl="1"/>
            <a:r>
              <a:rPr lang="en-US" sz="1800" dirty="0"/>
              <a:t>Solar Distance Inflection. 0=Decreasing. 1=Increasing.</a:t>
            </a:r>
          </a:p>
          <a:p>
            <a:pPr lvl="1"/>
            <a:r>
              <a:rPr lang="en-US" sz="1800" dirty="0"/>
              <a:t>EPI-Hi Instrument Power Down </a:t>
            </a:r>
            <a:r>
              <a:rPr lang="en-US" sz="1800" dirty="0" smtClean="0"/>
              <a:t>Warning: </a:t>
            </a:r>
            <a:r>
              <a:rPr lang="en-US" sz="1800" dirty="0"/>
              <a:t>Inst. Will be powered-down 60 secs after bit is asserted.</a:t>
            </a:r>
          </a:p>
          <a:p>
            <a:pPr marL="0" indent="0">
              <a:buNone/>
            </a:pPr>
            <a:r>
              <a:rPr lang="en-US" sz="2000" dirty="0"/>
              <a:t>During normal operations (i.e. when the instrument is not in a special operating mode, such as software upload mode) the DPU operational mode controller will use these items, along with internal commandable parameters, to set the operational mode. </a:t>
            </a:r>
          </a:p>
        </p:txBody>
      </p:sp>
    </p:spTree>
    <p:extLst>
      <p:ext uri="{BB962C8B-B14F-4D97-AF65-F5344CB8AC3E}">
        <p14:creationId xmlns:p14="http://schemas.microsoft.com/office/powerpoint/2010/main" val="2751157720"/>
      </p:ext>
    </p:extLst>
  </p:cSld>
  <p:clrMapOvr>
    <a:masterClrMapping/>
  </p:clrMapOvr>
  <p:transition spd="med">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Mid Phase B Status - ISIS - DRAFT 1">
  <a:themeElements>
    <a:clrScheme name="Heritage 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eritage Blu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w="9525" cap="flat" cmpd="sng" algn="ctr">
          <a:noFill/>
          <a:prstDash val="solid"/>
          <a:round/>
          <a:headEnd type="none" w="med" len="med"/>
          <a:tailEnd type="none" w="med" len="med"/>
        </a:ln>
        <a:effectLst/>
      </a:spPr>
      <a:bodyPr vert="horz" wrap="square" lIns="4572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w="9525" cap="flat" cmpd="sng" algn="ctr">
          <a:noFill/>
          <a:prstDash val="solid"/>
          <a:round/>
          <a:headEnd type="none" w="med" len="med"/>
          <a:tailEnd type="none" w="med" len="med"/>
        </a:ln>
        <a:effectLst/>
      </a:spPr>
      <a:bodyPr vert="horz" wrap="square" lIns="4572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Heritage 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eritage 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eritage 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eritage 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eritage 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eritage 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eritage Blu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eritage 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eritage 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eritage 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eritage 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eritage 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Heritage Blue 13">
        <a:dk1>
          <a:srgbClr val="333300"/>
        </a:dk1>
        <a:lt1>
          <a:srgbClr val="FFFFFF"/>
        </a:lt1>
        <a:dk2>
          <a:srgbClr val="990000"/>
        </a:dk2>
        <a:lt2>
          <a:srgbClr val="996633"/>
        </a:lt2>
        <a:accent1>
          <a:srgbClr val="C8BBAC"/>
        </a:accent1>
        <a:accent2>
          <a:srgbClr val="336699"/>
        </a:accent2>
        <a:accent3>
          <a:srgbClr val="FFFFFF"/>
        </a:accent3>
        <a:accent4>
          <a:srgbClr val="2A2A00"/>
        </a:accent4>
        <a:accent5>
          <a:srgbClr val="E0DAD2"/>
        </a:accent5>
        <a:accent6>
          <a:srgbClr val="2D5C8A"/>
        </a:accent6>
        <a:hlink>
          <a:srgbClr val="669900"/>
        </a:hlink>
        <a:folHlink>
          <a:srgbClr val="990000"/>
        </a:folHlink>
      </a:clrScheme>
      <a:clrMap bg1="lt1" tx1="dk1" bg2="lt2" tx2="dk2" accent1="accent1" accent2="accent2" accent3="accent3" accent4="accent4" accent5="accent5" accent6="accent6" hlink="hlink" folHlink="folHlink"/>
    </a:extraClrScheme>
    <a:extraClrScheme>
      <a:clrScheme name="Heritage Blue 14">
        <a:dk1>
          <a:srgbClr val="333300"/>
        </a:dk1>
        <a:lt1>
          <a:srgbClr val="FFFFFF"/>
        </a:lt1>
        <a:dk2>
          <a:srgbClr val="990000"/>
        </a:dk2>
        <a:lt2>
          <a:srgbClr val="846F58"/>
        </a:lt2>
        <a:accent1>
          <a:srgbClr val="C8BBAC"/>
        </a:accent1>
        <a:accent2>
          <a:srgbClr val="336699"/>
        </a:accent2>
        <a:accent3>
          <a:srgbClr val="FFFFFF"/>
        </a:accent3>
        <a:accent4>
          <a:srgbClr val="2A2A00"/>
        </a:accent4>
        <a:accent5>
          <a:srgbClr val="E0DAD2"/>
        </a:accent5>
        <a:accent6>
          <a:srgbClr val="2D5C8A"/>
        </a:accent6>
        <a:hlink>
          <a:srgbClr val="669900"/>
        </a:hlink>
        <a:folHlink>
          <a:srgbClr val="990000"/>
        </a:folHlink>
      </a:clrScheme>
      <a:clrMap bg1="lt1" tx1="dk1" bg2="lt2" tx2="dk2" accent1="accent1" accent2="accent2" accent3="accent3" accent4="accent4" accent5="accent5" accent6="accent6" hlink="hlink" folHlink="folHlink"/>
    </a:extraClrScheme>
    <a:extraClrScheme>
      <a:clrScheme name="Heritage Blue 15">
        <a:dk1>
          <a:srgbClr val="000000"/>
        </a:dk1>
        <a:lt1>
          <a:srgbClr val="FFFFFF"/>
        </a:lt1>
        <a:dk2>
          <a:srgbClr val="002850"/>
        </a:dk2>
        <a:lt2>
          <a:srgbClr val="846F58"/>
        </a:lt2>
        <a:accent1>
          <a:srgbClr val="C8BBAC"/>
        </a:accent1>
        <a:accent2>
          <a:srgbClr val="CCCCFF"/>
        </a:accent2>
        <a:accent3>
          <a:srgbClr val="FFFFFF"/>
        </a:accent3>
        <a:accent4>
          <a:srgbClr val="000000"/>
        </a:accent4>
        <a:accent5>
          <a:srgbClr val="E0DAD2"/>
        </a:accent5>
        <a:accent6>
          <a:srgbClr val="B9B9E7"/>
        </a:accent6>
        <a:hlink>
          <a:srgbClr val="006699"/>
        </a:hlink>
        <a:folHlink>
          <a:srgbClr val="002850"/>
        </a:folHlink>
      </a:clrScheme>
      <a:clrMap bg1="lt1" tx1="dk1" bg2="lt2" tx2="dk2" accent1="accent1" accent2="accent2" accent3="accent3" accent4="accent4" accent5="accent5" accent6="accent6" hlink="hlink" folHlink="folHlink"/>
    </a:extraClrScheme>
    <a:extraClrScheme>
      <a:clrScheme name="Heritage Blue 16">
        <a:dk1>
          <a:srgbClr val="000000"/>
        </a:dk1>
        <a:lt1>
          <a:srgbClr val="FFFFFF"/>
        </a:lt1>
        <a:dk2>
          <a:srgbClr val="01255B"/>
        </a:dk2>
        <a:lt2>
          <a:srgbClr val="846F58"/>
        </a:lt2>
        <a:accent1>
          <a:srgbClr val="C8BBAC"/>
        </a:accent1>
        <a:accent2>
          <a:srgbClr val="CCCCFF"/>
        </a:accent2>
        <a:accent3>
          <a:srgbClr val="FFFFFF"/>
        </a:accent3>
        <a:accent4>
          <a:srgbClr val="000000"/>
        </a:accent4>
        <a:accent5>
          <a:srgbClr val="E0DAD2"/>
        </a:accent5>
        <a:accent6>
          <a:srgbClr val="B9B9E7"/>
        </a:accent6>
        <a:hlink>
          <a:srgbClr val="006699"/>
        </a:hlink>
        <a:folHlink>
          <a:srgbClr val="01255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Mid Phase B Status - ISIS - DRAFT 1</Template>
  <TotalTime>15273</TotalTime>
  <Words>2465</Words>
  <Application>Microsoft Office PowerPoint</Application>
  <PresentationFormat>On-screen Show (4:3)</PresentationFormat>
  <Paragraphs>164</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Mid Phase B Status - ISIS - DRAFT 1</vt:lpstr>
      <vt:lpstr>PowerPoint Presentation</vt:lpstr>
      <vt:lpstr>Overview</vt:lpstr>
      <vt:lpstr>Start-Up (1)</vt:lpstr>
      <vt:lpstr>Start-Up (2)</vt:lpstr>
      <vt:lpstr>Start-Up (3)</vt:lpstr>
      <vt:lpstr>Start-Up (4)</vt:lpstr>
      <vt:lpstr>Start-Up (5)</vt:lpstr>
      <vt:lpstr>Management of S/C Command Interface</vt:lpstr>
      <vt:lpstr>Receive/Monitor status, and time-synchronization data from the spacecraft, and perform autonomous mode adjustments as needed</vt:lpstr>
      <vt:lpstr>Receive/Monitor status, and time-synchronization data from the spacecraft, and perform autonomous mode adjustments as needed (2)</vt:lpstr>
      <vt:lpstr>Time-tagged Commands (Macros)</vt:lpstr>
      <vt:lpstr>Time-tagged Commands (Macros) (2)</vt:lpstr>
      <vt:lpstr>Active Operational Heater Control</vt:lpstr>
      <vt:lpstr>DPU Monitoring of Detector Module Health </vt:lpstr>
      <vt:lpstr>Management of Volume of Data Transferred to SSRs as Function of Time (1) </vt:lpstr>
      <vt:lpstr>Management of Volume of Data Transferred to SSRs as Function of Time (2) </vt:lpstr>
      <vt:lpstr>Management of Volume of Data Transferred to SSRs as Function of Time (3) </vt:lpstr>
      <vt:lpstr>Dynamic Adjustment of Detector Thresholds (1)</vt:lpstr>
      <vt:lpstr>Dynamic Adjustment of Detector Thresholds (2)</vt:lpstr>
      <vt:lpstr>Detector Leakage Current Monitoring and Balancing</vt:lpstr>
      <vt:lpstr>Instrument Safety – Other Alarms and Monitors</vt:lpstr>
      <vt:lpstr>Backup Slides</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Science Investigation of the Sun (ISIS) – Energetic Particles</dc:title>
  <dc:creator>hayes</dc:creator>
  <cp:lastModifiedBy>Andrew Davis</cp:lastModifiedBy>
  <cp:revision>406</cp:revision>
  <cp:lastPrinted>2012-05-09T16:55:26Z</cp:lastPrinted>
  <dcterms:created xsi:type="dcterms:W3CDTF">2013-01-28T12:52:32Z</dcterms:created>
  <dcterms:modified xsi:type="dcterms:W3CDTF">2015-10-28T21:45:59Z</dcterms:modified>
</cp:coreProperties>
</file>