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40"/>
  </p:notesMasterIdLst>
  <p:handoutMasterIdLst>
    <p:handoutMasterId r:id="rId41"/>
  </p:handoutMasterIdLst>
  <p:sldIdLst>
    <p:sldId id="413" r:id="rId2"/>
    <p:sldId id="415" r:id="rId3"/>
    <p:sldId id="462" r:id="rId4"/>
    <p:sldId id="465" r:id="rId5"/>
    <p:sldId id="433" r:id="rId6"/>
    <p:sldId id="437" r:id="rId7"/>
    <p:sldId id="471" r:id="rId8"/>
    <p:sldId id="472" r:id="rId9"/>
    <p:sldId id="473" r:id="rId10"/>
    <p:sldId id="455" r:id="rId11"/>
    <p:sldId id="434" r:id="rId12"/>
    <p:sldId id="441" r:id="rId13"/>
    <p:sldId id="435" r:id="rId14"/>
    <p:sldId id="476" r:id="rId15"/>
    <p:sldId id="475" r:id="rId16"/>
    <p:sldId id="436" r:id="rId17"/>
    <p:sldId id="429" r:id="rId18"/>
    <p:sldId id="442" r:id="rId19"/>
    <p:sldId id="443" r:id="rId20"/>
    <p:sldId id="450" r:id="rId21"/>
    <p:sldId id="446" r:id="rId22"/>
    <p:sldId id="470" r:id="rId23"/>
    <p:sldId id="467" r:id="rId24"/>
    <p:sldId id="447" r:id="rId25"/>
    <p:sldId id="421" r:id="rId26"/>
    <p:sldId id="464" r:id="rId27"/>
    <p:sldId id="422" r:id="rId28"/>
    <p:sldId id="451" r:id="rId29"/>
    <p:sldId id="452" r:id="rId30"/>
    <p:sldId id="453" r:id="rId31"/>
    <p:sldId id="426" r:id="rId32"/>
    <p:sldId id="477" r:id="rId33"/>
    <p:sldId id="478" r:id="rId34"/>
    <p:sldId id="479" r:id="rId35"/>
    <p:sldId id="474" r:id="rId36"/>
    <p:sldId id="466" r:id="rId37"/>
    <p:sldId id="468" r:id="rId38"/>
    <p:sldId id="469" r:id="rId39"/>
  </p:sldIdLst>
  <p:sldSz cx="9144000" cy="6858000" type="screen4x3"/>
  <p:notesSz cx="6934200" cy="9220200"/>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BA8F754F-D314-A544-B58E-3A9AFD86BEAA}">
          <p14:sldIdLst>
            <p14:sldId id="413"/>
            <p14:sldId id="415"/>
            <p14:sldId id="462"/>
            <p14:sldId id="465"/>
            <p14:sldId id="433"/>
            <p14:sldId id="437"/>
            <p14:sldId id="471"/>
            <p14:sldId id="472"/>
            <p14:sldId id="473"/>
            <p14:sldId id="455"/>
            <p14:sldId id="434"/>
            <p14:sldId id="441"/>
            <p14:sldId id="435"/>
            <p14:sldId id="476"/>
            <p14:sldId id="475"/>
            <p14:sldId id="436"/>
            <p14:sldId id="429"/>
            <p14:sldId id="442"/>
            <p14:sldId id="443"/>
            <p14:sldId id="450"/>
            <p14:sldId id="446"/>
            <p14:sldId id="470"/>
            <p14:sldId id="467"/>
            <p14:sldId id="447"/>
            <p14:sldId id="421"/>
            <p14:sldId id="464"/>
            <p14:sldId id="422"/>
            <p14:sldId id="451"/>
            <p14:sldId id="452"/>
            <p14:sldId id="453"/>
            <p14:sldId id="426"/>
            <p14:sldId id="477"/>
            <p14:sldId id="478"/>
            <p14:sldId id="479"/>
            <p14:sldId id="474"/>
            <p14:sldId id="466"/>
            <p14:sldId id="468"/>
            <p14:sldId id="46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B4"/>
    <a:srgbClr val="0000FF"/>
    <a:srgbClr val="65018D"/>
    <a:srgbClr val="7501A2"/>
    <a:srgbClr val="181E48"/>
    <a:srgbClr val="525FD7"/>
    <a:srgbClr val="4BC35D"/>
    <a:srgbClr val="7CD465"/>
    <a:srgbClr val="FC00FF"/>
    <a:srgbClr val="FFDC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3992" autoAdjust="0"/>
    <p:restoredTop sz="99187" autoAdjust="0"/>
  </p:normalViewPr>
  <p:slideViewPr>
    <p:cSldViewPr snapToGrid="0">
      <p:cViewPr varScale="1">
        <p:scale>
          <a:sx n="117" d="100"/>
          <a:sy n="117" d="100"/>
        </p:scale>
        <p:origin x="-240"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9" d="100"/>
        <a:sy n="119" d="100"/>
      </p:scale>
      <p:origin x="0" y="120"/>
    </p:cViewPr>
  </p:sorterViewPr>
  <p:notesViewPr>
    <p:cSldViewPr snapToGrid="0" showGuides="1">
      <p:cViewPr varScale="1">
        <p:scale>
          <a:sx n="82" d="100"/>
          <a:sy n="82" d="100"/>
        </p:scale>
        <p:origin x="-1890" y="-84"/>
      </p:cViewPr>
      <p:guideLst>
        <p:guide orient="horz" pos="2904"/>
        <p:guide pos="2184"/>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handoutMaster" Target="handoutMasters/handout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05448" cy="461325"/>
          </a:xfrm>
          <a:prstGeom prst="rect">
            <a:avLst/>
          </a:prstGeom>
        </p:spPr>
        <p:txBody>
          <a:bodyPr vert="horz" lIns="90568" tIns="45284" rIns="90568" bIns="45284" rtlCol="0"/>
          <a:lstStyle>
            <a:lvl1pPr algn="l">
              <a:defRPr sz="1200"/>
            </a:lvl1pPr>
          </a:lstStyle>
          <a:p>
            <a:endParaRPr lang="en-US" dirty="0"/>
          </a:p>
        </p:txBody>
      </p:sp>
      <p:sp>
        <p:nvSpPr>
          <p:cNvPr id="3" name="Date Placeholder 2"/>
          <p:cNvSpPr>
            <a:spLocks noGrp="1"/>
          </p:cNvSpPr>
          <p:nvPr>
            <p:ph type="dt" sz="quarter" idx="1"/>
          </p:nvPr>
        </p:nvSpPr>
        <p:spPr>
          <a:xfrm>
            <a:off x="3927183" y="1"/>
            <a:ext cx="3005448" cy="461325"/>
          </a:xfrm>
          <a:prstGeom prst="rect">
            <a:avLst/>
          </a:prstGeom>
        </p:spPr>
        <p:txBody>
          <a:bodyPr vert="horz" lIns="90568" tIns="45284" rIns="90568" bIns="45284" rtlCol="0"/>
          <a:lstStyle>
            <a:lvl1pPr algn="r">
              <a:defRPr sz="1200"/>
            </a:lvl1pPr>
          </a:lstStyle>
          <a:p>
            <a:fld id="{FAB82D2B-4194-414A-8944-2697E22A9174}" type="datetimeFigureOut">
              <a:rPr lang="en-US" smtClean="0"/>
              <a:pPr/>
              <a:t>11/10/15</a:t>
            </a:fld>
            <a:endParaRPr lang="en-US" dirty="0"/>
          </a:p>
        </p:txBody>
      </p:sp>
      <p:sp>
        <p:nvSpPr>
          <p:cNvPr id="4" name="Footer Placeholder 3"/>
          <p:cNvSpPr>
            <a:spLocks noGrp="1"/>
          </p:cNvSpPr>
          <p:nvPr>
            <p:ph type="ftr" sz="quarter" idx="2"/>
          </p:nvPr>
        </p:nvSpPr>
        <p:spPr>
          <a:xfrm>
            <a:off x="2" y="8757301"/>
            <a:ext cx="3005448" cy="461325"/>
          </a:xfrm>
          <a:prstGeom prst="rect">
            <a:avLst/>
          </a:prstGeom>
        </p:spPr>
        <p:txBody>
          <a:bodyPr vert="horz" lIns="90568" tIns="45284" rIns="90568" bIns="4528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27183" y="8757301"/>
            <a:ext cx="3005448" cy="461325"/>
          </a:xfrm>
          <a:prstGeom prst="rect">
            <a:avLst/>
          </a:prstGeom>
        </p:spPr>
        <p:txBody>
          <a:bodyPr vert="horz" lIns="90568" tIns="45284" rIns="90568" bIns="45284" rtlCol="0" anchor="b"/>
          <a:lstStyle>
            <a:lvl1pPr algn="r">
              <a:defRPr sz="1200"/>
            </a:lvl1pPr>
          </a:lstStyle>
          <a:p>
            <a:fld id="{746C6E07-2FDD-4DBB-81B8-2EF575FB9DA4}" type="slidenum">
              <a:rPr lang="en-US" smtClean="0"/>
              <a:pPr/>
              <a:t>‹#›</a:t>
            </a:fld>
            <a:endParaRPr lang="en-US" dirty="0"/>
          </a:p>
        </p:txBody>
      </p:sp>
    </p:spTree>
    <p:extLst>
      <p:ext uri="{BB962C8B-B14F-4D97-AF65-F5344CB8AC3E}">
        <p14:creationId xmlns:p14="http://schemas.microsoft.com/office/powerpoint/2010/main" val="3941303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1"/>
            <a:ext cx="3004610" cy="460379"/>
          </a:xfrm>
          <a:prstGeom prst="rect">
            <a:avLst/>
          </a:prstGeom>
          <a:noFill/>
          <a:ln w="9525">
            <a:noFill/>
            <a:miter lim="800000"/>
            <a:headEnd/>
            <a:tailEnd/>
          </a:ln>
          <a:effectLst/>
        </p:spPr>
        <p:txBody>
          <a:bodyPr vert="horz" wrap="square" lIns="92283" tIns="46143" rIns="92283" bIns="46143" numCol="1" anchor="t" anchorCtr="0" compatLnSpc="1">
            <a:prstTxWarp prst="textNoShape">
              <a:avLst/>
            </a:prstTxWarp>
          </a:bodyPr>
          <a:lstStyle>
            <a:lvl1pPr algn="l" defTabSz="922797">
              <a:defRPr sz="1200" smtClean="0"/>
            </a:lvl1pPr>
          </a:lstStyle>
          <a:p>
            <a:pPr>
              <a:defRPr/>
            </a:pPr>
            <a:endParaRPr lang="en-US" dirty="0"/>
          </a:p>
        </p:txBody>
      </p:sp>
      <p:sp>
        <p:nvSpPr>
          <p:cNvPr id="10243" name="Rectangle 3"/>
          <p:cNvSpPr>
            <a:spLocks noGrp="1" noChangeArrowheads="1"/>
          </p:cNvSpPr>
          <p:nvPr>
            <p:ph type="dt" idx="1"/>
          </p:nvPr>
        </p:nvSpPr>
        <p:spPr bwMode="auto">
          <a:xfrm>
            <a:off x="3928018" y="1"/>
            <a:ext cx="3004610" cy="460379"/>
          </a:xfrm>
          <a:prstGeom prst="rect">
            <a:avLst/>
          </a:prstGeom>
          <a:noFill/>
          <a:ln w="9525">
            <a:noFill/>
            <a:miter lim="800000"/>
            <a:headEnd/>
            <a:tailEnd/>
          </a:ln>
          <a:effectLst/>
        </p:spPr>
        <p:txBody>
          <a:bodyPr vert="horz" wrap="square" lIns="92283" tIns="46143" rIns="92283" bIns="46143" numCol="1" anchor="t" anchorCtr="0" compatLnSpc="1">
            <a:prstTxWarp prst="textNoShape">
              <a:avLst/>
            </a:prstTxWarp>
          </a:bodyPr>
          <a:lstStyle>
            <a:lvl1pPr algn="r" defTabSz="922797">
              <a:defRPr sz="1200" smtClean="0"/>
            </a:lvl1pPr>
          </a:lstStyle>
          <a:p>
            <a:pPr>
              <a:defRPr/>
            </a:pPr>
            <a:endParaRPr lang="en-US" dirty="0"/>
          </a:p>
        </p:txBody>
      </p:sp>
      <p:sp>
        <p:nvSpPr>
          <p:cNvPr id="6148" name="Rectangle 4"/>
          <p:cNvSpPr>
            <a:spLocks noGrp="1" noRot="1" noChangeAspect="1" noChangeArrowheads="1" noTextEdit="1"/>
          </p:cNvSpPr>
          <p:nvPr>
            <p:ph type="sldImg" idx="2"/>
          </p:nvPr>
        </p:nvSpPr>
        <p:spPr bwMode="auto">
          <a:xfrm>
            <a:off x="1162050" y="692150"/>
            <a:ext cx="4610100" cy="3457575"/>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693735" y="4379912"/>
            <a:ext cx="5546731" cy="4148145"/>
          </a:xfrm>
          <a:prstGeom prst="rect">
            <a:avLst/>
          </a:prstGeom>
          <a:noFill/>
          <a:ln w="9525">
            <a:noFill/>
            <a:miter lim="800000"/>
            <a:headEnd/>
            <a:tailEnd/>
          </a:ln>
          <a:effectLst/>
        </p:spPr>
        <p:txBody>
          <a:bodyPr vert="horz" wrap="square" lIns="92283" tIns="46143" rIns="92283" bIns="4614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6" name="Rectangle 6"/>
          <p:cNvSpPr>
            <a:spLocks noGrp="1" noChangeArrowheads="1"/>
          </p:cNvSpPr>
          <p:nvPr>
            <p:ph type="ftr" sz="quarter" idx="4"/>
          </p:nvPr>
        </p:nvSpPr>
        <p:spPr bwMode="auto">
          <a:xfrm>
            <a:off x="0" y="8758246"/>
            <a:ext cx="3004610" cy="460379"/>
          </a:xfrm>
          <a:prstGeom prst="rect">
            <a:avLst/>
          </a:prstGeom>
          <a:noFill/>
          <a:ln w="9525">
            <a:noFill/>
            <a:miter lim="800000"/>
            <a:headEnd/>
            <a:tailEnd/>
          </a:ln>
          <a:effectLst/>
        </p:spPr>
        <p:txBody>
          <a:bodyPr vert="horz" wrap="square" lIns="92283" tIns="46143" rIns="92283" bIns="46143" numCol="1" anchor="b" anchorCtr="0" compatLnSpc="1">
            <a:prstTxWarp prst="textNoShape">
              <a:avLst/>
            </a:prstTxWarp>
          </a:bodyPr>
          <a:lstStyle>
            <a:lvl1pPr algn="l" defTabSz="922797">
              <a:defRPr sz="1200" smtClean="0"/>
            </a:lvl1pPr>
          </a:lstStyle>
          <a:p>
            <a:pPr>
              <a:defRPr/>
            </a:pPr>
            <a:endParaRPr lang="en-US" dirty="0"/>
          </a:p>
        </p:txBody>
      </p:sp>
      <p:sp>
        <p:nvSpPr>
          <p:cNvPr id="10247" name="Rectangle 7"/>
          <p:cNvSpPr>
            <a:spLocks noGrp="1" noChangeArrowheads="1"/>
          </p:cNvSpPr>
          <p:nvPr>
            <p:ph type="sldNum" sz="quarter" idx="5"/>
          </p:nvPr>
        </p:nvSpPr>
        <p:spPr bwMode="auto">
          <a:xfrm>
            <a:off x="3928018" y="8758246"/>
            <a:ext cx="3004610" cy="460379"/>
          </a:xfrm>
          <a:prstGeom prst="rect">
            <a:avLst/>
          </a:prstGeom>
          <a:noFill/>
          <a:ln w="9525">
            <a:noFill/>
            <a:miter lim="800000"/>
            <a:headEnd/>
            <a:tailEnd/>
          </a:ln>
          <a:effectLst/>
        </p:spPr>
        <p:txBody>
          <a:bodyPr vert="horz" wrap="square" lIns="92283" tIns="46143" rIns="92283" bIns="46143" numCol="1" anchor="b" anchorCtr="0" compatLnSpc="1">
            <a:prstTxWarp prst="textNoShape">
              <a:avLst/>
            </a:prstTxWarp>
          </a:bodyPr>
          <a:lstStyle>
            <a:lvl1pPr algn="r" defTabSz="922797">
              <a:defRPr sz="1200" smtClean="0"/>
            </a:lvl1pPr>
          </a:lstStyle>
          <a:p>
            <a:pPr>
              <a:defRPr/>
            </a:pPr>
            <a:fld id="{F847D127-D51C-4188-9A50-71C8B1289DC7}" type="slidenum">
              <a:rPr lang="en-US"/>
              <a:pPr>
                <a:defRPr/>
              </a:pPr>
              <a:t>‹#›</a:t>
            </a:fld>
            <a:endParaRPr lang="en-US" dirty="0"/>
          </a:p>
        </p:txBody>
      </p:sp>
    </p:spTree>
    <p:extLst>
      <p:ext uri="{BB962C8B-B14F-4D97-AF65-F5344CB8AC3E}">
        <p14:creationId xmlns:p14="http://schemas.microsoft.com/office/powerpoint/2010/main" val="282265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introduction</a:t>
            </a:r>
            <a:endParaRPr lang="en-US" sz="1600" dirty="0"/>
          </a:p>
        </p:txBody>
      </p:sp>
      <p:sp>
        <p:nvSpPr>
          <p:cNvPr id="4" name="Slide Number Placeholder 3"/>
          <p:cNvSpPr>
            <a:spLocks noGrp="1"/>
          </p:cNvSpPr>
          <p:nvPr>
            <p:ph type="sldNum" sz="quarter" idx="10"/>
          </p:nvPr>
        </p:nvSpPr>
        <p:spPr/>
        <p:txBody>
          <a:bodyPr/>
          <a:lstStyle/>
          <a:p>
            <a:pPr>
              <a:defRPr/>
            </a:pPr>
            <a:fld id="{F847D127-D51C-4188-9A50-71C8B1289DC7}" type="slidenum">
              <a:rPr lang="en-US" smtClean="0"/>
              <a:pPr>
                <a:defRPr/>
              </a:pPr>
              <a:t>1</a:t>
            </a:fld>
            <a:endParaRPr lang="en-US" dirty="0"/>
          </a:p>
        </p:txBody>
      </p:sp>
    </p:spTree>
    <p:extLst>
      <p:ext uri="{BB962C8B-B14F-4D97-AF65-F5344CB8AC3E}">
        <p14:creationId xmlns:p14="http://schemas.microsoft.com/office/powerpoint/2010/main" val="39875364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47D127-D51C-4188-9A50-71C8B1289DC7}" type="slidenum">
              <a:rPr lang="en-US" smtClean="0"/>
              <a:pPr>
                <a:defRPr/>
              </a:pPr>
              <a:t>13</a:t>
            </a:fld>
            <a:endParaRPr lang="en-US" dirty="0"/>
          </a:p>
        </p:txBody>
      </p:sp>
    </p:spTree>
    <p:extLst>
      <p:ext uri="{BB962C8B-B14F-4D97-AF65-F5344CB8AC3E}">
        <p14:creationId xmlns:p14="http://schemas.microsoft.com/office/powerpoint/2010/main" val="6482639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47D127-D51C-4188-9A50-71C8B1289DC7}" type="slidenum">
              <a:rPr lang="en-US" smtClean="0"/>
              <a:pPr>
                <a:defRPr/>
              </a:pPr>
              <a:t>14</a:t>
            </a:fld>
            <a:endParaRPr lang="en-US" dirty="0"/>
          </a:p>
        </p:txBody>
      </p:sp>
    </p:spTree>
    <p:extLst>
      <p:ext uri="{BB962C8B-B14F-4D97-AF65-F5344CB8AC3E}">
        <p14:creationId xmlns:p14="http://schemas.microsoft.com/office/powerpoint/2010/main" val="648263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47D127-D51C-4188-9A50-71C8B1289DC7}" type="slidenum">
              <a:rPr lang="en-US" smtClean="0"/>
              <a:pPr>
                <a:defRPr/>
              </a:pPr>
              <a:t>15</a:t>
            </a:fld>
            <a:endParaRPr lang="en-US" dirty="0"/>
          </a:p>
        </p:txBody>
      </p:sp>
    </p:spTree>
    <p:extLst>
      <p:ext uri="{BB962C8B-B14F-4D97-AF65-F5344CB8AC3E}">
        <p14:creationId xmlns:p14="http://schemas.microsoft.com/office/powerpoint/2010/main" val="6482639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47D127-D51C-4188-9A50-71C8B1289DC7}" type="slidenum">
              <a:rPr lang="en-US" smtClean="0"/>
              <a:pPr>
                <a:defRPr/>
              </a:pPr>
              <a:t>16</a:t>
            </a:fld>
            <a:endParaRPr lang="en-US" dirty="0"/>
          </a:p>
        </p:txBody>
      </p:sp>
    </p:spTree>
    <p:extLst>
      <p:ext uri="{BB962C8B-B14F-4D97-AF65-F5344CB8AC3E}">
        <p14:creationId xmlns:p14="http://schemas.microsoft.com/office/powerpoint/2010/main" val="6482639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47D127-D51C-4188-9A50-71C8B1289DC7}" type="slidenum">
              <a:rPr lang="en-US" smtClean="0"/>
              <a:pPr>
                <a:defRPr/>
              </a:pPr>
              <a:t>18</a:t>
            </a:fld>
            <a:endParaRPr lang="en-US" dirty="0"/>
          </a:p>
        </p:txBody>
      </p:sp>
    </p:spTree>
    <p:extLst>
      <p:ext uri="{BB962C8B-B14F-4D97-AF65-F5344CB8AC3E}">
        <p14:creationId xmlns:p14="http://schemas.microsoft.com/office/powerpoint/2010/main" val="28336679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47D127-D51C-4188-9A50-71C8B1289DC7}" type="slidenum">
              <a:rPr lang="en-US" smtClean="0"/>
              <a:pPr>
                <a:defRPr/>
              </a:pPr>
              <a:t>19</a:t>
            </a:fld>
            <a:endParaRPr lang="en-US" dirty="0"/>
          </a:p>
        </p:txBody>
      </p:sp>
    </p:spTree>
    <p:extLst>
      <p:ext uri="{BB962C8B-B14F-4D97-AF65-F5344CB8AC3E}">
        <p14:creationId xmlns:p14="http://schemas.microsoft.com/office/powerpoint/2010/main" val="28336679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47D127-D51C-4188-9A50-71C8B1289DC7}" type="slidenum">
              <a:rPr lang="en-US" smtClean="0"/>
              <a:pPr>
                <a:defRPr/>
              </a:pPr>
              <a:t>20</a:t>
            </a:fld>
            <a:endParaRPr lang="en-US" dirty="0"/>
          </a:p>
        </p:txBody>
      </p:sp>
    </p:spTree>
    <p:extLst>
      <p:ext uri="{BB962C8B-B14F-4D97-AF65-F5344CB8AC3E}">
        <p14:creationId xmlns:p14="http://schemas.microsoft.com/office/powerpoint/2010/main" val="6482639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47D127-D51C-4188-9A50-71C8B1289DC7}" type="slidenum">
              <a:rPr lang="en-US" smtClean="0"/>
              <a:pPr>
                <a:defRPr/>
              </a:pPr>
              <a:t>21</a:t>
            </a:fld>
            <a:endParaRPr lang="en-US" dirty="0"/>
          </a:p>
        </p:txBody>
      </p:sp>
    </p:spTree>
    <p:extLst>
      <p:ext uri="{BB962C8B-B14F-4D97-AF65-F5344CB8AC3E}">
        <p14:creationId xmlns:p14="http://schemas.microsoft.com/office/powerpoint/2010/main" val="6482639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47D127-D51C-4188-9A50-71C8B1289DC7}" type="slidenum">
              <a:rPr lang="en-US" smtClean="0"/>
              <a:pPr>
                <a:defRPr/>
              </a:pPr>
              <a:t>22</a:t>
            </a:fld>
            <a:endParaRPr lang="en-US" dirty="0"/>
          </a:p>
        </p:txBody>
      </p:sp>
    </p:spTree>
    <p:extLst>
      <p:ext uri="{BB962C8B-B14F-4D97-AF65-F5344CB8AC3E}">
        <p14:creationId xmlns:p14="http://schemas.microsoft.com/office/powerpoint/2010/main" val="6482639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47D127-D51C-4188-9A50-71C8B1289DC7}" type="slidenum">
              <a:rPr lang="en-US" smtClean="0"/>
              <a:pPr>
                <a:defRPr/>
              </a:pPr>
              <a:t>23</a:t>
            </a:fld>
            <a:endParaRPr lang="en-US" dirty="0"/>
          </a:p>
        </p:txBody>
      </p:sp>
    </p:spTree>
    <p:extLst>
      <p:ext uri="{BB962C8B-B14F-4D97-AF65-F5344CB8AC3E}">
        <p14:creationId xmlns:p14="http://schemas.microsoft.com/office/powerpoint/2010/main" val="648263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47D127-D51C-4188-9A50-71C8B1289DC7}" type="slidenum">
              <a:rPr lang="en-US" smtClean="0"/>
              <a:pPr>
                <a:defRPr/>
              </a:pPr>
              <a:t>5</a:t>
            </a:fld>
            <a:endParaRPr lang="en-US" dirty="0"/>
          </a:p>
        </p:txBody>
      </p:sp>
    </p:spTree>
    <p:extLst>
      <p:ext uri="{BB962C8B-B14F-4D97-AF65-F5344CB8AC3E}">
        <p14:creationId xmlns:p14="http://schemas.microsoft.com/office/powerpoint/2010/main" val="11740966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47D127-D51C-4188-9A50-71C8B1289DC7}" type="slidenum">
              <a:rPr lang="en-US" smtClean="0"/>
              <a:pPr>
                <a:defRPr/>
              </a:pPr>
              <a:t>24</a:t>
            </a:fld>
            <a:endParaRPr lang="en-US" dirty="0"/>
          </a:p>
        </p:txBody>
      </p:sp>
    </p:spTree>
    <p:extLst>
      <p:ext uri="{BB962C8B-B14F-4D97-AF65-F5344CB8AC3E}">
        <p14:creationId xmlns:p14="http://schemas.microsoft.com/office/powerpoint/2010/main" val="6482639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47D127-D51C-4188-9A50-71C8B1289DC7}" type="slidenum">
              <a:rPr lang="en-US" smtClean="0"/>
              <a:pPr>
                <a:defRPr/>
              </a:pPr>
              <a:t>28</a:t>
            </a:fld>
            <a:endParaRPr lang="en-US" dirty="0"/>
          </a:p>
        </p:txBody>
      </p:sp>
    </p:spTree>
    <p:extLst>
      <p:ext uri="{BB962C8B-B14F-4D97-AF65-F5344CB8AC3E}">
        <p14:creationId xmlns:p14="http://schemas.microsoft.com/office/powerpoint/2010/main" val="6482639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47D127-D51C-4188-9A50-71C8B1289DC7}" type="slidenum">
              <a:rPr lang="en-US" smtClean="0"/>
              <a:pPr>
                <a:defRPr/>
              </a:pPr>
              <a:t>29</a:t>
            </a:fld>
            <a:endParaRPr lang="en-US" dirty="0"/>
          </a:p>
        </p:txBody>
      </p:sp>
    </p:spTree>
    <p:extLst>
      <p:ext uri="{BB962C8B-B14F-4D97-AF65-F5344CB8AC3E}">
        <p14:creationId xmlns:p14="http://schemas.microsoft.com/office/powerpoint/2010/main" val="6482639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details in Dev plan</a:t>
            </a:r>
            <a:endParaRPr lang="en-US" dirty="0"/>
          </a:p>
        </p:txBody>
      </p:sp>
      <p:sp>
        <p:nvSpPr>
          <p:cNvPr id="4" name="Slide Number Placeholder 3"/>
          <p:cNvSpPr>
            <a:spLocks noGrp="1"/>
          </p:cNvSpPr>
          <p:nvPr>
            <p:ph type="sldNum" sz="quarter" idx="10"/>
          </p:nvPr>
        </p:nvSpPr>
        <p:spPr/>
        <p:txBody>
          <a:bodyPr/>
          <a:lstStyle/>
          <a:p>
            <a:pPr>
              <a:defRPr/>
            </a:pPr>
            <a:fld id="{F847D127-D51C-4188-9A50-71C8B1289DC7}" type="slidenum">
              <a:rPr lang="en-US" smtClean="0"/>
              <a:pPr>
                <a:defRPr/>
              </a:pPr>
              <a:t>30</a:t>
            </a:fld>
            <a:endParaRPr lang="en-US" dirty="0"/>
          </a:p>
        </p:txBody>
      </p:sp>
    </p:spTree>
    <p:extLst>
      <p:ext uri="{BB962C8B-B14F-4D97-AF65-F5344CB8AC3E}">
        <p14:creationId xmlns:p14="http://schemas.microsoft.com/office/powerpoint/2010/main" val="648263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47D127-D51C-4188-9A50-71C8B1289DC7}" type="slidenum">
              <a:rPr lang="en-US" smtClean="0"/>
              <a:pPr>
                <a:defRPr/>
              </a:pPr>
              <a:t>6</a:t>
            </a:fld>
            <a:endParaRPr lang="en-US" dirty="0"/>
          </a:p>
        </p:txBody>
      </p:sp>
    </p:spTree>
    <p:extLst>
      <p:ext uri="{BB962C8B-B14F-4D97-AF65-F5344CB8AC3E}">
        <p14:creationId xmlns:p14="http://schemas.microsoft.com/office/powerpoint/2010/main" val="1174096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47D127-D51C-4188-9A50-71C8B1289DC7}" type="slidenum">
              <a:rPr lang="en-US" smtClean="0"/>
              <a:pPr>
                <a:defRPr/>
              </a:pPr>
              <a:t>7</a:t>
            </a:fld>
            <a:endParaRPr lang="en-US" dirty="0"/>
          </a:p>
        </p:txBody>
      </p:sp>
    </p:spTree>
    <p:extLst>
      <p:ext uri="{BB962C8B-B14F-4D97-AF65-F5344CB8AC3E}">
        <p14:creationId xmlns:p14="http://schemas.microsoft.com/office/powerpoint/2010/main" val="1174096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47D127-D51C-4188-9A50-71C8B1289DC7}" type="slidenum">
              <a:rPr lang="en-US" smtClean="0"/>
              <a:pPr>
                <a:defRPr/>
              </a:pPr>
              <a:t>8</a:t>
            </a:fld>
            <a:endParaRPr lang="en-US" dirty="0"/>
          </a:p>
        </p:txBody>
      </p:sp>
    </p:spTree>
    <p:extLst>
      <p:ext uri="{BB962C8B-B14F-4D97-AF65-F5344CB8AC3E}">
        <p14:creationId xmlns:p14="http://schemas.microsoft.com/office/powerpoint/2010/main" val="1174096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47D127-D51C-4188-9A50-71C8B1289DC7}" type="slidenum">
              <a:rPr lang="en-US" smtClean="0"/>
              <a:pPr>
                <a:defRPr/>
              </a:pPr>
              <a:t>9</a:t>
            </a:fld>
            <a:endParaRPr lang="en-US" dirty="0"/>
          </a:p>
        </p:txBody>
      </p:sp>
    </p:spTree>
    <p:extLst>
      <p:ext uri="{BB962C8B-B14F-4D97-AF65-F5344CB8AC3E}">
        <p14:creationId xmlns:p14="http://schemas.microsoft.com/office/powerpoint/2010/main" val="1174096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692">
              <a:defRPr/>
            </a:pPr>
            <a:r>
              <a:rPr lang="en-US" dirty="0"/>
              <a:t>The P24 MISC has a 24-bit CPU core with dual stack architecture intended to efficiently execute Forth-like instructions. The processor design is simple to allow implementation within field programmable gate arrays. The basic MISC processor design is in the public domain. For the EPI-Hi application, the MISC design is implemented in the ACTEL RTAX250SL FPGA, with Caltech SRL customizations developed for the STEREO mission. The MISC can be clocked at speeds up to 25MHz; we will use [14.7] MHz (TBC) for the EPI-Hi application. </a:t>
            </a:r>
          </a:p>
          <a:p>
            <a:pPr defTabSz="905692">
              <a:defRPr/>
            </a:pPr>
            <a:endParaRPr lang="en-US" dirty="0"/>
          </a:p>
          <a:p>
            <a:pPr defTabSz="905692">
              <a:defRPr/>
            </a:pPr>
            <a:r>
              <a:rPr lang="en-US" dirty="0"/>
              <a:t>See the P24 MISC Processor Manual and Software Dev plan for more details. </a:t>
            </a:r>
          </a:p>
          <a:p>
            <a:endParaRPr lang="en-US" dirty="0"/>
          </a:p>
        </p:txBody>
      </p:sp>
      <p:sp>
        <p:nvSpPr>
          <p:cNvPr id="4" name="Slide Number Placeholder 3"/>
          <p:cNvSpPr>
            <a:spLocks noGrp="1"/>
          </p:cNvSpPr>
          <p:nvPr>
            <p:ph type="sldNum" sz="quarter" idx="10"/>
          </p:nvPr>
        </p:nvSpPr>
        <p:spPr/>
        <p:txBody>
          <a:bodyPr/>
          <a:lstStyle/>
          <a:p>
            <a:pPr>
              <a:defRPr/>
            </a:pPr>
            <a:fld id="{F847D127-D51C-4188-9A50-71C8B1289DC7}" type="slidenum">
              <a:rPr lang="en-US" smtClean="0"/>
              <a:pPr>
                <a:defRPr/>
              </a:pPr>
              <a:t>10</a:t>
            </a:fld>
            <a:endParaRPr lang="en-US" dirty="0"/>
          </a:p>
        </p:txBody>
      </p:sp>
    </p:spTree>
    <p:extLst>
      <p:ext uri="{BB962C8B-B14F-4D97-AF65-F5344CB8AC3E}">
        <p14:creationId xmlns:p14="http://schemas.microsoft.com/office/powerpoint/2010/main" val="6482639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from the MISCs associated with the LET1, LET2 and HET telescopes (the peripheral MISCs) will be gathered by the DPU MISC and formatted for transmission to the spacecraft (per the SPP GIS</a:t>
            </a:r>
          </a:p>
          <a:p>
            <a:endParaRPr lang="en-US" dirty="0"/>
          </a:p>
          <a:p>
            <a:r>
              <a:rPr lang="en-US" dirty="0" smtClean="0"/>
              <a:t>Interface between the EPI-Hi DPU and the spacecraft</a:t>
            </a:r>
          </a:p>
          <a:p>
            <a:r>
              <a:rPr lang="en-US" dirty="0" smtClean="0"/>
              <a:t>The DPU MISC will interface with the spacecraft via two serial interfaces: command and telemetry (see Figure 2.1). These interfaces are defined in the SPP GIS. Commands, telemetry data and command responses from the DPU will be in the form of CCSDS packets enclosed within Instrument Transfer Frames (ITFs). The ITF protocols for transferring commands, command responses, and telemetry data over these interfaces are also defined in the EPI-Hi Instrument/Spacecraft ICD. Instrument telemetry data formats, and instrument CCSDS data packet definitions will be defined in the EPI-Hi Instrument Science Data Format document (Ref. 9).</a:t>
            </a:r>
          </a:p>
          <a:p>
            <a:endParaRPr lang="en-US" dirty="0" smtClean="0"/>
          </a:p>
          <a:p>
            <a:r>
              <a:rPr lang="en-US" dirty="0" smtClean="0"/>
              <a:t>Interface between the DPU MISC and the LET1, LET2, and HET MISCs</a:t>
            </a:r>
          </a:p>
          <a:p>
            <a:r>
              <a:rPr lang="en-US" dirty="0" smtClean="0"/>
              <a:t>There will be two RS422 serial interfaces between the DPU MISC and each of the three peripheral MISCs (LET1, LET1, and HET MISCs). The first interface will be bi-directional, for transferring boot-code, commands, and command responses. The second interface will be uni-directional, for transferring data from the peripheral MISCs to the DPU. These interfaces will be defined in the EPI-Hi Inter-MISC command/data interface Document (Ref. 8).</a:t>
            </a:r>
          </a:p>
          <a:p>
            <a:endParaRPr lang="en-US" dirty="0"/>
          </a:p>
        </p:txBody>
      </p:sp>
      <p:sp>
        <p:nvSpPr>
          <p:cNvPr id="4" name="Slide Number Placeholder 3"/>
          <p:cNvSpPr>
            <a:spLocks noGrp="1"/>
          </p:cNvSpPr>
          <p:nvPr>
            <p:ph type="sldNum" sz="quarter" idx="10"/>
          </p:nvPr>
        </p:nvSpPr>
        <p:spPr/>
        <p:txBody>
          <a:bodyPr/>
          <a:lstStyle/>
          <a:p>
            <a:pPr>
              <a:defRPr/>
            </a:pPr>
            <a:fld id="{F847D127-D51C-4188-9A50-71C8B1289DC7}" type="slidenum">
              <a:rPr lang="en-US" smtClean="0"/>
              <a:pPr>
                <a:defRPr/>
              </a:pPr>
              <a:t>11</a:t>
            </a:fld>
            <a:endParaRPr lang="en-US" dirty="0"/>
          </a:p>
        </p:txBody>
      </p:sp>
    </p:spTree>
    <p:extLst>
      <p:ext uri="{BB962C8B-B14F-4D97-AF65-F5344CB8AC3E}">
        <p14:creationId xmlns:p14="http://schemas.microsoft.com/office/powerpoint/2010/main" val="2833667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47D127-D51C-4188-9A50-71C8B1289DC7}" type="slidenum">
              <a:rPr lang="en-US" smtClean="0"/>
              <a:pPr>
                <a:defRPr/>
              </a:pPr>
              <a:t>12</a:t>
            </a:fld>
            <a:endParaRPr lang="en-US" dirty="0"/>
          </a:p>
        </p:txBody>
      </p:sp>
    </p:spTree>
    <p:extLst>
      <p:ext uri="{BB962C8B-B14F-4D97-AF65-F5344CB8AC3E}">
        <p14:creationId xmlns:p14="http://schemas.microsoft.com/office/powerpoint/2010/main" val="2833667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1" name="Picture 10" descr="BlueSolarProbePlusBannerTemplate.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
            <a:ext cx="9144000" cy="6858001"/>
          </a:xfrm>
          <a:prstGeom prst="rect">
            <a:avLst/>
          </a:prstGeom>
        </p:spPr>
      </p:pic>
      <p:pic>
        <p:nvPicPr>
          <p:cNvPr id="12" name="Picture 11" descr="ISISlogo-002-C.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23400" y="2579974"/>
            <a:ext cx="2159048" cy="4160520"/>
          </a:xfrm>
          <a:prstGeom prst="rect">
            <a:avLst/>
          </a:prstGeom>
        </p:spPr>
      </p:pic>
      <p:sp>
        <p:nvSpPr>
          <p:cNvPr id="5123" name="Rectangle 3"/>
          <p:cNvSpPr>
            <a:spLocks noGrp="1" noChangeArrowheads="1"/>
          </p:cNvSpPr>
          <p:nvPr>
            <p:ph type="subTitle" idx="1"/>
          </p:nvPr>
        </p:nvSpPr>
        <p:spPr bwMode="black">
          <a:xfrm>
            <a:off x="2850776" y="5401876"/>
            <a:ext cx="5832182" cy="1083784"/>
          </a:xfrm>
        </p:spPr>
        <p:txBody>
          <a:bodyPr/>
          <a:lstStyle>
            <a:lvl1pPr marL="0" indent="0" algn="ctr">
              <a:spcAft>
                <a:spcPct val="0"/>
              </a:spcAft>
              <a:buFont typeface="Wingdings" pitchFamily="2" charset="2"/>
              <a:buNone/>
              <a:defRPr sz="2800" i="1">
                <a:solidFill>
                  <a:schemeClr val="bg1"/>
                </a:solidFill>
              </a:defRPr>
            </a:lvl1pPr>
          </a:lstStyle>
          <a:p>
            <a:r>
              <a:rPr lang="en-US" dirty="0" smtClean="0"/>
              <a:t>Click to edit Master subtitle style</a:t>
            </a:r>
            <a:endParaRPr lang="en-US" dirty="0"/>
          </a:p>
        </p:txBody>
      </p:sp>
      <p:sp>
        <p:nvSpPr>
          <p:cNvPr id="5124" name="Rectangle 4"/>
          <p:cNvSpPr>
            <a:spLocks noGrp="1" noChangeArrowheads="1"/>
          </p:cNvSpPr>
          <p:nvPr>
            <p:ph type="ctrTitle"/>
          </p:nvPr>
        </p:nvSpPr>
        <p:spPr bwMode="black">
          <a:xfrm>
            <a:off x="2853095" y="3795913"/>
            <a:ext cx="5862638" cy="1248280"/>
          </a:xfrm>
        </p:spPr>
        <p:txBody>
          <a:bodyPr/>
          <a:lstStyle>
            <a:lvl1pPr algn="ctr">
              <a:lnSpc>
                <a:spcPts val="4800"/>
              </a:lnSpc>
              <a:defRPr sz="4000">
                <a:solidFill>
                  <a:schemeClr val="bg1"/>
                </a:solidFill>
              </a:defRPr>
            </a:lvl1pPr>
          </a:lstStyle>
          <a:p>
            <a:r>
              <a:rPr lang="en-US" dirty="0" smtClean="0"/>
              <a:t>Click to edit Master title style</a:t>
            </a:r>
            <a:endParaRPr lang="en-US" dirty="0"/>
          </a:p>
        </p:txBody>
      </p:sp>
      <p:sp>
        <p:nvSpPr>
          <p:cNvPr id="9" name="Rectangle 8"/>
          <p:cNvSpPr/>
          <p:nvPr userDrawn="1"/>
        </p:nvSpPr>
        <p:spPr>
          <a:xfrm>
            <a:off x="0" y="1336765"/>
            <a:ext cx="9144000" cy="416589"/>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nSpc>
                <a:spcPts val="2400"/>
              </a:lnSpc>
            </a:pPr>
            <a:r>
              <a:rPr lang="en-US" sz="3200" b="1" i="0" cap="none" spc="0" baseline="0" dirty="0" smtClean="0">
                <a:ln w="11430"/>
                <a:solidFill>
                  <a:srgbClr val="FFDC6D"/>
                </a:solidFill>
                <a:effectLst>
                  <a:outerShdw blurRad="80000" dist="40000" dir="5040000" algn="tl">
                    <a:srgbClr val="000000">
                      <a:alpha val="30000"/>
                    </a:srgbClr>
                  </a:outerShdw>
                </a:effectLst>
                <a:latin typeface="Arial"/>
                <a:cs typeface="Arial"/>
              </a:rPr>
              <a:t>Integrated Science Investigation of the Sun</a:t>
            </a:r>
            <a:endParaRPr lang="en-US" sz="3200" b="1" i="0" cap="none" spc="0" dirty="0">
              <a:ln w="11430"/>
              <a:solidFill>
                <a:srgbClr val="FFDC6D"/>
              </a:solidFill>
              <a:effectLst>
                <a:outerShdw blurRad="80000" dist="40000" dir="5040000" algn="tl">
                  <a:srgbClr val="000000">
                    <a:alpha val="30000"/>
                  </a:srgbClr>
                </a:outerShdw>
              </a:effectLst>
              <a:latin typeface="Arial"/>
              <a:cs typeface="Arial"/>
            </a:endParaRPr>
          </a:p>
        </p:txBody>
      </p:sp>
      <p:sp>
        <p:nvSpPr>
          <p:cNvPr id="17" name="TextBox 16"/>
          <p:cNvSpPr txBox="1"/>
          <p:nvPr userDrawn="1"/>
        </p:nvSpPr>
        <p:spPr>
          <a:xfrm>
            <a:off x="0" y="223149"/>
            <a:ext cx="5680364" cy="584775"/>
          </a:xfrm>
          <a:prstGeom prst="rect">
            <a:avLst/>
          </a:prstGeom>
          <a:noFill/>
        </p:spPr>
        <p:txBody>
          <a:bodyPr wrap="square" rtlCol="0">
            <a:spAutoFit/>
            <a:scene3d>
              <a:camera prst="orthographicFront"/>
              <a:lightRig rig="threePt" dir="t"/>
            </a:scene3d>
            <a:sp3d extrusionH="57150">
              <a:bevelT h="25400" prst="softRound"/>
            </a:sp3d>
          </a:bodyPr>
          <a:lstStyle/>
          <a:p>
            <a:r>
              <a:rPr lang="en-US" sz="3200" b="1" dirty="0" smtClean="0">
                <a:solidFill>
                  <a:schemeClr val="bg1"/>
                </a:solidFill>
                <a:latin typeface="Arial"/>
                <a:cs typeface="Arial"/>
              </a:rPr>
              <a:t>Solar Probe Plus</a:t>
            </a:r>
          </a:p>
        </p:txBody>
      </p:sp>
      <p:sp>
        <p:nvSpPr>
          <p:cNvPr id="18" name="Rectangle 17"/>
          <p:cNvSpPr/>
          <p:nvPr userDrawn="1"/>
        </p:nvSpPr>
        <p:spPr>
          <a:xfrm>
            <a:off x="951568" y="862284"/>
            <a:ext cx="3660105" cy="369332"/>
          </a:xfrm>
          <a:prstGeom prst="rect">
            <a:avLst/>
          </a:prstGeom>
        </p:spPr>
        <p:txBody>
          <a:bodyPr wrap="none">
            <a:spAutoFit/>
            <a:scene3d>
              <a:camera prst="orthographicFront"/>
              <a:lightRig rig="threePt" dir="t"/>
            </a:scene3d>
            <a:sp3d extrusionH="57150">
              <a:bevelT w="69850" h="38100" prst="cross"/>
            </a:sp3d>
          </a:bodyPr>
          <a:lstStyle/>
          <a:p>
            <a:r>
              <a:rPr lang="en-US" i="1" dirty="0" smtClean="0">
                <a:solidFill>
                  <a:schemeClr val="bg1"/>
                </a:solidFill>
                <a:effectLst>
                  <a:outerShdw blurRad="1270000" dist="38100" dir="21540000" sx="200000" sy="200000" algn="tl" rotWithShape="0">
                    <a:srgbClr val="000000">
                      <a:alpha val="0"/>
                    </a:srgbClr>
                  </a:outerShdw>
                </a:effectLst>
                <a:latin typeface="Arial"/>
                <a:cs typeface="Arial"/>
              </a:rPr>
              <a:t>A NASA Mission</a:t>
            </a:r>
            <a:r>
              <a:rPr lang="en-US" i="1" baseline="0" dirty="0" smtClean="0">
                <a:solidFill>
                  <a:schemeClr val="bg1"/>
                </a:solidFill>
                <a:effectLst>
                  <a:outerShdw blurRad="1270000" dist="38100" dir="21540000" sx="200000" sy="200000" algn="tl" rotWithShape="0">
                    <a:srgbClr val="000000">
                      <a:alpha val="0"/>
                    </a:srgbClr>
                  </a:outerShdw>
                </a:effectLst>
                <a:latin typeface="Arial"/>
                <a:cs typeface="Arial"/>
              </a:rPr>
              <a:t> to Touch the Sun</a:t>
            </a:r>
            <a:endParaRPr lang="en-US" i="1" dirty="0">
              <a:solidFill>
                <a:schemeClr val="bg1"/>
              </a:solidFill>
              <a:effectLst>
                <a:outerShdw blurRad="1270000" dist="38100" dir="21540000" sx="200000" sy="200000" algn="tl" rotWithShape="0">
                  <a:srgbClr val="000000">
                    <a:alpha val="0"/>
                  </a:srgbClr>
                </a:outerShdw>
              </a:effectLst>
              <a:latin typeface="Arial"/>
              <a:cs typeface="Arial"/>
            </a:endParaRPr>
          </a:p>
        </p:txBody>
      </p:sp>
      <p:sp>
        <p:nvSpPr>
          <p:cNvPr id="19" name="Rectangle 18"/>
          <p:cNvSpPr/>
          <p:nvPr userDrawn="1"/>
        </p:nvSpPr>
        <p:spPr>
          <a:xfrm>
            <a:off x="2242457" y="2630904"/>
            <a:ext cx="6901542" cy="1015663"/>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nSpc>
                <a:spcPts val="2400"/>
              </a:lnSpc>
            </a:pPr>
            <a:r>
              <a:rPr lang="en-US" sz="4000" b="1" i="0" cap="none" spc="0" baseline="0" dirty="0" smtClean="0">
                <a:ln w="11430"/>
                <a:solidFill>
                  <a:srgbClr val="FFDC6D"/>
                </a:solidFill>
                <a:effectLst>
                  <a:outerShdw blurRad="80000" dist="40000" dir="5040000" algn="tl">
                    <a:srgbClr val="000000">
                      <a:alpha val="30000"/>
                    </a:srgbClr>
                  </a:outerShdw>
                </a:effectLst>
                <a:latin typeface="Arial"/>
                <a:cs typeface="Arial"/>
              </a:rPr>
              <a:t>EPI-Hi Autonomy Review</a:t>
            </a:r>
          </a:p>
          <a:p>
            <a:pPr>
              <a:lnSpc>
                <a:spcPts val="2400"/>
              </a:lnSpc>
            </a:pPr>
            <a:endParaRPr lang="en-US" sz="3200" b="1" i="0" cap="none" spc="0" baseline="0" dirty="0" smtClean="0">
              <a:ln w="11430"/>
              <a:solidFill>
                <a:srgbClr val="FFDC6D"/>
              </a:solidFill>
              <a:effectLst>
                <a:outerShdw blurRad="80000" dist="40000" dir="5040000" algn="tl">
                  <a:srgbClr val="000000">
                    <a:alpha val="30000"/>
                  </a:srgbClr>
                </a:outerShdw>
              </a:effectLst>
              <a:latin typeface="Arial"/>
              <a:cs typeface="Arial"/>
            </a:endParaRPr>
          </a:p>
          <a:p>
            <a:pPr>
              <a:lnSpc>
                <a:spcPts val="2400"/>
              </a:lnSpc>
            </a:pPr>
            <a:r>
              <a:rPr lang="en-US" sz="3200" b="1" i="0" cap="none" spc="0" baseline="0" dirty="0" smtClean="0">
                <a:ln w="11430"/>
                <a:solidFill>
                  <a:srgbClr val="FFDC6D"/>
                </a:solidFill>
                <a:effectLst>
                  <a:outerShdw blurRad="80000" dist="40000" dir="5040000" algn="tl">
                    <a:srgbClr val="000000">
                      <a:alpha val="30000"/>
                    </a:srgbClr>
                  </a:outerShdw>
                </a:effectLst>
                <a:latin typeface="Arial"/>
                <a:cs typeface="Arial"/>
              </a:rPr>
              <a:t>11 Nov 2015</a:t>
            </a:r>
            <a:endParaRPr lang="en-US" sz="3200" b="1" i="0" cap="none" spc="0" dirty="0">
              <a:ln w="11430"/>
              <a:solidFill>
                <a:srgbClr val="FFDC6D"/>
              </a:solidFill>
              <a:effectLst>
                <a:outerShdw blurRad="80000" dist="40000" dir="5040000" algn="tl">
                  <a:srgbClr val="000000">
                    <a:alpha val="30000"/>
                  </a:srgbClr>
                </a:outerShdw>
              </a:effectLst>
              <a:latin typeface="Arial"/>
              <a:cs typeface="Arial"/>
            </a:endParaRPr>
          </a:p>
        </p:txBody>
      </p:sp>
      <p:sp>
        <p:nvSpPr>
          <p:cNvPr id="10" name="Rectangle 9"/>
          <p:cNvSpPr/>
          <p:nvPr userDrawn="1"/>
        </p:nvSpPr>
        <p:spPr>
          <a:xfrm>
            <a:off x="1" y="1738248"/>
            <a:ext cx="9144000" cy="400110"/>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nSpc>
                <a:spcPts val="2400"/>
              </a:lnSpc>
            </a:pPr>
            <a:r>
              <a:rPr lang="en-US" sz="3200" b="1" i="0" cap="none" spc="0" baseline="0" dirty="0" smtClean="0">
                <a:ln w="11430"/>
                <a:solidFill>
                  <a:srgbClr val="FFDC6D"/>
                </a:solidFill>
                <a:effectLst>
                  <a:outerShdw blurRad="80000" dist="40000" dir="5040000" algn="tl">
                    <a:srgbClr val="000000">
                      <a:alpha val="30000"/>
                    </a:srgbClr>
                  </a:outerShdw>
                </a:effectLst>
                <a:latin typeface="Arial"/>
                <a:cs typeface="Arial"/>
              </a:rPr>
              <a:t>Energetic Particles</a:t>
            </a:r>
            <a:endParaRPr lang="en-US" sz="3200" b="1" i="0" cap="none" spc="0" dirty="0">
              <a:ln w="11430"/>
              <a:solidFill>
                <a:srgbClr val="FFDC6D"/>
              </a:solidFill>
              <a:effectLst>
                <a:outerShdw blurRad="80000" dist="40000" dir="5040000" algn="tl">
                  <a:srgbClr val="000000">
                    <a:alpha val="30000"/>
                  </a:srgbClr>
                </a:outerShdw>
              </a:effectLst>
              <a:latin typeface="Arial"/>
              <a:cs typeface="Arial"/>
            </a:endParaRPr>
          </a:p>
        </p:txBody>
      </p:sp>
    </p:spTree>
  </p:cSld>
  <p:clrMapOvr>
    <a:masterClrMapping/>
  </p:clrMapOvr>
  <p:transition xmlns:p14="http://schemas.microsoft.com/office/powerpoint/2010/mai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775" y="1132114"/>
            <a:ext cx="8426450" cy="5238524"/>
          </a:xfrm>
        </p:spPr>
        <p:txBody>
          <a:bodyPr/>
          <a:lstStyle>
            <a:lvl1pPr>
              <a:lnSpc>
                <a:spcPct val="95000"/>
              </a:lnSpc>
              <a:spcAft>
                <a:spcPts val="300"/>
              </a:spcAft>
              <a:defRPr sz="2400"/>
            </a:lvl1pPr>
            <a:lvl2pPr marL="463550" indent="-234950">
              <a:lnSpc>
                <a:spcPct val="95000"/>
              </a:lnSpc>
              <a:spcAft>
                <a:spcPts val="300"/>
              </a:spcAft>
              <a:buClrTx/>
              <a:buSzPct val="115000"/>
              <a:buFont typeface="Wingdings" charset="2"/>
              <a:buChar char="§"/>
              <a:defRPr sz="2200"/>
            </a:lvl2pPr>
            <a:lvl3pPr>
              <a:lnSpc>
                <a:spcPct val="95000"/>
              </a:lnSpc>
              <a:spcAft>
                <a:spcPts val="300"/>
              </a:spcAft>
              <a:defRPr sz="1800"/>
            </a:lvl3pPr>
            <a:lvl4pPr>
              <a:lnSpc>
                <a:spcPct val="95000"/>
              </a:lnSpc>
              <a:spcAft>
                <a:spcPts val="300"/>
              </a:spcAft>
              <a:defRPr sz="1600"/>
            </a:lvl4pPr>
            <a:lvl5pPr>
              <a:lnSpc>
                <a:spcPct val="95000"/>
              </a:lnSpc>
              <a:spcAft>
                <a:spcPts val="300"/>
              </a:spcAft>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title"/>
          </p:nvPr>
        </p:nvSpPr>
        <p:spPr bwMode="auto">
          <a:xfrm>
            <a:off x="683879" y="185100"/>
            <a:ext cx="7199939" cy="675511"/>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dirty="0" smtClean="0"/>
              <a:t>Click to edit Master title style</a:t>
            </a:r>
          </a:p>
        </p:txBody>
      </p:sp>
    </p:spTree>
  </p:cSld>
  <p:clrMapOvr>
    <a:masterClrMapping/>
  </p:clrMapOvr>
  <p:transition xmlns:p14="http://schemas.microsoft.com/office/powerpoint/2010/mai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228600" y="1198709"/>
            <a:ext cx="4137025" cy="5286615"/>
          </a:xfrm>
        </p:spPr>
        <p:txBody>
          <a:bodyPr/>
          <a:lstStyle>
            <a:lvl1pPr>
              <a:spcAft>
                <a:spcPts val="0"/>
              </a:spcAft>
              <a:defRPr sz="2400"/>
            </a:lvl1pPr>
            <a:lvl2pPr marL="463550" indent="-234950">
              <a:spcAft>
                <a:spcPts val="0"/>
              </a:spcAft>
              <a:buClrTx/>
              <a:buFont typeface="Wingdings" charset="2"/>
              <a:buChar char="§"/>
              <a:defRPr sz="2200"/>
            </a:lvl2pPr>
            <a:lvl3pPr>
              <a:spcAft>
                <a:spcPts val="0"/>
              </a:spcAft>
              <a:defRPr sz="2000"/>
            </a:lvl3pPr>
            <a:lvl4pPr>
              <a:spcAft>
                <a:spcPts val="0"/>
              </a:spcAft>
              <a:defRPr sz="1800"/>
            </a:lvl4pPr>
            <a:lvl5pPr>
              <a:spcAft>
                <a:spcPts val="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half" idx="12"/>
          </p:nvPr>
        </p:nvSpPr>
        <p:spPr>
          <a:xfrm>
            <a:off x="4582584" y="1206393"/>
            <a:ext cx="4137025" cy="5286615"/>
          </a:xfrm>
        </p:spPr>
        <p:txBody>
          <a:bodyPr/>
          <a:lstStyle>
            <a:lvl1pPr>
              <a:spcAft>
                <a:spcPts val="0"/>
              </a:spcAft>
              <a:defRPr sz="2400"/>
            </a:lvl1pPr>
            <a:lvl2pPr marL="463550" indent="-234950">
              <a:spcAft>
                <a:spcPts val="0"/>
              </a:spcAft>
              <a:buClrTx/>
              <a:buFont typeface="Wingdings" charset="2"/>
              <a:buChar char="§"/>
              <a:defRPr sz="2000"/>
            </a:lvl2pPr>
            <a:lvl3pPr>
              <a:spcAft>
                <a:spcPts val="0"/>
              </a:spcAft>
              <a:defRPr sz="1800"/>
            </a:lvl3pPr>
            <a:lvl4pPr>
              <a:spcAft>
                <a:spcPts val="0"/>
              </a:spcAft>
              <a:defRPr sz="1600"/>
            </a:lvl4pPr>
            <a:lvl5pPr>
              <a:spcAft>
                <a:spcPts val="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xmlns:p14="http://schemas.microsoft.com/office/powerpoint/2010/mai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xmlns:p14="http://schemas.microsoft.com/office/powerpoint/2010/main" spd="med">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2.jpeg"/><Relationship Id="rId7" Type="http://schemas.openxmlformats.org/officeDocument/2006/relationships/image" Target="../media/image3.png"/><Relationship Id="rId8" Type="http://schemas.openxmlformats.org/officeDocument/2006/relationships/image" Target="../media/image4.png"/><Relationship Id="rId9"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 name="Picture 24" descr="BlueSolarProbePlusBannerTemplate.jpg"/>
          <p:cNvPicPr>
            <a:picLocks noChangeAspect="1"/>
          </p:cNvPicPr>
          <p:nvPr userDrawn="1"/>
        </p:nvPicPr>
        <p:blipFill>
          <a:blip r:embed="rId6" cstate="email">
            <a:extLst>
              <a:ext uri="{28A0092B-C50C-407E-A947-70E740481C1C}">
                <a14:useLocalDpi xmlns:a14="http://schemas.microsoft.com/office/drawing/2010/main"/>
              </a:ext>
            </a:extLst>
          </a:blip>
          <a:srcRect/>
          <a:stretch>
            <a:fillRect/>
          </a:stretch>
        </p:blipFill>
        <p:spPr>
          <a:xfrm>
            <a:off x="0" y="130628"/>
            <a:ext cx="9144000" cy="791456"/>
          </a:xfrm>
          <a:prstGeom prst="rect">
            <a:avLst/>
          </a:prstGeom>
        </p:spPr>
      </p:pic>
      <p:pic>
        <p:nvPicPr>
          <p:cNvPr id="13" name="Picture 12" descr="ISISlogo-002-C.png"/>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5766" y="0"/>
            <a:ext cx="564674" cy="1088136"/>
          </a:xfrm>
          <a:prstGeom prst="rect">
            <a:avLst/>
          </a:prstGeom>
        </p:spPr>
      </p:pic>
      <p:sp>
        <p:nvSpPr>
          <p:cNvPr id="1027" name="Rectangle 3"/>
          <p:cNvSpPr>
            <a:spLocks noGrp="1" noChangeArrowheads="1"/>
          </p:cNvSpPr>
          <p:nvPr>
            <p:ph type="body" idx="1"/>
          </p:nvPr>
        </p:nvSpPr>
        <p:spPr bwMode="auto">
          <a:xfrm>
            <a:off x="358775" y="1167973"/>
            <a:ext cx="8426450" cy="520266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103" name="Line 7"/>
          <p:cNvSpPr>
            <a:spLocks noChangeShapeType="1"/>
          </p:cNvSpPr>
          <p:nvPr/>
        </p:nvSpPr>
        <p:spPr bwMode="gray">
          <a:xfrm flipV="1">
            <a:off x="304800" y="6593649"/>
            <a:ext cx="8501104" cy="0"/>
          </a:xfrm>
          <a:prstGeom prst="line">
            <a:avLst/>
          </a:prstGeom>
          <a:noFill/>
          <a:ln w="38100">
            <a:solidFill>
              <a:srgbClr val="01255B"/>
            </a:solidFill>
            <a:round/>
            <a:headEnd/>
            <a:tailEnd/>
          </a:ln>
          <a:effectLst/>
        </p:spPr>
        <p:txBody>
          <a:bodyPr/>
          <a:lstStyle/>
          <a:p>
            <a:pPr>
              <a:defRPr/>
            </a:pPr>
            <a:endParaRPr lang="en-US" dirty="0"/>
          </a:p>
        </p:txBody>
      </p:sp>
      <p:cxnSp>
        <p:nvCxnSpPr>
          <p:cNvPr id="18" name="Straight Connector 17"/>
          <p:cNvCxnSpPr/>
          <p:nvPr/>
        </p:nvCxnSpPr>
        <p:spPr bwMode="auto">
          <a:xfrm>
            <a:off x="9607138" y="843148"/>
            <a:ext cx="914400" cy="914400"/>
          </a:xfrm>
          <a:prstGeom prst="line">
            <a:avLst/>
          </a:prstGeom>
          <a:blipFill dpi="0" rotWithShape="0">
            <a:blip r:embed="rId8" cstate="email">
              <a:extLst>
                <a:ext uri="{28A0092B-C50C-407E-A947-70E740481C1C}">
                  <a14:useLocalDpi xmlns:a14="http://schemas.microsoft.com/office/drawing/2010/main"/>
                </a:ext>
              </a:extLst>
            </a:blip>
            <a:srcRect/>
            <a:stretch>
              <a:fillRect/>
            </a:stretch>
          </a:blipFill>
          <a:ln w="9525" cap="flat" cmpd="sng" algn="ctr">
            <a:noFill/>
            <a:prstDash val="solid"/>
            <a:round/>
            <a:headEnd type="none" w="med" len="med"/>
            <a:tailEnd type="none" w="med" len="med"/>
          </a:ln>
          <a:effectLst/>
        </p:spPr>
      </p:cxnSp>
      <p:sp>
        <p:nvSpPr>
          <p:cNvPr id="1030" name="Rectangle 6"/>
          <p:cNvSpPr>
            <a:spLocks noGrp="1" noChangeArrowheads="1"/>
          </p:cNvSpPr>
          <p:nvPr>
            <p:ph type="title"/>
          </p:nvPr>
        </p:nvSpPr>
        <p:spPr bwMode="auto">
          <a:xfrm>
            <a:off x="683879" y="185100"/>
            <a:ext cx="7199939" cy="675511"/>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dirty="0" smtClean="0"/>
              <a:t>Click to edit Master title style</a:t>
            </a:r>
          </a:p>
        </p:txBody>
      </p:sp>
      <p:pic>
        <p:nvPicPr>
          <p:cNvPr id="24" name="Picture 23" descr="BlueSolarProbePlusBannerTemplate.jpg"/>
          <p:cNvPicPr>
            <a:picLocks noChangeAspect="1"/>
          </p:cNvPicPr>
          <p:nvPr userDrawn="1"/>
        </p:nvPicPr>
        <p:blipFill>
          <a:blip r:embed="rId9" cstate="email">
            <a:extLst>
              <a:ext uri="{28A0092B-C50C-407E-A947-70E740481C1C}">
                <a14:useLocalDpi xmlns:a14="http://schemas.microsoft.com/office/drawing/2010/main"/>
              </a:ext>
            </a:extLst>
          </a:blip>
          <a:srcRect/>
          <a:stretch>
            <a:fillRect/>
          </a:stretch>
        </p:blipFill>
        <p:spPr>
          <a:xfrm>
            <a:off x="7942550" y="202410"/>
            <a:ext cx="1183808" cy="653447"/>
          </a:xfrm>
          <a:prstGeom prst="rect">
            <a:avLst/>
          </a:prstGeom>
        </p:spPr>
      </p:pic>
      <p:sp>
        <p:nvSpPr>
          <p:cNvPr id="16" name="TextBox 15"/>
          <p:cNvSpPr txBox="1"/>
          <p:nvPr/>
        </p:nvSpPr>
        <p:spPr>
          <a:xfrm>
            <a:off x="7945291" y="628630"/>
            <a:ext cx="1213820" cy="271869"/>
          </a:xfrm>
          <a:prstGeom prst="rect">
            <a:avLst/>
          </a:prstGeom>
          <a:noFill/>
        </p:spPr>
        <p:txBody>
          <a:bodyPr wrap="square" rtlCol="0">
            <a:spAutoFit/>
          </a:bodyPr>
          <a:lstStyle/>
          <a:p>
            <a:pPr marL="0" marR="0" indent="0" algn="r" defTabSz="914400" rtl="0" eaLnBrk="1" fontAlgn="base" latinLnBrk="0" hangingPunct="1">
              <a:lnSpc>
                <a:spcPts val="700"/>
              </a:lnSpc>
              <a:spcBef>
                <a:spcPct val="0"/>
              </a:spcBef>
              <a:spcAft>
                <a:spcPct val="0"/>
              </a:spcAft>
              <a:buClrTx/>
              <a:buSzTx/>
              <a:buFontTx/>
              <a:buNone/>
              <a:tabLst/>
              <a:defRPr/>
            </a:pPr>
            <a:r>
              <a:rPr lang="en-US" sz="500" b="1" dirty="0" smtClean="0">
                <a:solidFill>
                  <a:schemeClr val="bg1"/>
                </a:solidFill>
                <a:latin typeface="Arial"/>
                <a:cs typeface="Arial"/>
              </a:rPr>
              <a:t>Solar Probe Plus</a:t>
            </a:r>
          </a:p>
          <a:p>
            <a:pPr algn="r">
              <a:lnSpc>
                <a:spcPts val="700"/>
              </a:lnSpc>
            </a:pPr>
            <a:r>
              <a:rPr lang="en-US" sz="500" b="1" i="1" dirty="0" smtClean="0">
                <a:solidFill>
                  <a:schemeClr val="bg1"/>
                </a:solidFill>
                <a:latin typeface="Arial"/>
                <a:cs typeface="Arial"/>
              </a:rPr>
              <a:t>A NASA Mission</a:t>
            </a:r>
            <a:r>
              <a:rPr lang="en-US" sz="500" b="1" i="1" baseline="0" dirty="0" smtClean="0">
                <a:solidFill>
                  <a:schemeClr val="bg1"/>
                </a:solidFill>
                <a:latin typeface="Arial"/>
                <a:cs typeface="Arial"/>
              </a:rPr>
              <a:t> to Touch the Sun</a:t>
            </a:r>
            <a:endParaRPr lang="en-US" sz="500" b="1" i="1" dirty="0" smtClean="0">
              <a:solidFill>
                <a:schemeClr val="bg1"/>
              </a:solidFill>
              <a:latin typeface="Arial"/>
              <a:cs typeface="Arial"/>
            </a:endParaRPr>
          </a:p>
        </p:txBody>
      </p:sp>
      <p:sp>
        <p:nvSpPr>
          <p:cNvPr id="29" name="TextBox 28"/>
          <p:cNvSpPr txBox="1"/>
          <p:nvPr userDrawn="1"/>
        </p:nvSpPr>
        <p:spPr>
          <a:xfrm>
            <a:off x="315045" y="6608269"/>
            <a:ext cx="998925" cy="246221"/>
          </a:xfrm>
          <a:prstGeom prst="rect">
            <a:avLst/>
          </a:prstGeom>
          <a:noFill/>
        </p:spPr>
        <p:txBody>
          <a:bodyPr wrap="square" rtlCol="0">
            <a:spAutoFit/>
          </a:bodyPr>
          <a:lstStyle/>
          <a:p>
            <a:pPr algn="l"/>
            <a:fld id="{2D0F559F-C369-4EF5-8FAC-43A9680FDB1E}" type="slidenum">
              <a:rPr lang="en-US" sz="1000" smtClean="0"/>
              <a:pPr algn="l"/>
              <a:t>‹#›</a:t>
            </a:fld>
            <a:endParaRPr lang="en-US" sz="1000" dirty="0"/>
          </a:p>
        </p:txBody>
      </p:sp>
      <p:sp>
        <p:nvSpPr>
          <p:cNvPr id="30" name="TextBox 29"/>
          <p:cNvSpPr txBox="1"/>
          <p:nvPr userDrawn="1"/>
        </p:nvSpPr>
        <p:spPr>
          <a:xfrm>
            <a:off x="7271657" y="6606989"/>
            <a:ext cx="1534245" cy="246221"/>
          </a:xfrm>
          <a:prstGeom prst="rect">
            <a:avLst/>
          </a:prstGeom>
          <a:noFill/>
        </p:spPr>
        <p:txBody>
          <a:bodyPr wrap="square" rtlCol="0">
            <a:spAutoFit/>
          </a:bodyPr>
          <a:lstStyle/>
          <a:p>
            <a:pPr algn="r"/>
            <a:r>
              <a:rPr lang="en-US" sz="1000" dirty="0" smtClean="0"/>
              <a:t>11</a:t>
            </a:r>
            <a:r>
              <a:rPr lang="en-US" sz="1000" baseline="0" dirty="0" smtClean="0"/>
              <a:t> November</a:t>
            </a:r>
            <a:r>
              <a:rPr lang="en-US" sz="1000" dirty="0" smtClean="0"/>
              <a:t> 2015</a:t>
            </a:r>
            <a:endParaRPr lang="en-US" sz="1000" dirty="0"/>
          </a:p>
        </p:txBody>
      </p:sp>
      <p:sp>
        <p:nvSpPr>
          <p:cNvPr id="32" name="TextBox 31"/>
          <p:cNvSpPr txBox="1"/>
          <p:nvPr userDrawn="1"/>
        </p:nvSpPr>
        <p:spPr>
          <a:xfrm>
            <a:off x="2297527" y="6605709"/>
            <a:ext cx="4579684" cy="246221"/>
          </a:xfrm>
          <a:prstGeom prst="rect">
            <a:avLst/>
          </a:prstGeom>
          <a:noFill/>
        </p:spPr>
        <p:txBody>
          <a:bodyPr wrap="square" rtlCol="0">
            <a:spAutoFit/>
          </a:bodyPr>
          <a:lstStyle/>
          <a:p>
            <a:pPr algn="ctr"/>
            <a:r>
              <a:rPr lang="en-US" sz="1000" dirty="0" smtClean="0"/>
              <a:t>EPI-Hi Software Overview</a:t>
            </a:r>
            <a:endParaRPr lang="en-US" sz="1000" dirty="0"/>
          </a:p>
        </p:txBody>
      </p:sp>
    </p:spTree>
  </p:cSld>
  <p:clrMap bg1="lt1" tx1="dk1" bg2="lt2" tx2="dk2" accent1="accent1" accent2="accent2" accent3="accent3" accent4="accent4" accent5="accent5" accent6="accent6" hlink="hlink" folHlink="folHlink"/>
  <p:sldLayoutIdLst>
    <p:sldLayoutId id="2147483672" r:id="rId1"/>
    <p:sldLayoutId id="2147483662" r:id="rId2"/>
    <p:sldLayoutId id="2147483664" r:id="rId3"/>
    <p:sldLayoutId id="2147483666" r:id="rId4"/>
  </p:sldLayoutIdLst>
  <p:transition xmlns:p14="http://schemas.microsoft.com/office/powerpoint/2010/main" spd="med">
    <p:fade/>
  </p:transition>
  <p:hf hdr="0" ftr="0"/>
  <p:txStyles>
    <p:titleStyle>
      <a:lvl1pPr algn="l" rtl="0" eaLnBrk="1" fontAlgn="base" hangingPunct="1">
        <a:spcBef>
          <a:spcPct val="0"/>
        </a:spcBef>
        <a:spcAft>
          <a:spcPct val="0"/>
        </a:spcAft>
        <a:defRPr sz="3200" b="1">
          <a:solidFill>
            <a:schemeClr val="bg1"/>
          </a:solidFill>
          <a:latin typeface="+mj-lt"/>
          <a:ea typeface="+mj-ea"/>
          <a:cs typeface="+mj-cs"/>
        </a:defRPr>
      </a:lvl1pPr>
      <a:lvl2pPr algn="l" rtl="0" eaLnBrk="1" fontAlgn="base" hangingPunct="1">
        <a:spcBef>
          <a:spcPct val="0"/>
        </a:spcBef>
        <a:spcAft>
          <a:spcPct val="0"/>
        </a:spcAft>
        <a:defRPr sz="3200" b="1">
          <a:solidFill>
            <a:schemeClr val="tx2"/>
          </a:solidFill>
          <a:latin typeface="Arial" charset="0"/>
        </a:defRPr>
      </a:lvl2pPr>
      <a:lvl3pPr algn="l" rtl="0" eaLnBrk="1" fontAlgn="base" hangingPunct="1">
        <a:spcBef>
          <a:spcPct val="0"/>
        </a:spcBef>
        <a:spcAft>
          <a:spcPct val="0"/>
        </a:spcAft>
        <a:defRPr sz="3200" b="1">
          <a:solidFill>
            <a:schemeClr val="tx2"/>
          </a:solidFill>
          <a:latin typeface="Arial" charset="0"/>
        </a:defRPr>
      </a:lvl3pPr>
      <a:lvl4pPr algn="l" rtl="0" eaLnBrk="1" fontAlgn="base" hangingPunct="1">
        <a:spcBef>
          <a:spcPct val="0"/>
        </a:spcBef>
        <a:spcAft>
          <a:spcPct val="0"/>
        </a:spcAft>
        <a:defRPr sz="3200" b="1">
          <a:solidFill>
            <a:schemeClr val="tx2"/>
          </a:solidFill>
          <a:latin typeface="Arial" charset="0"/>
        </a:defRPr>
      </a:lvl4pPr>
      <a:lvl5pPr algn="l" rtl="0" eaLnBrk="1" fontAlgn="base" hangingPunct="1">
        <a:spcBef>
          <a:spcPct val="0"/>
        </a:spcBef>
        <a:spcAft>
          <a:spcPct val="0"/>
        </a:spcAft>
        <a:defRPr sz="3200" b="1">
          <a:solidFill>
            <a:schemeClr val="tx2"/>
          </a:solidFill>
          <a:latin typeface="Arial" charset="0"/>
        </a:defRPr>
      </a:lvl5pPr>
      <a:lvl6pPr marL="457200" algn="l" rtl="0" eaLnBrk="1" fontAlgn="base" hangingPunct="1">
        <a:spcBef>
          <a:spcPct val="0"/>
        </a:spcBef>
        <a:spcAft>
          <a:spcPct val="0"/>
        </a:spcAft>
        <a:defRPr sz="3200" b="1">
          <a:solidFill>
            <a:schemeClr val="tx2"/>
          </a:solidFill>
          <a:latin typeface="Arial" charset="0"/>
        </a:defRPr>
      </a:lvl6pPr>
      <a:lvl7pPr marL="914400" algn="l" rtl="0" eaLnBrk="1" fontAlgn="base" hangingPunct="1">
        <a:spcBef>
          <a:spcPct val="0"/>
        </a:spcBef>
        <a:spcAft>
          <a:spcPct val="0"/>
        </a:spcAft>
        <a:defRPr sz="3200" b="1">
          <a:solidFill>
            <a:schemeClr val="tx2"/>
          </a:solidFill>
          <a:latin typeface="Arial" charset="0"/>
        </a:defRPr>
      </a:lvl7pPr>
      <a:lvl8pPr marL="1371600" algn="l" rtl="0" eaLnBrk="1" fontAlgn="base" hangingPunct="1">
        <a:spcBef>
          <a:spcPct val="0"/>
        </a:spcBef>
        <a:spcAft>
          <a:spcPct val="0"/>
        </a:spcAft>
        <a:defRPr sz="3200" b="1">
          <a:solidFill>
            <a:schemeClr val="tx2"/>
          </a:solidFill>
          <a:latin typeface="Arial" charset="0"/>
        </a:defRPr>
      </a:lvl8pPr>
      <a:lvl9pPr marL="1828800" algn="l" rtl="0" eaLnBrk="1" fontAlgn="base" hangingPunct="1">
        <a:spcBef>
          <a:spcPct val="0"/>
        </a:spcBef>
        <a:spcAft>
          <a:spcPct val="0"/>
        </a:spcAft>
        <a:defRPr sz="3200" b="1">
          <a:solidFill>
            <a:schemeClr val="tx2"/>
          </a:solidFill>
          <a:latin typeface="Arial" charset="0"/>
        </a:defRPr>
      </a:lvl9pPr>
    </p:titleStyle>
    <p:bodyStyle>
      <a:lvl1pPr marL="227013" indent="-227013" algn="l" rtl="0" eaLnBrk="1" fontAlgn="base" hangingPunct="1">
        <a:lnSpc>
          <a:spcPct val="85000"/>
        </a:lnSpc>
        <a:spcBef>
          <a:spcPct val="0"/>
        </a:spcBef>
        <a:spcAft>
          <a:spcPct val="25000"/>
        </a:spcAft>
        <a:buFont typeface="Wingdings" pitchFamily="2" charset="2"/>
        <a:buChar char="§"/>
        <a:defRPr sz="2400" b="0">
          <a:solidFill>
            <a:schemeClr val="tx1"/>
          </a:solidFill>
          <a:latin typeface="+mn-lt"/>
          <a:ea typeface="+mn-ea"/>
          <a:cs typeface="+mn-cs"/>
        </a:defRPr>
      </a:lvl1pPr>
      <a:lvl2pPr marL="463550" indent="-234950" algn="l" rtl="0" eaLnBrk="1" fontAlgn="base" hangingPunct="1">
        <a:lnSpc>
          <a:spcPct val="85000"/>
        </a:lnSpc>
        <a:spcBef>
          <a:spcPct val="0"/>
        </a:spcBef>
        <a:spcAft>
          <a:spcPct val="25000"/>
        </a:spcAft>
        <a:buFont typeface="Wingdings" pitchFamily="2" charset="2"/>
        <a:buChar char="§"/>
        <a:defRPr sz="2200" b="0">
          <a:solidFill>
            <a:schemeClr val="tx1"/>
          </a:solidFill>
          <a:latin typeface="+mn-lt"/>
        </a:defRPr>
      </a:lvl2pPr>
      <a:lvl3pPr marL="798513" indent="-230188" algn="l" rtl="0" eaLnBrk="1" fontAlgn="base" hangingPunct="1">
        <a:lnSpc>
          <a:spcPct val="85000"/>
        </a:lnSpc>
        <a:spcBef>
          <a:spcPct val="0"/>
        </a:spcBef>
        <a:spcAft>
          <a:spcPct val="25000"/>
        </a:spcAft>
        <a:buFont typeface="Wingdings" pitchFamily="2" charset="2"/>
        <a:buChar char="§"/>
        <a:defRPr sz="1800" b="0">
          <a:solidFill>
            <a:schemeClr val="tx1"/>
          </a:solidFill>
          <a:latin typeface="+mn-lt"/>
        </a:defRPr>
      </a:lvl3pPr>
      <a:lvl4pPr marL="1144588" indent="-230188" algn="l" rtl="0" eaLnBrk="1" fontAlgn="base" hangingPunct="1">
        <a:lnSpc>
          <a:spcPct val="85000"/>
        </a:lnSpc>
        <a:spcBef>
          <a:spcPct val="0"/>
        </a:spcBef>
        <a:spcAft>
          <a:spcPct val="25000"/>
        </a:spcAft>
        <a:buFont typeface="Wingdings" pitchFamily="2" charset="2"/>
        <a:buChar char="§"/>
        <a:defRPr sz="1600" b="0">
          <a:solidFill>
            <a:schemeClr val="tx1"/>
          </a:solidFill>
          <a:latin typeface="+mn-lt"/>
        </a:defRPr>
      </a:lvl4pPr>
      <a:lvl5pPr marL="1482725" indent="-222250" algn="l" rtl="0" eaLnBrk="1" fontAlgn="base" hangingPunct="1">
        <a:lnSpc>
          <a:spcPct val="85000"/>
        </a:lnSpc>
        <a:spcBef>
          <a:spcPct val="0"/>
        </a:spcBef>
        <a:spcAft>
          <a:spcPct val="25000"/>
        </a:spcAft>
        <a:buFont typeface="Wingdings" pitchFamily="2" charset="2"/>
        <a:buChar char="§"/>
        <a:defRPr sz="1400" b="0">
          <a:solidFill>
            <a:schemeClr val="tx1"/>
          </a:solidFill>
          <a:latin typeface="+mn-lt"/>
        </a:defRPr>
      </a:lvl5pPr>
      <a:lvl6pPr marL="25146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6pPr>
      <a:lvl7pPr marL="29718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7pPr>
      <a:lvl8pPr marL="34290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8pPr>
      <a:lvl9pPr marL="38862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2700380" y="5177927"/>
            <a:ext cx="6063578" cy="938277"/>
          </a:xfrm>
        </p:spPr>
        <p:txBody>
          <a:bodyPr/>
          <a:lstStyle/>
          <a:p>
            <a:pPr lvl="0">
              <a:defRPr/>
            </a:pPr>
            <a:r>
              <a:rPr lang="en-US" dirty="0" smtClean="0"/>
              <a:t>Andrew Davis &amp; Rick Cook</a:t>
            </a:r>
            <a:endParaRPr lang="en-US" i="0" dirty="0" smtClean="0"/>
          </a:p>
          <a:p>
            <a:pPr lvl="0">
              <a:defRPr/>
            </a:pPr>
            <a:endParaRPr lang="en-US" sz="800" dirty="0" smtClean="0"/>
          </a:p>
          <a:p>
            <a:pPr lvl="0">
              <a:defRPr/>
            </a:pPr>
            <a:r>
              <a:rPr lang="en-US" sz="2400" dirty="0" smtClean="0"/>
              <a:t>EPI-Hi Software Engineering (Caltech)</a:t>
            </a:r>
          </a:p>
        </p:txBody>
      </p:sp>
      <p:sp>
        <p:nvSpPr>
          <p:cNvPr id="5" name="Title 4"/>
          <p:cNvSpPr>
            <a:spLocks noGrp="1"/>
          </p:cNvSpPr>
          <p:nvPr>
            <p:ph type="ctrTitle"/>
          </p:nvPr>
        </p:nvSpPr>
        <p:spPr/>
        <p:txBody>
          <a:bodyPr/>
          <a:lstStyle/>
          <a:p>
            <a:r>
              <a:rPr lang="en-US" dirty="0" smtClean="0"/>
              <a:t>EPI-Hi Flight Software Overview</a:t>
            </a:r>
            <a:endParaRPr lang="en-US" dirty="0"/>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8" y="180618"/>
            <a:ext cx="8458201" cy="668468"/>
          </a:xfrm>
        </p:spPr>
        <p:txBody>
          <a:bodyPr/>
          <a:lstStyle/>
          <a:p>
            <a:r>
              <a:rPr lang="en-US" dirty="0" smtClean="0"/>
              <a:t>Processor and Software Architecture (1/2)</a:t>
            </a:r>
            <a:endParaRPr lang="en-US" dirty="0"/>
          </a:p>
        </p:txBody>
      </p:sp>
      <p:sp>
        <p:nvSpPr>
          <p:cNvPr id="3" name="Content Placeholder 2"/>
          <p:cNvSpPr>
            <a:spLocks noGrp="1"/>
          </p:cNvSpPr>
          <p:nvPr>
            <p:ph idx="1"/>
          </p:nvPr>
        </p:nvSpPr>
        <p:spPr>
          <a:xfrm>
            <a:off x="261258" y="1132114"/>
            <a:ext cx="8665028" cy="5238524"/>
          </a:xfrm>
        </p:spPr>
        <p:txBody>
          <a:bodyPr/>
          <a:lstStyle/>
          <a:p>
            <a:r>
              <a:rPr lang="en-US" sz="2000" dirty="0"/>
              <a:t>S</a:t>
            </a:r>
            <a:r>
              <a:rPr lang="en-US" sz="2000" dirty="0" smtClean="0"/>
              <a:t>oftware </a:t>
            </a:r>
            <a:r>
              <a:rPr lang="en-US" sz="2000" dirty="0"/>
              <a:t>distributed across 4</a:t>
            </a:r>
            <a:r>
              <a:rPr lang="en-US" sz="2000" dirty="0" smtClean="0"/>
              <a:t> </a:t>
            </a:r>
            <a:r>
              <a:rPr lang="en-US" sz="2000" dirty="0"/>
              <a:t>Minimal Instruction Set Computers (MISCs)</a:t>
            </a:r>
          </a:p>
          <a:p>
            <a:r>
              <a:rPr lang="en-US" sz="2000" dirty="0"/>
              <a:t>1 </a:t>
            </a:r>
            <a:r>
              <a:rPr lang="en-US" sz="2000" dirty="0" smtClean="0"/>
              <a:t>MISC in DPU, </a:t>
            </a:r>
            <a:r>
              <a:rPr lang="en-US" sz="2000" dirty="0"/>
              <a:t>1 </a:t>
            </a:r>
            <a:r>
              <a:rPr lang="en-US" sz="2000" dirty="0" smtClean="0"/>
              <a:t>each in LET1, LET2, HET</a:t>
            </a:r>
            <a:endParaRPr lang="en-US" sz="2000" dirty="0"/>
          </a:p>
          <a:p>
            <a:r>
              <a:rPr lang="en-US" sz="2000" dirty="0"/>
              <a:t>Custom FPGA-embedded micro-controller</a:t>
            </a:r>
          </a:p>
          <a:p>
            <a:r>
              <a:rPr lang="en-US" sz="2000" dirty="0"/>
              <a:t>Design implemented in Actel </a:t>
            </a:r>
            <a:r>
              <a:rPr lang="en-US" sz="2000" dirty="0" smtClean="0"/>
              <a:t>RTAX250SL</a:t>
            </a:r>
            <a:endParaRPr lang="en-US" sz="2000" dirty="0"/>
          </a:p>
          <a:p>
            <a:r>
              <a:rPr lang="en-US" sz="2000" dirty="0"/>
              <a:t>Architecture used </a:t>
            </a:r>
            <a:r>
              <a:rPr lang="en-US" sz="2000" dirty="0" smtClean="0"/>
              <a:t>in STEREO and </a:t>
            </a:r>
            <a:r>
              <a:rPr lang="en-US" sz="2000" dirty="0"/>
              <a:t>N</a:t>
            </a:r>
            <a:r>
              <a:rPr lang="en-US" sz="2000" dirty="0" smtClean="0"/>
              <a:t>uSTAR space missions</a:t>
            </a:r>
            <a:endParaRPr lang="en-US" sz="2000" dirty="0"/>
          </a:p>
          <a:p>
            <a:r>
              <a:rPr lang="en-US" sz="2000" dirty="0"/>
              <a:t>24-bit CPU, </a:t>
            </a:r>
            <a:r>
              <a:rPr lang="en-US" sz="2000" dirty="0" smtClean="0"/>
              <a:t>up to 512 </a:t>
            </a:r>
            <a:r>
              <a:rPr lang="en-US" sz="2000" dirty="0"/>
              <a:t>k</a:t>
            </a:r>
            <a:r>
              <a:rPr lang="en-US" sz="2000" dirty="0" smtClean="0"/>
              <a:t>words </a:t>
            </a:r>
            <a:r>
              <a:rPr lang="en-US" sz="2000" dirty="0"/>
              <a:t>SRAM, Forth operating system, can boot from </a:t>
            </a:r>
            <a:r>
              <a:rPr lang="en-US" sz="2000" dirty="0" smtClean="0"/>
              <a:t>MRAM </a:t>
            </a:r>
            <a:r>
              <a:rPr lang="en-US" sz="2000" dirty="0"/>
              <a:t>or serial </a:t>
            </a:r>
            <a:r>
              <a:rPr lang="en-US" sz="2000" dirty="0" smtClean="0"/>
              <a:t>interface</a:t>
            </a:r>
          </a:p>
          <a:p>
            <a:r>
              <a:rPr lang="en-US" sz="2000" dirty="0"/>
              <a:t>MISC design and </a:t>
            </a:r>
            <a:r>
              <a:rPr lang="en-US" sz="2000" dirty="0" smtClean="0"/>
              <a:t>Forth </a:t>
            </a:r>
            <a:r>
              <a:rPr lang="en-US" sz="2000" dirty="0"/>
              <a:t>operating system stable since 2002</a:t>
            </a:r>
          </a:p>
          <a:p>
            <a:r>
              <a:rPr lang="en-US" sz="2000" dirty="0"/>
              <a:t>Only </a:t>
            </a:r>
            <a:r>
              <a:rPr lang="en-US" sz="2000" dirty="0" smtClean="0"/>
              <a:t>DPU </a:t>
            </a:r>
            <a:r>
              <a:rPr lang="en-US" sz="2000" dirty="0"/>
              <a:t>MISC has </a:t>
            </a:r>
            <a:r>
              <a:rPr lang="en-US" sz="2000" dirty="0" smtClean="0"/>
              <a:t>MRAM (2M×8). </a:t>
            </a:r>
            <a:endParaRPr lang="en-US" sz="2000" dirty="0"/>
          </a:p>
          <a:p>
            <a:r>
              <a:rPr lang="en-US" sz="2000" dirty="0" smtClean="0"/>
              <a:t>DPU </a:t>
            </a:r>
            <a:r>
              <a:rPr lang="en-US" sz="2000" dirty="0"/>
              <a:t>can boot from </a:t>
            </a:r>
            <a:r>
              <a:rPr lang="en-US" sz="2000" dirty="0" smtClean="0"/>
              <a:t>MRAM, </a:t>
            </a:r>
            <a:r>
              <a:rPr lang="en-US" sz="2000" dirty="0"/>
              <a:t>or via serial uplink from ground</a:t>
            </a:r>
          </a:p>
          <a:p>
            <a:r>
              <a:rPr lang="en-US" sz="2000" dirty="0"/>
              <a:t>The three </a:t>
            </a:r>
            <a:r>
              <a:rPr lang="en-US" sz="2000" dirty="0" smtClean="0"/>
              <a:t>“telescope” </a:t>
            </a:r>
            <a:r>
              <a:rPr lang="en-US" sz="2000" dirty="0"/>
              <a:t>MISCs communicate  with </a:t>
            </a:r>
            <a:r>
              <a:rPr lang="en-US" sz="2000" dirty="0" smtClean="0"/>
              <a:t>DPU </a:t>
            </a:r>
            <a:r>
              <a:rPr lang="en-US" sz="2000" dirty="0"/>
              <a:t>MISC via RS-422 serial links, 460.8kbps</a:t>
            </a:r>
          </a:p>
          <a:p>
            <a:r>
              <a:rPr lang="en-US" sz="2000" dirty="0" smtClean="0"/>
              <a:t>Telescope </a:t>
            </a:r>
            <a:r>
              <a:rPr lang="en-US" sz="2000" dirty="0"/>
              <a:t>MISCs booted via serial link by </a:t>
            </a:r>
            <a:r>
              <a:rPr lang="en-US" sz="2000" dirty="0" smtClean="0"/>
              <a:t>DPU </a:t>
            </a:r>
            <a:r>
              <a:rPr lang="en-US" sz="2000" dirty="0"/>
              <a:t>MISC</a:t>
            </a:r>
          </a:p>
          <a:p>
            <a:r>
              <a:rPr lang="en-US" sz="2000" dirty="0" smtClean="0"/>
              <a:t>Telescope MISCs use </a:t>
            </a:r>
            <a:r>
              <a:rPr lang="en-US" sz="2000" dirty="0"/>
              <a:t>boot images from </a:t>
            </a:r>
            <a:r>
              <a:rPr lang="en-US" sz="2000" dirty="0" smtClean="0"/>
              <a:t>DPU MRAM</a:t>
            </a:r>
            <a:endParaRPr lang="en-US" sz="2000" dirty="0"/>
          </a:p>
        </p:txBody>
      </p:sp>
    </p:spTree>
    <p:extLst>
      <p:ext uri="{BB962C8B-B14F-4D97-AF65-F5344CB8AC3E}">
        <p14:creationId xmlns:p14="http://schemas.microsoft.com/office/powerpoint/2010/main" val="121022463"/>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8" y="180618"/>
            <a:ext cx="8458201" cy="668468"/>
          </a:xfrm>
        </p:spPr>
        <p:txBody>
          <a:bodyPr/>
          <a:lstStyle/>
          <a:p>
            <a:r>
              <a:rPr lang="en-US" dirty="0" smtClean="0"/>
              <a:t>Processor and Software Architecture (2/2)</a:t>
            </a:r>
            <a:endParaRPr lang="en-US" dirty="0"/>
          </a:p>
        </p:txBody>
      </p:sp>
      <p:pic>
        <p:nvPicPr>
          <p:cNvPr id="614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95350" y="1152525"/>
            <a:ext cx="7499112" cy="5333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1211748"/>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Instrument Data Flow</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67440" y="1100137"/>
            <a:ext cx="7714535" cy="5159986"/>
          </a:xfrm>
          <a:prstGeom prst="rect">
            <a:avLst/>
          </a:prstGeom>
        </p:spPr>
      </p:pic>
    </p:spTree>
    <p:extLst>
      <p:ext uri="{BB962C8B-B14F-4D97-AF65-F5344CB8AC3E}">
        <p14:creationId xmlns:p14="http://schemas.microsoft.com/office/powerpoint/2010/main" val="2335741306"/>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Operations Concept (1)</a:t>
            </a:r>
            <a:endParaRPr lang="en-US" dirty="0"/>
          </a:p>
        </p:txBody>
      </p:sp>
      <p:sp>
        <p:nvSpPr>
          <p:cNvPr id="3" name="Content Placeholder 2"/>
          <p:cNvSpPr>
            <a:spLocks noGrp="1"/>
          </p:cNvSpPr>
          <p:nvPr>
            <p:ph idx="1"/>
          </p:nvPr>
        </p:nvSpPr>
        <p:spPr>
          <a:xfrm>
            <a:off x="261258" y="1094014"/>
            <a:ext cx="8665028" cy="5324203"/>
          </a:xfrm>
        </p:spPr>
        <p:txBody>
          <a:bodyPr/>
          <a:lstStyle/>
          <a:p>
            <a:r>
              <a:rPr lang="en-US" sz="1800" dirty="0"/>
              <a:t>The </a:t>
            </a:r>
            <a:r>
              <a:rPr lang="en-US" sz="1800" dirty="0" smtClean="0"/>
              <a:t>DPU FSW </a:t>
            </a:r>
            <a:r>
              <a:rPr lang="en-US" sz="1800" dirty="0"/>
              <a:t>orchestrates the operation of the instrument and controls the command/data interfaces with the </a:t>
            </a:r>
            <a:r>
              <a:rPr lang="en-US" sz="1800" dirty="0" smtClean="0"/>
              <a:t>spacecraft.</a:t>
            </a:r>
          </a:p>
          <a:p>
            <a:r>
              <a:rPr lang="en-US" sz="1800" dirty="0"/>
              <a:t>T</a:t>
            </a:r>
            <a:r>
              <a:rPr lang="en-US" sz="1800" dirty="0" smtClean="0"/>
              <a:t>he detector module FSW controls </a:t>
            </a:r>
            <a:r>
              <a:rPr lang="en-US" sz="1800" dirty="0"/>
              <a:t>detector operation, data acquisition, data processing, and manages the command/data interfaces with the DPU</a:t>
            </a:r>
            <a:r>
              <a:rPr lang="en-US" sz="1800" dirty="0" smtClean="0"/>
              <a:t>.</a:t>
            </a:r>
          </a:p>
          <a:p>
            <a:r>
              <a:rPr lang="en-US" sz="1800" dirty="0"/>
              <a:t>The instrument has only two normal operating modes:</a:t>
            </a:r>
          </a:p>
          <a:p>
            <a:pPr lvl="1"/>
            <a:r>
              <a:rPr lang="en-US" sz="1600" dirty="0"/>
              <a:t>Spacecraft-Sun Distance R&lt;=0.25 AU (Encounter Science Mode)</a:t>
            </a:r>
          </a:p>
          <a:p>
            <a:pPr lvl="1"/>
            <a:r>
              <a:rPr lang="en-US" sz="1600" dirty="0"/>
              <a:t>Spacecraft-Sun Distance R &gt; 0.25 AU (Low-rate Science Mode)</a:t>
            </a:r>
          </a:p>
          <a:p>
            <a:r>
              <a:rPr lang="en-US" sz="1800" dirty="0"/>
              <a:t>These two modes differ only in the data transmission rate from the DPU to the spacecraft, and in how the DPU responds to fault </a:t>
            </a:r>
            <a:r>
              <a:rPr lang="en-US" sz="1800" dirty="0" smtClean="0"/>
              <a:t>conditions.</a:t>
            </a:r>
          </a:p>
          <a:p>
            <a:r>
              <a:rPr lang="en-US" sz="1800" dirty="0" smtClean="0"/>
              <a:t>The </a:t>
            </a:r>
            <a:r>
              <a:rPr lang="en-US" sz="1800" dirty="0"/>
              <a:t>data collection rate and the operating mode of the three detector modules remains the same in these two </a:t>
            </a:r>
            <a:r>
              <a:rPr lang="en-US" sz="1800" dirty="0" smtClean="0"/>
              <a:t>modes. </a:t>
            </a:r>
          </a:p>
          <a:p>
            <a:r>
              <a:rPr lang="en-US" sz="1800" dirty="0" smtClean="0"/>
              <a:t>In </a:t>
            </a:r>
            <a:r>
              <a:rPr lang="en-US" sz="1800" dirty="0"/>
              <a:t>both modes, the detector modules transmit the same data products at the same rate to the DPU. The DPU decides, based on the mode, what data are to be transmitted to the spacecraft to be stored on the </a:t>
            </a:r>
            <a:r>
              <a:rPr lang="en-US" sz="1800" dirty="0" smtClean="0"/>
              <a:t>SSR.</a:t>
            </a:r>
          </a:p>
          <a:p>
            <a:r>
              <a:rPr lang="en-US" sz="1800" dirty="0" smtClean="0"/>
              <a:t>Essentially</a:t>
            </a:r>
            <a:r>
              <a:rPr lang="en-US" sz="1800" dirty="0"/>
              <a:t>, each of the detector modules has only one </a:t>
            </a:r>
            <a:r>
              <a:rPr lang="en-US" sz="1800" dirty="0" smtClean="0"/>
              <a:t>operating </a:t>
            </a:r>
            <a:r>
              <a:rPr lang="en-US" sz="1800" dirty="0"/>
              <a:t>mode</a:t>
            </a:r>
            <a:r>
              <a:rPr lang="en-US" sz="1800" dirty="0" smtClean="0"/>
              <a:t>.</a:t>
            </a:r>
            <a:endParaRPr lang="en-US" sz="1400" dirty="0" smtClean="0"/>
          </a:p>
          <a:p>
            <a:pPr marL="0" indent="0">
              <a:buNone/>
            </a:pPr>
            <a:endParaRPr lang="en-US" sz="1400" dirty="0"/>
          </a:p>
        </p:txBody>
      </p:sp>
    </p:spTree>
    <p:extLst>
      <p:ext uri="{BB962C8B-B14F-4D97-AF65-F5344CB8AC3E}">
        <p14:creationId xmlns:p14="http://schemas.microsoft.com/office/powerpoint/2010/main" val="953739348"/>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Operations Concept (2)</a:t>
            </a:r>
            <a:endParaRPr lang="en-US" dirty="0"/>
          </a:p>
        </p:txBody>
      </p:sp>
      <p:sp>
        <p:nvSpPr>
          <p:cNvPr id="3" name="Content Placeholder 2"/>
          <p:cNvSpPr>
            <a:spLocks noGrp="1"/>
          </p:cNvSpPr>
          <p:nvPr>
            <p:ph idx="1"/>
          </p:nvPr>
        </p:nvSpPr>
        <p:spPr>
          <a:xfrm>
            <a:off x="261258" y="1094014"/>
            <a:ext cx="8665028" cy="5324203"/>
          </a:xfrm>
        </p:spPr>
        <p:txBody>
          <a:bodyPr/>
          <a:lstStyle/>
          <a:p>
            <a:r>
              <a:rPr lang="en-US" sz="1800" dirty="0"/>
              <a:t>Four special operational modes are currently defined. These modes are:</a:t>
            </a:r>
          </a:p>
          <a:p>
            <a:pPr lvl="1"/>
            <a:r>
              <a:rPr lang="en-US" sz="1600" dirty="0" smtClean="0"/>
              <a:t>Commissioning mode: Very </a:t>
            </a:r>
            <a:r>
              <a:rPr lang="en-US" sz="1600" dirty="0"/>
              <a:t>similar to Low-rate Science Mode. In Commissioning mode, the data transmission rate from the DPU to the spacecraft is tailored to match the real-time downlink baud-rate available during commissioning, thus optimizing the capability of the instrument team to monitor the instrument during commissioning. </a:t>
            </a:r>
            <a:endParaRPr lang="en-US" sz="1600" dirty="0" smtClean="0"/>
          </a:p>
          <a:p>
            <a:pPr lvl="1"/>
            <a:r>
              <a:rPr lang="en-US" sz="1600" dirty="0" smtClean="0"/>
              <a:t>Software </a:t>
            </a:r>
            <a:r>
              <a:rPr lang="en-US" sz="1600" dirty="0"/>
              <a:t>upload </a:t>
            </a:r>
            <a:r>
              <a:rPr lang="en-US" sz="1600" dirty="0" smtClean="0"/>
              <a:t>mode: </a:t>
            </a:r>
            <a:r>
              <a:rPr lang="en-US" sz="1600" dirty="0"/>
              <a:t>D</a:t>
            </a:r>
            <a:r>
              <a:rPr lang="en-US" sz="1600" dirty="0" smtClean="0"/>
              <a:t>ata </a:t>
            </a:r>
            <a:r>
              <a:rPr lang="en-US" sz="1600" dirty="0"/>
              <a:t>acquisition and some non-essential functions will be halted.</a:t>
            </a:r>
          </a:p>
          <a:p>
            <a:pPr lvl="1"/>
            <a:r>
              <a:rPr lang="en-US" sz="1600" dirty="0"/>
              <a:t>Calibration Science </a:t>
            </a:r>
            <a:r>
              <a:rPr lang="en-US" sz="1600" dirty="0" smtClean="0"/>
              <a:t>mode: Statistically </a:t>
            </a:r>
            <a:r>
              <a:rPr lang="en-US" sz="1600" dirty="0"/>
              <a:t>significant samples of Pulse Height Analysis (PHA) event data will be accumulated and returned to validate onboard assignments of species, energy, and incidence angle, and for assessing instrument backgrounds. This mode will be activated outside 0.25 AU by command one or more times early in the mission when sufficiently high intensities of solar energetic particles are present for calibration purposes. This mode, which will be used for a few days after activation of the mode, will require the return of a data volume significantly greater than that provided by the Low-rate Science Mode. </a:t>
            </a:r>
          </a:p>
          <a:p>
            <a:pPr lvl="1"/>
            <a:r>
              <a:rPr lang="en-US" sz="1600" dirty="0"/>
              <a:t>Safe mode is a mode where the instrument sits in a “quiet” state, awaiting commands from the ground, performing no data acquisition functions. This mode is reserved for instrument I&amp;T, commissioning, and instances where the flight software encounters some irrecoverable fault</a:t>
            </a:r>
            <a:r>
              <a:rPr lang="en-US" sz="1600" dirty="0" smtClean="0"/>
              <a:t>.</a:t>
            </a:r>
            <a:endParaRPr lang="en-US" sz="1400" dirty="0"/>
          </a:p>
          <a:p>
            <a:r>
              <a:rPr lang="en-US" sz="1800" dirty="0" smtClean="0"/>
              <a:t>As in the two normal operating modes, the mode change occurs in the DPU, not in the detector modules.</a:t>
            </a:r>
            <a:endParaRPr lang="en-US" sz="1800" dirty="0"/>
          </a:p>
        </p:txBody>
      </p:sp>
    </p:spTree>
    <p:extLst>
      <p:ext uri="{BB962C8B-B14F-4D97-AF65-F5344CB8AC3E}">
        <p14:creationId xmlns:p14="http://schemas.microsoft.com/office/powerpoint/2010/main" val="1784082273"/>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DPU Software Tasks</a:t>
            </a:r>
            <a:endParaRPr lang="en-US" dirty="0"/>
          </a:p>
        </p:txBody>
      </p:sp>
      <p:sp>
        <p:nvSpPr>
          <p:cNvPr id="3" name="Content Placeholder 2"/>
          <p:cNvSpPr>
            <a:spLocks noGrp="1"/>
          </p:cNvSpPr>
          <p:nvPr>
            <p:ph idx="1"/>
          </p:nvPr>
        </p:nvSpPr>
        <p:spPr>
          <a:xfrm>
            <a:off x="261258" y="1094014"/>
            <a:ext cx="8665028" cy="5324203"/>
          </a:xfrm>
        </p:spPr>
        <p:txBody>
          <a:bodyPr/>
          <a:lstStyle/>
          <a:p>
            <a:pPr marL="0" indent="0">
              <a:buNone/>
            </a:pPr>
            <a:r>
              <a:rPr lang="en-US" sz="1600" b="1" dirty="0" smtClean="0"/>
              <a:t>All DPU FSW requirements are mapped into one or more of the following tasks:</a:t>
            </a:r>
          </a:p>
          <a:p>
            <a:r>
              <a:rPr lang="en-US" sz="1400" dirty="0" smtClean="0"/>
              <a:t>Forth </a:t>
            </a:r>
            <a:r>
              <a:rPr lang="en-US" sz="1400" dirty="0"/>
              <a:t>operating system and low-level I/O routines</a:t>
            </a:r>
          </a:p>
          <a:p>
            <a:r>
              <a:rPr lang="en-US" sz="1400" dirty="0"/>
              <a:t>Power-on and initialization sequence management</a:t>
            </a:r>
          </a:p>
          <a:p>
            <a:r>
              <a:rPr lang="en-US" sz="1400" dirty="0" smtClean="0"/>
              <a:t>Telescope </a:t>
            </a:r>
            <a:r>
              <a:rPr lang="en-US" sz="1400" dirty="0"/>
              <a:t>MISC serial boot sequence </a:t>
            </a:r>
            <a:r>
              <a:rPr lang="en-US" sz="1400" dirty="0" smtClean="0"/>
              <a:t>management</a:t>
            </a:r>
          </a:p>
          <a:p>
            <a:r>
              <a:rPr lang="en-US" sz="1400" dirty="0" smtClean="0"/>
              <a:t>Command table maintenance</a:t>
            </a:r>
            <a:endParaRPr lang="en-US" sz="1400" dirty="0"/>
          </a:p>
          <a:p>
            <a:r>
              <a:rPr lang="en-US" sz="1400" dirty="0"/>
              <a:t>Housekeeping data collection</a:t>
            </a:r>
          </a:p>
          <a:p>
            <a:r>
              <a:rPr lang="en-US" sz="1400" dirty="0"/>
              <a:t>Inter-MISC communication </a:t>
            </a:r>
            <a:r>
              <a:rPr lang="en-US" sz="1400" dirty="0" smtClean="0"/>
              <a:t>management, and data acquisition/buffering from satellite MISCs</a:t>
            </a:r>
          </a:p>
          <a:p>
            <a:r>
              <a:rPr lang="en-US" sz="1400" dirty="0" smtClean="0"/>
              <a:t>Support time-tagged command capability (macros), to </a:t>
            </a:r>
            <a:r>
              <a:rPr lang="en-US" sz="1400" dirty="0"/>
              <a:t>support autonomous instrument operations during encounters</a:t>
            </a:r>
          </a:p>
          <a:p>
            <a:r>
              <a:rPr lang="en-US" sz="1400" dirty="0"/>
              <a:t>Setup and control of instrument </a:t>
            </a:r>
            <a:r>
              <a:rPr lang="en-US" sz="1400" dirty="0" smtClean="0"/>
              <a:t>LVPS, </a:t>
            </a:r>
            <a:r>
              <a:rPr lang="en-US" sz="1400" dirty="0"/>
              <a:t>bias </a:t>
            </a:r>
            <a:r>
              <a:rPr lang="en-US" sz="1400" dirty="0" smtClean="0"/>
              <a:t>supply</a:t>
            </a:r>
          </a:p>
          <a:p>
            <a:r>
              <a:rPr lang="en-US" sz="1400" dirty="0" smtClean="0"/>
              <a:t>Active control of operational heaters</a:t>
            </a:r>
            <a:endParaRPr lang="en-US" sz="1400" dirty="0"/>
          </a:p>
          <a:p>
            <a:r>
              <a:rPr lang="en-US" sz="1400" dirty="0" smtClean="0"/>
              <a:t>Receive/Monitor status and </a:t>
            </a:r>
            <a:r>
              <a:rPr lang="en-US" sz="1400" dirty="0"/>
              <a:t>time-synchronization data from the spacecraft, and perform autonomous mode adjustments as </a:t>
            </a:r>
            <a:r>
              <a:rPr lang="en-US" sz="1400" dirty="0" smtClean="0"/>
              <a:t>needed</a:t>
            </a:r>
          </a:p>
          <a:p>
            <a:r>
              <a:rPr lang="en-US" sz="1400" dirty="0" smtClean="0"/>
              <a:t>Receive and process ground commands</a:t>
            </a:r>
            <a:endParaRPr lang="en-US" sz="1400" dirty="0"/>
          </a:p>
          <a:p>
            <a:r>
              <a:rPr lang="en-US" sz="1400" dirty="0"/>
              <a:t>Management of software uploads and MRAM </a:t>
            </a:r>
            <a:r>
              <a:rPr lang="en-US" sz="1400" dirty="0" smtClean="0"/>
              <a:t>“burns”</a:t>
            </a:r>
          </a:p>
          <a:p>
            <a:r>
              <a:rPr lang="en-US" sz="1400" dirty="0" smtClean="0"/>
              <a:t>Accumulation of science rates data</a:t>
            </a:r>
          </a:p>
          <a:p>
            <a:r>
              <a:rPr lang="en-US" sz="1400" dirty="0" smtClean="0"/>
              <a:t>Compression of science rates data</a:t>
            </a:r>
            <a:endParaRPr lang="en-US" sz="1400" dirty="0"/>
          </a:p>
          <a:p>
            <a:r>
              <a:rPr lang="en-US" sz="1400" dirty="0" smtClean="0"/>
              <a:t>Formatting/packetizing and </a:t>
            </a:r>
            <a:r>
              <a:rPr lang="en-US" sz="1400" dirty="0"/>
              <a:t>transfer of science </a:t>
            </a:r>
            <a:r>
              <a:rPr lang="en-US" sz="1400" dirty="0" smtClean="0"/>
              <a:t>and </a:t>
            </a:r>
            <a:r>
              <a:rPr lang="en-US" sz="1400" dirty="0"/>
              <a:t>housekeeping data and command responses to the </a:t>
            </a:r>
            <a:r>
              <a:rPr lang="en-US" sz="1400" dirty="0" smtClean="0"/>
              <a:t>spacecraft</a:t>
            </a:r>
            <a:endParaRPr lang="en-US" sz="1400" dirty="0"/>
          </a:p>
          <a:p>
            <a:r>
              <a:rPr lang="en-US" sz="1400" dirty="0"/>
              <a:t>Monitor heartbeat from peripheral MISCs, and perform autonomous diagnostics/reboot as needed </a:t>
            </a:r>
            <a:endParaRPr lang="en-US" sz="1400" dirty="0" smtClean="0"/>
          </a:p>
          <a:p>
            <a:r>
              <a:rPr lang="en-US" sz="1400" dirty="0" smtClean="0"/>
              <a:t>Manage volume of instrument data transferred to SSRs on S/C as function of time</a:t>
            </a:r>
            <a:r>
              <a:rPr lang="en-US" sz="1600" dirty="0" smtClean="0"/>
              <a:t> </a:t>
            </a:r>
            <a:endParaRPr lang="en-US" sz="1600" dirty="0"/>
          </a:p>
        </p:txBody>
      </p:sp>
    </p:spTree>
    <p:extLst>
      <p:ext uri="{BB962C8B-B14F-4D97-AF65-F5344CB8AC3E}">
        <p14:creationId xmlns:p14="http://schemas.microsoft.com/office/powerpoint/2010/main" val="1421530280"/>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Telescope MISC Software Tasks</a:t>
            </a:r>
            <a:endParaRPr lang="en-US" dirty="0"/>
          </a:p>
        </p:txBody>
      </p:sp>
      <p:sp>
        <p:nvSpPr>
          <p:cNvPr id="3" name="Content Placeholder 2"/>
          <p:cNvSpPr>
            <a:spLocks noGrp="1"/>
          </p:cNvSpPr>
          <p:nvPr>
            <p:ph idx="1"/>
          </p:nvPr>
        </p:nvSpPr>
        <p:spPr>
          <a:xfrm>
            <a:off x="191589" y="1132114"/>
            <a:ext cx="8734697" cy="5238524"/>
          </a:xfrm>
        </p:spPr>
        <p:txBody>
          <a:bodyPr/>
          <a:lstStyle/>
          <a:p>
            <a:pPr marL="0" indent="0">
              <a:buNone/>
            </a:pPr>
            <a:r>
              <a:rPr lang="en-US" sz="1800" b="1" dirty="0"/>
              <a:t>All </a:t>
            </a:r>
            <a:r>
              <a:rPr lang="en-US" sz="1800" b="1" dirty="0" smtClean="0"/>
              <a:t>telescope MISC </a:t>
            </a:r>
            <a:r>
              <a:rPr lang="en-US" sz="1800" b="1" dirty="0"/>
              <a:t>FSW </a:t>
            </a:r>
            <a:r>
              <a:rPr lang="en-US" sz="1800" b="1" dirty="0" smtClean="0"/>
              <a:t>requirements </a:t>
            </a:r>
            <a:r>
              <a:rPr lang="en-US" sz="1800" b="1" dirty="0"/>
              <a:t>are mapped into one or more of the following tasks</a:t>
            </a:r>
            <a:r>
              <a:rPr lang="en-US" sz="1800" b="1" dirty="0" smtClean="0"/>
              <a:t>:</a:t>
            </a:r>
            <a:endParaRPr lang="en-US" sz="1800" dirty="0" smtClean="0"/>
          </a:p>
          <a:p>
            <a:r>
              <a:rPr lang="en-US" sz="1800" dirty="0" smtClean="0"/>
              <a:t>Forth </a:t>
            </a:r>
            <a:r>
              <a:rPr lang="en-US" sz="1800" dirty="0"/>
              <a:t>operating system and low-level I/O routines</a:t>
            </a:r>
          </a:p>
          <a:p>
            <a:r>
              <a:rPr lang="en-US" sz="1800" dirty="0"/>
              <a:t>Science data </a:t>
            </a:r>
            <a:r>
              <a:rPr lang="en-US" sz="1800" dirty="0" smtClean="0"/>
              <a:t>acquisition</a:t>
            </a:r>
          </a:p>
          <a:p>
            <a:r>
              <a:rPr lang="en-US" sz="1800" dirty="0" smtClean="0"/>
              <a:t>Detection and handling of crosstalk signals from PHASICs</a:t>
            </a:r>
            <a:endParaRPr lang="en-US" sz="1800" dirty="0"/>
          </a:p>
          <a:p>
            <a:r>
              <a:rPr lang="en-US" sz="1800" dirty="0"/>
              <a:t>Science data processing and reduction (particle ID</a:t>
            </a:r>
            <a:r>
              <a:rPr lang="en-US" sz="1800" dirty="0" smtClean="0"/>
              <a:t>)</a:t>
            </a:r>
          </a:p>
          <a:p>
            <a:r>
              <a:rPr lang="en-US" sz="1800" dirty="0" smtClean="0"/>
              <a:t>Science and diagnostic rates data accumulation</a:t>
            </a:r>
          </a:p>
          <a:p>
            <a:r>
              <a:rPr lang="en-US" sz="1800" dirty="0" smtClean="0"/>
              <a:t>Command table maintenance</a:t>
            </a:r>
            <a:endParaRPr lang="en-US" sz="1800" dirty="0"/>
          </a:p>
          <a:p>
            <a:r>
              <a:rPr lang="en-US" sz="1800" dirty="0"/>
              <a:t>Housekeeping data acquisition</a:t>
            </a:r>
          </a:p>
          <a:p>
            <a:r>
              <a:rPr lang="en-US" sz="1800" dirty="0"/>
              <a:t>Processing of status, time-synchronization, and command data from the EPI-Hi </a:t>
            </a:r>
            <a:r>
              <a:rPr lang="en-US" sz="1800" dirty="0" smtClean="0"/>
              <a:t>DPU</a:t>
            </a:r>
          </a:p>
          <a:p>
            <a:r>
              <a:rPr lang="en-US" sz="1800" dirty="0"/>
              <a:t>Send heartbeat message to DPU once per second</a:t>
            </a:r>
          </a:p>
          <a:p>
            <a:r>
              <a:rPr lang="en-US" sz="1800" dirty="0"/>
              <a:t>Monitor key counting rates and adjust the telescope operating condition to optimize data quality </a:t>
            </a:r>
            <a:r>
              <a:rPr lang="en-US" sz="1800" dirty="0" smtClean="0"/>
              <a:t>(dynamic adj. of detector thresholds)</a:t>
            </a:r>
            <a:endParaRPr lang="en-US" sz="1800" dirty="0"/>
          </a:p>
          <a:p>
            <a:r>
              <a:rPr lang="en-US" sz="1800" dirty="0"/>
              <a:t>Monitor temperatures </a:t>
            </a:r>
            <a:r>
              <a:rPr lang="en-US" sz="1800" dirty="0" smtClean="0"/>
              <a:t>of PHASICS and detector electronics</a:t>
            </a:r>
          </a:p>
          <a:p>
            <a:r>
              <a:rPr lang="en-US" sz="1800" dirty="0" smtClean="0"/>
              <a:t>Formatting </a:t>
            </a:r>
            <a:r>
              <a:rPr lang="en-US" sz="1800" dirty="0"/>
              <a:t>and transfer of science &amp; housekeeping data and command responses to the EPI-Hi DPU</a:t>
            </a:r>
          </a:p>
          <a:p>
            <a:r>
              <a:rPr lang="en-US" sz="1800" dirty="0"/>
              <a:t>Setup and control of </a:t>
            </a:r>
            <a:r>
              <a:rPr lang="en-US" sz="1800" dirty="0" smtClean="0"/>
              <a:t>PHASICs and HKchips</a:t>
            </a:r>
          </a:p>
        </p:txBody>
      </p:sp>
    </p:spTree>
    <p:extLst>
      <p:ext uri="{BB962C8B-B14F-4D97-AF65-F5344CB8AC3E}">
        <p14:creationId xmlns:p14="http://schemas.microsoft.com/office/powerpoint/2010/main" val="3292285092"/>
      </p:ext>
    </p:extLst>
  </p:cSld>
  <p:clrMapOvr>
    <a:masterClrMapping/>
  </p:clrMapOvr>
  <p:transition xmlns:p14="http://schemas.microsoft.com/office/powerpoint/2010/mai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Boot Sequence and Initialization</a:t>
            </a:r>
            <a:endParaRPr lang="en-US" dirty="0"/>
          </a:p>
        </p:txBody>
      </p:sp>
      <p:pic>
        <p:nvPicPr>
          <p:cNvPr id="7" name="Picture 6" descr="spp-reset.jpg"/>
          <p:cNvPicPr>
            <a:picLocks noChangeAspect="1"/>
          </p:cNvPicPr>
          <p:nvPr/>
        </p:nvPicPr>
        <p:blipFill>
          <a:blip r:embed="rId2" cstate="print"/>
          <a:stretch>
            <a:fillRect/>
          </a:stretch>
        </p:blipFill>
        <p:spPr>
          <a:xfrm>
            <a:off x="1516570" y="1090993"/>
            <a:ext cx="6086475" cy="2486025"/>
          </a:xfrm>
          <a:prstGeom prst="rect">
            <a:avLst/>
          </a:prstGeom>
        </p:spPr>
      </p:pic>
      <p:sp>
        <p:nvSpPr>
          <p:cNvPr id="8" name="TextBox 7"/>
          <p:cNvSpPr txBox="1"/>
          <p:nvPr/>
        </p:nvSpPr>
        <p:spPr>
          <a:xfrm>
            <a:off x="495301" y="3613404"/>
            <a:ext cx="8086724" cy="2862322"/>
          </a:xfrm>
          <a:prstGeom prst="rect">
            <a:avLst/>
          </a:prstGeom>
          <a:noFill/>
        </p:spPr>
        <p:txBody>
          <a:bodyPr wrap="square" rtlCol="0">
            <a:spAutoFit/>
          </a:bodyPr>
          <a:lstStyle/>
          <a:p>
            <a:pPr marL="180975" indent="-180975" algn="l">
              <a:buFont typeface="Arial" pitchFamily="34" charset="0"/>
              <a:buChar char="•"/>
            </a:pPr>
            <a:r>
              <a:rPr lang="en-US" dirty="0" smtClean="0"/>
              <a:t>Supports three ways to initiate boot: Power On Reset (POR), CMD-IN and Watch Dog Timer.</a:t>
            </a:r>
          </a:p>
          <a:p>
            <a:pPr marL="180975" indent="-180975" algn="l">
              <a:buFont typeface="Arial" pitchFamily="34" charset="0"/>
              <a:buChar char="•"/>
            </a:pPr>
            <a:r>
              <a:rPr lang="en-US" dirty="0" smtClean="0"/>
              <a:t>“Reset Bit Field” is writable by CMD-IN and R/W by software.</a:t>
            </a:r>
          </a:p>
          <a:p>
            <a:pPr marL="180975" indent="-180975" algn="l">
              <a:buFont typeface="Arial" pitchFamily="34" charset="0"/>
              <a:buChar char="•"/>
            </a:pPr>
            <a:r>
              <a:rPr lang="en-US" dirty="0" smtClean="0"/>
              <a:t>“Serial Boot” bit determines if boot is to be performed serially via CMD-IN or from MRAM.</a:t>
            </a:r>
          </a:p>
          <a:p>
            <a:pPr marL="180975" indent="-180975" algn="l">
              <a:buFont typeface="Arial" pitchFamily="34" charset="0"/>
              <a:buChar char="•"/>
            </a:pPr>
            <a:r>
              <a:rPr lang="en-US" dirty="0" smtClean="0"/>
              <a:t>“MRAM Page Select” bit determined which page (0 or 1) of MRAM is source of boot images.</a:t>
            </a:r>
          </a:p>
          <a:p>
            <a:pPr marL="180975" indent="-180975" algn="l">
              <a:buFont typeface="Arial" pitchFamily="34" charset="0"/>
              <a:buChar char="•"/>
            </a:pPr>
            <a:r>
              <a:rPr lang="en-US" dirty="0" smtClean="0"/>
              <a:t>“Dump SRAM” bit determines if SRAM is dumped prior to boot. This bit is set by the watch dog timeout.</a:t>
            </a:r>
          </a:p>
          <a:p>
            <a:pPr marL="180975" indent="-180975" algn="l">
              <a:buFont typeface="Arial" pitchFamily="34" charset="0"/>
              <a:buChar char="•"/>
            </a:pPr>
            <a:r>
              <a:rPr lang="en-US" dirty="0" smtClean="0"/>
              <a:t>Details of instrument boot process described in Autonomy Presentation</a:t>
            </a:r>
            <a:endParaRPr lang="en-US" dirty="0"/>
          </a:p>
        </p:txBody>
      </p:sp>
    </p:spTree>
    <p:extLst>
      <p:ext uri="{BB962C8B-B14F-4D97-AF65-F5344CB8AC3E}">
        <p14:creationId xmlns:p14="http://schemas.microsoft.com/office/powerpoint/2010/main" val="2757031696"/>
      </p:ext>
    </p:extLst>
  </p:cSld>
  <p:clrMapOvr>
    <a:masterClrMapping/>
  </p:clrMapOvr>
  <p:transition xmlns:p14="http://schemas.microsoft.com/office/powerpoint/2010/mai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Software Flow – DPU MISC</a:t>
            </a: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00112" y="957262"/>
            <a:ext cx="7343775" cy="5305425"/>
          </a:xfrm>
          <a:prstGeom prst="rect">
            <a:avLst/>
          </a:prstGeom>
        </p:spPr>
      </p:pic>
    </p:spTree>
    <p:extLst>
      <p:ext uri="{BB962C8B-B14F-4D97-AF65-F5344CB8AC3E}">
        <p14:creationId xmlns:p14="http://schemas.microsoft.com/office/powerpoint/2010/main" val="3089610213"/>
      </p:ext>
    </p:extLst>
  </p:cSld>
  <p:clrMapOvr>
    <a:masterClrMapping/>
  </p:clrMapOvr>
  <p:transition xmlns:p14="http://schemas.microsoft.com/office/powerpoint/2010/mai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Software Flow – Telescope MISC</a:t>
            </a:r>
            <a:endParaRPr lang="en-US" dirty="0"/>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57275" y="1228311"/>
            <a:ext cx="7058025" cy="4858577"/>
          </a:xfrm>
          <a:prstGeom prst="rect">
            <a:avLst/>
          </a:prstGeom>
        </p:spPr>
      </p:pic>
    </p:spTree>
    <p:extLst>
      <p:ext uri="{BB962C8B-B14F-4D97-AF65-F5344CB8AC3E}">
        <p14:creationId xmlns:p14="http://schemas.microsoft.com/office/powerpoint/2010/main" val="2414913733"/>
      </p:ext>
    </p:extLst>
  </p:cSld>
  <p:clrMapOvr>
    <a:masterClrMapping/>
  </p:clrMapOvr>
  <p:transition xmlns:p14="http://schemas.microsoft.com/office/powerpoint/2010/mai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p:txBody>
          <a:bodyPr/>
          <a:lstStyle/>
          <a:p>
            <a:pPr eaLnBrk="1" hangingPunct="1"/>
            <a:r>
              <a:rPr lang="en-US" dirty="0">
                <a:latin typeface="Arial" charset="0"/>
              </a:rPr>
              <a:t>Outline</a:t>
            </a:r>
          </a:p>
        </p:txBody>
      </p:sp>
      <p:sp>
        <p:nvSpPr>
          <p:cNvPr id="17412" name="Rectangle 3"/>
          <p:cNvSpPr>
            <a:spLocks noGrp="1" noChangeArrowheads="1"/>
          </p:cNvSpPr>
          <p:nvPr>
            <p:ph type="body" idx="1"/>
          </p:nvPr>
        </p:nvSpPr>
        <p:spPr/>
        <p:txBody>
          <a:bodyPr/>
          <a:lstStyle/>
          <a:p>
            <a:pPr eaLnBrk="1" hangingPunct="1">
              <a:lnSpc>
                <a:spcPct val="90000"/>
              </a:lnSpc>
            </a:pPr>
            <a:r>
              <a:rPr lang="en-US" dirty="0" smtClean="0">
                <a:latin typeface="Arial" charset="0"/>
              </a:rPr>
              <a:t>Personnel</a:t>
            </a:r>
          </a:p>
          <a:p>
            <a:pPr eaLnBrk="1" hangingPunct="1">
              <a:lnSpc>
                <a:spcPct val="90000"/>
              </a:lnSpc>
            </a:pPr>
            <a:r>
              <a:rPr lang="en-US" dirty="0" smtClean="0">
                <a:latin typeface="Arial" charset="0"/>
              </a:rPr>
              <a:t>Flight </a:t>
            </a:r>
            <a:r>
              <a:rPr lang="en-US" dirty="0">
                <a:latin typeface="Arial" charset="0"/>
              </a:rPr>
              <a:t>Software </a:t>
            </a:r>
            <a:r>
              <a:rPr lang="en-US" dirty="0" smtClean="0">
                <a:latin typeface="Arial" charset="0"/>
              </a:rPr>
              <a:t>Overview – Requirements</a:t>
            </a:r>
          </a:p>
          <a:p>
            <a:pPr eaLnBrk="1" hangingPunct="1">
              <a:lnSpc>
                <a:spcPct val="90000"/>
              </a:lnSpc>
            </a:pPr>
            <a:r>
              <a:rPr lang="en-US" dirty="0" smtClean="0">
                <a:latin typeface="Arial" charset="0"/>
              </a:rPr>
              <a:t>Operations Concept</a:t>
            </a:r>
            <a:endParaRPr lang="en-US" dirty="0">
              <a:latin typeface="Arial" charset="0"/>
            </a:endParaRPr>
          </a:p>
          <a:p>
            <a:pPr eaLnBrk="1" hangingPunct="1">
              <a:lnSpc>
                <a:spcPct val="90000"/>
              </a:lnSpc>
            </a:pPr>
            <a:r>
              <a:rPr lang="en-US" dirty="0">
                <a:latin typeface="Arial" charset="0"/>
              </a:rPr>
              <a:t>Flight Software </a:t>
            </a:r>
            <a:r>
              <a:rPr lang="en-US" dirty="0" smtClean="0">
                <a:latin typeface="Arial" charset="0"/>
              </a:rPr>
              <a:t>Context – Architecture, main tasks</a:t>
            </a:r>
            <a:endParaRPr lang="en-US" dirty="0">
              <a:latin typeface="Arial" charset="0"/>
            </a:endParaRPr>
          </a:p>
          <a:p>
            <a:pPr eaLnBrk="1" hangingPunct="1">
              <a:lnSpc>
                <a:spcPct val="90000"/>
              </a:lnSpc>
            </a:pPr>
            <a:r>
              <a:rPr lang="en-US" dirty="0" smtClean="0">
                <a:latin typeface="Arial" charset="0"/>
              </a:rPr>
              <a:t>Detailed </a:t>
            </a:r>
            <a:r>
              <a:rPr lang="en-US" dirty="0">
                <a:latin typeface="Arial" charset="0"/>
              </a:rPr>
              <a:t>Software Design</a:t>
            </a:r>
          </a:p>
          <a:p>
            <a:pPr lvl="1" eaLnBrk="1" hangingPunct="1">
              <a:lnSpc>
                <a:spcPct val="90000"/>
              </a:lnSpc>
              <a:buFont typeface="Lucida Grande"/>
              <a:buChar char="-"/>
            </a:pPr>
            <a:r>
              <a:rPr lang="en-US" dirty="0">
                <a:latin typeface="Arial" charset="0"/>
              </a:rPr>
              <a:t>Functional description</a:t>
            </a:r>
          </a:p>
          <a:p>
            <a:pPr lvl="1" eaLnBrk="1" hangingPunct="1">
              <a:lnSpc>
                <a:spcPct val="90000"/>
              </a:lnSpc>
              <a:buFont typeface="Lucida Grande"/>
              <a:buChar char="-"/>
            </a:pPr>
            <a:r>
              <a:rPr lang="en-US" dirty="0">
                <a:latin typeface="Arial" charset="0"/>
              </a:rPr>
              <a:t>Structural decomposition</a:t>
            </a:r>
          </a:p>
          <a:p>
            <a:pPr lvl="1" eaLnBrk="1" hangingPunct="1">
              <a:lnSpc>
                <a:spcPct val="90000"/>
              </a:lnSpc>
              <a:buFont typeface="Lucida Grande"/>
              <a:buChar char="-"/>
            </a:pPr>
            <a:r>
              <a:rPr lang="en-US" dirty="0">
                <a:latin typeface="Arial" charset="0"/>
              </a:rPr>
              <a:t>Timing</a:t>
            </a:r>
          </a:p>
          <a:p>
            <a:pPr eaLnBrk="1" hangingPunct="1">
              <a:lnSpc>
                <a:spcPct val="90000"/>
              </a:lnSpc>
            </a:pPr>
            <a:r>
              <a:rPr lang="en-US" dirty="0">
                <a:latin typeface="Arial" charset="0"/>
              </a:rPr>
              <a:t>Commands and </a:t>
            </a:r>
            <a:r>
              <a:rPr lang="en-US" dirty="0" smtClean="0">
                <a:latin typeface="Arial" charset="0"/>
              </a:rPr>
              <a:t>Telemetry</a:t>
            </a:r>
          </a:p>
          <a:p>
            <a:pPr eaLnBrk="1" hangingPunct="1">
              <a:lnSpc>
                <a:spcPct val="90000"/>
              </a:lnSpc>
            </a:pPr>
            <a:r>
              <a:rPr lang="en-US" dirty="0" smtClean="0">
                <a:latin typeface="Arial" charset="0"/>
              </a:rPr>
              <a:t>Resource </a:t>
            </a:r>
            <a:r>
              <a:rPr lang="en-US" dirty="0">
                <a:latin typeface="Arial" charset="0"/>
              </a:rPr>
              <a:t>Margins</a:t>
            </a:r>
          </a:p>
          <a:p>
            <a:pPr eaLnBrk="1" hangingPunct="1">
              <a:lnSpc>
                <a:spcPct val="90000"/>
              </a:lnSpc>
            </a:pPr>
            <a:r>
              <a:rPr lang="en-US" dirty="0">
                <a:latin typeface="Arial" charset="0"/>
              </a:rPr>
              <a:t>Software Verification and </a:t>
            </a:r>
            <a:r>
              <a:rPr lang="en-US" dirty="0" smtClean="0">
                <a:latin typeface="Arial" charset="0"/>
              </a:rPr>
              <a:t>Testing</a:t>
            </a:r>
          </a:p>
          <a:p>
            <a:pPr eaLnBrk="1" hangingPunct="1">
              <a:lnSpc>
                <a:spcPct val="90000"/>
              </a:lnSpc>
            </a:pPr>
            <a:r>
              <a:rPr lang="en-US" dirty="0" smtClean="0">
                <a:latin typeface="Arial" charset="0"/>
              </a:rPr>
              <a:t>Configuration Management</a:t>
            </a:r>
            <a:endParaRPr lang="en-US" dirty="0">
              <a:latin typeface="Arial" charset="0"/>
            </a:endParaRPr>
          </a:p>
          <a:p>
            <a:pPr eaLnBrk="1" hangingPunct="1">
              <a:lnSpc>
                <a:spcPct val="90000"/>
              </a:lnSpc>
            </a:pPr>
            <a:r>
              <a:rPr lang="en-US" dirty="0" smtClean="0">
                <a:latin typeface="Arial" charset="0"/>
              </a:rPr>
              <a:t>Status </a:t>
            </a:r>
            <a:r>
              <a:rPr lang="en-US" dirty="0">
                <a:latin typeface="Arial" charset="0"/>
              </a:rPr>
              <a:t>of Engineering Model </a:t>
            </a:r>
            <a:r>
              <a:rPr lang="en-US" dirty="0" smtClean="0">
                <a:latin typeface="Arial" charset="0"/>
              </a:rPr>
              <a:t>Software</a:t>
            </a:r>
            <a:endParaRPr lang="en-US" dirty="0">
              <a:latin typeface="Arial" charset="0"/>
            </a:endParaRPr>
          </a:p>
        </p:txBody>
      </p:sp>
    </p:spTree>
    <p:extLst>
      <p:ext uri="{BB962C8B-B14F-4D97-AF65-F5344CB8AC3E}">
        <p14:creationId xmlns:p14="http://schemas.microsoft.com/office/powerpoint/2010/main" val="539220233"/>
      </p:ext>
    </p:extLst>
  </p:cSld>
  <p:clrMapOvr>
    <a:masterClrMapping/>
  </p:clrMapOvr>
  <p:transition xmlns:p14="http://schemas.microsoft.com/office/powerpoint/2010/mai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Inter-MISC Communication</a:t>
            </a:r>
            <a:endParaRPr lang="en-US" dirty="0"/>
          </a:p>
        </p:txBody>
      </p:sp>
      <p:sp>
        <p:nvSpPr>
          <p:cNvPr id="3" name="Rectangle 3"/>
          <p:cNvSpPr txBox="1">
            <a:spLocks noChangeArrowheads="1"/>
          </p:cNvSpPr>
          <p:nvPr/>
        </p:nvSpPr>
        <p:spPr bwMode="auto">
          <a:xfrm>
            <a:off x="469900" y="1063872"/>
            <a:ext cx="8369300" cy="538968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27013" indent="-227013" algn="l" rtl="0" eaLnBrk="1" fontAlgn="base" hangingPunct="1">
              <a:lnSpc>
                <a:spcPct val="95000"/>
              </a:lnSpc>
              <a:spcBef>
                <a:spcPct val="0"/>
              </a:spcBef>
              <a:spcAft>
                <a:spcPts val="300"/>
              </a:spcAft>
              <a:buFont typeface="Wingdings" pitchFamily="2" charset="2"/>
              <a:buChar char="§"/>
              <a:defRPr sz="2400" b="0">
                <a:solidFill>
                  <a:schemeClr val="tx1"/>
                </a:solidFill>
                <a:latin typeface="+mn-lt"/>
                <a:ea typeface="+mn-ea"/>
                <a:cs typeface="+mn-cs"/>
              </a:defRPr>
            </a:lvl1pPr>
            <a:lvl2pPr marL="463550" indent="-234950" algn="l" rtl="0" eaLnBrk="1" fontAlgn="base" hangingPunct="1">
              <a:lnSpc>
                <a:spcPct val="95000"/>
              </a:lnSpc>
              <a:spcBef>
                <a:spcPct val="0"/>
              </a:spcBef>
              <a:spcAft>
                <a:spcPts val="300"/>
              </a:spcAft>
              <a:buClrTx/>
              <a:buSzPct val="115000"/>
              <a:buFont typeface="Wingdings" charset="2"/>
              <a:buChar char="§"/>
              <a:defRPr sz="2200" b="0">
                <a:solidFill>
                  <a:schemeClr val="tx1"/>
                </a:solidFill>
                <a:latin typeface="+mn-lt"/>
              </a:defRPr>
            </a:lvl2pPr>
            <a:lvl3pPr marL="798513" indent="-230188" algn="l" rtl="0" eaLnBrk="1" fontAlgn="base" hangingPunct="1">
              <a:lnSpc>
                <a:spcPct val="95000"/>
              </a:lnSpc>
              <a:spcBef>
                <a:spcPct val="0"/>
              </a:spcBef>
              <a:spcAft>
                <a:spcPts val="300"/>
              </a:spcAft>
              <a:buFont typeface="Wingdings" pitchFamily="2" charset="2"/>
              <a:buChar char="§"/>
              <a:defRPr sz="1800" b="0">
                <a:solidFill>
                  <a:schemeClr val="tx1"/>
                </a:solidFill>
                <a:latin typeface="+mn-lt"/>
              </a:defRPr>
            </a:lvl3pPr>
            <a:lvl4pPr marL="1144588" indent="-230188" algn="l" rtl="0" eaLnBrk="1" fontAlgn="base" hangingPunct="1">
              <a:lnSpc>
                <a:spcPct val="95000"/>
              </a:lnSpc>
              <a:spcBef>
                <a:spcPct val="0"/>
              </a:spcBef>
              <a:spcAft>
                <a:spcPts val="300"/>
              </a:spcAft>
              <a:buFont typeface="Wingdings" pitchFamily="2" charset="2"/>
              <a:buChar char="§"/>
              <a:defRPr sz="1600" b="0">
                <a:solidFill>
                  <a:schemeClr val="tx1"/>
                </a:solidFill>
                <a:latin typeface="+mn-lt"/>
              </a:defRPr>
            </a:lvl4pPr>
            <a:lvl5pPr marL="1482725" indent="-222250" algn="l" rtl="0" eaLnBrk="1" fontAlgn="base" hangingPunct="1">
              <a:lnSpc>
                <a:spcPct val="95000"/>
              </a:lnSpc>
              <a:spcBef>
                <a:spcPct val="0"/>
              </a:spcBef>
              <a:spcAft>
                <a:spcPts val="300"/>
              </a:spcAft>
              <a:buFont typeface="Wingdings" pitchFamily="2" charset="2"/>
              <a:buChar char="§"/>
              <a:defRPr sz="1400" b="0">
                <a:solidFill>
                  <a:schemeClr val="tx1"/>
                </a:solidFill>
                <a:latin typeface="+mn-lt"/>
              </a:defRPr>
            </a:lvl5pPr>
            <a:lvl6pPr marL="25146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6pPr>
            <a:lvl7pPr marL="29718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7pPr>
            <a:lvl8pPr marL="34290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8pPr>
            <a:lvl9pPr marL="38862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9pPr>
          </a:lstStyle>
          <a:p>
            <a:r>
              <a:rPr lang="en-US" sz="2000" dirty="0"/>
              <a:t>There are two standard RS-422 serial interfaces between the DPU and each of the </a:t>
            </a:r>
            <a:r>
              <a:rPr lang="en-US" sz="2000" dirty="0" smtClean="0"/>
              <a:t>telescope MISCs.</a:t>
            </a:r>
          </a:p>
          <a:p>
            <a:r>
              <a:rPr lang="en-US" sz="2000" dirty="0" smtClean="0"/>
              <a:t>The </a:t>
            </a:r>
            <a:r>
              <a:rPr lang="en-US" sz="2000" dirty="0"/>
              <a:t>first is a bi-directional interface for the transfer of commands and boot code from the DPU to the module, and the transfer of command responses from the module to the DPU. This interface is multiplexed between the </a:t>
            </a:r>
            <a:r>
              <a:rPr lang="en-US" sz="2000" dirty="0" smtClean="0"/>
              <a:t>modules.</a:t>
            </a:r>
          </a:p>
          <a:p>
            <a:pPr lvl="1"/>
            <a:r>
              <a:rPr lang="en-US" sz="1600" dirty="0"/>
              <a:t>If a command message is destined for HET, </a:t>
            </a:r>
            <a:r>
              <a:rPr lang="en-US" sz="1600" dirty="0" smtClean="0"/>
              <a:t>LET1, </a:t>
            </a:r>
            <a:r>
              <a:rPr lang="en-US" sz="1600" dirty="0"/>
              <a:t>or </a:t>
            </a:r>
            <a:r>
              <a:rPr lang="en-US" sz="1600" dirty="0" smtClean="0"/>
              <a:t>LET2, </a:t>
            </a:r>
            <a:r>
              <a:rPr lang="en-US" sz="1600" dirty="0"/>
              <a:t>then </a:t>
            </a:r>
            <a:r>
              <a:rPr lang="en-US" sz="1600" dirty="0" smtClean="0"/>
              <a:t>the DPU </a:t>
            </a:r>
            <a:r>
              <a:rPr lang="en-US" sz="1600" dirty="0"/>
              <a:t>initializes </a:t>
            </a:r>
            <a:r>
              <a:rPr lang="en-US" sz="1600" dirty="0" smtClean="0"/>
              <a:t>the multiplexed </a:t>
            </a:r>
            <a:r>
              <a:rPr lang="en-US" sz="1600" dirty="0"/>
              <a:t>serial command link to the appropriate sensor based on a routing </a:t>
            </a:r>
            <a:r>
              <a:rPr lang="en-US" sz="1600" dirty="0" smtClean="0"/>
              <a:t>command contained </a:t>
            </a:r>
            <a:r>
              <a:rPr lang="en-US" sz="1600" dirty="0"/>
              <a:t>in the command message, and forwards the command to the appropriate sensor</a:t>
            </a:r>
            <a:r>
              <a:rPr lang="en-US" sz="1600" dirty="0" smtClean="0"/>
              <a:t>.</a:t>
            </a:r>
          </a:p>
          <a:p>
            <a:pPr lvl="1"/>
            <a:r>
              <a:rPr lang="en-US" sz="1600" dirty="0" smtClean="0"/>
              <a:t>This command routing software is the same as used on NuSTAR, and the SEP instrument suite on STEREO.</a:t>
            </a:r>
          </a:p>
          <a:p>
            <a:r>
              <a:rPr lang="en-US" sz="2000" dirty="0" smtClean="0"/>
              <a:t>The </a:t>
            </a:r>
            <a:r>
              <a:rPr lang="en-US" sz="2000" dirty="0"/>
              <a:t>second serial interface is unidirectional, for the transfer of data from the subsystem to the DPU. The data interface is not multiplexed between the subsystems – each subsystem has its own data interface with the </a:t>
            </a:r>
            <a:r>
              <a:rPr lang="en-US" sz="2000" dirty="0" smtClean="0"/>
              <a:t>DPU.</a:t>
            </a:r>
          </a:p>
          <a:p>
            <a:pPr lvl="1"/>
            <a:r>
              <a:rPr lang="en-US" sz="1600" kern="0" dirty="0" smtClean="0"/>
              <a:t>Double-buffering is implemented in each telescope MISC: data accumulated during period N is transferred to the DPU during period N+1.</a:t>
            </a:r>
          </a:p>
          <a:p>
            <a:pPr lvl="1"/>
            <a:r>
              <a:rPr lang="en-US" sz="1600" kern="0" dirty="0" smtClean="0"/>
              <a:t>Double-buffering is implemented in the DPU: data received during period N is packetized and transferred to the S/C during period N+1.</a:t>
            </a:r>
          </a:p>
          <a:p>
            <a:pPr marL="0" indent="0">
              <a:buFont typeface="Wingdings" pitchFamily="2" charset="2"/>
              <a:buNone/>
            </a:pPr>
            <a:r>
              <a:rPr lang="en-US" sz="1800" kern="0" dirty="0" smtClean="0"/>
              <a:t>	</a:t>
            </a:r>
          </a:p>
          <a:p>
            <a:pPr marL="0" indent="0">
              <a:buFont typeface="Wingdings" pitchFamily="2" charset="2"/>
              <a:buNone/>
            </a:pPr>
            <a:endParaRPr lang="en-US" sz="1800" kern="0" dirty="0" smtClean="0"/>
          </a:p>
          <a:p>
            <a:pPr marL="0" indent="0">
              <a:buFont typeface="Wingdings" pitchFamily="2" charset="2"/>
              <a:buNone/>
            </a:pPr>
            <a:endParaRPr lang="en-US" sz="1600" kern="0" dirty="0" smtClean="0"/>
          </a:p>
        </p:txBody>
      </p:sp>
    </p:spTree>
    <p:extLst>
      <p:ext uri="{BB962C8B-B14F-4D97-AF65-F5344CB8AC3E}">
        <p14:creationId xmlns:p14="http://schemas.microsoft.com/office/powerpoint/2010/main" val="1190292475"/>
      </p:ext>
    </p:extLst>
  </p:cSld>
  <p:clrMapOvr>
    <a:masterClrMapping/>
  </p:clrMapOvr>
  <p:transition xmlns:p14="http://schemas.microsoft.com/office/powerpoint/2010/mai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Electron and Ion Event Processing</a:t>
            </a:r>
            <a:endParaRPr lang="en-US" dirty="0"/>
          </a:p>
        </p:txBody>
      </p:sp>
      <p:sp>
        <p:nvSpPr>
          <p:cNvPr id="5" name="Content Placeholder 4"/>
          <p:cNvSpPr>
            <a:spLocks noGrp="1"/>
          </p:cNvSpPr>
          <p:nvPr>
            <p:ph idx="1"/>
          </p:nvPr>
        </p:nvSpPr>
        <p:spPr>
          <a:xfrm>
            <a:off x="358775" y="1158490"/>
            <a:ext cx="8426450" cy="5238524"/>
          </a:xfrm>
        </p:spPr>
        <p:txBody>
          <a:bodyPr/>
          <a:lstStyle/>
          <a:p>
            <a:pPr marL="0" lvl="0" indent="0">
              <a:buNone/>
            </a:pPr>
            <a:r>
              <a:rPr lang="en-US" sz="2000" dirty="0" smtClean="0"/>
              <a:t>The EVP task in the main round-robin multitasking loop in each telescope MISC polls the incoming event FIFO. </a:t>
            </a:r>
            <a:r>
              <a:rPr lang="en-US" sz="2000" dirty="0"/>
              <a:t>I</a:t>
            </a:r>
            <a:r>
              <a:rPr lang="en-US" sz="2000" dirty="0" smtClean="0"/>
              <a:t>f </a:t>
            </a:r>
            <a:r>
              <a:rPr lang="en-US" sz="2000" dirty="0"/>
              <a:t>an event is available in the FIFO, the EPROC task is called to process the </a:t>
            </a:r>
            <a:r>
              <a:rPr lang="en-US" sz="2000" dirty="0" smtClean="0"/>
              <a:t>event. EPROC consists of a set of subtasks:</a:t>
            </a:r>
          </a:p>
          <a:p>
            <a:pPr marL="0" lvl="0" indent="0">
              <a:buNone/>
            </a:pPr>
            <a:endParaRPr lang="en-US" sz="1800" dirty="0" smtClean="0"/>
          </a:p>
          <a:p>
            <a:pPr lvl="1"/>
            <a:r>
              <a:rPr lang="en-US" sz="1600" dirty="0" smtClean="0"/>
              <a:t>XTALK</a:t>
            </a:r>
            <a:r>
              <a:rPr lang="en-US" sz="1600" dirty="0"/>
              <a:t>: check </a:t>
            </a:r>
            <a:r>
              <a:rPr lang="en-US" sz="1600" dirty="0" smtClean="0"/>
              <a:t>cross-talk flags </a:t>
            </a:r>
            <a:r>
              <a:rPr lang="en-US" sz="1600" dirty="0"/>
              <a:t>generated by the PHASICs for </a:t>
            </a:r>
            <a:r>
              <a:rPr lang="en-US" sz="1600" dirty="0" smtClean="0"/>
              <a:t>each pulse-height reported for an event</a:t>
            </a:r>
            <a:r>
              <a:rPr lang="en-US" sz="1600" dirty="0"/>
              <a:t>. Check for other known </a:t>
            </a:r>
            <a:r>
              <a:rPr lang="en-US" sz="1600" dirty="0" smtClean="0"/>
              <a:t>signal cross-talk features</a:t>
            </a:r>
            <a:endParaRPr lang="en-US" sz="1600" dirty="0"/>
          </a:p>
          <a:p>
            <a:pPr lvl="1"/>
            <a:r>
              <a:rPr lang="en-US" sz="1600" dirty="0"/>
              <a:t>SORT: </a:t>
            </a:r>
            <a:r>
              <a:rPr lang="en-US" sz="1600" dirty="0" smtClean="0"/>
              <a:t>assign a category for each event, </a:t>
            </a:r>
            <a:r>
              <a:rPr lang="en-US" sz="1600" dirty="0"/>
              <a:t>e.g. </a:t>
            </a:r>
            <a:r>
              <a:rPr lang="en-US" sz="1600" dirty="0" smtClean="0"/>
              <a:t>RANGE 2A</a:t>
            </a:r>
            <a:r>
              <a:rPr lang="en-US" sz="1600" dirty="0"/>
              <a:t>, </a:t>
            </a:r>
            <a:r>
              <a:rPr lang="en-US" sz="1600" dirty="0" smtClean="0"/>
              <a:t>RANGE 3B</a:t>
            </a:r>
            <a:r>
              <a:rPr lang="en-US" sz="1600" dirty="0"/>
              <a:t>, etc. </a:t>
            </a:r>
          </a:p>
          <a:p>
            <a:pPr lvl="1"/>
            <a:r>
              <a:rPr lang="en-US" sz="1600" dirty="0"/>
              <a:t>MULTI: </a:t>
            </a:r>
            <a:r>
              <a:rPr lang="en-US" sz="1600" dirty="0" smtClean="0"/>
              <a:t>resolve any cases of multiple </a:t>
            </a:r>
            <a:r>
              <a:rPr lang="en-US" sz="1600" dirty="0"/>
              <a:t>hits in a detector </a:t>
            </a:r>
            <a:r>
              <a:rPr lang="en-US" sz="1600" dirty="0" smtClean="0"/>
              <a:t>layer for an event</a:t>
            </a:r>
            <a:endParaRPr lang="en-US" sz="1600" dirty="0"/>
          </a:p>
          <a:p>
            <a:pPr lvl="1"/>
            <a:r>
              <a:rPr lang="en-US" sz="1600" dirty="0"/>
              <a:t>EUNPACK: Select dE, Ep, </a:t>
            </a:r>
            <a:r>
              <a:rPr lang="en-US" sz="1600" dirty="0" smtClean="0"/>
              <a:t>and L values</a:t>
            </a:r>
            <a:r>
              <a:rPr lang="en-US" sz="1600" dirty="0"/>
              <a:t>, for use by SCALC task</a:t>
            </a:r>
          </a:p>
          <a:p>
            <a:pPr lvl="1"/>
            <a:r>
              <a:rPr lang="en-US" sz="1600" dirty="0" smtClean="0"/>
              <a:t>CRIT</a:t>
            </a:r>
            <a:r>
              <a:rPr lang="en-US" sz="1600" dirty="0"/>
              <a:t>: apply any trajectory or other consistency criteria (these will be range-dependent</a:t>
            </a:r>
            <a:r>
              <a:rPr lang="en-US" sz="1600" dirty="0" smtClean="0"/>
              <a:t>)</a:t>
            </a:r>
            <a:endParaRPr lang="en-US" sz="1600" dirty="0"/>
          </a:p>
          <a:p>
            <a:pPr lvl="1"/>
            <a:r>
              <a:rPr lang="en-US" sz="1600" dirty="0"/>
              <a:t>SCALC: </a:t>
            </a:r>
            <a:r>
              <a:rPr lang="en-US" sz="1600" dirty="0" smtClean="0"/>
              <a:t>for </a:t>
            </a:r>
            <a:r>
              <a:rPr lang="en-US" sz="1600" dirty="0"/>
              <a:t>each (dE, Ep, L), identify the species (electron, proton, 3He, 4He, C, </a:t>
            </a:r>
            <a:r>
              <a:rPr lang="en-US" sz="1600" dirty="0" smtClean="0"/>
              <a:t>…)</a:t>
            </a:r>
            <a:endParaRPr lang="en-US" sz="1600" dirty="0"/>
          </a:p>
          <a:p>
            <a:pPr lvl="1"/>
            <a:r>
              <a:rPr lang="en-US" sz="1600" dirty="0"/>
              <a:t>ECALC: </a:t>
            </a:r>
            <a:r>
              <a:rPr lang="en-US" sz="1600" dirty="0" smtClean="0"/>
              <a:t>for </a:t>
            </a:r>
            <a:r>
              <a:rPr lang="en-US" sz="1600" dirty="0"/>
              <a:t>electrons and protons, calculate energy (ETOT). For Z&gt;=2, calculate </a:t>
            </a:r>
            <a:r>
              <a:rPr lang="en-US" sz="1600" dirty="0" smtClean="0"/>
              <a:t>ETOT/M</a:t>
            </a:r>
            <a:endParaRPr lang="en-US" sz="1600" dirty="0"/>
          </a:p>
          <a:p>
            <a:pPr lvl="1"/>
            <a:r>
              <a:rPr lang="en-US" sz="1600" dirty="0" smtClean="0"/>
              <a:t>CTR_INC: increment appropriate rate counters based on results of SCALC and ECALC</a:t>
            </a:r>
          </a:p>
          <a:p>
            <a:pPr lvl="1"/>
            <a:endParaRPr lang="en-US" sz="1600" dirty="0"/>
          </a:p>
          <a:p>
            <a:pPr marL="228600" lvl="1" indent="0">
              <a:buNone/>
            </a:pPr>
            <a:endParaRPr lang="en-US" sz="1600" dirty="0"/>
          </a:p>
        </p:txBody>
      </p:sp>
    </p:spTree>
    <p:extLst>
      <p:ext uri="{BB962C8B-B14F-4D97-AF65-F5344CB8AC3E}">
        <p14:creationId xmlns:p14="http://schemas.microsoft.com/office/powerpoint/2010/main" val="3599407629"/>
      </p:ext>
    </p:extLst>
  </p:cSld>
  <p:clrMapOvr>
    <a:masterClrMapping/>
  </p:clrMapOvr>
  <p:transition xmlns:p14="http://schemas.microsoft.com/office/powerpoint/2010/mai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224578"/>
            <a:ext cx="7706446" cy="668468"/>
          </a:xfrm>
        </p:spPr>
        <p:txBody>
          <a:bodyPr/>
          <a:lstStyle/>
          <a:p>
            <a:pPr>
              <a:lnSpc>
                <a:spcPct val="75000"/>
              </a:lnSpc>
            </a:pPr>
            <a:r>
              <a:rPr lang="en-US" dirty="0" smtClean="0"/>
              <a:t>Electron and Ion Event Processing Performance</a:t>
            </a:r>
            <a:endParaRPr lang="en-US" dirty="0"/>
          </a:p>
        </p:txBody>
      </p:sp>
      <p:sp>
        <p:nvSpPr>
          <p:cNvPr id="5" name="Content Placeholder 4"/>
          <p:cNvSpPr>
            <a:spLocks noGrp="1"/>
          </p:cNvSpPr>
          <p:nvPr>
            <p:ph idx="1"/>
          </p:nvPr>
        </p:nvSpPr>
        <p:spPr/>
        <p:txBody>
          <a:bodyPr/>
          <a:lstStyle/>
          <a:p>
            <a:pPr marL="228600" lvl="1" indent="0">
              <a:buNone/>
            </a:pPr>
            <a:r>
              <a:rPr lang="en-US" sz="1800" b="1" dirty="0"/>
              <a:t>Max execution </a:t>
            </a:r>
            <a:r>
              <a:rPr lang="en-US" sz="1800" b="1" dirty="0" smtClean="0"/>
              <a:t>times </a:t>
            </a:r>
            <a:r>
              <a:rPr lang="en-US" sz="1800" b="1" dirty="0"/>
              <a:t>for each </a:t>
            </a:r>
            <a:r>
              <a:rPr lang="en-US" sz="1800" b="1" dirty="0" smtClean="0"/>
              <a:t>EPROC subtask (usecs):</a:t>
            </a:r>
            <a:endParaRPr lang="en-US" sz="1800" b="1" dirty="0"/>
          </a:p>
          <a:p>
            <a:pPr marL="228600" lvl="1" indent="0">
              <a:buNone/>
            </a:pPr>
            <a:r>
              <a:rPr lang="en-US" sz="1600" dirty="0" smtClean="0"/>
              <a:t>XTALK		220</a:t>
            </a:r>
            <a:endParaRPr lang="en-US" sz="1600" dirty="0"/>
          </a:p>
          <a:p>
            <a:pPr marL="228600" lvl="1" indent="0">
              <a:buNone/>
            </a:pPr>
            <a:r>
              <a:rPr lang="en-US" sz="1600" dirty="0" smtClean="0"/>
              <a:t>SORT		35</a:t>
            </a:r>
            <a:endParaRPr lang="en-US" sz="1600" dirty="0"/>
          </a:p>
          <a:p>
            <a:pPr marL="228600" lvl="1" indent="0">
              <a:buNone/>
            </a:pPr>
            <a:r>
              <a:rPr lang="en-US" sz="1600" dirty="0" smtClean="0"/>
              <a:t>MULTI</a:t>
            </a:r>
            <a:r>
              <a:rPr lang="en-US" sz="1600" dirty="0"/>
              <a:t>	</a:t>
            </a:r>
            <a:r>
              <a:rPr lang="en-US" sz="1600" dirty="0" smtClean="0"/>
              <a:t>	96</a:t>
            </a:r>
            <a:endParaRPr lang="en-US" sz="1600" dirty="0"/>
          </a:p>
          <a:p>
            <a:pPr marL="228600" lvl="1" indent="0">
              <a:buNone/>
            </a:pPr>
            <a:r>
              <a:rPr lang="en-US" sz="1600" dirty="0" smtClean="0"/>
              <a:t>EUNPACK	50</a:t>
            </a:r>
            <a:endParaRPr lang="en-US" sz="1600" dirty="0"/>
          </a:p>
          <a:p>
            <a:pPr marL="228600" lvl="1" indent="0">
              <a:buNone/>
            </a:pPr>
            <a:r>
              <a:rPr lang="en-US" sz="1600" dirty="0" smtClean="0"/>
              <a:t>CRIT		25</a:t>
            </a:r>
            <a:endParaRPr lang="en-US" sz="1600" dirty="0"/>
          </a:p>
          <a:p>
            <a:pPr marL="228600" lvl="1" indent="0">
              <a:buNone/>
            </a:pPr>
            <a:r>
              <a:rPr lang="en-US" sz="1600" dirty="0" smtClean="0"/>
              <a:t>SCALC		107</a:t>
            </a:r>
            <a:endParaRPr lang="en-US" sz="1600" dirty="0"/>
          </a:p>
          <a:p>
            <a:pPr marL="228600" lvl="1" indent="0">
              <a:buNone/>
            </a:pPr>
            <a:r>
              <a:rPr lang="en-US" sz="1600" dirty="0" smtClean="0"/>
              <a:t>ECALC		130</a:t>
            </a:r>
            <a:endParaRPr lang="en-US" sz="1600" dirty="0"/>
          </a:p>
          <a:p>
            <a:pPr marL="228600" lvl="1" indent="0">
              <a:buNone/>
            </a:pPr>
            <a:r>
              <a:rPr lang="en-US" sz="1600" dirty="0" smtClean="0"/>
              <a:t>CTR_INC	20</a:t>
            </a:r>
          </a:p>
          <a:p>
            <a:pPr marL="228600" lvl="1" indent="0">
              <a:buNone/>
            </a:pPr>
            <a:endParaRPr lang="en-US" sz="1600" dirty="0"/>
          </a:p>
          <a:p>
            <a:pPr lvl="1">
              <a:buFont typeface="Symbol"/>
              <a:buChar char="Þ"/>
            </a:pPr>
            <a:r>
              <a:rPr lang="en-US" sz="1600" dirty="0" smtClean="0"/>
              <a:t> Max execution time for EPROC is 683 usecs</a:t>
            </a:r>
          </a:p>
          <a:p>
            <a:pPr lvl="1">
              <a:buFont typeface="Symbol"/>
              <a:buChar char="Þ"/>
            </a:pPr>
            <a:r>
              <a:rPr lang="en-US" sz="1600" dirty="0" smtClean="0"/>
              <a:t>1464 events processed/second.</a:t>
            </a:r>
          </a:p>
          <a:p>
            <a:pPr marL="228600" lvl="1" indent="0">
              <a:buNone/>
            </a:pPr>
            <a:endParaRPr lang="en-US" sz="1600" dirty="0"/>
          </a:p>
          <a:p>
            <a:pPr marL="228600" lvl="1" indent="0">
              <a:buNone/>
            </a:pPr>
            <a:r>
              <a:rPr lang="en-US" sz="1600" dirty="0" smtClean="0"/>
              <a:t>Execution times are for an event with a large number of pulse-heights. Most events will be short-range, with only a few pulse-heights. Short-range events can be processed at a rate of ~2500/second.</a:t>
            </a:r>
          </a:p>
          <a:p>
            <a:pPr marL="228600" lvl="1" indent="0">
              <a:buNone/>
            </a:pPr>
            <a:endParaRPr lang="en-US" sz="1600" dirty="0"/>
          </a:p>
          <a:p>
            <a:pPr marL="228600" lvl="1" indent="0">
              <a:buNone/>
            </a:pPr>
            <a:r>
              <a:rPr lang="en-US" sz="1600" dirty="0" smtClean="0"/>
              <a:t>The requirement is to process proton </a:t>
            </a:r>
            <a:r>
              <a:rPr lang="en-US" sz="1600" dirty="0"/>
              <a:t>and </a:t>
            </a:r>
            <a:r>
              <a:rPr lang="en-US" sz="1600" dirty="0" smtClean="0"/>
              <a:t>electron events </a:t>
            </a:r>
            <a:r>
              <a:rPr lang="en-US" sz="1600" dirty="0"/>
              <a:t>at a rate of at least 1000 events/second.</a:t>
            </a:r>
          </a:p>
          <a:p>
            <a:pPr marL="228600" lvl="1" indent="0">
              <a:buNone/>
            </a:pPr>
            <a:endParaRPr lang="en-US" sz="1600" dirty="0"/>
          </a:p>
          <a:p>
            <a:pPr marL="228600" lvl="1" indent="0">
              <a:buNone/>
            </a:pPr>
            <a:endParaRPr lang="en-US" sz="1600" dirty="0"/>
          </a:p>
        </p:txBody>
      </p:sp>
    </p:spTree>
    <p:extLst>
      <p:ext uri="{BB962C8B-B14F-4D97-AF65-F5344CB8AC3E}">
        <p14:creationId xmlns:p14="http://schemas.microsoft.com/office/powerpoint/2010/main" val="1626627447"/>
      </p:ext>
    </p:extLst>
  </p:cSld>
  <p:clrMapOvr>
    <a:masterClrMapping/>
  </p:clrMapOvr>
  <p:transition xmlns:p14="http://schemas.microsoft.com/office/powerpoint/2010/mai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sz="3000" dirty="0" smtClean="0"/>
              <a:t>Onboard Particle Identification (SCALC)</a:t>
            </a:r>
            <a:endParaRPr lang="en-US" sz="3000" dirty="0"/>
          </a:p>
        </p:txBody>
      </p:sp>
      <p:sp>
        <p:nvSpPr>
          <p:cNvPr id="3" name="Content Placeholder 2"/>
          <p:cNvSpPr>
            <a:spLocks noGrp="1"/>
          </p:cNvSpPr>
          <p:nvPr>
            <p:ph idx="1"/>
          </p:nvPr>
        </p:nvSpPr>
        <p:spPr>
          <a:xfrm>
            <a:off x="5689600" y="1132114"/>
            <a:ext cx="3281842" cy="5238524"/>
          </a:xfrm>
        </p:spPr>
        <p:txBody>
          <a:bodyPr/>
          <a:lstStyle/>
          <a:p>
            <a:r>
              <a:rPr lang="en-US" sz="2000" dirty="0" smtClean="0"/>
              <a:t>Output from a LET1 Monte Carlo simulation of 3He and 4He events was used as input to the latest version of our onboard particle ID algorithm, implemented on a MISC test board</a:t>
            </a:r>
          </a:p>
          <a:p>
            <a:r>
              <a:rPr lang="en-US" sz="2000" dirty="0" smtClean="0"/>
              <a:t>Onboard algorithm maps events into a 2D dE-Eprime space, where boundary-curves define different regions for different species</a:t>
            </a:r>
          </a:p>
          <a:p>
            <a:r>
              <a:rPr lang="en-US" sz="2000" dirty="0" smtClean="0"/>
              <a:t>SCALC processes events at ~ 9400 events/second</a:t>
            </a: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2632" y="1264354"/>
            <a:ext cx="5527969" cy="5037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213683" y="2099732"/>
            <a:ext cx="607860" cy="369332"/>
          </a:xfrm>
          <a:prstGeom prst="rect">
            <a:avLst/>
          </a:prstGeom>
          <a:noFill/>
        </p:spPr>
        <p:txBody>
          <a:bodyPr wrap="none" rtlCol="0">
            <a:spAutoFit/>
          </a:bodyPr>
          <a:lstStyle/>
          <a:p>
            <a:r>
              <a:rPr lang="en-US" dirty="0" smtClean="0">
                <a:solidFill>
                  <a:srgbClr val="0070C0"/>
                </a:solidFill>
              </a:rPr>
              <a:t>4He</a:t>
            </a:r>
            <a:endParaRPr lang="en-US" dirty="0">
              <a:solidFill>
                <a:srgbClr val="0070C0"/>
              </a:solidFill>
            </a:endParaRPr>
          </a:p>
        </p:txBody>
      </p:sp>
      <p:sp>
        <p:nvSpPr>
          <p:cNvPr id="6" name="TextBox 5"/>
          <p:cNvSpPr txBox="1"/>
          <p:nvPr/>
        </p:nvSpPr>
        <p:spPr>
          <a:xfrm>
            <a:off x="3050916" y="2720627"/>
            <a:ext cx="607860" cy="369332"/>
          </a:xfrm>
          <a:prstGeom prst="rect">
            <a:avLst/>
          </a:prstGeom>
          <a:noFill/>
        </p:spPr>
        <p:txBody>
          <a:bodyPr wrap="none" rtlCol="0">
            <a:spAutoFit/>
          </a:bodyPr>
          <a:lstStyle/>
          <a:p>
            <a:r>
              <a:rPr lang="en-US" dirty="0"/>
              <a:t>3</a:t>
            </a:r>
            <a:r>
              <a:rPr lang="en-US" dirty="0" smtClean="0"/>
              <a:t>He</a:t>
            </a:r>
            <a:endParaRPr lang="en-US" dirty="0"/>
          </a:p>
        </p:txBody>
      </p:sp>
      <p:cxnSp>
        <p:nvCxnSpPr>
          <p:cNvPr id="9" name="Straight Arrow Connector 8"/>
          <p:cNvCxnSpPr/>
          <p:nvPr/>
        </p:nvCxnSpPr>
        <p:spPr bwMode="auto">
          <a:xfrm flipH="1">
            <a:off x="4131734" y="2457775"/>
            <a:ext cx="419746" cy="251563"/>
          </a:xfrm>
          <a:prstGeom prst="straightConnector1">
            <a:avLst/>
          </a:prstGeom>
          <a:blipFill dpi="0" rotWithShape="0">
            <a:blip r:embed="rId4" cstate="print"/>
            <a:srcRect/>
            <a:stretch>
              <a:fillRect/>
            </a:stretch>
          </a:blipFill>
          <a:ln w="9525" cap="flat" cmpd="sng" algn="ctr">
            <a:solidFill>
              <a:schemeClr val="tx1"/>
            </a:solidFill>
            <a:prstDash val="solid"/>
            <a:round/>
            <a:headEnd type="none" w="med" len="med"/>
            <a:tailEnd type="arrow"/>
          </a:ln>
          <a:effectLst/>
        </p:spPr>
      </p:cxnSp>
      <p:cxnSp>
        <p:nvCxnSpPr>
          <p:cNvPr id="14" name="Straight Arrow Connector 13"/>
          <p:cNvCxnSpPr/>
          <p:nvPr/>
        </p:nvCxnSpPr>
        <p:spPr bwMode="auto">
          <a:xfrm flipV="1">
            <a:off x="3586269" y="2905293"/>
            <a:ext cx="545465" cy="43552"/>
          </a:xfrm>
          <a:prstGeom prst="straightConnector1">
            <a:avLst/>
          </a:prstGeom>
          <a:blipFill dpi="0" rotWithShape="0">
            <a:blip r:embed="rId5" cstate="print"/>
            <a:srcRect/>
            <a:stretch>
              <a:fillRect/>
            </a:stretch>
          </a:blipFill>
          <a:ln w="9525" cap="flat" cmpd="sng" algn="ctr">
            <a:solidFill>
              <a:schemeClr val="tx1"/>
            </a:solidFill>
            <a:prstDash val="solid"/>
            <a:round/>
            <a:headEnd type="none" w="med" len="med"/>
            <a:tailEnd type="arrow"/>
          </a:ln>
          <a:effectLst/>
        </p:spPr>
      </p:cxnSp>
      <p:sp>
        <p:nvSpPr>
          <p:cNvPr id="16" name="TextBox 15"/>
          <p:cNvSpPr txBox="1"/>
          <p:nvPr/>
        </p:nvSpPr>
        <p:spPr>
          <a:xfrm rot="2292062">
            <a:off x="2855216" y="3601169"/>
            <a:ext cx="954108" cy="369332"/>
          </a:xfrm>
          <a:prstGeom prst="rect">
            <a:avLst/>
          </a:prstGeom>
          <a:noFill/>
        </p:spPr>
        <p:txBody>
          <a:bodyPr wrap="none" rtlCol="0">
            <a:spAutoFit/>
          </a:bodyPr>
          <a:lstStyle/>
          <a:p>
            <a:r>
              <a:rPr lang="en-US" dirty="0" smtClean="0"/>
              <a:t>protons</a:t>
            </a:r>
            <a:endParaRPr lang="en-US" dirty="0"/>
          </a:p>
        </p:txBody>
      </p:sp>
    </p:spTree>
    <p:extLst>
      <p:ext uri="{BB962C8B-B14F-4D97-AF65-F5344CB8AC3E}">
        <p14:creationId xmlns:p14="http://schemas.microsoft.com/office/powerpoint/2010/main" val="1759909778"/>
      </p:ext>
    </p:extLst>
  </p:cSld>
  <p:clrMapOvr>
    <a:masterClrMapping/>
  </p:clrMapOvr>
  <p:transition xmlns:p14="http://schemas.microsoft.com/office/powerpoint/2010/mai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206994"/>
            <a:ext cx="7706446" cy="668468"/>
          </a:xfrm>
        </p:spPr>
        <p:txBody>
          <a:bodyPr/>
          <a:lstStyle/>
          <a:p>
            <a:pPr>
              <a:lnSpc>
                <a:spcPct val="75000"/>
              </a:lnSpc>
            </a:pPr>
            <a:r>
              <a:rPr lang="en-US" dirty="0" smtClean="0"/>
              <a:t>Science Rates Accumulation and Compression</a:t>
            </a:r>
            <a:endParaRPr lang="en-US" dirty="0"/>
          </a:p>
        </p:txBody>
      </p:sp>
      <p:sp>
        <p:nvSpPr>
          <p:cNvPr id="3" name="Rectangle 3"/>
          <p:cNvSpPr txBox="1">
            <a:spLocks noChangeArrowheads="1"/>
          </p:cNvSpPr>
          <p:nvPr/>
        </p:nvSpPr>
        <p:spPr bwMode="auto">
          <a:xfrm>
            <a:off x="399564" y="1115862"/>
            <a:ext cx="8369300" cy="529373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27013" indent="-227013" algn="l" rtl="0" eaLnBrk="1" fontAlgn="base" hangingPunct="1">
              <a:lnSpc>
                <a:spcPct val="95000"/>
              </a:lnSpc>
              <a:spcBef>
                <a:spcPct val="0"/>
              </a:spcBef>
              <a:spcAft>
                <a:spcPts val="300"/>
              </a:spcAft>
              <a:buFont typeface="Wingdings" pitchFamily="2" charset="2"/>
              <a:buChar char="§"/>
              <a:defRPr sz="2400" b="0">
                <a:solidFill>
                  <a:schemeClr val="tx1"/>
                </a:solidFill>
                <a:latin typeface="+mn-lt"/>
                <a:ea typeface="+mn-ea"/>
                <a:cs typeface="+mn-cs"/>
              </a:defRPr>
            </a:lvl1pPr>
            <a:lvl2pPr marL="463550" indent="-234950" algn="l" rtl="0" eaLnBrk="1" fontAlgn="base" hangingPunct="1">
              <a:lnSpc>
                <a:spcPct val="95000"/>
              </a:lnSpc>
              <a:spcBef>
                <a:spcPct val="0"/>
              </a:spcBef>
              <a:spcAft>
                <a:spcPts val="300"/>
              </a:spcAft>
              <a:buClrTx/>
              <a:buSzPct val="115000"/>
              <a:buFont typeface="Wingdings" charset="2"/>
              <a:buChar char="§"/>
              <a:defRPr sz="2200" b="0">
                <a:solidFill>
                  <a:schemeClr val="tx1"/>
                </a:solidFill>
                <a:latin typeface="+mn-lt"/>
              </a:defRPr>
            </a:lvl2pPr>
            <a:lvl3pPr marL="798513" indent="-230188" algn="l" rtl="0" eaLnBrk="1" fontAlgn="base" hangingPunct="1">
              <a:lnSpc>
                <a:spcPct val="95000"/>
              </a:lnSpc>
              <a:spcBef>
                <a:spcPct val="0"/>
              </a:spcBef>
              <a:spcAft>
                <a:spcPts val="300"/>
              </a:spcAft>
              <a:buFont typeface="Wingdings" pitchFamily="2" charset="2"/>
              <a:buChar char="§"/>
              <a:defRPr sz="1800" b="0">
                <a:solidFill>
                  <a:schemeClr val="tx1"/>
                </a:solidFill>
                <a:latin typeface="+mn-lt"/>
              </a:defRPr>
            </a:lvl3pPr>
            <a:lvl4pPr marL="1144588" indent="-230188" algn="l" rtl="0" eaLnBrk="1" fontAlgn="base" hangingPunct="1">
              <a:lnSpc>
                <a:spcPct val="95000"/>
              </a:lnSpc>
              <a:spcBef>
                <a:spcPct val="0"/>
              </a:spcBef>
              <a:spcAft>
                <a:spcPts val="300"/>
              </a:spcAft>
              <a:buFont typeface="Wingdings" pitchFamily="2" charset="2"/>
              <a:buChar char="§"/>
              <a:defRPr sz="1600" b="0">
                <a:solidFill>
                  <a:schemeClr val="tx1"/>
                </a:solidFill>
                <a:latin typeface="+mn-lt"/>
              </a:defRPr>
            </a:lvl4pPr>
            <a:lvl5pPr marL="1482725" indent="-222250" algn="l" rtl="0" eaLnBrk="1" fontAlgn="base" hangingPunct="1">
              <a:lnSpc>
                <a:spcPct val="95000"/>
              </a:lnSpc>
              <a:spcBef>
                <a:spcPct val="0"/>
              </a:spcBef>
              <a:spcAft>
                <a:spcPts val="300"/>
              </a:spcAft>
              <a:buFont typeface="Wingdings" pitchFamily="2" charset="2"/>
              <a:buChar char="§"/>
              <a:defRPr sz="1400" b="0">
                <a:solidFill>
                  <a:schemeClr val="tx1"/>
                </a:solidFill>
                <a:latin typeface="+mn-lt"/>
              </a:defRPr>
            </a:lvl5pPr>
            <a:lvl6pPr marL="25146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6pPr>
            <a:lvl7pPr marL="29718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7pPr>
            <a:lvl8pPr marL="34290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8pPr>
            <a:lvl9pPr marL="38862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9pPr>
          </a:lstStyle>
          <a:p>
            <a:pPr marL="0" indent="0">
              <a:buFont typeface="Wingdings" pitchFamily="2" charset="2"/>
              <a:buNone/>
            </a:pPr>
            <a:r>
              <a:rPr lang="en-US" sz="2000" dirty="0"/>
              <a:t>We have specified the division of labor between the telescope MISCs and the DPU MISC for these tasks as follows:</a:t>
            </a:r>
          </a:p>
          <a:p>
            <a:pPr marL="522287" lvl="1" indent="-285750"/>
            <a:r>
              <a:rPr lang="en-US" sz="1800" dirty="0"/>
              <a:t>Telescope MISCs perform all rate accumulations up to 1 minute cadence</a:t>
            </a:r>
          </a:p>
          <a:p>
            <a:pPr marL="857250" lvl="2" indent="-285750"/>
            <a:r>
              <a:rPr lang="en-US" sz="1600" dirty="0"/>
              <a:t>1 </a:t>
            </a:r>
            <a:r>
              <a:rPr lang="en-US" sz="1600" dirty="0" smtClean="0"/>
              <a:t>minute </a:t>
            </a:r>
            <a:r>
              <a:rPr lang="en-US" sz="1600" dirty="0"/>
              <a:t>ion rates</a:t>
            </a:r>
          </a:p>
          <a:p>
            <a:pPr marL="857250" lvl="2" indent="-285750"/>
            <a:r>
              <a:rPr lang="en-US" sz="1600" dirty="0"/>
              <a:t>1 </a:t>
            </a:r>
            <a:r>
              <a:rPr lang="en-US" sz="1600" dirty="0" smtClean="0"/>
              <a:t>minute </a:t>
            </a:r>
            <a:r>
              <a:rPr lang="en-US" sz="1600" dirty="0"/>
              <a:t>sectored rates</a:t>
            </a:r>
          </a:p>
          <a:p>
            <a:pPr marL="857250" lvl="2" indent="-285750"/>
            <a:r>
              <a:rPr lang="en-US" sz="1600" dirty="0"/>
              <a:t>1 </a:t>
            </a:r>
            <a:r>
              <a:rPr lang="en-US" sz="1600" dirty="0" smtClean="0"/>
              <a:t>minute </a:t>
            </a:r>
            <a:r>
              <a:rPr lang="en-US" sz="1600" dirty="0"/>
              <a:t>ENA rates</a:t>
            </a:r>
          </a:p>
          <a:p>
            <a:pPr marL="857250" lvl="2" indent="-285750"/>
            <a:r>
              <a:rPr lang="en-US" sz="1600" dirty="0"/>
              <a:t>1 </a:t>
            </a:r>
            <a:r>
              <a:rPr lang="en-US" sz="1600" dirty="0" smtClean="0"/>
              <a:t>minute </a:t>
            </a:r>
            <a:r>
              <a:rPr lang="en-US" sz="1600" dirty="0"/>
              <a:t>Neutral rates</a:t>
            </a:r>
          </a:p>
          <a:p>
            <a:pPr marL="857250" lvl="2" indent="-285750"/>
            <a:r>
              <a:rPr lang="en-US" sz="1600" dirty="0"/>
              <a:t>1 </a:t>
            </a:r>
            <a:r>
              <a:rPr lang="en-US" sz="1600" dirty="0" smtClean="0"/>
              <a:t>minute </a:t>
            </a:r>
            <a:r>
              <a:rPr lang="en-US" sz="1600" dirty="0"/>
              <a:t>Pixel rates</a:t>
            </a:r>
          </a:p>
          <a:p>
            <a:pPr marL="857250" lvl="2" indent="-285750"/>
            <a:r>
              <a:rPr lang="en-US" sz="1600" dirty="0"/>
              <a:t>10 </a:t>
            </a:r>
            <a:r>
              <a:rPr lang="en-US" sz="1600" dirty="0" smtClean="0"/>
              <a:t>second </a:t>
            </a:r>
            <a:r>
              <a:rPr lang="en-US" sz="1600" dirty="0"/>
              <a:t>electron, proton, He, Z&gt;=6 rates</a:t>
            </a:r>
          </a:p>
          <a:p>
            <a:pPr marL="857250" lvl="2" indent="-285750"/>
            <a:r>
              <a:rPr lang="en-US" sz="1600" dirty="0"/>
              <a:t>10 </a:t>
            </a:r>
            <a:r>
              <a:rPr lang="en-US" sz="1600" dirty="0" smtClean="0"/>
              <a:t>second </a:t>
            </a:r>
            <a:r>
              <a:rPr lang="en-US" sz="1600" dirty="0"/>
              <a:t>Neutral rates</a:t>
            </a:r>
          </a:p>
          <a:p>
            <a:pPr marL="857250" lvl="2" indent="-285750"/>
            <a:r>
              <a:rPr lang="en-US" sz="1600" dirty="0"/>
              <a:t>1 </a:t>
            </a:r>
            <a:r>
              <a:rPr lang="en-US" sz="1600" dirty="0" smtClean="0"/>
              <a:t>second </a:t>
            </a:r>
            <a:r>
              <a:rPr lang="en-US" sz="1600" dirty="0"/>
              <a:t>electron and proton rates</a:t>
            </a:r>
          </a:p>
          <a:p>
            <a:pPr marL="522287" lvl="1" indent="-285750"/>
            <a:r>
              <a:rPr lang="en-US" sz="1800" dirty="0"/>
              <a:t>DPU MISC performs all rate accumulations for cadences &gt; 1 minute</a:t>
            </a:r>
          </a:p>
          <a:p>
            <a:pPr marL="857250" lvl="2" indent="-285750"/>
            <a:r>
              <a:rPr lang="en-US" sz="1600" dirty="0" smtClean="0"/>
              <a:t>1 hour science rates</a:t>
            </a:r>
          </a:p>
          <a:p>
            <a:pPr marL="857250" lvl="2" indent="-285750"/>
            <a:r>
              <a:rPr lang="en-US" sz="1600" dirty="0" smtClean="0"/>
              <a:t>5 minute sectored rates</a:t>
            </a:r>
          </a:p>
          <a:p>
            <a:pPr marL="522287" lvl="1" indent="-285750"/>
            <a:r>
              <a:rPr lang="en-US" sz="1800" dirty="0"/>
              <a:t>DPU MISC </a:t>
            </a:r>
            <a:r>
              <a:rPr lang="en-US" sz="1800" dirty="0" smtClean="0"/>
              <a:t>implements compression of all rates prior to packetization</a:t>
            </a:r>
          </a:p>
          <a:p>
            <a:pPr marL="857250" lvl="2" indent="-285750"/>
            <a:r>
              <a:rPr lang="en-US" sz="1600" dirty="0" smtClean="0"/>
              <a:t>Take </a:t>
            </a:r>
            <a:r>
              <a:rPr lang="en-US" sz="1600" dirty="0"/>
              <a:t>a list of N fixed-length rates and </a:t>
            </a:r>
            <a:r>
              <a:rPr lang="en-US" sz="1600" dirty="0" smtClean="0"/>
              <a:t>telemeter </a:t>
            </a:r>
            <a:r>
              <a:rPr lang="en-US" sz="1600" dirty="0"/>
              <a:t>only those that are non-zero; a list of N tag bits is attached as a header to each block of N rates to indicate which rates made the cut</a:t>
            </a:r>
            <a:r>
              <a:rPr lang="en-US" sz="1600" dirty="0" smtClean="0"/>
              <a:t>.</a:t>
            </a:r>
          </a:p>
          <a:p>
            <a:pPr marL="857250" lvl="2" indent="-285750"/>
            <a:r>
              <a:rPr lang="en-US" sz="1600" dirty="0" smtClean="0"/>
              <a:t>Tested on STEREO rates data, this simple scheme results in compression factors of ~1.4 during large SEP events, to ~5 during solar quiet times.</a:t>
            </a:r>
            <a:endParaRPr lang="en-US" sz="1600" dirty="0"/>
          </a:p>
          <a:p>
            <a:pPr marL="0" indent="0">
              <a:buFont typeface="Wingdings" pitchFamily="2" charset="2"/>
              <a:buNone/>
            </a:pPr>
            <a:endParaRPr lang="en-US" sz="1600" kern="0" dirty="0" smtClean="0">
              <a:solidFill>
                <a:srgbClr val="FF0000"/>
              </a:solidFill>
            </a:endParaRPr>
          </a:p>
          <a:p>
            <a:pPr marL="0" indent="0">
              <a:buFont typeface="Wingdings" pitchFamily="2" charset="2"/>
              <a:buNone/>
            </a:pPr>
            <a:r>
              <a:rPr lang="en-US" sz="1600" kern="0" dirty="0" smtClean="0"/>
              <a:t>	</a:t>
            </a:r>
          </a:p>
          <a:p>
            <a:pPr marL="0" indent="0">
              <a:buFont typeface="Wingdings" pitchFamily="2" charset="2"/>
              <a:buNone/>
            </a:pPr>
            <a:endParaRPr lang="en-US" sz="1600" kern="0" dirty="0" smtClean="0"/>
          </a:p>
          <a:p>
            <a:pPr marL="0" indent="0">
              <a:buFont typeface="Wingdings" pitchFamily="2" charset="2"/>
              <a:buNone/>
            </a:pPr>
            <a:endParaRPr lang="en-US" sz="1600" kern="0" dirty="0" smtClean="0"/>
          </a:p>
        </p:txBody>
      </p:sp>
    </p:spTree>
    <p:extLst>
      <p:ext uri="{BB962C8B-B14F-4D97-AF65-F5344CB8AC3E}">
        <p14:creationId xmlns:p14="http://schemas.microsoft.com/office/powerpoint/2010/main" val="2575151246"/>
      </p:ext>
    </p:extLst>
  </p:cSld>
  <p:clrMapOvr>
    <a:masterClrMapping/>
  </p:clrMapOvr>
  <p:transition xmlns:p14="http://schemas.microsoft.com/office/powerpoint/2010/mai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lstStyle/>
          <a:p>
            <a:pPr eaLnBrk="1" hangingPunct="1"/>
            <a:r>
              <a:rPr lang="en-US" dirty="0" smtClean="0">
                <a:latin typeface="Arial" charset="0"/>
              </a:rPr>
              <a:t>DPU Timing Cycles</a:t>
            </a:r>
            <a:endParaRPr lang="en-US" dirty="0">
              <a:latin typeface="Arial" charset="0"/>
            </a:endParaRPr>
          </a:p>
        </p:txBody>
      </p:sp>
      <p:sp>
        <p:nvSpPr>
          <p:cNvPr id="23556" name="Rectangle 3"/>
          <p:cNvSpPr>
            <a:spLocks noGrp="1" noChangeArrowheads="1"/>
          </p:cNvSpPr>
          <p:nvPr>
            <p:ph type="body" idx="1"/>
          </p:nvPr>
        </p:nvSpPr>
        <p:spPr>
          <a:xfrm>
            <a:off x="219075" y="1059471"/>
            <a:ext cx="8705850" cy="5572124"/>
          </a:xfrm>
        </p:spPr>
        <p:txBody>
          <a:bodyPr numCol="2"/>
          <a:lstStyle/>
          <a:p>
            <a:r>
              <a:rPr lang="en-US" sz="2000" dirty="0" smtClean="0">
                <a:solidFill>
                  <a:srgbClr val="0000B4"/>
                </a:solidFill>
              </a:rPr>
              <a:t>Asynchronous</a:t>
            </a:r>
          </a:p>
          <a:p>
            <a:pPr lvl="1"/>
            <a:r>
              <a:rPr lang="en-US" sz="1800" dirty="0" smtClean="0"/>
              <a:t>Receive </a:t>
            </a:r>
            <a:r>
              <a:rPr lang="en-US" sz="1800" dirty="0"/>
              <a:t>command </a:t>
            </a:r>
            <a:r>
              <a:rPr lang="en-US" sz="1800" dirty="0" smtClean="0"/>
              <a:t>echoes </a:t>
            </a:r>
            <a:r>
              <a:rPr lang="en-US" sz="1800" dirty="0"/>
              <a:t>from telescope MISCs</a:t>
            </a:r>
          </a:p>
          <a:p>
            <a:r>
              <a:rPr lang="en-US" sz="2000" dirty="0" smtClean="0">
                <a:solidFill>
                  <a:srgbClr val="0000B4"/>
                </a:solidFill>
              </a:rPr>
              <a:t>Every </a:t>
            </a:r>
            <a:r>
              <a:rPr lang="en-US" sz="2000" dirty="0">
                <a:solidFill>
                  <a:srgbClr val="0000B4"/>
                </a:solidFill>
              </a:rPr>
              <a:t>1 second</a:t>
            </a:r>
          </a:p>
          <a:p>
            <a:pPr lvl="1"/>
            <a:r>
              <a:rPr lang="en-US" sz="1800" dirty="0" smtClean="0"/>
              <a:t>Read </a:t>
            </a:r>
            <a:r>
              <a:rPr lang="en-US" sz="1800" dirty="0"/>
              <a:t>Time/Status from S/C Command ITF</a:t>
            </a:r>
          </a:p>
          <a:p>
            <a:pPr lvl="1"/>
            <a:r>
              <a:rPr lang="en-US" sz="1800" dirty="0" smtClean="0"/>
              <a:t>Check </a:t>
            </a:r>
            <a:r>
              <a:rPr lang="en-US" sz="1800" dirty="0"/>
              <a:t>for/interpret </a:t>
            </a:r>
            <a:r>
              <a:rPr lang="en-US" sz="1800" dirty="0" smtClean="0"/>
              <a:t>commands in </a:t>
            </a:r>
            <a:r>
              <a:rPr lang="en-US" sz="1800" dirty="0"/>
              <a:t>S/C Command ITF</a:t>
            </a:r>
          </a:p>
          <a:p>
            <a:pPr lvl="1"/>
            <a:r>
              <a:rPr lang="en-US" sz="1800" dirty="0" smtClean="0"/>
              <a:t>Send </a:t>
            </a:r>
            <a:r>
              <a:rPr lang="en-US" sz="1800" dirty="0"/>
              <a:t>SYNC to telescope MISCs</a:t>
            </a:r>
          </a:p>
          <a:p>
            <a:pPr lvl="1"/>
            <a:r>
              <a:rPr lang="en-US" sz="1800" dirty="0" smtClean="0"/>
              <a:t>Read </a:t>
            </a:r>
            <a:r>
              <a:rPr lang="en-US" sz="1800" dirty="0"/>
              <a:t>rates/events/HK data blocks from telescope MISCs</a:t>
            </a:r>
          </a:p>
          <a:p>
            <a:pPr lvl="1"/>
            <a:r>
              <a:rPr lang="en-US" sz="1800" dirty="0" smtClean="0"/>
              <a:t>Packetize/transfer </a:t>
            </a:r>
            <a:r>
              <a:rPr lang="en-US" sz="1800" dirty="0"/>
              <a:t>command </a:t>
            </a:r>
            <a:r>
              <a:rPr lang="en-US" sz="1800" dirty="0" smtClean="0"/>
              <a:t>echoes </a:t>
            </a:r>
            <a:r>
              <a:rPr lang="en-US" sz="1800" dirty="0"/>
              <a:t>to S/C (as needed)</a:t>
            </a:r>
          </a:p>
          <a:p>
            <a:pPr lvl="1"/>
            <a:r>
              <a:rPr lang="en-US" sz="1800" dirty="0" smtClean="0"/>
              <a:t>Packetize/transfer </a:t>
            </a:r>
            <a:r>
              <a:rPr lang="en-US" sz="1800" dirty="0"/>
              <a:t>event data to S/C</a:t>
            </a:r>
          </a:p>
          <a:p>
            <a:pPr lvl="1"/>
            <a:r>
              <a:rPr lang="en-US" sz="1800" dirty="0" smtClean="0"/>
              <a:t>Update </a:t>
            </a:r>
            <a:r>
              <a:rPr lang="en-US" sz="1800" dirty="0"/>
              <a:t>heartbeat status for each telescope MISC</a:t>
            </a:r>
          </a:p>
          <a:p>
            <a:r>
              <a:rPr lang="en-US" sz="2000" dirty="0" smtClean="0">
                <a:solidFill>
                  <a:srgbClr val="0000B4"/>
                </a:solidFill>
              </a:rPr>
              <a:t>Every </a:t>
            </a:r>
            <a:r>
              <a:rPr lang="en-US" sz="2000" dirty="0">
                <a:solidFill>
                  <a:srgbClr val="0000B4"/>
                </a:solidFill>
              </a:rPr>
              <a:t>4 seconds</a:t>
            </a:r>
          </a:p>
          <a:p>
            <a:pPr lvl="1"/>
            <a:r>
              <a:rPr lang="en-US" sz="1800" dirty="0" smtClean="0"/>
              <a:t>Acquire </a:t>
            </a:r>
            <a:r>
              <a:rPr lang="en-US" sz="1800" dirty="0"/>
              <a:t>DPU HK data</a:t>
            </a:r>
          </a:p>
          <a:p>
            <a:pPr lvl="1"/>
            <a:r>
              <a:rPr lang="en-US" sz="1800" dirty="0" smtClean="0"/>
              <a:t>Update op. </a:t>
            </a:r>
            <a:r>
              <a:rPr lang="en-US" sz="1800" dirty="0"/>
              <a:t>heater control </a:t>
            </a:r>
            <a:r>
              <a:rPr lang="en-US" sz="1800" dirty="0" smtClean="0"/>
              <a:t>parameters</a:t>
            </a:r>
            <a:endParaRPr lang="en-US" sz="1800" dirty="0"/>
          </a:p>
          <a:p>
            <a:r>
              <a:rPr lang="en-US" sz="2000" dirty="0">
                <a:solidFill>
                  <a:srgbClr val="0000B4"/>
                </a:solidFill>
              </a:rPr>
              <a:t>Every minute</a:t>
            </a:r>
          </a:p>
          <a:p>
            <a:pPr lvl="1"/>
            <a:r>
              <a:rPr lang="en-US" sz="1800" dirty="0" smtClean="0"/>
              <a:t>Packetize/transfer 1sec, 10sec, and 1min </a:t>
            </a:r>
            <a:r>
              <a:rPr lang="en-US" sz="1800" dirty="0"/>
              <a:t>rates to S/C</a:t>
            </a:r>
          </a:p>
          <a:p>
            <a:pPr lvl="1"/>
            <a:r>
              <a:rPr lang="en-US" sz="1800" dirty="0" smtClean="0"/>
              <a:t>Packetize/transfer </a:t>
            </a:r>
            <a:r>
              <a:rPr lang="en-US" sz="1800" dirty="0"/>
              <a:t>selected HK data to S/C</a:t>
            </a:r>
          </a:p>
          <a:p>
            <a:pPr lvl="1"/>
            <a:r>
              <a:rPr lang="en-US" sz="1800" dirty="0" smtClean="0"/>
              <a:t>Accumulate </a:t>
            </a:r>
            <a:r>
              <a:rPr lang="en-US" sz="1800" dirty="0"/>
              <a:t>5min and 1hr rates (from 1min rates)</a:t>
            </a:r>
          </a:p>
          <a:p>
            <a:pPr lvl="1"/>
            <a:r>
              <a:rPr lang="en-US" sz="1800" dirty="0" smtClean="0"/>
              <a:t>Do </a:t>
            </a:r>
            <a:r>
              <a:rPr lang="en-US" sz="1800" dirty="0"/>
              <a:t>command table checksum check</a:t>
            </a:r>
          </a:p>
          <a:p>
            <a:r>
              <a:rPr lang="en-US" sz="2000" dirty="0">
                <a:solidFill>
                  <a:srgbClr val="0000B4"/>
                </a:solidFill>
              </a:rPr>
              <a:t>Every 5 minutes</a:t>
            </a:r>
          </a:p>
          <a:p>
            <a:pPr lvl="1"/>
            <a:r>
              <a:rPr lang="en-US" sz="1800" dirty="0"/>
              <a:t>Packetize/transfer 5min rates to S/C</a:t>
            </a:r>
          </a:p>
          <a:p>
            <a:r>
              <a:rPr lang="en-US" sz="2000" dirty="0">
                <a:solidFill>
                  <a:srgbClr val="0000B4"/>
                </a:solidFill>
              </a:rPr>
              <a:t>Every </a:t>
            </a:r>
            <a:r>
              <a:rPr lang="en-US" sz="2000" dirty="0" smtClean="0">
                <a:solidFill>
                  <a:srgbClr val="0000B4"/>
                </a:solidFill>
              </a:rPr>
              <a:t>10 </a:t>
            </a:r>
            <a:r>
              <a:rPr lang="en-US" sz="2000" dirty="0">
                <a:solidFill>
                  <a:srgbClr val="0000B4"/>
                </a:solidFill>
              </a:rPr>
              <a:t>minutes</a:t>
            </a:r>
          </a:p>
          <a:p>
            <a:pPr lvl="1"/>
            <a:r>
              <a:rPr lang="en-US" sz="1800" dirty="0"/>
              <a:t>Packetize/transfer </a:t>
            </a:r>
            <a:r>
              <a:rPr lang="en-US" sz="1800" dirty="0" smtClean="0"/>
              <a:t>10min </a:t>
            </a:r>
            <a:r>
              <a:rPr lang="en-US" sz="1800" dirty="0"/>
              <a:t>rates to S/C</a:t>
            </a:r>
          </a:p>
          <a:p>
            <a:r>
              <a:rPr lang="en-US" sz="2000" dirty="0" smtClean="0">
                <a:solidFill>
                  <a:srgbClr val="0000B4"/>
                </a:solidFill>
              </a:rPr>
              <a:t>Every </a:t>
            </a:r>
            <a:r>
              <a:rPr lang="en-US" sz="2000" dirty="0">
                <a:solidFill>
                  <a:srgbClr val="0000B4"/>
                </a:solidFill>
              </a:rPr>
              <a:t>hour</a:t>
            </a:r>
          </a:p>
          <a:p>
            <a:pPr lvl="1"/>
            <a:r>
              <a:rPr lang="en-US" sz="1800" dirty="0" smtClean="0"/>
              <a:t>Update </a:t>
            </a:r>
            <a:r>
              <a:rPr lang="en-US" sz="1800" dirty="0"/>
              <a:t>data-&gt;SSR metering parameters</a:t>
            </a:r>
          </a:p>
          <a:p>
            <a:pPr lvl="1"/>
            <a:r>
              <a:rPr lang="en-US" sz="1800" dirty="0" smtClean="0"/>
              <a:t>Packetize/transfer </a:t>
            </a:r>
            <a:r>
              <a:rPr lang="en-US" sz="1800" dirty="0"/>
              <a:t>1hr rates to S/C</a:t>
            </a:r>
          </a:p>
          <a:p>
            <a:pPr lvl="1"/>
            <a:endParaRPr lang="en-US" sz="1800" dirty="0">
              <a:latin typeface="Arial" charset="0"/>
            </a:endParaRPr>
          </a:p>
          <a:p>
            <a:pPr marL="228600" lvl="1" indent="0" eaLnBrk="1" hangingPunct="1">
              <a:buNone/>
            </a:pPr>
            <a:endParaRPr lang="en-US" dirty="0">
              <a:latin typeface="Arial" charset="0"/>
            </a:endParaRPr>
          </a:p>
        </p:txBody>
      </p:sp>
    </p:spTree>
    <p:extLst>
      <p:ext uri="{BB962C8B-B14F-4D97-AF65-F5344CB8AC3E}">
        <p14:creationId xmlns:p14="http://schemas.microsoft.com/office/powerpoint/2010/main" val="234331064"/>
      </p:ext>
    </p:extLst>
  </p:cSld>
  <p:clrMapOvr>
    <a:masterClrMapping/>
  </p:clrMapOvr>
  <p:transition xmlns:p14="http://schemas.microsoft.com/office/powerpoint/2010/mai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lstStyle/>
          <a:p>
            <a:pPr eaLnBrk="1" hangingPunct="1"/>
            <a:r>
              <a:rPr lang="en-US" dirty="0" smtClean="0">
                <a:latin typeface="Arial" charset="0"/>
              </a:rPr>
              <a:t>Telescope MISC Timing Cycles</a:t>
            </a:r>
            <a:endParaRPr lang="en-US" dirty="0">
              <a:latin typeface="Arial" charset="0"/>
            </a:endParaRPr>
          </a:p>
        </p:txBody>
      </p:sp>
      <p:sp>
        <p:nvSpPr>
          <p:cNvPr id="23556" name="Rectangle 3"/>
          <p:cNvSpPr>
            <a:spLocks noGrp="1" noChangeArrowheads="1"/>
          </p:cNvSpPr>
          <p:nvPr>
            <p:ph type="body" idx="1"/>
          </p:nvPr>
        </p:nvSpPr>
        <p:spPr>
          <a:xfrm>
            <a:off x="219075" y="1323232"/>
            <a:ext cx="8705850" cy="4390562"/>
          </a:xfrm>
        </p:spPr>
        <p:txBody>
          <a:bodyPr numCol="2"/>
          <a:lstStyle/>
          <a:p>
            <a:r>
              <a:rPr lang="en-US" sz="2000" dirty="0" smtClean="0">
                <a:solidFill>
                  <a:srgbClr val="0000B4"/>
                </a:solidFill>
              </a:rPr>
              <a:t>Asynchronous</a:t>
            </a:r>
          </a:p>
          <a:p>
            <a:pPr lvl="1"/>
            <a:r>
              <a:rPr lang="en-US" sz="1800" dirty="0"/>
              <a:t>Process events in the event FIFO </a:t>
            </a:r>
            <a:r>
              <a:rPr lang="en-US" sz="1800" dirty="0" smtClean="0"/>
              <a:t>from </a:t>
            </a:r>
            <a:r>
              <a:rPr lang="en-US" sz="1800" dirty="0"/>
              <a:t>the front-end </a:t>
            </a:r>
            <a:r>
              <a:rPr lang="en-US" sz="1800" dirty="0" smtClean="0"/>
              <a:t>electronics</a:t>
            </a:r>
          </a:p>
          <a:p>
            <a:pPr lvl="1"/>
            <a:r>
              <a:rPr lang="en-US" sz="1800" dirty="0" smtClean="0"/>
              <a:t>Check </a:t>
            </a:r>
            <a:r>
              <a:rPr lang="en-US" sz="1800" dirty="0"/>
              <a:t>for/interpret commands from </a:t>
            </a:r>
            <a:r>
              <a:rPr lang="en-US" sz="1800" dirty="0" smtClean="0"/>
              <a:t>DPU</a:t>
            </a:r>
          </a:p>
          <a:p>
            <a:pPr lvl="1"/>
            <a:r>
              <a:rPr lang="en-US" sz="1800" dirty="0"/>
              <a:t>Xfer Command responses to DPU, if </a:t>
            </a:r>
            <a:r>
              <a:rPr lang="en-US" sz="1800" dirty="0" smtClean="0"/>
              <a:t>needed</a:t>
            </a:r>
            <a:endParaRPr lang="en-US" sz="1800" b="1" dirty="0"/>
          </a:p>
          <a:p>
            <a:r>
              <a:rPr lang="en-US" sz="2000" dirty="0" smtClean="0">
                <a:solidFill>
                  <a:srgbClr val="0000B4"/>
                </a:solidFill>
              </a:rPr>
              <a:t>Every </a:t>
            </a:r>
            <a:r>
              <a:rPr lang="en-US" sz="2000" dirty="0">
                <a:solidFill>
                  <a:srgbClr val="0000B4"/>
                </a:solidFill>
              </a:rPr>
              <a:t>1 second</a:t>
            </a:r>
          </a:p>
          <a:p>
            <a:pPr lvl="1"/>
            <a:r>
              <a:rPr lang="en-US" sz="1800" dirty="0"/>
              <a:t>Receive/decode SYNC from DPU</a:t>
            </a:r>
          </a:p>
          <a:p>
            <a:pPr lvl="1"/>
            <a:r>
              <a:rPr lang="en-US" sz="1800" dirty="0" smtClean="0"/>
              <a:t>Xfer </a:t>
            </a:r>
            <a:r>
              <a:rPr lang="en-US" sz="1800" dirty="0"/>
              <a:t>1s rates for previous second to DPU</a:t>
            </a:r>
          </a:p>
          <a:p>
            <a:pPr lvl="1"/>
            <a:r>
              <a:rPr lang="en-US" sz="1800" dirty="0" smtClean="0"/>
              <a:t>Xfer </a:t>
            </a:r>
            <a:r>
              <a:rPr lang="en-US" sz="1800" dirty="0"/>
              <a:t>prioritized event data to DPU</a:t>
            </a:r>
          </a:p>
          <a:p>
            <a:pPr lvl="1"/>
            <a:r>
              <a:rPr lang="en-US" sz="1800" dirty="0" smtClean="0"/>
              <a:t>Update </a:t>
            </a:r>
            <a:r>
              <a:rPr lang="en-US" sz="1800" dirty="0"/>
              <a:t>CAL/STIM pulser </a:t>
            </a:r>
            <a:r>
              <a:rPr lang="en-US" sz="1800" dirty="0" smtClean="0"/>
              <a:t>settings</a:t>
            </a:r>
          </a:p>
          <a:p>
            <a:r>
              <a:rPr lang="en-US" sz="2000" dirty="0" smtClean="0">
                <a:solidFill>
                  <a:srgbClr val="0000B4"/>
                </a:solidFill>
              </a:rPr>
              <a:t>Every </a:t>
            </a:r>
            <a:r>
              <a:rPr lang="en-US" sz="2000" dirty="0">
                <a:solidFill>
                  <a:srgbClr val="0000B4"/>
                </a:solidFill>
              </a:rPr>
              <a:t>4 seconds</a:t>
            </a:r>
          </a:p>
          <a:p>
            <a:pPr lvl="1"/>
            <a:r>
              <a:rPr lang="en-US" sz="1800" dirty="0" smtClean="0"/>
              <a:t>Acquire HK data, transfer to DPU</a:t>
            </a:r>
          </a:p>
          <a:p>
            <a:r>
              <a:rPr lang="en-US" sz="2000" dirty="0">
                <a:solidFill>
                  <a:srgbClr val="0000B4"/>
                </a:solidFill>
              </a:rPr>
              <a:t>Every </a:t>
            </a:r>
            <a:r>
              <a:rPr lang="en-US" sz="2000" dirty="0" smtClean="0">
                <a:solidFill>
                  <a:srgbClr val="0000B4"/>
                </a:solidFill>
              </a:rPr>
              <a:t>10 </a:t>
            </a:r>
            <a:r>
              <a:rPr lang="en-US" sz="2000" dirty="0">
                <a:solidFill>
                  <a:srgbClr val="0000B4"/>
                </a:solidFill>
              </a:rPr>
              <a:t>seconds</a:t>
            </a:r>
          </a:p>
          <a:p>
            <a:pPr lvl="1"/>
            <a:r>
              <a:rPr lang="en-US" sz="1800" dirty="0"/>
              <a:t>Xfer 10s rates for previous 10 seconds to DPU</a:t>
            </a:r>
            <a:endParaRPr lang="en-US" sz="2000" dirty="0"/>
          </a:p>
          <a:p>
            <a:r>
              <a:rPr lang="en-US" sz="2000" dirty="0" smtClean="0">
                <a:solidFill>
                  <a:srgbClr val="0000B4"/>
                </a:solidFill>
              </a:rPr>
              <a:t>Every minute</a:t>
            </a:r>
          </a:p>
          <a:p>
            <a:pPr lvl="1"/>
            <a:r>
              <a:rPr lang="en-US" sz="1800" dirty="0"/>
              <a:t>Xfer 1minute rates for previous minute to DPU</a:t>
            </a:r>
          </a:p>
          <a:p>
            <a:pPr lvl="1"/>
            <a:r>
              <a:rPr lang="en-US" sz="1800" dirty="0" smtClean="0"/>
              <a:t>Update </a:t>
            </a:r>
            <a:r>
              <a:rPr lang="en-US" sz="1800" dirty="0"/>
              <a:t>dynamic threshold state parameters</a:t>
            </a:r>
          </a:p>
          <a:p>
            <a:pPr lvl="1"/>
            <a:r>
              <a:rPr lang="en-US" sz="1800" dirty="0" smtClean="0"/>
              <a:t>Do </a:t>
            </a:r>
            <a:r>
              <a:rPr lang="en-US" sz="1800" dirty="0"/>
              <a:t>command table checksum check</a:t>
            </a:r>
          </a:p>
        </p:txBody>
      </p:sp>
    </p:spTree>
    <p:extLst>
      <p:ext uri="{BB962C8B-B14F-4D97-AF65-F5344CB8AC3E}">
        <p14:creationId xmlns:p14="http://schemas.microsoft.com/office/powerpoint/2010/main" val="3498616780"/>
      </p:ext>
    </p:extLst>
  </p:cSld>
  <p:clrMapOvr>
    <a:masterClrMapping/>
  </p:clrMapOvr>
  <p:transition xmlns:p14="http://schemas.microsoft.com/office/powerpoint/2010/mai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lstStyle/>
          <a:p>
            <a:pPr eaLnBrk="1" hangingPunct="1"/>
            <a:r>
              <a:rPr lang="en-US" dirty="0" smtClean="0">
                <a:latin typeface="Arial" charset="0"/>
              </a:rPr>
              <a:t>Telemetry and Commands</a:t>
            </a:r>
            <a:endParaRPr lang="en-US" dirty="0">
              <a:latin typeface="Arial" charset="0"/>
            </a:endParaRPr>
          </a:p>
        </p:txBody>
      </p:sp>
      <p:sp>
        <p:nvSpPr>
          <p:cNvPr id="24580" name="Rectangle 3"/>
          <p:cNvSpPr>
            <a:spLocks noGrp="1" noChangeArrowheads="1"/>
          </p:cNvSpPr>
          <p:nvPr>
            <p:ph type="body" idx="1"/>
          </p:nvPr>
        </p:nvSpPr>
        <p:spPr/>
        <p:txBody>
          <a:bodyPr/>
          <a:lstStyle/>
          <a:p>
            <a:pPr marL="0" indent="0">
              <a:buNone/>
            </a:pPr>
            <a:r>
              <a:rPr lang="en-US" dirty="0" smtClean="0">
                <a:latin typeface="Arial" charset="0"/>
              </a:rPr>
              <a:t>The </a:t>
            </a:r>
            <a:r>
              <a:rPr lang="en-US" dirty="0">
                <a:latin typeface="Arial" charset="0"/>
              </a:rPr>
              <a:t>EPI-Hi Telemetry Format </a:t>
            </a:r>
            <a:r>
              <a:rPr lang="en-US" dirty="0" smtClean="0">
                <a:latin typeface="Arial" charset="0"/>
              </a:rPr>
              <a:t>Document contains the following:</a:t>
            </a:r>
          </a:p>
          <a:p>
            <a:pPr marL="0" indent="0">
              <a:buNone/>
            </a:pPr>
            <a:endParaRPr lang="en-US" dirty="0">
              <a:latin typeface="Arial" charset="0"/>
            </a:endParaRPr>
          </a:p>
          <a:p>
            <a:pPr eaLnBrk="1" hangingPunct="1"/>
            <a:r>
              <a:rPr lang="en-US" dirty="0" smtClean="0">
                <a:latin typeface="Arial" charset="0"/>
              </a:rPr>
              <a:t>Packet ApID assignments for instrument CCSDS packets. EPI-HI is assigned 96 ApIDs. </a:t>
            </a:r>
          </a:p>
          <a:p>
            <a:pPr eaLnBrk="1" hangingPunct="1"/>
            <a:r>
              <a:rPr lang="en-US" dirty="0" smtClean="0">
                <a:latin typeface="Arial" charset="0"/>
              </a:rPr>
              <a:t>Telemetry data formats and instrument CCSDS packet definitions </a:t>
            </a:r>
          </a:p>
          <a:p>
            <a:pPr eaLnBrk="1" hangingPunct="1"/>
            <a:r>
              <a:rPr lang="en-US" dirty="0">
                <a:latin typeface="Arial" charset="0"/>
              </a:rPr>
              <a:t>E</a:t>
            </a:r>
            <a:r>
              <a:rPr lang="en-US" dirty="0" smtClean="0">
                <a:latin typeface="Arial" charset="0"/>
              </a:rPr>
              <a:t>vent data format</a:t>
            </a:r>
          </a:p>
          <a:p>
            <a:pPr eaLnBrk="1" hangingPunct="1"/>
            <a:r>
              <a:rPr lang="en-US" dirty="0" smtClean="0">
                <a:latin typeface="Arial" charset="0"/>
              </a:rPr>
              <a:t>Cadences for Rates data telemetry for each operating mode</a:t>
            </a:r>
          </a:p>
          <a:p>
            <a:pPr eaLnBrk="1" hangingPunct="1"/>
            <a:r>
              <a:rPr lang="en-US" dirty="0" smtClean="0">
                <a:latin typeface="Arial" charset="0"/>
              </a:rPr>
              <a:t>The routine command dictionary</a:t>
            </a:r>
            <a:endParaRPr lang="en-US" dirty="0">
              <a:latin typeface="Arial" charset="0"/>
            </a:endParaRPr>
          </a:p>
          <a:p>
            <a:pPr lvl="1" eaLnBrk="1" hangingPunct="1"/>
            <a:endParaRPr lang="en-US" dirty="0">
              <a:latin typeface="Arial" charset="0"/>
            </a:endParaRPr>
          </a:p>
        </p:txBody>
      </p:sp>
    </p:spTree>
    <p:extLst>
      <p:ext uri="{BB962C8B-B14F-4D97-AF65-F5344CB8AC3E}">
        <p14:creationId xmlns:p14="http://schemas.microsoft.com/office/powerpoint/2010/main" val="128688734"/>
      </p:ext>
    </p:extLst>
  </p:cSld>
  <p:clrMapOvr>
    <a:masterClrMapping/>
  </p:clrMapOvr>
  <p:transition xmlns:p14="http://schemas.microsoft.com/office/powerpoint/2010/mai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Predicted Memory, CPU Margins</a:t>
            </a:r>
            <a:endParaRPr lang="en-US" dirty="0"/>
          </a:p>
        </p:txBody>
      </p:sp>
      <p:sp>
        <p:nvSpPr>
          <p:cNvPr id="3" name="Content Placeholder 2"/>
          <p:cNvSpPr>
            <a:spLocks noGrp="1"/>
          </p:cNvSpPr>
          <p:nvPr>
            <p:ph idx="1"/>
          </p:nvPr>
        </p:nvSpPr>
        <p:spPr>
          <a:xfrm>
            <a:off x="250372" y="1213927"/>
            <a:ext cx="8665028" cy="5557421"/>
          </a:xfrm>
        </p:spPr>
        <p:txBody>
          <a:bodyPr/>
          <a:lstStyle/>
          <a:p>
            <a:pPr>
              <a:lnSpc>
                <a:spcPct val="80000"/>
              </a:lnSpc>
              <a:spcAft>
                <a:spcPts val="600"/>
              </a:spcAft>
            </a:pPr>
            <a:r>
              <a:rPr lang="en-US" altLang="en-US" sz="2000" b="1" dirty="0" smtClean="0">
                <a:latin typeface="Arial" charset="0"/>
                <a:ea typeface="ＭＳ Ｐゴシック" charset="-128"/>
              </a:rPr>
              <a:t>LET1 MISC (LET2, HET similar)</a:t>
            </a:r>
            <a:endParaRPr lang="en-US" altLang="en-US" sz="2000" b="1" dirty="0">
              <a:latin typeface="Arial" charset="0"/>
              <a:ea typeface="ＭＳ Ｐゴシック" charset="-128"/>
            </a:endParaRPr>
          </a:p>
          <a:p>
            <a:pPr lvl="1">
              <a:lnSpc>
                <a:spcPct val="80000"/>
              </a:lnSpc>
              <a:spcAft>
                <a:spcPts val="600"/>
              </a:spcAft>
            </a:pPr>
            <a:r>
              <a:rPr lang="en-US" altLang="en-US" sz="1600" dirty="0" smtClean="0">
                <a:latin typeface="Arial" charset="0"/>
                <a:ea typeface="ＭＳ Ｐゴシック" charset="-128"/>
              </a:rPr>
              <a:t>SRAM</a:t>
            </a:r>
            <a:r>
              <a:rPr lang="en-US" altLang="en-US" sz="1600" dirty="0">
                <a:latin typeface="Arial" charset="0"/>
                <a:ea typeface="ＭＳ Ｐゴシック" charset="-128"/>
              </a:rPr>
              <a:t>	</a:t>
            </a:r>
            <a:r>
              <a:rPr lang="en-US" altLang="en-US" sz="1600" dirty="0" smtClean="0">
                <a:latin typeface="Arial" charset="0"/>
                <a:ea typeface="ＭＳ Ｐゴシック" charset="-128"/>
              </a:rPr>
              <a:t>512kwords</a:t>
            </a:r>
            <a:r>
              <a:rPr lang="en-US" altLang="en-US" sz="1600" dirty="0">
                <a:latin typeface="Arial" charset="0"/>
                <a:ea typeface="ＭＳ Ｐゴシック" charset="-128"/>
              </a:rPr>
              <a:t> </a:t>
            </a:r>
            <a:r>
              <a:rPr lang="en-US" altLang="en-US" sz="1600" dirty="0" smtClean="0">
                <a:latin typeface="Arial" charset="0"/>
                <a:ea typeface="ＭＳ Ｐゴシック" charset="-128"/>
              </a:rPr>
              <a:t>available  (512k x 24 bits)</a:t>
            </a:r>
          </a:p>
          <a:p>
            <a:pPr lvl="2">
              <a:lnSpc>
                <a:spcPct val="80000"/>
              </a:lnSpc>
              <a:spcAft>
                <a:spcPts val="600"/>
              </a:spcAft>
            </a:pPr>
            <a:r>
              <a:rPr lang="en-US" altLang="en-US" sz="1600" dirty="0" smtClean="0">
                <a:latin typeface="Arial" charset="0"/>
                <a:ea typeface="ＭＳ Ｐゴシック" charset="-128"/>
              </a:rPr>
              <a:t>Basic OS, HK, I/O code + tables	 20kwords</a:t>
            </a:r>
          </a:p>
          <a:p>
            <a:pPr lvl="2">
              <a:lnSpc>
                <a:spcPct val="80000"/>
              </a:lnSpc>
              <a:spcAft>
                <a:spcPts val="600"/>
              </a:spcAft>
            </a:pPr>
            <a:r>
              <a:rPr lang="en-US" altLang="en-US" sz="1600" dirty="0" smtClean="0">
                <a:latin typeface="Arial" charset="0"/>
                <a:ea typeface="ＭＳ Ｐゴシック" charset="-128"/>
              </a:rPr>
              <a:t>Event processing, particle ID		230kwords</a:t>
            </a:r>
          </a:p>
          <a:p>
            <a:pPr lvl="2">
              <a:lnSpc>
                <a:spcPct val="80000"/>
              </a:lnSpc>
              <a:spcAft>
                <a:spcPts val="600"/>
              </a:spcAft>
            </a:pPr>
            <a:r>
              <a:rPr lang="en-US" altLang="en-US" sz="1600" dirty="0" smtClean="0">
                <a:latin typeface="Arial" charset="0"/>
                <a:ea typeface="ＭＳ Ｐゴシック" charset="-128"/>
              </a:rPr>
              <a:t>Rates counters, double-buffered	 10kwords</a:t>
            </a:r>
          </a:p>
          <a:p>
            <a:pPr lvl="2">
              <a:lnSpc>
                <a:spcPct val="80000"/>
              </a:lnSpc>
              <a:spcAft>
                <a:spcPts val="600"/>
              </a:spcAft>
            </a:pPr>
            <a:r>
              <a:rPr lang="en-US" altLang="en-US" sz="1600" dirty="0" smtClean="0">
                <a:latin typeface="Arial" charset="0"/>
                <a:ea typeface="ＭＳ Ｐゴシック" charset="-128"/>
              </a:rPr>
              <a:t>Event priority buffers			 25kwords</a:t>
            </a:r>
          </a:p>
          <a:p>
            <a:pPr marL="568325" lvl="2" indent="0">
              <a:lnSpc>
                <a:spcPct val="80000"/>
              </a:lnSpc>
              <a:spcAft>
                <a:spcPts val="600"/>
              </a:spcAft>
              <a:buNone/>
            </a:pPr>
            <a:r>
              <a:rPr lang="en-US" altLang="en-US" sz="1600" b="1" dirty="0" smtClean="0">
                <a:latin typeface="Arial" charset="0"/>
                <a:ea typeface="ＭＳ Ｐゴシック" charset="-128"/>
              </a:rPr>
              <a:t>Total SRAM usage ≈ 285/512 = 56%</a:t>
            </a:r>
            <a:endParaRPr lang="en-US" altLang="en-US" sz="2000" b="1" dirty="0">
              <a:latin typeface="Arial" charset="0"/>
              <a:ea typeface="ＭＳ Ｐゴシック" charset="-128"/>
            </a:endParaRPr>
          </a:p>
          <a:p>
            <a:pPr lvl="1">
              <a:lnSpc>
                <a:spcPct val="80000"/>
              </a:lnSpc>
              <a:spcAft>
                <a:spcPts val="600"/>
              </a:spcAft>
            </a:pPr>
            <a:r>
              <a:rPr lang="en-US" altLang="en-US" sz="1600" dirty="0" smtClean="0">
                <a:latin typeface="Arial" charset="0"/>
                <a:ea typeface="ＭＳ Ｐゴシック" charset="-128"/>
              </a:rPr>
              <a:t>MIPs</a:t>
            </a:r>
            <a:r>
              <a:rPr lang="en-US" altLang="en-US" sz="1600" dirty="0">
                <a:latin typeface="Arial" charset="0"/>
                <a:ea typeface="ＭＳ Ｐゴシック" charset="-128"/>
              </a:rPr>
              <a:t>	</a:t>
            </a:r>
            <a:r>
              <a:rPr lang="en-US" altLang="en-US" sz="1600" dirty="0" smtClean="0">
                <a:latin typeface="Arial" charset="0"/>
                <a:ea typeface="ＭＳ Ｐゴシック" charset="-128"/>
              </a:rPr>
              <a:t>12	</a:t>
            </a:r>
            <a:r>
              <a:rPr lang="en-US" altLang="en-US" sz="1600" dirty="0">
                <a:latin typeface="Arial" charset="0"/>
                <a:ea typeface="ＭＳ Ｐゴシック" charset="-128"/>
              </a:rPr>
              <a:t>		</a:t>
            </a:r>
            <a:r>
              <a:rPr lang="en-US" altLang="en-US" sz="1600" b="1" dirty="0" smtClean="0">
                <a:latin typeface="Arial" charset="0"/>
                <a:ea typeface="ＭＳ Ｐゴシック" charset="-128"/>
              </a:rPr>
              <a:t>60% used </a:t>
            </a:r>
            <a:r>
              <a:rPr lang="en-US" altLang="en-US" sz="1600" dirty="0" smtClean="0">
                <a:latin typeface="Arial" charset="0"/>
                <a:ea typeface="ＭＳ Ｐゴシック" charset="-128"/>
              </a:rPr>
              <a:t>(Maximum, dominated by event 					processing during intense SEP events)</a:t>
            </a:r>
            <a:endParaRPr lang="en-US" altLang="en-US" sz="1800" dirty="0" smtClean="0">
              <a:latin typeface="Arial" charset="0"/>
              <a:ea typeface="ＭＳ Ｐゴシック" charset="-128"/>
            </a:endParaRPr>
          </a:p>
          <a:p>
            <a:pPr>
              <a:lnSpc>
                <a:spcPct val="80000"/>
              </a:lnSpc>
              <a:spcAft>
                <a:spcPts val="600"/>
              </a:spcAft>
            </a:pPr>
            <a:r>
              <a:rPr lang="en-US" altLang="en-US" sz="2000" b="1" dirty="0" smtClean="0">
                <a:latin typeface="Arial" charset="0"/>
                <a:ea typeface="ＭＳ Ｐゴシック" charset="-128"/>
              </a:rPr>
              <a:t>DPU </a:t>
            </a:r>
            <a:r>
              <a:rPr lang="en-US" altLang="en-US" sz="2000" b="1" dirty="0">
                <a:latin typeface="Arial" charset="0"/>
                <a:ea typeface="ＭＳ Ｐゴシック" charset="-128"/>
              </a:rPr>
              <a:t>MISC:</a:t>
            </a:r>
          </a:p>
          <a:p>
            <a:pPr lvl="1">
              <a:lnSpc>
                <a:spcPct val="80000"/>
              </a:lnSpc>
              <a:spcAft>
                <a:spcPts val="600"/>
              </a:spcAft>
            </a:pPr>
            <a:r>
              <a:rPr lang="en-US" altLang="en-US" sz="1600" dirty="0" smtClean="0">
                <a:latin typeface="Arial" charset="0"/>
                <a:ea typeface="ＭＳ Ｐゴシック" charset="-128"/>
              </a:rPr>
              <a:t>SRAM	</a:t>
            </a:r>
            <a:r>
              <a:rPr lang="en-US" altLang="en-US" sz="1600" dirty="0">
                <a:latin typeface="Arial" charset="0"/>
                <a:ea typeface="ＭＳ Ｐゴシック" charset="-128"/>
              </a:rPr>
              <a:t> </a:t>
            </a:r>
            <a:r>
              <a:rPr lang="en-US" altLang="en-US" sz="1600" dirty="0" smtClean="0">
                <a:latin typeface="Arial" charset="0"/>
                <a:ea typeface="ＭＳ Ｐゴシック" charset="-128"/>
              </a:rPr>
              <a:t>128kwords </a:t>
            </a:r>
            <a:r>
              <a:rPr lang="en-US" altLang="en-US" sz="1600" dirty="0">
                <a:latin typeface="Arial" charset="0"/>
                <a:ea typeface="ＭＳ Ｐゴシック" charset="-128"/>
              </a:rPr>
              <a:t>available  </a:t>
            </a:r>
            <a:r>
              <a:rPr lang="en-US" altLang="en-US" sz="1600" dirty="0" smtClean="0">
                <a:latin typeface="Arial" charset="0"/>
                <a:ea typeface="ＭＳ Ｐゴシック" charset="-128"/>
              </a:rPr>
              <a:t>(128k </a:t>
            </a:r>
            <a:r>
              <a:rPr lang="en-US" altLang="en-US" sz="1600" dirty="0">
                <a:latin typeface="Arial" charset="0"/>
                <a:ea typeface="ＭＳ Ｐゴシック" charset="-128"/>
              </a:rPr>
              <a:t>x 24 bits) </a:t>
            </a:r>
            <a:endParaRPr lang="en-US" altLang="en-US" sz="1600" dirty="0" smtClean="0">
              <a:latin typeface="Arial" charset="0"/>
              <a:ea typeface="ＭＳ Ｐゴシック" charset="-128"/>
            </a:endParaRPr>
          </a:p>
          <a:p>
            <a:pPr lvl="2">
              <a:lnSpc>
                <a:spcPct val="80000"/>
              </a:lnSpc>
              <a:spcAft>
                <a:spcPts val="600"/>
              </a:spcAft>
            </a:pPr>
            <a:r>
              <a:rPr lang="en-US" altLang="en-US" sz="1600" dirty="0">
                <a:latin typeface="Arial" charset="0"/>
                <a:ea typeface="ＭＳ Ｐゴシック" charset="-128"/>
              </a:rPr>
              <a:t>Basic OS, HK, I/O code + tables	</a:t>
            </a:r>
            <a:r>
              <a:rPr lang="en-US" altLang="en-US" sz="1600" dirty="0" smtClean="0">
                <a:latin typeface="Arial" charset="0"/>
                <a:ea typeface="ＭＳ Ｐゴシック" charset="-128"/>
              </a:rPr>
              <a:t> 20kwords</a:t>
            </a:r>
            <a:endParaRPr lang="en-US" altLang="en-US" sz="1600" dirty="0">
              <a:latin typeface="Arial" charset="0"/>
              <a:ea typeface="ＭＳ Ｐゴシック" charset="-128"/>
            </a:endParaRPr>
          </a:p>
          <a:p>
            <a:pPr lvl="2">
              <a:lnSpc>
                <a:spcPct val="80000"/>
              </a:lnSpc>
              <a:spcAft>
                <a:spcPts val="600"/>
              </a:spcAft>
            </a:pPr>
            <a:r>
              <a:rPr lang="en-US" altLang="en-US" sz="1600" dirty="0" smtClean="0">
                <a:latin typeface="Arial" charset="0"/>
                <a:ea typeface="ＭＳ Ｐゴシック" charset="-128"/>
              </a:rPr>
              <a:t>Detector module data buffers,</a:t>
            </a:r>
          </a:p>
          <a:p>
            <a:pPr marL="568325" lvl="2" indent="0">
              <a:lnSpc>
                <a:spcPct val="80000"/>
              </a:lnSpc>
              <a:spcAft>
                <a:spcPts val="600"/>
              </a:spcAft>
              <a:buNone/>
            </a:pPr>
            <a:r>
              <a:rPr lang="en-US" altLang="en-US" sz="1600" dirty="0">
                <a:latin typeface="Arial" charset="0"/>
                <a:ea typeface="ＭＳ Ｐゴシック" charset="-128"/>
              </a:rPr>
              <a:t>	</a:t>
            </a:r>
            <a:r>
              <a:rPr lang="en-US" altLang="en-US" sz="1600" dirty="0" smtClean="0">
                <a:latin typeface="Arial" charset="0"/>
                <a:ea typeface="ＭＳ Ｐゴシック" charset="-128"/>
              </a:rPr>
              <a:t>&amp; rate accum, double-buffered		 30kwords</a:t>
            </a:r>
          </a:p>
          <a:p>
            <a:pPr lvl="2">
              <a:lnSpc>
                <a:spcPct val="80000"/>
              </a:lnSpc>
              <a:spcAft>
                <a:spcPts val="600"/>
              </a:spcAft>
            </a:pPr>
            <a:r>
              <a:rPr lang="en-US" altLang="en-US" sz="1600" dirty="0" smtClean="0">
                <a:latin typeface="Arial" charset="0"/>
                <a:ea typeface="ＭＳ Ｐゴシック" charset="-128"/>
              </a:rPr>
              <a:t>CCSDS Packet buffers		 30kwords		</a:t>
            </a:r>
            <a:endParaRPr lang="en-US" altLang="en-US" sz="1600" dirty="0">
              <a:latin typeface="Arial" charset="0"/>
              <a:ea typeface="ＭＳ Ｐゴシック" charset="-128"/>
            </a:endParaRPr>
          </a:p>
          <a:p>
            <a:pPr marL="568325" lvl="2" indent="0">
              <a:lnSpc>
                <a:spcPct val="80000"/>
              </a:lnSpc>
              <a:spcAft>
                <a:spcPts val="600"/>
              </a:spcAft>
              <a:buNone/>
            </a:pPr>
            <a:r>
              <a:rPr lang="en-US" altLang="en-US" sz="1600" b="1" dirty="0" smtClean="0">
                <a:latin typeface="Arial" charset="0"/>
                <a:ea typeface="ＭＳ Ｐゴシック" charset="-128"/>
              </a:rPr>
              <a:t>Total SRAM </a:t>
            </a:r>
            <a:r>
              <a:rPr lang="en-US" altLang="en-US" sz="1600" b="1" dirty="0">
                <a:latin typeface="Arial" charset="0"/>
                <a:ea typeface="ＭＳ Ｐゴシック" charset="-128"/>
              </a:rPr>
              <a:t>usage ≈ 8</a:t>
            </a:r>
            <a:r>
              <a:rPr lang="en-US" altLang="en-US" sz="1600" b="1" dirty="0" smtClean="0">
                <a:latin typeface="Arial" charset="0"/>
                <a:ea typeface="ＭＳ Ｐゴシック" charset="-128"/>
              </a:rPr>
              <a:t>0/128 </a:t>
            </a:r>
            <a:r>
              <a:rPr lang="en-US" altLang="en-US" sz="1600" b="1" dirty="0">
                <a:latin typeface="Arial" charset="0"/>
                <a:ea typeface="ＭＳ Ｐゴシック" charset="-128"/>
              </a:rPr>
              <a:t>= </a:t>
            </a:r>
            <a:r>
              <a:rPr lang="en-US" altLang="en-US" sz="1600" b="1" dirty="0" smtClean="0">
                <a:latin typeface="Arial" charset="0"/>
                <a:ea typeface="ＭＳ Ｐゴシック" charset="-128"/>
              </a:rPr>
              <a:t>63%</a:t>
            </a:r>
          </a:p>
          <a:p>
            <a:pPr lvl="1">
              <a:lnSpc>
                <a:spcPct val="80000"/>
              </a:lnSpc>
              <a:spcAft>
                <a:spcPts val="600"/>
              </a:spcAft>
            </a:pPr>
            <a:r>
              <a:rPr lang="en-US" altLang="en-US" sz="1600" dirty="0" smtClean="0">
                <a:latin typeface="Arial" charset="0"/>
                <a:ea typeface="ＭＳ Ｐゴシック" charset="-128"/>
              </a:rPr>
              <a:t>MRAM	2M </a:t>
            </a:r>
            <a:r>
              <a:rPr lang="en-US" altLang="en-US" sz="1600" dirty="0">
                <a:latin typeface="Arial" charset="0"/>
                <a:ea typeface="ＭＳ Ｐゴシック" charset="-128"/>
              </a:rPr>
              <a:t>x 8</a:t>
            </a:r>
            <a:r>
              <a:rPr lang="en-US" altLang="en-US" sz="1600" dirty="0" smtClean="0">
                <a:latin typeface="Arial" charset="0"/>
                <a:ea typeface="ＭＳ Ｐゴシック" charset="-128"/>
              </a:rPr>
              <a:t> </a:t>
            </a:r>
            <a:r>
              <a:rPr lang="en-US" altLang="en-US" sz="1600" dirty="0">
                <a:latin typeface="Arial" charset="0"/>
                <a:ea typeface="ＭＳ Ｐゴシック" charset="-128"/>
              </a:rPr>
              <a:t>bits		</a:t>
            </a:r>
            <a:r>
              <a:rPr lang="en-US" altLang="en-US" sz="1600" b="1" dirty="0" smtClean="0">
                <a:latin typeface="Arial" charset="0"/>
                <a:ea typeface="ＭＳ Ｐゴシック" charset="-128"/>
              </a:rPr>
              <a:t>~70% used </a:t>
            </a:r>
            <a:r>
              <a:rPr lang="en-US" altLang="en-US" sz="1600" dirty="0" smtClean="0">
                <a:latin typeface="Arial" charset="0"/>
                <a:ea typeface="ＭＳ Ｐゴシック" charset="-128"/>
              </a:rPr>
              <a:t>(2 sets of boot images)</a:t>
            </a:r>
            <a:endParaRPr lang="en-US" altLang="en-US" sz="1600" dirty="0">
              <a:latin typeface="Arial" charset="0"/>
              <a:ea typeface="ＭＳ Ｐゴシック" charset="-128"/>
            </a:endParaRPr>
          </a:p>
          <a:p>
            <a:pPr lvl="1">
              <a:lnSpc>
                <a:spcPct val="80000"/>
              </a:lnSpc>
              <a:spcAft>
                <a:spcPts val="600"/>
              </a:spcAft>
            </a:pPr>
            <a:r>
              <a:rPr lang="en-US" altLang="en-US" sz="1600" dirty="0" smtClean="0">
                <a:latin typeface="Arial" charset="0"/>
                <a:ea typeface="ＭＳ Ｐゴシック" charset="-128"/>
              </a:rPr>
              <a:t>MIPs</a:t>
            </a:r>
            <a:r>
              <a:rPr lang="en-US" altLang="en-US" sz="1600" dirty="0">
                <a:latin typeface="Arial" charset="0"/>
                <a:ea typeface="ＭＳ Ｐゴシック" charset="-128"/>
              </a:rPr>
              <a:t>	</a:t>
            </a:r>
            <a:r>
              <a:rPr lang="en-US" altLang="en-US" sz="1600" dirty="0" smtClean="0">
                <a:latin typeface="Arial" charset="0"/>
                <a:ea typeface="ＭＳ Ｐゴシック" charset="-128"/>
              </a:rPr>
              <a:t>12</a:t>
            </a:r>
            <a:r>
              <a:rPr lang="en-US" altLang="en-US" sz="1600" dirty="0">
                <a:latin typeface="Arial" charset="0"/>
                <a:ea typeface="ＭＳ Ｐゴシック" charset="-128"/>
              </a:rPr>
              <a:t>		</a:t>
            </a:r>
            <a:r>
              <a:rPr lang="en-US" altLang="en-US" sz="1600" dirty="0" smtClean="0">
                <a:latin typeface="Arial" charset="0"/>
                <a:ea typeface="ＭＳ Ｐゴシック" charset="-128"/>
              </a:rPr>
              <a:t>	</a:t>
            </a:r>
            <a:r>
              <a:rPr lang="en-US" altLang="en-US" sz="1600" b="1" dirty="0" smtClean="0">
                <a:latin typeface="Arial" charset="0"/>
                <a:ea typeface="ＭＳ Ｐゴシック" charset="-128"/>
              </a:rPr>
              <a:t>30</a:t>
            </a:r>
            <a:r>
              <a:rPr lang="en-US" altLang="en-US" sz="1600" b="1" dirty="0">
                <a:latin typeface="Arial" charset="0"/>
                <a:ea typeface="ＭＳ Ｐゴシック" charset="-128"/>
              </a:rPr>
              <a:t>% </a:t>
            </a:r>
            <a:r>
              <a:rPr lang="en-US" altLang="en-US" sz="1600" b="1" dirty="0" smtClean="0">
                <a:latin typeface="Arial" charset="0"/>
                <a:ea typeface="ＭＳ Ｐゴシック" charset="-128"/>
              </a:rPr>
              <a:t>used</a:t>
            </a:r>
          </a:p>
          <a:p>
            <a:pPr marL="228600" lvl="1" indent="0">
              <a:lnSpc>
                <a:spcPct val="80000"/>
              </a:lnSpc>
              <a:spcBef>
                <a:spcPts val="600"/>
              </a:spcBef>
              <a:spcAft>
                <a:spcPts val="600"/>
              </a:spcAft>
              <a:buNone/>
            </a:pPr>
            <a:r>
              <a:rPr lang="en-US" altLang="en-US" sz="1600" dirty="0" smtClean="0">
                <a:solidFill>
                  <a:srgbClr val="0000B4"/>
                </a:solidFill>
                <a:latin typeface="Arial" charset="0"/>
                <a:ea typeface="ＭＳ Ｐゴシック" charset="-128"/>
              </a:rPr>
              <a:t>Inline with </a:t>
            </a:r>
            <a:r>
              <a:rPr lang="en-US" sz="1600" dirty="0">
                <a:solidFill>
                  <a:srgbClr val="0000B4"/>
                </a:solidFill>
              </a:rPr>
              <a:t>APL Space Exploration Sector </a:t>
            </a:r>
            <a:r>
              <a:rPr lang="en-US" sz="1600" dirty="0" smtClean="0">
                <a:solidFill>
                  <a:srgbClr val="0000B4"/>
                </a:solidFill>
              </a:rPr>
              <a:t>guidelines for processor and memory margins</a:t>
            </a:r>
            <a:endParaRPr lang="en-US" altLang="en-US" sz="1600" dirty="0">
              <a:solidFill>
                <a:srgbClr val="0000B4"/>
              </a:solidFill>
              <a:latin typeface="Arial" charset="0"/>
              <a:ea typeface="ＭＳ Ｐゴシック" charset="-128"/>
            </a:endParaRPr>
          </a:p>
        </p:txBody>
      </p:sp>
    </p:spTree>
    <p:extLst>
      <p:ext uri="{BB962C8B-B14F-4D97-AF65-F5344CB8AC3E}">
        <p14:creationId xmlns:p14="http://schemas.microsoft.com/office/powerpoint/2010/main" val="114321587"/>
      </p:ext>
    </p:extLst>
  </p:cSld>
  <p:clrMapOvr>
    <a:masterClrMapping/>
  </p:clrMapOvr>
  <p:transition xmlns:p14="http://schemas.microsoft.com/office/powerpoint/2010/mai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Integration</a:t>
            </a:r>
            <a:r>
              <a:rPr lang="en-US" dirty="0"/>
              <a:t>, </a:t>
            </a:r>
            <a:r>
              <a:rPr lang="en-US" dirty="0" smtClean="0"/>
              <a:t>Testing </a:t>
            </a:r>
            <a:r>
              <a:rPr lang="en-US" dirty="0"/>
              <a:t>and </a:t>
            </a:r>
            <a:r>
              <a:rPr lang="en-US" dirty="0" smtClean="0"/>
              <a:t>Verification</a:t>
            </a:r>
            <a:endParaRPr lang="en-US" dirty="0"/>
          </a:p>
        </p:txBody>
      </p:sp>
      <p:sp>
        <p:nvSpPr>
          <p:cNvPr id="3" name="Content Placeholder 2"/>
          <p:cNvSpPr>
            <a:spLocks noGrp="1"/>
          </p:cNvSpPr>
          <p:nvPr>
            <p:ph idx="1"/>
          </p:nvPr>
        </p:nvSpPr>
        <p:spPr>
          <a:xfrm>
            <a:off x="261258" y="1132114"/>
            <a:ext cx="8665028" cy="5238524"/>
          </a:xfrm>
        </p:spPr>
        <p:txBody>
          <a:bodyPr/>
          <a:lstStyle/>
          <a:p>
            <a:pPr marL="0" indent="0">
              <a:spcAft>
                <a:spcPts val="1200"/>
              </a:spcAft>
              <a:buNone/>
            </a:pPr>
            <a:r>
              <a:rPr lang="en-US" sz="1600" b="1" dirty="0"/>
              <a:t>The EPI-Hi Flight Software Test Plan </a:t>
            </a:r>
            <a:r>
              <a:rPr lang="en-US" sz="1600" b="1" dirty="0" smtClean="0"/>
              <a:t>document defines </a:t>
            </a:r>
            <a:r>
              <a:rPr lang="en-US" sz="1600" b="1" dirty="0"/>
              <a:t>this plan in detail. </a:t>
            </a:r>
            <a:r>
              <a:rPr lang="en-US" sz="1600" b="1" dirty="0" smtClean="0"/>
              <a:t>The plan includes </a:t>
            </a:r>
            <a:r>
              <a:rPr lang="en-US" sz="1600" b="1" dirty="0"/>
              <a:t>a software requirements verification matrix</a:t>
            </a:r>
            <a:r>
              <a:rPr lang="en-US" sz="1600" b="1" dirty="0" smtClean="0"/>
              <a:t>.</a:t>
            </a:r>
            <a:endParaRPr lang="en-US" sz="1000" b="1" dirty="0"/>
          </a:p>
          <a:p>
            <a:r>
              <a:rPr lang="en-US" sz="1400" dirty="0" smtClean="0"/>
              <a:t>Software </a:t>
            </a:r>
            <a:r>
              <a:rPr lang="en-US" sz="1400" dirty="0"/>
              <a:t>tests will start at the module level. As the code builds up, system-level testing will start, and the majority of the test time will be targeted at the system level. </a:t>
            </a:r>
          </a:p>
          <a:p>
            <a:r>
              <a:rPr lang="en-US" sz="1400" dirty="0" smtClean="0"/>
              <a:t>A </a:t>
            </a:r>
            <a:r>
              <a:rPr lang="en-US" sz="1400" dirty="0"/>
              <a:t>Test Readiness Review will precede formal acceptance testing. SPP Project and ISIS personnel will oversee/participate in this review.</a:t>
            </a:r>
          </a:p>
          <a:p>
            <a:r>
              <a:rPr lang="en-US" sz="1400" dirty="0" smtClean="0"/>
              <a:t>Formal </a:t>
            </a:r>
            <a:r>
              <a:rPr lang="en-US" sz="1400" dirty="0"/>
              <a:t>acceptance tests will be performed on the EPI-Hi instrument, including the flight software, during the EPI-Hi integration and test phase. </a:t>
            </a:r>
          </a:p>
          <a:p>
            <a:r>
              <a:rPr lang="en-US" sz="1400" dirty="0" smtClean="0"/>
              <a:t>During </a:t>
            </a:r>
            <a:r>
              <a:rPr lang="en-US" sz="1400" dirty="0"/>
              <a:t>environmental tests and SPP I&amp;T, more experience will be gained with the flight software, real sensor data, and with controlling the instrument via the SOC-MOC interfaces. Flight software changes may be expected as a result. Any changes in the flight software at this stage will result in CCB review, and a repeat of these </a:t>
            </a:r>
            <a:r>
              <a:rPr lang="en-US" sz="1400" dirty="0" smtClean="0"/>
              <a:t>acceptance </a:t>
            </a:r>
            <a:r>
              <a:rPr lang="en-US" sz="1400" dirty="0"/>
              <a:t>tests. </a:t>
            </a:r>
          </a:p>
          <a:p>
            <a:r>
              <a:rPr lang="en-US" sz="1400" dirty="0" smtClean="0"/>
              <a:t>The </a:t>
            </a:r>
            <a:r>
              <a:rPr lang="en-US" sz="1400" dirty="0"/>
              <a:t>acceptance tests for the EPI-Hi flight software will be designed to verify each of the software functional requirements as called out in the requirements </a:t>
            </a:r>
            <a:r>
              <a:rPr lang="en-US" sz="1400" dirty="0" smtClean="0"/>
              <a:t>documents and </a:t>
            </a:r>
            <a:r>
              <a:rPr lang="en-US" sz="1400" dirty="0"/>
              <a:t>also the functions provided by the Forth operating system, the I/O API, and the multitasking software running on the MISC processors</a:t>
            </a:r>
            <a:r>
              <a:rPr lang="en-US" sz="1400" dirty="0" smtClean="0"/>
              <a:t>.</a:t>
            </a:r>
          </a:p>
          <a:p>
            <a:r>
              <a:rPr lang="en-US" sz="1400" dirty="0" smtClean="0"/>
              <a:t>Most of the acceptance tests are enshrined in a </a:t>
            </a:r>
            <a:r>
              <a:rPr lang="en-US" sz="1400" b="1" dirty="0" smtClean="0"/>
              <a:t>scripted Comprehensive Performance Test </a:t>
            </a:r>
            <a:r>
              <a:rPr lang="en-US" sz="1400" dirty="0" smtClean="0"/>
              <a:t>that is run at regular intervals during environmental tests and I&amp;T by the EPI-Hi team. </a:t>
            </a:r>
            <a:endParaRPr lang="en-US" sz="1400" dirty="0"/>
          </a:p>
          <a:p>
            <a:r>
              <a:rPr lang="en-US" sz="1400" b="1" dirty="0" smtClean="0"/>
              <a:t>A </a:t>
            </a:r>
            <a:r>
              <a:rPr lang="en-US" sz="1400" b="1" dirty="0"/>
              <a:t>software requirements verification matrix </a:t>
            </a:r>
            <a:r>
              <a:rPr lang="en-US" sz="1400" b="1" dirty="0" smtClean="0"/>
              <a:t>is maintained </a:t>
            </a:r>
            <a:r>
              <a:rPr lang="en-US" sz="1400" b="1" dirty="0"/>
              <a:t>by the EPI-Hi team</a:t>
            </a:r>
            <a:r>
              <a:rPr lang="en-US" sz="1400" dirty="0"/>
              <a:t> to aid in verifying that the software meets the requirements. The matrix </a:t>
            </a:r>
            <a:r>
              <a:rPr lang="en-US" sz="1400" dirty="0" smtClean="0"/>
              <a:t>is </a:t>
            </a:r>
            <a:r>
              <a:rPr lang="en-US" sz="1400" dirty="0"/>
              <a:t>available for review by the SPP Project. A preliminary software requirements verification matrix will be presented at CDR and a final version will be presented at the Software Acceptance Review, following successful completion of the acceptance tests.</a:t>
            </a:r>
          </a:p>
          <a:p>
            <a:r>
              <a:rPr lang="en-US" sz="1400" dirty="0" smtClean="0"/>
              <a:t>A </a:t>
            </a:r>
            <a:r>
              <a:rPr lang="en-US" sz="1400" dirty="0"/>
              <a:t>Software Acceptance Review will follow the successful completion of the acceptance tests, and the EPI-Hi team will present a test report. SPP Project will oversee/participate in this review.</a:t>
            </a:r>
          </a:p>
          <a:p>
            <a:endParaRPr lang="en-US" sz="2000" dirty="0"/>
          </a:p>
        </p:txBody>
      </p:sp>
    </p:spTree>
    <p:extLst>
      <p:ext uri="{BB962C8B-B14F-4D97-AF65-F5344CB8AC3E}">
        <p14:creationId xmlns:p14="http://schemas.microsoft.com/office/powerpoint/2010/main" val="3922532637"/>
      </p:ext>
    </p:extLst>
  </p:cSld>
  <p:clrMapOvr>
    <a:masterClrMapping/>
  </p:clrMapOvr>
  <p:transition xmlns:p14="http://schemas.microsoft.com/office/powerpoint/2010/mai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p:txBody>
          <a:bodyPr/>
          <a:lstStyle/>
          <a:p>
            <a:pPr eaLnBrk="1" hangingPunct="1"/>
            <a:r>
              <a:rPr lang="en-US" dirty="0" smtClean="0">
                <a:latin typeface="Arial" charset="0"/>
              </a:rPr>
              <a:t>Personnel</a:t>
            </a:r>
            <a:endParaRPr lang="en-US" dirty="0">
              <a:latin typeface="Arial" charset="0"/>
            </a:endParaRPr>
          </a:p>
        </p:txBody>
      </p:sp>
      <p:sp>
        <p:nvSpPr>
          <p:cNvPr id="17412" name="Rectangle 3"/>
          <p:cNvSpPr>
            <a:spLocks noGrp="1" noChangeArrowheads="1"/>
          </p:cNvSpPr>
          <p:nvPr>
            <p:ph type="body" idx="1"/>
          </p:nvPr>
        </p:nvSpPr>
        <p:spPr/>
        <p:txBody>
          <a:bodyPr/>
          <a:lstStyle/>
          <a:p>
            <a:pPr eaLnBrk="1" hangingPunct="1">
              <a:lnSpc>
                <a:spcPct val="90000"/>
              </a:lnSpc>
            </a:pPr>
            <a:r>
              <a:rPr lang="en-US" dirty="0" smtClean="0">
                <a:latin typeface="Arial" charset="0"/>
              </a:rPr>
              <a:t>High-level science requirements and algorithms</a:t>
            </a:r>
          </a:p>
          <a:p>
            <a:pPr marL="563563" lvl="2" indent="0">
              <a:lnSpc>
                <a:spcPct val="90000"/>
              </a:lnSpc>
              <a:buNone/>
            </a:pPr>
            <a:r>
              <a:rPr lang="en-US" dirty="0" smtClean="0">
                <a:latin typeface="Arial" charset="0"/>
              </a:rPr>
              <a:t>Mark Wiedenbeck</a:t>
            </a:r>
          </a:p>
          <a:p>
            <a:pPr marL="563563" lvl="2" indent="0">
              <a:lnSpc>
                <a:spcPct val="90000"/>
              </a:lnSpc>
              <a:buNone/>
            </a:pPr>
            <a:r>
              <a:rPr lang="en-US" dirty="0" smtClean="0">
                <a:latin typeface="Arial" charset="0"/>
              </a:rPr>
              <a:t>Dick Mewaldt</a:t>
            </a:r>
          </a:p>
          <a:p>
            <a:pPr marL="563563" lvl="2" indent="0">
              <a:lnSpc>
                <a:spcPct val="90000"/>
              </a:lnSpc>
              <a:buNone/>
            </a:pPr>
            <a:r>
              <a:rPr lang="en-US" dirty="0" smtClean="0">
                <a:latin typeface="Arial" charset="0"/>
              </a:rPr>
              <a:t>Tycho von Rosenvinge</a:t>
            </a:r>
          </a:p>
          <a:p>
            <a:pPr eaLnBrk="1" hangingPunct="1">
              <a:lnSpc>
                <a:spcPct val="90000"/>
              </a:lnSpc>
            </a:pPr>
            <a:r>
              <a:rPr lang="en-US" dirty="0" smtClean="0">
                <a:latin typeface="Arial" charset="0"/>
              </a:rPr>
              <a:t>Electrical engineer, low-level and hardware-oriented flight software</a:t>
            </a:r>
          </a:p>
          <a:p>
            <a:pPr marL="563563" lvl="2" indent="0">
              <a:lnSpc>
                <a:spcPct val="90000"/>
              </a:lnSpc>
              <a:buNone/>
            </a:pPr>
            <a:r>
              <a:rPr lang="en-US" dirty="0" smtClean="0">
                <a:latin typeface="Arial" charset="0"/>
              </a:rPr>
              <a:t>Rick Cook (Backup: Jill Burnham)</a:t>
            </a:r>
          </a:p>
          <a:p>
            <a:pPr eaLnBrk="1" hangingPunct="1">
              <a:lnSpc>
                <a:spcPct val="90000"/>
              </a:lnSpc>
            </a:pPr>
            <a:r>
              <a:rPr lang="en-US" dirty="0" smtClean="0">
                <a:latin typeface="Arial" charset="0"/>
              </a:rPr>
              <a:t>Science flight software</a:t>
            </a:r>
          </a:p>
          <a:p>
            <a:pPr marL="563563" lvl="2" indent="0">
              <a:lnSpc>
                <a:spcPct val="90000"/>
              </a:lnSpc>
              <a:buNone/>
            </a:pPr>
            <a:r>
              <a:rPr lang="en-US" dirty="0" smtClean="0">
                <a:latin typeface="Arial" charset="0"/>
              </a:rPr>
              <a:t>Andrew Davis (Backup: Hiromasa Miyasaka)</a:t>
            </a:r>
          </a:p>
          <a:p>
            <a:pPr lvl="1">
              <a:lnSpc>
                <a:spcPct val="90000"/>
              </a:lnSpc>
            </a:pPr>
            <a:endParaRPr lang="en-US" dirty="0">
              <a:latin typeface="Arial" charset="0"/>
            </a:endParaRPr>
          </a:p>
          <a:p>
            <a:pPr marL="0" indent="0">
              <a:lnSpc>
                <a:spcPct val="90000"/>
              </a:lnSpc>
              <a:buNone/>
            </a:pPr>
            <a:r>
              <a:rPr lang="en-US" dirty="0" smtClean="0">
                <a:latin typeface="Arial" charset="0"/>
              </a:rPr>
              <a:t>Engineering and flight software personnel have all worked together in same roles for STEREO and NuSTAR missions</a:t>
            </a:r>
          </a:p>
        </p:txBody>
      </p:sp>
    </p:spTree>
    <p:extLst>
      <p:ext uri="{BB962C8B-B14F-4D97-AF65-F5344CB8AC3E}">
        <p14:creationId xmlns:p14="http://schemas.microsoft.com/office/powerpoint/2010/main" val="3978822080"/>
      </p:ext>
    </p:extLst>
  </p:cSld>
  <p:clrMapOvr>
    <a:masterClrMapping/>
  </p:clrMapOvr>
  <p:transition xmlns:p14="http://schemas.microsoft.com/office/powerpoint/2010/mai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206994"/>
            <a:ext cx="7706446" cy="668468"/>
          </a:xfrm>
        </p:spPr>
        <p:txBody>
          <a:bodyPr/>
          <a:lstStyle/>
          <a:p>
            <a:pPr>
              <a:lnSpc>
                <a:spcPct val="75000"/>
              </a:lnSpc>
            </a:pPr>
            <a:r>
              <a:rPr lang="en-US" dirty="0" smtClean="0"/>
              <a:t>Software Maintenance, Configuration Management</a:t>
            </a:r>
            <a:endParaRPr lang="en-US" dirty="0"/>
          </a:p>
        </p:txBody>
      </p:sp>
      <p:sp>
        <p:nvSpPr>
          <p:cNvPr id="3" name="Content Placeholder 2"/>
          <p:cNvSpPr>
            <a:spLocks noGrp="1"/>
          </p:cNvSpPr>
          <p:nvPr>
            <p:ph idx="1"/>
          </p:nvPr>
        </p:nvSpPr>
        <p:spPr>
          <a:xfrm>
            <a:off x="261258" y="1110341"/>
            <a:ext cx="8665028" cy="5464629"/>
          </a:xfrm>
        </p:spPr>
        <p:txBody>
          <a:bodyPr/>
          <a:lstStyle/>
          <a:p>
            <a:pPr marL="0" indent="0">
              <a:spcAft>
                <a:spcPts val="600"/>
              </a:spcAft>
              <a:buNone/>
            </a:pPr>
            <a:r>
              <a:rPr lang="en-US" sz="1800" b="1" dirty="0" smtClean="0"/>
              <a:t>A Configuration Management Plan is contained in Software Development Plan</a:t>
            </a:r>
          </a:p>
          <a:p>
            <a:r>
              <a:rPr lang="en-US" sz="1800" dirty="0" smtClean="0"/>
              <a:t>Version control and software archiving: achieved via subversion version control system (SVN) (http://subversion.apache.org/). The subversion server is hosted and maintained by Caltech Space Radiation Lab IT personnel. It is access-controlled for security, and is backed-up regularly. </a:t>
            </a:r>
          </a:p>
          <a:p>
            <a:r>
              <a:rPr lang="en-US" sz="1800" dirty="0" smtClean="0"/>
              <a:t>The lead engineer will maintain the structure of the SVN repository, including separate source trees for each of the MISC’s flight software, separate directories for different software builds, etc. </a:t>
            </a:r>
          </a:p>
          <a:p>
            <a:r>
              <a:rPr lang="en-US" sz="1800" dirty="0" smtClean="0"/>
              <a:t>All problems and change requests will be documented/tracked in the Software Development Log by the lead engineer. </a:t>
            </a:r>
          </a:p>
          <a:p>
            <a:r>
              <a:rPr lang="en-US" sz="1800" dirty="0" smtClean="0"/>
              <a:t>After the beginning of I&amp;T with flight hardware, all flight software changes will be approved by a CCB prior to being loaded into flight hardware. Also after this point, Version Description Documents (VDDs) will accompany all software releases. The VDD will contain the functionality of the release, a list of closed software problem reports, a list of any liens/workarounds, installation instructions, and a list of deliverable source code files.</a:t>
            </a:r>
          </a:p>
          <a:p>
            <a:r>
              <a:rPr lang="en-US" sz="1800" dirty="0" smtClean="0"/>
              <a:t>The CCB membership will consist of the EPI-Hi lead engineer and software developer, and the EPI-Hi Project Manager, plus any other ISIS or SPP Project engineers that the QA team at SwRI deems necessary.</a:t>
            </a:r>
          </a:p>
          <a:p>
            <a:endParaRPr lang="en-US" sz="2000" dirty="0"/>
          </a:p>
        </p:txBody>
      </p:sp>
    </p:spTree>
    <p:extLst>
      <p:ext uri="{BB962C8B-B14F-4D97-AF65-F5344CB8AC3E}">
        <p14:creationId xmlns:p14="http://schemas.microsoft.com/office/powerpoint/2010/main" val="1624992815"/>
      </p:ext>
    </p:extLst>
  </p:cSld>
  <p:clrMapOvr>
    <a:masterClrMapping/>
  </p:clrMapOvr>
  <p:transition xmlns:p14="http://schemas.microsoft.com/office/powerpoint/2010/mai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683879" y="185100"/>
            <a:ext cx="8126013" cy="675511"/>
          </a:xfrm>
        </p:spPr>
        <p:txBody>
          <a:bodyPr/>
          <a:lstStyle/>
          <a:p>
            <a:pPr eaLnBrk="1" hangingPunct="1"/>
            <a:r>
              <a:rPr lang="en-US" dirty="0">
                <a:latin typeface="Arial" charset="0"/>
              </a:rPr>
              <a:t>Status of Engineering Model Software</a:t>
            </a:r>
          </a:p>
        </p:txBody>
      </p:sp>
      <p:sp>
        <p:nvSpPr>
          <p:cNvPr id="28676" name="Rectangle 3"/>
          <p:cNvSpPr>
            <a:spLocks noGrp="1" noChangeArrowheads="1"/>
          </p:cNvSpPr>
          <p:nvPr>
            <p:ph type="body" idx="1"/>
          </p:nvPr>
        </p:nvSpPr>
        <p:spPr/>
        <p:txBody>
          <a:bodyPr/>
          <a:lstStyle/>
          <a:p>
            <a:pPr eaLnBrk="1" hangingPunct="1"/>
            <a:r>
              <a:rPr lang="en-US" dirty="0" smtClean="0">
                <a:latin typeface="Arial" charset="0"/>
              </a:rPr>
              <a:t>FSW running on EPI-Hi EM-unit in “Flatsat” configuration</a:t>
            </a:r>
          </a:p>
          <a:p>
            <a:pPr eaLnBrk="1" hangingPunct="1"/>
            <a:r>
              <a:rPr lang="en-US" dirty="0" smtClean="0">
                <a:latin typeface="Arial" charset="0"/>
              </a:rPr>
              <a:t>GSEOS EGSE communicating with EM-Unit via either mini or “full” spacecraft emulators</a:t>
            </a:r>
          </a:p>
          <a:p>
            <a:pPr eaLnBrk="1" hangingPunct="1"/>
            <a:r>
              <a:rPr lang="en-US" dirty="0" smtClean="0">
                <a:latin typeface="Arial" charset="0"/>
              </a:rPr>
              <a:t>HK, event, rates, and command-response data flowing from Detector modules to DPU</a:t>
            </a:r>
          </a:p>
          <a:p>
            <a:r>
              <a:rPr lang="en-US" dirty="0" smtClean="0">
                <a:latin typeface="Arial" charset="0"/>
              </a:rPr>
              <a:t>Data in </a:t>
            </a:r>
            <a:r>
              <a:rPr lang="en-US" dirty="0">
                <a:latin typeface="Arial" charset="0"/>
              </a:rPr>
              <a:t>CCSDS </a:t>
            </a:r>
            <a:r>
              <a:rPr lang="en-US" dirty="0" smtClean="0">
                <a:latin typeface="Arial" charset="0"/>
              </a:rPr>
              <a:t>packets, encapsulated in ITFs, flowing from DPU  </a:t>
            </a:r>
            <a:r>
              <a:rPr lang="en-US" dirty="0">
                <a:latin typeface="Arial" charset="0"/>
              </a:rPr>
              <a:t>to </a:t>
            </a:r>
            <a:r>
              <a:rPr lang="en-US" dirty="0" smtClean="0">
                <a:latin typeface="Arial" charset="0"/>
              </a:rPr>
              <a:t>GSEOS</a:t>
            </a:r>
          </a:p>
          <a:p>
            <a:pPr eaLnBrk="1" hangingPunct="1"/>
            <a:r>
              <a:rPr lang="en-US" dirty="0" smtClean="0">
                <a:latin typeface="Arial" charset="0"/>
              </a:rPr>
              <a:t>DPU interpreting virtual 1 PPS time/status ITF from S/C emulator</a:t>
            </a:r>
          </a:p>
          <a:p>
            <a:pPr eaLnBrk="1" hangingPunct="1"/>
            <a:r>
              <a:rPr lang="en-US" dirty="0" smtClean="0">
                <a:latin typeface="Arial" charset="0"/>
              </a:rPr>
              <a:t>Commands and command responses flowing  </a:t>
            </a:r>
            <a:endParaRPr lang="en-US" dirty="0">
              <a:latin typeface="Arial" charset="0"/>
            </a:endParaRPr>
          </a:p>
          <a:p>
            <a:pPr eaLnBrk="1" hangingPunct="1"/>
            <a:endParaRPr lang="en-US" dirty="0">
              <a:latin typeface="Arial" charset="0"/>
            </a:endParaRPr>
          </a:p>
          <a:p>
            <a:pPr eaLnBrk="1" hangingPunct="1"/>
            <a:endParaRPr lang="en-US" dirty="0">
              <a:latin typeface="Arial" charset="0"/>
            </a:endParaRPr>
          </a:p>
          <a:p>
            <a:pPr eaLnBrk="1" hangingPunct="1"/>
            <a:endParaRPr lang="en-US" dirty="0">
              <a:latin typeface="Arial" charset="0"/>
            </a:endParaRPr>
          </a:p>
          <a:p>
            <a:pPr eaLnBrk="1" hangingPunct="1"/>
            <a:endParaRPr lang="en-US" dirty="0">
              <a:latin typeface="Arial" charset="0"/>
            </a:endParaRPr>
          </a:p>
          <a:p>
            <a:pPr eaLnBrk="1" hangingPunct="1"/>
            <a:endParaRPr lang="en-US" dirty="0">
              <a:latin typeface="Arial" charset="0"/>
            </a:endParaRPr>
          </a:p>
          <a:p>
            <a:pPr eaLnBrk="1" hangingPunct="1"/>
            <a:endParaRPr lang="en-US" dirty="0">
              <a:latin typeface="Arial" charset="0"/>
            </a:endParaRPr>
          </a:p>
          <a:p>
            <a:pPr eaLnBrk="1" hangingPunct="1"/>
            <a:endParaRPr lang="en-US" dirty="0">
              <a:latin typeface="Arial" charset="0"/>
            </a:endParaRPr>
          </a:p>
          <a:p>
            <a:pPr eaLnBrk="1" hangingPunct="1"/>
            <a:endParaRPr lang="en-US" dirty="0">
              <a:latin typeface="Arial" charset="0"/>
            </a:endParaRPr>
          </a:p>
          <a:p>
            <a:pPr eaLnBrk="1" hangingPunct="1"/>
            <a:endParaRPr lang="en-US" dirty="0">
              <a:latin typeface="Arial" charset="0"/>
            </a:endParaRPr>
          </a:p>
        </p:txBody>
      </p:sp>
    </p:spTree>
    <p:extLst>
      <p:ext uri="{BB962C8B-B14F-4D97-AF65-F5344CB8AC3E}">
        <p14:creationId xmlns:p14="http://schemas.microsoft.com/office/powerpoint/2010/main" val="642652737"/>
      </p:ext>
    </p:extLst>
  </p:cSld>
  <p:clrMapOvr>
    <a:masterClrMapping/>
  </p:clrMapOvr>
  <p:transition xmlns:p14="http://schemas.microsoft.com/office/powerpoint/2010/mai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DPU FSW Status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758558261"/>
              </p:ext>
            </p:extLst>
          </p:nvPr>
        </p:nvGraphicFramePr>
        <p:xfrm>
          <a:off x="723900" y="1168400"/>
          <a:ext cx="7661397" cy="5202237"/>
        </p:xfrm>
        <a:graphic>
          <a:graphicData uri="http://schemas.openxmlformats.org/drawingml/2006/table">
            <a:tbl>
              <a:tblPr firstRow="1" firstCol="1" bandRow="1">
                <a:tableStyleId>{5C22544A-7EE6-4342-B048-85BDC9FD1C3A}</a:tableStyleId>
              </a:tblPr>
              <a:tblGrid>
                <a:gridCol w="3260077"/>
                <a:gridCol w="698720"/>
                <a:gridCol w="698720"/>
                <a:gridCol w="698720"/>
                <a:gridCol w="2305160"/>
              </a:tblGrid>
              <a:tr h="176721">
                <a:tc>
                  <a:txBody>
                    <a:bodyPr/>
                    <a:lstStyle/>
                    <a:p>
                      <a:pPr>
                        <a:lnSpc>
                          <a:spcPct val="115000"/>
                        </a:lnSpc>
                        <a:spcAft>
                          <a:spcPts val="600"/>
                        </a:spcAft>
                      </a:pPr>
                      <a:r>
                        <a:rPr lang="en-US" sz="800" dirty="0">
                          <a:solidFill>
                            <a:schemeClr val="tx1"/>
                          </a:solidFill>
                          <a:effectLst/>
                        </a:rPr>
                        <a:t>DPU MISC Flight Software Task</a:t>
                      </a:r>
                      <a:endParaRPr lang="en-US" sz="800" dirty="0">
                        <a:solidFill>
                          <a:schemeClr val="tx1"/>
                        </a:solidFill>
                        <a:effectLst/>
                        <a:latin typeface="Times"/>
                        <a:ea typeface="Times"/>
                        <a:cs typeface="Times New Roman"/>
                      </a:endParaRPr>
                    </a:p>
                  </a:txBody>
                  <a:tcPr marL="48853" marR="48853" marT="0" marB="0"/>
                </a:tc>
                <a:tc>
                  <a:txBody>
                    <a:bodyPr/>
                    <a:lstStyle/>
                    <a:p>
                      <a:pPr>
                        <a:lnSpc>
                          <a:spcPct val="115000"/>
                        </a:lnSpc>
                        <a:spcAft>
                          <a:spcPts val="600"/>
                        </a:spcAft>
                      </a:pPr>
                      <a:r>
                        <a:rPr lang="en-US" sz="800" dirty="0">
                          <a:solidFill>
                            <a:schemeClr val="tx1"/>
                          </a:solidFill>
                          <a:effectLst/>
                        </a:rPr>
                        <a:t>Heritage </a:t>
                      </a:r>
                      <a:endParaRPr lang="en-US" sz="800" dirty="0">
                        <a:solidFill>
                          <a:schemeClr val="tx1"/>
                        </a:solidFill>
                        <a:effectLst/>
                        <a:latin typeface="Times"/>
                        <a:ea typeface="Times"/>
                        <a:cs typeface="Times New Roman"/>
                      </a:endParaRPr>
                    </a:p>
                  </a:txBody>
                  <a:tcPr marL="48853" marR="48853" marT="0" marB="0"/>
                </a:tc>
                <a:tc>
                  <a:txBody>
                    <a:bodyPr/>
                    <a:lstStyle/>
                    <a:p>
                      <a:pPr>
                        <a:lnSpc>
                          <a:spcPct val="115000"/>
                        </a:lnSpc>
                        <a:spcAft>
                          <a:spcPts val="600"/>
                        </a:spcAft>
                      </a:pPr>
                      <a:r>
                        <a:rPr lang="en-US" sz="800" dirty="0">
                          <a:solidFill>
                            <a:schemeClr val="tx1"/>
                          </a:solidFill>
                          <a:effectLst/>
                        </a:rPr>
                        <a:t>% Done</a:t>
                      </a:r>
                      <a:endParaRPr lang="en-US" sz="800" dirty="0">
                        <a:solidFill>
                          <a:schemeClr val="tx1"/>
                        </a:solidFill>
                        <a:effectLst/>
                        <a:latin typeface="Times"/>
                        <a:ea typeface="Times"/>
                        <a:cs typeface="Times New Roman"/>
                      </a:endParaRPr>
                    </a:p>
                  </a:txBody>
                  <a:tcPr marL="48853" marR="48853" marT="0" marB="0"/>
                </a:tc>
                <a:tc>
                  <a:txBody>
                    <a:bodyPr/>
                    <a:lstStyle/>
                    <a:p>
                      <a:pPr>
                        <a:lnSpc>
                          <a:spcPct val="115000"/>
                        </a:lnSpc>
                        <a:spcAft>
                          <a:spcPts val="600"/>
                        </a:spcAft>
                      </a:pPr>
                      <a:r>
                        <a:rPr lang="en-US" sz="800" dirty="0">
                          <a:solidFill>
                            <a:schemeClr val="tx1"/>
                          </a:solidFill>
                          <a:effectLst/>
                        </a:rPr>
                        <a:t>Assignee</a:t>
                      </a:r>
                      <a:endParaRPr lang="en-US" sz="800" dirty="0">
                        <a:solidFill>
                          <a:schemeClr val="tx1"/>
                        </a:solidFill>
                        <a:effectLst/>
                        <a:latin typeface="Times"/>
                        <a:ea typeface="Times"/>
                        <a:cs typeface="Times New Roman"/>
                      </a:endParaRPr>
                    </a:p>
                  </a:txBody>
                  <a:tcPr marL="48853" marR="48853" marT="0" marB="0"/>
                </a:tc>
                <a:tc>
                  <a:txBody>
                    <a:bodyPr/>
                    <a:lstStyle/>
                    <a:p>
                      <a:pPr>
                        <a:lnSpc>
                          <a:spcPct val="115000"/>
                        </a:lnSpc>
                        <a:spcAft>
                          <a:spcPts val="600"/>
                        </a:spcAft>
                      </a:pPr>
                      <a:r>
                        <a:rPr lang="en-US" sz="800" dirty="0">
                          <a:solidFill>
                            <a:schemeClr val="tx1"/>
                          </a:solidFill>
                          <a:effectLst/>
                        </a:rPr>
                        <a:t>Notes</a:t>
                      </a:r>
                      <a:endParaRPr lang="en-US" sz="800" dirty="0">
                        <a:solidFill>
                          <a:schemeClr val="tx1"/>
                        </a:solidFill>
                        <a:effectLst/>
                        <a:latin typeface="Times"/>
                        <a:ea typeface="Times"/>
                        <a:cs typeface="Times New Roman"/>
                      </a:endParaRPr>
                    </a:p>
                  </a:txBody>
                  <a:tcPr marL="48853" marR="48853" marT="0" marB="0"/>
                </a:tc>
              </a:tr>
              <a:tr h="140697">
                <a:tc>
                  <a:txBody>
                    <a:bodyPr/>
                    <a:lstStyle/>
                    <a:p>
                      <a:pPr>
                        <a:lnSpc>
                          <a:spcPct val="115000"/>
                        </a:lnSpc>
                        <a:spcAft>
                          <a:spcPts val="600"/>
                        </a:spcAft>
                      </a:pPr>
                      <a:r>
                        <a:rPr lang="en-US" sz="800" dirty="0">
                          <a:solidFill>
                            <a:schemeClr val="tx1"/>
                          </a:solidFill>
                          <a:effectLst/>
                        </a:rPr>
                        <a:t>Forth operating system and low-level I/O routines</a:t>
                      </a:r>
                      <a:endParaRPr lang="en-US" sz="800" dirty="0">
                        <a:solidFill>
                          <a:schemeClr val="tx1"/>
                        </a:solidFill>
                        <a:effectLst/>
                        <a:latin typeface="Times"/>
                        <a:ea typeface="Times"/>
                        <a:cs typeface="Times New Roman"/>
                      </a:endParaRPr>
                    </a:p>
                  </a:txBody>
                  <a:tcPr marL="48853" marR="48853" marT="0" marB="0"/>
                </a:tc>
                <a:tc>
                  <a:txBody>
                    <a:bodyPr/>
                    <a:lstStyle/>
                    <a:p>
                      <a:pPr>
                        <a:lnSpc>
                          <a:spcPct val="115000"/>
                        </a:lnSpc>
                        <a:spcAft>
                          <a:spcPts val="600"/>
                        </a:spcAft>
                      </a:pPr>
                      <a:r>
                        <a:rPr lang="en-US" sz="800">
                          <a:effectLst/>
                        </a:rPr>
                        <a:t>95%</a:t>
                      </a:r>
                      <a:endParaRPr lang="en-US" sz="800">
                        <a:effectLst/>
                        <a:latin typeface="Times"/>
                        <a:ea typeface="Times"/>
                        <a:cs typeface="Times New Roman"/>
                      </a:endParaRPr>
                    </a:p>
                  </a:txBody>
                  <a:tcPr marL="48853" marR="48853" marT="0" marB="0"/>
                </a:tc>
                <a:tc>
                  <a:txBody>
                    <a:bodyPr/>
                    <a:lstStyle/>
                    <a:p>
                      <a:pPr>
                        <a:lnSpc>
                          <a:spcPct val="115000"/>
                        </a:lnSpc>
                        <a:spcAft>
                          <a:spcPts val="600"/>
                        </a:spcAft>
                      </a:pPr>
                      <a:r>
                        <a:rPr lang="en-US" sz="800">
                          <a:effectLst/>
                        </a:rPr>
                        <a:t>100%</a:t>
                      </a:r>
                      <a:endParaRPr lang="en-US" sz="800">
                        <a:effectLst/>
                        <a:latin typeface="Times"/>
                        <a:ea typeface="Times"/>
                        <a:cs typeface="Times New Roman"/>
                      </a:endParaRPr>
                    </a:p>
                  </a:txBody>
                  <a:tcPr marL="48853" marR="48853" marT="0" marB="0"/>
                </a:tc>
                <a:tc>
                  <a:txBody>
                    <a:bodyPr/>
                    <a:lstStyle/>
                    <a:p>
                      <a:pPr>
                        <a:lnSpc>
                          <a:spcPct val="115000"/>
                        </a:lnSpc>
                        <a:spcAft>
                          <a:spcPts val="600"/>
                        </a:spcAft>
                      </a:pPr>
                      <a:r>
                        <a:rPr lang="en-US" sz="800">
                          <a:effectLst/>
                        </a:rPr>
                        <a:t>WRC</a:t>
                      </a:r>
                      <a:endParaRPr lang="en-US" sz="800">
                        <a:effectLst/>
                        <a:latin typeface="Times"/>
                        <a:ea typeface="Times"/>
                        <a:cs typeface="Times New Roman"/>
                      </a:endParaRPr>
                    </a:p>
                  </a:txBody>
                  <a:tcPr marL="48853" marR="48853" marT="0" marB="0"/>
                </a:tc>
                <a:tc>
                  <a:txBody>
                    <a:bodyPr/>
                    <a:lstStyle/>
                    <a:p>
                      <a:pPr>
                        <a:lnSpc>
                          <a:spcPct val="115000"/>
                        </a:lnSpc>
                        <a:spcAft>
                          <a:spcPts val="600"/>
                        </a:spcAft>
                      </a:pPr>
                      <a:r>
                        <a:rPr lang="en-US" sz="800">
                          <a:effectLst/>
                        </a:rPr>
                        <a:t> </a:t>
                      </a:r>
                      <a:endParaRPr lang="en-US" sz="800">
                        <a:effectLst/>
                        <a:latin typeface="Times"/>
                        <a:ea typeface="Times"/>
                        <a:cs typeface="Times New Roman"/>
                      </a:endParaRPr>
                    </a:p>
                  </a:txBody>
                  <a:tcPr marL="48853" marR="48853" marT="0" marB="0"/>
                </a:tc>
              </a:tr>
              <a:tr h="140697">
                <a:tc>
                  <a:txBody>
                    <a:bodyPr/>
                    <a:lstStyle/>
                    <a:p>
                      <a:pPr>
                        <a:lnSpc>
                          <a:spcPct val="115000"/>
                        </a:lnSpc>
                        <a:spcAft>
                          <a:spcPts val="600"/>
                        </a:spcAft>
                      </a:pPr>
                      <a:r>
                        <a:rPr lang="en-US" sz="800" dirty="0">
                          <a:solidFill>
                            <a:schemeClr val="tx1"/>
                          </a:solidFill>
                          <a:effectLst/>
                        </a:rPr>
                        <a:t>Power-on and initialization sequence management</a:t>
                      </a:r>
                      <a:endParaRPr lang="en-US" sz="800" dirty="0">
                        <a:solidFill>
                          <a:schemeClr val="tx1"/>
                        </a:solidFill>
                        <a:effectLst/>
                        <a:latin typeface="Times"/>
                        <a:ea typeface="Times"/>
                        <a:cs typeface="Times New Roman"/>
                      </a:endParaRPr>
                    </a:p>
                  </a:txBody>
                  <a:tcPr marL="48853" marR="48853" marT="0" marB="0"/>
                </a:tc>
                <a:tc>
                  <a:txBody>
                    <a:bodyPr/>
                    <a:lstStyle/>
                    <a:p>
                      <a:pPr>
                        <a:lnSpc>
                          <a:spcPct val="115000"/>
                        </a:lnSpc>
                        <a:spcAft>
                          <a:spcPts val="600"/>
                        </a:spcAft>
                      </a:pPr>
                      <a:r>
                        <a:rPr lang="en-US" sz="800">
                          <a:effectLst/>
                        </a:rPr>
                        <a:t>60%</a:t>
                      </a:r>
                      <a:endParaRPr lang="en-US" sz="800">
                        <a:effectLst/>
                        <a:latin typeface="Times"/>
                        <a:ea typeface="Times"/>
                        <a:cs typeface="Times New Roman"/>
                      </a:endParaRPr>
                    </a:p>
                  </a:txBody>
                  <a:tcPr marL="48853" marR="48853" marT="0" marB="0"/>
                </a:tc>
                <a:tc>
                  <a:txBody>
                    <a:bodyPr/>
                    <a:lstStyle/>
                    <a:p>
                      <a:pPr>
                        <a:lnSpc>
                          <a:spcPct val="115000"/>
                        </a:lnSpc>
                        <a:spcAft>
                          <a:spcPts val="600"/>
                        </a:spcAft>
                      </a:pPr>
                      <a:r>
                        <a:rPr lang="en-US" sz="800" dirty="0" smtClean="0">
                          <a:effectLst/>
                        </a:rPr>
                        <a:t>80%</a:t>
                      </a:r>
                      <a:endParaRPr lang="en-US" sz="800" dirty="0">
                        <a:effectLst/>
                        <a:latin typeface="Times"/>
                        <a:ea typeface="Times"/>
                        <a:cs typeface="Times New Roman"/>
                      </a:endParaRPr>
                    </a:p>
                  </a:txBody>
                  <a:tcPr marL="48853" marR="48853" marT="0" marB="0"/>
                </a:tc>
                <a:tc>
                  <a:txBody>
                    <a:bodyPr/>
                    <a:lstStyle/>
                    <a:p>
                      <a:pPr>
                        <a:lnSpc>
                          <a:spcPct val="115000"/>
                        </a:lnSpc>
                        <a:spcAft>
                          <a:spcPts val="600"/>
                        </a:spcAft>
                      </a:pPr>
                      <a:r>
                        <a:rPr lang="en-US" sz="800">
                          <a:effectLst/>
                        </a:rPr>
                        <a:t>WRC</a:t>
                      </a:r>
                      <a:endParaRPr lang="en-US" sz="800">
                        <a:effectLst/>
                        <a:latin typeface="Times"/>
                        <a:ea typeface="Times"/>
                        <a:cs typeface="Times New Roman"/>
                      </a:endParaRPr>
                    </a:p>
                  </a:txBody>
                  <a:tcPr marL="48853" marR="48853" marT="0" marB="0"/>
                </a:tc>
                <a:tc>
                  <a:txBody>
                    <a:bodyPr/>
                    <a:lstStyle/>
                    <a:p>
                      <a:pPr>
                        <a:lnSpc>
                          <a:spcPct val="115000"/>
                        </a:lnSpc>
                        <a:spcAft>
                          <a:spcPts val="600"/>
                        </a:spcAft>
                      </a:pPr>
                      <a:r>
                        <a:rPr lang="en-US" sz="800">
                          <a:effectLst/>
                        </a:rPr>
                        <a:t> </a:t>
                      </a:r>
                      <a:endParaRPr lang="en-US" sz="800">
                        <a:effectLst/>
                        <a:latin typeface="Times"/>
                        <a:ea typeface="Times"/>
                        <a:cs typeface="Times New Roman"/>
                      </a:endParaRPr>
                    </a:p>
                  </a:txBody>
                  <a:tcPr marL="48853" marR="48853" marT="0" marB="0"/>
                </a:tc>
              </a:tr>
              <a:tr h="281395">
                <a:tc>
                  <a:txBody>
                    <a:bodyPr/>
                    <a:lstStyle/>
                    <a:p>
                      <a:pPr>
                        <a:lnSpc>
                          <a:spcPct val="115000"/>
                        </a:lnSpc>
                        <a:spcAft>
                          <a:spcPts val="600"/>
                        </a:spcAft>
                      </a:pPr>
                      <a:r>
                        <a:rPr lang="en-US" sz="800" dirty="0">
                          <a:solidFill>
                            <a:schemeClr val="tx1"/>
                          </a:solidFill>
                          <a:effectLst/>
                        </a:rPr>
                        <a:t>Detector module MISC serial boot sequence management</a:t>
                      </a:r>
                      <a:endParaRPr lang="en-US" sz="800" dirty="0">
                        <a:solidFill>
                          <a:schemeClr val="tx1"/>
                        </a:solidFill>
                        <a:effectLst/>
                        <a:latin typeface="Times"/>
                        <a:ea typeface="Times"/>
                        <a:cs typeface="Times New Roman"/>
                      </a:endParaRPr>
                    </a:p>
                  </a:txBody>
                  <a:tcPr marL="48853" marR="48853" marT="0" marB="0"/>
                </a:tc>
                <a:tc>
                  <a:txBody>
                    <a:bodyPr/>
                    <a:lstStyle/>
                    <a:p>
                      <a:pPr>
                        <a:lnSpc>
                          <a:spcPct val="115000"/>
                        </a:lnSpc>
                        <a:spcAft>
                          <a:spcPts val="600"/>
                        </a:spcAft>
                      </a:pPr>
                      <a:r>
                        <a:rPr lang="en-US" sz="800">
                          <a:effectLst/>
                        </a:rPr>
                        <a:t>80%</a:t>
                      </a:r>
                      <a:endParaRPr lang="en-US" sz="800">
                        <a:effectLst/>
                        <a:latin typeface="Times"/>
                        <a:ea typeface="Times"/>
                        <a:cs typeface="Times New Roman"/>
                      </a:endParaRPr>
                    </a:p>
                  </a:txBody>
                  <a:tcPr marL="48853" marR="48853" marT="0" marB="0"/>
                </a:tc>
                <a:tc>
                  <a:txBody>
                    <a:bodyPr/>
                    <a:lstStyle/>
                    <a:p>
                      <a:pPr>
                        <a:lnSpc>
                          <a:spcPct val="115000"/>
                        </a:lnSpc>
                        <a:spcAft>
                          <a:spcPts val="600"/>
                        </a:spcAft>
                      </a:pPr>
                      <a:r>
                        <a:rPr lang="en-US" sz="800" dirty="0">
                          <a:effectLst/>
                        </a:rPr>
                        <a:t>100%</a:t>
                      </a:r>
                      <a:endParaRPr lang="en-US" sz="800" dirty="0">
                        <a:effectLst/>
                        <a:latin typeface="Times"/>
                        <a:ea typeface="Times"/>
                        <a:cs typeface="Times New Roman"/>
                      </a:endParaRPr>
                    </a:p>
                  </a:txBody>
                  <a:tcPr marL="48853" marR="48853" marT="0" marB="0"/>
                </a:tc>
                <a:tc>
                  <a:txBody>
                    <a:bodyPr/>
                    <a:lstStyle/>
                    <a:p>
                      <a:pPr>
                        <a:lnSpc>
                          <a:spcPct val="115000"/>
                        </a:lnSpc>
                        <a:spcAft>
                          <a:spcPts val="600"/>
                        </a:spcAft>
                      </a:pPr>
                      <a:r>
                        <a:rPr lang="en-US" sz="800">
                          <a:effectLst/>
                        </a:rPr>
                        <a:t>WRC</a:t>
                      </a:r>
                      <a:endParaRPr lang="en-US" sz="800">
                        <a:effectLst/>
                        <a:latin typeface="Times"/>
                        <a:ea typeface="Times"/>
                        <a:cs typeface="Times New Roman"/>
                      </a:endParaRPr>
                    </a:p>
                  </a:txBody>
                  <a:tcPr marL="48853" marR="48853" marT="0" marB="0"/>
                </a:tc>
                <a:tc>
                  <a:txBody>
                    <a:bodyPr/>
                    <a:lstStyle/>
                    <a:p>
                      <a:pPr>
                        <a:lnSpc>
                          <a:spcPct val="115000"/>
                        </a:lnSpc>
                        <a:spcAft>
                          <a:spcPts val="600"/>
                        </a:spcAft>
                      </a:pPr>
                      <a:r>
                        <a:rPr lang="en-US" sz="800">
                          <a:effectLst/>
                        </a:rPr>
                        <a:t> </a:t>
                      </a:r>
                      <a:endParaRPr lang="en-US" sz="800">
                        <a:effectLst/>
                        <a:latin typeface="Times"/>
                        <a:ea typeface="Times"/>
                        <a:cs typeface="Times New Roman"/>
                      </a:endParaRPr>
                    </a:p>
                  </a:txBody>
                  <a:tcPr marL="48853" marR="48853" marT="0" marB="0"/>
                </a:tc>
              </a:tr>
              <a:tr h="140697">
                <a:tc>
                  <a:txBody>
                    <a:bodyPr/>
                    <a:lstStyle/>
                    <a:p>
                      <a:pPr>
                        <a:lnSpc>
                          <a:spcPct val="115000"/>
                        </a:lnSpc>
                        <a:spcAft>
                          <a:spcPts val="600"/>
                        </a:spcAft>
                      </a:pPr>
                      <a:r>
                        <a:rPr lang="en-US" sz="800" dirty="0">
                          <a:solidFill>
                            <a:schemeClr val="tx1"/>
                          </a:solidFill>
                          <a:effectLst/>
                        </a:rPr>
                        <a:t>Command Table Maintenance</a:t>
                      </a:r>
                      <a:endParaRPr lang="en-US" sz="800" dirty="0">
                        <a:solidFill>
                          <a:schemeClr val="tx1"/>
                        </a:solidFill>
                        <a:effectLst/>
                        <a:latin typeface="Times"/>
                        <a:ea typeface="Times"/>
                        <a:cs typeface="Times New Roman"/>
                      </a:endParaRPr>
                    </a:p>
                  </a:txBody>
                  <a:tcPr marL="48853" marR="48853" marT="0" marB="0"/>
                </a:tc>
                <a:tc>
                  <a:txBody>
                    <a:bodyPr/>
                    <a:lstStyle/>
                    <a:p>
                      <a:pPr>
                        <a:lnSpc>
                          <a:spcPct val="115000"/>
                        </a:lnSpc>
                        <a:spcAft>
                          <a:spcPts val="600"/>
                        </a:spcAft>
                      </a:pPr>
                      <a:r>
                        <a:rPr lang="en-US" sz="800">
                          <a:effectLst/>
                        </a:rPr>
                        <a:t>100%</a:t>
                      </a:r>
                      <a:endParaRPr lang="en-US" sz="800">
                        <a:effectLst/>
                        <a:latin typeface="Times"/>
                        <a:ea typeface="Times"/>
                        <a:cs typeface="Times New Roman"/>
                      </a:endParaRPr>
                    </a:p>
                  </a:txBody>
                  <a:tcPr marL="48853" marR="48853" marT="0" marB="0"/>
                </a:tc>
                <a:tc>
                  <a:txBody>
                    <a:bodyPr/>
                    <a:lstStyle/>
                    <a:p>
                      <a:pPr>
                        <a:lnSpc>
                          <a:spcPct val="115000"/>
                        </a:lnSpc>
                        <a:spcAft>
                          <a:spcPts val="600"/>
                        </a:spcAft>
                      </a:pPr>
                      <a:r>
                        <a:rPr lang="en-US" sz="800" dirty="0">
                          <a:effectLst/>
                        </a:rPr>
                        <a:t>100%</a:t>
                      </a:r>
                      <a:endParaRPr lang="en-US" sz="800" dirty="0">
                        <a:effectLst/>
                        <a:latin typeface="Times"/>
                        <a:ea typeface="Times"/>
                        <a:cs typeface="Times New Roman"/>
                      </a:endParaRPr>
                    </a:p>
                  </a:txBody>
                  <a:tcPr marL="48853" marR="48853" marT="0" marB="0"/>
                </a:tc>
                <a:tc>
                  <a:txBody>
                    <a:bodyPr/>
                    <a:lstStyle/>
                    <a:p>
                      <a:pPr>
                        <a:lnSpc>
                          <a:spcPct val="115000"/>
                        </a:lnSpc>
                        <a:spcAft>
                          <a:spcPts val="600"/>
                        </a:spcAft>
                      </a:pPr>
                      <a:r>
                        <a:rPr lang="en-US" sz="800">
                          <a:effectLst/>
                        </a:rPr>
                        <a:t>WRC</a:t>
                      </a:r>
                      <a:endParaRPr lang="en-US" sz="800">
                        <a:effectLst/>
                        <a:latin typeface="Times"/>
                        <a:ea typeface="Times"/>
                        <a:cs typeface="Times New Roman"/>
                      </a:endParaRPr>
                    </a:p>
                  </a:txBody>
                  <a:tcPr marL="48853" marR="48853" marT="0" marB="0"/>
                </a:tc>
                <a:tc>
                  <a:txBody>
                    <a:bodyPr/>
                    <a:lstStyle/>
                    <a:p>
                      <a:pPr>
                        <a:lnSpc>
                          <a:spcPct val="115000"/>
                        </a:lnSpc>
                        <a:spcAft>
                          <a:spcPts val="600"/>
                        </a:spcAft>
                      </a:pPr>
                      <a:r>
                        <a:rPr lang="en-US" sz="800">
                          <a:effectLst/>
                        </a:rPr>
                        <a:t> </a:t>
                      </a:r>
                      <a:endParaRPr lang="en-US" sz="800">
                        <a:effectLst/>
                        <a:latin typeface="Times"/>
                        <a:ea typeface="Times"/>
                        <a:cs typeface="Times New Roman"/>
                      </a:endParaRPr>
                    </a:p>
                  </a:txBody>
                  <a:tcPr marL="48853" marR="48853" marT="0" marB="0"/>
                </a:tc>
              </a:tr>
              <a:tr h="169075">
                <a:tc>
                  <a:txBody>
                    <a:bodyPr/>
                    <a:lstStyle/>
                    <a:p>
                      <a:pPr>
                        <a:lnSpc>
                          <a:spcPct val="115000"/>
                        </a:lnSpc>
                        <a:spcAft>
                          <a:spcPts val="600"/>
                        </a:spcAft>
                      </a:pPr>
                      <a:r>
                        <a:rPr lang="en-US" sz="800">
                          <a:solidFill>
                            <a:schemeClr val="tx1"/>
                          </a:solidFill>
                          <a:effectLst/>
                        </a:rPr>
                        <a:t>Housekeeping data acquisition</a:t>
                      </a:r>
                      <a:endParaRPr lang="en-US" sz="800">
                        <a:solidFill>
                          <a:schemeClr val="tx1"/>
                        </a:solidFill>
                        <a:effectLst/>
                        <a:latin typeface="Times"/>
                        <a:ea typeface="Times"/>
                        <a:cs typeface="Times New Roman"/>
                      </a:endParaRPr>
                    </a:p>
                  </a:txBody>
                  <a:tcPr marL="48853" marR="48853" marT="0" marB="0"/>
                </a:tc>
                <a:tc>
                  <a:txBody>
                    <a:bodyPr/>
                    <a:lstStyle/>
                    <a:p>
                      <a:pPr>
                        <a:lnSpc>
                          <a:spcPct val="115000"/>
                        </a:lnSpc>
                        <a:spcAft>
                          <a:spcPts val="600"/>
                        </a:spcAft>
                      </a:pPr>
                      <a:r>
                        <a:rPr lang="en-US" sz="800">
                          <a:effectLst/>
                        </a:rPr>
                        <a:t>50%*</a:t>
                      </a:r>
                      <a:endParaRPr lang="en-US" sz="800">
                        <a:effectLst/>
                        <a:latin typeface="Times"/>
                        <a:ea typeface="Times"/>
                        <a:cs typeface="Times New Roman"/>
                      </a:endParaRPr>
                    </a:p>
                  </a:txBody>
                  <a:tcPr marL="48853" marR="48853" marT="0" marB="0"/>
                </a:tc>
                <a:tc>
                  <a:txBody>
                    <a:bodyPr/>
                    <a:lstStyle/>
                    <a:p>
                      <a:pPr>
                        <a:lnSpc>
                          <a:spcPct val="115000"/>
                        </a:lnSpc>
                        <a:spcAft>
                          <a:spcPts val="600"/>
                        </a:spcAft>
                      </a:pPr>
                      <a:r>
                        <a:rPr lang="en-US" sz="800" dirty="0">
                          <a:effectLst/>
                        </a:rPr>
                        <a:t>100%</a:t>
                      </a:r>
                      <a:endParaRPr lang="en-US" sz="800" dirty="0">
                        <a:effectLst/>
                        <a:latin typeface="Times"/>
                        <a:ea typeface="Times"/>
                        <a:cs typeface="Times New Roman"/>
                      </a:endParaRPr>
                    </a:p>
                  </a:txBody>
                  <a:tcPr marL="48853" marR="48853" marT="0" marB="0"/>
                </a:tc>
                <a:tc>
                  <a:txBody>
                    <a:bodyPr/>
                    <a:lstStyle/>
                    <a:p>
                      <a:pPr>
                        <a:lnSpc>
                          <a:spcPct val="115000"/>
                        </a:lnSpc>
                        <a:spcAft>
                          <a:spcPts val="600"/>
                        </a:spcAft>
                      </a:pPr>
                      <a:r>
                        <a:rPr lang="en-US" sz="800">
                          <a:effectLst/>
                        </a:rPr>
                        <a:t>WRC</a:t>
                      </a:r>
                      <a:endParaRPr lang="en-US" sz="800">
                        <a:effectLst/>
                        <a:latin typeface="Times"/>
                        <a:ea typeface="Times"/>
                        <a:cs typeface="Times New Roman"/>
                      </a:endParaRPr>
                    </a:p>
                  </a:txBody>
                  <a:tcPr marL="48853" marR="48853" marT="0" marB="0"/>
                </a:tc>
                <a:tc>
                  <a:txBody>
                    <a:bodyPr/>
                    <a:lstStyle/>
                    <a:p>
                      <a:pPr>
                        <a:lnSpc>
                          <a:spcPct val="115000"/>
                        </a:lnSpc>
                        <a:spcAft>
                          <a:spcPts val="600"/>
                        </a:spcAft>
                      </a:pPr>
                      <a:r>
                        <a:rPr lang="en-US" sz="800">
                          <a:effectLst/>
                        </a:rPr>
                        <a:t> </a:t>
                      </a:r>
                      <a:endParaRPr lang="en-US" sz="800">
                        <a:effectLst/>
                        <a:latin typeface="Times"/>
                        <a:ea typeface="Times"/>
                        <a:cs typeface="Times New Roman"/>
                      </a:endParaRPr>
                    </a:p>
                  </a:txBody>
                  <a:tcPr marL="48853" marR="48853" marT="0" marB="0"/>
                </a:tc>
              </a:tr>
              <a:tr h="281395">
                <a:tc>
                  <a:txBody>
                    <a:bodyPr/>
                    <a:lstStyle/>
                    <a:p>
                      <a:pPr>
                        <a:lnSpc>
                          <a:spcPct val="115000"/>
                        </a:lnSpc>
                        <a:spcAft>
                          <a:spcPts val="600"/>
                        </a:spcAft>
                      </a:pPr>
                      <a:r>
                        <a:rPr lang="en-US" sz="800" dirty="0">
                          <a:solidFill>
                            <a:schemeClr val="tx1"/>
                          </a:solidFill>
                          <a:effectLst/>
                        </a:rPr>
                        <a:t>Inter-MISC communication management, data acquisition and buffering from Peripheral MISCs</a:t>
                      </a:r>
                      <a:endParaRPr lang="en-US" sz="800" dirty="0">
                        <a:solidFill>
                          <a:schemeClr val="tx1"/>
                        </a:solidFill>
                        <a:effectLst/>
                        <a:latin typeface="Times"/>
                        <a:ea typeface="Times"/>
                        <a:cs typeface="Times New Roman"/>
                      </a:endParaRPr>
                    </a:p>
                  </a:txBody>
                  <a:tcPr marL="48853" marR="48853" marT="0" marB="0"/>
                </a:tc>
                <a:tc>
                  <a:txBody>
                    <a:bodyPr/>
                    <a:lstStyle/>
                    <a:p>
                      <a:pPr>
                        <a:lnSpc>
                          <a:spcPct val="115000"/>
                        </a:lnSpc>
                        <a:spcAft>
                          <a:spcPts val="600"/>
                        </a:spcAft>
                      </a:pPr>
                      <a:r>
                        <a:rPr lang="en-US" sz="800">
                          <a:effectLst/>
                        </a:rPr>
                        <a:t>90%</a:t>
                      </a:r>
                      <a:endParaRPr lang="en-US" sz="800">
                        <a:effectLst/>
                        <a:latin typeface="Times"/>
                        <a:ea typeface="Times"/>
                        <a:cs typeface="Times New Roman"/>
                      </a:endParaRPr>
                    </a:p>
                  </a:txBody>
                  <a:tcPr marL="48853" marR="48853" marT="0" marB="0"/>
                </a:tc>
                <a:tc>
                  <a:txBody>
                    <a:bodyPr/>
                    <a:lstStyle/>
                    <a:p>
                      <a:pPr>
                        <a:lnSpc>
                          <a:spcPct val="115000"/>
                        </a:lnSpc>
                        <a:spcAft>
                          <a:spcPts val="600"/>
                        </a:spcAft>
                      </a:pPr>
                      <a:r>
                        <a:rPr lang="en-US" sz="800" dirty="0">
                          <a:effectLst/>
                        </a:rPr>
                        <a:t>100%</a:t>
                      </a:r>
                      <a:endParaRPr lang="en-US" sz="800" dirty="0">
                        <a:effectLst/>
                        <a:latin typeface="Times"/>
                        <a:ea typeface="Times"/>
                        <a:cs typeface="Times New Roman"/>
                      </a:endParaRPr>
                    </a:p>
                  </a:txBody>
                  <a:tcPr marL="48853" marR="48853" marT="0" marB="0"/>
                </a:tc>
                <a:tc>
                  <a:txBody>
                    <a:bodyPr/>
                    <a:lstStyle/>
                    <a:p>
                      <a:pPr>
                        <a:lnSpc>
                          <a:spcPct val="115000"/>
                        </a:lnSpc>
                        <a:spcAft>
                          <a:spcPts val="600"/>
                        </a:spcAft>
                      </a:pPr>
                      <a:r>
                        <a:rPr lang="en-US" sz="800">
                          <a:effectLst/>
                        </a:rPr>
                        <a:t>WRC</a:t>
                      </a:r>
                      <a:endParaRPr lang="en-US" sz="800">
                        <a:effectLst/>
                        <a:latin typeface="Times"/>
                        <a:ea typeface="Times"/>
                        <a:cs typeface="Times New Roman"/>
                      </a:endParaRPr>
                    </a:p>
                  </a:txBody>
                  <a:tcPr marL="48853" marR="48853" marT="0" marB="0"/>
                </a:tc>
                <a:tc>
                  <a:txBody>
                    <a:bodyPr/>
                    <a:lstStyle/>
                    <a:p>
                      <a:pPr>
                        <a:lnSpc>
                          <a:spcPct val="115000"/>
                        </a:lnSpc>
                        <a:spcAft>
                          <a:spcPts val="600"/>
                        </a:spcAft>
                      </a:pPr>
                      <a:r>
                        <a:rPr lang="en-US" sz="800">
                          <a:effectLst/>
                        </a:rPr>
                        <a:t> </a:t>
                      </a:r>
                      <a:endParaRPr lang="en-US" sz="800">
                        <a:effectLst/>
                        <a:latin typeface="Times"/>
                        <a:ea typeface="Times"/>
                        <a:cs typeface="Times New Roman"/>
                      </a:endParaRPr>
                    </a:p>
                  </a:txBody>
                  <a:tcPr marL="48853" marR="48853" marT="0" marB="0"/>
                </a:tc>
              </a:tr>
              <a:tr h="281395">
                <a:tc>
                  <a:txBody>
                    <a:bodyPr/>
                    <a:lstStyle/>
                    <a:p>
                      <a:pPr>
                        <a:lnSpc>
                          <a:spcPct val="115000"/>
                        </a:lnSpc>
                        <a:spcAft>
                          <a:spcPts val="600"/>
                        </a:spcAft>
                      </a:pPr>
                      <a:r>
                        <a:rPr lang="en-US" sz="800" dirty="0">
                          <a:solidFill>
                            <a:schemeClr val="tx1"/>
                          </a:solidFill>
                          <a:effectLst/>
                        </a:rPr>
                        <a:t>Support time-tagged command capability (macros)</a:t>
                      </a:r>
                      <a:endParaRPr lang="en-US" sz="800" dirty="0">
                        <a:solidFill>
                          <a:schemeClr val="tx1"/>
                        </a:solidFill>
                        <a:effectLst/>
                        <a:latin typeface="Times"/>
                        <a:ea typeface="Times"/>
                        <a:cs typeface="Times New Roman"/>
                      </a:endParaRPr>
                    </a:p>
                  </a:txBody>
                  <a:tcPr marL="48853" marR="48853" marT="0" marB="0"/>
                </a:tc>
                <a:tc>
                  <a:txBody>
                    <a:bodyPr/>
                    <a:lstStyle/>
                    <a:p>
                      <a:pPr>
                        <a:lnSpc>
                          <a:spcPct val="115000"/>
                        </a:lnSpc>
                        <a:spcAft>
                          <a:spcPts val="600"/>
                        </a:spcAft>
                      </a:pPr>
                      <a:r>
                        <a:rPr lang="en-US" sz="800">
                          <a:effectLst/>
                        </a:rPr>
                        <a:t>0%</a:t>
                      </a:r>
                      <a:endParaRPr lang="en-US" sz="800">
                        <a:effectLst/>
                        <a:latin typeface="Times"/>
                        <a:ea typeface="Times"/>
                        <a:cs typeface="Times New Roman"/>
                      </a:endParaRPr>
                    </a:p>
                  </a:txBody>
                  <a:tcPr marL="48853" marR="48853" marT="0" marB="0"/>
                </a:tc>
                <a:tc>
                  <a:txBody>
                    <a:bodyPr/>
                    <a:lstStyle/>
                    <a:p>
                      <a:pPr>
                        <a:lnSpc>
                          <a:spcPct val="115000"/>
                        </a:lnSpc>
                        <a:spcAft>
                          <a:spcPts val="600"/>
                        </a:spcAft>
                      </a:pPr>
                      <a:r>
                        <a:rPr lang="en-US" sz="800" dirty="0" smtClean="0">
                          <a:effectLst/>
                        </a:rPr>
                        <a:t>40%</a:t>
                      </a:r>
                      <a:endParaRPr lang="en-US" sz="800" dirty="0">
                        <a:effectLst/>
                        <a:latin typeface="Times"/>
                        <a:ea typeface="Times"/>
                        <a:cs typeface="Times New Roman"/>
                      </a:endParaRPr>
                    </a:p>
                  </a:txBody>
                  <a:tcPr marL="48853" marR="48853" marT="0" marB="0"/>
                </a:tc>
                <a:tc>
                  <a:txBody>
                    <a:bodyPr/>
                    <a:lstStyle/>
                    <a:p>
                      <a:pPr>
                        <a:lnSpc>
                          <a:spcPct val="115000"/>
                        </a:lnSpc>
                        <a:spcAft>
                          <a:spcPts val="600"/>
                        </a:spcAft>
                      </a:pPr>
                      <a:r>
                        <a:rPr lang="en-US" sz="800" dirty="0" smtClean="0">
                          <a:effectLst/>
                        </a:rPr>
                        <a:t>WRC</a:t>
                      </a:r>
                      <a:endParaRPr lang="en-US" sz="800" dirty="0">
                        <a:effectLst/>
                        <a:latin typeface="Times"/>
                        <a:ea typeface="Times"/>
                        <a:cs typeface="Times New Roman"/>
                      </a:endParaRPr>
                    </a:p>
                  </a:txBody>
                  <a:tcPr marL="48853" marR="48853" marT="0" marB="0"/>
                </a:tc>
                <a:tc>
                  <a:txBody>
                    <a:bodyPr/>
                    <a:lstStyle/>
                    <a:p>
                      <a:pPr>
                        <a:lnSpc>
                          <a:spcPct val="115000"/>
                        </a:lnSpc>
                        <a:spcAft>
                          <a:spcPts val="600"/>
                        </a:spcAft>
                      </a:pPr>
                      <a:r>
                        <a:rPr lang="en-US" sz="800" dirty="0" smtClean="0">
                          <a:effectLst/>
                        </a:rPr>
                        <a:t>Algorithm drafted, under review by science team</a:t>
                      </a:r>
                      <a:endParaRPr lang="en-US" sz="800" dirty="0">
                        <a:effectLst/>
                        <a:latin typeface="Times"/>
                        <a:ea typeface="Times"/>
                        <a:cs typeface="Times New Roman"/>
                      </a:endParaRPr>
                    </a:p>
                  </a:txBody>
                  <a:tcPr marL="48853" marR="48853" marT="0" marB="0"/>
                </a:tc>
              </a:tr>
              <a:tr h="281395">
                <a:tc>
                  <a:txBody>
                    <a:bodyPr/>
                    <a:lstStyle/>
                    <a:p>
                      <a:pPr>
                        <a:lnSpc>
                          <a:spcPct val="115000"/>
                        </a:lnSpc>
                        <a:spcAft>
                          <a:spcPts val="600"/>
                        </a:spcAft>
                      </a:pPr>
                      <a:r>
                        <a:rPr lang="en-US" sz="800" dirty="0">
                          <a:solidFill>
                            <a:schemeClr val="tx1"/>
                          </a:solidFill>
                          <a:effectLst/>
                        </a:rPr>
                        <a:t>Setup and control of instrument LVPS and bias supply</a:t>
                      </a:r>
                      <a:endParaRPr lang="en-US" sz="800" dirty="0">
                        <a:solidFill>
                          <a:schemeClr val="tx1"/>
                        </a:solidFill>
                        <a:effectLst/>
                        <a:latin typeface="Times"/>
                        <a:ea typeface="Times"/>
                        <a:cs typeface="Times New Roman"/>
                      </a:endParaRPr>
                    </a:p>
                  </a:txBody>
                  <a:tcPr marL="48853" marR="48853" marT="0" marB="0"/>
                </a:tc>
                <a:tc>
                  <a:txBody>
                    <a:bodyPr/>
                    <a:lstStyle/>
                    <a:p>
                      <a:pPr>
                        <a:lnSpc>
                          <a:spcPct val="115000"/>
                        </a:lnSpc>
                        <a:spcAft>
                          <a:spcPts val="600"/>
                        </a:spcAft>
                      </a:pPr>
                      <a:r>
                        <a:rPr lang="en-US" sz="800">
                          <a:effectLst/>
                        </a:rPr>
                        <a:t>50%*</a:t>
                      </a:r>
                      <a:endParaRPr lang="en-US" sz="800">
                        <a:effectLst/>
                        <a:latin typeface="Times"/>
                        <a:ea typeface="Times"/>
                        <a:cs typeface="Times New Roman"/>
                      </a:endParaRPr>
                    </a:p>
                  </a:txBody>
                  <a:tcPr marL="48853" marR="48853" marT="0" marB="0"/>
                </a:tc>
                <a:tc>
                  <a:txBody>
                    <a:bodyPr/>
                    <a:lstStyle/>
                    <a:p>
                      <a:pPr>
                        <a:lnSpc>
                          <a:spcPct val="115000"/>
                        </a:lnSpc>
                        <a:spcAft>
                          <a:spcPts val="600"/>
                        </a:spcAft>
                      </a:pPr>
                      <a:r>
                        <a:rPr lang="en-US" sz="800">
                          <a:effectLst/>
                        </a:rPr>
                        <a:t>100%</a:t>
                      </a:r>
                      <a:endParaRPr lang="en-US" sz="800">
                        <a:effectLst/>
                        <a:latin typeface="Times"/>
                        <a:ea typeface="Times"/>
                        <a:cs typeface="Times New Roman"/>
                      </a:endParaRPr>
                    </a:p>
                  </a:txBody>
                  <a:tcPr marL="48853" marR="48853" marT="0" marB="0"/>
                </a:tc>
                <a:tc>
                  <a:txBody>
                    <a:bodyPr/>
                    <a:lstStyle/>
                    <a:p>
                      <a:pPr>
                        <a:lnSpc>
                          <a:spcPct val="115000"/>
                        </a:lnSpc>
                        <a:spcAft>
                          <a:spcPts val="600"/>
                        </a:spcAft>
                      </a:pPr>
                      <a:r>
                        <a:rPr lang="en-US" sz="800" dirty="0">
                          <a:effectLst/>
                        </a:rPr>
                        <a:t>WRC</a:t>
                      </a:r>
                      <a:endParaRPr lang="en-US" sz="800" dirty="0">
                        <a:effectLst/>
                        <a:latin typeface="Times"/>
                        <a:ea typeface="Times"/>
                        <a:cs typeface="Times New Roman"/>
                      </a:endParaRPr>
                    </a:p>
                  </a:txBody>
                  <a:tcPr marL="48853" marR="48853" marT="0" marB="0"/>
                </a:tc>
                <a:tc>
                  <a:txBody>
                    <a:bodyPr/>
                    <a:lstStyle/>
                    <a:p>
                      <a:pPr>
                        <a:lnSpc>
                          <a:spcPct val="115000"/>
                        </a:lnSpc>
                        <a:spcAft>
                          <a:spcPts val="600"/>
                        </a:spcAft>
                      </a:pPr>
                      <a:r>
                        <a:rPr lang="en-US" sz="800">
                          <a:effectLst/>
                        </a:rPr>
                        <a:t> </a:t>
                      </a:r>
                      <a:endParaRPr lang="en-US" sz="800">
                        <a:effectLst/>
                        <a:latin typeface="Times"/>
                        <a:ea typeface="Times"/>
                        <a:cs typeface="Times New Roman"/>
                      </a:endParaRPr>
                    </a:p>
                  </a:txBody>
                  <a:tcPr marL="48853" marR="48853" marT="0" marB="0"/>
                </a:tc>
              </a:tr>
              <a:tr h="176721">
                <a:tc>
                  <a:txBody>
                    <a:bodyPr/>
                    <a:lstStyle/>
                    <a:p>
                      <a:pPr>
                        <a:lnSpc>
                          <a:spcPct val="115000"/>
                        </a:lnSpc>
                        <a:spcAft>
                          <a:spcPts val="600"/>
                        </a:spcAft>
                      </a:pPr>
                      <a:r>
                        <a:rPr lang="en-US" sz="800" dirty="0">
                          <a:solidFill>
                            <a:schemeClr val="tx1"/>
                          </a:solidFill>
                          <a:effectLst/>
                        </a:rPr>
                        <a:t>Active control of operational heaters</a:t>
                      </a:r>
                      <a:endParaRPr lang="en-US" sz="800" dirty="0">
                        <a:solidFill>
                          <a:schemeClr val="tx1"/>
                        </a:solidFill>
                        <a:effectLst/>
                        <a:latin typeface="Times"/>
                        <a:ea typeface="Times"/>
                        <a:cs typeface="Times New Roman"/>
                      </a:endParaRPr>
                    </a:p>
                  </a:txBody>
                  <a:tcPr marL="48853" marR="48853" marT="0" marB="0"/>
                </a:tc>
                <a:tc>
                  <a:txBody>
                    <a:bodyPr/>
                    <a:lstStyle/>
                    <a:p>
                      <a:pPr>
                        <a:lnSpc>
                          <a:spcPct val="115000"/>
                        </a:lnSpc>
                        <a:spcAft>
                          <a:spcPts val="600"/>
                        </a:spcAft>
                      </a:pPr>
                      <a:r>
                        <a:rPr lang="en-US" sz="800">
                          <a:effectLst/>
                        </a:rPr>
                        <a:t>80%*</a:t>
                      </a:r>
                      <a:endParaRPr lang="en-US" sz="800">
                        <a:effectLst/>
                        <a:latin typeface="Times"/>
                        <a:ea typeface="Times"/>
                        <a:cs typeface="Times New Roman"/>
                      </a:endParaRPr>
                    </a:p>
                  </a:txBody>
                  <a:tcPr marL="48853" marR="48853" marT="0" marB="0"/>
                </a:tc>
                <a:tc>
                  <a:txBody>
                    <a:bodyPr/>
                    <a:lstStyle/>
                    <a:p>
                      <a:pPr>
                        <a:lnSpc>
                          <a:spcPct val="115000"/>
                        </a:lnSpc>
                        <a:spcAft>
                          <a:spcPts val="600"/>
                        </a:spcAft>
                      </a:pPr>
                      <a:r>
                        <a:rPr lang="en-US" sz="800">
                          <a:effectLst/>
                        </a:rPr>
                        <a:t>100%</a:t>
                      </a:r>
                      <a:endParaRPr lang="en-US" sz="800">
                        <a:effectLst/>
                        <a:latin typeface="Times"/>
                        <a:ea typeface="Times"/>
                        <a:cs typeface="Times New Roman"/>
                      </a:endParaRPr>
                    </a:p>
                  </a:txBody>
                  <a:tcPr marL="48853" marR="48853" marT="0" marB="0"/>
                </a:tc>
                <a:tc>
                  <a:txBody>
                    <a:bodyPr/>
                    <a:lstStyle/>
                    <a:p>
                      <a:pPr>
                        <a:lnSpc>
                          <a:spcPct val="115000"/>
                        </a:lnSpc>
                        <a:spcAft>
                          <a:spcPts val="600"/>
                        </a:spcAft>
                      </a:pPr>
                      <a:r>
                        <a:rPr lang="en-US" sz="800">
                          <a:effectLst/>
                        </a:rPr>
                        <a:t>WRC</a:t>
                      </a:r>
                      <a:endParaRPr lang="en-US" sz="800">
                        <a:effectLst/>
                        <a:latin typeface="Times"/>
                        <a:ea typeface="Times"/>
                        <a:cs typeface="Times New Roman"/>
                      </a:endParaRPr>
                    </a:p>
                  </a:txBody>
                  <a:tcPr marL="48853" marR="48853" marT="0" marB="0"/>
                </a:tc>
                <a:tc>
                  <a:txBody>
                    <a:bodyPr/>
                    <a:lstStyle/>
                    <a:p>
                      <a:pPr>
                        <a:lnSpc>
                          <a:spcPct val="115000"/>
                        </a:lnSpc>
                        <a:spcAft>
                          <a:spcPts val="600"/>
                        </a:spcAft>
                      </a:pPr>
                      <a:r>
                        <a:rPr lang="en-US" sz="800">
                          <a:effectLst/>
                        </a:rPr>
                        <a:t> </a:t>
                      </a:r>
                      <a:endParaRPr lang="en-US" sz="800">
                        <a:effectLst/>
                        <a:latin typeface="Times"/>
                        <a:ea typeface="Times"/>
                        <a:cs typeface="Times New Roman"/>
                      </a:endParaRPr>
                    </a:p>
                  </a:txBody>
                  <a:tcPr marL="48853" marR="48853" marT="0" marB="0"/>
                </a:tc>
              </a:tr>
              <a:tr h="562790">
                <a:tc>
                  <a:txBody>
                    <a:bodyPr/>
                    <a:lstStyle/>
                    <a:p>
                      <a:pPr>
                        <a:lnSpc>
                          <a:spcPct val="115000"/>
                        </a:lnSpc>
                        <a:spcAft>
                          <a:spcPts val="600"/>
                        </a:spcAft>
                      </a:pPr>
                      <a:r>
                        <a:rPr lang="en-US" sz="800" dirty="0">
                          <a:solidFill>
                            <a:schemeClr val="tx1"/>
                          </a:solidFill>
                          <a:effectLst/>
                        </a:rPr>
                        <a:t>Receive/Monitor status, and time-synchronization data from the spacecraft, and perform autonomous mode adjustments as needed</a:t>
                      </a:r>
                      <a:endParaRPr lang="en-US" sz="800" dirty="0">
                        <a:solidFill>
                          <a:schemeClr val="tx1"/>
                        </a:solidFill>
                        <a:effectLst/>
                        <a:latin typeface="Times"/>
                        <a:ea typeface="Times"/>
                        <a:cs typeface="Times New Roman"/>
                      </a:endParaRPr>
                    </a:p>
                  </a:txBody>
                  <a:tcPr marL="48853" marR="48853" marT="0" marB="0"/>
                </a:tc>
                <a:tc>
                  <a:txBody>
                    <a:bodyPr/>
                    <a:lstStyle/>
                    <a:p>
                      <a:pPr>
                        <a:lnSpc>
                          <a:spcPct val="115000"/>
                        </a:lnSpc>
                        <a:spcAft>
                          <a:spcPts val="600"/>
                        </a:spcAft>
                      </a:pPr>
                      <a:r>
                        <a:rPr lang="en-US" sz="800">
                          <a:effectLst/>
                        </a:rPr>
                        <a:t>10%</a:t>
                      </a:r>
                      <a:endParaRPr lang="en-US" sz="800">
                        <a:effectLst/>
                        <a:latin typeface="Times"/>
                        <a:ea typeface="Times"/>
                        <a:cs typeface="Times New Roman"/>
                      </a:endParaRPr>
                    </a:p>
                  </a:txBody>
                  <a:tcPr marL="48853" marR="48853" marT="0" marB="0"/>
                </a:tc>
                <a:tc>
                  <a:txBody>
                    <a:bodyPr/>
                    <a:lstStyle/>
                    <a:p>
                      <a:pPr>
                        <a:lnSpc>
                          <a:spcPct val="115000"/>
                        </a:lnSpc>
                        <a:spcAft>
                          <a:spcPts val="600"/>
                        </a:spcAft>
                      </a:pPr>
                      <a:r>
                        <a:rPr lang="en-US" sz="800" dirty="0">
                          <a:effectLst/>
                        </a:rPr>
                        <a:t>40%</a:t>
                      </a:r>
                      <a:endParaRPr lang="en-US" sz="800" dirty="0">
                        <a:effectLst/>
                        <a:latin typeface="Times"/>
                        <a:ea typeface="Times"/>
                        <a:cs typeface="Times New Roman"/>
                      </a:endParaRPr>
                    </a:p>
                  </a:txBody>
                  <a:tcPr marL="48853" marR="48853" marT="0" marB="0"/>
                </a:tc>
                <a:tc>
                  <a:txBody>
                    <a:bodyPr/>
                    <a:lstStyle/>
                    <a:p>
                      <a:pPr>
                        <a:lnSpc>
                          <a:spcPct val="115000"/>
                        </a:lnSpc>
                        <a:spcAft>
                          <a:spcPts val="600"/>
                        </a:spcAft>
                      </a:pPr>
                      <a:r>
                        <a:rPr lang="en-US" sz="800">
                          <a:effectLst/>
                        </a:rPr>
                        <a:t>WRC</a:t>
                      </a:r>
                      <a:endParaRPr lang="en-US" sz="800">
                        <a:effectLst/>
                        <a:latin typeface="Times"/>
                        <a:ea typeface="Times"/>
                        <a:cs typeface="Times New Roman"/>
                      </a:endParaRPr>
                    </a:p>
                  </a:txBody>
                  <a:tcPr marL="48853" marR="48853" marT="0" marB="0"/>
                </a:tc>
                <a:tc>
                  <a:txBody>
                    <a:bodyPr/>
                    <a:lstStyle/>
                    <a:p>
                      <a:pPr>
                        <a:lnSpc>
                          <a:spcPct val="115000"/>
                        </a:lnSpc>
                        <a:spcAft>
                          <a:spcPts val="600"/>
                        </a:spcAft>
                      </a:pPr>
                      <a:r>
                        <a:rPr lang="en-US" sz="800" dirty="0">
                          <a:effectLst/>
                        </a:rPr>
                        <a:t>Rec/monitor status and time-synch data part of task is 100% done. </a:t>
                      </a:r>
                      <a:r>
                        <a:rPr lang="en-US" sz="800" dirty="0" smtClean="0">
                          <a:effectLst/>
                        </a:rPr>
                        <a:t>Perform </a:t>
                      </a:r>
                      <a:r>
                        <a:rPr lang="en-US" sz="800" dirty="0">
                          <a:effectLst/>
                        </a:rPr>
                        <a:t>autonomous mode adjustments part is 0% done.</a:t>
                      </a:r>
                      <a:endParaRPr lang="en-US" sz="800" dirty="0">
                        <a:effectLst/>
                        <a:latin typeface="Times"/>
                        <a:ea typeface="Times"/>
                        <a:cs typeface="Times New Roman"/>
                      </a:endParaRPr>
                    </a:p>
                  </a:txBody>
                  <a:tcPr marL="48853" marR="48853" marT="0" marB="0"/>
                </a:tc>
              </a:tr>
              <a:tr h="140697">
                <a:tc>
                  <a:txBody>
                    <a:bodyPr/>
                    <a:lstStyle/>
                    <a:p>
                      <a:pPr>
                        <a:lnSpc>
                          <a:spcPct val="115000"/>
                        </a:lnSpc>
                        <a:spcAft>
                          <a:spcPts val="600"/>
                        </a:spcAft>
                      </a:pPr>
                      <a:r>
                        <a:rPr lang="en-US" sz="800" dirty="0">
                          <a:solidFill>
                            <a:schemeClr val="tx1"/>
                          </a:solidFill>
                          <a:effectLst/>
                        </a:rPr>
                        <a:t>Receive and process ground commands</a:t>
                      </a:r>
                      <a:endParaRPr lang="en-US" sz="800" dirty="0">
                        <a:solidFill>
                          <a:schemeClr val="tx1"/>
                        </a:solidFill>
                        <a:effectLst/>
                        <a:latin typeface="Times"/>
                        <a:ea typeface="Times"/>
                        <a:cs typeface="Times New Roman"/>
                      </a:endParaRPr>
                    </a:p>
                  </a:txBody>
                  <a:tcPr marL="48853" marR="48853" marT="0" marB="0"/>
                </a:tc>
                <a:tc>
                  <a:txBody>
                    <a:bodyPr/>
                    <a:lstStyle/>
                    <a:p>
                      <a:pPr>
                        <a:lnSpc>
                          <a:spcPct val="115000"/>
                        </a:lnSpc>
                        <a:spcAft>
                          <a:spcPts val="600"/>
                        </a:spcAft>
                      </a:pPr>
                      <a:r>
                        <a:rPr lang="en-US" sz="800">
                          <a:effectLst/>
                        </a:rPr>
                        <a:t>100%</a:t>
                      </a:r>
                      <a:endParaRPr lang="en-US" sz="800">
                        <a:effectLst/>
                        <a:latin typeface="Times"/>
                        <a:ea typeface="Times"/>
                        <a:cs typeface="Times New Roman"/>
                      </a:endParaRPr>
                    </a:p>
                  </a:txBody>
                  <a:tcPr marL="48853" marR="48853" marT="0" marB="0"/>
                </a:tc>
                <a:tc>
                  <a:txBody>
                    <a:bodyPr/>
                    <a:lstStyle/>
                    <a:p>
                      <a:pPr>
                        <a:lnSpc>
                          <a:spcPct val="115000"/>
                        </a:lnSpc>
                        <a:spcAft>
                          <a:spcPts val="600"/>
                        </a:spcAft>
                      </a:pPr>
                      <a:r>
                        <a:rPr lang="en-US" sz="800">
                          <a:effectLst/>
                        </a:rPr>
                        <a:t>100%</a:t>
                      </a:r>
                      <a:endParaRPr lang="en-US" sz="800">
                        <a:effectLst/>
                        <a:latin typeface="Times"/>
                        <a:ea typeface="Times"/>
                        <a:cs typeface="Times New Roman"/>
                      </a:endParaRPr>
                    </a:p>
                  </a:txBody>
                  <a:tcPr marL="48853" marR="48853" marT="0" marB="0"/>
                </a:tc>
                <a:tc>
                  <a:txBody>
                    <a:bodyPr/>
                    <a:lstStyle/>
                    <a:p>
                      <a:pPr>
                        <a:lnSpc>
                          <a:spcPct val="115000"/>
                        </a:lnSpc>
                        <a:spcAft>
                          <a:spcPts val="600"/>
                        </a:spcAft>
                      </a:pPr>
                      <a:r>
                        <a:rPr lang="en-US" sz="800">
                          <a:effectLst/>
                        </a:rPr>
                        <a:t>WRC</a:t>
                      </a:r>
                      <a:endParaRPr lang="en-US" sz="800">
                        <a:effectLst/>
                        <a:latin typeface="Times"/>
                        <a:ea typeface="Times"/>
                        <a:cs typeface="Times New Roman"/>
                      </a:endParaRPr>
                    </a:p>
                  </a:txBody>
                  <a:tcPr marL="48853" marR="48853" marT="0" marB="0"/>
                </a:tc>
                <a:tc>
                  <a:txBody>
                    <a:bodyPr/>
                    <a:lstStyle/>
                    <a:p>
                      <a:pPr>
                        <a:lnSpc>
                          <a:spcPct val="115000"/>
                        </a:lnSpc>
                        <a:spcAft>
                          <a:spcPts val="600"/>
                        </a:spcAft>
                      </a:pPr>
                      <a:r>
                        <a:rPr lang="en-US" sz="800">
                          <a:effectLst/>
                        </a:rPr>
                        <a:t> </a:t>
                      </a:r>
                      <a:endParaRPr lang="en-US" sz="800">
                        <a:effectLst/>
                        <a:latin typeface="Times"/>
                        <a:ea typeface="Times"/>
                        <a:cs typeface="Times New Roman"/>
                      </a:endParaRPr>
                    </a:p>
                  </a:txBody>
                  <a:tcPr marL="48853" marR="48853" marT="0" marB="0"/>
                </a:tc>
              </a:tr>
              <a:tr h="144861">
                <a:tc>
                  <a:txBody>
                    <a:bodyPr/>
                    <a:lstStyle/>
                    <a:p>
                      <a:pPr>
                        <a:lnSpc>
                          <a:spcPct val="115000"/>
                        </a:lnSpc>
                        <a:spcAft>
                          <a:spcPts val="600"/>
                        </a:spcAft>
                      </a:pPr>
                      <a:r>
                        <a:rPr lang="en-US" sz="800">
                          <a:solidFill>
                            <a:schemeClr val="tx1"/>
                          </a:solidFill>
                          <a:effectLst/>
                        </a:rPr>
                        <a:t>Management of software uploads and MRAM burns</a:t>
                      </a:r>
                      <a:endParaRPr lang="en-US" sz="800">
                        <a:solidFill>
                          <a:schemeClr val="tx1"/>
                        </a:solidFill>
                        <a:effectLst/>
                        <a:latin typeface="Times"/>
                        <a:ea typeface="Times"/>
                        <a:cs typeface="Times New Roman"/>
                      </a:endParaRPr>
                    </a:p>
                  </a:txBody>
                  <a:tcPr marL="48853" marR="48853" marT="0" marB="0"/>
                </a:tc>
                <a:tc>
                  <a:txBody>
                    <a:bodyPr/>
                    <a:lstStyle/>
                    <a:p>
                      <a:pPr>
                        <a:lnSpc>
                          <a:spcPct val="115000"/>
                        </a:lnSpc>
                        <a:spcAft>
                          <a:spcPts val="600"/>
                        </a:spcAft>
                      </a:pPr>
                      <a:r>
                        <a:rPr lang="en-US" sz="800">
                          <a:effectLst/>
                        </a:rPr>
                        <a:t>75%</a:t>
                      </a:r>
                      <a:endParaRPr lang="en-US" sz="800">
                        <a:effectLst/>
                        <a:latin typeface="Times"/>
                        <a:ea typeface="Times"/>
                        <a:cs typeface="Times New Roman"/>
                      </a:endParaRPr>
                    </a:p>
                  </a:txBody>
                  <a:tcPr marL="48853" marR="48853" marT="0" marB="0"/>
                </a:tc>
                <a:tc>
                  <a:txBody>
                    <a:bodyPr/>
                    <a:lstStyle/>
                    <a:p>
                      <a:pPr>
                        <a:lnSpc>
                          <a:spcPct val="115000"/>
                        </a:lnSpc>
                        <a:spcAft>
                          <a:spcPts val="600"/>
                        </a:spcAft>
                      </a:pPr>
                      <a:r>
                        <a:rPr lang="en-US" sz="800" dirty="0" smtClean="0">
                          <a:effectLst/>
                          <a:latin typeface="+mn-lt"/>
                          <a:ea typeface="+mn-ea"/>
                          <a:cs typeface="+mn-cs"/>
                        </a:rPr>
                        <a:t>50%</a:t>
                      </a:r>
                      <a:endParaRPr lang="en-US" sz="800" dirty="0">
                        <a:effectLst/>
                        <a:latin typeface="Times"/>
                        <a:ea typeface="Times"/>
                        <a:cs typeface="Times New Roman"/>
                      </a:endParaRPr>
                    </a:p>
                  </a:txBody>
                  <a:tcPr marL="48853" marR="48853" marT="0" marB="0"/>
                </a:tc>
                <a:tc>
                  <a:txBody>
                    <a:bodyPr/>
                    <a:lstStyle/>
                    <a:p>
                      <a:pPr>
                        <a:lnSpc>
                          <a:spcPct val="115000"/>
                        </a:lnSpc>
                        <a:spcAft>
                          <a:spcPts val="600"/>
                        </a:spcAft>
                      </a:pPr>
                      <a:r>
                        <a:rPr lang="en-US" sz="800">
                          <a:effectLst/>
                        </a:rPr>
                        <a:t>WRC</a:t>
                      </a:r>
                      <a:endParaRPr lang="en-US" sz="800">
                        <a:effectLst/>
                        <a:latin typeface="Times"/>
                        <a:ea typeface="Times"/>
                        <a:cs typeface="Times New Roman"/>
                      </a:endParaRPr>
                    </a:p>
                  </a:txBody>
                  <a:tcPr marL="48853" marR="48853" marT="0" marB="0"/>
                </a:tc>
                <a:tc>
                  <a:txBody>
                    <a:bodyPr/>
                    <a:lstStyle/>
                    <a:p>
                      <a:pPr>
                        <a:lnSpc>
                          <a:spcPct val="115000"/>
                        </a:lnSpc>
                        <a:spcAft>
                          <a:spcPts val="600"/>
                        </a:spcAft>
                      </a:pPr>
                      <a:r>
                        <a:rPr lang="en-US" sz="800">
                          <a:effectLst/>
                        </a:rPr>
                        <a:t> </a:t>
                      </a:r>
                      <a:endParaRPr lang="en-US" sz="800">
                        <a:effectLst/>
                        <a:latin typeface="Times"/>
                        <a:ea typeface="Times"/>
                        <a:cs typeface="Times New Roman"/>
                      </a:endParaRPr>
                    </a:p>
                  </a:txBody>
                  <a:tcPr marL="48853" marR="48853" marT="0" marB="0"/>
                </a:tc>
              </a:tr>
              <a:tr h="562790">
                <a:tc>
                  <a:txBody>
                    <a:bodyPr/>
                    <a:lstStyle/>
                    <a:p>
                      <a:pPr>
                        <a:lnSpc>
                          <a:spcPct val="115000"/>
                        </a:lnSpc>
                        <a:spcAft>
                          <a:spcPts val="600"/>
                        </a:spcAft>
                      </a:pPr>
                      <a:r>
                        <a:rPr lang="en-US" sz="800" dirty="0">
                          <a:solidFill>
                            <a:schemeClr val="tx1"/>
                          </a:solidFill>
                          <a:effectLst/>
                        </a:rPr>
                        <a:t>Accumulation of science rates data</a:t>
                      </a:r>
                      <a:endParaRPr lang="en-US" sz="800" dirty="0">
                        <a:solidFill>
                          <a:schemeClr val="tx1"/>
                        </a:solidFill>
                        <a:effectLst/>
                        <a:latin typeface="Times"/>
                        <a:ea typeface="Times"/>
                        <a:cs typeface="Times New Roman"/>
                      </a:endParaRPr>
                    </a:p>
                  </a:txBody>
                  <a:tcPr marL="48853" marR="48853" marT="0" marB="0"/>
                </a:tc>
                <a:tc>
                  <a:txBody>
                    <a:bodyPr/>
                    <a:lstStyle/>
                    <a:p>
                      <a:pPr>
                        <a:lnSpc>
                          <a:spcPct val="115000"/>
                        </a:lnSpc>
                        <a:spcAft>
                          <a:spcPts val="600"/>
                        </a:spcAft>
                      </a:pPr>
                      <a:r>
                        <a:rPr lang="en-US" sz="800">
                          <a:effectLst/>
                        </a:rPr>
                        <a:t>75%*</a:t>
                      </a:r>
                      <a:endParaRPr lang="en-US" sz="800">
                        <a:effectLst/>
                        <a:latin typeface="Times"/>
                        <a:ea typeface="Times"/>
                        <a:cs typeface="Times New Roman"/>
                      </a:endParaRPr>
                    </a:p>
                  </a:txBody>
                  <a:tcPr marL="48853" marR="48853" marT="0" marB="0"/>
                </a:tc>
                <a:tc>
                  <a:txBody>
                    <a:bodyPr/>
                    <a:lstStyle/>
                    <a:p>
                      <a:pPr>
                        <a:lnSpc>
                          <a:spcPct val="115000"/>
                        </a:lnSpc>
                        <a:spcAft>
                          <a:spcPts val="600"/>
                        </a:spcAft>
                      </a:pPr>
                      <a:r>
                        <a:rPr lang="en-US" sz="800" dirty="0" smtClean="0">
                          <a:effectLst/>
                        </a:rPr>
                        <a:t>60%</a:t>
                      </a:r>
                      <a:endParaRPr lang="en-US" sz="800" dirty="0">
                        <a:effectLst/>
                        <a:latin typeface="Times"/>
                        <a:ea typeface="Times"/>
                        <a:cs typeface="Times New Roman"/>
                      </a:endParaRPr>
                    </a:p>
                  </a:txBody>
                  <a:tcPr marL="48853" marR="48853" marT="0" marB="0"/>
                </a:tc>
                <a:tc>
                  <a:txBody>
                    <a:bodyPr/>
                    <a:lstStyle/>
                    <a:p>
                      <a:pPr>
                        <a:lnSpc>
                          <a:spcPct val="115000"/>
                        </a:lnSpc>
                        <a:spcAft>
                          <a:spcPts val="600"/>
                        </a:spcAft>
                      </a:pPr>
                      <a:r>
                        <a:rPr lang="en-US" sz="800">
                          <a:effectLst/>
                        </a:rPr>
                        <a:t>AJD</a:t>
                      </a:r>
                      <a:endParaRPr lang="en-US" sz="800">
                        <a:effectLst/>
                        <a:latin typeface="Times"/>
                        <a:ea typeface="Times"/>
                        <a:cs typeface="Times New Roman"/>
                      </a:endParaRPr>
                    </a:p>
                  </a:txBody>
                  <a:tcPr marL="48853" marR="48853" marT="0" marB="0"/>
                </a:tc>
                <a:tc>
                  <a:txBody>
                    <a:bodyPr/>
                    <a:lstStyle/>
                    <a:p>
                      <a:pPr>
                        <a:lnSpc>
                          <a:spcPct val="115000"/>
                        </a:lnSpc>
                        <a:spcAft>
                          <a:spcPts val="600"/>
                        </a:spcAft>
                      </a:pPr>
                      <a:r>
                        <a:rPr lang="en-US" sz="800">
                          <a:effectLst/>
                        </a:rPr>
                        <a:t>Acquisition of rates data from telescope modules is done. Accumulation of rates into longer-cadences is not done.</a:t>
                      </a:r>
                      <a:endParaRPr lang="en-US" sz="800">
                        <a:effectLst/>
                        <a:latin typeface="Times"/>
                        <a:ea typeface="Times"/>
                        <a:cs typeface="Times New Roman"/>
                      </a:endParaRPr>
                    </a:p>
                  </a:txBody>
                  <a:tcPr marL="48853" marR="48853" marT="0" marB="0"/>
                </a:tc>
              </a:tr>
              <a:tr h="144861">
                <a:tc>
                  <a:txBody>
                    <a:bodyPr/>
                    <a:lstStyle/>
                    <a:p>
                      <a:pPr>
                        <a:lnSpc>
                          <a:spcPct val="115000"/>
                        </a:lnSpc>
                        <a:spcAft>
                          <a:spcPts val="600"/>
                        </a:spcAft>
                      </a:pPr>
                      <a:r>
                        <a:rPr lang="en-US" sz="800" dirty="0">
                          <a:solidFill>
                            <a:schemeClr val="tx1"/>
                          </a:solidFill>
                          <a:effectLst/>
                        </a:rPr>
                        <a:t>Compression of science rates data</a:t>
                      </a:r>
                      <a:endParaRPr lang="en-US" sz="800" dirty="0">
                        <a:solidFill>
                          <a:schemeClr val="tx1"/>
                        </a:solidFill>
                        <a:effectLst/>
                        <a:latin typeface="Times"/>
                        <a:ea typeface="Times"/>
                        <a:cs typeface="Times New Roman"/>
                      </a:endParaRPr>
                    </a:p>
                  </a:txBody>
                  <a:tcPr marL="48853" marR="48853" marT="0" marB="0"/>
                </a:tc>
                <a:tc>
                  <a:txBody>
                    <a:bodyPr/>
                    <a:lstStyle/>
                    <a:p>
                      <a:pPr>
                        <a:lnSpc>
                          <a:spcPct val="115000"/>
                        </a:lnSpc>
                        <a:spcAft>
                          <a:spcPts val="600"/>
                        </a:spcAft>
                      </a:pPr>
                      <a:r>
                        <a:rPr lang="en-US" sz="800">
                          <a:effectLst/>
                        </a:rPr>
                        <a:t>0%</a:t>
                      </a:r>
                      <a:endParaRPr lang="en-US" sz="800">
                        <a:effectLst/>
                        <a:latin typeface="Times"/>
                        <a:ea typeface="Times"/>
                        <a:cs typeface="Times New Roman"/>
                      </a:endParaRPr>
                    </a:p>
                  </a:txBody>
                  <a:tcPr marL="48853" marR="48853" marT="0" marB="0"/>
                </a:tc>
                <a:tc>
                  <a:txBody>
                    <a:bodyPr/>
                    <a:lstStyle/>
                    <a:p>
                      <a:pPr>
                        <a:lnSpc>
                          <a:spcPct val="115000"/>
                        </a:lnSpc>
                        <a:spcAft>
                          <a:spcPts val="600"/>
                        </a:spcAft>
                      </a:pPr>
                      <a:r>
                        <a:rPr lang="en-US" sz="800">
                          <a:effectLst/>
                        </a:rPr>
                        <a:t>50%</a:t>
                      </a:r>
                      <a:endParaRPr lang="en-US" sz="800">
                        <a:effectLst/>
                        <a:latin typeface="Times"/>
                        <a:ea typeface="Times"/>
                        <a:cs typeface="Times New Roman"/>
                      </a:endParaRPr>
                    </a:p>
                  </a:txBody>
                  <a:tcPr marL="48853" marR="48853" marT="0" marB="0"/>
                </a:tc>
                <a:tc>
                  <a:txBody>
                    <a:bodyPr/>
                    <a:lstStyle/>
                    <a:p>
                      <a:pPr>
                        <a:lnSpc>
                          <a:spcPct val="115000"/>
                        </a:lnSpc>
                        <a:spcAft>
                          <a:spcPts val="600"/>
                        </a:spcAft>
                      </a:pPr>
                      <a:r>
                        <a:rPr lang="en-US" sz="800">
                          <a:effectLst/>
                        </a:rPr>
                        <a:t>AJD</a:t>
                      </a:r>
                      <a:endParaRPr lang="en-US" sz="800">
                        <a:effectLst/>
                        <a:latin typeface="Times"/>
                        <a:ea typeface="Times"/>
                        <a:cs typeface="Times New Roman"/>
                      </a:endParaRPr>
                    </a:p>
                  </a:txBody>
                  <a:tcPr marL="48853" marR="48853" marT="0" marB="0"/>
                </a:tc>
                <a:tc>
                  <a:txBody>
                    <a:bodyPr/>
                    <a:lstStyle/>
                    <a:p>
                      <a:pPr>
                        <a:lnSpc>
                          <a:spcPct val="115000"/>
                        </a:lnSpc>
                        <a:spcAft>
                          <a:spcPts val="600"/>
                        </a:spcAft>
                      </a:pPr>
                      <a:r>
                        <a:rPr lang="en-US" sz="800">
                          <a:effectLst/>
                        </a:rPr>
                        <a:t> </a:t>
                      </a:r>
                      <a:endParaRPr lang="en-US" sz="800">
                        <a:effectLst/>
                        <a:latin typeface="Times"/>
                        <a:ea typeface="Times"/>
                        <a:cs typeface="Times New Roman"/>
                      </a:endParaRPr>
                    </a:p>
                  </a:txBody>
                  <a:tcPr marL="48853" marR="48853" marT="0" marB="0"/>
                </a:tc>
              </a:tr>
              <a:tr h="844185">
                <a:tc>
                  <a:txBody>
                    <a:bodyPr/>
                    <a:lstStyle/>
                    <a:p>
                      <a:pPr>
                        <a:lnSpc>
                          <a:spcPct val="115000"/>
                        </a:lnSpc>
                        <a:spcAft>
                          <a:spcPts val="600"/>
                        </a:spcAft>
                      </a:pPr>
                      <a:r>
                        <a:rPr lang="en-US" sz="800" dirty="0">
                          <a:solidFill>
                            <a:schemeClr val="tx1"/>
                          </a:solidFill>
                          <a:effectLst/>
                        </a:rPr>
                        <a:t>Formatting/packetizing and transfer of science &amp; housekeeping data and command responses to the Spacecraft</a:t>
                      </a:r>
                      <a:endParaRPr lang="en-US" sz="800" dirty="0">
                        <a:solidFill>
                          <a:schemeClr val="tx1"/>
                        </a:solidFill>
                        <a:effectLst/>
                        <a:latin typeface="Times"/>
                        <a:ea typeface="Times"/>
                        <a:cs typeface="Times New Roman"/>
                      </a:endParaRPr>
                    </a:p>
                  </a:txBody>
                  <a:tcPr marL="48853" marR="48853" marT="0" marB="0"/>
                </a:tc>
                <a:tc>
                  <a:txBody>
                    <a:bodyPr/>
                    <a:lstStyle/>
                    <a:p>
                      <a:pPr>
                        <a:lnSpc>
                          <a:spcPct val="115000"/>
                        </a:lnSpc>
                        <a:spcAft>
                          <a:spcPts val="600"/>
                        </a:spcAft>
                      </a:pPr>
                      <a:r>
                        <a:rPr lang="en-US" sz="800">
                          <a:effectLst/>
                        </a:rPr>
                        <a:t>50% *</a:t>
                      </a:r>
                      <a:endParaRPr lang="en-US" sz="800">
                        <a:effectLst/>
                        <a:latin typeface="Times"/>
                        <a:ea typeface="Times"/>
                        <a:cs typeface="Times New Roman"/>
                      </a:endParaRPr>
                    </a:p>
                  </a:txBody>
                  <a:tcPr marL="48853" marR="48853" marT="0" marB="0"/>
                </a:tc>
                <a:tc>
                  <a:txBody>
                    <a:bodyPr/>
                    <a:lstStyle/>
                    <a:p>
                      <a:pPr>
                        <a:lnSpc>
                          <a:spcPct val="115000"/>
                        </a:lnSpc>
                        <a:spcAft>
                          <a:spcPts val="600"/>
                        </a:spcAft>
                      </a:pPr>
                      <a:r>
                        <a:rPr lang="en-US" sz="800">
                          <a:effectLst/>
                        </a:rPr>
                        <a:t>80%</a:t>
                      </a:r>
                      <a:endParaRPr lang="en-US" sz="800">
                        <a:effectLst/>
                        <a:latin typeface="Times"/>
                        <a:ea typeface="Times"/>
                        <a:cs typeface="Times New Roman"/>
                      </a:endParaRPr>
                    </a:p>
                  </a:txBody>
                  <a:tcPr marL="48853" marR="48853" marT="0" marB="0"/>
                </a:tc>
                <a:tc>
                  <a:txBody>
                    <a:bodyPr/>
                    <a:lstStyle/>
                    <a:p>
                      <a:pPr>
                        <a:lnSpc>
                          <a:spcPct val="115000"/>
                        </a:lnSpc>
                        <a:spcAft>
                          <a:spcPts val="600"/>
                        </a:spcAft>
                      </a:pPr>
                      <a:r>
                        <a:rPr lang="en-US" sz="800">
                          <a:effectLst/>
                        </a:rPr>
                        <a:t>WRC and AJD</a:t>
                      </a:r>
                      <a:endParaRPr lang="en-US" sz="800">
                        <a:effectLst/>
                        <a:latin typeface="Times"/>
                        <a:ea typeface="Times"/>
                        <a:cs typeface="Times New Roman"/>
                      </a:endParaRPr>
                    </a:p>
                  </a:txBody>
                  <a:tcPr marL="48853" marR="48853" marT="0" marB="0"/>
                </a:tc>
                <a:tc>
                  <a:txBody>
                    <a:bodyPr/>
                    <a:lstStyle/>
                    <a:p>
                      <a:pPr>
                        <a:lnSpc>
                          <a:spcPct val="115000"/>
                        </a:lnSpc>
                        <a:spcAft>
                          <a:spcPts val="600"/>
                        </a:spcAft>
                      </a:pPr>
                      <a:r>
                        <a:rPr lang="en-US" sz="800">
                          <a:effectLst/>
                        </a:rPr>
                        <a:t>General data packetization scheme done. HK, events,  Cmd-response and preliminary rates  data packetization done. Final rates packets awaiting full definition of science rates</a:t>
                      </a:r>
                      <a:endParaRPr lang="en-US" sz="800">
                        <a:effectLst/>
                        <a:latin typeface="Times"/>
                        <a:ea typeface="Times"/>
                        <a:cs typeface="Times New Roman"/>
                      </a:endParaRPr>
                    </a:p>
                  </a:txBody>
                  <a:tcPr marL="48853" marR="48853" marT="0" marB="0"/>
                </a:tc>
              </a:tr>
              <a:tr h="281395">
                <a:tc>
                  <a:txBody>
                    <a:bodyPr/>
                    <a:lstStyle/>
                    <a:p>
                      <a:pPr>
                        <a:lnSpc>
                          <a:spcPct val="115000"/>
                        </a:lnSpc>
                        <a:spcAft>
                          <a:spcPts val="600"/>
                        </a:spcAft>
                      </a:pPr>
                      <a:r>
                        <a:rPr lang="en-US" sz="800" dirty="0">
                          <a:solidFill>
                            <a:schemeClr val="tx1"/>
                          </a:solidFill>
                          <a:effectLst/>
                        </a:rPr>
                        <a:t>Monitor heartbeat from peripheral MISCs, and perform autonomous diagnostics/reboot as needed </a:t>
                      </a:r>
                      <a:endParaRPr lang="en-US" sz="800" dirty="0">
                        <a:solidFill>
                          <a:schemeClr val="tx1"/>
                        </a:solidFill>
                        <a:effectLst/>
                        <a:latin typeface="Times"/>
                        <a:ea typeface="Times"/>
                        <a:cs typeface="Times New Roman"/>
                      </a:endParaRPr>
                    </a:p>
                  </a:txBody>
                  <a:tcPr marL="48853" marR="48853" marT="0" marB="0"/>
                </a:tc>
                <a:tc>
                  <a:txBody>
                    <a:bodyPr/>
                    <a:lstStyle/>
                    <a:p>
                      <a:pPr>
                        <a:lnSpc>
                          <a:spcPct val="115000"/>
                        </a:lnSpc>
                        <a:spcAft>
                          <a:spcPts val="600"/>
                        </a:spcAft>
                      </a:pPr>
                      <a:r>
                        <a:rPr lang="en-US" sz="800" dirty="0">
                          <a:effectLst/>
                        </a:rPr>
                        <a:t>6</a:t>
                      </a:r>
                      <a:r>
                        <a:rPr lang="en-US" sz="800" dirty="0" smtClean="0">
                          <a:effectLst/>
                        </a:rPr>
                        <a:t>0</a:t>
                      </a:r>
                      <a:r>
                        <a:rPr lang="en-US" sz="800" dirty="0">
                          <a:effectLst/>
                        </a:rPr>
                        <a:t>%</a:t>
                      </a:r>
                      <a:endParaRPr lang="en-US" sz="800" dirty="0">
                        <a:effectLst/>
                        <a:latin typeface="Times"/>
                        <a:ea typeface="Times"/>
                        <a:cs typeface="Times New Roman"/>
                      </a:endParaRPr>
                    </a:p>
                  </a:txBody>
                  <a:tcPr marL="48853" marR="48853" marT="0" marB="0"/>
                </a:tc>
                <a:tc>
                  <a:txBody>
                    <a:bodyPr/>
                    <a:lstStyle/>
                    <a:p>
                      <a:pPr>
                        <a:lnSpc>
                          <a:spcPct val="115000"/>
                        </a:lnSpc>
                        <a:spcAft>
                          <a:spcPts val="600"/>
                        </a:spcAft>
                      </a:pPr>
                      <a:r>
                        <a:rPr lang="en-US" sz="800" dirty="0" smtClean="0">
                          <a:effectLst/>
                          <a:latin typeface="+mn-lt"/>
                          <a:ea typeface="+mn-ea"/>
                          <a:cs typeface="+mn-cs"/>
                        </a:rPr>
                        <a:t>60%</a:t>
                      </a:r>
                      <a:endParaRPr lang="en-US" sz="800" dirty="0">
                        <a:effectLst/>
                        <a:latin typeface="Times"/>
                        <a:ea typeface="Times"/>
                        <a:cs typeface="Times New Roman"/>
                      </a:endParaRPr>
                    </a:p>
                  </a:txBody>
                  <a:tcPr marL="48853" marR="48853" marT="0" marB="0"/>
                </a:tc>
                <a:tc>
                  <a:txBody>
                    <a:bodyPr/>
                    <a:lstStyle/>
                    <a:p>
                      <a:pPr>
                        <a:lnSpc>
                          <a:spcPct val="115000"/>
                        </a:lnSpc>
                        <a:spcAft>
                          <a:spcPts val="600"/>
                        </a:spcAft>
                      </a:pPr>
                      <a:r>
                        <a:rPr lang="en-US" sz="800">
                          <a:effectLst/>
                        </a:rPr>
                        <a:t>WRC</a:t>
                      </a:r>
                      <a:endParaRPr lang="en-US" sz="800">
                        <a:effectLst/>
                        <a:latin typeface="Times"/>
                        <a:ea typeface="Times"/>
                        <a:cs typeface="Times New Roman"/>
                      </a:endParaRPr>
                    </a:p>
                  </a:txBody>
                  <a:tcPr marL="48853" marR="48853" marT="0" marB="0"/>
                </a:tc>
                <a:tc>
                  <a:txBody>
                    <a:bodyPr/>
                    <a:lstStyle/>
                    <a:p>
                      <a:pPr>
                        <a:lnSpc>
                          <a:spcPct val="115000"/>
                        </a:lnSpc>
                        <a:spcAft>
                          <a:spcPts val="600"/>
                        </a:spcAft>
                      </a:pPr>
                      <a:r>
                        <a:rPr lang="en-US" sz="800">
                          <a:effectLst/>
                        </a:rPr>
                        <a:t> </a:t>
                      </a:r>
                      <a:endParaRPr lang="en-US" sz="800">
                        <a:effectLst/>
                        <a:latin typeface="Times"/>
                        <a:ea typeface="Times"/>
                        <a:cs typeface="Times New Roman"/>
                      </a:endParaRPr>
                    </a:p>
                  </a:txBody>
                  <a:tcPr marL="48853" marR="48853" marT="0" marB="0"/>
                </a:tc>
              </a:tr>
              <a:tr h="281395">
                <a:tc>
                  <a:txBody>
                    <a:bodyPr/>
                    <a:lstStyle/>
                    <a:p>
                      <a:pPr>
                        <a:lnSpc>
                          <a:spcPct val="115000"/>
                        </a:lnSpc>
                        <a:spcAft>
                          <a:spcPts val="600"/>
                        </a:spcAft>
                      </a:pPr>
                      <a:r>
                        <a:rPr lang="en-US" sz="800" dirty="0">
                          <a:solidFill>
                            <a:schemeClr val="tx1"/>
                          </a:solidFill>
                          <a:effectLst/>
                        </a:rPr>
                        <a:t>Manage volume of instrument data transferred to SSRs on S/C as function of time</a:t>
                      </a:r>
                      <a:endParaRPr lang="en-US" sz="800" dirty="0">
                        <a:solidFill>
                          <a:schemeClr val="tx1"/>
                        </a:solidFill>
                        <a:effectLst/>
                        <a:latin typeface="Times"/>
                        <a:ea typeface="Times"/>
                        <a:cs typeface="Times New Roman"/>
                      </a:endParaRPr>
                    </a:p>
                  </a:txBody>
                  <a:tcPr marL="48853" marR="48853" marT="0" marB="0"/>
                </a:tc>
                <a:tc>
                  <a:txBody>
                    <a:bodyPr/>
                    <a:lstStyle/>
                    <a:p>
                      <a:pPr>
                        <a:lnSpc>
                          <a:spcPct val="115000"/>
                        </a:lnSpc>
                        <a:spcAft>
                          <a:spcPts val="600"/>
                        </a:spcAft>
                      </a:pPr>
                      <a:r>
                        <a:rPr lang="en-US" sz="800" dirty="0">
                          <a:effectLst/>
                        </a:rPr>
                        <a:t>0%</a:t>
                      </a:r>
                      <a:endParaRPr lang="en-US" sz="800" dirty="0">
                        <a:effectLst/>
                        <a:latin typeface="Times"/>
                        <a:ea typeface="Times"/>
                        <a:cs typeface="Times New Roman"/>
                      </a:endParaRPr>
                    </a:p>
                  </a:txBody>
                  <a:tcPr marL="48853" marR="48853" marT="0" marB="0"/>
                </a:tc>
                <a:tc>
                  <a:txBody>
                    <a:bodyPr/>
                    <a:lstStyle/>
                    <a:p>
                      <a:pPr>
                        <a:lnSpc>
                          <a:spcPct val="115000"/>
                        </a:lnSpc>
                        <a:spcAft>
                          <a:spcPts val="600"/>
                        </a:spcAft>
                      </a:pPr>
                      <a:r>
                        <a:rPr lang="en-US" sz="800" dirty="0" smtClean="0">
                          <a:effectLst/>
                        </a:rPr>
                        <a:t>40%</a:t>
                      </a:r>
                      <a:endParaRPr lang="en-US" sz="800" dirty="0">
                        <a:effectLst/>
                        <a:latin typeface="Times"/>
                        <a:ea typeface="Times"/>
                        <a:cs typeface="Times New Roman"/>
                      </a:endParaRPr>
                    </a:p>
                  </a:txBody>
                  <a:tcPr marL="48853" marR="48853" marT="0" marB="0"/>
                </a:tc>
                <a:tc>
                  <a:txBody>
                    <a:bodyPr/>
                    <a:lstStyle/>
                    <a:p>
                      <a:pPr>
                        <a:lnSpc>
                          <a:spcPct val="115000"/>
                        </a:lnSpc>
                        <a:spcAft>
                          <a:spcPts val="600"/>
                        </a:spcAft>
                      </a:pPr>
                      <a:r>
                        <a:rPr lang="en-US" sz="800">
                          <a:effectLst/>
                        </a:rPr>
                        <a:t>AJD</a:t>
                      </a:r>
                      <a:endParaRPr lang="en-US" sz="800">
                        <a:effectLst/>
                        <a:latin typeface="Times"/>
                        <a:ea typeface="Times"/>
                        <a:cs typeface="Times New Roman"/>
                      </a:endParaRPr>
                    </a:p>
                  </a:txBody>
                  <a:tcPr marL="48853" marR="48853" marT="0" marB="0"/>
                </a:tc>
                <a:tc>
                  <a:txBody>
                    <a:bodyPr/>
                    <a:lstStyle/>
                    <a:p>
                      <a:pPr>
                        <a:lnSpc>
                          <a:spcPct val="115000"/>
                        </a:lnSpc>
                        <a:spcAft>
                          <a:spcPts val="600"/>
                        </a:spcAft>
                      </a:pPr>
                      <a:r>
                        <a:rPr lang="en-US" sz="800" dirty="0" smtClean="0">
                          <a:effectLst/>
                        </a:rPr>
                        <a:t>Algorithm drafted, under review by science team</a:t>
                      </a:r>
                      <a:endParaRPr lang="en-US" sz="800" dirty="0">
                        <a:effectLst/>
                        <a:latin typeface="Times"/>
                        <a:ea typeface="Times"/>
                        <a:cs typeface="Times New Roman"/>
                      </a:endParaRPr>
                    </a:p>
                  </a:txBody>
                  <a:tcPr marL="48853" marR="48853" marT="0" marB="0"/>
                </a:tc>
              </a:tr>
              <a:tr h="169075">
                <a:tc gridSpan="2">
                  <a:txBody>
                    <a:bodyPr/>
                    <a:lstStyle/>
                    <a:p>
                      <a:pPr>
                        <a:lnSpc>
                          <a:spcPct val="115000"/>
                        </a:lnSpc>
                        <a:spcAft>
                          <a:spcPts val="600"/>
                        </a:spcAft>
                      </a:pPr>
                      <a:r>
                        <a:rPr lang="en-US" sz="800" dirty="0">
                          <a:solidFill>
                            <a:schemeClr val="tx1"/>
                          </a:solidFill>
                          <a:effectLst/>
                        </a:rPr>
                        <a:t>* general scheme is inherited, specifics are unique</a:t>
                      </a:r>
                      <a:endParaRPr lang="en-US" sz="800" dirty="0">
                        <a:solidFill>
                          <a:schemeClr val="tx1"/>
                        </a:solidFill>
                        <a:effectLst/>
                        <a:latin typeface="Times"/>
                        <a:ea typeface="Times"/>
                        <a:cs typeface="Times New Roman"/>
                      </a:endParaRPr>
                    </a:p>
                  </a:txBody>
                  <a:tcPr marL="48853" marR="48853" marT="0" marB="0"/>
                </a:tc>
                <a:tc hMerge="1">
                  <a:txBody>
                    <a:bodyPr/>
                    <a:lstStyle/>
                    <a:p>
                      <a:endParaRPr lang="en-US"/>
                    </a:p>
                  </a:txBody>
                  <a:tcPr/>
                </a:tc>
                <a:tc>
                  <a:txBody>
                    <a:bodyPr/>
                    <a:lstStyle/>
                    <a:p>
                      <a:pPr>
                        <a:lnSpc>
                          <a:spcPct val="115000"/>
                        </a:lnSpc>
                        <a:spcAft>
                          <a:spcPts val="600"/>
                        </a:spcAft>
                      </a:pPr>
                      <a:r>
                        <a:rPr lang="en-US" sz="800">
                          <a:effectLst/>
                        </a:rPr>
                        <a:t> </a:t>
                      </a:r>
                      <a:endParaRPr lang="en-US" sz="800">
                        <a:effectLst/>
                        <a:latin typeface="Times"/>
                        <a:ea typeface="Times"/>
                        <a:cs typeface="Times New Roman"/>
                      </a:endParaRPr>
                    </a:p>
                  </a:txBody>
                  <a:tcPr marL="48853" marR="48853" marT="0" marB="0"/>
                </a:tc>
                <a:tc>
                  <a:txBody>
                    <a:bodyPr/>
                    <a:lstStyle/>
                    <a:p>
                      <a:pPr>
                        <a:lnSpc>
                          <a:spcPct val="115000"/>
                        </a:lnSpc>
                        <a:spcAft>
                          <a:spcPts val="600"/>
                        </a:spcAft>
                      </a:pPr>
                      <a:r>
                        <a:rPr lang="en-US" sz="800">
                          <a:effectLst/>
                        </a:rPr>
                        <a:t> </a:t>
                      </a:r>
                      <a:endParaRPr lang="en-US" sz="800">
                        <a:effectLst/>
                        <a:latin typeface="Times"/>
                        <a:ea typeface="Times"/>
                        <a:cs typeface="Times New Roman"/>
                      </a:endParaRPr>
                    </a:p>
                  </a:txBody>
                  <a:tcPr marL="48853" marR="48853" marT="0" marB="0"/>
                </a:tc>
                <a:tc>
                  <a:txBody>
                    <a:bodyPr/>
                    <a:lstStyle/>
                    <a:p>
                      <a:pPr>
                        <a:lnSpc>
                          <a:spcPct val="115000"/>
                        </a:lnSpc>
                        <a:spcAft>
                          <a:spcPts val="600"/>
                        </a:spcAft>
                      </a:pPr>
                      <a:r>
                        <a:rPr lang="en-US" sz="800" dirty="0">
                          <a:effectLst/>
                        </a:rPr>
                        <a:t> </a:t>
                      </a:r>
                      <a:endParaRPr lang="en-US" sz="800" dirty="0">
                        <a:effectLst/>
                        <a:latin typeface="Times"/>
                        <a:ea typeface="Times"/>
                        <a:cs typeface="Times New Roman"/>
                      </a:endParaRPr>
                    </a:p>
                  </a:txBody>
                  <a:tcPr marL="48853" marR="48853" marT="0" marB="0"/>
                </a:tc>
              </a:tr>
            </a:tbl>
          </a:graphicData>
        </a:graphic>
      </p:graphicFrame>
    </p:spTree>
    <p:extLst>
      <p:ext uri="{BB962C8B-B14F-4D97-AF65-F5344CB8AC3E}">
        <p14:creationId xmlns:p14="http://schemas.microsoft.com/office/powerpoint/2010/main" val="4007394436"/>
      </p:ext>
    </p:extLst>
  </p:cSld>
  <p:clrMapOvr>
    <a:masterClrMapping/>
  </p:clrMapOvr>
  <p:transition xmlns:p14="http://schemas.microsoft.com/office/powerpoint/2010/mai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Detector Module FSW Status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965690159"/>
              </p:ext>
            </p:extLst>
          </p:nvPr>
        </p:nvGraphicFramePr>
        <p:xfrm>
          <a:off x="790575" y="1029748"/>
          <a:ext cx="7627917" cy="5440331"/>
        </p:xfrm>
        <a:graphic>
          <a:graphicData uri="http://schemas.openxmlformats.org/drawingml/2006/table">
            <a:tbl>
              <a:tblPr firstRow="1" firstCol="1" bandRow="1">
                <a:tableStyleId>{5C22544A-7EE6-4342-B048-85BDC9FD1C3A}</a:tableStyleId>
              </a:tblPr>
              <a:tblGrid>
                <a:gridCol w="3175636"/>
                <a:gridCol w="700373"/>
                <a:gridCol w="700373"/>
                <a:gridCol w="700373"/>
                <a:gridCol w="2351162"/>
              </a:tblGrid>
              <a:tr h="459021">
                <a:tc>
                  <a:txBody>
                    <a:bodyPr/>
                    <a:lstStyle/>
                    <a:p>
                      <a:pPr>
                        <a:lnSpc>
                          <a:spcPct val="115000"/>
                        </a:lnSpc>
                        <a:spcAft>
                          <a:spcPts val="600"/>
                        </a:spcAft>
                      </a:pPr>
                      <a:r>
                        <a:rPr lang="en-US" sz="900" dirty="0">
                          <a:solidFill>
                            <a:schemeClr val="tx1"/>
                          </a:solidFill>
                          <a:effectLst/>
                        </a:rPr>
                        <a:t>LET1, LET2, and HET MISC Flight Software Tasks – each MISC performs a similar set of functions:</a:t>
                      </a:r>
                      <a:endParaRPr lang="en-US" sz="900" dirty="0">
                        <a:solidFill>
                          <a:schemeClr val="tx1"/>
                        </a:solidFill>
                        <a:effectLst/>
                        <a:latin typeface="Times"/>
                        <a:ea typeface="Times"/>
                        <a:cs typeface="Times New Roman"/>
                      </a:endParaRPr>
                    </a:p>
                  </a:txBody>
                  <a:tcPr marL="49894" marR="49894" marT="0" marB="0"/>
                </a:tc>
                <a:tc>
                  <a:txBody>
                    <a:bodyPr/>
                    <a:lstStyle/>
                    <a:p>
                      <a:pPr>
                        <a:lnSpc>
                          <a:spcPct val="115000"/>
                        </a:lnSpc>
                        <a:spcAft>
                          <a:spcPts val="600"/>
                        </a:spcAft>
                      </a:pPr>
                      <a:r>
                        <a:rPr lang="en-US" sz="900">
                          <a:solidFill>
                            <a:schemeClr val="tx1"/>
                          </a:solidFill>
                          <a:effectLst/>
                        </a:rPr>
                        <a:t>Heritage</a:t>
                      </a:r>
                      <a:endParaRPr lang="en-US" sz="900">
                        <a:solidFill>
                          <a:schemeClr val="tx1"/>
                        </a:solidFill>
                        <a:effectLst/>
                        <a:latin typeface="Times"/>
                        <a:ea typeface="Times"/>
                        <a:cs typeface="Times New Roman"/>
                      </a:endParaRPr>
                    </a:p>
                  </a:txBody>
                  <a:tcPr marL="49894" marR="49894" marT="0" marB="0"/>
                </a:tc>
                <a:tc>
                  <a:txBody>
                    <a:bodyPr/>
                    <a:lstStyle/>
                    <a:p>
                      <a:pPr>
                        <a:lnSpc>
                          <a:spcPct val="115000"/>
                        </a:lnSpc>
                        <a:spcAft>
                          <a:spcPts val="600"/>
                        </a:spcAft>
                      </a:pPr>
                      <a:r>
                        <a:rPr lang="en-US" sz="900">
                          <a:solidFill>
                            <a:schemeClr val="tx1"/>
                          </a:solidFill>
                          <a:effectLst/>
                        </a:rPr>
                        <a:t>% Done</a:t>
                      </a:r>
                      <a:endParaRPr lang="en-US" sz="900">
                        <a:solidFill>
                          <a:schemeClr val="tx1"/>
                        </a:solidFill>
                        <a:effectLst/>
                        <a:latin typeface="Times"/>
                        <a:ea typeface="Times"/>
                        <a:cs typeface="Times New Roman"/>
                      </a:endParaRPr>
                    </a:p>
                  </a:txBody>
                  <a:tcPr marL="49894" marR="49894" marT="0" marB="0"/>
                </a:tc>
                <a:tc>
                  <a:txBody>
                    <a:bodyPr/>
                    <a:lstStyle/>
                    <a:p>
                      <a:pPr>
                        <a:lnSpc>
                          <a:spcPct val="115000"/>
                        </a:lnSpc>
                        <a:spcAft>
                          <a:spcPts val="600"/>
                        </a:spcAft>
                      </a:pPr>
                      <a:r>
                        <a:rPr lang="en-US" sz="900">
                          <a:solidFill>
                            <a:schemeClr val="tx1"/>
                          </a:solidFill>
                          <a:effectLst/>
                        </a:rPr>
                        <a:t>Assignee</a:t>
                      </a:r>
                      <a:endParaRPr lang="en-US" sz="900">
                        <a:solidFill>
                          <a:schemeClr val="tx1"/>
                        </a:solidFill>
                        <a:effectLst/>
                        <a:latin typeface="Times"/>
                        <a:ea typeface="Times"/>
                        <a:cs typeface="Times New Roman"/>
                      </a:endParaRPr>
                    </a:p>
                  </a:txBody>
                  <a:tcPr marL="49894" marR="49894" marT="0" marB="0"/>
                </a:tc>
                <a:tc>
                  <a:txBody>
                    <a:bodyPr/>
                    <a:lstStyle/>
                    <a:p>
                      <a:pPr>
                        <a:lnSpc>
                          <a:spcPct val="115000"/>
                        </a:lnSpc>
                        <a:spcAft>
                          <a:spcPts val="600"/>
                        </a:spcAft>
                      </a:pPr>
                      <a:r>
                        <a:rPr lang="en-US" sz="900" dirty="0">
                          <a:solidFill>
                            <a:schemeClr val="tx1"/>
                          </a:solidFill>
                          <a:effectLst/>
                        </a:rPr>
                        <a:t>Notes</a:t>
                      </a:r>
                      <a:endParaRPr lang="en-US" sz="900" dirty="0">
                        <a:solidFill>
                          <a:schemeClr val="tx1"/>
                        </a:solidFill>
                        <a:effectLst/>
                        <a:latin typeface="Times"/>
                        <a:ea typeface="Times"/>
                        <a:cs typeface="Times New Roman"/>
                      </a:endParaRPr>
                    </a:p>
                  </a:txBody>
                  <a:tcPr marL="49894" marR="49894" marT="0" marB="0"/>
                </a:tc>
              </a:tr>
              <a:tr h="153007">
                <a:tc>
                  <a:txBody>
                    <a:bodyPr/>
                    <a:lstStyle/>
                    <a:p>
                      <a:pPr>
                        <a:lnSpc>
                          <a:spcPct val="115000"/>
                        </a:lnSpc>
                        <a:spcAft>
                          <a:spcPts val="600"/>
                        </a:spcAft>
                      </a:pPr>
                      <a:r>
                        <a:rPr lang="en-US" sz="900" dirty="0">
                          <a:solidFill>
                            <a:schemeClr val="tx1"/>
                          </a:solidFill>
                          <a:effectLst/>
                        </a:rPr>
                        <a:t>Forth operating system and low-level I/O routines</a:t>
                      </a:r>
                      <a:endParaRPr lang="en-US" sz="900" dirty="0">
                        <a:solidFill>
                          <a:schemeClr val="tx1"/>
                        </a:solidFill>
                        <a:effectLst/>
                        <a:latin typeface="Times"/>
                        <a:ea typeface="Times"/>
                        <a:cs typeface="Times New Roman"/>
                      </a:endParaRPr>
                    </a:p>
                  </a:txBody>
                  <a:tcPr marL="49894" marR="49894" marT="0" marB="0"/>
                </a:tc>
                <a:tc>
                  <a:txBody>
                    <a:bodyPr/>
                    <a:lstStyle/>
                    <a:p>
                      <a:pPr>
                        <a:lnSpc>
                          <a:spcPct val="115000"/>
                        </a:lnSpc>
                        <a:spcAft>
                          <a:spcPts val="600"/>
                        </a:spcAft>
                      </a:pPr>
                      <a:r>
                        <a:rPr lang="en-US" sz="900">
                          <a:effectLst/>
                        </a:rPr>
                        <a:t>95%</a:t>
                      </a:r>
                      <a:endParaRPr lang="en-US" sz="900">
                        <a:effectLst/>
                        <a:latin typeface="Times"/>
                        <a:ea typeface="Times"/>
                        <a:cs typeface="Times New Roman"/>
                      </a:endParaRPr>
                    </a:p>
                  </a:txBody>
                  <a:tcPr marL="49894" marR="49894" marT="0" marB="0"/>
                </a:tc>
                <a:tc>
                  <a:txBody>
                    <a:bodyPr/>
                    <a:lstStyle/>
                    <a:p>
                      <a:pPr>
                        <a:lnSpc>
                          <a:spcPct val="115000"/>
                        </a:lnSpc>
                        <a:spcAft>
                          <a:spcPts val="600"/>
                        </a:spcAft>
                      </a:pPr>
                      <a:r>
                        <a:rPr lang="en-US" sz="900">
                          <a:effectLst/>
                        </a:rPr>
                        <a:t>100%</a:t>
                      </a:r>
                      <a:endParaRPr lang="en-US" sz="900">
                        <a:effectLst/>
                        <a:latin typeface="Times"/>
                        <a:ea typeface="Times"/>
                        <a:cs typeface="Times New Roman"/>
                      </a:endParaRPr>
                    </a:p>
                  </a:txBody>
                  <a:tcPr marL="49894" marR="49894" marT="0" marB="0"/>
                </a:tc>
                <a:tc>
                  <a:txBody>
                    <a:bodyPr/>
                    <a:lstStyle/>
                    <a:p>
                      <a:pPr>
                        <a:lnSpc>
                          <a:spcPct val="115000"/>
                        </a:lnSpc>
                        <a:spcAft>
                          <a:spcPts val="600"/>
                        </a:spcAft>
                      </a:pPr>
                      <a:r>
                        <a:rPr lang="en-US" sz="900">
                          <a:effectLst/>
                        </a:rPr>
                        <a:t>WRC</a:t>
                      </a:r>
                      <a:endParaRPr lang="en-US" sz="900">
                        <a:effectLst/>
                        <a:latin typeface="Times"/>
                        <a:ea typeface="Times"/>
                        <a:cs typeface="Times New Roman"/>
                      </a:endParaRPr>
                    </a:p>
                  </a:txBody>
                  <a:tcPr marL="49894" marR="49894" marT="0" marB="0"/>
                </a:tc>
                <a:tc>
                  <a:txBody>
                    <a:bodyPr/>
                    <a:lstStyle/>
                    <a:p>
                      <a:pPr>
                        <a:lnSpc>
                          <a:spcPct val="115000"/>
                        </a:lnSpc>
                        <a:spcAft>
                          <a:spcPts val="600"/>
                        </a:spcAft>
                      </a:pPr>
                      <a:r>
                        <a:rPr lang="en-US" sz="900">
                          <a:effectLst/>
                        </a:rPr>
                        <a:t> </a:t>
                      </a:r>
                      <a:endParaRPr lang="en-US" sz="900">
                        <a:effectLst/>
                        <a:latin typeface="Times"/>
                        <a:ea typeface="Times"/>
                        <a:cs typeface="Times New Roman"/>
                      </a:endParaRPr>
                    </a:p>
                  </a:txBody>
                  <a:tcPr marL="49894" marR="49894" marT="0" marB="0"/>
                </a:tc>
              </a:tr>
              <a:tr h="153007">
                <a:tc>
                  <a:txBody>
                    <a:bodyPr/>
                    <a:lstStyle/>
                    <a:p>
                      <a:pPr>
                        <a:lnSpc>
                          <a:spcPct val="115000"/>
                        </a:lnSpc>
                        <a:spcAft>
                          <a:spcPts val="600"/>
                        </a:spcAft>
                      </a:pPr>
                      <a:r>
                        <a:rPr lang="en-US" sz="900" dirty="0">
                          <a:solidFill>
                            <a:schemeClr val="tx1"/>
                          </a:solidFill>
                          <a:effectLst/>
                        </a:rPr>
                        <a:t>Power on and initialization sequence management</a:t>
                      </a:r>
                      <a:endParaRPr lang="en-US" sz="900" dirty="0">
                        <a:solidFill>
                          <a:schemeClr val="tx1"/>
                        </a:solidFill>
                        <a:effectLst/>
                        <a:latin typeface="Times"/>
                        <a:ea typeface="Times"/>
                        <a:cs typeface="Times New Roman"/>
                      </a:endParaRPr>
                    </a:p>
                  </a:txBody>
                  <a:tcPr marL="49894" marR="49894" marT="0" marB="0"/>
                </a:tc>
                <a:tc>
                  <a:txBody>
                    <a:bodyPr/>
                    <a:lstStyle/>
                    <a:p>
                      <a:pPr>
                        <a:lnSpc>
                          <a:spcPct val="115000"/>
                        </a:lnSpc>
                        <a:spcAft>
                          <a:spcPts val="600"/>
                        </a:spcAft>
                      </a:pPr>
                      <a:r>
                        <a:rPr lang="en-US" sz="900">
                          <a:effectLst/>
                        </a:rPr>
                        <a:t>60%</a:t>
                      </a:r>
                      <a:endParaRPr lang="en-US" sz="900">
                        <a:effectLst/>
                        <a:latin typeface="Times"/>
                        <a:ea typeface="Times"/>
                        <a:cs typeface="Times New Roman"/>
                      </a:endParaRPr>
                    </a:p>
                  </a:txBody>
                  <a:tcPr marL="49894" marR="49894" marT="0" marB="0"/>
                </a:tc>
                <a:tc>
                  <a:txBody>
                    <a:bodyPr/>
                    <a:lstStyle/>
                    <a:p>
                      <a:pPr>
                        <a:lnSpc>
                          <a:spcPct val="115000"/>
                        </a:lnSpc>
                        <a:spcAft>
                          <a:spcPts val="600"/>
                        </a:spcAft>
                      </a:pPr>
                      <a:r>
                        <a:rPr lang="en-US" sz="900">
                          <a:effectLst/>
                        </a:rPr>
                        <a:t>100%</a:t>
                      </a:r>
                      <a:endParaRPr lang="en-US" sz="900">
                        <a:effectLst/>
                        <a:latin typeface="Times"/>
                        <a:ea typeface="Times"/>
                        <a:cs typeface="Times New Roman"/>
                      </a:endParaRPr>
                    </a:p>
                  </a:txBody>
                  <a:tcPr marL="49894" marR="49894" marT="0" marB="0"/>
                </a:tc>
                <a:tc>
                  <a:txBody>
                    <a:bodyPr/>
                    <a:lstStyle/>
                    <a:p>
                      <a:pPr>
                        <a:lnSpc>
                          <a:spcPct val="115000"/>
                        </a:lnSpc>
                        <a:spcAft>
                          <a:spcPts val="600"/>
                        </a:spcAft>
                      </a:pPr>
                      <a:r>
                        <a:rPr lang="en-US" sz="900">
                          <a:effectLst/>
                        </a:rPr>
                        <a:t>WRC</a:t>
                      </a:r>
                      <a:endParaRPr lang="en-US" sz="900">
                        <a:effectLst/>
                        <a:latin typeface="Times"/>
                        <a:ea typeface="Times"/>
                        <a:cs typeface="Times New Roman"/>
                      </a:endParaRPr>
                    </a:p>
                  </a:txBody>
                  <a:tcPr marL="49894" marR="49894" marT="0" marB="0"/>
                </a:tc>
                <a:tc>
                  <a:txBody>
                    <a:bodyPr/>
                    <a:lstStyle/>
                    <a:p>
                      <a:pPr>
                        <a:lnSpc>
                          <a:spcPct val="115000"/>
                        </a:lnSpc>
                        <a:spcAft>
                          <a:spcPts val="600"/>
                        </a:spcAft>
                      </a:pPr>
                      <a:r>
                        <a:rPr lang="en-US" sz="900">
                          <a:effectLst/>
                        </a:rPr>
                        <a:t> </a:t>
                      </a:r>
                      <a:endParaRPr lang="en-US" sz="900">
                        <a:effectLst/>
                        <a:latin typeface="Times"/>
                        <a:ea typeface="Times"/>
                        <a:cs typeface="Times New Roman"/>
                      </a:endParaRPr>
                    </a:p>
                  </a:txBody>
                  <a:tcPr marL="49894" marR="49894" marT="0" marB="0"/>
                </a:tc>
              </a:tr>
              <a:tr h="153007">
                <a:tc>
                  <a:txBody>
                    <a:bodyPr/>
                    <a:lstStyle/>
                    <a:p>
                      <a:pPr>
                        <a:lnSpc>
                          <a:spcPct val="115000"/>
                        </a:lnSpc>
                        <a:spcAft>
                          <a:spcPts val="600"/>
                        </a:spcAft>
                      </a:pPr>
                      <a:r>
                        <a:rPr lang="en-US" sz="900">
                          <a:solidFill>
                            <a:schemeClr val="tx1"/>
                          </a:solidFill>
                          <a:effectLst/>
                        </a:rPr>
                        <a:t>Science data acquisition</a:t>
                      </a:r>
                      <a:endParaRPr lang="en-US" sz="900">
                        <a:solidFill>
                          <a:schemeClr val="tx1"/>
                        </a:solidFill>
                        <a:effectLst/>
                        <a:latin typeface="Times"/>
                        <a:ea typeface="Times"/>
                        <a:cs typeface="Times New Roman"/>
                      </a:endParaRPr>
                    </a:p>
                  </a:txBody>
                  <a:tcPr marL="49894" marR="49894" marT="0" marB="0"/>
                </a:tc>
                <a:tc>
                  <a:txBody>
                    <a:bodyPr/>
                    <a:lstStyle/>
                    <a:p>
                      <a:pPr>
                        <a:lnSpc>
                          <a:spcPct val="115000"/>
                        </a:lnSpc>
                        <a:spcAft>
                          <a:spcPts val="600"/>
                        </a:spcAft>
                      </a:pPr>
                      <a:r>
                        <a:rPr lang="en-US" sz="900">
                          <a:effectLst/>
                        </a:rPr>
                        <a:t>50% *</a:t>
                      </a:r>
                      <a:endParaRPr lang="en-US" sz="900">
                        <a:effectLst/>
                        <a:latin typeface="Times"/>
                        <a:ea typeface="Times"/>
                        <a:cs typeface="Times New Roman"/>
                      </a:endParaRPr>
                    </a:p>
                  </a:txBody>
                  <a:tcPr marL="49894" marR="49894" marT="0" marB="0"/>
                </a:tc>
                <a:tc>
                  <a:txBody>
                    <a:bodyPr/>
                    <a:lstStyle/>
                    <a:p>
                      <a:pPr>
                        <a:lnSpc>
                          <a:spcPct val="115000"/>
                        </a:lnSpc>
                        <a:spcAft>
                          <a:spcPts val="600"/>
                        </a:spcAft>
                      </a:pPr>
                      <a:r>
                        <a:rPr lang="en-US" sz="900">
                          <a:effectLst/>
                        </a:rPr>
                        <a:t>100%</a:t>
                      </a:r>
                      <a:endParaRPr lang="en-US" sz="900">
                        <a:effectLst/>
                        <a:latin typeface="Times"/>
                        <a:ea typeface="Times"/>
                        <a:cs typeface="Times New Roman"/>
                      </a:endParaRPr>
                    </a:p>
                  </a:txBody>
                  <a:tcPr marL="49894" marR="49894" marT="0" marB="0"/>
                </a:tc>
                <a:tc>
                  <a:txBody>
                    <a:bodyPr/>
                    <a:lstStyle/>
                    <a:p>
                      <a:pPr>
                        <a:lnSpc>
                          <a:spcPct val="115000"/>
                        </a:lnSpc>
                        <a:spcAft>
                          <a:spcPts val="600"/>
                        </a:spcAft>
                      </a:pPr>
                      <a:r>
                        <a:rPr lang="en-US" sz="900">
                          <a:effectLst/>
                        </a:rPr>
                        <a:t>WRC</a:t>
                      </a:r>
                      <a:endParaRPr lang="en-US" sz="900">
                        <a:effectLst/>
                        <a:latin typeface="Times"/>
                        <a:ea typeface="Times"/>
                        <a:cs typeface="Times New Roman"/>
                      </a:endParaRPr>
                    </a:p>
                  </a:txBody>
                  <a:tcPr marL="49894" marR="49894" marT="0" marB="0"/>
                </a:tc>
                <a:tc>
                  <a:txBody>
                    <a:bodyPr/>
                    <a:lstStyle/>
                    <a:p>
                      <a:pPr>
                        <a:lnSpc>
                          <a:spcPct val="115000"/>
                        </a:lnSpc>
                        <a:spcAft>
                          <a:spcPts val="600"/>
                        </a:spcAft>
                      </a:pPr>
                      <a:r>
                        <a:rPr lang="en-US" sz="900">
                          <a:effectLst/>
                        </a:rPr>
                        <a:t> </a:t>
                      </a:r>
                      <a:endParaRPr lang="en-US" sz="900">
                        <a:effectLst/>
                        <a:latin typeface="Times"/>
                        <a:ea typeface="Times"/>
                        <a:cs typeface="Times New Roman"/>
                      </a:endParaRPr>
                    </a:p>
                  </a:txBody>
                  <a:tcPr marL="49894" marR="49894" marT="0" marB="0"/>
                </a:tc>
              </a:tr>
              <a:tr h="612028">
                <a:tc>
                  <a:txBody>
                    <a:bodyPr/>
                    <a:lstStyle/>
                    <a:p>
                      <a:pPr>
                        <a:lnSpc>
                          <a:spcPct val="115000"/>
                        </a:lnSpc>
                        <a:spcAft>
                          <a:spcPts val="600"/>
                        </a:spcAft>
                      </a:pPr>
                      <a:r>
                        <a:rPr lang="en-US" sz="900" dirty="0">
                          <a:solidFill>
                            <a:schemeClr val="tx1"/>
                          </a:solidFill>
                          <a:effectLst/>
                        </a:rPr>
                        <a:t>Detection and handling of crosstalk signals from PHASICs</a:t>
                      </a:r>
                      <a:endParaRPr lang="en-US" sz="900" dirty="0">
                        <a:solidFill>
                          <a:schemeClr val="tx1"/>
                        </a:solidFill>
                        <a:effectLst/>
                        <a:latin typeface="Times"/>
                        <a:ea typeface="Times"/>
                        <a:cs typeface="Times New Roman"/>
                      </a:endParaRPr>
                    </a:p>
                  </a:txBody>
                  <a:tcPr marL="49894" marR="49894" marT="0" marB="0"/>
                </a:tc>
                <a:tc>
                  <a:txBody>
                    <a:bodyPr/>
                    <a:lstStyle/>
                    <a:p>
                      <a:pPr>
                        <a:lnSpc>
                          <a:spcPct val="115000"/>
                        </a:lnSpc>
                        <a:spcAft>
                          <a:spcPts val="600"/>
                        </a:spcAft>
                      </a:pPr>
                      <a:r>
                        <a:rPr lang="en-US" sz="900">
                          <a:effectLst/>
                        </a:rPr>
                        <a:t>50%*</a:t>
                      </a:r>
                      <a:endParaRPr lang="en-US" sz="900">
                        <a:effectLst/>
                        <a:latin typeface="Times"/>
                        <a:ea typeface="Times"/>
                        <a:cs typeface="Times New Roman"/>
                      </a:endParaRPr>
                    </a:p>
                  </a:txBody>
                  <a:tcPr marL="49894" marR="49894" marT="0" marB="0"/>
                </a:tc>
                <a:tc>
                  <a:txBody>
                    <a:bodyPr/>
                    <a:lstStyle/>
                    <a:p>
                      <a:pPr>
                        <a:lnSpc>
                          <a:spcPct val="115000"/>
                        </a:lnSpc>
                        <a:spcAft>
                          <a:spcPts val="600"/>
                        </a:spcAft>
                      </a:pPr>
                      <a:r>
                        <a:rPr lang="en-US" sz="900">
                          <a:effectLst/>
                        </a:rPr>
                        <a:t>60%</a:t>
                      </a:r>
                      <a:endParaRPr lang="en-US" sz="900">
                        <a:effectLst/>
                        <a:latin typeface="Times"/>
                        <a:ea typeface="Times"/>
                        <a:cs typeface="Times New Roman"/>
                      </a:endParaRPr>
                    </a:p>
                  </a:txBody>
                  <a:tcPr marL="49894" marR="49894" marT="0" marB="0"/>
                </a:tc>
                <a:tc>
                  <a:txBody>
                    <a:bodyPr/>
                    <a:lstStyle/>
                    <a:p>
                      <a:pPr>
                        <a:lnSpc>
                          <a:spcPct val="115000"/>
                        </a:lnSpc>
                        <a:spcAft>
                          <a:spcPts val="600"/>
                        </a:spcAft>
                      </a:pPr>
                      <a:r>
                        <a:rPr lang="en-US" sz="900">
                          <a:effectLst/>
                        </a:rPr>
                        <a:t>WRC/AJD</a:t>
                      </a:r>
                      <a:endParaRPr lang="en-US" sz="900">
                        <a:effectLst/>
                        <a:latin typeface="Times"/>
                        <a:ea typeface="Times"/>
                        <a:cs typeface="Times New Roman"/>
                      </a:endParaRPr>
                    </a:p>
                  </a:txBody>
                  <a:tcPr marL="49894" marR="49894" marT="0" marB="0"/>
                </a:tc>
                <a:tc>
                  <a:txBody>
                    <a:bodyPr/>
                    <a:lstStyle/>
                    <a:p>
                      <a:pPr>
                        <a:lnSpc>
                          <a:spcPct val="115000"/>
                        </a:lnSpc>
                        <a:spcAft>
                          <a:spcPts val="600"/>
                        </a:spcAft>
                      </a:pPr>
                      <a:r>
                        <a:rPr lang="en-US" sz="900">
                          <a:effectLst/>
                        </a:rPr>
                        <a:t>Algorithm for implementing this task is done. Awaiting specifics of characteristics of 16-bit crosstalk register from PHASIC</a:t>
                      </a:r>
                      <a:endParaRPr lang="en-US" sz="900">
                        <a:effectLst/>
                        <a:latin typeface="Times"/>
                        <a:ea typeface="Times"/>
                        <a:cs typeface="Times New Roman"/>
                      </a:endParaRPr>
                    </a:p>
                  </a:txBody>
                  <a:tcPr marL="49894" marR="49894" marT="0" marB="0"/>
                </a:tc>
              </a:tr>
              <a:tr h="1071049">
                <a:tc>
                  <a:txBody>
                    <a:bodyPr/>
                    <a:lstStyle/>
                    <a:p>
                      <a:pPr>
                        <a:lnSpc>
                          <a:spcPct val="115000"/>
                        </a:lnSpc>
                        <a:spcAft>
                          <a:spcPts val="600"/>
                        </a:spcAft>
                      </a:pPr>
                      <a:r>
                        <a:rPr lang="en-US" sz="900" dirty="0">
                          <a:solidFill>
                            <a:schemeClr val="tx1"/>
                          </a:solidFill>
                          <a:effectLst/>
                        </a:rPr>
                        <a:t>Science data processing and reduction (particle ID)</a:t>
                      </a:r>
                      <a:endParaRPr lang="en-US" sz="900" dirty="0">
                        <a:solidFill>
                          <a:schemeClr val="tx1"/>
                        </a:solidFill>
                        <a:effectLst/>
                        <a:latin typeface="Times"/>
                        <a:ea typeface="Times"/>
                        <a:cs typeface="Times New Roman"/>
                      </a:endParaRPr>
                    </a:p>
                  </a:txBody>
                  <a:tcPr marL="49894" marR="49894" marT="0" marB="0"/>
                </a:tc>
                <a:tc>
                  <a:txBody>
                    <a:bodyPr/>
                    <a:lstStyle/>
                    <a:p>
                      <a:pPr>
                        <a:lnSpc>
                          <a:spcPct val="115000"/>
                        </a:lnSpc>
                        <a:spcAft>
                          <a:spcPts val="600"/>
                        </a:spcAft>
                      </a:pPr>
                      <a:r>
                        <a:rPr lang="en-US" sz="900">
                          <a:effectLst/>
                        </a:rPr>
                        <a:t>20%</a:t>
                      </a:r>
                      <a:endParaRPr lang="en-US" sz="900">
                        <a:effectLst/>
                        <a:latin typeface="Times"/>
                        <a:ea typeface="Times"/>
                        <a:cs typeface="Times New Roman"/>
                      </a:endParaRPr>
                    </a:p>
                  </a:txBody>
                  <a:tcPr marL="49894" marR="49894" marT="0" marB="0"/>
                </a:tc>
                <a:tc>
                  <a:txBody>
                    <a:bodyPr/>
                    <a:lstStyle/>
                    <a:p>
                      <a:pPr>
                        <a:lnSpc>
                          <a:spcPct val="115000"/>
                        </a:lnSpc>
                        <a:spcAft>
                          <a:spcPts val="600"/>
                        </a:spcAft>
                      </a:pPr>
                      <a:r>
                        <a:rPr lang="en-US" sz="900">
                          <a:effectLst/>
                        </a:rPr>
                        <a:t>70%</a:t>
                      </a:r>
                      <a:endParaRPr lang="en-US" sz="900">
                        <a:effectLst/>
                        <a:latin typeface="Times"/>
                        <a:ea typeface="Times"/>
                        <a:cs typeface="Times New Roman"/>
                      </a:endParaRPr>
                    </a:p>
                  </a:txBody>
                  <a:tcPr marL="49894" marR="49894" marT="0" marB="0"/>
                </a:tc>
                <a:tc>
                  <a:txBody>
                    <a:bodyPr/>
                    <a:lstStyle/>
                    <a:p>
                      <a:pPr>
                        <a:lnSpc>
                          <a:spcPct val="115000"/>
                        </a:lnSpc>
                        <a:spcAft>
                          <a:spcPts val="600"/>
                        </a:spcAft>
                      </a:pPr>
                      <a:r>
                        <a:rPr lang="en-US" sz="900">
                          <a:effectLst/>
                        </a:rPr>
                        <a:t>AJD</a:t>
                      </a:r>
                      <a:endParaRPr lang="en-US" sz="900">
                        <a:effectLst/>
                        <a:latin typeface="Times"/>
                        <a:ea typeface="Times"/>
                        <a:cs typeface="Times New Roman"/>
                      </a:endParaRPr>
                    </a:p>
                  </a:txBody>
                  <a:tcPr marL="49894" marR="49894" marT="0" marB="0"/>
                </a:tc>
                <a:tc>
                  <a:txBody>
                    <a:bodyPr/>
                    <a:lstStyle/>
                    <a:p>
                      <a:pPr>
                        <a:lnSpc>
                          <a:spcPct val="115000"/>
                        </a:lnSpc>
                        <a:spcAft>
                          <a:spcPts val="600"/>
                        </a:spcAft>
                      </a:pPr>
                      <a:r>
                        <a:rPr lang="en-US" sz="900">
                          <a:effectLst/>
                        </a:rPr>
                        <a:t>Software for analysis of ions/electrons is written and partially tested. Needs further testing and refinement with real particle event data. Algorithms for ENA, Neutrals, and penetrating particles handling needs input from science team.</a:t>
                      </a:r>
                      <a:endParaRPr lang="en-US" sz="900">
                        <a:effectLst/>
                        <a:latin typeface="Times"/>
                        <a:ea typeface="Times"/>
                        <a:cs typeface="Times New Roman"/>
                      </a:endParaRPr>
                    </a:p>
                  </a:txBody>
                  <a:tcPr marL="49894" marR="49894" marT="0" marB="0"/>
                </a:tc>
              </a:tr>
              <a:tr h="306014">
                <a:tc>
                  <a:txBody>
                    <a:bodyPr/>
                    <a:lstStyle/>
                    <a:p>
                      <a:pPr>
                        <a:lnSpc>
                          <a:spcPct val="115000"/>
                        </a:lnSpc>
                        <a:spcAft>
                          <a:spcPts val="600"/>
                        </a:spcAft>
                      </a:pPr>
                      <a:r>
                        <a:rPr lang="en-US" sz="900" dirty="0">
                          <a:solidFill>
                            <a:schemeClr val="tx1"/>
                          </a:solidFill>
                          <a:effectLst/>
                        </a:rPr>
                        <a:t>Science and diagnostic rates data accumulation</a:t>
                      </a:r>
                      <a:endParaRPr lang="en-US" sz="900" dirty="0">
                        <a:solidFill>
                          <a:schemeClr val="tx1"/>
                        </a:solidFill>
                        <a:effectLst/>
                        <a:latin typeface="Times"/>
                        <a:ea typeface="Times"/>
                        <a:cs typeface="Times New Roman"/>
                      </a:endParaRPr>
                    </a:p>
                  </a:txBody>
                  <a:tcPr marL="49894" marR="49894" marT="0" marB="0"/>
                </a:tc>
                <a:tc>
                  <a:txBody>
                    <a:bodyPr/>
                    <a:lstStyle/>
                    <a:p>
                      <a:pPr>
                        <a:lnSpc>
                          <a:spcPct val="115000"/>
                        </a:lnSpc>
                        <a:spcAft>
                          <a:spcPts val="600"/>
                        </a:spcAft>
                      </a:pPr>
                      <a:r>
                        <a:rPr lang="en-US" sz="900">
                          <a:effectLst/>
                        </a:rPr>
                        <a:t>50%*</a:t>
                      </a:r>
                      <a:endParaRPr lang="en-US" sz="900">
                        <a:effectLst/>
                        <a:latin typeface="Times"/>
                        <a:ea typeface="Times"/>
                        <a:cs typeface="Times New Roman"/>
                      </a:endParaRPr>
                    </a:p>
                  </a:txBody>
                  <a:tcPr marL="49894" marR="49894" marT="0" marB="0"/>
                </a:tc>
                <a:tc>
                  <a:txBody>
                    <a:bodyPr/>
                    <a:lstStyle/>
                    <a:p>
                      <a:pPr>
                        <a:lnSpc>
                          <a:spcPct val="115000"/>
                        </a:lnSpc>
                        <a:spcAft>
                          <a:spcPts val="600"/>
                        </a:spcAft>
                      </a:pPr>
                      <a:r>
                        <a:rPr lang="en-US" sz="900">
                          <a:effectLst/>
                        </a:rPr>
                        <a:t>80%</a:t>
                      </a:r>
                      <a:endParaRPr lang="en-US" sz="900">
                        <a:effectLst/>
                        <a:latin typeface="Times"/>
                        <a:ea typeface="Times"/>
                        <a:cs typeface="Times New Roman"/>
                      </a:endParaRPr>
                    </a:p>
                  </a:txBody>
                  <a:tcPr marL="49894" marR="49894" marT="0" marB="0"/>
                </a:tc>
                <a:tc>
                  <a:txBody>
                    <a:bodyPr/>
                    <a:lstStyle/>
                    <a:p>
                      <a:pPr>
                        <a:lnSpc>
                          <a:spcPct val="115000"/>
                        </a:lnSpc>
                        <a:spcAft>
                          <a:spcPts val="600"/>
                        </a:spcAft>
                      </a:pPr>
                      <a:r>
                        <a:rPr lang="en-US" sz="900">
                          <a:effectLst/>
                        </a:rPr>
                        <a:t>AJD</a:t>
                      </a:r>
                      <a:endParaRPr lang="en-US" sz="900">
                        <a:effectLst/>
                        <a:latin typeface="Times"/>
                        <a:ea typeface="Times"/>
                        <a:cs typeface="Times New Roman"/>
                      </a:endParaRPr>
                    </a:p>
                  </a:txBody>
                  <a:tcPr marL="49894" marR="49894" marT="0" marB="0"/>
                </a:tc>
                <a:tc>
                  <a:txBody>
                    <a:bodyPr/>
                    <a:lstStyle/>
                    <a:p>
                      <a:pPr>
                        <a:lnSpc>
                          <a:spcPct val="115000"/>
                        </a:lnSpc>
                        <a:spcAft>
                          <a:spcPts val="600"/>
                        </a:spcAft>
                      </a:pPr>
                      <a:r>
                        <a:rPr lang="en-US" sz="900">
                          <a:effectLst/>
                        </a:rPr>
                        <a:t>Need to implement particle species/energy bins</a:t>
                      </a:r>
                      <a:endParaRPr lang="en-US" sz="900">
                        <a:effectLst/>
                        <a:latin typeface="Times"/>
                        <a:ea typeface="Times"/>
                        <a:cs typeface="Times New Roman"/>
                      </a:endParaRPr>
                    </a:p>
                  </a:txBody>
                  <a:tcPr marL="49894" marR="49894" marT="0" marB="0"/>
                </a:tc>
              </a:tr>
              <a:tr h="153007">
                <a:tc>
                  <a:txBody>
                    <a:bodyPr/>
                    <a:lstStyle/>
                    <a:p>
                      <a:pPr>
                        <a:lnSpc>
                          <a:spcPct val="115000"/>
                        </a:lnSpc>
                        <a:spcAft>
                          <a:spcPts val="600"/>
                        </a:spcAft>
                      </a:pPr>
                      <a:r>
                        <a:rPr lang="en-US" sz="900" dirty="0">
                          <a:solidFill>
                            <a:schemeClr val="tx1"/>
                          </a:solidFill>
                          <a:effectLst/>
                        </a:rPr>
                        <a:t>Command Table Maintenance</a:t>
                      </a:r>
                      <a:endParaRPr lang="en-US" sz="900" dirty="0">
                        <a:solidFill>
                          <a:schemeClr val="tx1"/>
                        </a:solidFill>
                        <a:effectLst/>
                        <a:latin typeface="Times"/>
                        <a:ea typeface="Times"/>
                        <a:cs typeface="Times New Roman"/>
                      </a:endParaRPr>
                    </a:p>
                  </a:txBody>
                  <a:tcPr marL="49894" marR="49894" marT="0" marB="0"/>
                </a:tc>
                <a:tc>
                  <a:txBody>
                    <a:bodyPr/>
                    <a:lstStyle/>
                    <a:p>
                      <a:pPr>
                        <a:lnSpc>
                          <a:spcPct val="115000"/>
                        </a:lnSpc>
                        <a:spcAft>
                          <a:spcPts val="600"/>
                        </a:spcAft>
                      </a:pPr>
                      <a:r>
                        <a:rPr lang="en-US" sz="900">
                          <a:effectLst/>
                        </a:rPr>
                        <a:t>100%</a:t>
                      </a:r>
                      <a:endParaRPr lang="en-US" sz="900">
                        <a:effectLst/>
                        <a:latin typeface="Times"/>
                        <a:ea typeface="Times"/>
                        <a:cs typeface="Times New Roman"/>
                      </a:endParaRPr>
                    </a:p>
                  </a:txBody>
                  <a:tcPr marL="49894" marR="49894" marT="0" marB="0"/>
                </a:tc>
                <a:tc>
                  <a:txBody>
                    <a:bodyPr/>
                    <a:lstStyle/>
                    <a:p>
                      <a:pPr>
                        <a:lnSpc>
                          <a:spcPct val="115000"/>
                        </a:lnSpc>
                        <a:spcAft>
                          <a:spcPts val="600"/>
                        </a:spcAft>
                      </a:pPr>
                      <a:r>
                        <a:rPr lang="en-US" sz="900">
                          <a:effectLst/>
                        </a:rPr>
                        <a:t>100%</a:t>
                      </a:r>
                      <a:endParaRPr lang="en-US" sz="900">
                        <a:effectLst/>
                        <a:latin typeface="Times"/>
                        <a:ea typeface="Times"/>
                        <a:cs typeface="Times New Roman"/>
                      </a:endParaRPr>
                    </a:p>
                  </a:txBody>
                  <a:tcPr marL="49894" marR="49894" marT="0" marB="0"/>
                </a:tc>
                <a:tc>
                  <a:txBody>
                    <a:bodyPr/>
                    <a:lstStyle/>
                    <a:p>
                      <a:pPr>
                        <a:lnSpc>
                          <a:spcPct val="115000"/>
                        </a:lnSpc>
                        <a:spcAft>
                          <a:spcPts val="600"/>
                        </a:spcAft>
                      </a:pPr>
                      <a:r>
                        <a:rPr lang="en-US" sz="900">
                          <a:effectLst/>
                        </a:rPr>
                        <a:t>WRC</a:t>
                      </a:r>
                      <a:endParaRPr lang="en-US" sz="900">
                        <a:effectLst/>
                        <a:latin typeface="Times"/>
                        <a:ea typeface="Times"/>
                        <a:cs typeface="Times New Roman"/>
                      </a:endParaRPr>
                    </a:p>
                  </a:txBody>
                  <a:tcPr marL="49894" marR="49894" marT="0" marB="0"/>
                </a:tc>
                <a:tc>
                  <a:txBody>
                    <a:bodyPr/>
                    <a:lstStyle/>
                    <a:p>
                      <a:pPr>
                        <a:lnSpc>
                          <a:spcPct val="115000"/>
                        </a:lnSpc>
                        <a:spcAft>
                          <a:spcPts val="600"/>
                        </a:spcAft>
                      </a:pPr>
                      <a:r>
                        <a:rPr lang="en-US" sz="900">
                          <a:effectLst/>
                        </a:rPr>
                        <a:t> </a:t>
                      </a:r>
                      <a:endParaRPr lang="en-US" sz="900">
                        <a:effectLst/>
                        <a:latin typeface="Times"/>
                        <a:ea typeface="Times"/>
                        <a:cs typeface="Times New Roman"/>
                      </a:endParaRPr>
                    </a:p>
                  </a:txBody>
                  <a:tcPr marL="49894" marR="49894" marT="0" marB="0"/>
                </a:tc>
              </a:tr>
              <a:tr h="153007">
                <a:tc>
                  <a:txBody>
                    <a:bodyPr/>
                    <a:lstStyle/>
                    <a:p>
                      <a:pPr>
                        <a:lnSpc>
                          <a:spcPct val="115000"/>
                        </a:lnSpc>
                        <a:spcAft>
                          <a:spcPts val="600"/>
                        </a:spcAft>
                      </a:pPr>
                      <a:r>
                        <a:rPr lang="en-US" sz="900" dirty="0">
                          <a:solidFill>
                            <a:schemeClr val="tx1"/>
                          </a:solidFill>
                          <a:effectLst/>
                        </a:rPr>
                        <a:t>Housekeeping data acquisition</a:t>
                      </a:r>
                      <a:endParaRPr lang="en-US" sz="900" dirty="0">
                        <a:solidFill>
                          <a:schemeClr val="tx1"/>
                        </a:solidFill>
                        <a:effectLst/>
                        <a:latin typeface="Times"/>
                        <a:ea typeface="Times"/>
                        <a:cs typeface="Times New Roman"/>
                      </a:endParaRPr>
                    </a:p>
                  </a:txBody>
                  <a:tcPr marL="49894" marR="49894" marT="0" marB="0"/>
                </a:tc>
                <a:tc>
                  <a:txBody>
                    <a:bodyPr/>
                    <a:lstStyle/>
                    <a:p>
                      <a:pPr>
                        <a:lnSpc>
                          <a:spcPct val="115000"/>
                        </a:lnSpc>
                        <a:spcAft>
                          <a:spcPts val="600"/>
                        </a:spcAft>
                      </a:pPr>
                      <a:r>
                        <a:rPr lang="en-US" sz="900">
                          <a:effectLst/>
                        </a:rPr>
                        <a:t>50% *</a:t>
                      </a:r>
                      <a:endParaRPr lang="en-US" sz="900">
                        <a:effectLst/>
                        <a:latin typeface="Times"/>
                        <a:ea typeface="Times"/>
                        <a:cs typeface="Times New Roman"/>
                      </a:endParaRPr>
                    </a:p>
                  </a:txBody>
                  <a:tcPr marL="49894" marR="49894" marT="0" marB="0"/>
                </a:tc>
                <a:tc>
                  <a:txBody>
                    <a:bodyPr/>
                    <a:lstStyle/>
                    <a:p>
                      <a:pPr>
                        <a:lnSpc>
                          <a:spcPct val="115000"/>
                        </a:lnSpc>
                        <a:spcAft>
                          <a:spcPts val="600"/>
                        </a:spcAft>
                      </a:pPr>
                      <a:r>
                        <a:rPr lang="en-US" sz="900">
                          <a:effectLst/>
                        </a:rPr>
                        <a:t>100%</a:t>
                      </a:r>
                      <a:endParaRPr lang="en-US" sz="900">
                        <a:effectLst/>
                        <a:latin typeface="Times"/>
                        <a:ea typeface="Times"/>
                        <a:cs typeface="Times New Roman"/>
                      </a:endParaRPr>
                    </a:p>
                  </a:txBody>
                  <a:tcPr marL="49894" marR="49894" marT="0" marB="0"/>
                </a:tc>
                <a:tc>
                  <a:txBody>
                    <a:bodyPr/>
                    <a:lstStyle/>
                    <a:p>
                      <a:pPr>
                        <a:lnSpc>
                          <a:spcPct val="115000"/>
                        </a:lnSpc>
                        <a:spcAft>
                          <a:spcPts val="600"/>
                        </a:spcAft>
                      </a:pPr>
                      <a:r>
                        <a:rPr lang="en-US" sz="900">
                          <a:effectLst/>
                        </a:rPr>
                        <a:t>WRC</a:t>
                      </a:r>
                      <a:endParaRPr lang="en-US" sz="900">
                        <a:effectLst/>
                        <a:latin typeface="Times"/>
                        <a:ea typeface="Times"/>
                        <a:cs typeface="Times New Roman"/>
                      </a:endParaRPr>
                    </a:p>
                  </a:txBody>
                  <a:tcPr marL="49894" marR="49894" marT="0" marB="0"/>
                </a:tc>
                <a:tc>
                  <a:txBody>
                    <a:bodyPr/>
                    <a:lstStyle/>
                    <a:p>
                      <a:pPr>
                        <a:lnSpc>
                          <a:spcPct val="115000"/>
                        </a:lnSpc>
                        <a:spcAft>
                          <a:spcPts val="600"/>
                        </a:spcAft>
                      </a:pPr>
                      <a:r>
                        <a:rPr lang="en-US" sz="900">
                          <a:effectLst/>
                        </a:rPr>
                        <a:t> </a:t>
                      </a:r>
                      <a:endParaRPr lang="en-US" sz="900">
                        <a:effectLst/>
                        <a:latin typeface="Times"/>
                        <a:ea typeface="Times"/>
                        <a:cs typeface="Times New Roman"/>
                      </a:endParaRPr>
                    </a:p>
                  </a:txBody>
                  <a:tcPr marL="49894" marR="49894" marT="0" marB="0"/>
                </a:tc>
              </a:tr>
              <a:tr h="306014">
                <a:tc>
                  <a:txBody>
                    <a:bodyPr/>
                    <a:lstStyle/>
                    <a:p>
                      <a:pPr>
                        <a:lnSpc>
                          <a:spcPct val="115000"/>
                        </a:lnSpc>
                        <a:spcAft>
                          <a:spcPts val="600"/>
                        </a:spcAft>
                      </a:pPr>
                      <a:r>
                        <a:rPr lang="en-US" sz="900" dirty="0">
                          <a:solidFill>
                            <a:schemeClr val="tx1"/>
                          </a:solidFill>
                          <a:effectLst/>
                        </a:rPr>
                        <a:t>Processing of status, time-synchronization, and command data from the EPI-Hi DPU</a:t>
                      </a:r>
                      <a:endParaRPr lang="en-US" sz="900" dirty="0">
                        <a:solidFill>
                          <a:schemeClr val="tx1"/>
                        </a:solidFill>
                        <a:effectLst/>
                        <a:latin typeface="Times"/>
                        <a:ea typeface="Times"/>
                        <a:cs typeface="Times New Roman"/>
                      </a:endParaRPr>
                    </a:p>
                  </a:txBody>
                  <a:tcPr marL="49894" marR="49894" marT="0" marB="0"/>
                </a:tc>
                <a:tc>
                  <a:txBody>
                    <a:bodyPr/>
                    <a:lstStyle/>
                    <a:p>
                      <a:pPr>
                        <a:lnSpc>
                          <a:spcPct val="115000"/>
                        </a:lnSpc>
                        <a:spcAft>
                          <a:spcPts val="600"/>
                        </a:spcAft>
                      </a:pPr>
                      <a:r>
                        <a:rPr lang="en-US" sz="900">
                          <a:effectLst/>
                        </a:rPr>
                        <a:t>50% *</a:t>
                      </a:r>
                      <a:endParaRPr lang="en-US" sz="900">
                        <a:effectLst/>
                        <a:latin typeface="Times"/>
                        <a:ea typeface="Times"/>
                        <a:cs typeface="Times New Roman"/>
                      </a:endParaRPr>
                    </a:p>
                  </a:txBody>
                  <a:tcPr marL="49894" marR="49894" marT="0" marB="0"/>
                </a:tc>
                <a:tc>
                  <a:txBody>
                    <a:bodyPr/>
                    <a:lstStyle/>
                    <a:p>
                      <a:pPr>
                        <a:lnSpc>
                          <a:spcPct val="115000"/>
                        </a:lnSpc>
                        <a:spcAft>
                          <a:spcPts val="600"/>
                        </a:spcAft>
                      </a:pPr>
                      <a:r>
                        <a:rPr lang="en-US" sz="900">
                          <a:effectLst/>
                        </a:rPr>
                        <a:t>100%</a:t>
                      </a:r>
                      <a:endParaRPr lang="en-US" sz="900">
                        <a:effectLst/>
                        <a:latin typeface="Times"/>
                        <a:ea typeface="Times"/>
                        <a:cs typeface="Times New Roman"/>
                      </a:endParaRPr>
                    </a:p>
                  </a:txBody>
                  <a:tcPr marL="49894" marR="49894" marT="0" marB="0"/>
                </a:tc>
                <a:tc>
                  <a:txBody>
                    <a:bodyPr/>
                    <a:lstStyle/>
                    <a:p>
                      <a:pPr>
                        <a:lnSpc>
                          <a:spcPct val="115000"/>
                        </a:lnSpc>
                        <a:spcAft>
                          <a:spcPts val="600"/>
                        </a:spcAft>
                      </a:pPr>
                      <a:r>
                        <a:rPr lang="en-US" sz="900">
                          <a:effectLst/>
                        </a:rPr>
                        <a:t>WRC</a:t>
                      </a:r>
                      <a:endParaRPr lang="en-US" sz="900">
                        <a:effectLst/>
                        <a:latin typeface="Times"/>
                        <a:ea typeface="Times"/>
                        <a:cs typeface="Times New Roman"/>
                      </a:endParaRPr>
                    </a:p>
                  </a:txBody>
                  <a:tcPr marL="49894" marR="49894" marT="0" marB="0"/>
                </a:tc>
                <a:tc>
                  <a:txBody>
                    <a:bodyPr/>
                    <a:lstStyle/>
                    <a:p>
                      <a:pPr>
                        <a:lnSpc>
                          <a:spcPct val="115000"/>
                        </a:lnSpc>
                        <a:spcAft>
                          <a:spcPts val="600"/>
                        </a:spcAft>
                      </a:pPr>
                      <a:r>
                        <a:rPr lang="en-US" sz="900">
                          <a:effectLst/>
                        </a:rPr>
                        <a:t> </a:t>
                      </a:r>
                      <a:endParaRPr lang="en-US" sz="900">
                        <a:effectLst/>
                        <a:latin typeface="Times"/>
                        <a:ea typeface="Times"/>
                        <a:cs typeface="Times New Roman"/>
                      </a:endParaRPr>
                    </a:p>
                  </a:txBody>
                  <a:tcPr marL="49894" marR="49894" marT="0" marB="0"/>
                </a:tc>
              </a:tr>
              <a:tr h="153007">
                <a:tc>
                  <a:txBody>
                    <a:bodyPr/>
                    <a:lstStyle/>
                    <a:p>
                      <a:pPr>
                        <a:lnSpc>
                          <a:spcPct val="115000"/>
                        </a:lnSpc>
                        <a:spcAft>
                          <a:spcPts val="600"/>
                        </a:spcAft>
                      </a:pPr>
                      <a:r>
                        <a:rPr lang="en-US" sz="900">
                          <a:solidFill>
                            <a:schemeClr val="tx1"/>
                          </a:solidFill>
                          <a:effectLst/>
                        </a:rPr>
                        <a:t>Send heartbeat message to DPU once per second</a:t>
                      </a:r>
                      <a:endParaRPr lang="en-US" sz="900">
                        <a:solidFill>
                          <a:schemeClr val="tx1"/>
                        </a:solidFill>
                        <a:effectLst/>
                        <a:latin typeface="Times"/>
                        <a:ea typeface="Times"/>
                        <a:cs typeface="Times New Roman"/>
                      </a:endParaRPr>
                    </a:p>
                  </a:txBody>
                  <a:tcPr marL="49894" marR="49894" marT="0" marB="0"/>
                </a:tc>
                <a:tc>
                  <a:txBody>
                    <a:bodyPr/>
                    <a:lstStyle/>
                    <a:p>
                      <a:pPr>
                        <a:lnSpc>
                          <a:spcPct val="115000"/>
                        </a:lnSpc>
                        <a:spcAft>
                          <a:spcPts val="600"/>
                        </a:spcAft>
                      </a:pPr>
                      <a:r>
                        <a:rPr lang="en-US" sz="900">
                          <a:effectLst/>
                        </a:rPr>
                        <a:t>50%</a:t>
                      </a:r>
                      <a:endParaRPr lang="en-US" sz="900">
                        <a:effectLst/>
                        <a:latin typeface="Times"/>
                        <a:ea typeface="Times"/>
                        <a:cs typeface="Times New Roman"/>
                      </a:endParaRPr>
                    </a:p>
                  </a:txBody>
                  <a:tcPr marL="49894" marR="49894" marT="0" marB="0"/>
                </a:tc>
                <a:tc>
                  <a:txBody>
                    <a:bodyPr/>
                    <a:lstStyle/>
                    <a:p>
                      <a:pPr>
                        <a:lnSpc>
                          <a:spcPct val="115000"/>
                        </a:lnSpc>
                        <a:spcAft>
                          <a:spcPts val="600"/>
                        </a:spcAft>
                      </a:pPr>
                      <a:r>
                        <a:rPr lang="en-US" sz="900" dirty="0" smtClean="0">
                          <a:effectLst/>
                          <a:latin typeface="+mn-lt"/>
                          <a:ea typeface="+mn-ea"/>
                          <a:cs typeface="+mn-cs"/>
                        </a:rPr>
                        <a:t>100%</a:t>
                      </a:r>
                      <a:endParaRPr lang="en-US" sz="900" dirty="0">
                        <a:effectLst/>
                        <a:latin typeface="Times"/>
                        <a:ea typeface="Times"/>
                        <a:cs typeface="Times New Roman"/>
                      </a:endParaRPr>
                    </a:p>
                  </a:txBody>
                  <a:tcPr marL="49894" marR="49894" marT="0" marB="0"/>
                </a:tc>
                <a:tc>
                  <a:txBody>
                    <a:bodyPr/>
                    <a:lstStyle/>
                    <a:p>
                      <a:pPr>
                        <a:lnSpc>
                          <a:spcPct val="115000"/>
                        </a:lnSpc>
                        <a:spcAft>
                          <a:spcPts val="600"/>
                        </a:spcAft>
                      </a:pPr>
                      <a:r>
                        <a:rPr lang="en-US" sz="900">
                          <a:effectLst/>
                        </a:rPr>
                        <a:t>WRC</a:t>
                      </a:r>
                      <a:endParaRPr lang="en-US" sz="900">
                        <a:effectLst/>
                        <a:latin typeface="Times"/>
                        <a:ea typeface="Times"/>
                        <a:cs typeface="Times New Roman"/>
                      </a:endParaRPr>
                    </a:p>
                  </a:txBody>
                  <a:tcPr marL="49894" marR="49894" marT="0" marB="0"/>
                </a:tc>
                <a:tc>
                  <a:txBody>
                    <a:bodyPr/>
                    <a:lstStyle/>
                    <a:p>
                      <a:pPr>
                        <a:lnSpc>
                          <a:spcPct val="115000"/>
                        </a:lnSpc>
                        <a:spcAft>
                          <a:spcPts val="600"/>
                        </a:spcAft>
                      </a:pPr>
                      <a:r>
                        <a:rPr lang="en-US" sz="900">
                          <a:effectLst/>
                        </a:rPr>
                        <a:t> </a:t>
                      </a:r>
                      <a:endParaRPr lang="en-US" sz="900">
                        <a:effectLst/>
                        <a:latin typeface="Times"/>
                        <a:ea typeface="Times"/>
                        <a:cs typeface="Times New Roman"/>
                      </a:endParaRPr>
                    </a:p>
                  </a:txBody>
                  <a:tcPr marL="49894" marR="49894" marT="0" marB="0"/>
                </a:tc>
              </a:tr>
              <a:tr h="459021">
                <a:tc>
                  <a:txBody>
                    <a:bodyPr/>
                    <a:lstStyle/>
                    <a:p>
                      <a:pPr>
                        <a:lnSpc>
                          <a:spcPct val="115000"/>
                        </a:lnSpc>
                        <a:spcAft>
                          <a:spcPts val="600"/>
                        </a:spcAft>
                      </a:pPr>
                      <a:r>
                        <a:rPr lang="en-US" sz="900" dirty="0">
                          <a:solidFill>
                            <a:schemeClr val="tx1"/>
                          </a:solidFill>
                          <a:effectLst/>
                        </a:rPr>
                        <a:t>Monitor key counting rates and adjust the telescope operating condition to optimize data quality </a:t>
                      </a:r>
                      <a:endParaRPr lang="en-US" sz="900" dirty="0">
                        <a:solidFill>
                          <a:schemeClr val="tx1"/>
                        </a:solidFill>
                        <a:effectLst/>
                        <a:latin typeface="Times"/>
                        <a:ea typeface="Times"/>
                        <a:cs typeface="Times New Roman"/>
                      </a:endParaRPr>
                    </a:p>
                  </a:txBody>
                  <a:tcPr marL="49894" marR="49894" marT="0" marB="0"/>
                </a:tc>
                <a:tc>
                  <a:txBody>
                    <a:bodyPr/>
                    <a:lstStyle/>
                    <a:p>
                      <a:pPr>
                        <a:lnSpc>
                          <a:spcPct val="115000"/>
                        </a:lnSpc>
                        <a:spcAft>
                          <a:spcPts val="600"/>
                        </a:spcAft>
                      </a:pPr>
                      <a:r>
                        <a:rPr lang="en-US" sz="900" dirty="0">
                          <a:effectLst/>
                        </a:rPr>
                        <a:t>80%</a:t>
                      </a:r>
                      <a:endParaRPr lang="en-US" sz="900" dirty="0">
                        <a:effectLst/>
                        <a:latin typeface="Times"/>
                        <a:ea typeface="Times"/>
                        <a:cs typeface="Times New Roman"/>
                      </a:endParaRPr>
                    </a:p>
                  </a:txBody>
                  <a:tcPr marL="49894" marR="49894" marT="0" marB="0"/>
                </a:tc>
                <a:tc>
                  <a:txBody>
                    <a:bodyPr/>
                    <a:lstStyle/>
                    <a:p>
                      <a:pPr>
                        <a:lnSpc>
                          <a:spcPct val="115000"/>
                        </a:lnSpc>
                        <a:spcAft>
                          <a:spcPts val="600"/>
                        </a:spcAft>
                      </a:pPr>
                      <a:r>
                        <a:rPr lang="en-US" sz="900" dirty="0" smtClean="0">
                          <a:effectLst/>
                        </a:rPr>
                        <a:t>70%</a:t>
                      </a:r>
                      <a:endParaRPr lang="en-US" sz="900" dirty="0">
                        <a:effectLst/>
                        <a:latin typeface="Times"/>
                        <a:ea typeface="Times"/>
                        <a:cs typeface="Times New Roman"/>
                      </a:endParaRPr>
                    </a:p>
                  </a:txBody>
                  <a:tcPr marL="49894" marR="49894" marT="0" marB="0"/>
                </a:tc>
                <a:tc>
                  <a:txBody>
                    <a:bodyPr/>
                    <a:lstStyle/>
                    <a:p>
                      <a:pPr>
                        <a:lnSpc>
                          <a:spcPct val="115000"/>
                        </a:lnSpc>
                        <a:spcAft>
                          <a:spcPts val="600"/>
                        </a:spcAft>
                      </a:pPr>
                      <a:r>
                        <a:rPr lang="en-US" sz="900">
                          <a:effectLst/>
                        </a:rPr>
                        <a:t>WRC</a:t>
                      </a:r>
                      <a:endParaRPr lang="en-US" sz="900">
                        <a:effectLst/>
                        <a:latin typeface="Times"/>
                        <a:ea typeface="Times"/>
                        <a:cs typeface="Times New Roman"/>
                      </a:endParaRPr>
                    </a:p>
                  </a:txBody>
                  <a:tcPr marL="49894" marR="49894" marT="0" marB="0"/>
                </a:tc>
                <a:tc>
                  <a:txBody>
                    <a:bodyPr/>
                    <a:lstStyle/>
                    <a:p>
                      <a:pPr>
                        <a:lnSpc>
                          <a:spcPct val="115000"/>
                        </a:lnSpc>
                        <a:spcAft>
                          <a:spcPts val="600"/>
                        </a:spcAft>
                      </a:pPr>
                      <a:r>
                        <a:rPr lang="en-US" sz="900">
                          <a:effectLst/>
                        </a:rPr>
                        <a:t>Refinement of STEREO dynamic-threshold software for EPI-Hi</a:t>
                      </a:r>
                      <a:endParaRPr lang="en-US" sz="900">
                        <a:effectLst/>
                        <a:latin typeface="Times"/>
                        <a:ea typeface="Times"/>
                        <a:cs typeface="Times New Roman"/>
                      </a:endParaRPr>
                    </a:p>
                  </a:txBody>
                  <a:tcPr marL="49894" marR="49894" marT="0" marB="0"/>
                </a:tc>
              </a:tr>
              <a:tr h="306014">
                <a:tc>
                  <a:txBody>
                    <a:bodyPr/>
                    <a:lstStyle/>
                    <a:p>
                      <a:pPr>
                        <a:lnSpc>
                          <a:spcPct val="115000"/>
                        </a:lnSpc>
                        <a:spcAft>
                          <a:spcPts val="600"/>
                        </a:spcAft>
                      </a:pPr>
                      <a:r>
                        <a:rPr lang="en-US" sz="900" dirty="0">
                          <a:solidFill>
                            <a:schemeClr val="tx1"/>
                          </a:solidFill>
                          <a:effectLst/>
                        </a:rPr>
                        <a:t>Monitor temperatures of detector electronics and PHASICs</a:t>
                      </a:r>
                      <a:endParaRPr lang="en-US" sz="900" dirty="0">
                        <a:solidFill>
                          <a:schemeClr val="tx1"/>
                        </a:solidFill>
                        <a:effectLst/>
                        <a:latin typeface="Times"/>
                        <a:ea typeface="Times"/>
                        <a:cs typeface="Times New Roman"/>
                      </a:endParaRPr>
                    </a:p>
                  </a:txBody>
                  <a:tcPr marL="49894" marR="49894" marT="0" marB="0"/>
                </a:tc>
                <a:tc>
                  <a:txBody>
                    <a:bodyPr/>
                    <a:lstStyle/>
                    <a:p>
                      <a:pPr>
                        <a:lnSpc>
                          <a:spcPct val="115000"/>
                        </a:lnSpc>
                        <a:spcAft>
                          <a:spcPts val="600"/>
                        </a:spcAft>
                      </a:pPr>
                      <a:r>
                        <a:rPr lang="en-US" sz="900" dirty="0">
                          <a:effectLst/>
                        </a:rPr>
                        <a:t>100% </a:t>
                      </a:r>
                      <a:endParaRPr lang="en-US" sz="900" dirty="0">
                        <a:effectLst/>
                        <a:latin typeface="Times"/>
                        <a:ea typeface="Times"/>
                        <a:cs typeface="Times New Roman"/>
                      </a:endParaRPr>
                    </a:p>
                  </a:txBody>
                  <a:tcPr marL="49894" marR="49894" marT="0" marB="0"/>
                </a:tc>
                <a:tc>
                  <a:txBody>
                    <a:bodyPr/>
                    <a:lstStyle/>
                    <a:p>
                      <a:pPr>
                        <a:lnSpc>
                          <a:spcPct val="115000"/>
                        </a:lnSpc>
                        <a:spcAft>
                          <a:spcPts val="600"/>
                        </a:spcAft>
                      </a:pPr>
                      <a:r>
                        <a:rPr lang="en-US" sz="900">
                          <a:effectLst/>
                        </a:rPr>
                        <a:t>100%</a:t>
                      </a:r>
                      <a:endParaRPr lang="en-US" sz="900">
                        <a:effectLst/>
                        <a:latin typeface="Times"/>
                        <a:ea typeface="Times"/>
                        <a:cs typeface="Times New Roman"/>
                      </a:endParaRPr>
                    </a:p>
                  </a:txBody>
                  <a:tcPr marL="49894" marR="49894" marT="0" marB="0"/>
                </a:tc>
                <a:tc>
                  <a:txBody>
                    <a:bodyPr/>
                    <a:lstStyle/>
                    <a:p>
                      <a:pPr>
                        <a:lnSpc>
                          <a:spcPct val="115000"/>
                        </a:lnSpc>
                        <a:spcAft>
                          <a:spcPts val="600"/>
                        </a:spcAft>
                      </a:pPr>
                      <a:r>
                        <a:rPr lang="en-US" sz="900">
                          <a:effectLst/>
                        </a:rPr>
                        <a:t>WRC</a:t>
                      </a:r>
                      <a:endParaRPr lang="en-US" sz="900">
                        <a:effectLst/>
                        <a:latin typeface="Times"/>
                        <a:ea typeface="Times"/>
                        <a:cs typeface="Times New Roman"/>
                      </a:endParaRPr>
                    </a:p>
                  </a:txBody>
                  <a:tcPr marL="49894" marR="49894" marT="0" marB="0"/>
                </a:tc>
                <a:tc>
                  <a:txBody>
                    <a:bodyPr/>
                    <a:lstStyle/>
                    <a:p>
                      <a:pPr>
                        <a:lnSpc>
                          <a:spcPct val="115000"/>
                        </a:lnSpc>
                        <a:spcAft>
                          <a:spcPts val="600"/>
                        </a:spcAft>
                      </a:pPr>
                      <a:r>
                        <a:rPr lang="en-US" sz="900" dirty="0">
                          <a:effectLst/>
                        </a:rPr>
                        <a:t> </a:t>
                      </a:r>
                      <a:endParaRPr lang="en-US" sz="900" dirty="0">
                        <a:effectLst/>
                        <a:latin typeface="Times"/>
                        <a:ea typeface="Times"/>
                        <a:cs typeface="Times New Roman"/>
                      </a:endParaRPr>
                    </a:p>
                  </a:txBody>
                  <a:tcPr marL="49894" marR="49894" marT="0" marB="0"/>
                </a:tc>
              </a:tr>
              <a:tr h="306014">
                <a:tc>
                  <a:txBody>
                    <a:bodyPr/>
                    <a:lstStyle/>
                    <a:p>
                      <a:pPr>
                        <a:lnSpc>
                          <a:spcPct val="115000"/>
                        </a:lnSpc>
                        <a:spcAft>
                          <a:spcPts val="600"/>
                        </a:spcAft>
                      </a:pPr>
                      <a:r>
                        <a:rPr lang="en-US" sz="900" dirty="0">
                          <a:solidFill>
                            <a:schemeClr val="tx1"/>
                          </a:solidFill>
                          <a:effectLst/>
                        </a:rPr>
                        <a:t>Formatting and transfer of science &amp; housekeeping data and command responses to the EPI-Hi DPU</a:t>
                      </a:r>
                      <a:endParaRPr lang="en-US" sz="900" dirty="0">
                        <a:solidFill>
                          <a:schemeClr val="tx1"/>
                        </a:solidFill>
                        <a:effectLst/>
                        <a:latin typeface="Times"/>
                        <a:ea typeface="Times"/>
                        <a:cs typeface="Times New Roman"/>
                      </a:endParaRPr>
                    </a:p>
                  </a:txBody>
                  <a:tcPr marL="49894" marR="49894" marT="0" marB="0"/>
                </a:tc>
                <a:tc>
                  <a:txBody>
                    <a:bodyPr/>
                    <a:lstStyle/>
                    <a:p>
                      <a:pPr>
                        <a:lnSpc>
                          <a:spcPct val="115000"/>
                        </a:lnSpc>
                        <a:spcAft>
                          <a:spcPts val="600"/>
                        </a:spcAft>
                      </a:pPr>
                      <a:r>
                        <a:rPr lang="en-US" sz="900">
                          <a:effectLst/>
                        </a:rPr>
                        <a:t>50% *</a:t>
                      </a:r>
                      <a:endParaRPr lang="en-US" sz="900">
                        <a:effectLst/>
                        <a:latin typeface="Times"/>
                        <a:ea typeface="Times"/>
                        <a:cs typeface="Times New Roman"/>
                      </a:endParaRPr>
                    </a:p>
                  </a:txBody>
                  <a:tcPr marL="49894" marR="49894" marT="0" marB="0"/>
                </a:tc>
                <a:tc>
                  <a:txBody>
                    <a:bodyPr/>
                    <a:lstStyle/>
                    <a:p>
                      <a:pPr>
                        <a:lnSpc>
                          <a:spcPct val="115000"/>
                        </a:lnSpc>
                        <a:spcAft>
                          <a:spcPts val="600"/>
                        </a:spcAft>
                      </a:pPr>
                      <a:r>
                        <a:rPr lang="en-US" sz="900">
                          <a:effectLst/>
                        </a:rPr>
                        <a:t>80%</a:t>
                      </a:r>
                      <a:endParaRPr lang="en-US" sz="900">
                        <a:effectLst/>
                        <a:latin typeface="Times"/>
                        <a:ea typeface="Times"/>
                        <a:cs typeface="Times New Roman"/>
                      </a:endParaRPr>
                    </a:p>
                  </a:txBody>
                  <a:tcPr marL="49894" marR="49894" marT="0" marB="0"/>
                </a:tc>
                <a:tc>
                  <a:txBody>
                    <a:bodyPr/>
                    <a:lstStyle/>
                    <a:p>
                      <a:pPr>
                        <a:lnSpc>
                          <a:spcPct val="115000"/>
                        </a:lnSpc>
                        <a:spcAft>
                          <a:spcPts val="600"/>
                        </a:spcAft>
                      </a:pPr>
                      <a:r>
                        <a:rPr lang="en-US" sz="900">
                          <a:effectLst/>
                        </a:rPr>
                        <a:t>WRC and AJD</a:t>
                      </a:r>
                      <a:endParaRPr lang="en-US" sz="900">
                        <a:effectLst/>
                        <a:latin typeface="Times"/>
                        <a:ea typeface="Times"/>
                        <a:cs typeface="Times New Roman"/>
                      </a:endParaRPr>
                    </a:p>
                  </a:txBody>
                  <a:tcPr marL="49894" marR="49894" marT="0" marB="0"/>
                </a:tc>
                <a:tc>
                  <a:txBody>
                    <a:bodyPr/>
                    <a:lstStyle/>
                    <a:p>
                      <a:pPr>
                        <a:lnSpc>
                          <a:spcPct val="115000"/>
                        </a:lnSpc>
                        <a:spcAft>
                          <a:spcPts val="600"/>
                        </a:spcAft>
                      </a:pPr>
                      <a:r>
                        <a:rPr lang="en-US" sz="900">
                          <a:effectLst/>
                        </a:rPr>
                        <a:t>Need final definition of rates data blocks to complete this task</a:t>
                      </a:r>
                      <a:endParaRPr lang="en-US" sz="900">
                        <a:effectLst/>
                        <a:latin typeface="Times"/>
                        <a:ea typeface="Times"/>
                        <a:cs typeface="Times New Roman"/>
                      </a:endParaRPr>
                    </a:p>
                  </a:txBody>
                  <a:tcPr marL="49894" marR="49894" marT="0" marB="0"/>
                </a:tc>
              </a:tr>
              <a:tr h="153007">
                <a:tc>
                  <a:txBody>
                    <a:bodyPr/>
                    <a:lstStyle/>
                    <a:p>
                      <a:pPr>
                        <a:lnSpc>
                          <a:spcPct val="115000"/>
                        </a:lnSpc>
                        <a:spcAft>
                          <a:spcPts val="600"/>
                        </a:spcAft>
                      </a:pPr>
                      <a:r>
                        <a:rPr lang="en-US" sz="900" dirty="0">
                          <a:solidFill>
                            <a:schemeClr val="tx1"/>
                          </a:solidFill>
                          <a:effectLst/>
                        </a:rPr>
                        <a:t>Setup and control of PHASICs and HK chips</a:t>
                      </a:r>
                      <a:endParaRPr lang="en-US" sz="900" dirty="0">
                        <a:solidFill>
                          <a:schemeClr val="tx1"/>
                        </a:solidFill>
                        <a:effectLst/>
                        <a:latin typeface="Times"/>
                        <a:ea typeface="Times"/>
                        <a:cs typeface="Times New Roman"/>
                      </a:endParaRPr>
                    </a:p>
                  </a:txBody>
                  <a:tcPr marL="49894" marR="49894" marT="0" marB="0"/>
                </a:tc>
                <a:tc>
                  <a:txBody>
                    <a:bodyPr/>
                    <a:lstStyle/>
                    <a:p>
                      <a:pPr>
                        <a:lnSpc>
                          <a:spcPct val="115000"/>
                        </a:lnSpc>
                        <a:spcAft>
                          <a:spcPts val="600"/>
                        </a:spcAft>
                      </a:pPr>
                      <a:r>
                        <a:rPr lang="en-US" sz="900">
                          <a:effectLst/>
                        </a:rPr>
                        <a:t>50% *</a:t>
                      </a:r>
                      <a:endParaRPr lang="en-US" sz="900">
                        <a:effectLst/>
                        <a:latin typeface="Times"/>
                        <a:ea typeface="Times"/>
                        <a:cs typeface="Times New Roman"/>
                      </a:endParaRPr>
                    </a:p>
                  </a:txBody>
                  <a:tcPr marL="49894" marR="49894" marT="0" marB="0"/>
                </a:tc>
                <a:tc>
                  <a:txBody>
                    <a:bodyPr/>
                    <a:lstStyle/>
                    <a:p>
                      <a:pPr>
                        <a:lnSpc>
                          <a:spcPct val="115000"/>
                        </a:lnSpc>
                        <a:spcAft>
                          <a:spcPts val="600"/>
                        </a:spcAft>
                      </a:pPr>
                      <a:r>
                        <a:rPr lang="en-US" sz="900">
                          <a:effectLst/>
                        </a:rPr>
                        <a:t>100%</a:t>
                      </a:r>
                      <a:endParaRPr lang="en-US" sz="900">
                        <a:effectLst/>
                        <a:latin typeface="Times"/>
                        <a:ea typeface="Times"/>
                        <a:cs typeface="Times New Roman"/>
                      </a:endParaRPr>
                    </a:p>
                  </a:txBody>
                  <a:tcPr marL="49894" marR="49894" marT="0" marB="0"/>
                </a:tc>
                <a:tc>
                  <a:txBody>
                    <a:bodyPr/>
                    <a:lstStyle/>
                    <a:p>
                      <a:pPr>
                        <a:lnSpc>
                          <a:spcPct val="115000"/>
                        </a:lnSpc>
                        <a:spcAft>
                          <a:spcPts val="600"/>
                        </a:spcAft>
                      </a:pPr>
                      <a:r>
                        <a:rPr lang="en-US" sz="900">
                          <a:effectLst/>
                        </a:rPr>
                        <a:t>WRC</a:t>
                      </a:r>
                      <a:endParaRPr lang="en-US" sz="900">
                        <a:effectLst/>
                        <a:latin typeface="Times"/>
                        <a:ea typeface="Times"/>
                        <a:cs typeface="Times New Roman"/>
                      </a:endParaRPr>
                    </a:p>
                  </a:txBody>
                  <a:tcPr marL="49894" marR="49894" marT="0" marB="0"/>
                </a:tc>
                <a:tc>
                  <a:txBody>
                    <a:bodyPr/>
                    <a:lstStyle/>
                    <a:p>
                      <a:pPr>
                        <a:lnSpc>
                          <a:spcPct val="115000"/>
                        </a:lnSpc>
                        <a:spcAft>
                          <a:spcPts val="600"/>
                        </a:spcAft>
                      </a:pPr>
                      <a:r>
                        <a:rPr lang="en-US" sz="900" dirty="0">
                          <a:effectLst/>
                        </a:rPr>
                        <a:t> </a:t>
                      </a:r>
                      <a:endParaRPr lang="en-US" sz="900" dirty="0">
                        <a:effectLst/>
                        <a:latin typeface="Times"/>
                        <a:ea typeface="Times"/>
                        <a:cs typeface="Times New Roman"/>
                      </a:endParaRPr>
                    </a:p>
                  </a:txBody>
                  <a:tcPr marL="49894" marR="49894" marT="0" marB="0"/>
                </a:tc>
              </a:tr>
              <a:tr h="153007">
                <a:tc>
                  <a:txBody>
                    <a:bodyPr/>
                    <a:lstStyle/>
                    <a:p>
                      <a:pPr>
                        <a:lnSpc>
                          <a:spcPct val="115000"/>
                        </a:lnSpc>
                        <a:spcAft>
                          <a:spcPts val="600"/>
                        </a:spcAft>
                      </a:pPr>
                      <a:r>
                        <a:rPr lang="en-US" sz="900" b="1" kern="1200" dirty="0" smtClean="0">
                          <a:solidFill>
                            <a:schemeClr val="tx1"/>
                          </a:solidFill>
                          <a:effectLst/>
                          <a:latin typeface="+mn-lt"/>
                          <a:ea typeface="+mn-ea"/>
                          <a:cs typeface="+mn-cs"/>
                        </a:rPr>
                        <a:t>Detector Leakage Current Monitoring and Balancing</a:t>
                      </a:r>
                      <a:endParaRPr lang="en-US" sz="900" b="1" kern="1200" dirty="0">
                        <a:solidFill>
                          <a:schemeClr val="tx1"/>
                        </a:solidFill>
                        <a:effectLst/>
                        <a:latin typeface="+mn-lt"/>
                        <a:ea typeface="+mn-ea"/>
                        <a:cs typeface="+mn-cs"/>
                      </a:endParaRPr>
                    </a:p>
                  </a:txBody>
                  <a:tcPr marL="49894" marR="49894" marT="0" marB="0"/>
                </a:tc>
                <a:tc>
                  <a:txBody>
                    <a:bodyPr/>
                    <a:lstStyle/>
                    <a:p>
                      <a:pPr>
                        <a:lnSpc>
                          <a:spcPct val="115000"/>
                        </a:lnSpc>
                        <a:spcAft>
                          <a:spcPts val="600"/>
                        </a:spcAft>
                      </a:pPr>
                      <a:r>
                        <a:rPr lang="en-US" sz="900" b="0" kern="1200" dirty="0" smtClean="0">
                          <a:solidFill>
                            <a:schemeClr val="tx1"/>
                          </a:solidFill>
                          <a:effectLst/>
                          <a:latin typeface="+mn-lt"/>
                          <a:ea typeface="+mn-ea"/>
                          <a:cs typeface="+mn-cs"/>
                        </a:rPr>
                        <a:t>100%</a:t>
                      </a:r>
                      <a:endParaRPr lang="en-US" sz="900" b="0" kern="1200" dirty="0">
                        <a:solidFill>
                          <a:schemeClr val="tx1"/>
                        </a:solidFill>
                        <a:effectLst/>
                        <a:latin typeface="+mn-lt"/>
                        <a:ea typeface="+mn-ea"/>
                        <a:cs typeface="+mn-cs"/>
                      </a:endParaRPr>
                    </a:p>
                  </a:txBody>
                  <a:tcPr marL="49894" marR="49894" marT="0" marB="0"/>
                </a:tc>
                <a:tc>
                  <a:txBody>
                    <a:bodyPr/>
                    <a:lstStyle/>
                    <a:p>
                      <a:pPr>
                        <a:lnSpc>
                          <a:spcPct val="115000"/>
                        </a:lnSpc>
                        <a:spcAft>
                          <a:spcPts val="600"/>
                        </a:spcAft>
                      </a:pPr>
                      <a:r>
                        <a:rPr lang="en-US" sz="900" b="0" kern="1200" dirty="0" smtClean="0">
                          <a:solidFill>
                            <a:schemeClr val="tx1"/>
                          </a:solidFill>
                          <a:effectLst/>
                          <a:latin typeface="+mn-lt"/>
                          <a:ea typeface="+mn-ea"/>
                          <a:cs typeface="+mn-cs"/>
                        </a:rPr>
                        <a:t>100%</a:t>
                      </a:r>
                      <a:endParaRPr lang="en-US" sz="900" b="0" kern="1200" dirty="0">
                        <a:solidFill>
                          <a:schemeClr val="tx1"/>
                        </a:solidFill>
                        <a:effectLst/>
                        <a:latin typeface="+mn-lt"/>
                        <a:ea typeface="+mn-ea"/>
                        <a:cs typeface="+mn-cs"/>
                      </a:endParaRPr>
                    </a:p>
                  </a:txBody>
                  <a:tcPr marL="49894" marR="49894" marT="0" marB="0"/>
                </a:tc>
                <a:tc>
                  <a:txBody>
                    <a:bodyPr/>
                    <a:lstStyle/>
                    <a:p>
                      <a:pPr>
                        <a:lnSpc>
                          <a:spcPct val="115000"/>
                        </a:lnSpc>
                        <a:spcAft>
                          <a:spcPts val="600"/>
                        </a:spcAft>
                      </a:pPr>
                      <a:r>
                        <a:rPr lang="en-US" sz="900" b="0" kern="1200" dirty="0" smtClean="0">
                          <a:solidFill>
                            <a:schemeClr val="tx1"/>
                          </a:solidFill>
                          <a:effectLst/>
                          <a:latin typeface="+mn-lt"/>
                          <a:ea typeface="+mn-ea"/>
                          <a:cs typeface="+mn-cs"/>
                        </a:rPr>
                        <a:t>WRC</a:t>
                      </a:r>
                      <a:endParaRPr lang="en-US" sz="900" b="0" kern="1200" dirty="0">
                        <a:solidFill>
                          <a:schemeClr val="tx1"/>
                        </a:solidFill>
                        <a:effectLst/>
                        <a:latin typeface="+mn-lt"/>
                        <a:ea typeface="+mn-ea"/>
                        <a:cs typeface="+mn-cs"/>
                      </a:endParaRPr>
                    </a:p>
                  </a:txBody>
                  <a:tcPr marL="49894" marR="49894" marT="0" marB="0"/>
                </a:tc>
                <a:tc>
                  <a:txBody>
                    <a:bodyPr/>
                    <a:lstStyle/>
                    <a:p>
                      <a:pPr>
                        <a:lnSpc>
                          <a:spcPct val="115000"/>
                        </a:lnSpc>
                        <a:spcAft>
                          <a:spcPts val="600"/>
                        </a:spcAft>
                      </a:pPr>
                      <a:endParaRPr lang="en-US" sz="900" dirty="0">
                        <a:effectLst/>
                        <a:latin typeface="Times"/>
                        <a:ea typeface="Times"/>
                        <a:cs typeface="Times New Roman"/>
                      </a:endParaRPr>
                    </a:p>
                  </a:txBody>
                  <a:tcPr marL="49894" marR="49894" marT="0" marB="0"/>
                </a:tc>
              </a:tr>
              <a:tr h="153007">
                <a:tc>
                  <a:txBody>
                    <a:bodyPr/>
                    <a:lstStyle/>
                    <a:p>
                      <a:pPr>
                        <a:lnSpc>
                          <a:spcPct val="115000"/>
                        </a:lnSpc>
                        <a:spcAft>
                          <a:spcPts val="600"/>
                        </a:spcAft>
                      </a:pPr>
                      <a:r>
                        <a:rPr lang="en-US" sz="900" dirty="0">
                          <a:solidFill>
                            <a:schemeClr val="tx1"/>
                          </a:solidFill>
                          <a:effectLst/>
                        </a:rPr>
                        <a:t>Control of Electronics Test Pulser Cycling</a:t>
                      </a:r>
                      <a:endParaRPr lang="en-US" sz="900" dirty="0">
                        <a:solidFill>
                          <a:schemeClr val="tx1"/>
                        </a:solidFill>
                        <a:effectLst/>
                        <a:latin typeface="Times"/>
                        <a:ea typeface="Times"/>
                        <a:cs typeface="Times New Roman"/>
                      </a:endParaRPr>
                    </a:p>
                  </a:txBody>
                  <a:tcPr marL="49894" marR="49894" marT="0" marB="0"/>
                </a:tc>
                <a:tc>
                  <a:txBody>
                    <a:bodyPr/>
                    <a:lstStyle/>
                    <a:p>
                      <a:pPr>
                        <a:lnSpc>
                          <a:spcPct val="115000"/>
                        </a:lnSpc>
                        <a:spcAft>
                          <a:spcPts val="600"/>
                        </a:spcAft>
                      </a:pPr>
                      <a:r>
                        <a:rPr lang="en-US" sz="900" dirty="0" smtClean="0">
                          <a:effectLst/>
                        </a:rPr>
                        <a:t>92.8%</a:t>
                      </a:r>
                      <a:endParaRPr lang="en-US" sz="900" dirty="0">
                        <a:effectLst/>
                        <a:latin typeface="Times"/>
                        <a:ea typeface="Times"/>
                        <a:cs typeface="Times New Roman"/>
                      </a:endParaRPr>
                    </a:p>
                  </a:txBody>
                  <a:tcPr marL="49894" marR="49894" marT="0" marB="0"/>
                </a:tc>
                <a:tc>
                  <a:txBody>
                    <a:bodyPr/>
                    <a:lstStyle/>
                    <a:p>
                      <a:pPr>
                        <a:lnSpc>
                          <a:spcPct val="115000"/>
                        </a:lnSpc>
                        <a:spcAft>
                          <a:spcPts val="600"/>
                        </a:spcAft>
                      </a:pPr>
                      <a:r>
                        <a:rPr lang="en-US" sz="900" dirty="0" smtClean="0">
                          <a:effectLst/>
                          <a:latin typeface="+mn-lt"/>
                          <a:ea typeface="+mn-ea"/>
                          <a:cs typeface="+mn-cs"/>
                        </a:rPr>
                        <a:t>71.3%</a:t>
                      </a:r>
                      <a:endParaRPr lang="en-US" sz="900" dirty="0">
                        <a:effectLst/>
                        <a:latin typeface="Times"/>
                        <a:ea typeface="Times"/>
                        <a:cs typeface="Times New Roman"/>
                      </a:endParaRPr>
                    </a:p>
                  </a:txBody>
                  <a:tcPr marL="49894" marR="49894" marT="0" marB="0"/>
                </a:tc>
                <a:tc>
                  <a:txBody>
                    <a:bodyPr/>
                    <a:lstStyle/>
                    <a:p>
                      <a:pPr>
                        <a:lnSpc>
                          <a:spcPct val="115000"/>
                        </a:lnSpc>
                        <a:spcAft>
                          <a:spcPts val="600"/>
                        </a:spcAft>
                      </a:pPr>
                      <a:r>
                        <a:rPr lang="en-US" sz="900">
                          <a:effectLst/>
                        </a:rPr>
                        <a:t>WRC</a:t>
                      </a:r>
                      <a:endParaRPr lang="en-US" sz="900">
                        <a:effectLst/>
                        <a:latin typeface="Times"/>
                        <a:ea typeface="Times"/>
                        <a:cs typeface="Times New Roman"/>
                      </a:endParaRPr>
                    </a:p>
                  </a:txBody>
                  <a:tcPr marL="49894" marR="49894" marT="0" marB="0"/>
                </a:tc>
                <a:tc>
                  <a:txBody>
                    <a:bodyPr/>
                    <a:lstStyle/>
                    <a:p>
                      <a:pPr>
                        <a:lnSpc>
                          <a:spcPct val="115000"/>
                        </a:lnSpc>
                        <a:spcAft>
                          <a:spcPts val="600"/>
                        </a:spcAft>
                      </a:pPr>
                      <a:r>
                        <a:rPr lang="en-US" sz="900" dirty="0">
                          <a:effectLst/>
                        </a:rPr>
                        <a:t> </a:t>
                      </a:r>
                      <a:endParaRPr lang="en-US" sz="900" dirty="0">
                        <a:effectLst/>
                        <a:latin typeface="Times"/>
                        <a:ea typeface="Times"/>
                        <a:cs typeface="Times New Roman"/>
                      </a:endParaRPr>
                    </a:p>
                  </a:txBody>
                  <a:tcPr marL="49894" marR="49894" marT="0" marB="0"/>
                </a:tc>
              </a:tr>
              <a:tr h="153007">
                <a:tc>
                  <a:txBody>
                    <a:bodyPr/>
                    <a:lstStyle/>
                    <a:p>
                      <a:pPr>
                        <a:lnSpc>
                          <a:spcPct val="115000"/>
                        </a:lnSpc>
                        <a:spcAft>
                          <a:spcPts val="600"/>
                        </a:spcAft>
                      </a:pPr>
                      <a:r>
                        <a:rPr lang="en-US" sz="900" dirty="0">
                          <a:solidFill>
                            <a:schemeClr val="tx1"/>
                          </a:solidFill>
                          <a:effectLst/>
                        </a:rPr>
                        <a:t>* general scheme is inherited, specifics are unique</a:t>
                      </a:r>
                      <a:endParaRPr lang="en-US" sz="900" dirty="0">
                        <a:solidFill>
                          <a:schemeClr val="tx1"/>
                        </a:solidFill>
                        <a:effectLst/>
                        <a:latin typeface="Times"/>
                        <a:ea typeface="Times"/>
                        <a:cs typeface="Times New Roman"/>
                      </a:endParaRPr>
                    </a:p>
                  </a:txBody>
                  <a:tcPr marL="49894" marR="49894" marT="0" marB="0"/>
                </a:tc>
                <a:tc>
                  <a:txBody>
                    <a:bodyPr/>
                    <a:lstStyle/>
                    <a:p>
                      <a:pPr>
                        <a:lnSpc>
                          <a:spcPct val="115000"/>
                        </a:lnSpc>
                        <a:spcAft>
                          <a:spcPts val="600"/>
                        </a:spcAft>
                      </a:pPr>
                      <a:r>
                        <a:rPr lang="en-US" sz="900">
                          <a:effectLst/>
                        </a:rPr>
                        <a:t> </a:t>
                      </a:r>
                      <a:endParaRPr lang="en-US" sz="900">
                        <a:effectLst/>
                        <a:latin typeface="Times"/>
                        <a:ea typeface="Times"/>
                        <a:cs typeface="Times New Roman"/>
                      </a:endParaRPr>
                    </a:p>
                  </a:txBody>
                  <a:tcPr marL="49894" marR="49894" marT="0" marB="0"/>
                </a:tc>
                <a:tc>
                  <a:txBody>
                    <a:bodyPr/>
                    <a:lstStyle/>
                    <a:p>
                      <a:pPr>
                        <a:lnSpc>
                          <a:spcPct val="115000"/>
                        </a:lnSpc>
                        <a:spcAft>
                          <a:spcPts val="600"/>
                        </a:spcAft>
                      </a:pPr>
                      <a:r>
                        <a:rPr lang="en-US" sz="900">
                          <a:effectLst/>
                        </a:rPr>
                        <a:t> </a:t>
                      </a:r>
                      <a:endParaRPr lang="en-US" sz="900">
                        <a:effectLst/>
                        <a:latin typeface="Times"/>
                        <a:ea typeface="Times"/>
                        <a:cs typeface="Times New Roman"/>
                      </a:endParaRPr>
                    </a:p>
                  </a:txBody>
                  <a:tcPr marL="49894" marR="49894" marT="0" marB="0"/>
                </a:tc>
                <a:tc>
                  <a:txBody>
                    <a:bodyPr/>
                    <a:lstStyle/>
                    <a:p>
                      <a:pPr>
                        <a:lnSpc>
                          <a:spcPct val="115000"/>
                        </a:lnSpc>
                        <a:spcAft>
                          <a:spcPts val="600"/>
                        </a:spcAft>
                      </a:pPr>
                      <a:r>
                        <a:rPr lang="en-US" sz="900">
                          <a:effectLst/>
                        </a:rPr>
                        <a:t> </a:t>
                      </a:r>
                      <a:endParaRPr lang="en-US" sz="900">
                        <a:effectLst/>
                        <a:latin typeface="Times"/>
                        <a:ea typeface="Times"/>
                        <a:cs typeface="Times New Roman"/>
                      </a:endParaRPr>
                    </a:p>
                  </a:txBody>
                  <a:tcPr marL="49894" marR="49894" marT="0" marB="0"/>
                </a:tc>
                <a:tc>
                  <a:txBody>
                    <a:bodyPr/>
                    <a:lstStyle/>
                    <a:p>
                      <a:pPr>
                        <a:lnSpc>
                          <a:spcPct val="115000"/>
                        </a:lnSpc>
                        <a:spcAft>
                          <a:spcPts val="600"/>
                        </a:spcAft>
                      </a:pPr>
                      <a:r>
                        <a:rPr lang="en-US" sz="900" dirty="0">
                          <a:effectLst/>
                        </a:rPr>
                        <a:t> </a:t>
                      </a:r>
                      <a:endParaRPr lang="en-US" sz="900" dirty="0">
                        <a:effectLst/>
                        <a:latin typeface="Times"/>
                        <a:ea typeface="Times"/>
                        <a:cs typeface="Times New Roman"/>
                      </a:endParaRPr>
                    </a:p>
                  </a:txBody>
                  <a:tcPr marL="49894" marR="49894" marT="0" marB="0"/>
                </a:tc>
              </a:tr>
            </a:tbl>
          </a:graphicData>
        </a:graphic>
      </p:graphicFrame>
    </p:spTree>
    <p:extLst>
      <p:ext uri="{BB962C8B-B14F-4D97-AF65-F5344CB8AC3E}">
        <p14:creationId xmlns:p14="http://schemas.microsoft.com/office/powerpoint/2010/main" val="438117540"/>
      </p:ext>
    </p:extLst>
  </p:cSld>
  <p:clrMapOvr>
    <a:masterClrMapping/>
  </p:clrMapOvr>
  <p:transition xmlns:p14="http://schemas.microsoft.com/office/powerpoint/2010/mai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FSW Schedule</a:t>
            </a:r>
            <a:endParaRPr lang="en-US" dirty="0"/>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4632" y="1572720"/>
            <a:ext cx="8709581" cy="32894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7830453"/>
      </p:ext>
    </p:extLst>
  </p:cSld>
  <p:clrMapOvr>
    <a:masterClrMapping/>
  </p:clrMapOvr>
  <p:transition xmlns:p14="http://schemas.microsoft.com/office/powerpoint/2010/mai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683879" y="185100"/>
            <a:ext cx="8126013" cy="675511"/>
          </a:xfrm>
        </p:spPr>
        <p:txBody>
          <a:bodyPr/>
          <a:lstStyle/>
          <a:p>
            <a:pPr eaLnBrk="1" hangingPunct="1"/>
            <a:r>
              <a:rPr lang="en-US" dirty="0" smtClean="0">
                <a:latin typeface="Arial" charset="0"/>
              </a:rPr>
              <a:t>Backup Slides</a:t>
            </a:r>
            <a:endParaRPr lang="en-US" dirty="0">
              <a:latin typeface="Arial" charset="0"/>
            </a:endParaRPr>
          </a:p>
        </p:txBody>
      </p:sp>
    </p:spTree>
    <p:extLst>
      <p:ext uri="{BB962C8B-B14F-4D97-AF65-F5344CB8AC3E}">
        <p14:creationId xmlns:p14="http://schemas.microsoft.com/office/powerpoint/2010/main" val="23647242"/>
      </p:ext>
    </p:extLst>
  </p:cSld>
  <p:clrMapOvr>
    <a:masterClrMapping/>
  </p:clrMapOvr>
  <p:transition xmlns:p14="http://schemas.microsoft.com/office/powerpoint/2010/mai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DPU Interrupt Analysis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521486268"/>
              </p:ext>
            </p:extLst>
          </p:nvPr>
        </p:nvGraphicFramePr>
        <p:xfrm>
          <a:off x="358775" y="1433513"/>
          <a:ext cx="8426450" cy="3992220"/>
        </p:xfrm>
        <a:graphic>
          <a:graphicData uri="http://schemas.openxmlformats.org/drawingml/2006/table">
            <a:tbl>
              <a:tblPr>
                <a:tableStyleId>{5C22544A-7EE6-4342-B048-85BDC9FD1C3A}</a:tableStyleId>
              </a:tblPr>
              <a:tblGrid>
                <a:gridCol w="1011174"/>
                <a:gridCol w="583019"/>
                <a:gridCol w="801652"/>
                <a:gridCol w="719665"/>
                <a:gridCol w="828980"/>
                <a:gridCol w="910967"/>
                <a:gridCol w="838090"/>
                <a:gridCol w="789506"/>
                <a:gridCol w="777359"/>
                <a:gridCol w="583019"/>
                <a:gridCol w="583019"/>
              </a:tblGrid>
              <a:tr h="182391">
                <a:tc gridSpan="2">
                  <a:txBody>
                    <a:bodyPr/>
                    <a:lstStyle/>
                    <a:p>
                      <a:pPr algn="l" fontAlgn="b"/>
                      <a:r>
                        <a:rPr lang="en-US" sz="1100" u="none" strike="noStrike" dirty="0">
                          <a:effectLst/>
                        </a:rPr>
                        <a:t>DPU Interrupt Analysis</a:t>
                      </a:r>
                      <a:endParaRPr lang="en-US" sz="1100" b="1" i="0" u="none" strike="noStrike" dirty="0">
                        <a:solidFill>
                          <a:srgbClr val="000000"/>
                        </a:solidFill>
                        <a:effectLst/>
                        <a:latin typeface="Calibri"/>
                      </a:endParaRPr>
                    </a:p>
                  </a:txBody>
                  <a:tcPr marL="9120" marR="9120" marT="9120" marB="0" anchor="b"/>
                </a:tc>
                <a:tc hMerge="1">
                  <a:txBody>
                    <a:bodyPr/>
                    <a:lstStyle/>
                    <a:p>
                      <a:endParaRPr lang="en-US"/>
                    </a:p>
                  </a:txBody>
                  <a:tcPr/>
                </a:tc>
                <a:tc>
                  <a:txBody>
                    <a:bodyPr/>
                    <a:lstStyle/>
                    <a:p>
                      <a:pPr algn="l" fontAlgn="b"/>
                      <a:endParaRPr lang="en-US" sz="1100" b="0" i="0" u="none" strike="noStrike" dirty="0">
                        <a:solidFill>
                          <a:srgbClr val="000000"/>
                        </a:solidFill>
                        <a:effectLst/>
                        <a:latin typeface="Calibri"/>
                      </a:endParaRPr>
                    </a:p>
                  </a:txBody>
                  <a:tcPr marL="9120" marR="9120" marT="9120" marB="0" anchor="b"/>
                </a:tc>
                <a:tc>
                  <a:txBody>
                    <a:bodyPr/>
                    <a:lstStyle/>
                    <a:p>
                      <a:pPr algn="l" fontAlgn="b"/>
                      <a:endParaRPr lang="en-US" sz="1100" b="0" i="0" u="none" strike="noStrike" dirty="0">
                        <a:solidFill>
                          <a:srgbClr val="000000"/>
                        </a:solidFill>
                        <a:effectLst/>
                        <a:latin typeface="Calibri"/>
                      </a:endParaRPr>
                    </a:p>
                  </a:txBody>
                  <a:tcPr marL="9120" marR="9120" marT="9120" marB="0" anchor="b"/>
                </a:tc>
                <a:tc>
                  <a:txBody>
                    <a:bodyPr/>
                    <a:lstStyle/>
                    <a:p>
                      <a:pPr algn="l" fontAlgn="b"/>
                      <a:endParaRPr lang="en-US" sz="1100" b="0" i="0" u="none" strike="noStrike" dirty="0">
                        <a:solidFill>
                          <a:srgbClr val="000000"/>
                        </a:solidFill>
                        <a:effectLst/>
                        <a:latin typeface="Calibri"/>
                      </a:endParaRPr>
                    </a:p>
                  </a:txBody>
                  <a:tcPr marL="9120" marR="9120" marT="9120" marB="0" anchor="b"/>
                </a:tc>
                <a:tc>
                  <a:txBody>
                    <a:bodyPr/>
                    <a:lstStyle/>
                    <a:p>
                      <a:pPr algn="l" fontAlgn="b"/>
                      <a:endParaRPr lang="en-US" sz="1100" b="0" i="0" u="none" strike="noStrike" dirty="0">
                        <a:solidFill>
                          <a:srgbClr val="000000"/>
                        </a:solidFill>
                        <a:effectLst/>
                        <a:latin typeface="Calibri"/>
                      </a:endParaRPr>
                    </a:p>
                  </a:txBody>
                  <a:tcPr marL="9120" marR="9120" marT="9120" marB="0" anchor="b"/>
                </a:tc>
                <a:tc>
                  <a:txBody>
                    <a:bodyPr/>
                    <a:lstStyle/>
                    <a:p>
                      <a:pPr algn="l" fontAlgn="b"/>
                      <a:endParaRPr lang="en-US" sz="1100" b="0" i="0" u="none" strike="noStrike" dirty="0">
                        <a:solidFill>
                          <a:srgbClr val="000000"/>
                        </a:solidFill>
                        <a:effectLst/>
                        <a:latin typeface="Calibri"/>
                      </a:endParaRPr>
                    </a:p>
                  </a:txBody>
                  <a:tcPr marL="9120" marR="9120" marT="9120" marB="0" anchor="b"/>
                </a:tc>
                <a:tc>
                  <a:txBody>
                    <a:bodyPr/>
                    <a:lstStyle/>
                    <a:p>
                      <a:pPr algn="l" fontAlgn="b"/>
                      <a:endParaRPr lang="en-US" sz="1100" b="0" i="0" u="none" strike="noStrike" dirty="0">
                        <a:solidFill>
                          <a:srgbClr val="000000"/>
                        </a:solidFill>
                        <a:effectLst/>
                        <a:latin typeface="Calibri"/>
                      </a:endParaRPr>
                    </a:p>
                  </a:txBody>
                  <a:tcPr marL="9120" marR="9120" marT="9120" marB="0" anchor="b"/>
                </a:tc>
                <a:tc>
                  <a:txBody>
                    <a:bodyPr/>
                    <a:lstStyle/>
                    <a:p>
                      <a:pPr algn="l" fontAlgn="b"/>
                      <a:endParaRPr lang="en-US" sz="1100" b="0" i="0" u="none" strike="noStrike" dirty="0">
                        <a:solidFill>
                          <a:srgbClr val="000000"/>
                        </a:solidFill>
                        <a:effectLst/>
                        <a:latin typeface="Calibri"/>
                      </a:endParaRPr>
                    </a:p>
                  </a:txBody>
                  <a:tcPr marL="9120" marR="9120" marT="9120" marB="0" anchor="b"/>
                </a:tc>
                <a:tc>
                  <a:txBody>
                    <a:bodyPr/>
                    <a:lstStyle/>
                    <a:p>
                      <a:pPr algn="l" fontAlgn="b"/>
                      <a:endParaRPr lang="en-US" sz="1100" b="0" i="0" u="none" strike="noStrike" dirty="0">
                        <a:solidFill>
                          <a:srgbClr val="000000"/>
                        </a:solidFill>
                        <a:effectLst/>
                        <a:latin typeface="Calibri"/>
                      </a:endParaRPr>
                    </a:p>
                  </a:txBody>
                  <a:tcPr marL="9120" marR="9120" marT="9120" marB="0" anchor="b"/>
                </a:tc>
                <a:tc>
                  <a:txBody>
                    <a:bodyPr/>
                    <a:lstStyle/>
                    <a:p>
                      <a:pPr algn="l" fontAlgn="b"/>
                      <a:endParaRPr lang="en-US" sz="1100" b="0" i="0" u="none" strike="noStrike" dirty="0">
                        <a:solidFill>
                          <a:srgbClr val="000000"/>
                        </a:solidFill>
                        <a:effectLst/>
                        <a:latin typeface="Calibri"/>
                      </a:endParaRPr>
                    </a:p>
                  </a:txBody>
                  <a:tcPr marL="9120" marR="9120" marT="9120" marB="0" anchor="b"/>
                </a:tc>
              </a:tr>
              <a:tr h="182391">
                <a:tc>
                  <a:txBody>
                    <a:bodyPr/>
                    <a:lstStyle/>
                    <a:p>
                      <a:pPr algn="l" fontAlgn="b"/>
                      <a:endParaRPr lang="en-US" sz="1100" b="0" i="0" u="none" strike="noStrike" dirty="0">
                        <a:solidFill>
                          <a:srgbClr val="000000"/>
                        </a:solidFill>
                        <a:effectLst/>
                        <a:latin typeface="Calibri"/>
                      </a:endParaRPr>
                    </a:p>
                  </a:txBody>
                  <a:tcPr marL="9120" marR="9120" marT="9120" marB="0" anchor="b"/>
                </a:tc>
                <a:tc>
                  <a:txBody>
                    <a:bodyPr/>
                    <a:lstStyle/>
                    <a:p>
                      <a:pPr algn="l" fontAlgn="b"/>
                      <a:endParaRPr lang="en-US" sz="1100" b="0" i="0" u="none" strike="noStrike" dirty="0">
                        <a:solidFill>
                          <a:srgbClr val="000000"/>
                        </a:solidFill>
                        <a:effectLst/>
                        <a:latin typeface="Calibri"/>
                      </a:endParaRPr>
                    </a:p>
                  </a:txBody>
                  <a:tcPr marL="9120" marR="9120" marT="9120" marB="0" anchor="b"/>
                </a:tc>
                <a:tc>
                  <a:txBody>
                    <a:bodyPr/>
                    <a:lstStyle/>
                    <a:p>
                      <a:pPr algn="l" fontAlgn="b"/>
                      <a:endParaRPr lang="en-US" sz="1100" b="0" i="0" u="none" strike="noStrike" dirty="0">
                        <a:solidFill>
                          <a:srgbClr val="000000"/>
                        </a:solidFill>
                        <a:effectLst/>
                        <a:latin typeface="Calibri"/>
                      </a:endParaRPr>
                    </a:p>
                  </a:txBody>
                  <a:tcPr marL="9120" marR="9120" marT="9120" marB="0" anchor="b"/>
                </a:tc>
                <a:tc>
                  <a:txBody>
                    <a:bodyPr/>
                    <a:lstStyle/>
                    <a:p>
                      <a:pPr algn="l" fontAlgn="b"/>
                      <a:endParaRPr lang="en-US" sz="1100" b="0" i="0" u="none" strike="noStrike" dirty="0">
                        <a:solidFill>
                          <a:srgbClr val="000000"/>
                        </a:solidFill>
                        <a:effectLst/>
                        <a:latin typeface="Calibri"/>
                      </a:endParaRPr>
                    </a:p>
                  </a:txBody>
                  <a:tcPr marL="9120" marR="9120" marT="9120" marB="0" anchor="b"/>
                </a:tc>
                <a:tc>
                  <a:txBody>
                    <a:bodyPr/>
                    <a:lstStyle/>
                    <a:p>
                      <a:pPr algn="l" fontAlgn="b"/>
                      <a:endParaRPr lang="en-US" sz="1100" b="0" i="0" u="none" strike="noStrike" dirty="0">
                        <a:solidFill>
                          <a:srgbClr val="000000"/>
                        </a:solidFill>
                        <a:effectLst/>
                        <a:latin typeface="Calibri"/>
                      </a:endParaRPr>
                    </a:p>
                  </a:txBody>
                  <a:tcPr marL="9120" marR="9120" marT="9120" marB="0" anchor="b"/>
                </a:tc>
                <a:tc>
                  <a:txBody>
                    <a:bodyPr/>
                    <a:lstStyle/>
                    <a:p>
                      <a:pPr algn="l" fontAlgn="b"/>
                      <a:endParaRPr lang="en-US" sz="1100" b="0" i="0" u="none" strike="noStrike" dirty="0">
                        <a:solidFill>
                          <a:srgbClr val="000000"/>
                        </a:solidFill>
                        <a:effectLst/>
                        <a:latin typeface="Calibri"/>
                      </a:endParaRPr>
                    </a:p>
                  </a:txBody>
                  <a:tcPr marL="9120" marR="9120" marT="9120" marB="0" anchor="b"/>
                </a:tc>
                <a:tc>
                  <a:txBody>
                    <a:bodyPr/>
                    <a:lstStyle/>
                    <a:p>
                      <a:pPr algn="l" fontAlgn="b"/>
                      <a:endParaRPr lang="en-US" sz="1100" b="0" i="0" u="none" strike="noStrike" dirty="0">
                        <a:solidFill>
                          <a:srgbClr val="000000"/>
                        </a:solidFill>
                        <a:effectLst/>
                        <a:latin typeface="Calibri"/>
                      </a:endParaRPr>
                    </a:p>
                  </a:txBody>
                  <a:tcPr marL="9120" marR="9120" marT="9120" marB="0" anchor="b"/>
                </a:tc>
                <a:tc>
                  <a:txBody>
                    <a:bodyPr/>
                    <a:lstStyle/>
                    <a:p>
                      <a:pPr algn="l" fontAlgn="b"/>
                      <a:endParaRPr lang="en-US" sz="1100" b="0" i="0" u="none" strike="noStrike" dirty="0">
                        <a:solidFill>
                          <a:srgbClr val="000000"/>
                        </a:solidFill>
                        <a:effectLst/>
                        <a:latin typeface="Calibri"/>
                      </a:endParaRPr>
                    </a:p>
                  </a:txBody>
                  <a:tcPr marL="9120" marR="9120" marT="9120" marB="0" anchor="b"/>
                </a:tc>
                <a:tc>
                  <a:txBody>
                    <a:bodyPr/>
                    <a:lstStyle/>
                    <a:p>
                      <a:pPr algn="l" fontAlgn="b"/>
                      <a:endParaRPr lang="en-US" sz="1100" b="0" i="0" u="none" strike="noStrike" dirty="0">
                        <a:solidFill>
                          <a:srgbClr val="000000"/>
                        </a:solidFill>
                        <a:effectLst/>
                        <a:latin typeface="Calibri"/>
                      </a:endParaRPr>
                    </a:p>
                  </a:txBody>
                  <a:tcPr marL="9120" marR="9120" marT="9120" marB="0" anchor="b"/>
                </a:tc>
                <a:tc>
                  <a:txBody>
                    <a:bodyPr/>
                    <a:lstStyle/>
                    <a:p>
                      <a:pPr algn="l" fontAlgn="b"/>
                      <a:endParaRPr lang="en-US" sz="1100" b="0" i="0" u="none" strike="noStrike" dirty="0">
                        <a:solidFill>
                          <a:srgbClr val="000000"/>
                        </a:solidFill>
                        <a:effectLst/>
                        <a:latin typeface="Calibri"/>
                      </a:endParaRPr>
                    </a:p>
                  </a:txBody>
                  <a:tcPr marL="9120" marR="9120" marT="9120" marB="0" anchor="b"/>
                </a:tc>
                <a:tc>
                  <a:txBody>
                    <a:bodyPr/>
                    <a:lstStyle/>
                    <a:p>
                      <a:pPr algn="l" fontAlgn="b"/>
                      <a:endParaRPr lang="en-US" sz="1100" b="0" i="0" u="none" strike="noStrike" dirty="0">
                        <a:solidFill>
                          <a:srgbClr val="000000"/>
                        </a:solidFill>
                        <a:effectLst/>
                        <a:latin typeface="Calibri"/>
                      </a:endParaRPr>
                    </a:p>
                  </a:txBody>
                  <a:tcPr marL="9120" marR="9120" marT="9120" marB="0" anchor="b"/>
                </a:tc>
              </a:tr>
              <a:tr h="182391">
                <a:tc>
                  <a:txBody>
                    <a:bodyPr/>
                    <a:lstStyle/>
                    <a:p>
                      <a:pPr algn="l" fontAlgn="b"/>
                      <a:r>
                        <a:rPr lang="en-US" sz="1100" u="none" strike="noStrike" dirty="0" smtClean="0">
                          <a:effectLst/>
                        </a:rPr>
                        <a:t>description</a:t>
                      </a:r>
                      <a:endParaRPr lang="en-US" sz="1100" b="1" i="0" u="none" strike="noStrike" dirty="0">
                        <a:solidFill>
                          <a:srgbClr val="000000"/>
                        </a:solidFill>
                        <a:effectLst/>
                        <a:latin typeface="Calibri"/>
                      </a:endParaRPr>
                    </a:p>
                  </a:txBody>
                  <a:tcPr marL="9120" marR="9120" marT="9120" marB="0" anchor="b"/>
                </a:tc>
                <a:tc>
                  <a:txBody>
                    <a:bodyPr/>
                    <a:lstStyle/>
                    <a:p>
                      <a:pPr algn="l" fontAlgn="b"/>
                      <a:r>
                        <a:rPr lang="en-US" sz="1100" u="none" strike="noStrike" dirty="0">
                          <a:effectLst/>
                        </a:rPr>
                        <a:t>priority</a:t>
                      </a:r>
                      <a:endParaRPr lang="en-US" sz="1100" b="1" i="0" u="none" strike="noStrike" dirty="0">
                        <a:solidFill>
                          <a:srgbClr val="000000"/>
                        </a:solidFill>
                        <a:effectLst/>
                        <a:latin typeface="Calibri"/>
                      </a:endParaRPr>
                    </a:p>
                  </a:txBody>
                  <a:tcPr marL="9120" marR="9120" marT="9120" marB="0" anchor="b"/>
                </a:tc>
                <a:tc>
                  <a:txBody>
                    <a:bodyPr/>
                    <a:lstStyle/>
                    <a:p>
                      <a:pPr algn="l" fontAlgn="b"/>
                      <a:r>
                        <a:rPr lang="en-US" sz="1100" u="none" strike="noStrike" dirty="0">
                          <a:effectLst/>
                        </a:rPr>
                        <a:t>maximum</a:t>
                      </a:r>
                      <a:endParaRPr lang="en-US" sz="1100" b="1" i="0" u="none" strike="noStrike" dirty="0">
                        <a:solidFill>
                          <a:srgbClr val="000000"/>
                        </a:solidFill>
                        <a:effectLst/>
                        <a:latin typeface="Calibri"/>
                      </a:endParaRPr>
                    </a:p>
                  </a:txBody>
                  <a:tcPr marL="9120" marR="9120" marT="9120" marB="0" anchor="b"/>
                </a:tc>
                <a:tc>
                  <a:txBody>
                    <a:bodyPr/>
                    <a:lstStyle/>
                    <a:p>
                      <a:pPr algn="l" fontAlgn="b"/>
                      <a:r>
                        <a:rPr lang="en-US" sz="1100" u="none" strike="noStrike" dirty="0">
                          <a:effectLst/>
                        </a:rPr>
                        <a:t>maximum</a:t>
                      </a:r>
                      <a:endParaRPr lang="en-US" sz="1100" b="1" i="0" u="none" strike="noStrike" dirty="0">
                        <a:solidFill>
                          <a:srgbClr val="000000"/>
                        </a:solidFill>
                        <a:effectLst/>
                        <a:latin typeface="Calibri"/>
                      </a:endParaRPr>
                    </a:p>
                  </a:txBody>
                  <a:tcPr marL="9120" marR="9120" marT="9120" marB="0" anchor="b"/>
                </a:tc>
                <a:tc>
                  <a:txBody>
                    <a:bodyPr/>
                    <a:lstStyle/>
                    <a:p>
                      <a:pPr algn="l" fontAlgn="b"/>
                      <a:r>
                        <a:rPr lang="en-US" sz="1100" u="none" strike="noStrike" dirty="0">
                          <a:effectLst/>
                        </a:rPr>
                        <a:t>min interrupt</a:t>
                      </a:r>
                      <a:endParaRPr lang="en-US" sz="1100" b="1" i="0" u="none" strike="noStrike" dirty="0">
                        <a:solidFill>
                          <a:srgbClr val="000000"/>
                        </a:solidFill>
                        <a:effectLst/>
                        <a:latin typeface="Calibri"/>
                      </a:endParaRPr>
                    </a:p>
                  </a:txBody>
                  <a:tcPr marL="9120" marR="9120" marT="9120" marB="0" anchor="b"/>
                </a:tc>
                <a:tc>
                  <a:txBody>
                    <a:bodyPr/>
                    <a:lstStyle/>
                    <a:p>
                      <a:pPr algn="l" fontAlgn="b"/>
                      <a:r>
                        <a:rPr lang="en-US" sz="1100" u="none" strike="noStrike" dirty="0">
                          <a:effectLst/>
                        </a:rPr>
                        <a:t>max allowed</a:t>
                      </a:r>
                      <a:endParaRPr lang="en-US" sz="1100" b="1" i="0" u="none" strike="noStrike" dirty="0">
                        <a:solidFill>
                          <a:srgbClr val="000000"/>
                        </a:solidFill>
                        <a:effectLst/>
                        <a:latin typeface="Calibri"/>
                      </a:endParaRPr>
                    </a:p>
                  </a:txBody>
                  <a:tcPr marL="9120" marR="9120" marT="9120" marB="0" anchor="b"/>
                </a:tc>
                <a:tc>
                  <a:txBody>
                    <a:bodyPr/>
                    <a:lstStyle/>
                    <a:p>
                      <a:pPr algn="l" fontAlgn="b"/>
                      <a:r>
                        <a:rPr lang="en-US" sz="1100" u="none" strike="noStrike" dirty="0">
                          <a:effectLst/>
                        </a:rPr>
                        <a:t>maximum</a:t>
                      </a:r>
                      <a:endParaRPr lang="en-US" sz="1100" b="1" i="0" u="none" strike="noStrike" dirty="0">
                        <a:solidFill>
                          <a:srgbClr val="000000"/>
                        </a:solidFill>
                        <a:effectLst/>
                        <a:latin typeface="Calibri"/>
                      </a:endParaRPr>
                    </a:p>
                  </a:txBody>
                  <a:tcPr marL="9120" marR="9120" marT="9120" marB="0" anchor="b"/>
                </a:tc>
                <a:tc>
                  <a:txBody>
                    <a:bodyPr/>
                    <a:lstStyle/>
                    <a:p>
                      <a:pPr algn="l" fontAlgn="b"/>
                      <a:r>
                        <a:rPr lang="en-US" sz="1100" u="none" strike="noStrike" dirty="0">
                          <a:effectLst/>
                        </a:rPr>
                        <a:t>average</a:t>
                      </a:r>
                      <a:endParaRPr lang="en-US" sz="1100" b="1" i="0" u="none" strike="noStrike" dirty="0">
                        <a:solidFill>
                          <a:srgbClr val="000000"/>
                        </a:solidFill>
                        <a:effectLst/>
                        <a:latin typeface="Calibri"/>
                      </a:endParaRPr>
                    </a:p>
                  </a:txBody>
                  <a:tcPr marL="9120" marR="9120" marT="9120" marB="0" anchor="b"/>
                </a:tc>
                <a:tc>
                  <a:txBody>
                    <a:bodyPr/>
                    <a:lstStyle/>
                    <a:p>
                      <a:pPr algn="l" fontAlgn="b"/>
                      <a:r>
                        <a:rPr lang="en-US" sz="1100" u="none" strike="noStrike" dirty="0">
                          <a:effectLst/>
                        </a:rPr>
                        <a:t>average (*)</a:t>
                      </a:r>
                      <a:endParaRPr lang="en-US" sz="1100" b="1" i="0" u="none" strike="noStrike" dirty="0">
                        <a:solidFill>
                          <a:srgbClr val="000000"/>
                        </a:solidFill>
                        <a:effectLst/>
                        <a:latin typeface="Calibri"/>
                      </a:endParaRPr>
                    </a:p>
                  </a:txBody>
                  <a:tcPr marL="9120" marR="9120" marT="9120" marB="0" anchor="b"/>
                </a:tc>
                <a:tc>
                  <a:txBody>
                    <a:bodyPr/>
                    <a:lstStyle/>
                    <a:p>
                      <a:pPr algn="l" fontAlgn="b"/>
                      <a:endParaRPr lang="en-US" sz="1100" b="0" i="0" u="none" strike="noStrike" dirty="0">
                        <a:solidFill>
                          <a:srgbClr val="000000"/>
                        </a:solidFill>
                        <a:effectLst/>
                        <a:latin typeface="Calibri"/>
                      </a:endParaRPr>
                    </a:p>
                  </a:txBody>
                  <a:tcPr marL="9120" marR="9120" marT="9120" marB="0" anchor="b"/>
                </a:tc>
                <a:tc>
                  <a:txBody>
                    <a:bodyPr/>
                    <a:lstStyle/>
                    <a:p>
                      <a:pPr algn="l" fontAlgn="b"/>
                      <a:endParaRPr lang="en-US" sz="1100" b="0" i="0" u="none" strike="noStrike" dirty="0">
                        <a:solidFill>
                          <a:srgbClr val="000000"/>
                        </a:solidFill>
                        <a:effectLst/>
                        <a:latin typeface="Calibri"/>
                      </a:endParaRPr>
                    </a:p>
                  </a:txBody>
                  <a:tcPr marL="9120" marR="9120" marT="9120" marB="0" anchor="b"/>
                </a:tc>
              </a:tr>
              <a:tr h="182391">
                <a:tc>
                  <a:txBody>
                    <a:bodyPr/>
                    <a:lstStyle/>
                    <a:p>
                      <a:pPr algn="l" fontAlgn="b"/>
                      <a:endParaRPr lang="en-US" sz="1100" b="1" i="0" u="none" strike="noStrike" dirty="0">
                        <a:solidFill>
                          <a:srgbClr val="000000"/>
                        </a:solidFill>
                        <a:effectLst/>
                        <a:latin typeface="Calibri"/>
                      </a:endParaRPr>
                    </a:p>
                  </a:txBody>
                  <a:tcPr marL="9120" marR="9120" marT="9120" marB="0" anchor="b"/>
                </a:tc>
                <a:tc>
                  <a:txBody>
                    <a:bodyPr/>
                    <a:lstStyle/>
                    <a:p>
                      <a:pPr algn="l" fontAlgn="b"/>
                      <a:endParaRPr lang="en-US" sz="1100" b="1" i="0" u="none" strike="noStrike" dirty="0">
                        <a:solidFill>
                          <a:srgbClr val="000000"/>
                        </a:solidFill>
                        <a:effectLst/>
                        <a:latin typeface="Calibri"/>
                      </a:endParaRPr>
                    </a:p>
                  </a:txBody>
                  <a:tcPr marL="9120" marR="9120" marT="9120" marB="0" anchor="b"/>
                </a:tc>
                <a:tc>
                  <a:txBody>
                    <a:bodyPr/>
                    <a:lstStyle/>
                    <a:p>
                      <a:pPr algn="l" fontAlgn="b"/>
                      <a:r>
                        <a:rPr lang="en-US" sz="1100" u="none" strike="noStrike" dirty="0">
                          <a:effectLst/>
                        </a:rPr>
                        <a:t>execution</a:t>
                      </a:r>
                      <a:endParaRPr lang="en-US" sz="1100" b="1" i="0" u="none" strike="noStrike" dirty="0">
                        <a:solidFill>
                          <a:srgbClr val="000000"/>
                        </a:solidFill>
                        <a:effectLst/>
                        <a:latin typeface="Calibri"/>
                      </a:endParaRPr>
                    </a:p>
                  </a:txBody>
                  <a:tcPr marL="9120" marR="9120" marT="9120" marB="0" anchor="b"/>
                </a:tc>
                <a:tc>
                  <a:txBody>
                    <a:bodyPr/>
                    <a:lstStyle/>
                    <a:p>
                      <a:pPr algn="l" fontAlgn="b"/>
                      <a:r>
                        <a:rPr lang="en-US" sz="1100" u="none" strike="noStrike" dirty="0">
                          <a:effectLst/>
                        </a:rPr>
                        <a:t>execution</a:t>
                      </a:r>
                      <a:endParaRPr lang="en-US" sz="1100" b="1" i="0" u="none" strike="noStrike" dirty="0">
                        <a:solidFill>
                          <a:srgbClr val="000000"/>
                        </a:solidFill>
                        <a:effectLst/>
                        <a:latin typeface="Calibri"/>
                      </a:endParaRPr>
                    </a:p>
                  </a:txBody>
                  <a:tcPr marL="9120" marR="9120" marT="9120" marB="0" anchor="b"/>
                </a:tc>
                <a:tc>
                  <a:txBody>
                    <a:bodyPr/>
                    <a:lstStyle/>
                    <a:p>
                      <a:pPr algn="l" fontAlgn="b"/>
                      <a:r>
                        <a:rPr lang="en-US" sz="1100" u="none" strike="noStrike" dirty="0">
                          <a:effectLst/>
                        </a:rPr>
                        <a:t>period (usec)</a:t>
                      </a:r>
                      <a:endParaRPr lang="en-US" sz="1100" b="1" i="0" u="none" strike="noStrike" dirty="0">
                        <a:solidFill>
                          <a:srgbClr val="000000"/>
                        </a:solidFill>
                        <a:effectLst/>
                        <a:latin typeface="Calibri"/>
                      </a:endParaRPr>
                    </a:p>
                  </a:txBody>
                  <a:tcPr marL="9120" marR="9120" marT="9120" marB="0" anchor="b"/>
                </a:tc>
                <a:tc>
                  <a:txBody>
                    <a:bodyPr/>
                    <a:lstStyle/>
                    <a:p>
                      <a:pPr algn="l" fontAlgn="b"/>
                      <a:r>
                        <a:rPr lang="en-US" sz="1100" u="none" strike="noStrike" dirty="0">
                          <a:effectLst/>
                        </a:rPr>
                        <a:t>servicing delay</a:t>
                      </a:r>
                      <a:endParaRPr lang="en-US" sz="1100" b="1" i="0" u="none" strike="noStrike" dirty="0">
                        <a:solidFill>
                          <a:srgbClr val="000000"/>
                        </a:solidFill>
                        <a:effectLst/>
                        <a:latin typeface="Calibri"/>
                      </a:endParaRPr>
                    </a:p>
                  </a:txBody>
                  <a:tcPr marL="9120" marR="9120" marT="9120" marB="0" anchor="b"/>
                </a:tc>
                <a:tc>
                  <a:txBody>
                    <a:bodyPr/>
                    <a:lstStyle/>
                    <a:p>
                      <a:pPr algn="l" fontAlgn="b"/>
                      <a:r>
                        <a:rPr lang="en-US" sz="1100" u="none" strike="noStrike" dirty="0">
                          <a:effectLst/>
                        </a:rPr>
                        <a:t>cpu load (%)</a:t>
                      </a:r>
                      <a:endParaRPr lang="en-US" sz="1100" b="1" i="0" u="none" strike="noStrike" dirty="0">
                        <a:solidFill>
                          <a:srgbClr val="000000"/>
                        </a:solidFill>
                        <a:effectLst/>
                        <a:latin typeface="Calibri"/>
                      </a:endParaRPr>
                    </a:p>
                  </a:txBody>
                  <a:tcPr marL="9120" marR="9120" marT="9120" marB="0" anchor="b"/>
                </a:tc>
                <a:tc>
                  <a:txBody>
                    <a:bodyPr/>
                    <a:lstStyle/>
                    <a:p>
                      <a:pPr algn="l" fontAlgn="b"/>
                      <a:r>
                        <a:rPr lang="en-US" sz="1100" u="none" strike="noStrike" dirty="0">
                          <a:effectLst/>
                        </a:rPr>
                        <a:t>rate (/sec)</a:t>
                      </a:r>
                      <a:endParaRPr lang="en-US" sz="1100" b="1" i="0" u="none" strike="noStrike" dirty="0">
                        <a:solidFill>
                          <a:srgbClr val="000000"/>
                        </a:solidFill>
                        <a:effectLst/>
                        <a:latin typeface="Calibri"/>
                      </a:endParaRPr>
                    </a:p>
                  </a:txBody>
                  <a:tcPr marL="9120" marR="9120" marT="9120" marB="0" anchor="b"/>
                </a:tc>
                <a:tc>
                  <a:txBody>
                    <a:bodyPr/>
                    <a:lstStyle/>
                    <a:p>
                      <a:pPr algn="l" fontAlgn="b"/>
                      <a:r>
                        <a:rPr lang="en-US" sz="1100" u="none" strike="noStrike" dirty="0">
                          <a:effectLst/>
                        </a:rPr>
                        <a:t>cpu load (%)</a:t>
                      </a:r>
                      <a:endParaRPr lang="en-US" sz="1100" b="1" i="0" u="none" strike="noStrike" dirty="0">
                        <a:solidFill>
                          <a:srgbClr val="000000"/>
                        </a:solidFill>
                        <a:effectLst/>
                        <a:latin typeface="Calibri"/>
                      </a:endParaRPr>
                    </a:p>
                  </a:txBody>
                  <a:tcPr marL="9120" marR="9120" marT="9120" marB="0" anchor="b"/>
                </a:tc>
                <a:tc>
                  <a:txBody>
                    <a:bodyPr/>
                    <a:lstStyle/>
                    <a:p>
                      <a:pPr algn="l" fontAlgn="b"/>
                      <a:endParaRPr lang="en-US" sz="1100" b="0" i="0" u="none" strike="noStrike" dirty="0">
                        <a:solidFill>
                          <a:srgbClr val="000000"/>
                        </a:solidFill>
                        <a:effectLst/>
                        <a:latin typeface="Calibri"/>
                      </a:endParaRPr>
                    </a:p>
                  </a:txBody>
                  <a:tcPr marL="9120" marR="9120" marT="9120" marB="0" anchor="b"/>
                </a:tc>
                <a:tc>
                  <a:txBody>
                    <a:bodyPr/>
                    <a:lstStyle/>
                    <a:p>
                      <a:pPr algn="l" fontAlgn="b"/>
                      <a:endParaRPr lang="en-US" sz="1100" b="0" i="0" u="none" strike="noStrike" dirty="0">
                        <a:solidFill>
                          <a:srgbClr val="000000"/>
                        </a:solidFill>
                        <a:effectLst/>
                        <a:latin typeface="Calibri"/>
                      </a:endParaRPr>
                    </a:p>
                  </a:txBody>
                  <a:tcPr marL="9120" marR="9120" marT="9120" marB="0" anchor="b"/>
                </a:tc>
              </a:tr>
              <a:tr h="182391">
                <a:tc>
                  <a:txBody>
                    <a:bodyPr/>
                    <a:lstStyle/>
                    <a:p>
                      <a:pPr algn="l" fontAlgn="b"/>
                      <a:endParaRPr lang="en-US" sz="1100" b="1" i="0" u="none" strike="noStrike" dirty="0">
                        <a:solidFill>
                          <a:srgbClr val="000000"/>
                        </a:solidFill>
                        <a:effectLst/>
                        <a:latin typeface="Calibri"/>
                      </a:endParaRPr>
                    </a:p>
                  </a:txBody>
                  <a:tcPr marL="9120" marR="9120" marT="9120" marB="0" anchor="b"/>
                </a:tc>
                <a:tc>
                  <a:txBody>
                    <a:bodyPr/>
                    <a:lstStyle/>
                    <a:p>
                      <a:pPr algn="l" fontAlgn="b"/>
                      <a:endParaRPr lang="en-US" sz="1100" b="1" i="0" u="none" strike="noStrike" dirty="0">
                        <a:solidFill>
                          <a:srgbClr val="000000"/>
                        </a:solidFill>
                        <a:effectLst/>
                        <a:latin typeface="Calibri"/>
                      </a:endParaRPr>
                    </a:p>
                  </a:txBody>
                  <a:tcPr marL="9120" marR="9120" marT="9120" marB="0" anchor="b"/>
                </a:tc>
                <a:tc>
                  <a:txBody>
                    <a:bodyPr/>
                    <a:lstStyle/>
                    <a:p>
                      <a:pPr algn="l" fontAlgn="b"/>
                      <a:r>
                        <a:rPr lang="en-US" sz="1100" u="none" strike="noStrike" dirty="0">
                          <a:effectLst/>
                        </a:rPr>
                        <a:t>time (clocks)</a:t>
                      </a:r>
                      <a:endParaRPr lang="en-US" sz="1100" b="1" i="0" u="none" strike="noStrike" dirty="0">
                        <a:solidFill>
                          <a:srgbClr val="000000"/>
                        </a:solidFill>
                        <a:effectLst/>
                        <a:latin typeface="Calibri"/>
                      </a:endParaRPr>
                    </a:p>
                  </a:txBody>
                  <a:tcPr marL="9120" marR="9120" marT="9120" marB="0" anchor="b"/>
                </a:tc>
                <a:tc>
                  <a:txBody>
                    <a:bodyPr/>
                    <a:lstStyle/>
                    <a:p>
                      <a:pPr algn="l" fontAlgn="b"/>
                      <a:r>
                        <a:rPr lang="en-US" sz="1100" u="none" strike="noStrike" dirty="0">
                          <a:effectLst/>
                        </a:rPr>
                        <a:t>time (usec)</a:t>
                      </a:r>
                      <a:endParaRPr lang="en-US" sz="1100" b="1" i="0" u="none" strike="noStrike" dirty="0">
                        <a:solidFill>
                          <a:srgbClr val="000000"/>
                        </a:solidFill>
                        <a:effectLst/>
                        <a:latin typeface="Calibri"/>
                      </a:endParaRPr>
                    </a:p>
                  </a:txBody>
                  <a:tcPr marL="9120" marR="9120" marT="9120" marB="0" anchor="b"/>
                </a:tc>
                <a:tc>
                  <a:txBody>
                    <a:bodyPr/>
                    <a:lstStyle/>
                    <a:p>
                      <a:pPr algn="l" fontAlgn="b"/>
                      <a:endParaRPr lang="en-US" sz="1100" b="1" i="0" u="none" strike="noStrike" dirty="0">
                        <a:solidFill>
                          <a:srgbClr val="000000"/>
                        </a:solidFill>
                        <a:effectLst/>
                        <a:latin typeface="Calibri"/>
                      </a:endParaRPr>
                    </a:p>
                  </a:txBody>
                  <a:tcPr marL="9120" marR="9120" marT="9120" marB="0" anchor="b"/>
                </a:tc>
                <a:tc>
                  <a:txBody>
                    <a:bodyPr/>
                    <a:lstStyle/>
                    <a:p>
                      <a:pPr algn="l" fontAlgn="b"/>
                      <a:r>
                        <a:rPr lang="en-US" sz="1100" u="none" strike="noStrike" dirty="0">
                          <a:effectLst/>
                        </a:rPr>
                        <a:t>(usec)</a:t>
                      </a:r>
                      <a:endParaRPr lang="en-US" sz="1100" b="1" i="0" u="none" strike="noStrike" dirty="0">
                        <a:solidFill>
                          <a:srgbClr val="000000"/>
                        </a:solidFill>
                        <a:effectLst/>
                        <a:latin typeface="Calibri"/>
                      </a:endParaRPr>
                    </a:p>
                  </a:txBody>
                  <a:tcPr marL="9120" marR="9120" marT="9120" marB="0" anchor="b"/>
                </a:tc>
                <a:tc>
                  <a:txBody>
                    <a:bodyPr/>
                    <a:lstStyle/>
                    <a:p>
                      <a:pPr algn="l" fontAlgn="b"/>
                      <a:endParaRPr lang="en-US" sz="1100" b="1" i="0" u="none" strike="noStrike" dirty="0">
                        <a:solidFill>
                          <a:srgbClr val="000000"/>
                        </a:solidFill>
                        <a:effectLst/>
                        <a:latin typeface="Calibri"/>
                      </a:endParaRPr>
                    </a:p>
                  </a:txBody>
                  <a:tcPr marL="9120" marR="9120" marT="9120" marB="0" anchor="b"/>
                </a:tc>
                <a:tc>
                  <a:txBody>
                    <a:bodyPr/>
                    <a:lstStyle/>
                    <a:p>
                      <a:pPr algn="l" fontAlgn="b"/>
                      <a:endParaRPr lang="en-US" sz="1100" b="1" i="0" u="none" strike="noStrike" dirty="0">
                        <a:solidFill>
                          <a:srgbClr val="000000"/>
                        </a:solidFill>
                        <a:effectLst/>
                        <a:latin typeface="Calibri"/>
                      </a:endParaRPr>
                    </a:p>
                  </a:txBody>
                  <a:tcPr marL="9120" marR="9120" marT="9120" marB="0" anchor="b"/>
                </a:tc>
                <a:tc>
                  <a:txBody>
                    <a:bodyPr/>
                    <a:lstStyle/>
                    <a:p>
                      <a:pPr algn="l" fontAlgn="b"/>
                      <a:endParaRPr lang="en-US" sz="1100" b="1" i="0" u="none" strike="noStrike" dirty="0">
                        <a:solidFill>
                          <a:srgbClr val="000000"/>
                        </a:solidFill>
                        <a:effectLst/>
                        <a:latin typeface="Calibri"/>
                      </a:endParaRPr>
                    </a:p>
                  </a:txBody>
                  <a:tcPr marL="9120" marR="9120" marT="9120" marB="0" anchor="b"/>
                </a:tc>
                <a:tc>
                  <a:txBody>
                    <a:bodyPr/>
                    <a:lstStyle/>
                    <a:p>
                      <a:pPr algn="l" fontAlgn="b"/>
                      <a:endParaRPr lang="en-US" sz="1100" b="0" i="0" u="none" strike="noStrike" dirty="0">
                        <a:solidFill>
                          <a:srgbClr val="000000"/>
                        </a:solidFill>
                        <a:effectLst/>
                        <a:latin typeface="Calibri"/>
                      </a:endParaRPr>
                    </a:p>
                  </a:txBody>
                  <a:tcPr marL="9120" marR="9120" marT="9120" marB="0" anchor="b"/>
                </a:tc>
                <a:tc>
                  <a:txBody>
                    <a:bodyPr/>
                    <a:lstStyle/>
                    <a:p>
                      <a:pPr algn="l" fontAlgn="b"/>
                      <a:endParaRPr lang="en-US" sz="1100" b="0" i="0" u="none" strike="noStrike" dirty="0">
                        <a:solidFill>
                          <a:srgbClr val="000000"/>
                        </a:solidFill>
                        <a:effectLst/>
                        <a:latin typeface="Calibri"/>
                      </a:endParaRPr>
                    </a:p>
                  </a:txBody>
                  <a:tcPr marL="9120" marR="9120" marT="9120" marB="0" anchor="b"/>
                </a:tc>
              </a:tr>
              <a:tr h="182391">
                <a:tc>
                  <a:txBody>
                    <a:bodyPr/>
                    <a:lstStyle/>
                    <a:p>
                      <a:pPr algn="l" fontAlgn="b"/>
                      <a:r>
                        <a:rPr lang="en-US" sz="1100" u="none" strike="noStrike" dirty="0">
                          <a:effectLst/>
                        </a:rPr>
                        <a:t>timer</a:t>
                      </a:r>
                      <a:endParaRPr lang="en-US" sz="1100" b="0" i="0" u="none" strike="noStrike" dirty="0">
                        <a:solidFill>
                          <a:srgbClr val="000000"/>
                        </a:solidFill>
                        <a:effectLst/>
                        <a:latin typeface="Calibri"/>
                      </a:endParaRPr>
                    </a:p>
                  </a:txBody>
                  <a:tcPr marL="9120" marR="9120" marT="9120" marB="0" anchor="b"/>
                </a:tc>
                <a:tc>
                  <a:txBody>
                    <a:bodyPr/>
                    <a:lstStyle/>
                    <a:p>
                      <a:pPr algn="r" fontAlgn="b"/>
                      <a:r>
                        <a:rPr lang="en-US" sz="1100" u="none" strike="noStrike" dirty="0">
                          <a:effectLst/>
                        </a:rPr>
                        <a:t>10</a:t>
                      </a:r>
                      <a:endParaRPr lang="en-US" sz="1100" b="0" i="0" u="none" strike="noStrike" dirty="0">
                        <a:solidFill>
                          <a:srgbClr val="000000"/>
                        </a:solidFill>
                        <a:effectLst/>
                        <a:latin typeface="Calibri"/>
                      </a:endParaRPr>
                    </a:p>
                  </a:txBody>
                  <a:tcPr marL="9120" marR="9120" marT="9120" marB="0" anchor="b"/>
                </a:tc>
                <a:tc>
                  <a:txBody>
                    <a:bodyPr/>
                    <a:lstStyle/>
                    <a:p>
                      <a:pPr algn="r" fontAlgn="b"/>
                      <a:r>
                        <a:rPr lang="en-US" sz="1100" u="none" strike="noStrike" dirty="0">
                          <a:effectLst/>
                        </a:rPr>
                        <a:t>475</a:t>
                      </a:r>
                      <a:endParaRPr lang="en-US" sz="1100" b="0" i="0" u="none" strike="noStrike" dirty="0">
                        <a:solidFill>
                          <a:srgbClr val="000000"/>
                        </a:solidFill>
                        <a:effectLst/>
                        <a:latin typeface="Calibri"/>
                      </a:endParaRPr>
                    </a:p>
                  </a:txBody>
                  <a:tcPr marL="9120" marR="9120" marT="9120" marB="0" anchor="b"/>
                </a:tc>
                <a:tc>
                  <a:txBody>
                    <a:bodyPr/>
                    <a:lstStyle/>
                    <a:p>
                      <a:pPr algn="r" fontAlgn="b"/>
                      <a:r>
                        <a:rPr lang="en-US" sz="1100" u="none" strike="noStrike" dirty="0">
                          <a:effectLst/>
                        </a:rPr>
                        <a:t>32.1</a:t>
                      </a:r>
                      <a:endParaRPr lang="en-US" sz="1100" b="0" i="0" u="none" strike="noStrike" dirty="0">
                        <a:solidFill>
                          <a:srgbClr val="000000"/>
                        </a:solidFill>
                        <a:effectLst/>
                        <a:latin typeface="Calibri"/>
                      </a:endParaRPr>
                    </a:p>
                  </a:txBody>
                  <a:tcPr marL="9120" marR="9120" marT="9120" marB="0" anchor="b"/>
                </a:tc>
                <a:tc>
                  <a:txBody>
                    <a:bodyPr/>
                    <a:lstStyle/>
                    <a:p>
                      <a:pPr algn="r" fontAlgn="b"/>
                      <a:r>
                        <a:rPr lang="en-US" sz="1100" u="none" strike="noStrike" dirty="0">
                          <a:effectLst/>
                        </a:rPr>
                        <a:t>2000</a:t>
                      </a:r>
                      <a:endParaRPr lang="en-US" sz="1100" b="0" i="0" u="none" strike="noStrike" dirty="0">
                        <a:solidFill>
                          <a:srgbClr val="000000"/>
                        </a:solidFill>
                        <a:effectLst/>
                        <a:latin typeface="Calibri"/>
                      </a:endParaRPr>
                    </a:p>
                  </a:txBody>
                  <a:tcPr marL="9120" marR="9120" marT="9120" marB="0" anchor="b"/>
                </a:tc>
                <a:tc>
                  <a:txBody>
                    <a:bodyPr/>
                    <a:lstStyle/>
                    <a:p>
                      <a:pPr algn="r" fontAlgn="b"/>
                      <a:r>
                        <a:rPr lang="en-US" sz="1100" u="none" strike="noStrike" dirty="0">
                          <a:effectLst/>
                        </a:rPr>
                        <a:t>1965</a:t>
                      </a:r>
                      <a:endParaRPr lang="en-US" sz="1100" b="0" i="0" u="none" strike="noStrike" dirty="0">
                        <a:solidFill>
                          <a:srgbClr val="000000"/>
                        </a:solidFill>
                        <a:effectLst/>
                        <a:latin typeface="Calibri"/>
                      </a:endParaRPr>
                    </a:p>
                  </a:txBody>
                  <a:tcPr marL="9120" marR="9120" marT="9120" marB="0" anchor="b"/>
                </a:tc>
                <a:tc>
                  <a:txBody>
                    <a:bodyPr/>
                    <a:lstStyle/>
                    <a:p>
                      <a:pPr algn="r" fontAlgn="b"/>
                      <a:r>
                        <a:rPr lang="en-US" sz="1100" u="none" strike="noStrike" dirty="0">
                          <a:effectLst/>
                        </a:rPr>
                        <a:t>1.6</a:t>
                      </a:r>
                      <a:endParaRPr lang="en-US" sz="1100" b="0" i="0" u="none" strike="noStrike" dirty="0">
                        <a:solidFill>
                          <a:srgbClr val="000000"/>
                        </a:solidFill>
                        <a:effectLst/>
                        <a:latin typeface="Calibri"/>
                      </a:endParaRPr>
                    </a:p>
                  </a:txBody>
                  <a:tcPr marL="9120" marR="9120" marT="9120" marB="0" anchor="b"/>
                </a:tc>
                <a:tc>
                  <a:txBody>
                    <a:bodyPr/>
                    <a:lstStyle/>
                    <a:p>
                      <a:pPr algn="r" fontAlgn="b"/>
                      <a:r>
                        <a:rPr lang="en-US" sz="1100" u="none" strike="noStrike" dirty="0">
                          <a:effectLst/>
                        </a:rPr>
                        <a:t>500</a:t>
                      </a:r>
                      <a:endParaRPr lang="en-US" sz="1100" b="0" i="0" u="none" strike="noStrike" dirty="0">
                        <a:solidFill>
                          <a:srgbClr val="000000"/>
                        </a:solidFill>
                        <a:effectLst/>
                        <a:latin typeface="Calibri"/>
                      </a:endParaRPr>
                    </a:p>
                  </a:txBody>
                  <a:tcPr marL="9120" marR="9120" marT="9120" marB="0" anchor="b"/>
                </a:tc>
                <a:tc>
                  <a:txBody>
                    <a:bodyPr/>
                    <a:lstStyle/>
                    <a:p>
                      <a:pPr algn="r" fontAlgn="b"/>
                      <a:r>
                        <a:rPr lang="en-US" sz="1100" u="none" strike="noStrike" dirty="0">
                          <a:effectLst/>
                        </a:rPr>
                        <a:t>1.6</a:t>
                      </a:r>
                      <a:endParaRPr lang="en-US" sz="1100" b="0" i="0" u="none" strike="noStrike" dirty="0">
                        <a:solidFill>
                          <a:srgbClr val="000000"/>
                        </a:solidFill>
                        <a:effectLst/>
                        <a:latin typeface="Calibri"/>
                      </a:endParaRPr>
                    </a:p>
                  </a:txBody>
                  <a:tcPr marL="9120" marR="9120" marT="9120" marB="0" anchor="b"/>
                </a:tc>
                <a:tc>
                  <a:txBody>
                    <a:bodyPr/>
                    <a:lstStyle/>
                    <a:p>
                      <a:pPr algn="l" fontAlgn="b"/>
                      <a:endParaRPr lang="en-US" sz="1100" b="0" i="0" u="none" strike="noStrike" dirty="0">
                        <a:solidFill>
                          <a:srgbClr val="000000"/>
                        </a:solidFill>
                        <a:effectLst/>
                        <a:latin typeface="Calibri"/>
                      </a:endParaRPr>
                    </a:p>
                  </a:txBody>
                  <a:tcPr marL="9120" marR="9120" marT="9120" marB="0" anchor="b"/>
                </a:tc>
                <a:tc>
                  <a:txBody>
                    <a:bodyPr/>
                    <a:lstStyle/>
                    <a:p>
                      <a:pPr algn="l" fontAlgn="b"/>
                      <a:endParaRPr lang="en-US" sz="1100" b="0" i="0" u="none" strike="noStrike" dirty="0">
                        <a:solidFill>
                          <a:srgbClr val="000000"/>
                        </a:solidFill>
                        <a:effectLst/>
                        <a:latin typeface="Calibri"/>
                      </a:endParaRPr>
                    </a:p>
                  </a:txBody>
                  <a:tcPr marL="9120" marR="9120" marT="9120" marB="0" anchor="b"/>
                </a:tc>
              </a:tr>
              <a:tr h="182391">
                <a:tc>
                  <a:txBody>
                    <a:bodyPr/>
                    <a:lstStyle/>
                    <a:p>
                      <a:pPr algn="l" fontAlgn="b"/>
                      <a:r>
                        <a:rPr lang="en-US" sz="1100" u="none" strike="noStrike" dirty="0">
                          <a:effectLst/>
                        </a:rPr>
                        <a:t>gse tx uart</a:t>
                      </a:r>
                      <a:endParaRPr lang="en-US" sz="1100" b="0" i="0" u="none" strike="noStrike" dirty="0">
                        <a:solidFill>
                          <a:srgbClr val="000000"/>
                        </a:solidFill>
                        <a:effectLst/>
                        <a:latin typeface="Calibri"/>
                      </a:endParaRPr>
                    </a:p>
                  </a:txBody>
                  <a:tcPr marL="9120" marR="9120" marT="9120" marB="0" anchor="b"/>
                </a:tc>
                <a:tc>
                  <a:txBody>
                    <a:bodyPr/>
                    <a:lstStyle/>
                    <a:p>
                      <a:pPr algn="r" fontAlgn="b"/>
                      <a:r>
                        <a:rPr lang="en-US" sz="1100" u="none" strike="noStrike" dirty="0">
                          <a:effectLst/>
                        </a:rPr>
                        <a:t>9</a:t>
                      </a:r>
                      <a:endParaRPr lang="en-US" sz="1100" b="0" i="0" u="none" strike="noStrike" dirty="0">
                        <a:solidFill>
                          <a:srgbClr val="000000"/>
                        </a:solidFill>
                        <a:effectLst/>
                        <a:latin typeface="Calibri"/>
                      </a:endParaRPr>
                    </a:p>
                  </a:txBody>
                  <a:tcPr marL="9120" marR="9120" marT="9120" marB="0" anchor="b"/>
                </a:tc>
                <a:tc>
                  <a:txBody>
                    <a:bodyPr/>
                    <a:lstStyle/>
                    <a:p>
                      <a:pPr algn="r" fontAlgn="b"/>
                      <a:r>
                        <a:rPr lang="en-US" sz="1100" u="none" strike="noStrike" dirty="0">
                          <a:effectLst/>
                        </a:rPr>
                        <a:t>105</a:t>
                      </a:r>
                      <a:endParaRPr lang="en-US" sz="1100" b="0" i="0" u="none" strike="noStrike" dirty="0">
                        <a:solidFill>
                          <a:srgbClr val="000000"/>
                        </a:solidFill>
                        <a:effectLst/>
                        <a:latin typeface="Calibri"/>
                      </a:endParaRPr>
                    </a:p>
                  </a:txBody>
                  <a:tcPr marL="9120" marR="9120" marT="9120" marB="0" anchor="b"/>
                </a:tc>
                <a:tc>
                  <a:txBody>
                    <a:bodyPr/>
                    <a:lstStyle/>
                    <a:p>
                      <a:pPr algn="r" fontAlgn="b"/>
                      <a:r>
                        <a:rPr lang="en-US" sz="1100" u="none" strike="noStrike" dirty="0">
                          <a:effectLst/>
                        </a:rPr>
                        <a:t>7.1</a:t>
                      </a:r>
                      <a:endParaRPr lang="en-US" sz="1100" b="0" i="0" u="none" strike="noStrike" dirty="0">
                        <a:solidFill>
                          <a:srgbClr val="000000"/>
                        </a:solidFill>
                        <a:effectLst/>
                        <a:latin typeface="Calibri"/>
                      </a:endParaRPr>
                    </a:p>
                  </a:txBody>
                  <a:tcPr marL="9120" marR="9120" marT="9120" marB="0" anchor="b"/>
                </a:tc>
                <a:tc>
                  <a:txBody>
                    <a:bodyPr/>
                    <a:lstStyle/>
                    <a:p>
                      <a:pPr algn="r" fontAlgn="b"/>
                      <a:r>
                        <a:rPr lang="en-US" sz="1100" u="none" strike="noStrike" dirty="0">
                          <a:effectLst/>
                        </a:rPr>
                        <a:t>95.5</a:t>
                      </a:r>
                      <a:endParaRPr lang="en-US" sz="1100" b="0" i="0" u="none" strike="noStrike" dirty="0">
                        <a:solidFill>
                          <a:srgbClr val="000000"/>
                        </a:solidFill>
                        <a:effectLst/>
                        <a:latin typeface="Calibri"/>
                      </a:endParaRPr>
                    </a:p>
                  </a:txBody>
                  <a:tcPr marL="9120" marR="9120" marT="9120" marB="0" anchor="b"/>
                </a:tc>
                <a:tc>
                  <a:txBody>
                    <a:bodyPr/>
                    <a:lstStyle/>
                    <a:p>
                      <a:pPr algn="l" fontAlgn="b"/>
                      <a:endParaRPr lang="en-US" sz="1100" b="0" i="0" u="none" strike="noStrike" dirty="0">
                        <a:solidFill>
                          <a:srgbClr val="000000"/>
                        </a:solidFill>
                        <a:effectLst/>
                        <a:latin typeface="Calibri"/>
                      </a:endParaRPr>
                    </a:p>
                  </a:txBody>
                  <a:tcPr marL="9120" marR="9120" marT="9120" marB="0" anchor="b"/>
                </a:tc>
                <a:tc>
                  <a:txBody>
                    <a:bodyPr/>
                    <a:lstStyle/>
                    <a:p>
                      <a:pPr algn="r" fontAlgn="b"/>
                      <a:r>
                        <a:rPr lang="en-US" sz="1100" u="none" strike="noStrike" dirty="0">
                          <a:effectLst/>
                        </a:rPr>
                        <a:t>7.4</a:t>
                      </a:r>
                      <a:endParaRPr lang="en-US" sz="1100" b="0" i="0" u="none" strike="noStrike" dirty="0">
                        <a:solidFill>
                          <a:srgbClr val="000000"/>
                        </a:solidFill>
                        <a:effectLst/>
                        <a:latin typeface="Calibri"/>
                      </a:endParaRPr>
                    </a:p>
                  </a:txBody>
                  <a:tcPr marL="9120" marR="9120" marT="9120" marB="0" anchor="b"/>
                </a:tc>
                <a:tc>
                  <a:txBody>
                    <a:bodyPr/>
                    <a:lstStyle/>
                    <a:p>
                      <a:pPr algn="r" fontAlgn="b"/>
                      <a:r>
                        <a:rPr lang="en-US" sz="1100" u="none" strike="noStrike" dirty="0">
                          <a:effectLst/>
                        </a:rPr>
                        <a:t>0</a:t>
                      </a:r>
                      <a:endParaRPr lang="en-US" sz="1100" b="0" i="0" u="none" strike="noStrike" dirty="0">
                        <a:solidFill>
                          <a:srgbClr val="000000"/>
                        </a:solidFill>
                        <a:effectLst/>
                        <a:latin typeface="Calibri"/>
                      </a:endParaRPr>
                    </a:p>
                  </a:txBody>
                  <a:tcPr marL="9120" marR="9120" marT="9120" marB="0" anchor="b"/>
                </a:tc>
                <a:tc>
                  <a:txBody>
                    <a:bodyPr/>
                    <a:lstStyle/>
                    <a:p>
                      <a:pPr algn="r" fontAlgn="b"/>
                      <a:r>
                        <a:rPr lang="en-US" sz="1100" u="none" strike="noStrike" dirty="0">
                          <a:effectLst/>
                        </a:rPr>
                        <a:t>0.0</a:t>
                      </a:r>
                      <a:endParaRPr lang="en-US" sz="1100" b="0" i="0" u="none" strike="noStrike" dirty="0">
                        <a:solidFill>
                          <a:srgbClr val="000000"/>
                        </a:solidFill>
                        <a:effectLst/>
                        <a:latin typeface="Calibri"/>
                      </a:endParaRPr>
                    </a:p>
                  </a:txBody>
                  <a:tcPr marL="9120" marR="9120" marT="9120" marB="0" anchor="b"/>
                </a:tc>
                <a:tc>
                  <a:txBody>
                    <a:bodyPr/>
                    <a:lstStyle/>
                    <a:p>
                      <a:pPr algn="l" fontAlgn="b"/>
                      <a:endParaRPr lang="en-US" sz="1100" b="0" i="0" u="none" strike="noStrike" dirty="0">
                        <a:solidFill>
                          <a:srgbClr val="000000"/>
                        </a:solidFill>
                        <a:effectLst/>
                        <a:latin typeface="Calibri"/>
                      </a:endParaRPr>
                    </a:p>
                  </a:txBody>
                  <a:tcPr marL="9120" marR="9120" marT="9120" marB="0" anchor="b"/>
                </a:tc>
                <a:tc>
                  <a:txBody>
                    <a:bodyPr/>
                    <a:lstStyle/>
                    <a:p>
                      <a:pPr algn="l" fontAlgn="b"/>
                      <a:endParaRPr lang="en-US" sz="1100" b="0" i="0" u="none" strike="noStrike" dirty="0">
                        <a:solidFill>
                          <a:srgbClr val="000000"/>
                        </a:solidFill>
                        <a:effectLst/>
                        <a:latin typeface="Calibri"/>
                      </a:endParaRPr>
                    </a:p>
                  </a:txBody>
                  <a:tcPr marL="9120" marR="9120" marT="9120" marB="0" anchor="b"/>
                </a:tc>
              </a:tr>
              <a:tr h="182391">
                <a:tc>
                  <a:txBody>
                    <a:bodyPr/>
                    <a:lstStyle/>
                    <a:p>
                      <a:pPr algn="l" fontAlgn="b"/>
                      <a:r>
                        <a:rPr lang="en-US" sz="1100" u="none" strike="noStrike" dirty="0">
                          <a:effectLst/>
                        </a:rPr>
                        <a:t>gse rcv uart</a:t>
                      </a:r>
                      <a:endParaRPr lang="en-US" sz="1100" b="0" i="0" u="none" strike="noStrike" dirty="0">
                        <a:solidFill>
                          <a:srgbClr val="000000"/>
                        </a:solidFill>
                        <a:effectLst/>
                        <a:latin typeface="Calibri"/>
                      </a:endParaRPr>
                    </a:p>
                  </a:txBody>
                  <a:tcPr marL="9120" marR="9120" marT="9120" marB="0" anchor="b"/>
                </a:tc>
                <a:tc>
                  <a:txBody>
                    <a:bodyPr/>
                    <a:lstStyle/>
                    <a:p>
                      <a:pPr algn="r" fontAlgn="b"/>
                      <a:r>
                        <a:rPr lang="en-US" sz="1100" u="none" strike="noStrike" dirty="0">
                          <a:effectLst/>
                        </a:rPr>
                        <a:t>8</a:t>
                      </a:r>
                      <a:endParaRPr lang="en-US" sz="1100" b="0" i="0" u="none" strike="noStrike" dirty="0">
                        <a:solidFill>
                          <a:srgbClr val="000000"/>
                        </a:solidFill>
                        <a:effectLst/>
                        <a:latin typeface="Calibri"/>
                      </a:endParaRPr>
                    </a:p>
                  </a:txBody>
                  <a:tcPr marL="9120" marR="9120" marT="9120" marB="0" anchor="b"/>
                </a:tc>
                <a:tc>
                  <a:txBody>
                    <a:bodyPr/>
                    <a:lstStyle/>
                    <a:p>
                      <a:pPr algn="r" fontAlgn="b"/>
                      <a:r>
                        <a:rPr lang="en-US" sz="1100" u="none" strike="noStrike" dirty="0">
                          <a:effectLst/>
                        </a:rPr>
                        <a:t>90</a:t>
                      </a:r>
                      <a:endParaRPr lang="en-US" sz="1100" b="0" i="0" u="none" strike="noStrike" dirty="0">
                        <a:solidFill>
                          <a:srgbClr val="000000"/>
                        </a:solidFill>
                        <a:effectLst/>
                        <a:latin typeface="Calibri"/>
                      </a:endParaRPr>
                    </a:p>
                  </a:txBody>
                  <a:tcPr marL="9120" marR="9120" marT="9120" marB="0" anchor="b"/>
                </a:tc>
                <a:tc>
                  <a:txBody>
                    <a:bodyPr/>
                    <a:lstStyle/>
                    <a:p>
                      <a:pPr algn="r" fontAlgn="b"/>
                      <a:r>
                        <a:rPr lang="en-US" sz="1100" u="none" strike="noStrike" dirty="0">
                          <a:effectLst/>
                        </a:rPr>
                        <a:t>6.1</a:t>
                      </a:r>
                      <a:endParaRPr lang="en-US" sz="1100" b="0" i="0" u="none" strike="noStrike" dirty="0">
                        <a:solidFill>
                          <a:srgbClr val="000000"/>
                        </a:solidFill>
                        <a:effectLst/>
                        <a:latin typeface="Calibri"/>
                      </a:endParaRPr>
                    </a:p>
                  </a:txBody>
                  <a:tcPr marL="9120" marR="9120" marT="9120" marB="0" anchor="b"/>
                </a:tc>
                <a:tc>
                  <a:txBody>
                    <a:bodyPr/>
                    <a:lstStyle/>
                    <a:p>
                      <a:pPr algn="r" fontAlgn="b"/>
                      <a:r>
                        <a:rPr lang="en-US" sz="1100" u="none" strike="noStrike" dirty="0">
                          <a:effectLst/>
                        </a:rPr>
                        <a:t>95.5</a:t>
                      </a:r>
                      <a:endParaRPr lang="en-US" sz="1100" b="0" i="0" u="none" strike="noStrike" dirty="0">
                        <a:solidFill>
                          <a:srgbClr val="000000"/>
                        </a:solidFill>
                        <a:effectLst/>
                        <a:latin typeface="Calibri"/>
                      </a:endParaRPr>
                    </a:p>
                  </a:txBody>
                  <a:tcPr marL="9120" marR="9120" marT="9120" marB="0" anchor="b"/>
                </a:tc>
                <a:tc>
                  <a:txBody>
                    <a:bodyPr/>
                    <a:lstStyle/>
                    <a:p>
                      <a:pPr algn="r" fontAlgn="b"/>
                      <a:r>
                        <a:rPr lang="en-US" sz="1100" u="none" strike="noStrike" dirty="0">
                          <a:effectLst/>
                        </a:rPr>
                        <a:t>763.9</a:t>
                      </a:r>
                      <a:endParaRPr lang="en-US" sz="1100" b="0" i="0" u="none" strike="noStrike" dirty="0">
                        <a:solidFill>
                          <a:srgbClr val="000000"/>
                        </a:solidFill>
                        <a:effectLst/>
                        <a:latin typeface="Calibri"/>
                      </a:endParaRPr>
                    </a:p>
                  </a:txBody>
                  <a:tcPr marL="9120" marR="9120" marT="9120" marB="0" anchor="b"/>
                </a:tc>
                <a:tc>
                  <a:txBody>
                    <a:bodyPr/>
                    <a:lstStyle/>
                    <a:p>
                      <a:pPr algn="r" fontAlgn="b"/>
                      <a:r>
                        <a:rPr lang="en-US" sz="1100" u="none" strike="noStrike" dirty="0">
                          <a:effectLst/>
                        </a:rPr>
                        <a:t>6.4</a:t>
                      </a:r>
                      <a:endParaRPr lang="en-US" sz="1100" b="0" i="0" u="none" strike="noStrike" dirty="0">
                        <a:solidFill>
                          <a:srgbClr val="000000"/>
                        </a:solidFill>
                        <a:effectLst/>
                        <a:latin typeface="Calibri"/>
                      </a:endParaRPr>
                    </a:p>
                  </a:txBody>
                  <a:tcPr marL="9120" marR="9120" marT="9120" marB="0" anchor="b"/>
                </a:tc>
                <a:tc>
                  <a:txBody>
                    <a:bodyPr/>
                    <a:lstStyle/>
                    <a:p>
                      <a:pPr algn="r" fontAlgn="b"/>
                      <a:r>
                        <a:rPr lang="en-US" sz="1100" u="none" strike="noStrike" dirty="0">
                          <a:effectLst/>
                        </a:rPr>
                        <a:t>0</a:t>
                      </a:r>
                      <a:endParaRPr lang="en-US" sz="1100" b="0" i="0" u="none" strike="noStrike" dirty="0">
                        <a:solidFill>
                          <a:srgbClr val="000000"/>
                        </a:solidFill>
                        <a:effectLst/>
                        <a:latin typeface="Calibri"/>
                      </a:endParaRPr>
                    </a:p>
                  </a:txBody>
                  <a:tcPr marL="9120" marR="9120" marT="9120" marB="0" anchor="b"/>
                </a:tc>
                <a:tc>
                  <a:txBody>
                    <a:bodyPr/>
                    <a:lstStyle/>
                    <a:p>
                      <a:pPr algn="r" fontAlgn="b"/>
                      <a:r>
                        <a:rPr lang="en-US" sz="1100" u="none" strike="noStrike" dirty="0">
                          <a:effectLst/>
                        </a:rPr>
                        <a:t>0.0</a:t>
                      </a:r>
                      <a:endParaRPr lang="en-US" sz="1100" b="0" i="0" u="none" strike="noStrike" dirty="0">
                        <a:solidFill>
                          <a:srgbClr val="000000"/>
                        </a:solidFill>
                        <a:effectLst/>
                        <a:latin typeface="Calibri"/>
                      </a:endParaRPr>
                    </a:p>
                  </a:txBody>
                  <a:tcPr marL="9120" marR="9120" marT="9120" marB="0" anchor="b"/>
                </a:tc>
                <a:tc>
                  <a:txBody>
                    <a:bodyPr/>
                    <a:lstStyle/>
                    <a:p>
                      <a:pPr algn="l" fontAlgn="b"/>
                      <a:endParaRPr lang="en-US" sz="1100" b="0" i="0" u="none" strike="noStrike" dirty="0">
                        <a:solidFill>
                          <a:srgbClr val="000000"/>
                        </a:solidFill>
                        <a:effectLst/>
                        <a:latin typeface="Calibri"/>
                      </a:endParaRPr>
                    </a:p>
                  </a:txBody>
                  <a:tcPr marL="9120" marR="9120" marT="9120" marB="0" anchor="b"/>
                </a:tc>
                <a:tc>
                  <a:txBody>
                    <a:bodyPr/>
                    <a:lstStyle/>
                    <a:p>
                      <a:pPr algn="l" fontAlgn="b"/>
                      <a:endParaRPr lang="en-US" sz="1100" b="0" i="0" u="none" strike="noStrike" dirty="0">
                        <a:solidFill>
                          <a:srgbClr val="000000"/>
                        </a:solidFill>
                        <a:effectLst/>
                        <a:latin typeface="Calibri"/>
                      </a:endParaRPr>
                    </a:p>
                  </a:txBody>
                  <a:tcPr marL="9120" marR="9120" marT="9120" marB="0" anchor="b"/>
                </a:tc>
              </a:tr>
              <a:tr h="182391">
                <a:tc>
                  <a:txBody>
                    <a:bodyPr/>
                    <a:lstStyle/>
                    <a:p>
                      <a:pPr algn="l" fontAlgn="b"/>
                      <a:r>
                        <a:rPr lang="en-US" sz="1100" u="none" strike="noStrike" dirty="0">
                          <a:effectLst/>
                        </a:rPr>
                        <a:t>sc tx uart</a:t>
                      </a:r>
                      <a:endParaRPr lang="en-US" sz="1100" b="0" i="0" u="none" strike="noStrike" dirty="0">
                        <a:solidFill>
                          <a:srgbClr val="000000"/>
                        </a:solidFill>
                        <a:effectLst/>
                        <a:latin typeface="Calibri"/>
                      </a:endParaRPr>
                    </a:p>
                  </a:txBody>
                  <a:tcPr marL="9120" marR="9120" marT="9120" marB="0" anchor="b"/>
                </a:tc>
                <a:tc>
                  <a:txBody>
                    <a:bodyPr/>
                    <a:lstStyle/>
                    <a:p>
                      <a:pPr algn="r" fontAlgn="b"/>
                      <a:r>
                        <a:rPr lang="en-US" sz="1100" u="none" strike="noStrike" dirty="0">
                          <a:effectLst/>
                        </a:rPr>
                        <a:t>7</a:t>
                      </a:r>
                      <a:endParaRPr lang="en-US" sz="1100" b="0" i="0" u="none" strike="noStrike" dirty="0">
                        <a:solidFill>
                          <a:srgbClr val="000000"/>
                        </a:solidFill>
                        <a:effectLst/>
                        <a:latin typeface="Calibri"/>
                      </a:endParaRPr>
                    </a:p>
                  </a:txBody>
                  <a:tcPr marL="9120" marR="9120" marT="9120" marB="0" anchor="b"/>
                </a:tc>
                <a:tc>
                  <a:txBody>
                    <a:bodyPr/>
                    <a:lstStyle/>
                    <a:p>
                      <a:pPr algn="r" fontAlgn="b"/>
                      <a:r>
                        <a:rPr lang="en-US" sz="1100" u="none" strike="noStrike" dirty="0">
                          <a:effectLst/>
                        </a:rPr>
                        <a:t>130</a:t>
                      </a:r>
                      <a:endParaRPr lang="en-US" sz="1100" b="0" i="0" u="none" strike="noStrike" dirty="0">
                        <a:solidFill>
                          <a:srgbClr val="000000"/>
                        </a:solidFill>
                        <a:effectLst/>
                        <a:latin typeface="Calibri"/>
                      </a:endParaRPr>
                    </a:p>
                  </a:txBody>
                  <a:tcPr marL="9120" marR="9120" marT="9120" marB="0" anchor="b"/>
                </a:tc>
                <a:tc>
                  <a:txBody>
                    <a:bodyPr/>
                    <a:lstStyle/>
                    <a:p>
                      <a:pPr algn="r" fontAlgn="b"/>
                      <a:r>
                        <a:rPr lang="en-US" sz="1100" u="none" strike="noStrike" dirty="0">
                          <a:effectLst/>
                        </a:rPr>
                        <a:t>8.8</a:t>
                      </a:r>
                      <a:endParaRPr lang="en-US" sz="1100" b="0" i="0" u="none" strike="noStrike" dirty="0">
                        <a:solidFill>
                          <a:srgbClr val="000000"/>
                        </a:solidFill>
                        <a:effectLst/>
                        <a:latin typeface="Calibri"/>
                      </a:endParaRPr>
                    </a:p>
                  </a:txBody>
                  <a:tcPr marL="9120" marR="9120" marT="9120" marB="0" anchor="b"/>
                </a:tc>
                <a:tc>
                  <a:txBody>
                    <a:bodyPr/>
                    <a:lstStyle/>
                    <a:p>
                      <a:pPr algn="r" fontAlgn="b"/>
                      <a:r>
                        <a:rPr lang="en-US" sz="1100" u="none" strike="noStrike" dirty="0">
                          <a:effectLst/>
                        </a:rPr>
                        <a:t>95.5</a:t>
                      </a:r>
                      <a:endParaRPr lang="en-US" sz="1100" b="0" i="0" u="none" strike="noStrike" dirty="0">
                        <a:solidFill>
                          <a:srgbClr val="000000"/>
                        </a:solidFill>
                        <a:effectLst/>
                        <a:latin typeface="Calibri"/>
                      </a:endParaRPr>
                    </a:p>
                  </a:txBody>
                  <a:tcPr marL="9120" marR="9120" marT="9120" marB="0" anchor="b"/>
                </a:tc>
                <a:tc>
                  <a:txBody>
                    <a:bodyPr/>
                    <a:lstStyle/>
                    <a:p>
                      <a:pPr algn="l" fontAlgn="b"/>
                      <a:endParaRPr lang="en-US" sz="1100" b="0" i="0" u="none" strike="noStrike" dirty="0">
                        <a:solidFill>
                          <a:srgbClr val="000000"/>
                        </a:solidFill>
                        <a:effectLst/>
                        <a:latin typeface="Calibri"/>
                      </a:endParaRPr>
                    </a:p>
                  </a:txBody>
                  <a:tcPr marL="9120" marR="9120" marT="9120" marB="0" anchor="b"/>
                </a:tc>
                <a:tc>
                  <a:txBody>
                    <a:bodyPr/>
                    <a:lstStyle/>
                    <a:p>
                      <a:pPr algn="r" fontAlgn="b"/>
                      <a:r>
                        <a:rPr lang="en-US" sz="1100" u="none" strike="noStrike" dirty="0">
                          <a:effectLst/>
                        </a:rPr>
                        <a:t>9.2</a:t>
                      </a:r>
                      <a:endParaRPr lang="en-US" sz="1100" b="0" i="0" u="none" strike="noStrike" dirty="0">
                        <a:solidFill>
                          <a:srgbClr val="000000"/>
                        </a:solidFill>
                        <a:effectLst/>
                        <a:latin typeface="Calibri"/>
                      </a:endParaRPr>
                    </a:p>
                  </a:txBody>
                  <a:tcPr marL="9120" marR="9120" marT="9120" marB="0" anchor="b"/>
                </a:tc>
                <a:tc>
                  <a:txBody>
                    <a:bodyPr/>
                    <a:lstStyle/>
                    <a:p>
                      <a:pPr algn="r" fontAlgn="b"/>
                      <a:r>
                        <a:rPr lang="en-US" sz="1100" u="none" strike="noStrike" dirty="0">
                          <a:effectLst/>
                        </a:rPr>
                        <a:t>500</a:t>
                      </a:r>
                      <a:endParaRPr lang="en-US" sz="1100" b="0" i="0" u="none" strike="noStrike" dirty="0">
                        <a:solidFill>
                          <a:srgbClr val="000000"/>
                        </a:solidFill>
                        <a:effectLst/>
                        <a:latin typeface="Calibri"/>
                      </a:endParaRPr>
                    </a:p>
                  </a:txBody>
                  <a:tcPr marL="9120" marR="9120" marT="9120" marB="0" anchor="b"/>
                </a:tc>
                <a:tc>
                  <a:txBody>
                    <a:bodyPr/>
                    <a:lstStyle/>
                    <a:p>
                      <a:pPr algn="r" fontAlgn="b"/>
                      <a:r>
                        <a:rPr lang="en-US" sz="1100" u="none" strike="noStrike" dirty="0">
                          <a:effectLst/>
                        </a:rPr>
                        <a:t>0.4</a:t>
                      </a:r>
                      <a:endParaRPr lang="en-US" sz="1100" b="0" i="0" u="none" strike="noStrike" dirty="0">
                        <a:solidFill>
                          <a:srgbClr val="000000"/>
                        </a:solidFill>
                        <a:effectLst/>
                        <a:latin typeface="Calibri"/>
                      </a:endParaRPr>
                    </a:p>
                  </a:txBody>
                  <a:tcPr marL="9120" marR="9120" marT="9120" marB="0" anchor="b"/>
                </a:tc>
                <a:tc>
                  <a:txBody>
                    <a:bodyPr/>
                    <a:lstStyle/>
                    <a:p>
                      <a:pPr algn="l" fontAlgn="b"/>
                      <a:endParaRPr lang="en-US" sz="1100" b="0" i="0" u="none" strike="noStrike" dirty="0">
                        <a:solidFill>
                          <a:srgbClr val="000000"/>
                        </a:solidFill>
                        <a:effectLst/>
                        <a:latin typeface="Calibri"/>
                      </a:endParaRPr>
                    </a:p>
                  </a:txBody>
                  <a:tcPr marL="9120" marR="9120" marT="9120" marB="0" anchor="b"/>
                </a:tc>
                <a:tc>
                  <a:txBody>
                    <a:bodyPr/>
                    <a:lstStyle/>
                    <a:p>
                      <a:pPr algn="l" fontAlgn="b"/>
                      <a:endParaRPr lang="en-US" sz="1100" b="0" i="0" u="none" strike="noStrike" dirty="0">
                        <a:solidFill>
                          <a:srgbClr val="000000"/>
                        </a:solidFill>
                        <a:effectLst/>
                        <a:latin typeface="Calibri"/>
                      </a:endParaRPr>
                    </a:p>
                  </a:txBody>
                  <a:tcPr marL="9120" marR="9120" marT="9120" marB="0" anchor="b"/>
                </a:tc>
              </a:tr>
              <a:tr h="182391">
                <a:tc>
                  <a:txBody>
                    <a:bodyPr/>
                    <a:lstStyle/>
                    <a:p>
                      <a:pPr algn="l" fontAlgn="b"/>
                      <a:r>
                        <a:rPr lang="en-US" sz="1100" u="none" strike="noStrike" dirty="0">
                          <a:effectLst/>
                        </a:rPr>
                        <a:t>sc rcv uart</a:t>
                      </a:r>
                      <a:endParaRPr lang="en-US" sz="1100" b="0" i="0" u="none" strike="noStrike" dirty="0">
                        <a:solidFill>
                          <a:srgbClr val="000000"/>
                        </a:solidFill>
                        <a:effectLst/>
                        <a:latin typeface="Calibri"/>
                      </a:endParaRPr>
                    </a:p>
                  </a:txBody>
                  <a:tcPr marL="9120" marR="9120" marT="9120" marB="0" anchor="b"/>
                </a:tc>
                <a:tc>
                  <a:txBody>
                    <a:bodyPr/>
                    <a:lstStyle/>
                    <a:p>
                      <a:pPr algn="r" fontAlgn="b"/>
                      <a:r>
                        <a:rPr lang="en-US" sz="1100" u="none" strike="noStrike" dirty="0">
                          <a:effectLst/>
                        </a:rPr>
                        <a:t>6</a:t>
                      </a:r>
                      <a:endParaRPr lang="en-US" sz="1100" b="0" i="0" u="none" strike="noStrike" dirty="0">
                        <a:solidFill>
                          <a:srgbClr val="000000"/>
                        </a:solidFill>
                        <a:effectLst/>
                        <a:latin typeface="Calibri"/>
                      </a:endParaRPr>
                    </a:p>
                  </a:txBody>
                  <a:tcPr marL="9120" marR="9120" marT="9120" marB="0" anchor="b"/>
                </a:tc>
                <a:tc>
                  <a:txBody>
                    <a:bodyPr/>
                    <a:lstStyle/>
                    <a:p>
                      <a:pPr algn="r" fontAlgn="b"/>
                      <a:r>
                        <a:rPr lang="en-US" sz="1100" u="none" strike="noStrike" dirty="0">
                          <a:effectLst/>
                        </a:rPr>
                        <a:t>179</a:t>
                      </a:r>
                      <a:endParaRPr lang="en-US" sz="1100" b="0" i="0" u="none" strike="noStrike" dirty="0">
                        <a:solidFill>
                          <a:srgbClr val="000000"/>
                        </a:solidFill>
                        <a:effectLst/>
                        <a:latin typeface="Calibri"/>
                      </a:endParaRPr>
                    </a:p>
                  </a:txBody>
                  <a:tcPr marL="9120" marR="9120" marT="9120" marB="0" anchor="b"/>
                </a:tc>
                <a:tc>
                  <a:txBody>
                    <a:bodyPr/>
                    <a:lstStyle/>
                    <a:p>
                      <a:pPr algn="r" fontAlgn="b"/>
                      <a:r>
                        <a:rPr lang="en-US" sz="1100" u="none" strike="noStrike" dirty="0">
                          <a:effectLst/>
                        </a:rPr>
                        <a:t>12.1</a:t>
                      </a:r>
                      <a:endParaRPr lang="en-US" sz="1100" b="0" i="0" u="none" strike="noStrike" dirty="0">
                        <a:solidFill>
                          <a:srgbClr val="000000"/>
                        </a:solidFill>
                        <a:effectLst/>
                        <a:latin typeface="Calibri"/>
                      </a:endParaRPr>
                    </a:p>
                  </a:txBody>
                  <a:tcPr marL="9120" marR="9120" marT="9120" marB="0" anchor="b"/>
                </a:tc>
                <a:tc>
                  <a:txBody>
                    <a:bodyPr/>
                    <a:lstStyle/>
                    <a:p>
                      <a:pPr algn="r" fontAlgn="b"/>
                      <a:r>
                        <a:rPr lang="en-US" sz="1100" u="none" strike="noStrike" dirty="0">
                          <a:effectLst/>
                        </a:rPr>
                        <a:t>95.5</a:t>
                      </a:r>
                      <a:endParaRPr lang="en-US" sz="1100" b="0" i="0" u="none" strike="noStrike" dirty="0">
                        <a:solidFill>
                          <a:srgbClr val="000000"/>
                        </a:solidFill>
                        <a:effectLst/>
                        <a:latin typeface="Calibri"/>
                      </a:endParaRPr>
                    </a:p>
                  </a:txBody>
                  <a:tcPr marL="9120" marR="9120" marT="9120" marB="0" anchor="b"/>
                </a:tc>
                <a:tc>
                  <a:txBody>
                    <a:bodyPr/>
                    <a:lstStyle/>
                    <a:p>
                      <a:pPr algn="r" fontAlgn="b"/>
                      <a:r>
                        <a:rPr lang="en-US" sz="1100" u="none" strike="noStrike" dirty="0">
                          <a:effectLst/>
                        </a:rPr>
                        <a:t>763.9</a:t>
                      </a:r>
                      <a:endParaRPr lang="en-US" sz="1100" b="0" i="0" u="none" strike="noStrike" dirty="0">
                        <a:solidFill>
                          <a:srgbClr val="000000"/>
                        </a:solidFill>
                        <a:effectLst/>
                        <a:latin typeface="Calibri"/>
                      </a:endParaRPr>
                    </a:p>
                  </a:txBody>
                  <a:tcPr marL="9120" marR="9120" marT="9120" marB="0" anchor="b"/>
                </a:tc>
                <a:tc>
                  <a:txBody>
                    <a:bodyPr/>
                    <a:lstStyle/>
                    <a:p>
                      <a:pPr algn="r" fontAlgn="b"/>
                      <a:r>
                        <a:rPr lang="en-US" sz="1100" u="none" strike="noStrike" dirty="0">
                          <a:effectLst/>
                        </a:rPr>
                        <a:t>12.7</a:t>
                      </a:r>
                      <a:endParaRPr lang="en-US" sz="1100" b="0" i="0" u="none" strike="noStrike" dirty="0">
                        <a:solidFill>
                          <a:srgbClr val="000000"/>
                        </a:solidFill>
                        <a:effectLst/>
                        <a:latin typeface="Calibri"/>
                      </a:endParaRPr>
                    </a:p>
                  </a:txBody>
                  <a:tcPr marL="9120" marR="9120" marT="9120" marB="0" anchor="b"/>
                </a:tc>
                <a:tc>
                  <a:txBody>
                    <a:bodyPr/>
                    <a:lstStyle/>
                    <a:p>
                      <a:pPr algn="r" fontAlgn="b"/>
                      <a:r>
                        <a:rPr lang="en-US" sz="1100" u="none" strike="noStrike" dirty="0">
                          <a:effectLst/>
                        </a:rPr>
                        <a:t>500</a:t>
                      </a:r>
                      <a:endParaRPr lang="en-US" sz="1100" b="0" i="0" u="none" strike="noStrike" dirty="0">
                        <a:solidFill>
                          <a:srgbClr val="000000"/>
                        </a:solidFill>
                        <a:effectLst/>
                        <a:latin typeface="Calibri"/>
                      </a:endParaRPr>
                    </a:p>
                  </a:txBody>
                  <a:tcPr marL="9120" marR="9120" marT="9120" marB="0" anchor="b"/>
                </a:tc>
                <a:tc>
                  <a:txBody>
                    <a:bodyPr/>
                    <a:lstStyle/>
                    <a:p>
                      <a:pPr algn="r" fontAlgn="b"/>
                      <a:r>
                        <a:rPr lang="en-US" sz="1100" u="none" strike="noStrike" dirty="0">
                          <a:effectLst/>
                        </a:rPr>
                        <a:t>0.6</a:t>
                      </a:r>
                      <a:endParaRPr lang="en-US" sz="1100" b="0" i="0" u="none" strike="noStrike" dirty="0">
                        <a:solidFill>
                          <a:srgbClr val="000000"/>
                        </a:solidFill>
                        <a:effectLst/>
                        <a:latin typeface="Calibri"/>
                      </a:endParaRPr>
                    </a:p>
                  </a:txBody>
                  <a:tcPr marL="9120" marR="9120" marT="9120" marB="0" anchor="b"/>
                </a:tc>
                <a:tc>
                  <a:txBody>
                    <a:bodyPr/>
                    <a:lstStyle/>
                    <a:p>
                      <a:pPr algn="l" fontAlgn="b"/>
                      <a:endParaRPr lang="en-US" sz="1100" b="0" i="0" u="none" strike="noStrike" dirty="0">
                        <a:solidFill>
                          <a:srgbClr val="000000"/>
                        </a:solidFill>
                        <a:effectLst/>
                        <a:latin typeface="Calibri"/>
                      </a:endParaRPr>
                    </a:p>
                  </a:txBody>
                  <a:tcPr marL="9120" marR="9120" marT="9120" marB="0" anchor="b"/>
                </a:tc>
                <a:tc>
                  <a:txBody>
                    <a:bodyPr/>
                    <a:lstStyle/>
                    <a:p>
                      <a:pPr algn="l" fontAlgn="b"/>
                      <a:endParaRPr lang="en-US" sz="1100" b="0" i="0" u="none" strike="noStrike" dirty="0">
                        <a:solidFill>
                          <a:srgbClr val="000000"/>
                        </a:solidFill>
                        <a:effectLst/>
                        <a:latin typeface="Calibri"/>
                      </a:endParaRPr>
                    </a:p>
                  </a:txBody>
                  <a:tcPr marL="9120" marR="9120" marT="9120" marB="0" anchor="b"/>
                </a:tc>
              </a:tr>
              <a:tr h="182391">
                <a:tc>
                  <a:txBody>
                    <a:bodyPr/>
                    <a:lstStyle/>
                    <a:p>
                      <a:pPr algn="l" fontAlgn="b"/>
                      <a:r>
                        <a:rPr lang="en-US" sz="1100" u="none" strike="noStrike" dirty="0">
                          <a:effectLst/>
                        </a:rPr>
                        <a:t>tele tx uart</a:t>
                      </a:r>
                      <a:endParaRPr lang="en-US" sz="1100" b="0" i="0" u="none" strike="noStrike" dirty="0">
                        <a:solidFill>
                          <a:srgbClr val="000000"/>
                        </a:solidFill>
                        <a:effectLst/>
                        <a:latin typeface="Calibri"/>
                      </a:endParaRPr>
                    </a:p>
                  </a:txBody>
                  <a:tcPr marL="9120" marR="9120" marT="9120" marB="0" anchor="b"/>
                </a:tc>
                <a:tc>
                  <a:txBody>
                    <a:bodyPr/>
                    <a:lstStyle/>
                    <a:p>
                      <a:pPr algn="r" fontAlgn="b"/>
                      <a:r>
                        <a:rPr lang="en-US" sz="1100" u="none" strike="noStrike" dirty="0">
                          <a:effectLst/>
                        </a:rPr>
                        <a:t>5</a:t>
                      </a:r>
                      <a:endParaRPr lang="en-US" sz="1100" b="0" i="0" u="none" strike="noStrike" dirty="0">
                        <a:solidFill>
                          <a:srgbClr val="000000"/>
                        </a:solidFill>
                        <a:effectLst/>
                        <a:latin typeface="Calibri"/>
                      </a:endParaRPr>
                    </a:p>
                  </a:txBody>
                  <a:tcPr marL="9120" marR="9120" marT="9120" marB="0" anchor="b"/>
                </a:tc>
                <a:tc>
                  <a:txBody>
                    <a:bodyPr/>
                    <a:lstStyle/>
                    <a:p>
                      <a:pPr algn="r" fontAlgn="b"/>
                      <a:r>
                        <a:rPr lang="en-US" sz="1100" u="none" strike="noStrike" dirty="0">
                          <a:effectLst/>
                        </a:rPr>
                        <a:t>60</a:t>
                      </a:r>
                      <a:endParaRPr lang="en-US" sz="1100" b="0" i="0" u="none" strike="noStrike" dirty="0">
                        <a:solidFill>
                          <a:srgbClr val="000000"/>
                        </a:solidFill>
                        <a:effectLst/>
                        <a:latin typeface="Calibri"/>
                      </a:endParaRPr>
                    </a:p>
                  </a:txBody>
                  <a:tcPr marL="9120" marR="9120" marT="9120" marB="0" anchor="b"/>
                </a:tc>
                <a:tc>
                  <a:txBody>
                    <a:bodyPr/>
                    <a:lstStyle/>
                    <a:p>
                      <a:pPr algn="r" fontAlgn="b"/>
                      <a:r>
                        <a:rPr lang="en-US" sz="1100" u="none" strike="noStrike" dirty="0">
                          <a:effectLst/>
                        </a:rPr>
                        <a:t>4.1</a:t>
                      </a:r>
                      <a:endParaRPr lang="en-US" sz="1100" b="0" i="0" u="none" strike="noStrike" dirty="0">
                        <a:solidFill>
                          <a:srgbClr val="000000"/>
                        </a:solidFill>
                        <a:effectLst/>
                        <a:latin typeface="Calibri"/>
                      </a:endParaRPr>
                    </a:p>
                  </a:txBody>
                  <a:tcPr marL="9120" marR="9120" marT="9120" marB="0" anchor="b"/>
                </a:tc>
                <a:tc>
                  <a:txBody>
                    <a:bodyPr/>
                    <a:lstStyle/>
                    <a:p>
                      <a:pPr algn="r" fontAlgn="b"/>
                      <a:r>
                        <a:rPr lang="en-US" sz="1100" u="none" strike="noStrike" dirty="0">
                          <a:effectLst/>
                        </a:rPr>
                        <a:t>47.7</a:t>
                      </a:r>
                      <a:endParaRPr lang="en-US" sz="1100" b="0" i="0" u="none" strike="noStrike" dirty="0">
                        <a:solidFill>
                          <a:srgbClr val="000000"/>
                        </a:solidFill>
                        <a:effectLst/>
                        <a:latin typeface="Calibri"/>
                      </a:endParaRPr>
                    </a:p>
                  </a:txBody>
                  <a:tcPr marL="9120" marR="9120" marT="9120" marB="0" anchor="b"/>
                </a:tc>
                <a:tc>
                  <a:txBody>
                    <a:bodyPr/>
                    <a:lstStyle/>
                    <a:p>
                      <a:pPr algn="l" fontAlgn="b"/>
                      <a:endParaRPr lang="en-US" sz="1100" b="0" i="0" u="none" strike="noStrike" dirty="0">
                        <a:solidFill>
                          <a:srgbClr val="000000"/>
                        </a:solidFill>
                        <a:effectLst/>
                        <a:latin typeface="Calibri"/>
                      </a:endParaRPr>
                    </a:p>
                  </a:txBody>
                  <a:tcPr marL="9120" marR="9120" marT="9120" marB="0" anchor="b"/>
                </a:tc>
                <a:tc>
                  <a:txBody>
                    <a:bodyPr/>
                    <a:lstStyle/>
                    <a:p>
                      <a:pPr algn="r" fontAlgn="b"/>
                      <a:r>
                        <a:rPr lang="en-US" sz="1100" u="none" strike="noStrike" dirty="0">
                          <a:effectLst/>
                        </a:rPr>
                        <a:t>8.5</a:t>
                      </a:r>
                      <a:endParaRPr lang="en-US" sz="1100" b="0" i="0" u="none" strike="noStrike" dirty="0">
                        <a:solidFill>
                          <a:srgbClr val="000000"/>
                        </a:solidFill>
                        <a:effectLst/>
                        <a:latin typeface="Calibri"/>
                      </a:endParaRPr>
                    </a:p>
                  </a:txBody>
                  <a:tcPr marL="9120" marR="9120" marT="9120" marB="0" anchor="b"/>
                </a:tc>
                <a:tc>
                  <a:txBody>
                    <a:bodyPr/>
                    <a:lstStyle/>
                    <a:p>
                      <a:pPr algn="r" fontAlgn="b"/>
                      <a:r>
                        <a:rPr lang="en-US" sz="1100" u="none" strike="noStrike" dirty="0">
                          <a:effectLst/>
                        </a:rPr>
                        <a:t>0</a:t>
                      </a:r>
                      <a:endParaRPr lang="en-US" sz="1100" b="0" i="0" u="none" strike="noStrike" dirty="0">
                        <a:solidFill>
                          <a:srgbClr val="000000"/>
                        </a:solidFill>
                        <a:effectLst/>
                        <a:latin typeface="Calibri"/>
                      </a:endParaRPr>
                    </a:p>
                  </a:txBody>
                  <a:tcPr marL="9120" marR="9120" marT="9120" marB="0" anchor="b"/>
                </a:tc>
                <a:tc>
                  <a:txBody>
                    <a:bodyPr/>
                    <a:lstStyle/>
                    <a:p>
                      <a:pPr algn="r" fontAlgn="b"/>
                      <a:r>
                        <a:rPr lang="en-US" sz="1100" u="none" strike="noStrike" dirty="0">
                          <a:effectLst/>
                        </a:rPr>
                        <a:t>0.0</a:t>
                      </a:r>
                      <a:endParaRPr lang="en-US" sz="1100" b="0" i="0" u="none" strike="noStrike" dirty="0">
                        <a:solidFill>
                          <a:srgbClr val="000000"/>
                        </a:solidFill>
                        <a:effectLst/>
                        <a:latin typeface="Calibri"/>
                      </a:endParaRPr>
                    </a:p>
                  </a:txBody>
                  <a:tcPr marL="9120" marR="9120" marT="9120" marB="0" anchor="b"/>
                </a:tc>
                <a:tc>
                  <a:txBody>
                    <a:bodyPr/>
                    <a:lstStyle/>
                    <a:p>
                      <a:pPr algn="l" fontAlgn="b"/>
                      <a:endParaRPr lang="en-US" sz="1100" b="0" i="0" u="none" strike="noStrike" dirty="0">
                        <a:solidFill>
                          <a:srgbClr val="000000"/>
                        </a:solidFill>
                        <a:effectLst/>
                        <a:latin typeface="Calibri"/>
                      </a:endParaRPr>
                    </a:p>
                  </a:txBody>
                  <a:tcPr marL="9120" marR="9120" marT="9120" marB="0" anchor="b"/>
                </a:tc>
                <a:tc>
                  <a:txBody>
                    <a:bodyPr/>
                    <a:lstStyle/>
                    <a:p>
                      <a:pPr algn="l" fontAlgn="b"/>
                      <a:endParaRPr lang="en-US" sz="1100" b="0" i="0" u="none" strike="noStrike" dirty="0">
                        <a:solidFill>
                          <a:srgbClr val="000000"/>
                        </a:solidFill>
                        <a:effectLst/>
                        <a:latin typeface="Calibri"/>
                      </a:endParaRPr>
                    </a:p>
                  </a:txBody>
                  <a:tcPr marL="9120" marR="9120" marT="9120" marB="0" anchor="b"/>
                </a:tc>
              </a:tr>
              <a:tr h="182391">
                <a:tc>
                  <a:txBody>
                    <a:bodyPr/>
                    <a:lstStyle/>
                    <a:p>
                      <a:pPr algn="l" fontAlgn="b"/>
                      <a:r>
                        <a:rPr lang="en-US" sz="1100" u="none" strike="noStrike" dirty="0">
                          <a:effectLst/>
                        </a:rPr>
                        <a:t>tele rcv uart</a:t>
                      </a:r>
                      <a:endParaRPr lang="en-US" sz="1100" b="0" i="0" u="none" strike="noStrike" dirty="0">
                        <a:solidFill>
                          <a:srgbClr val="000000"/>
                        </a:solidFill>
                        <a:effectLst/>
                        <a:latin typeface="Calibri"/>
                      </a:endParaRPr>
                    </a:p>
                  </a:txBody>
                  <a:tcPr marL="9120" marR="9120" marT="9120" marB="0" anchor="b"/>
                </a:tc>
                <a:tc>
                  <a:txBody>
                    <a:bodyPr/>
                    <a:lstStyle/>
                    <a:p>
                      <a:pPr algn="r" fontAlgn="b"/>
                      <a:r>
                        <a:rPr lang="en-US" sz="1100" u="none" strike="noStrike" dirty="0">
                          <a:effectLst/>
                        </a:rPr>
                        <a:t>4</a:t>
                      </a:r>
                      <a:endParaRPr lang="en-US" sz="1100" b="0" i="0" u="none" strike="noStrike" dirty="0">
                        <a:solidFill>
                          <a:srgbClr val="000000"/>
                        </a:solidFill>
                        <a:effectLst/>
                        <a:latin typeface="Calibri"/>
                      </a:endParaRPr>
                    </a:p>
                  </a:txBody>
                  <a:tcPr marL="9120" marR="9120" marT="9120" marB="0" anchor="b"/>
                </a:tc>
                <a:tc>
                  <a:txBody>
                    <a:bodyPr/>
                    <a:lstStyle/>
                    <a:p>
                      <a:pPr algn="r" fontAlgn="b"/>
                      <a:r>
                        <a:rPr lang="en-US" sz="1100" u="none" strike="noStrike" dirty="0">
                          <a:effectLst/>
                        </a:rPr>
                        <a:t>70</a:t>
                      </a:r>
                      <a:endParaRPr lang="en-US" sz="1100" b="0" i="0" u="none" strike="noStrike" dirty="0">
                        <a:solidFill>
                          <a:srgbClr val="000000"/>
                        </a:solidFill>
                        <a:effectLst/>
                        <a:latin typeface="Calibri"/>
                      </a:endParaRPr>
                    </a:p>
                  </a:txBody>
                  <a:tcPr marL="9120" marR="9120" marT="9120" marB="0" anchor="b"/>
                </a:tc>
                <a:tc>
                  <a:txBody>
                    <a:bodyPr/>
                    <a:lstStyle/>
                    <a:p>
                      <a:pPr algn="r" fontAlgn="b"/>
                      <a:r>
                        <a:rPr lang="en-US" sz="1100" u="none" strike="noStrike" dirty="0">
                          <a:effectLst/>
                        </a:rPr>
                        <a:t>4.7</a:t>
                      </a:r>
                      <a:endParaRPr lang="en-US" sz="1100" b="0" i="0" u="none" strike="noStrike" dirty="0">
                        <a:solidFill>
                          <a:srgbClr val="000000"/>
                        </a:solidFill>
                        <a:effectLst/>
                        <a:latin typeface="Calibri"/>
                      </a:endParaRPr>
                    </a:p>
                  </a:txBody>
                  <a:tcPr marL="9120" marR="9120" marT="9120" marB="0" anchor="b"/>
                </a:tc>
                <a:tc>
                  <a:txBody>
                    <a:bodyPr/>
                    <a:lstStyle/>
                    <a:p>
                      <a:pPr algn="r" fontAlgn="b"/>
                      <a:r>
                        <a:rPr lang="en-US" sz="1100" u="none" strike="noStrike" dirty="0">
                          <a:effectLst/>
                        </a:rPr>
                        <a:t>47.7</a:t>
                      </a:r>
                      <a:endParaRPr lang="en-US" sz="1100" b="0" i="0" u="none" strike="noStrike" dirty="0">
                        <a:solidFill>
                          <a:srgbClr val="000000"/>
                        </a:solidFill>
                        <a:effectLst/>
                        <a:latin typeface="Calibri"/>
                      </a:endParaRPr>
                    </a:p>
                  </a:txBody>
                  <a:tcPr marL="9120" marR="9120" marT="9120" marB="0" anchor="b"/>
                </a:tc>
                <a:tc>
                  <a:txBody>
                    <a:bodyPr/>
                    <a:lstStyle/>
                    <a:p>
                      <a:pPr algn="r" fontAlgn="b"/>
                      <a:r>
                        <a:rPr lang="en-US" sz="1100" u="none" strike="noStrike" dirty="0">
                          <a:effectLst/>
                        </a:rPr>
                        <a:t>381.9</a:t>
                      </a:r>
                      <a:endParaRPr lang="en-US" sz="1100" b="0" i="0" u="none" strike="noStrike" dirty="0">
                        <a:solidFill>
                          <a:srgbClr val="000000"/>
                        </a:solidFill>
                        <a:effectLst/>
                        <a:latin typeface="Calibri"/>
                      </a:endParaRPr>
                    </a:p>
                  </a:txBody>
                  <a:tcPr marL="9120" marR="9120" marT="9120" marB="0" anchor="b"/>
                </a:tc>
                <a:tc>
                  <a:txBody>
                    <a:bodyPr/>
                    <a:lstStyle/>
                    <a:p>
                      <a:pPr algn="r" fontAlgn="b"/>
                      <a:r>
                        <a:rPr lang="en-US" sz="1100" u="none" strike="noStrike" dirty="0">
                          <a:effectLst/>
                        </a:rPr>
                        <a:t>9.9</a:t>
                      </a:r>
                      <a:endParaRPr lang="en-US" sz="1100" b="0" i="0" u="none" strike="noStrike" dirty="0">
                        <a:solidFill>
                          <a:srgbClr val="000000"/>
                        </a:solidFill>
                        <a:effectLst/>
                        <a:latin typeface="Calibri"/>
                      </a:endParaRPr>
                    </a:p>
                  </a:txBody>
                  <a:tcPr marL="9120" marR="9120" marT="9120" marB="0" anchor="b"/>
                </a:tc>
                <a:tc>
                  <a:txBody>
                    <a:bodyPr/>
                    <a:lstStyle/>
                    <a:p>
                      <a:pPr algn="r" fontAlgn="b"/>
                      <a:r>
                        <a:rPr lang="en-US" sz="1100" u="none" strike="noStrike" dirty="0">
                          <a:effectLst/>
                        </a:rPr>
                        <a:t>0</a:t>
                      </a:r>
                      <a:endParaRPr lang="en-US" sz="1100" b="0" i="0" u="none" strike="noStrike" dirty="0">
                        <a:solidFill>
                          <a:srgbClr val="000000"/>
                        </a:solidFill>
                        <a:effectLst/>
                        <a:latin typeface="Calibri"/>
                      </a:endParaRPr>
                    </a:p>
                  </a:txBody>
                  <a:tcPr marL="9120" marR="9120" marT="9120" marB="0" anchor="b"/>
                </a:tc>
                <a:tc>
                  <a:txBody>
                    <a:bodyPr/>
                    <a:lstStyle/>
                    <a:p>
                      <a:pPr algn="r" fontAlgn="b"/>
                      <a:r>
                        <a:rPr lang="en-US" sz="1100" u="none" strike="noStrike" dirty="0">
                          <a:effectLst/>
                        </a:rPr>
                        <a:t>0.0</a:t>
                      </a:r>
                      <a:endParaRPr lang="en-US" sz="1100" b="0" i="0" u="none" strike="noStrike" dirty="0">
                        <a:solidFill>
                          <a:srgbClr val="000000"/>
                        </a:solidFill>
                        <a:effectLst/>
                        <a:latin typeface="Calibri"/>
                      </a:endParaRPr>
                    </a:p>
                  </a:txBody>
                  <a:tcPr marL="9120" marR="9120" marT="9120" marB="0" anchor="b"/>
                </a:tc>
                <a:tc>
                  <a:txBody>
                    <a:bodyPr/>
                    <a:lstStyle/>
                    <a:p>
                      <a:pPr algn="l" fontAlgn="b"/>
                      <a:endParaRPr lang="en-US" sz="1100" b="0" i="0" u="none" strike="noStrike" dirty="0">
                        <a:solidFill>
                          <a:srgbClr val="000000"/>
                        </a:solidFill>
                        <a:effectLst/>
                        <a:latin typeface="Calibri"/>
                      </a:endParaRPr>
                    </a:p>
                  </a:txBody>
                  <a:tcPr marL="9120" marR="9120" marT="9120" marB="0" anchor="b"/>
                </a:tc>
                <a:tc>
                  <a:txBody>
                    <a:bodyPr/>
                    <a:lstStyle/>
                    <a:p>
                      <a:pPr algn="l" fontAlgn="b"/>
                      <a:endParaRPr lang="en-US" sz="1100" b="0" i="0" u="none" strike="noStrike" dirty="0">
                        <a:solidFill>
                          <a:srgbClr val="000000"/>
                        </a:solidFill>
                        <a:effectLst/>
                        <a:latin typeface="Calibri"/>
                      </a:endParaRPr>
                    </a:p>
                  </a:txBody>
                  <a:tcPr marL="9120" marR="9120" marT="9120" marB="0" anchor="b"/>
                </a:tc>
              </a:tr>
              <a:tr h="182391">
                <a:tc>
                  <a:txBody>
                    <a:bodyPr/>
                    <a:lstStyle/>
                    <a:p>
                      <a:pPr algn="l" fontAlgn="b"/>
                      <a:r>
                        <a:rPr lang="en-US" sz="1100" u="none" strike="noStrike" dirty="0">
                          <a:effectLst/>
                        </a:rPr>
                        <a:t>het rcv uart</a:t>
                      </a:r>
                      <a:endParaRPr lang="en-US" sz="1100" b="0" i="0" u="none" strike="noStrike" dirty="0">
                        <a:solidFill>
                          <a:srgbClr val="000000"/>
                        </a:solidFill>
                        <a:effectLst/>
                        <a:latin typeface="Calibri"/>
                      </a:endParaRPr>
                    </a:p>
                  </a:txBody>
                  <a:tcPr marL="9120" marR="9120" marT="9120" marB="0" anchor="b"/>
                </a:tc>
                <a:tc>
                  <a:txBody>
                    <a:bodyPr/>
                    <a:lstStyle/>
                    <a:p>
                      <a:pPr algn="r" fontAlgn="b"/>
                      <a:r>
                        <a:rPr lang="en-US" sz="1100" u="none" strike="noStrike" dirty="0">
                          <a:effectLst/>
                        </a:rPr>
                        <a:t>3</a:t>
                      </a:r>
                      <a:endParaRPr lang="en-US" sz="1100" b="0" i="0" u="none" strike="noStrike" dirty="0">
                        <a:solidFill>
                          <a:srgbClr val="000000"/>
                        </a:solidFill>
                        <a:effectLst/>
                        <a:latin typeface="Calibri"/>
                      </a:endParaRPr>
                    </a:p>
                  </a:txBody>
                  <a:tcPr marL="9120" marR="9120" marT="9120" marB="0" anchor="b"/>
                </a:tc>
                <a:tc>
                  <a:txBody>
                    <a:bodyPr/>
                    <a:lstStyle/>
                    <a:p>
                      <a:pPr algn="r" fontAlgn="b"/>
                      <a:r>
                        <a:rPr lang="en-US" sz="1100" u="none" strike="noStrike" dirty="0">
                          <a:effectLst/>
                        </a:rPr>
                        <a:t>51</a:t>
                      </a:r>
                      <a:endParaRPr lang="en-US" sz="1100" b="0" i="0" u="none" strike="noStrike" dirty="0">
                        <a:solidFill>
                          <a:srgbClr val="000000"/>
                        </a:solidFill>
                        <a:effectLst/>
                        <a:latin typeface="Calibri"/>
                      </a:endParaRPr>
                    </a:p>
                  </a:txBody>
                  <a:tcPr marL="9120" marR="9120" marT="9120" marB="0" anchor="b"/>
                </a:tc>
                <a:tc>
                  <a:txBody>
                    <a:bodyPr/>
                    <a:lstStyle/>
                    <a:p>
                      <a:pPr algn="r" fontAlgn="b"/>
                      <a:r>
                        <a:rPr lang="en-US" sz="1100" u="none" strike="noStrike" dirty="0">
                          <a:effectLst/>
                        </a:rPr>
                        <a:t>3.4</a:t>
                      </a:r>
                      <a:endParaRPr lang="en-US" sz="1100" b="0" i="0" u="none" strike="noStrike" dirty="0">
                        <a:solidFill>
                          <a:srgbClr val="000000"/>
                        </a:solidFill>
                        <a:effectLst/>
                        <a:latin typeface="Calibri"/>
                      </a:endParaRPr>
                    </a:p>
                  </a:txBody>
                  <a:tcPr marL="9120" marR="9120" marT="9120" marB="0" anchor="b"/>
                </a:tc>
                <a:tc>
                  <a:txBody>
                    <a:bodyPr/>
                    <a:lstStyle/>
                    <a:p>
                      <a:pPr algn="r" fontAlgn="b"/>
                      <a:r>
                        <a:rPr lang="en-US" sz="1100" u="none" strike="noStrike" dirty="0">
                          <a:effectLst/>
                        </a:rPr>
                        <a:t>47.7</a:t>
                      </a:r>
                      <a:endParaRPr lang="en-US" sz="1100" b="0" i="0" u="none" strike="noStrike" dirty="0">
                        <a:solidFill>
                          <a:srgbClr val="000000"/>
                        </a:solidFill>
                        <a:effectLst/>
                        <a:latin typeface="Calibri"/>
                      </a:endParaRPr>
                    </a:p>
                  </a:txBody>
                  <a:tcPr marL="9120" marR="9120" marT="9120" marB="0" anchor="b"/>
                </a:tc>
                <a:tc>
                  <a:txBody>
                    <a:bodyPr/>
                    <a:lstStyle/>
                    <a:p>
                      <a:pPr algn="r" fontAlgn="b"/>
                      <a:r>
                        <a:rPr lang="en-US" sz="1100" u="none" strike="noStrike" dirty="0">
                          <a:effectLst/>
                        </a:rPr>
                        <a:t>381.9</a:t>
                      </a:r>
                      <a:endParaRPr lang="en-US" sz="1100" b="0" i="0" u="none" strike="noStrike" dirty="0">
                        <a:solidFill>
                          <a:srgbClr val="000000"/>
                        </a:solidFill>
                        <a:effectLst/>
                        <a:latin typeface="Calibri"/>
                      </a:endParaRPr>
                    </a:p>
                  </a:txBody>
                  <a:tcPr marL="9120" marR="9120" marT="9120" marB="0" anchor="b"/>
                </a:tc>
                <a:tc>
                  <a:txBody>
                    <a:bodyPr/>
                    <a:lstStyle/>
                    <a:p>
                      <a:pPr algn="r" fontAlgn="b"/>
                      <a:r>
                        <a:rPr lang="en-US" sz="1100" u="none" strike="noStrike" dirty="0">
                          <a:effectLst/>
                        </a:rPr>
                        <a:t>7.2</a:t>
                      </a:r>
                      <a:endParaRPr lang="en-US" sz="1100" b="0" i="0" u="none" strike="noStrike" dirty="0">
                        <a:solidFill>
                          <a:srgbClr val="000000"/>
                        </a:solidFill>
                        <a:effectLst/>
                        <a:latin typeface="Calibri"/>
                      </a:endParaRPr>
                    </a:p>
                  </a:txBody>
                  <a:tcPr marL="9120" marR="9120" marT="9120" marB="0" anchor="b"/>
                </a:tc>
                <a:tc>
                  <a:txBody>
                    <a:bodyPr/>
                    <a:lstStyle/>
                    <a:p>
                      <a:pPr algn="r" fontAlgn="b"/>
                      <a:r>
                        <a:rPr lang="en-US" sz="1100" u="none" strike="noStrike" dirty="0">
                          <a:effectLst/>
                        </a:rPr>
                        <a:t>200</a:t>
                      </a:r>
                      <a:endParaRPr lang="en-US" sz="1100" b="0" i="0" u="none" strike="noStrike" dirty="0">
                        <a:solidFill>
                          <a:srgbClr val="000000"/>
                        </a:solidFill>
                        <a:effectLst/>
                        <a:latin typeface="Calibri"/>
                      </a:endParaRPr>
                    </a:p>
                  </a:txBody>
                  <a:tcPr marL="9120" marR="9120" marT="9120" marB="0" anchor="b"/>
                </a:tc>
                <a:tc>
                  <a:txBody>
                    <a:bodyPr/>
                    <a:lstStyle/>
                    <a:p>
                      <a:pPr algn="r" fontAlgn="b"/>
                      <a:r>
                        <a:rPr lang="en-US" sz="1100" u="none" strike="noStrike" dirty="0">
                          <a:effectLst/>
                        </a:rPr>
                        <a:t>0.1</a:t>
                      </a:r>
                      <a:endParaRPr lang="en-US" sz="1100" b="0" i="0" u="none" strike="noStrike" dirty="0">
                        <a:solidFill>
                          <a:srgbClr val="000000"/>
                        </a:solidFill>
                        <a:effectLst/>
                        <a:latin typeface="Calibri"/>
                      </a:endParaRPr>
                    </a:p>
                  </a:txBody>
                  <a:tcPr marL="9120" marR="9120" marT="9120" marB="0" anchor="b"/>
                </a:tc>
                <a:tc>
                  <a:txBody>
                    <a:bodyPr/>
                    <a:lstStyle/>
                    <a:p>
                      <a:pPr algn="l" fontAlgn="b"/>
                      <a:endParaRPr lang="en-US" sz="1100" b="0" i="0" u="none" strike="noStrike" dirty="0">
                        <a:solidFill>
                          <a:srgbClr val="000000"/>
                        </a:solidFill>
                        <a:effectLst/>
                        <a:latin typeface="Calibri"/>
                      </a:endParaRPr>
                    </a:p>
                  </a:txBody>
                  <a:tcPr marL="9120" marR="9120" marT="9120" marB="0" anchor="b"/>
                </a:tc>
                <a:tc>
                  <a:txBody>
                    <a:bodyPr/>
                    <a:lstStyle/>
                    <a:p>
                      <a:pPr algn="l" fontAlgn="b"/>
                      <a:endParaRPr lang="en-US" sz="1100" b="0" i="0" u="none" strike="noStrike" dirty="0">
                        <a:solidFill>
                          <a:srgbClr val="000000"/>
                        </a:solidFill>
                        <a:effectLst/>
                        <a:latin typeface="Calibri"/>
                      </a:endParaRPr>
                    </a:p>
                  </a:txBody>
                  <a:tcPr marL="9120" marR="9120" marT="9120" marB="0" anchor="b"/>
                </a:tc>
              </a:tr>
              <a:tr h="182391">
                <a:tc>
                  <a:txBody>
                    <a:bodyPr/>
                    <a:lstStyle/>
                    <a:p>
                      <a:pPr algn="l" fontAlgn="b"/>
                      <a:r>
                        <a:rPr lang="en-US" sz="1100" u="none" strike="noStrike" dirty="0">
                          <a:effectLst/>
                        </a:rPr>
                        <a:t>let2 rcv uart</a:t>
                      </a:r>
                      <a:endParaRPr lang="en-US" sz="1100" b="0" i="0" u="none" strike="noStrike" dirty="0">
                        <a:solidFill>
                          <a:srgbClr val="000000"/>
                        </a:solidFill>
                        <a:effectLst/>
                        <a:latin typeface="Calibri"/>
                      </a:endParaRPr>
                    </a:p>
                  </a:txBody>
                  <a:tcPr marL="9120" marR="9120" marT="9120" marB="0" anchor="b"/>
                </a:tc>
                <a:tc>
                  <a:txBody>
                    <a:bodyPr/>
                    <a:lstStyle/>
                    <a:p>
                      <a:pPr algn="r" fontAlgn="b"/>
                      <a:r>
                        <a:rPr lang="en-US" sz="1100" u="none" strike="noStrike" dirty="0">
                          <a:effectLst/>
                        </a:rPr>
                        <a:t>2</a:t>
                      </a:r>
                      <a:endParaRPr lang="en-US" sz="1100" b="0" i="0" u="none" strike="noStrike" dirty="0">
                        <a:solidFill>
                          <a:srgbClr val="000000"/>
                        </a:solidFill>
                        <a:effectLst/>
                        <a:latin typeface="Calibri"/>
                      </a:endParaRPr>
                    </a:p>
                  </a:txBody>
                  <a:tcPr marL="9120" marR="9120" marT="9120" marB="0" anchor="b"/>
                </a:tc>
                <a:tc>
                  <a:txBody>
                    <a:bodyPr/>
                    <a:lstStyle/>
                    <a:p>
                      <a:pPr algn="r" fontAlgn="b"/>
                      <a:r>
                        <a:rPr lang="en-US" sz="1100" u="none" strike="noStrike" dirty="0">
                          <a:effectLst/>
                        </a:rPr>
                        <a:t>51</a:t>
                      </a:r>
                      <a:endParaRPr lang="en-US" sz="1100" b="0" i="0" u="none" strike="noStrike" dirty="0">
                        <a:solidFill>
                          <a:srgbClr val="000000"/>
                        </a:solidFill>
                        <a:effectLst/>
                        <a:latin typeface="Calibri"/>
                      </a:endParaRPr>
                    </a:p>
                  </a:txBody>
                  <a:tcPr marL="9120" marR="9120" marT="9120" marB="0" anchor="b"/>
                </a:tc>
                <a:tc>
                  <a:txBody>
                    <a:bodyPr/>
                    <a:lstStyle/>
                    <a:p>
                      <a:pPr algn="r" fontAlgn="b"/>
                      <a:r>
                        <a:rPr lang="en-US" sz="1100" u="none" strike="noStrike" dirty="0">
                          <a:effectLst/>
                        </a:rPr>
                        <a:t>3.4</a:t>
                      </a:r>
                      <a:endParaRPr lang="en-US" sz="1100" b="0" i="0" u="none" strike="noStrike" dirty="0">
                        <a:solidFill>
                          <a:srgbClr val="000000"/>
                        </a:solidFill>
                        <a:effectLst/>
                        <a:latin typeface="Calibri"/>
                      </a:endParaRPr>
                    </a:p>
                  </a:txBody>
                  <a:tcPr marL="9120" marR="9120" marT="9120" marB="0" anchor="b"/>
                </a:tc>
                <a:tc>
                  <a:txBody>
                    <a:bodyPr/>
                    <a:lstStyle/>
                    <a:p>
                      <a:pPr algn="r" fontAlgn="b"/>
                      <a:r>
                        <a:rPr lang="en-US" sz="1100" u="none" strike="noStrike" dirty="0">
                          <a:effectLst/>
                        </a:rPr>
                        <a:t>47.7</a:t>
                      </a:r>
                      <a:endParaRPr lang="en-US" sz="1100" b="0" i="0" u="none" strike="noStrike" dirty="0">
                        <a:solidFill>
                          <a:srgbClr val="000000"/>
                        </a:solidFill>
                        <a:effectLst/>
                        <a:latin typeface="Calibri"/>
                      </a:endParaRPr>
                    </a:p>
                  </a:txBody>
                  <a:tcPr marL="9120" marR="9120" marT="9120" marB="0" anchor="b"/>
                </a:tc>
                <a:tc>
                  <a:txBody>
                    <a:bodyPr/>
                    <a:lstStyle/>
                    <a:p>
                      <a:pPr algn="r" fontAlgn="b"/>
                      <a:r>
                        <a:rPr lang="en-US" sz="1100" u="none" strike="noStrike" dirty="0">
                          <a:effectLst/>
                        </a:rPr>
                        <a:t>381.9</a:t>
                      </a:r>
                      <a:endParaRPr lang="en-US" sz="1100" b="0" i="0" u="none" strike="noStrike" dirty="0">
                        <a:solidFill>
                          <a:srgbClr val="000000"/>
                        </a:solidFill>
                        <a:effectLst/>
                        <a:latin typeface="Calibri"/>
                      </a:endParaRPr>
                    </a:p>
                  </a:txBody>
                  <a:tcPr marL="9120" marR="9120" marT="9120" marB="0" anchor="b"/>
                </a:tc>
                <a:tc>
                  <a:txBody>
                    <a:bodyPr/>
                    <a:lstStyle/>
                    <a:p>
                      <a:pPr algn="r" fontAlgn="b"/>
                      <a:r>
                        <a:rPr lang="en-US" sz="1100" u="none" strike="noStrike" dirty="0">
                          <a:effectLst/>
                        </a:rPr>
                        <a:t>7.2</a:t>
                      </a:r>
                      <a:endParaRPr lang="en-US" sz="1100" b="0" i="0" u="none" strike="noStrike" dirty="0">
                        <a:solidFill>
                          <a:srgbClr val="000000"/>
                        </a:solidFill>
                        <a:effectLst/>
                        <a:latin typeface="Calibri"/>
                      </a:endParaRPr>
                    </a:p>
                  </a:txBody>
                  <a:tcPr marL="9120" marR="9120" marT="9120" marB="0" anchor="b"/>
                </a:tc>
                <a:tc>
                  <a:txBody>
                    <a:bodyPr/>
                    <a:lstStyle/>
                    <a:p>
                      <a:pPr algn="r" fontAlgn="b"/>
                      <a:r>
                        <a:rPr lang="en-US" sz="1100" u="none" strike="noStrike" dirty="0">
                          <a:effectLst/>
                        </a:rPr>
                        <a:t>200</a:t>
                      </a:r>
                      <a:endParaRPr lang="en-US" sz="1100" b="0" i="0" u="none" strike="noStrike" dirty="0">
                        <a:solidFill>
                          <a:srgbClr val="000000"/>
                        </a:solidFill>
                        <a:effectLst/>
                        <a:latin typeface="Calibri"/>
                      </a:endParaRPr>
                    </a:p>
                  </a:txBody>
                  <a:tcPr marL="9120" marR="9120" marT="9120" marB="0" anchor="b"/>
                </a:tc>
                <a:tc>
                  <a:txBody>
                    <a:bodyPr/>
                    <a:lstStyle/>
                    <a:p>
                      <a:pPr algn="r" fontAlgn="b"/>
                      <a:r>
                        <a:rPr lang="en-US" sz="1100" u="none" strike="noStrike" dirty="0">
                          <a:effectLst/>
                        </a:rPr>
                        <a:t>0.1</a:t>
                      </a:r>
                      <a:endParaRPr lang="en-US" sz="1100" b="0" i="0" u="none" strike="noStrike" dirty="0">
                        <a:solidFill>
                          <a:srgbClr val="000000"/>
                        </a:solidFill>
                        <a:effectLst/>
                        <a:latin typeface="Calibri"/>
                      </a:endParaRPr>
                    </a:p>
                  </a:txBody>
                  <a:tcPr marL="9120" marR="9120" marT="9120" marB="0" anchor="b"/>
                </a:tc>
                <a:tc>
                  <a:txBody>
                    <a:bodyPr/>
                    <a:lstStyle/>
                    <a:p>
                      <a:pPr algn="l" fontAlgn="b"/>
                      <a:endParaRPr lang="en-US" sz="1100" b="0" i="0" u="none" strike="noStrike" dirty="0">
                        <a:solidFill>
                          <a:srgbClr val="000000"/>
                        </a:solidFill>
                        <a:effectLst/>
                        <a:latin typeface="Calibri"/>
                      </a:endParaRPr>
                    </a:p>
                  </a:txBody>
                  <a:tcPr marL="9120" marR="9120" marT="9120" marB="0" anchor="b"/>
                </a:tc>
                <a:tc>
                  <a:txBody>
                    <a:bodyPr/>
                    <a:lstStyle/>
                    <a:p>
                      <a:pPr algn="l" fontAlgn="b"/>
                      <a:endParaRPr lang="en-US" sz="1100" b="0" i="0" u="none" strike="noStrike" dirty="0">
                        <a:solidFill>
                          <a:srgbClr val="000000"/>
                        </a:solidFill>
                        <a:effectLst/>
                        <a:latin typeface="Calibri"/>
                      </a:endParaRPr>
                    </a:p>
                  </a:txBody>
                  <a:tcPr marL="9120" marR="9120" marT="9120" marB="0" anchor="b"/>
                </a:tc>
              </a:tr>
              <a:tr h="182391">
                <a:tc>
                  <a:txBody>
                    <a:bodyPr/>
                    <a:lstStyle/>
                    <a:p>
                      <a:pPr algn="l" fontAlgn="b"/>
                      <a:r>
                        <a:rPr lang="en-US" sz="1100" u="none" strike="noStrike" dirty="0">
                          <a:effectLst/>
                        </a:rPr>
                        <a:t>let1 rcv uart</a:t>
                      </a:r>
                      <a:endParaRPr lang="en-US" sz="1100" b="0" i="0" u="none" strike="noStrike" dirty="0">
                        <a:solidFill>
                          <a:srgbClr val="000000"/>
                        </a:solidFill>
                        <a:effectLst/>
                        <a:latin typeface="Calibri"/>
                      </a:endParaRPr>
                    </a:p>
                  </a:txBody>
                  <a:tcPr marL="9120" marR="9120" marT="9120" marB="0" anchor="b"/>
                </a:tc>
                <a:tc>
                  <a:txBody>
                    <a:bodyPr/>
                    <a:lstStyle/>
                    <a:p>
                      <a:pPr algn="r" fontAlgn="b"/>
                      <a:r>
                        <a:rPr lang="en-US" sz="1100" u="none" strike="noStrike" dirty="0">
                          <a:effectLst/>
                        </a:rPr>
                        <a:t>1</a:t>
                      </a:r>
                      <a:endParaRPr lang="en-US" sz="1100" b="0" i="0" u="none" strike="noStrike" dirty="0">
                        <a:solidFill>
                          <a:srgbClr val="000000"/>
                        </a:solidFill>
                        <a:effectLst/>
                        <a:latin typeface="Calibri"/>
                      </a:endParaRPr>
                    </a:p>
                  </a:txBody>
                  <a:tcPr marL="9120" marR="9120" marT="9120" marB="0" anchor="b"/>
                </a:tc>
                <a:tc>
                  <a:txBody>
                    <a:bodyPr/>
                    <a:lstStyle/>
                    <a:p>
                      <a:pPr algn="r" fontAlgn="b"/>
                      <a:r>
                        <a:rPr lang="en-US" sz="1100" u="none" strike="noStrike" dirty="0">
                          <a:effectLst/>
                        </a:rPr>
                        <a:t>51</a:t>
                      </a:r>
                      <a:endParaRPr lang="en-US" sz="1100" b="0" i="0" u="none" strike="noStrike" dirty="0">
                        <a:solidFill>
                          <a:srgbClr val="000000"/>
                        </a:solidFill>
                        <a:effectLst/>
                        <a:latin typeface="Calibri"/>
                      </a:endParaRPr>
                    </a:p>
                  </a:txBody>
                  <a:tcPr marL="9120" marR="9120" marT="9120" marB="0" anchor="b"/>
                </a:tc>
                <a:tc>
                  <a:txBody>
                    <a:bodyPr/>
                    <a:lstStyle/>
                    <a:p>
                      <a:pPr algn="r" fontAlgn="b"/>
                      <a:r>
                        <a:rPr lang="en-US" sz="1100" u="none" strike="noStrike" dirty="0">
                          <a:effectLst/>
                        </a:rPr>
                        <a:t>3.4</a:t>
                      </a:r>
                      <a:endParaRPr lang="en-US" sz="1100" b="0" i="0" u="none" strike="noStrike" dirty="0">
                        <a:solidFill>
                          <a:srgbClr val="000000"/>
                        </a:solidFill>
                        <a:effectLst/>
                        <a:latin typeface="Calibri"/>
                      </a:endParaRPr>
                    </a:p>
                  </a:txBody>
                  <a:tcPr marL="9120" marR="9120" marT="9120" marB="0" anchor="b"/>
                </a:tc>
                <a:tc>
                  <a:txBody>
                    <a:bodyPr/>
                    <a:lstStyle/>
                    <a:p>
                      <a:pPr algn="r" fontAlgn="b"/>
                      <a:r>
                        <a:rPr lang="en-US" sz="1100" u="none" strike="noStrike" dirty="0">
                          <a:effectLst/>
                        </a:rPr>
                        <a:t>47.7</a:t>
                      </a:r>
                      <a:endParaRPr lang="en-US" sz="1100" b="0" i="0" u="none" strike="noStrike" dirty="0">
                        <a:solidFill>
                          <a:srgbClr val="000000"/>
                        </a:solidFill>
                        <a:effectLst/>
                        <a:latin typeface="Calibri"/>
                      </a:endParaRPr>
                    </a:p>
                  </a:txBody>
                  <a:tcPr marL="9120" marR="9120" marT="9120" marB="0" anchor="b"/>
                </a:tc>
                <a:tc>
                  <a:txBody>
                    <a:bodyPr/>
                    <a:lstStyle/>
                    <a:p>
                      <a:pPr algn="r" fontAlgn="b"/>
                      <a:r>
                        <a:rPr lang="en-US" sz="1100" u="none" strike="noStrike" dirty="0">
                          <a:effectLst/>
                        </a:rPr>
                        <a:t>381.9</a:t>
                      </a:r>
                      <a:endParaRPr lang="en-US" sz="1100" b="0" i="0" u="none" strike="noStrike" dirty="0">
                        <a:solidFill>
                          <a:srgbClr val="000000"/>
                        </a:solidFill>
                        <a:effectLst/>
                        <a:latin typeface="Calibri"/>
                      </a:endParaRPr>
                    </a:p>
                  </a:txBody>
                  <a:tcPr marL="9120" marR="9120" marT="9120" marB="0" anchor="b"/>
                </a:tc>
                <a:tc>
                  <a:txBody>
                    <a:bodyPr/>
                    <a:lstStyle/>
                    <a:p>
                      <a:pPr algn="r" fontAlgn="b"/>
                      <a:r>
                        <a:rPr lang="en-US" sz="1100" u="none" strike="noStrike" dirty="0">
                          <a:effectLst/>
                        </a:rPr>
                        <a:t>7.2</a:t>
                      </a:r>
                      <a:endParaRPr lang="en-US" sz="1100" b="0" i="0" u="none" strike="noStrike" dirty="0">
                        <a:solidFill>
                          <a:srgbClr val="000000"/>
                        </a:solidFill>
                        <a:effectLst/>
                        <a:latin typeface="Calibri"/>
                      </a:endParaRPr>
                    </a:p>
                  </a:txBody>
                  <a:tcPr marL="9120" marR="9120" marT="9120" marB="0" anchor="b"/>
                </a:tc>
                <a:tc>
                  <a:txBody>
                    <a:bodyPr/>
                    <a:lstStyle/>
                    <a:p>
                      <a:pPr algn="r" fontAlgn="b"/>
                      <a:r>
                        <a:rPr lang="en-US" sz="1100" u="none" strike="noStrike" dirty="0">
                          <a:effectLst/>
                        </a:rPr>
                        <a:t>200</a:t>
                      </a:r>
                      <a:endParaRPr lang="en-US" sz="1100" b="0" i="0" u="none" strike="noStrike" dirty="0">
                        <a:solidFill>
                          <a:srgbClr val="000000"/>
                        </a:solidFill>
                        <a:effectLst/>
                        <a:latin typeface="Calibri"/>
                      </a:endParaRPr>
                    </a:p>
                  </a:txBody>
                  <a:tcPr marL="9120" marR="9120" marT="9120" marB="0" anchor="b"/>
                </a:tc>
                <a:tc>
                  <a:txBody>
                    <a:bodyPr/>
                    <a:lstStyle/>
                    <a:p>
                      <a:pPr algn="r" fontAlgn="b"/>
                      <a:r>
                        <a:rPr lang="en-US" sz="1100" u="none" strike="noStrike" dirty="0">
                          <a:effectLst/>
                        </a:rPr>
                        <a:t>0.1</a:t>
                      </a:r>
                      <a:endParaRPr lang="en-US" sz="1100" b="0" i="0" u="none" strike="noStrike" dirty="0">
                        <a:solidFill>
                          <a:srgbClr val="000000"/>
                        </a:solidFill>
                        <a:effectLst/>
                        <a:latin typeface="Calibri"/>
                      </a:endParaRPr>
                    </a:p>
                  </a:txBody>
                  <a:tcPr marL="9120" marR="9120" marT="9120" marB="0" anchor="b"/>
                </a:tc>
                <a:tc>
                  <a:txBody>
                    <a:bodyPr/>
                    <a:lstStyle/>
                    <a:p>
                      <a:pPr algn="l" fontAlgn="b"/>
                      <a:endParaRPr lang="en-US" sz="1100" b="0" i="0" u="none" strike="noStrike" dirty="0">
                        <a:solidFill>
                          <a:srgbClr val="000000"/>
                        </a:solidFill>
                        <a:effectLst/>
                        <a:latin typeface="Calibri"/>
                      </a:endParaRPr>
                    </a:p>
                  </a:txBody>
                  <a:tcPr marL="9120" marR="9120" marT="9120" marB="0" anchor="b"/>
                </a:tc>
                <a:tc>
                  <a:txBody>
                    <a:bodyPr/>
                    <a:lstStyle/>
                    <a:p>
                      <a:pPr algn="l" fontAlgn="b"/>
                      <a:endParaRPr lang="en-US" sz="1100" b="0" i="0" u="none" strike="noStrike" dirty="0">
                        <a:solidFill>
                          <a:srgbClr val="000000"/>
                        </a:solidFill>
                        <a:effectLst/>
                        <a:latin typeface="Calibri"/>
                      </a:endParaRPr>
                    </a:p>
                  </a:txBody>
                  <a:tcPr marL="9120" marR="9120" marT="9120" marB="0" anchor="b"/>
                </a:tc>
              </a:tr>
              <a:tr h="182391">
                <a:tc>
                  <a:txBody>
                    <a:bodyPr/>
                    <a:lstStyle/>
                    <a:p>
                      <a:pPr algn="l" fontAlgn="b"/>
                      <a:r>
                        <a:rPr lang="en-US" sz="1100" u="none" strike="noStrike" dirty="0">
                          <a:effectLst/>
                        </a:rPr>
                        <a:t>frame</a:t>
                      </a:r>
                      <a:endParaRPr lang="en-US" sz="1100" b="0" i="0" u="none" strike="noStrike" dirty="0">
                        <a:solidFill>
                          <a:srgbClr val="000000"/>
                        </a:solidFill>
                        <a:effectLst/>
                        <a:latin typeface="Calibri"/>
                      </a:endParaRPr>
                    </a:p>
                  </a:txBody>
                  <a:tcPr marL="9120" marR="9120" marT="9120" marB="0" anchor="b"/>
                </a:tc>
                <a:tc>
                  <a:txBody>
                    <a:bodyPr/>
                    <a:lstStyle/>
                    <a:p>
                      <a:pPr algn="r" fontAlgn="b"/>
                      <a:r>
                        <a:rPr lang="en-US" sz="1100" u="none" strike="noStrike" dirty="0">
                          <a:effectLst/>
                        </a:rPr>
                        <a:t>0</a:t>
                      </a:r>
                      <a:endParaRPr lang="en-US" sz="1100" b="0" i="0" u="none" strike="noStrike" dirty="0">
                        <a:solidFill>
                          <a:srgbClr val="000000"/>
                        </a:solidFill>
                        <a:effectLst/>
                        <a:latin typeface="Calibri"/>
                      </a:endParaRPr>
                    </a:p>
                  </a:txBody>
                  <a:tcPr marL="9120" marR="9120" marT="9120" marB="0" anchor="b"/>
                </a:tc>
                <a:tc>
                  <a:txBody>
                    <a:bodyPr/>
                    <a:lstStyle/>
                    <a:p>
                      <a:pPr algn="r" fontAlgn="b"/>
                      <a:r>
                        <a:rPr lang="en-US" sz="1100" u="none" strike="noStrike" dirty="0">
                          <a:effectLst/>
                        </a:rPr>
                        <a:t>212</a:t>
                      </a:r>
                      <a:endParaRPr lang="en-US" sz="1100" b="0" i="0" u="none" strike="noStrike" dirty="0">
                        <a:solidFill>
                          <a:srgbClr val="000000"/>
                        </a:solidFill>
                        <a:effectLst/>
                        <a:latin typeface="Calibri"/>
                      </a:endParaRPr>
                    </a:p>
                  </a:txBody>
                  <a:tcPr marL="9120" marR="9120" marT="9120" marB="0" anchor="b"/>
                </a:tc>
                <a:tc>
                  <a:txBody>
                    <a:bodyPr/>
                    <a:lstStyle/>
                    <a:p>
                      <a:pPr algn="r" fontAlgn="b"/>
                      <a:r>
                        <a:rPr lang="en-US" sz="1100" u="none" strike="noStrike" dirty="0">
                          <a:effectLst/>
                        </a:rPr>
                        <a:t>14.3</a:t>
                      </a:r>
                      <a:endParaRPr lang="en-US" sz="1100" b="0" i="0" u="none" strike="noStrike" dirty="0">
                        <a:solidFill>
                          <a:srgbClr val="000000"/>
                        </a:solidFill>
                        <a:effectLst/>
                        <a:latin typeface="Calibri"/>
                      </a:endParaRPr>
                    </a:p>
                  </a:txBody>
                  <a:tcPr marL="9120" marR="9120" marT="9120" marB="0" anchor="b"/>
                </a:tc>
                <a:tc>
                  <a:txBody>
                    <a:bodyPr/>
                    <a:lstStyle/>
                    <a:p>
                      <a:pPr algn="r" fontAlgn="b"/>
                      <a:r>
                        <a:rPr lang="en-US" sz="1100" u="none" strike="noStrike" dirty="0">
                          <a:effectLst/>
                        </a:rPr>
                        <a:t>1000000</a:t>
                      </a:r>
                      <a:endParaRPr lang="en-US" sz="1100" b="0" i="0" u="none" strike="noStrike" dirty="0">
                        <a:solidFill>
                          <a:srgbClr val="000000"/>
                        </a:solidFill>
                        <a:effectLst/>
                        <a:latin typeface="Calibri"/>
                      </a:endParaRPr>
                    </a:p>
                  </a:txBody>
                  <a:tcPr marL="9120" marR="9120" marT="9120" marB="0" anchor="b"/>
                </a:tc>
                <a:tc>
                  <a:txBody>
                    <a:bodyPr/>
                    <a:lstStyle/>
                    <a:p>
                      <a:pPr algn="l" fontAlgn="b"/>
                      <a:endParaRPr lang="en-US" sz="1100" b="0" i="0" u="none" strike="noStrike" dirty="0">
                        <a:solidFill>
                          <a:srgbClr val="000000"/>
                        </a:solidFill>
                        <a:effectLst/>
                        <a:latin typeface="Calibri"/>
                      </a:endParaRPr>
                    </a:p>
                  </a:txBody>
                  <a:tcPr marL="9120" marR="9120" marT="9120" marB="0" anchor="b"/>
                </a:tc>
                <a:tc>
                  <a:txBody>
                    <a:bodyPr/>
                    <a:lstStyle/>
                    <a:p>
                      <a:pPr algn="r" fontAlgn="b"/>
                      <a:r>
                        <a:rPr lang="en-US" sz="1100" u="none" strike="noStrike" dirty="0">
                          <a:effectLst/>
                        </a:rPr>
                        <a:t>0.0</a:t>
                      </a:r>
                      <a:endParaRPr lang="en-US" sz="1100" b="0" i="0" u="none" strike="noStrike" dirty="0">
                        <a:solidFill>
                          <a:srgbClr val="000000"/>
                        </a:solidFill>
                        <a:effectLst/>
                        <a:latin typeface="Calibri"/>
                      </a:endParaRPr>
                    </a:p>
                  </a:txBody>
                  <a:tcPr marL="9120" marR="9120" marT="9120" marB="0" anchor="b"/>
                </a:tc>
                <a:tc>
                  <a:txBody>
                    <a:bodyPr/>
                    <a:lstStyle/>
                    <a:p>
                      <a:pPr algn="l" fontAlgn="b"/>
                      <a:endParaRPr lang="en-US" sz="1100" b="0" i="0" u="none" strike="noStrike" dirty="0">
                        <a:solidFill>
                          <a:srgbClr val="000000"/>
                        </a:solidFill>
                        <a:effectLst/>
                        <a:latin typeface="Calibri"/>
                      </a:endParaRPr>
                    </a:p>
                  </a:txBody>
                  <a:tcPr marL="9120" marR="9120" marT="9120" marB="0" anchor="b"/>
                </a:tc>
                <a:tc>
                  <a:txBody>
                    <a:bodyPr/>
                    <a:lstStyle/>
                    <a:p>
                      <a:pPr algn="r" fontAlgn="b"/>
                      <a:r>
                        <a:rPr lang="en-US" sz="1100" u="none" strike="noStrike" dirty="0">
                          <a:effectLst/>
                        </a:rPr>
                        <a:t>0.0</a:t>
                      </a:r>
                      <a:endParaRPr lang="en-US" sz="1100" b="0" i="0" u="none" strike="noStrike" dirty="0">
                        <a:solidFill>
                          <a:srgbClr val="000000"/>
                        </a:solidFill>
                        <a:effectLst/>
                        <a:latin typeface="Calibri"/>
                      </a:endParaRPr>
                    </a:p>
                  </a:txBody>
                  <a:tcPr marL="9120" marR="9120" marT="9120" marB="0" anchor="b"/>
                </a:tc>
                <a:tc>
                  <a:txBody>
                    <a:bodyPr/>
                    <a:lstStyle/>
                    <a:p>
                      <a:pPr algn="l" fontAlgn="b"/>
                      <a:endParaRPr lang="en-US" sz="1100" b="0" i="0" u="none" strike="noStrike" dirty="0">
                        <a:solidFill>
                          <a:srgbClr val="000000"/>
                        </a:solidFill>
                        <a:effectLst/>
                        <a:latin typeface="Calibri"/>
                      </a:endParaRPr>
                    </a:p>
                  </a:txBody>
                  <a:tcPr marL="9120" marR="9120" marT="9120" marB="0" anchor="b"/>
                </a:tc>
                <a:tc>
                  <a:txBody>
                    <a:bodyPr/>
                    <a:lstStyle/>
                    <a:p>
                      <a:pPr algn="l" fontAlgn="b"/>
                      <a:endParaRPr lang="en-US" sz="1100" b="0" i="0" u="none" strike="noStrike" dirty="0">
                        <a:solidFill>
                          <a:srgbClr val="000000"/>
                        </a:solidFill>
                        <a:effectLst/>
                        <a:latin typeface="Calibri"/>
                      </a:endParaRPr>
                    </a:p>
                  </a:txBody>
                  <a:tcPr marL="9120" marR="9120" marT="9120" marB="0" anchor="b"/>
                </a:tc>
              </a:tr>
              <a:tr h="182391">
                <a:tc>
                  <a:txBody>
                    <a:bodyPr/>
                    <a:lstStyle/>
                    <a:p>
                      <a:pPr algn="l" fontAlgn="b"/>
                      <a:endParaRPr lang="en-US" sz="1100" b="0" i="0" u="none" strike="noStrike" dirty="0">
                        <a:solidFill>
                          <a:srgbClr val="000000"/>
                        </a:solidFill>
                        <a:effectLst/>
                        <a:latin typeface="Calibri"/>
                      </a:endParaRPr>
                    </a:p>
                  </a:txBody>
                  <a:tcPr marL="9120" marR="9120" marT="9120" marB="0" anchor="b"/>
                </a:tc>
                <a:tc>
                  <a:txBody>
                    <a:bodyPr/>
                    <a:lstStyle/>
                    <a:p>
                      <a:pPr algn="l" fontAlgn="b"/>
                      <a:endParaRPr lang="en-US" sz="1100" b="0" i="0" u="none" strike="noStrike" dirty="0">
                        <a:solidFill>
                          <a:srgbClr val="000000"/>
                        </a:solidFill>
                        <a:effectLst/>
                        <a:latin typeface="Calibri"/>
                      </a:endParaRPr>
                    </a:p>
                  </a:txBody>
                  <a:tcPr marL="9120" marR="9120" marT="9120" marB="0" anchor="b"/>
                </a:tc>
                <a:tc>
                  <a:txBody>
                    <a:bodyPr/>
                    <a:lstStyle/>
                    <a:p>
                      <a:pPr algn="l" fontAlgn="b"/>
                      <a:endParaRPr lang="en-US" sz="1100" b="0" i="0" u="none" strike="noStrike" dirty="0">
                        <a:solidFill>
                          <a:srgbClr val="000000"/>
                        </a:solidFill>
                        <a:effectLst/>
                        <a:latin typeface="Calibri"/>
                      </a:endParaRPr>
                    </a:p>
                  </a:txBody>
                  <a:tcPr marL="9120" marR="9120" marT="9120" marB="0" anchor="b"/>
                </a:tc>
                <a:tc>
                  <a:txBody>
                    <a:bodyPr/>
                    <a:lstStyle/>
                    <a:p>
                      <a:pPr algn="l" fontAlgn="b"/>
                      <a:endParaRPr lang="en-US" sz="1100" b="0" i="0" u="none" strike="noStrike" dirty="0">
                        <a:solidFill>
                          <a:srgbClr val="000000"/>
                        </a:solidFill>
                        <a:effectLst/>
                        <a:latin typeface="Calibri"/>
                      </a:endParaRPr>
                    </a:p>
                  </a:txBody>
                  <a:tcPr marL="9120" marR="9120" marT="9120" marB="0" anchor="b"/>
                </a:tc>
                <a:tc>
                  <a:txBody>
                    <a:bodyPr/>
                    <a:lstStyle/>
                    <a:p>
                      <a:pPr algn="l" fontAlgn="b"/>
                      <a:endParaRPr lang="en-US" sz="1100" b="0" i="0" u="none" strike="noStrike" dirty="0">
                        <a:solidFill>
                          <a:srgbClr val="000000"/>
                        </a:solidFill>
                        <a:effectLst/>
                        <a:latin typeface="Calibri"/>
                      </a:endParaRPr>
                    </a:p>
                  </a:txBody>
                  <a:tcPr marL="9120" marR="9120" marT="9120" marB="0" anchor="b"/>
                </a:tc>
                <a:tc>
                  <a:txBody>
                    <a:bodyPr/>
                    <a:lstStyle/>
                    <a:p>
                      <a:pPr algn="l" fontAlgn="b"/>
                      <a:endParaRPr lang="en-US" sz="1100" b="0" i="0" u="none" strike="noStrike" dirty="0">
                        <a:solidFill>
                          <a:srgbClr val="000000"/>
                        </a:solidFill>
                        <a:effectLst/>
                        <a:latin typeface="Calibri"/>
                      </a:endParaRPr>
                    </a:p>
                  </a:txBody>
                  <a:tcPr marL="9120" marR="9120" marT="9120" marB="0" anchor="b"/>
                </a:tc>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9120" marR="9120" marT="9120" marB="0" anchor="b"/>
                </a:tc>
                <a:tc>
                  <a:txBody>
                    <a:bodyPr/>
                    <a:lstStyle/>
                    <a:p>
                      <a:pPr algn="l" fontAlgn="b"/>
                      <a:endParaRPr lang="en-US" sz="1100" b="0" i="0" u="none" strike="noStrike" dirty="0">
                        <a:solidFill>
                          <a:srgbClr val="000000"/>
                        </a:solidFill>
                        <a:effectLst/>
                        <a:latin typeface="Calibri"/>
                      </a:endParaRPr>
                    </a:p>
                  </a:txBody>
                  <a:tcPr marL="9120" marR="9120" marT="9120" marB="0" anchor="b"/>
                </a:tc>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9120" marR="9120" marT="9120" marB="0" anchor="b"/>
                </a:tc>
                <a:tc>
                  <a:txBody>
                    <a:bodyPr/>
                    <a:lstStyle/>
                    <a:p>
                      <a:pPr algn="l" fontAlgn="b"/>
                      <a:endParaRPr lang="en-US" sz="1100" b="0" i="0" u="none" strike="noStrike" dirty="0">
                        <a:solidFill>
                          <a:srgbClr val="000000"/>
                        </a:solidFill>
                        <a:effectLst/>
                        <a:latin typeface="Calibri"/>
                      </a:endParaRPr>
                    </a:p>
                  </a:txBody>
                  <a:tcPr marL="9120" marR="9120" marT="9120" marB="0" anchor="b"/>
                </a:tc>
                <a:tc>
                  <a:txBody>
                    <a:bodyPr/>
                    <a:lstStyle/>
                    <a:p>
                      <a:pPr algn="l" fontAlgn="b"/>
                      <a:endParaRPr lang="en-US" sz="1100" b="0" i="0" u="none" strike="noStrike" dirty="0">
                        <a:solidFill>
                          <a:srgbClr val="000000"/>
                        </a:solidFill>
                        <a:effectLst/>
                        <a:latin typeface="Calibri"/>
                      </a:endParaRPr>
                    </a:p>
                  </a:txBody>
                  <a:tcPr marL="9120" marR="9120" marT="9120" marB="0" anchor="b"/>
                </a:tc>
              </a:tr>
              <a:tr h="182391">
                <a:tc>
                  <a:txBody>
                    <a:bodyPr/>
                    <a:lstStyle/>
                    <a:p>
                      <a:pPr algn="l" fontAlgn="b"/>
                      <a:endParaRPr lang="en-US" sz="1100" b="0" i="0" u="none" strike="noStrike" dirty="0">
                        <a:solidFill>
                          <a:srgbClr val="000000"/>
                        </a:solidFill>
                        <a:effectLst/>
                        <a:latin typeface="Calibri"/>
                      </a:endParaRPr>
                    </a:p>
                  </a:txBody>
                  <a:tcPr marL="9120" marR="9120" marT="9120" marB="0" anchor="b"/>
                </a:tc>
                <a:tc>
                  <a:txBody>
                    <a:bodyPr/>
                    <a:lstStyle/>
                    <a:p>
                      <a:pPr algn="l" fontAlgn="b"/>
                      <a:endParaRPr lang="en-US" sz="1100" b="0" i="0" u="none" strike="noStrike" dirty="0">
                        <a:solidFill>
                          <a:srgbClr val="000000"/>
                        </a:solidFill>
                        <a:effectLst/>
                        <a:latin typeface="Calibri"/>
                      </a:endParaRPr>
                    </a:p>
                  </a:txBody>
                  <a:tcPr marL="9120" marR="9120" marT="9120" marB="0" anchor="b"/>
                </a:tc>
                <a:tc>
                  <a:txBody>
                    <a:bodyPr/>
                    <a:lstStyle/>
                    <a:p>
                      <a:pPr algn="l" fontAlgn="b"/>
                      <a:endParaRPr lang="en-US" sz="1100" b="0" i="0" u="none" strike="noStrike" dirty="0">
                        <a:solidFill>
                          <a:srgbClr val="000000"/>
                        </a:solidFill>
                        <a:effectLst/>
                        <a:latin typeface="Calibri"/>
                      </a:endParaRPr>
                    </a:p>
                  </a:txBody>
                  <a:tcPr marL="9120" marR="9120" marT="9120" marB="0" anchor="b"/>
                </a:tc>
                <a:tc>
                  <a:txBody>
                    <a:bodyPr/>
                    <a:lstStyle/>
                    <a:p>
                      <a:pPr algn="l" fontAlgn="b"/>
                      <a:endParaRPr lang="en-US" sz="1100" b="0" i="0" u="none" strike="noStrike" dirty="0">
                        <a:solidFill>
                          <a:srgbClr val="000000"/>
                        </a:solidFill>
                        <a:effectLst/>
                        <a:latin typeface="Calibri"/>
                      </a:endParaRPr>
                    </a:p>
                  </a:txBody>
                  <a:tcPr marL="9120" marR="9120" marT="9120" marB="0" anchor="b"/>
                </a:tc>
                <a:tc>
                  <a:txBody>
                    <a:bodyPr/>
                    <a:lstStyle/>
                    <a:p>
                      <a:pPr algn="l" fontAlgn="b"/>
                      <a:endParaRPr lang="en-US" sz="1100" b="0" i="0" u="none" strike="noStrike" dirty="0">
                        <a:solidFill>
                          <a:srgbClr val="000000"/>
                        </a:solidFill>
                        <a:effectLst/>
                        <a:latin typeface="Calibri"/>
                      </a:endParaRPr>
                    </a:p>
                  </a:txBody>
                  <a:tcPr marL="9120" marR="9120" marT="9120" marB="0" anchor="b"/>
                </a:tc>
                <a:tc>
                  <a:txBody>
                    <a:bodyPr/>
                    <a:lstStyle/>
                    <a:p>
                      <a:pPr algn="l" fontAlgn="b"/>
                      <a:endParaRPr lang="en-US" sz="1100" b="0" i="0" u="none" strike="noStrike" dirty="0">
                        <a:solidFill>
                          <a:srgbClr val="000000"/>
                        </a:solidFill>
                        <a:effectLst/>
                        <a:latin typeface="Calibri"/>
                      </a:endParaRPr>
                    </a:p>
                  </a:txBody>
                  <a:tcPr marL="9120" marR="9120" marT="9120" marB="0" anchor="b"/>
                </a:tc>
                <a:tc>
                  <a:txBody>
                    <a:bodyPr/>
                    <a:lstStyle/>
                    <a:p>
                      <a:pPr algn="r" fontAlgn="b"/>
                      <a:r>
                        <a:rPr lang="en-US" sz="1100" u="none" strike="noStrike" dirty="0">
                          <a:effectLst/>
                        </a:rPr>
                        <a:t>77.4</a:t>
                      </a:r>
                      <a:endParaRPr lang="en-US" sz="1100" b="0" i="0" u="none" strike="noStrike" dirty="0">
                        <a:solidFill>
                          <a:srgbClr val="000000"/>
                        </a:solidFill>
                        <a:effectLst/>
                        <a:latin typeface="Calibri"/>
                      </a:endParaRPr>
                    </a:p>
                  </a:txBody>
                  <a:tcPr marL="9120" marR="9120" marT="9120" marB="0" anchor="b"/>
                </a:tc>
                <a:tc>
                  <a:txBody>
                    <a:bodyPr/>
                    <a:lstStyle/>
                    <a:p>
                      <a:pPr algn="l" fontAlgn="b"/>
                      <a:endParaRPr lang="en-US" sz="1100" b="0" i="0" u="none" strike="noStrike" dirty="0">
                        <a:solidFill>
                          <a:srgbClr val="000000"/>
                        </a:solidFill>
                        <a:effectLst/>
                        <a:latin typeface="Calibri"/>
                      </a:endParaRPr>
                    </a:p>
                  </a:txBody>
                  <a:tcPr marL="9120" marR="9120" marT="9120" marB="0" anchor="b"/>
                </a:tc>
                <a:tc>
                  <a:txBody>
                    <a:bodyPr/>
                    <a:lstStyle/>
                    <a:p>
                      <a:pPr algn="r" fontAlgn="b"/>
                      <a:r>
                        <a:rPr lang="en-US" sz="1100" u="none" strike="noStrike" dirty="0">
                          <a:effectLst/>
                        </a:rPr>
                        <a:t>2.9</a:t>
                      </a:r>
                      <a:endParaRPr lang="en-US" sz="1100" b="0" i="0" u="none" strike="noStrike" dirty="0">
                        <a:solidFill>
                          <a:srgbClr val="000000"/>
                        </a:solidFill>
                        <a:effectLst/>
                        <a:latin typeface="Calibri"/>
                      </a:endParaRPr>
                    </a:p>
                  </a:txBody>
                  <a:tcPr marL="9120" marR="9120" marT="9120" marB="0" anchor="b"/>
                </a:tc>
                <a:tc>
                  <a:txBody>
                    <a:bodyPr/>
                    <a:lstStyle/>
                    <a:p>
                      <a:pPr algn="l" fontAlgn="b"/>
                      <a:endParaRPr lang="en-US" sz="1100" b="0" i="0" u="none" strike="noStrike" dirty="0">
                        <a:solidFill>
                          <a:srgbClr val="000000"/>
                        </a:solidFill>
                        <a:effectLst/>
                        <a:latin typeface="Calibri"/>
                      </a:endParaRPr>
                    </a:p>
                  </a:txBody>
                  <a:tcPr marL="9120" marR="9120" marT="9120" marB="0" anchor="b"/>
                </a:tc>
                <a:tc>
                  <a:txBody>
                    <a:bodyPr/>
                    <a:lstStyle/>
                    <a:p>
                      <a:pPr algn="l" fontAlgn="b"/>
                      <a:endParaRPr lang="en-US" sz="1100" b="0" i="0" u="none" strike="noStrike" dirty="0">
                        <a:solidFill>
                          <a:srgbClr val="000000"/>
                        </a:solidFill>
                        <a:effectLst/>
                        <a:latin typeface="Calibri"/>
                      </a:endParaRPr>
                    </a:p>
                  </a:txBody>
                  <a:tcPr marL="9120" marR="9120" marT="9120" marB="0" anchor="b"/>
                </a:tc>
              </a:tr>
              <a:tr h="182391">
                <a:tc>
                  <a:txBody>
                    <a:bodyPr/>
                    <a:lstStyle/>
                    <a:p>
                      <a:pPr algn="l" fontAlgn="b"/>
                      <a:endParaRPr lang="en-US" sz="1100" b="0" i="0" u="none" strike="noStrike" dirty="0">
                        <a:solidFill>
                          <a:srgbClr val="000000"/>
                        </a:solidFill>
                        <a:effectLst/>
                        <a:latin typeface="Calibri"/>
                      </a:endParaRPr>
                    </a:p>
                  </a:txBody>
                  <a:tcPr marL="9120" marR="9120" marT="9120" marB="0" anchor="b"/>
                </a:tc>
                <a:tc>
                  <a:txBody>
                    <a:bodyPr/>
                    <a:lstStyle/>
                    <a:p>
                      <a:pPr algn="l" fontAlgn="b"/>
                      <a:endParaRPr lang="en-US" sz="1100" b="0" i="0" u="none" strike="noStrike" dirty="0">
                        <a:solidFill>
                          <a:srgbClr val="000000"/>
                        </a:solidFill>
                        <a:effectLst/>
                        <a:latin typeface="Calibri"/>
                      </a:endParaRPr>
                    </a:p>
                  </a:txBody>
                  <a:tcPr marL="9120" marR="9120" marT="9120" marB="0" anchor="b"/>
                </a:tc>
                <a:tc>
                  <a:txBody>
                    <a:bodyPr/>
                    <a:lstStyle/>
                    <a:p>
                      <a:pPr algn="l" fontAlgn="b"/>
                      <a:endParaRPr lang="en-US" sz="1100" b="0" i="0" u="none" strike="noStrike" dirty="0">
                        <a:solidFill>
                          <a:srgbClr val="000000"/>
                        </a:solidFill>
                        <a:effectLst/>
                        <a:latin typeface="Calibri"/>
                      </a:endParaRPr>
                    </a:p>
                  </a:txBody>
                  <a:tcPr marL="9120" marR="9120" marT="9120" marB="0" anchor="b"/>
                </a:tc>
                <a:tc>
                  <a:txBody>
                    <a:bodyPr/>
                    <a:lstStyle/>
                    <a:p>
                      <a:pPr algn="l" fontAlgn="b"/>
                      <a:endParaRPr lang="en-US" sz="1100" b="0" i="0" u="none" strike="noStrike" dirty="0">
                        <a:solidFill>
                          <a:srgbClr val="000000"/>
                        </a:solidFill>
                        <a:effectLst/>
                        <a:latin typeface="Calibri"/>
                      </a:endParaRPr>
                    </a:p>
                  </a:txBody>
                  <a:tcPr marL="9120" marR="9120" marT="9120" marB="0" anchor="b"/>
                </a:tc>
                <a:tc>
                  <a:txBody>
                    <a:bodyPr/>
                    <a:lstStyle/>
                    <a:p>
                      <a:pPr algn="l" fontAlgn="b"/>
                      <a:endParaRPr lang="en-US" sz="1100" b="0" i="0" u="none" strike="noStrike" dirty="0">
                        <a:solidFill>
                          <a:srgbClr val="000000"/>
                        </a:solidFill>
                        <a:effectLst/>
                        <a:latin typeface="Calibri"/>
                      </a:endParaRPr>
                    </a:p>
                  </a:txBody>
                  <a:tcPr marL="9120" marR="9120" marT="9120" marB="0" anchor="b"/>
                </a:tc>
                <a:tc>
                  <a:txBody>
                    <a:bodyPr/>
                    <a:lstStyle/>
                    <a:p>
                      <a:pPr algn="l" fontAlgn="b"/>
                      <a:endParaRPr lang="en-US" sz="1100" b="0" i="0" u="none" strike="noStrike" dirty="0">
                        <a:solidFill>
                          <a:srgbClr val="000000"/>
                        </a:solidFill>
                        <a:effectLst/>
                        <a:latin typeface="Calibri"/>
                      </a:endParaRPr>
                    </a:p>
                  </a:txBody>
                  <a:tcPr marL="9120" marR="9120" marT="9120" marB="0" anchor="b"/>
                </a:tc>
                <a:tc>
                  <a:txBody>
                    <a:bodyPr/>
                    <a:lstStyle/>
                    <a:p>
                      <a:pPr algn="l" fontAlgn="b"/>
                      <a:endParaRPr lang="en-US" sz="1100" b="0" i="0" u="none" strike="noStrike" dirty="0">
                        <a:solidFill>
                          <a:srgbClr val="000000"/>
                        </a:solidFill>
                        <a:effectLst/>
                        <a:latin typeface="Calibri"/>
                      </a:endParaRPr>
                    </a:p>
                  </a:txBody>
                  <a:tcPr marL="9120" marR="9120" marT="9120" marB="0" anchor="b"/>
                </a:tc>
                <a:tc>
                  <a:txBody>
                    <a:bodyPr/>
                    <a:lstStyle/>
                    <a:p>
                      <a:pPr algn="l" fontAlgn="b"/>
                      <a:endParaRPr lang="en-US" sz="1100" b="0" i="0" u="none" strike="noStrike" dirty="0">
                        <a:solidFill>
                          <a:srgbClr val="000000"/>
                        </a:solidFill>
                        <a:effectLst/>
                        <a:latin typeface="Calibri"/>
                      </a:endParaRPr>
                    </a:p>
                  </a:txBody>
                  <a:tcPr marL="9120" marR="9120" marT="9120" marB="0" anchor="b"/>
                </a:tc>
                <a:tc>
                  <a:txBody>
                    <a:bodyPr/>
                    <a:lstStyle/>
                    <a:p>
                      <a:pPr algn="l" fontAlgn="b"/>
                      <a:endParaRPr lang="en-US" sz="1100" b="0" i="0" u="none" strike="noStrike" dirty="0">
                        <a:solidFill>
                          <a:srgbClr val="000000"/>
                        </a:solidFill>
                        <a:effectLst/>
                        <a:latin typeface="Calibri"/>
                      </a:endParaRPr>
                    </a:p>
                  </a:txBody>
                  <a:tcPr marL="9120" marR="9120" marT="9120" marB="0" anchor="b"/>
                </a:tc>
                <a:tc>
                  <a:txBody>
                    <a:bodyPr/>
                    <a:lstStyle/>
                    <a:p>
                      <a:pPr algn="l" fontAlgn="b"/>
                      <a:endParaRPr lang="en-US" sz="1100" b="0" i="0" u="none" strike="noStrike" dirty="0">
                        <a:solidFill>
                          <a:srgbClr val="000000"/>
                        </a:solidFill>
                        <a:effectLst/>
                        <a:latin typeface="Calibri"/>
                      </a:endParaRPr>
                    </a:p>
                  </a:txBody>
                  <a:tcPr marL="9120" marR="9120" marT="9120" marB="0" anchor="b"/>
                </a:tc>
                <a:tc>
                  <a:txBody>
                    <a:bodyPr/>
                    <a:lstStyle/>
                    <a:p>
                      <a:pPr algn="l" fontAlgn="b"/>
                      <a:endParaRPr lang="en-US" sz="1100" b="0" i="0" u="none" strike="noStrike" dirty="0">
                        <a:solidFill>
                          <a:srgbClr val="000000"/>
                        </a:solidFill>
                        <a:effectLst/>
                        <a:latin typeface="Calibri"/>
                      </a:endParaRPr>
                    </a:p>
                  </a:txBody>
                  <a:tcPr marL="9120" marR="9120" marT="9120" marB="0" anchor="b"/>
                </a:tc>
              </a:tr>
              <a:tr h="182391">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9120" marR="9120" marT="9120" marB="0" anchor="b"/>
                </a:tc>
                <a:tc>
                  <a:txBody>
                    <a:bodyPr/>
                    <a:lstStyle/>
                    <a:p>
                      <a:pPr algn="l" fontAlgn="b"/>
                      <a:endParaRPr lang="en-US" sz="1100" b="0" i="0" u="none" strike="noStrike" dirty="0">
                        <a:solidFill>
                          <a:srgbClr val="000000"/>
                        </a:solidFill>
                        <a:effectLst/>
                        <a:latin typeface="Calibri"/>
                      </a:endParaRPr>
                    </a:p>
                  </a:txBody>
                  <a:tcPr marL="9120" marR="9120" marT="9120" marB="0" anchor="b"/>
                </a:tc>
                <a:tc>
                  <a:txBody>
                    <a:bodyPr/>
                    <a:lstStyle/>
                    <a:p>
                      <a:pPr algn="l" fontAlgn="b"/>
                      <a:endParaRPr lang="en-US" sz="1100" b="0" i="0" u="none" strike="noStrike" dirty="0">
                        <a:solidFill>
                          <a:srgbClr val="000000"/>
                        </a:solidFill>
                        <a:effectLst/>
                        <a:latin typeface="Calibri"/>
                      </a:endParaRPr>
                    </a:p>
                  </a:txBody>
                  <a:tcPr marL="9120" marR="9120" marT="9120" marB="0" anchor="b"/>
                </a:tc>
                <a:tc>
                  <a:txBody>
                    <a:bodyPr/>
                    <a:lstStyle/>
                    <a:p>
                      <a:pPr algn="l" fontAlgn="b"/>
                      <a:endParaRPr lang="en-US" sz="1100" b="0" i="0" u="none" strike="noStrike" dirty="0">
                        <a:solidFill>
                          <a:srgbClr val="000000"/>
                        </a:solidFill>
                        <a:effectLst/>
                        <a:latin typeface="Calibri"/>
                      </a:endParaRPr>
                    </a:p>
                  </a:txBody>
                  <a:tcPr marL="9120" marR="9120" marT="9120" marB="0" anchor="b"/>
                </a:tc>
                <a:tc>
                  <a:txBody>
                    <a:bodyPr/>
                    <a:lstStyle/>
                    <a:p>
                      <a:pPr algn="l" fontAlgn="b"/>
                      <a:endParaRPr lang="en-US" sz="1100" b="0" i="0" u="none" strike="noStrike" dirty="0">
                        <a:solidFill>
                          <a:srgbClr val="000000"/>
                        </a:solidFill>
                        <a:effectLst/>
                        <a:latin typeface="Calibri"/>
                      </a:endParaRPr>
                    </a:p>
                  </a:txBody>
                  <a:tcPr marL="9120" marR="9120" marT="9120" marB="0" anchor="b"/>
                </a:tc>
                <a:tc>
                  <a:txBody>
                    <a:bodyPr/>
                    <a:lstStyle/>
                    <a:p>
                      <a:pPr algn="l" fontAlgn="b"/>
                      <a:endParaRPr lang="en-US" sz="1100" b="0" i="0" u="none" strike="noStrike" dirty="0">
                        <a:solidFill>
                          <a:srgbClr val="000000"/>
                        </a:solidFill>
                        <a:effectLst/>
                        <a:latin typeface="Calibri"/>
                      </a:endParaRPr>
                    </a:p>
                  </a:txBody>
                  <a:tcPr marL="9120" marR="9120" marT="9120" marB="0" anchor="b"/>
                </a:tc>
                <a:tc>
                  <a:txBody>
                    <a:bodyPr/>
                    <a:lstStyle/>
                    <a:p>
                      <a:pPr algn="l" fontAlgn="b"/>
                      <a:endParaRPr lang="en-US" sz="1100" b="0" i="0" u="none" strike="noStrike" dirty="0">
                        <a:solidFill>
                          <a:srgbClr val="000000"/>
                        </a:solidFill>
                        <a:effectLst/>
                        <a:latin typeface="Calibri"/>
                      </a:endParaRPr>
                    </a:p>
                  </a:txBody>
                  <a:tcPr marL="9120" marR="9120" marT="9120" marB="0" anchor="b"/>
                </a:tc>
                <a:tc>
                  <a:txBody>
                    <a:bodyPr/>
                    <a:lstStyle/>
                    <a:p>
                      <a:pPr algn="l" fontAlgn="b"/>
                      <a:endParaRPr lang="en-US" sz="1100" b="0" i="0" u="none" strike="noStrike" dirty="0">
                        <a:solidFill>
                          <a:srgbClr val="000000"/>
                        </a:solidFill>
                        <a:effectLst/>
                        <a:latin typeface="Calibri"/>
                      </a:endParaRPr>
                    </a:p>
                  </a:txBody>
                  <a:tcPr marL="9120" marR="9120" marT="9120" marB="0" anchor="b"/>
                </a:tc>
                <a:tc gridSpan="3">
                  <a:txBody>
                    <a:bodyPr/>
                    <a:lstStyle/>
                    <a:p>
                      <a:pPr algn="l" fontAlgn="b"/>
                      <a:r>
                        <a:rPr lang="en-US" sz="1100" u="none" strike="noStrike" dirty="0">
                          <a:effectLst/>
                        </a:rPr>
                        <a:t>(*) overestimated due to</a:t>
                      </a:r>
                      <a:endParaRPr lang="en-US" sz="1100" b="0" i="0" u="none" strike="noStrike" dirty="0">
                        <a:solidFill>
                          <a:srgbClr val="000000"/>
                        </a:solidFill>
                        <a:effectLst/>
                        <a:latin typeface="Calibri"/>
                      </a:endParaRPr>
                    </a:p>
                  </a:txBody>
                  <a:tcPr marL="9120" marR="9120" marT="9120" marB="0" anchor="b"/>
                </a:tc>
                <a:tc hMerge="1">
                  <a:txBody>
                    <a:bodyPr/>
                    <a:lstStyle/>
                    <a:p>
                      <a:endParaRPr lang="en-US"/>
                    </a:p>
                  </a:txBody>
                  <a:tcPr/>
                </a:tc>
                <a:tc hMerge="1">
                  <a:txBody>
                    <a:bodyPr/>
                    <a:lstStyle/>
                    <a:p>
                      <a:endParaRPr lang="en-US"/>
                    </a:p>
                  </a:txBody>
                  <a:tcPr/>
                </a:tc>
              </a:tr>
              <a:tr h="182391">
                <a:tc>
                  <a:txBody>
                    <a:bodyPr/>
                    <a:lstStyle/>
                    <a:p>
                      <a:pPr algn="l" fontAlgn="b"/>
                      <a:endParaRPr lang="en-US" sz="1100" b="0" i="0" u="none" strike="noStrike" dirty="0">
                        <a:solidFill>
                          <a:srgbClr val="000000"/>
                        </a:solidFill>
                        <a:effectLst/>
                        <a:latin typeface="Calibri"/>
                      </a:endParaRPr>
                    </a:p>
                  </a:txBody>
                  <a:tcPr marL="9120" marR="9120" marT="9120" marB="0" anchor="b"/>
                </a:tc>
                <a:tc>
                  <a:txBody>
                    <a:bodyPr/>
                    <a:lstStyle/>
                    <a:p>
                      <a:pPr algn="l" fontAlgn="b"/>
                      <a:endParaRPr lang="en-US" sz="1100" b="0" i="0" u="none" strike="noStrike" dirty="0">
                        <a:solidFill>
                          <a:srgbClr val="000000"/>
                        </a:solidFill>
                        <a:effectLst/>
                        <a:latin typeface="Calibri"/>
                      </a:endParaRPr>
                    </a:p>
                  </a:txBody>
                  <a:tcPr marL="9120" marR="9120" marT="9120" marB="0" anchor="b"/>
                </a:tc>
                <a:tc>
                  <a:txBody>
                    <a:bodyPr/>
                    <a:lstStyle/>
                    <a:p>
                      <a:pPr algn="l" fontAlgn="b"/>
                      <a:endParaRPr lang="en-US" sz="1100" b="0" i="0" u="none" strike="noStrike" dirty="0">
                        <a:solidFill>
                          <a:srgbClr val="000000"/>
                        </a:solidFill>
                        <a:effectLst/>
                        <a:latin typeface="Calibri"/>
                      </a:endParaRPr>
                    </a:p>
                  </a:txBody>
                  <a:tcPr marL="9120" marR="9120" marT="9120" marB="0" anchor="b"/>
                </a:tc>
                <a:tc>
                  <a:txBody>
                    <a:bodyPr/>
                    <a:lstStyle/>
                    <a:p>
                      <a:pPr algn="l" fontAlgn="b"/>
                      <a:endParaRPr lang="en-US" sz="1100" b="0" i="0" u="none" strike="noStrike" dirty="0">
                        <a:solidFill>
                          <a:srgbClr val="000000"/>
                        </a:solidFill>
                        <a:effectLst/>
                        <a:latin typeface="Calibri"/>
                      </a:endParaRPr>
                    </a:p>
                  </a:txBody>
                  <a:tcPr marL="9120" marR="9120" marT="9120" marB="0" anchor="b"/>
                </a:tc>
                <a:tc>
                  <a:txBody>
                    <a:bodyPr/>
                    <a:lstStyle/>
                    <a:p>
                      <a:pPr algn="l" fontAlgn="b"/>
                      <a:endParaRPr lang="en-US" sz="1100" b="0" i="0" u="none" strike="noStrike" dirty="0">
                        <a:solidFill>
                          <a:srgbClr val="000000"/>
                        </a:solidFill>
                        <a:effectLst/>
                        <a:latin typeface="Calibri"/>
                      </a:endParaRPr>
                    </a:p>
                  </a:txBody>
                  <a:tcPr marL="9120" marR="9120" marT="9120" marB="0" anchor="b"/>
                </a:tc>
                <a:tc>
                  <a:txBody>
                    <a:bodyPr/>
                    <a:lstStyle/>
                    <a:p>
                      <a:pPr algn="l" fontAlgn="b"/>
                      <a:endParaRPr lang="en-US" sz="1100" b="0" i="0" u="none" strike="noStrike" dirty="0">
                        <a:solidFill>
                          <a:srgbClr val="000000"/>
                        </a:solidFill>
                        <a:effectLst/>
                        <a:latin typeface="Calibri"/>
                      </a:endParaRPr>
                    </a:p>
                  </a:txBody>
                  <a:tcPr marL="9120" marR="9120" marT="9120" marB="0" anchor="b"/>
                </a:tc>
                <a:tc>
                  <a:txBody>
                    <a:bodyPr/>
                    <a:lstStyle/>
                    <a:p>
                      <a:pPr algn="l" fontAlgn="b"/>
                      <a:endParaRPr lang="en-US" sz="1100" b="0" i="0" u="none" strike="noStrike" dirty="0">
                        <a:solidFill>
                          <a:srgbClr val="000000"/>
                        </a:solidFill>
                        <a:effectLst/>
                        <a:latin typeface="Calibri"/>
                      </a:endParaRPr>
                    </a:p>
                  </a:txBody>
                  <a:tcPr marL="9120" marR="9120" marT="9120" marB="0" anchor="b"/>
                </a:tc>
                <a:tc>
                  <a:txBody>
                    <a:bodyPr/>
                    <a:lstStyle/>
                    <a:p>
                      <a:pPr algn="l" fontAlgn="b"/>
                      <a:endParaRPr lang="en-US" sz="1100" b="0" i="0" u="none" strike="noStrike" dirty="0">
                        <a:solidFill>
                          <a:srgbClr val="000000"/>
                        </a:solidFill>
                        <a:effectLst/>
                        <a:latin typeface="Calibri"/>
                      </a:endParaRPr>
                    </a:p>
                  </a:txBody>
                  <a:tcPr marL="9120" marR="9120" marT="9120" marB="0" anchor="b"/>
                </a:tc>
                <a:tc gridSpan="3">
                  <a:txBody>
                    <a:bodyPr/>
                    <a:lstStyle/>
                    <a:p>
                      <a:pPr algn="l" fontAlgn="b"/>
                      <a:r>
                        <a:rPr lang="en-US" sz="1100" u="none" strike="noStrike" dirty="0">
                          <a:effectLst/>
                        </a:rPr>
                        <a:t>use of MAX execution times</a:t>
                      </a:r>
                      <a:endParaRPr lang="en-US" sz="1100" b="0" i="0" u="none" strike="noStrike" dirty="0">
                        <a:solidFill>
                          <a:srgbClr val="000000"/>
                        </a:solidFill>
                        <a:effectLst/>
                        <a:latin typeface="Calibri"/>
                      </a:endParaRPr>
                    </a:p>
                  </a:txBody>
                  <a:tcPr marL="9120" marR="9120" marT="9120" marB="0" anchor="b"/>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2480405355"/>
      </p:ext>
    </p:extLst>
  </p:cSld>
  <p:clrMapOvr>
    <a:masterClrMapping/>
  </p:clrMapOvr>
  <p:transition xmlns:p14="http://schemas.microsoft.com/office/powerpoint/2010/mai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Telescope Board Interrupt Analysis</a:t>
            </a:r>
            <a:endParaRPr lang="en-US" dirty="0"/>
          </a:p>
        </p:txBody>
      </p:sp>
      <p:graphicFrame>
        <p:nvGraphicFramePr>
          <p:cNvPr id="3" name="Table 2"/>
          <p:cNvGraphicFramePr>
            <a:graphicFrameLocks noGrp="1"/>
          </p:cNvGraphicFramePr>
          <p:nvPr/>
        </p:nvGraphicFramePr>
        <p:xfrm>
          <a:off x="358775" y="1822450"/>
          <a:ext cx="8426449" cy="3213121"/>
        </p:xfrm>
        <a:graphic>
          <a:graphicData uri="http://schemas.openxmlformats.org/drawingml/2006/table">
            <a:tbl>
              <a:tblPr>
                <a:tableStyleId>{5C22544A-7EE6-4342-B048-85BDC9FD1C3A}</a:tableStyleId>
              </a:tblPr>
              <a:tblGrid>
                <a:gridCol w="945739"/>
                <a:gridCol w="545291"/>
                <a:gridCol w="749775"/>
                <a:gridCol w="673093"/>
                <a:gridCol w="775336"/>
                <a:gridCol w="852017"/>
                <a:gridCol w="783856"/>
                <a:gridCol w="738415"/>
                <a:gridCol w="727054"/>
                <a:gridCol w="545291"/>
                <a:gridCol w="545291"/>
                <a:gridCol w="545291"/>
              </a:tblGrid>
              <a:tr h="170576">
                <a:tc gridSpan="3">
                  <a:txBody>
                    <a:bodyPr/>
                    <a:lstStyle/>
                    <a:p>
                      <a:pPr algn="l" fontAlgn="b"/>
                      <a:r>
                        <a:rPr lang="en-US" sz="1000" u="none" strike="noStrike" dirty="0">
                          <a:effectLst/>
                        </a:rPr>
                        <a:t>Telescope Board Interrupt Analysis</a:t>
                      </a:r>
                      <a:endParaRPr lang="en-US" sz="1000" b="0" i="0" u="none" strike="noStrike" dirty="0">
                        <a:solidFill>
                          <a:srgbClr val="000000"/>
                        </a:solidFill>
                        <a:effectLst/>
                        <a:latin typeface="Calibri"/>
                      </a:endParaRPr>
                    </a:p>
                  </a:txBody>
                  <a:tcPr marL="8529" marR="8529" marT="8529" marB="0" anchor="b"/>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dirty="0">
                        <a:solidFill>
                          <a:srgbClr val="000000"/>
                        </a:solidFill>
                        <a:effectLst/>
                        <a:latin typeface="Calibri"/>
                      </a:endParaRPr>
                    </a:p>
                  </a:txBody>
                  <a:tcPr marL="8529" marR="8529" marT="8529" marB="0" anchor="b"/>
                </a:tc>
                <a:tc>
                  <a:txBody>
                    <a:bodyPr/>
                    <a:lstStyle/>
                    <a:p>
                      <a:pPr algn="l" fontAlgn="b"/>
                      <a:endParaRPr lang="en-US" sz="1000" b="0" i="0" u="none" strike="noStrike" dirty="0">
                        <a:solidFill>
                          <a:srgbClr val="000000"/>
                        </a:solidFill>
                        <a:effectLst/>
                        <a:latin typeface="Calibri"/>
                      </a:endParaRPr>
                    </a:p>
                  </a:txBody>
                  <a:tcPr marL="8529" marR="8529" marT="8529" marB="0" anchor="b"/>
                </a:tc>
                <a:tc>
                  <a:txBody>
                    <a:bodyPr/>
                    <a:lstStyle/>
                    <a:p>
                      <a:pPr algn="l" fontAlgn="b"/>
                      <a:endParaRPr lang="en-US" sz="1000" b="0" i="0" u="none" strike="noStrike" dirty="0">
                        <a:solidFill>
                          <a:srgbClr val="000000"/>
                        </a:solidFill>
                        <a:effectLst/>
                        <a:latin typeface="Calibri"/>
                      </a:endParaRPr>
                    </a:p>
                  </a:txBody>
                  <a:tcPr marL="8529" marR="8529" marT="8529" marB="0" anchor="b"/>
                </a:tc>
                <a:tc>
                  <a:txBody>
                    <a:bodyPr/>
                    <a:lstStyle/>
                    <a:p>
                      <a:pPr algn="l" fontAlgn="b"/>
                      <a:endParaRPr lang="en-US" sz="1000" b="0" i="0" u="none" strike="noStrike" dirty="0">
                        <a:solidFill>
                          <a:srgbClr val="000000"/>
                        </a:solidFill>
                        <a:effectLst/>
                        <a:latin typeface="Calibri"/>
                      </a:endParaRPr>
                    </a:p>
                  </a:txBody>
                  <a:tcPr marL="8529" marR="8529" marT="8529" marB="0" anchor="b"/>
                </a:tc>
                <a:tc>
                  <a:txBody>
                    <a:bodyPr/>
                    <a:lstStyle/>
                    <a:p>
                      <a:pPr algn="l" fontAlgn="b"/>
                      <a:endParaRPr lang="en-US" sz="1000" b="0" i="0" u="none" strike="noStrike" dirty="0">
                        <a:solidFill>
                          <a:srgbClr val="000000"/>
                        </a:solidFill>
                        <a:effectLst/>
                        <a:latin typeface="Calibri"/>
                      </a:endParaRPr>
                    </a:p>
                  </a:txBody>
                  <a:tcPr marL="8529" marR="8529" marT="8529" marB="0" anchor="b"/>
                </a:tc>
                <a:tc>
                  <a:txBody>
                    <a:bodyPr/>
                    <a:lstStyle/>
                    <a:p>
                      <a:pPr algn="l" fontAlgn="b"/>
                      <a:endParaRPr lang="en-US" sz="1000" b="0" i="0" u="none" strike="noStrike" dirty="0">
                        <a:solidFill>
                          <a:srgbClr val="000000"/>
                        </a:solidFill>
                        <a:effectLst/>
                        <a:latin typeface="Calibri"/>
                      </a:endParaRPr>
                    </a:p>
                  </a:txBody>
                  <a:tcPr marL="8529" marR="8529" marT="8529" marB="0" anchor="b"/>
                </a:tc>
                <a:tc>
                  <a:txBody>
                    <a:bodyPr/>
                    <a:lstStyle/>
                    <a:p>
                      <a:pPr algn="l" fontAlgn="b"/>
                      <a:endParaRPr lang="en-US" sz="1000" b="0" i="0" u="none" strike="noStrike" dirty="0">
                        <a:solidFill>
                          <a:srgbClr val="000000"/>
                        </a:solidFill>
                        <a:effectLst/>
                        <a:latin typeface="Calibri"/>
                      </a:endParaRPr>
                    </a:p>
                  </a:txBody>
                  <a:tcPr marL="8529" marR="8529" marT="8529" marB="0" anchor="b"/>
                </a:tc>
                <a:tc>
                  <a:txBody>
                    <a:bodyPr/>
                    <a:lstStyle/>
                    <a:p>
                      <a:pPr algn="l" fontAlgn="b"/>
                      <a:endParaRPr lang="en-US" sz="1000" b="0" i="0" u="none" strike="noStrike" dirty="0">
                        <a:solidFill>
                          <a:srgbClr val="000000"/>
                        </a:solidFill>
                        <a:effectLst/>
                        <a:latin typeface="Calibri"/>
                      </a:endParaRPr>
                    </a:p>
                  </a:txBody>
                  <a:tcPr marL="8529" marR="8529" marT="8529" marB="0" anchor="b"/>
                </a:tc>
                <a:tc>
                  <a:txBody>
                    <a:bodyPr/>
                    <a:lstStyle/>
                    <a:p>
                      <a:pPr algn="l" fontAlgn="b"/>
                      <a:endParaRPr lang="en-US" sz="1000" b="0" i="0" u="none" strike="noStrike" dirty="0">
                        <a:solidFill>
                          <a:srgbClr val="000000"/>
                        </a:solidFill>
                        <a:effectLst/>
                        <a:latin typeface="Calibri"/>
                      </a:endParaRPr>
                    </a:p>
                  </a:txBody>
                  <a:tcPr marL="8529" marR="8529" marT="8529" marB="0" anchor="b"/>
                </a:tc>
              </a:tr>
              <a:tr h="170576">
                <a:tc>
                  <a:txBody>
                    <a:bodyPr/>
                    <a:lstStyle/>
                    <a:p>
                      <a:pPr algn="l" fontAlgn="b"/>
                      <a:endParaRPr lang="en-US" sz="1000" b="0" i="0" u="none" strike="noStrike" dirty="0">
                        <a:solidFill>
                          <a:srgbClr val="000000"/>
                        </a:solidFill>
                        <a:effectLst/>
                        <a:latin typeface="Calibri"/>
                      </a:endParaRPr>
                    </a:p>
                  </a:txBody>
                  <a:tcPr marL="8529" marR="8529" marT="8529" marB="0" anchor="b"/>
                </a:tc>
                <a:tc>
                  <a:txBody>
                    <a:bodyPr/>
                    <a:lstStyle/>
                    <a:p>
                      <a:pPr algn="l" fontAlgn="b"/>
                      <a:endParaRPr lang="en-US" sz="1000" b="0" i="0" u="none" strike="noStrike" dirty="0">
                        <a:solidFill>
                          <a:srgbClr val="000000"/>
                        </a:solidFill>
                        <a:effectLst/>
                        <a:latin typeface="Calibri"/>
                      </a:endParaRPr>
                    </a:p>
                  </a:txBody>
                  <a:tcPr marL="8529" marR="8529" marT="8529" marB="0" anchor="b"/>
                </a:tc>
                <a:tc>
                  <a:txBody>
                    <a:bodyPr/>
                    <a:lstStyle/>
                    <a:p>
                      <a:pPr algn="l" fontAlgn="b"/>
                      <a:endParaRPr lang="en-US" sz="1000" b="0" i="0" u="none" strike="noStrike" dirty="0">
                        <a:solidFill>
                          <a:srgbClr val="000000"/>
                        </a:solidFill>
                        <a:effectLst/>
                        <a:latin typeface="Calibri"/>
                      </a:endParaRPr>
                    </a:p>
                  </a:txBody>
                  <a:tcPr marL="8529" marR="8529" marT="8529" marB="0" anchor="b"/>
                </a:tc>
                <a:tc>
                  <a:txBody>
                    <a:bodyPr/>
                    <a:lstStyle/>
                    <a:p>
                      <a:pPr algn="l" fontAlgn="b"/>
                      <a:endParaRPr lang="en-US" sz="1000" b="0" i="0" u="none" strike="noStrike" dirty="0">
                        <a:solidFill>
                          <a:srgbClr val="000000"/>
                        </a:solidFill>
                        <a:effectLst/>
                        <a:latin typeface="Calibri"/>
                      </a:endParaRPr>
                    </a:p>
                  </a:txBody>
                  <a:tcPr marL="8529" marR="8529" marT="8529" marB="0" anchor="b"/>
                </a:tc>
                <a:tc>
                  <a:txBody>
                    <a:bodyPr/>
                    <a:lstStyle/>
                    <a:p>
                      <a:pPr algn="l" fontAlgn="b"/>
                      <a:endParaRPr lang="en-US" sz="1000" b="0" i="0" u="none" strike="noStrike" dirty="0">
                        <a:solidFill>
                          <a:srgbClr val="000000"/>
                        </a:solidFill>
                        <a:effectLst/>
                        <a:latin typeface="Calibri"/>
                      </a:endParaRPr>
                    </a:p>
                  </a:txBody>
                  <a:tcPr marL="8529" marR="8529" marT="8529" marB="0" anchor="b"/>
                </a:tc>
                <a:tc>
                  <a:txBody>
                    <a:bodyPr/>
                    <a:lstStyle/>
                    <a:p>
                      <a:pPr algn="l" fontAlgn="b"/>
                      <a:endParaRPr lang="en-US" sz="1000" b="0" i="0" u="none" strike="noStrike" dirty="0">
                        <a:solidFill>
                          <a:srgbClr val="000000"/>
                        </a:solidFill>
                        <a:effectLst/>
                        <a:latin typeface="Calibri"/>
                      </a:endParaRPr>
                    </a:p>
                  </a:txBody>
                  <a:tcPr marL="8529" marR="8529" marT="8529" marB="0" anchor="b"/>
                </a:tc>
                <a:tc>
                  <a:txBody>
                    <a:bodyPr/>
                    <a:lstStyle/>
                    <a:p>
                      <a:pPr algn="l" fontAlgn="b"/>
                      <a:endParaRPr lang="en-US" sz="1000" b="0" i="0" u="none" strike="noStrike" dirty="0">
                        <a:solidFill>
                          <a:srgbClr val="000000"/>
                        </a:solidFill>
                        <a:effectLst/>
                        <a:latin typeface="Calibri"/>
                      </a:endParaRPr>
                    </a:p>
                  </a:txBody>
                  <a:tcPr marL="8529" marR="8529" marT="8529" marB="0" anchor="b"/>
                </a:tc>
                <a:tc>
                  <a:txBody>
                    <a:bodyPr/>
                    <a:lstStyle/>
                    <a:p>
                      <a:pPr algn="l" fontAlgn="b"/>
                      <a:endParaRPr lang="en-US" sz="1000" b="0" i="0" u="none" strike="noStrike" dirty="0">
                        <a:solidFill>
                          <a:srgbClr val="000000"/>
                        </a:solidFill>
                        <a:effectLst/>
                        <a:latin typeface="Calibri"/>
                      </a:endParaRPr>
                    </a:p>
                  </a:txBody>
                  <a:tcPr marL="8529" marR="8529" marT="8529" marB="0" anchor="b"/>
                </a:tc>
                <a:tc>
                  <a:txBody>
                    <a:bodyPr/>
                    <a:lstStyle/>
                    <a:p>
                      <a:pPr algn="l" fontAlgn="b"/>
                      <a:endParaRPr lang="en-US" sz="1000" b="0" i="0" u="none" strike="noStrike" dirty="0">
                        <a:solidFill>
                          <a:srgbClr val="000000"/>
                        </a:solidFill>
                        <a:effectLst/>
                        <a:latin typeface="Calibri"/>
                      </a:endParaRPr>
                    </a:p>
                  </a:txBody>
                  <a:tcPr marL="8529" marR="8529" marT="8529" marB="0" anchor="b"/>
                </a:tc>
                <a:tc>
                  <a:txBody>
                    <a:bodyPr/>
                    <a:lstStyle/>
                    <a:p>
                      <a:pPr algn="l" fontAlgn="b"/>
                      <a:endParaRPr lang="en-US" sz="1000" b="0" i="0" u="none" strike="noStrike" dirty="0">
                        <a:solidFill>
                          <a:srgbClr val="000000"/>
                        </a:solidFill>
                        <a:effectLst/>
                        <a:latin typeface="Calibri"/>
                      </a:endParaRPr>
                    </a:p>
                  </a:txBody>
                  <a:tcPr marL="8529" marR="8529" marT="8529" marB="0" anchor="b"/>
                </a:tc>
                <a:tc>
                  <a:txBody>
                    <a:bodyPr/>
                    <a:lstStyle/>
                    <a:p>
                      <a:pPr algn="l" fontAlgn="b"/>
                      <a:endParaRPr lang="en-US" sz="1000" b="0" i="0" u="none" strike="noStrike" dirty="0">
                        <a:solidFill>
                          <a:srgbClr val="000000"/>
                        </a:solidFill>
                        <a:effectLst/>
                        <a:latin typeface="Calibri"/>
                      </a:endParaRPr>
                    </a:p>
                  </a:txBody>
                  <a:tcPr marL="8529" marR="8529" marT="8529" marB="0" anchor="b"/>
                </a:tc>
                <a:tc>
                  <a:txBody>
                    <a:bodyPr/>
                    <a:lstStyle/>
                    <a:p>
                      <a:pPr algn="l" fontAlgn="b"/>
                      <a:endParaRPr lang="en-US" sz="1000" b="0" i="0" u="none" strike="noStrike" dirty="0">
                        <a:solidFill>
                          <a:srgbClr val="000000"/>
                        </a:solidFill>
                        <a:effectLst/>
                        <a:latin typeface="Calibri"/>
                      </a:endParaRPr>
                    </a:p>
                  </a:txBody>
                  <a:tcPr marL="8529" marR="8529" marT="8529" marB="0" anchor="b"/>
                </a:tc>
              </a:tr>
              <a:tr h="170576">
                <a:tc>
                  <a:txBody>
                    <a:bodyPr/>
                    <a:lstStyle/>
                    <a:p>
                      <a:pPr algn="l" fontAlgn="b"/>
                      <a:r>
                        <a:rPr lang="en-US" sz="1000" u="none" strike="noStrike" dirty="0">
                          <a:effectLst/>
                        </a:rPr>
                        <a:t>desciption</a:t>
                      </a:r>
                      <a:endParaRPr lang="en-US" sz="1000" b="0" i="0" u="none" strike="noStrike" dirty="0">
                        <a:solidFill>
                          <a:srgbClr val="000000"/>
                        </a:solidFill>
                        <a:effectLst/>
                        <a:latin typeface="Calibri"/>
                      </a:endParaRPr>
                    </a:p>
                  </a:txBody>
                  <a:tcPr marL="8529" marR="8529" marT="8529" marB="0" anchor="b"/>
                </a:tc>
                <a:tc>
                  <a:txBody>
                    <a:bodyPr/>
                    <a:lstStyle/>
                    <a:p>
                      <a:pPr algn="l" fontAlgn="b"/>
                      <a:r>
                        <a:rPr lang="en-US" sz="1000" u="none" strike="noStrike" dirty="0">
                          <a:effectLst/>
                        </a:rPr>
                        <a:t>priority</a:t>
                      </a:r>
                      <a:endParaRPr lang="en-US" sz="1000" b="0" i="0" u="none" strike="noStrike" dirty="0">
                        <a:solidFill>
                          <a:srgbClr val="000000"/>
                        </a:solidFill>
                        <a:effectLst/>
                        <a:latin typeface="Calibri"/>
                      </a:endParaRPr>
                    </a:p>
                  </a:txBody>
                  <a:tcPr marL="8529" marR="8529" marT="8529" marB="0" anchor="b"/>
                </a:tc>
                <a:tc>
                  <a:txBody>
                    <a:bodyPr/>
                    <a:lstStyle/>
                    <a:p>
                      <a:pPr algn="l" fontAlgn="b"/>
                      <a:r>
                        <a:rPr lang="en-US" sz="1000" u="none" strike="noStrike" dirty="0">
                          <a:effectLst/>
                        </a:rPr>
                        <a:t>maximum</a:t>
                      </a:r>
                      <a:endParaRPr lang="en-US" sz="1000" b="0" i="0" u="none" strike="noStrike" dirty="0">
                        <a:solidFill>
                          <a:srgbClr val="000000"/>
                        </a:solidFill>
                        <a:effectLst/>
                        <a:latin typeface="Calibri"/>
                      </a:endParaRPr>
                    </a:p>
                  </a:txBody>
                  <a:tcPr marL="8529" marR="8529" marT="8529" marB="0" anchor="b"/>
                </a:tc>
                <a:tc>
                  <a:txBody>
                    <a:bodyPr/>
                    <a:lstStyle/>
                    <a:p>
                      <a:pPr algn="l" fontAlgn="b"/>
                      <a:r>
                        <a:rPr lang="en-US" sz="1000" u="none" strike="noStrike" dirty="0">
                          <a:effectLst/>
                        </a:rPr>
                        <a:t>maximum</a:t>
                      </a:r>
                      <a:endParaRPr lang="en-US" sz="1000" b="0" i="0" u="none" strike="noStrike" dirty="0">
                        <a:solidFill>
                          <a:srgbClr val="000000"/>
                        </a:solidFill>
                        <a:effectLst/>
                        <a:latin typeface="Calibri"/>
                      </a:endParaRPr>
                    </a:p>
                  </a:txBody>
                  <a:tcPr marL="8529" marR="8529" marT="8529" marB="0" anchor="b"/>
                </a:tc>
                <a:tc>
                  <a:txBody>
                    <a:bodyPr/>
                    <a:lstStyle/>
                    <a:p>
                      <a:pPr algn="l" fontAlgn="b"/>
                      <a:r>
                        <a:rPr lang="en-US" sz="1000" u="none" strike="noStrike" dirty="0">
                          <a:effectLst/>
                        </a:rPr>
                        <a:t>min interrupt</a:t>
                      </a:r>
                      <a:endParaRPr lang="en-US" sz="1000" b="0" i="0" u="none" strike="noStrike" dirty="0">
                        <a:solidFill>
                          <a:srgbClr val="000000"/>
                        </a:solidFill>
                        <a:effectLst/>
                        <a:latin typeface="Calibri"/>
                      </a:endParaRPr>
                    </a:p>
                  </a:txBody>
                  <a:tcPr marL="8529" marR="8529" marT="8529" marB="0" anchor="b"/>
                </a:tc>
                <a:tc>
                  <a:txBody>
                    <a:bodyPr/>
                    <a:lstStyle/>
                    <a:p>
                      <a:pPr algn="l" fontAlgn="b"/>
                      <a:r>
                        <a:rPr lang="en-US" sz="1000" u="none" strike="noStrike" dirty="0">
                          <a:effectLst/>
                        </a:rPr>
                        <a:t>max allowed</a:t>
                      </a:r>
                      <a:endParaRPr lang="en-US" sz="1000" b="0" i="0" u="none" strike="noStrike" dirty="0">
                        <a:solidFill>
                          <a:srgbClr val="000000"/>
                        </a:solidFill>
                        <a:effectLst/>
                        <a:latin typeface="Calibri"/>
                      </a:endParaRPr>
                    </a:p>
                  </a:txBody>
                  <a:tcPr marL="8529" marR="8529" marT="8529" marB="0" anchor="b"/>
                </a:tc>
                <a:tc>
                  <a:txBody>
                    <a:bodyPr/>
                    <a:lstStyle/>
                    <a:p>
                      <a:pPr algn="l" fontAlgn="b"/>
                      <a:r>
                        <a:rPr lang="en-US" sz="1000" u="none" strike="noStrike" dirty="0">
                          <a:effectLst/>
                        </a:rPr>
                        <a:t>maximum</a:t>
                      </a:r>
                      <a:endParaRPr lang="en-US" sz="1000" b="0" i="0" u="none" strike="noStrike" dirty="0">
                        <a:solidFill>
                          <a:srgbClr val="000000"/>
                        </a:solidFill>
                        <a:effectLst/>
                        <a:latin typeface="Calibri"/>
                      </a:endParaRPr>
                    </a:p>
                  </a:txBody>
                  <a:tcPr marL="8529" marR="8529" marT="8529" marB="0" anchor="b"/>
                </a:tc>
                <a:tc>
                  <a:txBody>
                    <a:bodyPr/>
                    <a:lstStyle/>
                    <a:p>
                      <a:pPr algn="l" fontAlgn="b"/>
                      <a:r>
                        <a:rPr lang="en-US" sz="1000" u="none" strike="noStrike" dirty="0">
                          <a:effectLst/>
                        </a:rPr>
                        <a:t>average</a:t>
                      </a:r>
                      <a:endParaRPr lang="en-US" sz="1000" b="0" i="0" u="none" strike="noStrike" dirty="0">
                        <a:solidFill>
                          <a:srgbClr val="000000"/>
                        </a:solidFill>
                        <a:effectLst/>
                        <a:latin typeface="Calibri"/>
                      </a:endParaRPr>
                    </a:p>
                  </a:txBody>
                  <a:tcPr marL="8529" marR="8529" marT="8529" marB="0" anchor="b"/>
                </a:tc>
                <a:tc>
                  <a:txBody>
                    <a:bodyPr/>
                    <a:lstStyle/>
                    <a:p>
                      <a:pPr algn="l" fontAlgn="b"/>
                      <a:r>
                        <a:rPr lang="en-US" sz="1000" u="none" strike="noStrike" dirty="0">
                          <a:effectLst/>
                        </a:rPr>
                        <a:t>average (*)</a:t>
                      </a:r>
                      <a:endParaRPr lang="en-US" sz="1000" b="0" i="0" u="none" strike="noStrike" dirty="0">
                        <a:solidFill>
                          <a:srgbClr val="000000"/>
                        </a:solidFill>
                        <a:effectLst/>
                        <a:latin typeface="Calibri"/>
                      </a:endParaRPr>
                    </a:p>
                  </a:txBody>
                  <a:tcPr marL="8529" marR="8529" marT="8529" marB="0" anchor="b"/>
                </a:tc>
                <a:tc>
                  <a:txBody>
                    <a:bodyPr/>
                    <a:lstStyle/>
                    <a:p>
                      <a:pPr algn="l" fontAlgn="b"/>
                      <a:endParaRPr lang="en-US" sz="1000" b="0" i="0" u="none" strike="noStrike" dirty="0">
                        <a:solidFill>
                          <a:srgbClr val="000000"/>
                        </a:solidFill>
                        <a:effectLst/>
                        <a:latin typeface="Calibri"/>
                      </a:endParaRPr>
                    </a:p>
                  </a:txBody>
                  <a:tcPr marL="8529" marR="8529" marT="8529" marB="0" anchor="b"/>
                </a:tc>
                <a:tc>
                  <a:txBody>
                    <a:bodyPr/>
                    <a:lstStyle/>
                    <a:p>
                      <a:pPr algn="l" fontAlgn="b"/>
                      <a:endParaRPr lang="en-US" sz="1000" b="0" i="0" u="none" strike="noStrike" dirty="0">
                        <a:solidFill>
                          <a:srgbClr val="000000"/>
                        </a:solidFill>
                        <a:effectLst/>
                        <a:latin typeface="Calibri"/>
                      </a:endParaRPr>
                    </a:p>
                  </a:txBody>
                  <a:tcPr marL="8529" marR="8529" marT="8529" marB="0" anchor="b"/>
                </a:tc>
                <a:tc>
                  <a:txBody>
                    <a:bodyPr/>
                    <a:lstStyle/>
                    <a:p>
                      <a:pPr algn="l" fontAlgn="b"/>
                      <a:endParaRPr lang="en-US" sz="1000" b="0" i="0" u="none" strike="noStrike" dirty="0">
                        <a:solidFill>
                          <a:srgbClr val="000000"/>
                        </a:solidFill>
                        <a:effectLst/>
                        <a:latin typeface="Calibri"/>
                      </a:endParaRPr>
                    </a:p>
                  </a:txBody>
                  <a:tcPr marL="8529" marR="8529" marT="8529" marB="0" anchor="b"/>
                </a:tc>
              </a:tr>
              <a:tr h="170576">
                <a:tc>
                  <a:txBody>
                    <a:bodyPr/>
                    <a:lstStyle/>
                    <a:p>
                      <a:pPr algn="l" fontAlgn="b"/>
                      <a:endParaRPr lang="en-US" sz="1000" b="0" i="0" u="none" strike="noStrike" dirty="0">
                        <a:solidFill>
                          <a:srgbClr val="000000"/>
                        </a:solidFill>
                        <a:effectLst/>
                        <a:latin typeface="Calibri"/>
                      </a:endParaRPr>
                    </a:p>
                  </a:txBody>
                  <a:tcPr marL="8529" marR="8529" marT="8529" marB="0" anchor="b"/>
                </a:tc>
                <a:tc>
                  <a:txBody>
                    <a:bodyPr/>
                    <a:lstStyle/>
                    <a:p>
                      <a:pPr algn="l" fontAlgn="b"/>
                      <a:endParaRPr lang="en-US" sz="1000" b="0" i="0" u="none" strike="noStrike" dirty="0">
                        <a:solidFill>
                          <a:srgbClr val="000000"/>
                        </a:solidFill>
                        <a:effectLst/>
                        <a:latin typeface="Calibri"/>
                      </a:endParaRPr>
                    </a:p>
                  </a:txBody>
                  <a:tcPr marL="8529" marR="8529" marT="8529" marB="0" anchor="b"/>
                </a:tc>
                <a:tc>
                  <a:txBody>
                    <a:bodyPr/>
                    <a:lstStyle/>
                    <a:p>
                      <a:pPr algn="l" fontAlgn="b"/>
                      <a:r>
                        <a:rPr lang="en-US" sz="1000" u="none" strike="noStrike" dirty="0">
                          <a:effectLst/>
                        </a:rPr>
                        <a:t>execution</a:t>
                      </a:r>
                      <a:endParaRPr lang="en-US" sz="1000" b="0" i="0" u="none" strike="noStrike" dirty="0">
                        <a:solidFill>
                          <a:srgbClr val="000000"/>
                        </a:solidFill>
                        <a:effectLst/>
                        <a:latin typeface="Calibri"/>
                      </a:endParaRPr>
                    </a:p>
                  </a:txBody>
                  <a:tcPr marL="8529" marR="8529" marT="8529" marB="0" anchor="b"/>
                </a:tc>
                <a:tc>
                  <a:txBody>
                    <a:bodyPr/>
                    <a:lstStyle/>
                    <a:p>
                      <a:pPr algn="l" fontAlgn="b"/>
                      <a:r>
                        <a:rPr lang="en-US" sz="1000" u="none" strike="noStrike" dirty="0">
                          <a:effectLst/>
                        </a:rPr>
                        <a:t>execution</a:t>
                      </a:r>
                      <a:endParaRPr lang="en-US" sz="1000" b="0" i="0" u="none" strike="noStrike" dirty="0">
                        <a:solidFill>
                          <a:srgbClr val="000000"/>
                        </a:solidFill>
                        <a:effectLst/>
                        <a:latin typeface="Calibri"/>
                      </a:endParaRPr>
                    </a:p>
                  </a:txBody>
                  <a:tcPr marL="8529" marR="8529" marT="8529" marB="0" anchor="b"/>
                </a:tc>
                <a:tc>
                  <a:txBody>
                    <a:bodyPr/>
                    <a:lstStyle/>
                    <a:p>
                      <a:pPr algn="l" fontAlgn="b"/>
                      <a:r>
                        <a:rPr lang="en-US" sz="1000" u="none" strike="noStrike" dirty="0">
                          <a:effectLst/>
                        </a:rPr>
                        <a:t>period (usec)</a:t>
                      </a:r>
                      <a:endParaRPr lang="en-US" sz="1000" b="0" i="0" u="none" strike="noStrike" dirty="0">
                        <a:solidFill>
                          <a:srgbClr val="000000"/>
                        </a:solidFill>
                        <a:effectLst/>
                        <a:latin typeface="Calibri"/>
                      </a:endParaRPr>
                    </a:p>
                  </a:txBody>
                  <a:tcPr marL="8529" marR="8529" marT="8529" marB="0" anchor="b"/>
                </a:tc>
                <a:tc>
                  <a:txBody>
                    <a:bodyPr/>
                    <a:lstStyle/>
                    <a:p>
                      <a:pPr algn="l" fontAlgn="b"/>
                      <a:r>
                        <a:rPr lang="en-US" sz="1000" u="none" strike="noStrike" dirty="0">
                          <a:effectLst/>
                        </a:rPr>
                        <a:t>servicing delay</a:t>
                      </a:r>
                      <a:endParaRPr lang="en-US" sz="1000" b="0" i="0" u="none" strike="noStrike" dirty="0">
                        <a:solidFill>
                          <a:srgbClr val="000000"/>
                        </a:solidFill>
                        <a:effectLst/>
                        <a:latin typeface="Calibri"/>
                      </a:endParaRPr>
                    </a:p>
                  </a:txBody>
                  <a:tcPr marL="8529" marR="8529" marT="8529" marB="0" anchor="b"/>
                </a:tc>
                <a:tc>
                  <a:txBody>
                    <a:bodyPr/>
                    <a:lstStyle/>
                    <a:p>
                      <a:pPr algn="l" fontAlgn="b"/>
                      <a:r>
                        <a:rPr lang="en-US" sz="1000" u="none" strike="noStrike" dirty="0">
                          <a:effectLst/>
                        </a:rPr>
                        <a:t>cpu load (%)</a:t>
                      </a:r>
                      <a:endParaRPr lang="en-US" sz="1000" b="0" i="0" u="none" strike="noStrike" dirty="0">
                        <a:solidFill>
                          <a:srgbClr val="000000"/>
                        </a:solidFill>
                        <a:effectLst/>
                        <a:latin typeface="Calibri"/>
                      </a:endParaRPr>
                    </a:p>
                  </a:txBody>
                  <a:tcPr marL="8529" marR="8529" marT="8529" marB="0" anchor="b"/>
                </a:tc>
                <a:tc>
                  <a:txBody>
                    <a:bodyPr/>
                    <a:lstStyle/>
                    <a:p>
                      <a:pPr algn="l" fontAlgn="b"/>
                      <a:r>
                        <a:rPr lang="en-US" sz="1000" u="none" strike="noStrike" dirty="0">
                          <a:effectLst/>
                        </a:rPr>
                        <a:t>rate (/sec)</a:t>
                      </a:r>
                      <a:endParaRPr lang="en-US" sz="1000" b="0" i="0" u="none" strike="noStrike" dirty="0">
                        <a:solidFill>
                          <a:srgbClr val="000000"/>
                        </a:solidFill>
                        <a:effectLst/>
                        <a:latin typeface="Calibri"/>
                      </a:endParaRPr>
                    </a:p>
                  </a:txBody>
                  <a:tcPr marL="8529" marR="8529" marT="8529" marB="0" anchor="b"/>
                </a:tc>
                <a:tc>
                  <a:txBody>
                    <a:bodyPr/>
                    <a:lstStyle/>
                    <a:p>
                      <a:pPr algn="l" fontAlgn="b"/>
                      <a:r>
                        <a:rPr lang="en-US" sz="1000" u="none" strike="noStrike" dirty="0">
                          <a:effectLst/>
                        </a:rPr>
                        <a:t>cpu load (%)</a:t>
                      </a:r>
                      <a:endParaRPr lang="en-US" sz="1000" b="0" i="0" u="none" strike="noStrike" dirty="0">
                        <a:solidFill>
                          <a:srgbClr val="000000"/>
                        </a:solidFill>
                        <a:effectLst/>
                        <a:latin typeface="Calibri"/>
                      </a:endParaRPr>
                    </a:p>
                  </a:txBody>
                  <a:tcPr marL="8529" marR="8529" marT="8529" marB="0" anchor="b"/>
                </a:tc>
                <a:tc>
                  <a:txBody>
                    <a:bodyPr/>
                    <a:lstStyle/>
                    <a:p>
                      <a:pPr algn="l" fontAlgn="b"/>
                      <a:endParaRPr lang="en-US" sz="1000" b="0" i="0" u="none" strike="noStrike" dirty="0">
                        <a:solidFill>
                          <a:srgbClr val="000000"/>
                        </a:solidFill>
                        <a:effectLst/>
                        <a:latin typeface="Calibri"/>
                      </a:endParaRPr>
                    </a:p>
                  </a:txBody>
                  <a:tcPr marL="8529" marR="8529" marT="8529" marB="0" anchor="b"/>
                </a:tc>
                <a:tc>
                  <a:txBody>
                    <a:bodyPr/>
                    <a:lstStyle/>
                    <a:p>
                      <a:pPr algn="l" fontAlgn="b"/>
                      <a:endParaRPr lang="en-US" sz="1000" b="0" i="0" u="none" strike="noStrike" dirty="0">
                        <a:solidFill>
                          <a:srgbClr val="000000"/>
                        </a:solidFill>
                        <a:effectLst/>
                        <a:latin typeface="Calibri"/>
                      </a:endParaRPr>
                    </a:p>
                  </a:txBody>
                  <a:tcPr marL="8529" marR="8529" marT="8529" marB="0" anchor="b"/>
                </a:tc>
                <a:tc>
                  <a:txBody>
                    <a:bodyPr/>
                    <a:lstStyle/>
                    <a:p>
                      <a:pPr algn="l" fontAlgn="b"/>
                      <a:endParaRPr lang="en-US" sz="1000" b="0" i="0" u="none" strike="noStrike" dirty="0">
                        <a:solidFill>
                          <a:srgbClr val="000000"/>
                        </a:solidFill>
                        <a:effectLst/>
                        <a:latin typeface="Calibri"/>
                      </a:endParaRPr>
                    </a:p>
                  </a:txBody>
                  <a:tcPr marL="8529" marR="8529" marT="8529" marB="0" anchor="b"/>
                </a:tc>
              </a:tr>
              <a:tr h="170576">
                <a:tc>
                  <a:txBody>
                    <a:bodyPr/>
                    <a:lstStyle/>
                    <a:p>
                      <a:pPr algn="l" fontAlgn="b"/>
                      <a:endParaRPr lang="en-US" sz="1000" b="0" i="0" u="none" strike="noStrike" dirty="0">
                        <a:solidFill>
                          <a:srgbClr val="000000"/>
                        </a:solidFill>
                        <a:effectLst/>
                        <a:latin typeface="Calibri"/>
                      </a:endParaRPr>
                    </a:p>
                  </a:txBody>
                  <a:tcPr marL="8529" marR="8529" marT="8529" marB="0" anchor="b"/>
                </a:tc>
                <a:tc>
                  <a:txBody>
                    <a:bodyPr/>
                    <a:lstStyle/>
                    <a:p>
                      <a:pPr algn="l" fontAlgn="b"/>
                      <a:endParaRPr lang="en-US" sz="1000" b="0" i="0" u="none" strike="noStrike" dirty="0">
                        <a:solidFill>
                          <a:srgbClr val="000000"/>
                        </a:solidFill>
                        <a:effectLst/>
                        <a:latin typeface="Calibri"/>
                      </a:endParaRPr>
                    </a:p>
                  </a:txBody>
                  <a:tcPr marL="8529" marR="8529" marT="8529" marB="0" anchor="b"/>
                </a:tc>
                <a:tc>
                  <a:txBody>
                    <a:bodyPr/>
                    <a:lstStyle/>
                    <a:p>
                      <a:pPr algn="l" fontAlgn="b"/>
                      <a:r>
                        <a:rPr lang="en-US" sz="1000" u="none" strike="noStrike" dirty="0">
                          <a:effectLst/>
                        </a:rPr>
                        <a:t>time (clocks)</a:t>
                      </a:r>
                      <a:endParaRPr lang="en-US" sz="1000" b="0" i="0" u="none" strike="noStrike" dirty="0">
                        <a:solidFill>
                          <a:srgbClr val="000000"/>
                        </a:solidFill>
                        <a:effectLst/>
                        <a:latin typeface="Calibri"/>
                      </a:endParaRPr>
                    </a:p>
                  </a:txBody>
                  <a:tcPr marL="8529" marR="8529" marT="8529" marB="0" anchor="b"/>
                </a:tc>
                <a:tc>
                  <a:txBody>
                    <a:bodyPr/>
                    <a:lstStyle/>
                    <a:p>
                      <a:pPr algn="l" fontAlgn="b"/>
                      <a:r>
                        <a:rPr lang="en-US" sz="1000" u="none" strike="noStrike" dirty="0">
                          <a:effectLst/>
                        </a:rPr>
                        <a:t>time (usec)</a:t>
                      </a:r>
                      <a:endParaRPr lang="en-US" sz="1000" b="0" i="0" u="none" strike="noStrike" dirty="0">
                        <a:solidFill>
                          <a:srgbClr val="000000"/>
                        </a:solidFill>
                        <a:effectLst/>
                        <a:latin typeface="Calibri"/>
                      </a:endParaRPr>
                    </a:p>
                  </a:txBody>
                  <a:tcPr marL="8529" marR="8529" marT="8529" marB="0" anchor="b"/>
                </a:tc>
                <a:tc>
                  <a:txBody>
                    <a:bodyPr/>
                    <a:lstStyle/>
                    <a:p>
                      <a:pPr algn="l" fontAlgn="b"/>
                      <a:endParaRPr lang="en-US" sz="1000" b="0" i="0" u="none" strike="noStrike" dirty="0">
                        <a:solidFill>
                          <a:srgbClr val="000000"/>
                        </a:solidFill>
                        <a:effectLst/>
                        <a:latin typeface="Calibri"/>
                      </a:endParaRPr>
                    </a:p>
                  </a:txBody>
                  <a:tcPr marL="8529" marR="8529" marT="8529" marB="0" anchor="b"/>
                </a:tc>
                <a:tc>
                  <a:txBody>
                    <a:bodyPr/>
                    <a:lstStyle/>
                    <a:p>
                      <a:pPr algn="l" fontAlgn="b"/>
                      <a:r>
                        <a:rPr lang="en-US" sz="1000" u="none" strike="noStrike" dirty="0">
                          <a:effectLst/>
                        </a:rPr>
                        <a:t>(usec)</a:t>
                      </a:r>
                      <a:endParaRPr lang="en-US" sz="1000" b="0" i="0" u="none" strike="noStrike" dirty="0">
                        <a:solidFill>
                          <a:srgbClr val="000000"/>
                        </a:solidFill>
                        <a:effectLst/>
                        <a:latin typeface="Calibri"/>
                      </a:endParaRPr>
                    </a:p>
                  </a:txBody>
                  <a:tcPr marL="8529" marR="8529" marT="8529" marB="0" anchor="b"/>
                </a:tc>
                <a:tc>
                  <a:txBody>
                    <a:bodyPr/>
                    <a:lstStyle/>
                    <a:p>
                      <a:pPr algn="l" fontAlgn="b"/>
                      <a:endParaRPr lang="en-US" sz="1000" b="0" i="0" u="none" strike="noStrike" dirty="0">
                        <a:solidFill>
                          <a:srgbClr val="000000"/>
                        </a:solidFill>
                        <a:effectLst/>
                        <a:latin typeface="Calibri"/>
                      </a:endParaRPr>
                    </a:p>
                  </a:txBody>
                  <a:tcPr marL="8529" marR="8529" marT="8529" marB="0" anchor="b"/>
                </a:tc>
                <a:tc>
                  <a:txBody>
                    <a:bodyPr/>
                    <a:lstStyle/>
                    <a:p>
                      <a:pPr algn="l" fontAlgn="b"/>
                      <a:endParaRPr lang="en-US" sz="1000" b="0" i="0" u="none" strike="noStrike" dirty="0">
                        <a:solidFill>
                          <a:srgbClr val="000000"/>
                        </a:solidFill>
                        <a:effectLst/>
                        <a:latin typeface="Calibri"/>
                      </a:endParaRPr>
                    </a:p>
                  </a:txBody>
                  <a:tcPr marL="8529" marR="8529" marT="8529" marB="0" anchor="b"/>
                </a:tc>
                <a:tc>
                  <a:txBody>
                    <a:bodyPr/>
                    <a:lstStyle/>
                    <a:p>
                      <a:pPr algn="l" fontAlgn="b"/>
                      <a:endParaRPr lang="en-US" sz="1000" b="0" i="0" u="none" strike="noStrike" dirty="0">
                        <a:solidFill>
                          <a:srgbClr val="000000"/>
                        </a:solidFill>
                        <a:effectLst/>
                        <a:latin typeface="Calibri"/>
                      </a:endParaRPr>
                    </a:p>
                  </a:txBody>
                  <a:tcPr marL="8529" marR="8529" marT="8529" marB="0" anchor="b"/>
                </a:tc>
                <a:tc>
                  <a:txBody>
                    <a:bodyPr/>
                    <a:lstStyle/>
                    <a:p>
                      <a:pPr algn="l" fontAlgn="b"/>
                      <a:endParaRPr lang="en-US" sz="1000" b="0" i="0" u="none" strike="noStrike" dirty="0">
                        <a:solidFill>
                          <a:srgbClr val="000000"/>
                        </a:solidFill>
                        <a:effectLst/>
                        <a:latin typeface="Calibri"/>
                      </a:endParaRPr>
                    </a:p>
                  </a:txBody>
                  <a:tcPr marL="8529" marR="8529" marT="8529" marB="0" anchor="b"/>
                </a:tc>
                <a:tc>
                  <a:txBody>
                    <a:bodyPr/>
                    <a:lstStyle/>
                    <a:p>
                      <a:pPr algn="l" fontAlgn="b"/>
                      <a:endParaRPr lang="en-US" sz="1000" b="0" i="0" u="none" strike="noStrike" dirty="0">
                        <a:solidFill>
                          <a:srgbClr val="000000"/>
                        </a:solidFill>
                        <a:effectLst/>
                        <a:latin typeface="Calibri"/>
                      </a:endParaRPr>
                    </a:p>
                  </a:txBody>
                  <a:tcPr marL="8529" marR="8529" marT="8529" marB="0" anchor="b"/>
                </a:tc>
                <a:tc>
                  <a:txBody>
                    <a:bodyPr/>
                    <a:lstStyle/>
                    <a:p>
                      <a:pPr algn="l" fontAlgn="b"/>
                      <a:endParaRPr lang="en-US" sz="1000" b="0" i="0" u="none" strike="noStrike" dirty="0">
                        <a:solidFill>
                          <a:srgbClr val="000000"/>
                        </a:solidFill>
                        <a:effectLst/>
                        <a:latin typeface="Calibri"/>
                      </a:endParaRPr>
                    </a:p>
                  </a:txBody>
                  <a:tcPr marL="8529" marR="8529" marT="8529" marB="0" anchor="b"/>
                </a:tc>
              </a:tr>
              <a:tr h="170576">
                <a:tc>
                  <a:txBody>
                    <a:bodyPr/>
                    <a:lstStyle/>
                    <a:p>
                      <a:pPr algn="l" fontAlgn="b"/>
                      <a:r>
                        <a:rPr lang="en-US" sz="1000" u="none" strike="noStrike" dirty="0">
                          <a:effectLst/>
                        </a:rPr>
                        <a:t>timer</a:t>
                      </a:r>
                      <a:endParaRPr lang="en-US" sz="1000" b="0" i="0" u="none" strike="noStrike" dirty="0">
                        <a:solidFill>
                          <a:srgbClr val="000000"/>
                        </a:solidFill>
                        <a:effectLst/>
                        <a:latin typeface="Calibri"/>
                      </a:endParaRPr>
                    </a:p>
                  </a:txBody>
                  <a:tcPr marL="8529" marR="8529" marT="8529" marB="0" anchor="b"/>
                </a:tc>
                <a:tc>
                  <a:txBody>
                    <a:bodyPr/>
                    <a:lstStyle/>
                    <a:p>
                      <a:pPr algn="r" fontAlgn="b"/>
                      <a:r>
                        <a:rPr lang="en-US" sz="1000" u="none" strike="noStrike" dirty="0">
                          <a:effectLst/>
                        </a:rPr>
                        <a:t>10</a:t>
                      </a:r>
                      <a:endParaRPr lang="en-US" sz="1000" b="0" i="0" u="none" strike="noStrike" dirty="0">
                        <a:solidFill>
                          <a:srgbClr val="000000"/>
                        </a:solidFill>
                        <a:effectLst/>
                        <a:latin typeface="Calibri"/>
                      </a:endParaRPr>
                    </a:p>
                  </a:txBody>
                  <a:tcPr marL="8529" marR="8529" marT="8529" marB="0" anchor="b"/>
                </a:tc>
                <a:tc>
                  <a:txBody>
                    <a:bodyPr/>
                    <a:lstStyle/>
                    <a:p>
                      <a:pPr algn="r" fontAlgn="b"/>
                      <a:r>
                        <a:rPr lang="en-US" sz="1000" u="none" strike="noStrike" dirty="0">
                          <a:effectLst/>
                        </a:rPr>
                        <a:t>475</a:t>
                      </a:r>
                      <a:endParaRPr lang="en-US" sz="1000" b="0" i="0" u="none" strike="noStrike" dirty="0">
                        <a:solidFill>
                          <a:srgbClr val="000000"/>
                        </a:solidFill>
                        <a:effectLst/>
                        <a:latin typeface="Calibri"/>
                      </a:endParaRPr>
                    </a:p>
                  </a:txBody>
                  <a:tcPr marL="8529" marR="8529" marT="8529" marB="0" anchor="b"/>
                </a:tc>
                <a:tc>
                  <a:txBody>
                    <a:bodyPr/>
                    <a:lstStyle/>
                    <a:p>
                      <a:pPr algn="r" fontAlgn="b"/>
                      <a:r>
                        <a:rPr lang="en-US" sz="1000" u="none" strike="noStrike" dirty="0">
                          <a:effectLst/>
                        </a:rPr>
                        <a:t>32.1</a:t>
                      </a:r>
                      <a:endParaRPr lang="en-US" sz="1000" b="0" i="0" u="none" strike="noStrike" dirty="0">
                        <a:solidFill>
                          <a:srgbClr val="000000"/>
                        </a:solidFill>
                        <a:effectLst/>
                        <a:latin typeface="Calibri"/>
                      </a:endParaRPr>
                    </a:p>
                  </a:txBody>
                  <a:tcPr marL="8529" marR="8529" marT="8529" marB="0" anchor="b"/>
                </a:tc>
                <a:tc>
                  <a:txBody>
                    <a:bodyPr/>
                    <a:lstStyle/>
                    <a:p>
                      <a:pPr algn="r" fontAlgn="b"/>
                      <a:r>
                        <a:rPr lang="en-US" sz="1000" u="none" strike="noStrike" dirty="0">
                          <a:effectLst/>
                        </a:rPr>
                        <a:t>2000</a:t>
                      </a:r>
                      <a:endParaRPr lang="en-US" sz="1000" b="0" i="0" u="none" strike="noStrike" dirty="0">
                        <a:solidFill>
                          <a:srgbClr val="000000"/>
                        </a:solidFill>
                        <a:effectLst/>
                        <a:latin typeface="Calibri"/>
                      </a:endParaRPr>
                    </a:p>
                  </a:txBody>
                  <a:tcPr marL="8529" marR="8529" marT="8529" marB="0" anchor="b"/>
                </a:tc>
                <a:tc>
                  <a:txBody>
                    <a:bodyPr/>
                    <a:lstStyle/>
                    <a:p>
                      <a:pPr algn="r" fontAlgn="b"/>
                      <a:r>
                        <a:rPr lang="en-US" sz="1000" u="none" strike="noStrike" dirty="0">
                          <a:effectLst/>
                        </a:rPr>
                        <a:t>1965</a:t>
                      </a:r>
                      <a:endParaRPr lang="en-US" sz="1000" b="0" i="0" u="none" strike="noStrike" dirty="0">
                        <a:solidFill>
                          <a:srgbClr val="000000"/>
                        </a:solidFill>
                        <a:effectLst/>
                        <a:latin typeface="Calibri"/>
                      </a:endParaRPr>
                    </a:p>
                  </a:txBody>
                  <a:tcPr marL="8529" marR="8529" marT="8529" marB="0" anchor="b"/>
                </a:tc>
                <a:tc>
                  <a:txBody>
                    <a:bodyPr/>
                    <a:lstStyle/>
                    <a:p>
                      <a:pPr algn="r" fontAlgn="b"/>
                      <a:r>
                        <a:rPr lang="en-US" sz="1000" u="none" strike="noStrike" dirty="0">
                          <a:effectLst/>
                        </a:rPr>
                        <a:t>1.6</a:t>
                      </a:r>
                      <a:endParaRPr lang="en-US" sz="1000" b="0" i="0" u="none" strike="noStrike" dirty="0">
                        <a:solidFill>
                          <a:srgbClr val="000000"/>
                        </a:solidFill>
                        <a:effectLst/>
                        <a:latin typeface="Calibri"/>
                      </a:endParaRPr>
                    </a:p>
                  </a:txBody>
                  <a:tcPr marL="8529" marR="8529" marT="8529" marB="0" anchor="b"/>
                </a:tc>
                <a:tc>
                  <a:txBody>
                    <a:bodyPr/>
                    <a:lstStyle/>
                    <a:p>
                      <a:pPr algn="r" fontAlgn="b"/>
                      <a:r>
                        <a:rPr lang="en-US" sz="1000" u="none" strike="noStrike" dirty="0">
                          <a:effectLst/>
                        </a:rPr>
                        <a:t>500</a:t>
                      </a:r>
                      <a:endParaRPr lang="en-US" sz="1000" b="0" i="0" u="none" strike="noStrike" dirty="0">
                        <a:solidFill>
                          <a:srgbClr val="000000"/>
                        </a:solidFill>
                        <a:effectLst/>
                        <a:latin typeface="Calibri"/>
                      </a:endParaRPr>
                    </a:p>
                  </a:txBody>
                  <a:tcPr marL="8529" marR="8529" marT="8529" marB="0" anchor="b"/>
                </a:tc>
                <a:tc>
                  <a:txBody>
                    <a:bodyPr/>
                    <a:lstStyle/>
                    <a:p>
                      <a:pPr algn="r" fontAlgn="b"/>
                      <a:r>
                        <a:rPr lang="en-US" sz="1000" u="none" strike="noStrike" dirty="0">
                          <a:effectLst/>
                        </a:rPr>
                        <a:t>1.6</a:t>
                      </a:r>
                      <a:endParaRPr lang="en-US" sz="1000" b="0" i="0" u="none" strike="noStrike" dirty="0">
                        <a:solidFill>
                          <a:srgbClr val="000000"/>
                        </a:solidFill>
                        <a:effectLst/>
                        <a:latin typeface="Calibri"/>
                      </a:endParaRPr>
                    </a:p>
                  </a:txBody>
                  <a:tcPr marL="8529" marR="8529" marT="8529" marB="0" anchor="b"/>
                </a:tc>
                <a:tc>
                  <a:txBody>
                    <a:bodyPr/>
                    <a:lstStyle/>
                    <a:p>
                      <a:pPr algn="l" fontAlgn="b"/>
                      <a:endParaRPr lang="en-US" sz="1000" b="0" i="0" u="none" strike="noStrike" dirty="0">
                        <a:solidFill>
                          <a:srgbClr val="000000"/>
                        </a:solidFill>
                        <a:effectLst/>
                        <a:latin typeface="Calibri"/>
                      </a:endParaRPr>
                    </a:p>
                  </a:txBody>
                  <a:tcPr marL="8529" marR="8529" marT="8529" marB="0" anchor="b"/>
                </a:tc>
                <a:tc>
                  <a:txBody>
                    <a:bodyPr/>
                    <a:lstStyle/>
                    <a:p>
                      <a:pPr algn="l" fontAlgn="b"/>
                      <a:endParaRPr lang="en-US" sz="1000" b="0" i="0" u="none" strike="noStrike" dirty="0">
                        <a:solidFill>
                          <a:srgbClr val="000000"/>
                        </a:solidFill>
                        <a:effectLst/>
                        <a:latin typeface="Calibri"/>
                      </a:endParaRPr>
                    </a:p>
                  </a:txBody>
                  <a:tcPr marL="8529" marR="8529" marT="8529" marB="0" anchor="b"/>
                </a:tc>
                <a:tc>
                  <a:txBody>
                    <a:bodyPr/>
                    <a:lstStyle/>
                    <a:p>
                      <a:pPr algn="l" fontAlgn="b"/>
                      <a:endParaRPr lang="en-US" sz="1000" b="0" i="0" u="none" strike="noStrike" dirty="0">
                        <a:solidFill>
                          <a:srgbClr val="000000"/>
                        </a:solidFill>
                        <a:effectLst/>
                        <a:latin typeface="Calibri"/>
                      </a:endParaRPr>
                    </a:p>
                  </a:txBody>
                  <a:tcPr marL="8529" marR="8529" marT="8529" marB="0" anchor="b"/>
                </a:tc>
              </a:tr>
              <a:tr h="170576">
                <a:tc>
                  <a:txBody>
                    <a:bodyPr/>
                    <a:lstStyle/>
                    <a:p>
                      <a:pPr algn="l" fontAlgn="b"/>
                      <a:r>
                        <a:rPr lang="en-US" sz="1000" u="none" strike="noStrike" dirty="0">
                          <a:effectLst/>
                        </a:rPr>
                        <a:t>cmd tx uart</a:t>
                      </a:r>
                      <a:endParaRPr lang="en-US" sz="1000" b="0" i="0" u="none" strike="noStrike" dirty="0">
                        <a:solidFill>
                          <a:srgbClr val="000000"/>
                        </a:solidFill>
                        <a:effectLst/>
                        <a:latin typeface="Calibri"/>
                      </a:endParaRPr>
                    </a:p>
                  </a:txBody>
                  <a:tcPr marL="8529" marR="8529" marT="8529" marB="0" anchor="b"/>
                </a:tc>
                <a:tc>
                  <a:txBody>
                    <a:bodyPr/>
                    <a:lstStyle/>
                    <a:p>
                      <a:pPr algn="r" fontAlgn="b"/>
                      <a:r>
                        <a:rPr lang="en-US" sz="1000" u="none" strike="noStrike" dirty="0">
                          <a:effectLst/>
                        </a:rPr>
                        <a:t>9</a:t>
                      </a:r>
                      <a:endParaRPr lang="en-US" sz="1000" b="0" i="0" u="none" strike="noStrike" dirty="0">
                        <a:solidFill>
                          <a:srgbClr val="000000"/>
                        </a:solidFill>
                        <a:effectLst/>
                        <a:latin typeface="Calibri"/>
                      </a:endParaRPr>
                    </a:p>
                  </a:txBody>
                  <a:tcPr marL="8529" marR="8529" marT="8529" marB="0" anchor="b"/>
                </a:tc>
                <a:tc>
                  <a:txBody>
                    <a:bodyPr/>
                    <a:lstStyle/>
                    <a:p>
                      <a:pPr algn="r" fontAlgn="b"/>
                      <a:r>
                        <a:rPr lang="en-US" sz="1000" u="none" strike="noStrike" dirty="0">
                          <a:effectLst/>
                        </a:rPr>
                        <a:t>105</a:t>
                      </a:r>
                      <a:endParaRPr lang="en-US" sz="1000" b="0" i="0" u="none" strike="noStrike" dirty="0">
                        <a:solidFill>
                          <a:srgbClr val="000000"/>
                        </a:solidFill>
                        <a:effectLst/>
                        <a:latin typeface="Calibri"/>
                      </a:endParaRPr>
                    </a:p>
                  </a:txBody>
                  <a:tcPr marL="8529" marR="8529" marT="8529" marB="0" anchor="b"/>
                </a:tc>
                <a:tc>
                  <a:txBody>
                    <a:bodyPr/>
                    <a:lstStyle/>
                    <a:p>
                      <a:pPr algn="r" fontAlgn="b"/>
                      <a:r>
                        <a:rPr lang="en-US" sz="1000" u="none" strike="noStrike" dirty="0">
                          <a:effectLst/>
                        </a:rPr>
                        <a:t>7.1</a:t>
                      </a:r>
                      <a:endParaRPr lang="en-US" sz="1000" b="0" i="0" u="none" strike="noStrike" dirty="0">
                        <a:solidFill>
                          <a:srgbClr val="000000"/>
                        </a:solidFill>
                        <a:effectLst/>
                        <a:latin typeface="Calibri"/>
                      </a:endParaRPr>
                    </a:p>
                  </a:txBody>
                  <a:tcPr marL="8529" marR="8529" marT="8529" marB="0" anchor="b"/>
                </a:tc>
                <a:tc>
                  <a:txBody>
                    <a:bodyPr/>
                    <a:lstStyle/>
                    <a:p>
                      <a:pPr algn="r" fontAlgn="b"/>
                      <a:r>
                        <a:rPr lang="en-US" sz="1000" u="none" strike="noStrike" dirty="0">
                          <a:effectLst/>
                        </a:rPr>
                        <a:t>47.7</a:t>
                      </a:r>
                      <a:endParaRPr lang="en-US" sz="1000" b="0" i="0" u="none" strike="noStrike" dirty="0">
                        <a:solidFill>
                          <a:srgbClr val="000000"/>
                        </a:solidFill>
                        <a:effectLst/>
                        <a:latin typeface="Calibri"/>
                      </a:endParaRPr>
                    </a:p>
                  </a:txBody>
                  <a:tcPr marL="8529" marR="8529" marT="8529"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a:endParaRPr>
                    </a:p>
                  </a:txBody>
                  <a:tcPr marL="8529" marR="8529" marT="8529" marB="0" anchor="b"/>
                </a:tc>
                <a:tc>
                  <a:txBody>
                    <a:bodyPr/>
                    <a:lstStyle/>
                    <a:p>
                      <a:pPr algn="r" fontAlgn="b"/>
                      <a:r>
                        <a:rPr lang="en-US" sz="1000" u="none" strike="noStrike" dirty="0">
                          <a:effectLst/>
                        </a:rPr>
                        <a:t>14.9</a:t>
                      </a:r>
                      <a:endParaRPr lang="en-US" sz="1000" b="0" i="0" u="none" strike="noStrike" dirty="0">
                        <a:solidFill>
                          <a:srgbClr val="000000"/>
                        </a:solidFill>
                        <a:effectLst/>
                        <a:latin typeface="Calibri"/>
                      </a:endParaRPr>
                    </a:p>
                  </a:txBody>
                  <a:tcPr marL="8529" marR="8529" marT="8529" marB="0" anchor="b"/>
                </a:tc>
                <a:tc>
                  <a:txBody>
                    <a:bodyPr/>
                    <a:lstStyle/>
                    <a:p>
                      <a:pPr algn="r" fontAlgn="b"/>
                      <a:r>
                        <a:rPr lang="en-US" sz="1000" u="none" strike="noStrike" dirty="0">
                          <a:effectLst/>
                        </a:rPr>
                        <a:t>0</a:t>
                      </a:r>
                      <a:endParaRPr lang="en-US" sz="1000" b="0" i="0" u="none" strike="noStrike" dirty="0">
                        <a:solidFill>
                          <a:srgbClr val="000000"/>
                        </a:solidFill>
                        <a:effectLst/>
                        <a:latin typeface="Calibri"/>
                      </a:endParaRPr>
                    </a:p>
                  </a:txBody>
                  <a:tcPr marL="8529" marR="8529" marT="8529" marB="0" anchor="b"/>
                </a:tc>
                <a:tc>
                  <a:txBody>
                    <a:bodyPr/>
                    <a:lstStyle/>
                    <a:p>
                      <a:pPr algn="r" fontAlgn="b"/>
                      <a:r>
                        <a:rPr lang="en-US" sz="1000" u="none" strike="noStrike" dirty="0">
                          <a:effectLst/>
                        </a:rPr>
                        <a:t>0.0</a:t>
                      </a:r>
                      <a:endParaRPr lang="en-US" sz="1000" b="0" i="0" u="none" strike="noStrike" dirty="0">
                        <a:solidFill>
                          <a:srgbClr val="000000"/>
                        </a:solidFill>
                        <a:effectLst/>
                        <a:latin typeface="Calibri"/>
                      </a:endParaRPr>
                    </a:p>
                  </a:txBody>
                  <a:tcPr marL="8529" marR="8529" marT="8529" marB="0" anchor="b"/>
                </a:tc>
                <a:tc>
                  <a:txBody>
                    <a:bodyPr/>
                    <a:lstStyle/>
                    <a:p>
                      <a:pPr algn="l" fontAlgn="b"/>
                      <a:endParaRPr lang="en-US" sz="1000" b="0" i="0" u="none" strike="noStrike" dirty="0">
                        <a:solidFill>
                          <a:srgbClr val="000000"/>
                        </a:solidFill>
                        <a:effectLst/>
                        <a:latin typeface="Calibri"/>
                      </a:endParaRPr>
                    </a:p>
                  </a:txBody>
                  <a:tcPr marL="8529" marR="8529" marT="8529" marB="0" anchor="b"/>
                </a:tc>
                <a:tc>
                  <a:txBody>
                    <a:bodyPr/>
                    <a:lstStyle/>
                    <a:p>
                      <a:pPr algn="l" fontAlgn="b"/>
                      <a:endParaRPr lang="en-US" sz="1000" b="0" i="0" u="none" strike="noStrike" dirty="0">
                        <a:solidFill>
                          <a:srgbClr val="000000"/>
                        </a:solidFill>
                        <a:effectLst/>
                        <a:latin typeface="Calibri"/>
                      </a:endParaRPr>
                    </a:p>
                  </a:txBody>
                  <a:tcPr marL="8529" marR="8529" marT="8529" marB="0" anchor="b"/>
                </a:tc>
                <a:tc>
                  <a:txBody>
                    <a:bodyPr/>
                    <a:lstStyle/>
                    <a:p>
                      <a:pPr algn="l" fontAlgn="b"/>
                      <a:endParaRPr lang="en-US" sz="1000" b="0" i="0" u="none" strike="noStrike" dirty="0">
                        <a:solidFill>
                          <a:srgbClr val="000000"/>
                        </a:solidFill>
                        <a:effectLst/>
                        <a:latin typeface="Calibri"/>
                      </a:endParaRPr>
                    </a:p>
                  </a:txBody>
                  <a:tcPr marL="8529" marR="8529" marT="8529" marB="0" anchor="b"/>
                </a:tc>
              </a:tr>
              <a:tr h="170576">
                <a:tc>
                  <a:txBody>
                    <a:bodyPr/>
                    <a:lstStyle/>
                    <a:p>
                      <a:pPr algn="l" fontAlgn="b"/>
                      <a:r>
                        <a:rPr lang="en-US" sz="1000" u="none" strike="noStrike" dirty="0">
                          <a:effectLst/>
                        </a:rPr>
                        <a:t>cmd rcv uart</a:t>
                      </a:r>
                      <a:endParaRPr lang="en-US" sz="1000" b="0" i="0" u="none" strike="noStrike" dirty="0">
                        <a:solidFill>
                          <a:srgbClr val="000000"/>
                        </a:solidFill>
                        <a:effectLst/>
                        <a:latin typeface="Calibri"/>
                      </a:endParaRPr>
                    </a:p>
                  </a:txBody>
                  <a:tcPr marL="8529" marR="8529" marT="8529" marB="0" anchor="b"/>
                </a:tc>
                <a:tc>
                  <a:txBody>
                    <a:bodyPr/>
                    <a:lstStyle/>
                    <a:p>
                      <a:pPr algn="r" fontAlgn="b"/>
                      <a:r>
                        <a:rPr lang="en-US" sz="1000" u="none" strike="noStrike" dirty="0">
                          <a:effectLst/>
                        </a:rPr>
                        <a:t>8</a:t>
                      </a:r>
                      <a:endParaRPr lang="en-US" sz="1000" b="0" i="0" u="none" strike="noStrike" dirty="0">
                        <a:solidFill>
                          <a:srgbClr val="000000"/>
                        </a:solidFill>
                        <a:effectLst/>
                        <a:latin typeface="Calibri"/>
                      </a:endParaRPr>
                    </a:p>
                  </a:txBody>
                  <a:tcPr marL="8529" marR="8529" marT="8529" marB="0" anchor="b"/>
                </a:tc>
                <a:tc>
                  <a:txBody>
                    <a:bodyPr/>
                    <a:lstStyle/>
                    <a:p>
                      <a:pPr algn="r" fontAlgn="b"/>
                      <a:r>
                        <a:rPr lang="en-US" sz="1000" u="none" strike="noStrike" dirty="0">
                          <a:effectLst/>
                        </a:rPr>
                        <a:t>90</a:t>
                      </a:r>
                      <a:endParaRPr lang="en-US" sz="1000" b="0" i="0" u="none" strike="noStrike" dirty="0">
                        <a:solidFill>
                          <a:srgbClr val="000000"/>
                        </a:solidFill>
                        <a:effectLst/>
                        <a:latin typeface="Calibri"/>
                      </a:endParaRPr>
                    </a:p>
                  </a:txBody>
                  <a:tcPr marL="8529" marR="8529" marT="8529" marB="0" anchor="b"/>
                </a:tc>
                <a:tc>
                  <a:txBody>
                    <a:bodyPr/>
                    <a:lstStyle/>
                    <a:p>
                      <a:pPr algn="r" fontAlgn="b"/>
                      <a:r>
                        <a:rPr lang="en-US" sz="1000" u="none" strike="noStrike" dirty="0">
                          <a:effectLst/>
                        </a:rPr>
                        <a:t>6.1</a:t>
                      </a:r>
                      <a:endParaRPr lang="en-US" sz="1000" b="0" i="0" u="none" strike="noStrike" dirty="0">
                        <a:solidFill>
                          <a:srgbClr val="000000"/>
                        </a:solidFill>
                        <a:effectLst/>
                        <a:latin typeface="Calibri"/>
                      </a:endParaRPr>
                    </a:p>
                  </a:txBody>
                  <a:tcPr marL="8529" marR="8529" marT="8529" marB="0" anchor="b"/>
                </a:tc>
                <a:tc>
                  <a:txBody>
                    <a:bodyPr/>
                    <a:lstStyle/>
                    <a:p>
                      <a:pPr algn="r" fontAlgn="b"/>
                      <a:r>
                        <a:rPr lang="en-US" sz="1000" u="none" strike="noStrike" dirty="0">
                          <a:effectLst/>
                        </a:rPr>
                        <a:t>47.7</a:t>
                      </a:r>
                      <a:endParaRPr lang="en-US" sz="1000" b="0" i="0" u="none" strike="noStrike" dirty="0">
                        <a:solidFill>
                          <a:srgbClr val="000000"/>
                        </a:solidFill>
                        <a:effectLst/>
                        <a:latin typeface="Calibri"/>
                      </a:endParaRPr>
                    </a:p>
                  </a:txBody>
                  <a:tcPr marL="8529" marR="8529" marT="8529" marB="0" anchor="b"/>
                </a:tc>
                <a:tc>
                  <a:txBody>
                    <a:bodyPr/>
                    <a:lstStyle/>
                    <a:p>
                      <a:pPr algn="r" fontAlgn="b"/>
                      <a:r>
                        <a:rPr lang="en-US" sz="1000" u="none" strike="noStrike" dirty="0">
                          <a:effectLst/>
                        </a:rPr>
                        <a:t>381.9</a:t>
                      </a:r>
                      <a:endParaRPr lang="en-US" sz="1000" b="0" i="0" u="none" strike="noStrike" dirty="0">
                        <a:solidFill>
                          <a:srgbClr val="000000"/>
                        </a:solidFill>
                        <a:effectLst/>
                        <a:latin typeface="Calibri"/>
                      </a:endParaRPr>
                    </a:p>
                  </a:txBody>
                  <a:tcPr marL="8529" marR="8529" marT="8529" marB="0" anchor="b"/>
                </a:tc>
                <a:tc>
                  <a:txBody>
                    <a:bodyPr/>
                    <a:lstStyle/>
                    <a:p>
                      <a:pPr algn="r" fontAlgn="b"/>
                      <a:r>
                        <a:rPr lang="en-US" sz="1000" u="none" strike="noStrike" dirty="0">
                          <a:effectLst/>
                        </a:rPr>
                        <a:t>12.7</a:t>
                      </a:r>
                      <a:endParaRPr lang="en-US" sz="1000" b="0" i="0" u="none" strike="noStrike" dirty="0">
                        <a:solidFill>
                          <a:srgbClr val="000000"/>
                        </a:solidFill>
                        <a:effectLst/>
                        <a:latin typeface="Calibri"/>
                      </a:endParaRPr>
                    </a:p>
                  </a:txBody>
                  <a:tcPr marL="8529" marR="8529" marT="8529" marB="0" anchor="b"/>
                </a:tc>
                <a:tc>
                  <a:txBody>
                    <a:bodyPr/>
                    <a:lstStyle/>
                    <a:p>
                      <a:pPr algn="r" fontAlgn="b"/>
                      <a:r>
                        <a:rPr lang="en-US" sz="1000" u="none" strike="noStrike" dirty="0">
                          <a:effectLst/>
                        </a:rPr>
                        <a:t>0</a:t>
                      </a:r>
                      <a:endParaRPr lang="en-US" sz="1000" b="0" i="0" u="none" strike="noStrike" dirty="0">
                        <a:solidFill>
                          <a:srgbClr val="000000"/>
                        </a:solidFill>
                        <a:effectLst/>
                        <a:latin typeface="Calibri"/>
                      </a:endParaRPr>
                    </a:p>
                  </a:txBody>
                  <a:tcPr marL="8529" marR="8529" marT="8529" marB="0" anchor="b"/>
                </a:tc>
                <a:tc>
                  <a:txBody>
                    <a:bodyPr/>
                    <a:lstStyle/>
                    <a:p>
                      <a:pPr algn="r" fontAlgn="b"/>
                      <a:r>
                        <a:rPr lang="en-US" sz="1000" u="none" strike="noStrike" dirty="0">
                          <a:effectLst/>
                        </a:rPr>
                        <a:t>0.0</a:t>
                      </a:r>
                      <a:endParaRPr lang="en-US" sz="1000" b="0" i="0" u="none" strike="noStrike" dirty="0">
                        <a:solidFill>
                          <a:srgbClr val="000000"/>
                        </a:solidFill>
                        <a:effectLst/>
                        <a:latin typeface="Calibri"/>
                      </a:endParaRPr>
                    </a:p>
                  </a:txBody>
                  <a:tcPr marL="8529" marR="8529" marT="8529" marB="0" anchor="b"/>
                </a:tc>
                <a:tc>
                  <a:txBody>
                    <a:bodyPr/>
                    <a:lstStyle/>
                    <a:p>
                      <a:pPr algn="l" fontAlgn="b"/>
                      <a:endParaRPr lang="en-US" sz="1000" b="0" i="0" u="none" strike="noStrike" dirty="0">
                        <a:solidFill>
                          <a:srgbClr val="000000"/>
                        </a:solidFill>
                        <a:effectLst/>
                        <a:latin typeface="Calibri"/>
                      </a:endParaRPr>
                    </a:p>
                  </a:txBody>
                  <a:tcPr marL="8529" marR="8529" marT="8529" marB="0" anchor="b"/>
                </a:tc>
                <a:tc>
                  <a:txBody>
                    <a:bodyPr/>
                    <a:lstStyle/>
                    <a:p>
                      <a:pPr algn="l" fontAlgn="b"/>
                      <a:endParaRPr lang="en-US" sz="1000" b="0" i="0" u="none" strike="noStrike" dirty="0">
                        <a:solidFill>
                          <a:srgbClr val="000000"/>
                        </a:solidFill>
                        <a:effectLst/>
                        <a:latin typeface="Calibri"/>
                      </a:endParaRPr>
                    </a:p>
                  </a:txBody>
                  <a:tcPr marL="8529" marR="8529" marT="8529" marB="0" anchor="b"/>
                </a:tc>
                <a:tc>
                  <a:txBody>
                    <a:bodyPr/>
                    <a:lstStyle/>
                    <a:p>
                      <a:pPr algn="l" fontAlgn="b"/>
                      <a:endParaRPr lang="en-US" sz="1000" b="0" i="0" u="none" strike="noStrike" dirty="0">
                        <a:solidFill>
                          <a:srgbClr val="000000"/>
                        </a:solidFill>
                        <a:effectLst/>
                        <a:latin typeface="Calibri"/>
                      </a:endParaRPr>
                    </a:p>
                  </a:txBody>
                  <a:tcPr marL="8529" marR="8529" marT="8529" marB="0" anchor="b"/>
                </a:tc>
              </a:tr>
              <a:tr h="170576">
                <a:tc>
                  <a:txBody>
                    <a:bodyPr/>
                    <a:lstStyle/>
                    <a:p>
                      <a:pPr algn="l" fontAlgn="b"/>
                      <a:r>
                        <a:rPr lang="en-US" sz="1000" u="none" strike="noStrike" dirty="0">
                          <a:effectLst/>
                        </a:rPr>
                        <a:t>data tx uart</a:t>
                      </a:r>
                      <a:endParaRPr lang="en-US" sz="1000" b="0" i="0" u="none" strike="noStrike" dirty="0">
                        <a:solidFill>
                          <a:srgbClr val="000000"/>
                        </a:solidFill>
                        <a:effectLst/>
                        <a:latin typeface="Calibri"/>
                      </a:endParaRPr>
                    </a:p>
                  </a:txBody>
                  <a:tcPr marL="8529" marR="8529" marT="8529" marB="0" anchor="b"/>
                </a:tc>
                <a:tc>
                  <a:txBody>
                    <a:bodyPr/>
                    <a:lstStyle/>
                    <a:p>
                      <a:pPr algn="r" fontAlgn="b"/>
                      <a:r>
                        <a:rPr lang="en-US" sz="1000" u="none" strike="noStrike" dirty="0">
                          <a:effectLst/>
                        </a:rPr>
                        <a:t>7</a:t>
                      </a:r>
                      <a:endParaRPr lang="en-US" sz="1000" b="0" i="0" u="none" strike="noStrike" dirty="0">
                        <a:solidFill>
                          <a:srgbClr val="000000"/>
                        </a:solidFill>
                        <a:effectLst/>
                        <a:latin typeface="Calibri"/>
                      </a:endParaRPr>
                    </a:p>
                  </a:txBody>
                  <a:tcPr marL="8529" marR="8529" marT="8529" marB="0" anchor="b"/>
                </a:tc>
                <a:tc>
                  <a:txBody>
                    <a:bodyPr/>
                    <a:lstStyle/>
                    <a:p>
                      <a:pPr algn="r" fontAlgn="b"/>
                      <a:r>
                        <a:rPr lang="en-US" sz="1000" u="none" strike="noStrike" dirty="0">
                          <a:effectLst/>
                        </a:rPr>
                        <a:t>63</a:t>
                      </a:r>
                      <a:endParaRPr lang="en-US" sz="1000" b="0" i="0" u="none" strike="noStrike" dirty="0">
                        <a:solidFill>
                          <a:srgbClr val="000000"/>
                        </a:solidFill>
                        <a:effectLst/>
                        <a:latin typeface="Calibri"/>
                      </a:endParaRPr>
                    </a:p>
                  </a:txBody>
                  <a:tcPr marL="8529" marR="8529" marT="8529" marB="0" anchor="b"/>
                </a:tc>
                <a:tc>
                  <a:txBody>
                    <a:bodyPr/>
                    <a:lstStyle/>
                    <a:p>
                      <a:pPr algn="r" fontAlgn="b"/>
                      <a:r>
                        <a:rPr lang="en-US" sz="1000" u="none" strike="noStrike" dirty="0">
                          <a:effectLst/>
                        </a:rPr>
                        <a:t>4.3</a:t>
                      </a:r>
                      <a:endParaRPr lang="en-US" sz="1000" b="0" i="0" u="none" strike="noStrike" dirty="0">
                        <a:solidFill>
                          <a:srgbClr val="000000"/>
                        </a:solidFill>
                        <a:effectLst/>
                        <a:latin typeface="Calibri"/>
                      </a:endParaRPr>
                    </a:p>
                  </a:txBody>
                  <a:tcPr marL="8529" marR="8529" marT="8529" marB="0" anchor="b"/>
                </a:tc>
                <a:tc>
                  <a:txBody>
                    <a:bodyPr/>
                    <a:lstStyle/>
                    <a:p>
                      <a:pPr algn="r" fontAlgn="b"/>
                      <a:r>
                        <a:rPr lang="en-US" sz="1000" u="none" strike="noStrike" dirty="0">
                          <a:effectLst/>
                        </a:rPr>
                        <a:t>47.7</a:t>
                      </a:r>
                      <a:endParaRPr lang="en-US" sz="1000" b="0" i="0" u="none" strike="noStrike" dirty="0">
                        <a:solidFill>
                          <a:srgbClr val="000000"/>
                        </a:solidFill>
                        <a:effectLst/>
                        <a:latin typeface="Calibri"/>
                      </a:endParaRPr>
                    </a:p>
                  </a:txBody>
                  <a:tcPr marL="8529" marR="8529" marT="8529"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a:endParaRPr>
                    </a:p>
                  </a:txBody>
                  <a:tcPr marL="8529" marR="8529" marT="8529" marB="0" anchor="b"/>
                </a:tc>
                <a:tc>
                  <a:txBody>
                    <a:bodyPr/>
                    <a:lstStyle/>
                    <a:p>
                      <a:pPr algn="r" fontAlgn="b"/>
                      <a:r>
                        <a:rPr lang="en-US" sz="1000" u="none" strike="noStrike" dirty="0">
                          <a:effectLst/>
                        </a:rPr>
                        <a:t>8.9</a:t>
                      </a:r>
                      <a:endParaRPr lang="en-US" sz="1000" b="0" i="0" u="none" strike="noStrike" dirty="0">
                        <a:solidFill>
                          <a:srgbClr val="000000"/>
                        </a:solidFill>
                        <a:effectLst/>
                        <a:latin typeface="Calibri"/>
                      </a:endParaRPr>
                    </a:p>
                  </a:txBody>
                  <a:tcPr marL="8529" marR="8529" marT="8529" marB="0" anchor="b"/>
                </a:tc>
                <a:tc>
                  <a:txBody>
                    <a:bodyPr/>
                    <a:lstStyle/>
                    <a:p>
                      <a:pPr algn="r" fontAlgn="b"/>
                      <a:r>
                        <a:rPr lang="en-US" sz="1000" u="none" strike="noStrike" dirty="0">
                          <a:effectLst/>
                        </a:rPr>
                        <a:t>200</a:t>
                      </a:r>
                      <a:endParaRPr lang="en-US" sz="1000" b="0" i="0" u="none" strike="noStrike" dirty="0">
                        <a:solidFill>
                          <a:srgbClr val="000000"/>
                        </a:solidFill>
                        <a:effectLst/>
                        <a:latin typeface="Calibri"/>
                      </a:endParaRPr>
                    </a:p>
                  </a:txBody>
                  <a:tcPr marL="8529" marR="8529" marT="8529" marB="0" anchor="b"/>
                </a:tc>
                <a:tc>
                  <a:txBody>
                    <a:bodyPr/>
                    <a:lstStyle/>
                    <a:p>
                      <a:pPr algn="r" fontAlgn="b"/>
                      <a:r>
                        <a:rPr lang="en-US" sz="1000" u="none" strike="noStrike" dirty="0">
                          <a:effectLst/>
                        </a:rPr>
                        <a:t>0.1</a:t>
                      </a:r>
                      <a:endParaRPr lang="en-US" sz="1000" b="0" i="0" u="none" strike="noStrike" dirty="0">
                        <a:solidFill>
                          <a:srgbClr val="000000"/>
                        </a:solidFill>
                        <a:effectLst/>
                        <a:latin typeface="Calibri"/>
                      </a:endParaRPr>
                    </a:p>
                  </a:txBody>
                  <a:tcPr marL="8529" marR="8529" marT="8529" marB="0" anchor="b"/>
                </a:tc>
                <a:tc>
                  <a:txBody>
                    <a:bodyPr/>
                    <a:lstStyle/>
                    <a:p>
                      <a:pPr algn="l" fontAlgn="b"/>
                      <a:endParaRPr lang="en-US" sz="1000" b="0" i="0" u="none" strike="noStrike" dirty="0">
                        <a:solidFill>
                          <a:srgbClr val="000000"/>
                        </a:solidFill>
                        <a:effectLst/>
                        <a:latin typeface="Calibri"/>
                      </a:endParaRPr>
                    </a:p>
                  </a:txBody>
                  <a:tcPr marL="8529" marR="8529" marT="8529" marB="0" anchor="b"/>
                </a:tc>
                <a:tc>
                  <a:txBody>
                    <a:bodyPr/>
                    <a:lstStyle/>
                    <a:p>
                      <a:pPr algn="l" fontAlgn="b"/>
                      <a:endParaRPr lang="en-US" sz="1000" b="0" i="0" u="none" strike="noStrike" dirty="0">
                        <a:solidFill>
                          <a:srgbClr val="000000"/>
                        </a:solidFill>
                        <a:effectLst/>
                        <a:latin typeface="Calibri"/>
                      </a:endParaRPr>
                    </a:p>
                  </a:txBody>
                  <a:tcPr marL="8529" marR="8529" marT="8529" marB="0" anchor="b"/>
                </a:tc>
                <a:tc>
                  <a:txBody>
                    <a:bodyPr/>
                    <a:lstStyle/>
                    <a:p>
                      <a:pPr algn="l" fontAlgn="b"/>
                      <a:endParaRPr lang="en-US" sz="1000" b="0" i="0" u="none" strike="noStrike" dirty="0">
                        <a:solidFill>
                          <a:srgbClr val="000000"/>
                        </a:solidFill>
                        <a:effectLst/>
                        <a:latin typeface="Calibri"/>
                      </a:endParaRPr>
                    </a:p>
                  </a:txBody>
                  <a:tcPr marL="8529" marR="8529" marT="8529" marB="0" anchor="b"/>
                </a:tc>
              </a:tr>
              <a:tr h="170576">
                <a:tc>
                  <a:txBody>
                    <a:bodyPr/>
                    <a:lstStyle/>
                    <a:p>
                      <a:pPr algn="l" fontAlgn="b"/>
                      <a:r>
                        <a:rPr lang="en-US" sz="1000" u="none" strike="noStrike" dirty="0">
                          <a:effectLst/>
                        </a:rPr>
                        <a:t>event</a:t>
                      </a:r>
                      <a:endParaRPr lang="en-US" sz="1000" b="0" i="0" u="none" strike="noStrike" dirty="0">
                        <a:solidFill>
                          <a:srgbClr val="000000"/>
                        </a:solidFill>
                        <a:effectLst/>
                        <a:latin typeface="Calibri"/>
                      </a:endParaRPr>
                    </a:p>
                  </a:txBody>
                  <a:tcPr marL="8529" marR="8529" marT="8529" marB="0" anchor="b"/>
                </a:tc>
                <a:tc>
                  <a:txBody>
                    <a:bodyPr/>
                    <a:lstStyle/>
                    <a:p>
                      <a:pPr algn="r" fontAlgn="b"/>
                      <a:r>
                        <a:rPr lang="en-US" sz="1000" u="none" strike="noStrike" dirty="0">
                          <a:effectLst/>
                        </a:rPr>
                        <a:t>6</a:t>
                      </a:r>
                      <a:endParaRPr lang="en-US" sz="1000" b="0" i="0" u="none" strike="noStrike" dirty="0">
                        <a:solidFill>
                          <a:srgbClr val="000000"/>
                        </a:solidFill>
                        <a:effectLst/>
                        <a:latin typeface="Calibri"/>
                      </a:endParaRPr>
                    </a:p>
                  </a:txBody>
                  <a:tcPr marL="8529" marR="8529" marT="8529" marB="0" anchor="b"/>
                </a:tc>
                <a:tc>
                  <a:txBody>
                    <a:bodyPr/>
                    <a:lstStyle/>
                    <a:p>
                      <a:pPr algn="r" fontAlgn="b"/>
                      <a:r>
                        <a:rPr lang="en-US" sz="1000" u="none" strike="noStrike" dirty="0">
                          <a:effectLst/>
                        </a:rPr>
                        <a:t>300</a:t>
                      </a:r>
                      <a:endParaRPr lang="en-US" sz="1000" b="0" i="0" u="none" strike="noStrike" dirty="0">
                        <a:solidFill>
                          <a:srgbClr val="000000"/>
                        </a:solidFill>
                        <a:effectLst/>
                        <a:latin typeface="Calibri"/>
                      </a:endParaRPr>
                    </a:p>
                  </a:txBody>
                  <a:tcPr marL="8529" marR="8529" marT="8529" marB="0" anchor="b"/>
                </a:tc>
                <a:tc>
                  <a:txBody>
                    <a:bodyPr/>
                    <a:lstStyle/>
                    <a:p>
                      <a:pPr algn="r" fontAlgn="b"/>
                      <a:r>
                        <a:rPr lang="en-US" sz="1000" u="none" strike="noStrike" dirty="0">
                          <a:effectLst/>
                        </a:rPr>
                        <a:t>20.3</a:t>
                      </a:r>
                      <a:endParaRPr lang="en-US" sz="1000" b="0" i="0" u="none" strike="noStrike" dirty="0">
                        <a:solidFill>
                          <a:srgbClr val="000000"/>
                        </a:solidFill>
                        <a:effectLst/>
                        <a:latin typeface="Calibri"/>
                      </a:endParaRPr>
                    </a:p>
                  </a:txBody>
                  <a:tcPr marL="8529" marR="8529" marT="8529" marB="0" anchor="b"/>
                </a:tc>
                <a:tc>
                  <a:txBody>
                    <a:bodyPr/>
                    <a:lstStyle/>
                    <a:p>
                      <a:pPr algn="r" fontAlgn="b"/>
                      <a:r>
                        <a:rPr lang="en-US" sz="1000" u="none" strike="noStrike" dirty="0">
                          <a:effectLst/>
                        </a:rPr>
                        <a:t>500</a:t>
                      </a:r>
                      <a:endParaRPr lang="en-US" sz="1000" b="0" i="0" u="none" strike="noStrike" dirty="0">
                        <a:solidFill>
                          <a:srgbClr val="000000"/>
                        </a:solidFill>
                        <a:effectLst/>
                        <a:latin typeface="Calibri"/>
                      </a:endParaRPr>
                    </a:p>
                  </a:txBody>
                  <a:tcPr marL="8529" marR="8529" marT="8529" marB="0" anchor="b"/>
                </a:tc>
                <a:tc>
                  <a:txBody>
                    <a:bodyPr/>
                    <a:lstStyle/>
                    <a:p>
                      <a:pPr algn="l" fontAlgn="b"/>
                      <a:endParaRPr lang="en-US" sz="1000" b="0" i="0" u="none" strike="noStrike" dirty="0">
                        <a:solidFill>
                          <a:srgbClr val="000000"/>
                        </a:solidFill>
                        <a:effectLst/>
                        <a:latin typeface="Calibri"/>
                      </a:endParaRPr>
                    </a:p>
                  </a:txBody>
                  <a:tcPr marL="8529" marR="8529" marT="8529" marB="0" anchor="b"/>
                </a:tc>
                <a:tc>
                  <a:txBody>
                    <a:bodyPr/>
                    <a:lstStyle/>
                    <a:p>
                      <a:pPr algn="r" fontAlgn="b"/>
                      <a:r>
                        <a:rPr lang="en-US" sz="1000" u="none" strike="noStrike" dirty="0">
                          <a:effectLst/>
                        </a:rPr>
                        <a:t>4.1</a:t>
                      </a:r>
                      <a:endParaRPr lang="en-US" sz="1000" b="0" i="0" u="none" strike="noStrike" dirty="0">
                        <a:solidFill>
                          <a:srgbClr val="000000"/>
                        </a:solidFill>
                        <a:effectLst/>
                        <a:latin typeface="Calibri"/>
                      </a:endParaRPr>
                    </a:p>
                  </a:txBody>
                  <a:tcPr marL="8529" marR="8529" marT="8529" marB="0" anchor="b"/>
                </a:tc>
                <a:tc>
                  <a:txBody>
                    <a:bodyPr/>
                    <a:lstStyle/>
                    <a:p>
                      <a:pPr algn="r" fontAlgn="b"/>
                      <a:r>
                        <a:rPr lang="en-US" sz="1000" u="none" strike="noStrike" dirty="0">
                          <a:effectLst/>
                        </a:rPr>
                        <a:t>2000</a:t>
                      </a:r>
                      <a:endParaRPr lang="en-US" sz="1000" b="0" i="0" u="none" strike="noStrike" dirty="0">
                        <a:solidFill>
                          <a:srgbClr val="000000"/>
                        </a:solidFill>
                        <a:effectLst/>
                        <a:latin typeface="Calibri"/>
                      </a:endParaRPr>
                    </a:p>
                  </a:txBody>
                  <a:tcPr marL="8529" marR="8529" marT="8529" marB="0" anchor="b"/>
                </a:tc>
                <a:tc>
                  <a:txBody>
                    <a:bodyPr/>
                    <a:lstStyle/>
                    <a:p>
                      <a:pPr algn="r" fontAlgn="b"/>
                      <a:r>
                        <a:rPr lang="en-US" sz="1000" u="none" strike="noStrike" dirty="0">
                          <a:effectLst/>
                        </a:rPr>
                        <a:t>4.1</a:t>
                      </a:r>
                      <a:endParaRPr lang="en-US" sz="1000" b="0" i="0" u="none" strike="noStrike" dirty="0">
                        <a:solidFill>
                          <a:srgbClr val="000000"/>
                        </a:solidFill>
                        <a:effectLst/>
                        <a:latin typeface="Calibri"/>
                      </a:endParaRPr>
                    </a:p>
                  </a:txBody>
                  <a:tcPr marL="8529" marR="8529" marT="8529" marB="0" anchor="b"/>
                </a:tc>
                <a:tc>
                  <a:txBody>
                    <a:bodyPr/>
                    <a:lstStyle/>
                    <a:p>
                      <a:pPr algn="l" fontAlgn="b"/>
                      <a:r>
                        <a:rPr lang="en-US" sz="1000" u="none" strike="noStrike" dirty="0">
                          <a:effectLst/>
                        </a:rPr>
                        <a:t>(**)</a:t>
                      </a:r>
                      <a:endParaRPr lang="en-US" sz="1000" b="0" i="0" u="none" strike="noStrike" dirty="0">
                        <a:solidFill>
                          <a:srgbClr val="000000"/>
                        </a:solidFill>
                        <a:effectLst/>
                        <a:latin typeface="Calibri"/>
                      </a:endParaRPr>
                    </a:p>
                  </a:txBody>
                  <a:tcPr marL="8529" marR="8529" marT="8529" marB="0" anchor="b"/>
                </a:tc>
                <a:tc>
                  <a:txBody>
                    <a:bodyPr/>
                    <a:lstStyle/>
                    <a:p>
                      <a:pPr algn="l" fontAlgn="b"/>
                      <a:endParaRPr lang="en-US" sz="1000" b="0" i="0" u="none" strike="noStrike" dirty="0">
                        <a:solidFill>
                          <a:srgbClr val="000000"/>
                        </a:solidFill>
                        <a:effectLst/>
                        <a:latin typeface="Calibri"/>
                      </a:endParaRPr>
                    </a:p>
                  </a:txBody>
                  <a:tcPr marL="8529" marR="8529" marT="8529" marB="0" anchor="b"/>
                </a:tc>
                <a:tc>
                  <a:txBody>
                    <a:bodyPr/>
                    <a:lstStyle/>
                    <a:p>
                      <a:pPr algn="l" fontAlgn="b"/>
                      <a:endParaRPr lang="en-US" sz="1000" b="0" i="0" u="none" strike="noStrike" dirty="0">
                        <a:solidFill>
                          <a:srgbClr val="000000"/>
                        </a:solidFill>
                        <a:effectLst/>
                        <a:latin typeface="Calibri"/>
                      </a:endParaRPr>
                    </a:p>
                  </a:txBody>
                  <a:tcPr marL="8529" marR="8529" marT="8529" marB="0" anchor="b"/>
                </a:tc>
              </a:tr>
              <a:tr h="170576">
                <a:tc>
                  <a:txBody>
                    <a:bodyPr/>
                    <a:lstStyle/>
                    <a:p>
                      <a:pPr algn="l" fontAlgn="b"/>
                      <a:r>
                        <a:rPr lang="en-US" sz="1000" u="none" strike="noStrike" dirty="0">
                          <a:effectLst/>
                        </a:rPr>
                        <a:t>frame</a:t>
                      </a:r>
                      <a:endParaRPr lang="en-US" sz="1000" b="0" i="0" u="none" strike="noStrike" dirty="0">
                        <a:solidFill>
                          <a:srgbClr val="000000"/>
                        </a:solidFill>
                        <a:effectLst/>
                        <a:latin typeface="Calibri"/>
                      </a:endParaRPr>
                    </a:p>
                  </a:txBody>
                  <a:tcPr marL="8529" marR="8529" marT="8529" marB="0" anchor="b"/>
                </a:tc>
                <a:tc>
                  <a:txBody>
                    <a:bodyPr/>
                    <a:lstStyle/>
                    <a:p>
                      <a:pPr algn="r" fontAlgn="b"/>
                      <a:r>
                        <a:rPr lang="en-US" sz="1000" u="none" strike="noStrike" dirty="0">
                          <a:effectLst/>
                        </a:rPr>
                        <a:t>5</a:t>
                      </a:r>
                      <a:endParaRPr lang="en-US" sz="1000" b="0" i="0" u="none" strike="noStrike" dirty="0">
                        <a:solidFill>
                          <a:srgbClr val="000000"/>
                        </a:solidFill>
                        <a:effectLst/>
                        <a:latin typeface="Calibri"/>
                      </a:endParaRPr>
                    </a:p>
                  </a:txBody>
                  <a:tcPr marL="8529" marR="8529" marT="8529" marB="0" anchor="b"/>
                </a:tc>
                <a:tc>
                  <a:txBody>
                    <a:bodyPr/>
                    <a:lstStyle/>
                    <a:p>
                      <a:pPr algn="r" fontAlgn="b"/>
                      <a:r>
                        <a:rPr lang="en-US" sz="1000" u="none" strike="noStrike" dirty="0">
                          <a:effectLst/>
                        </a:rPr>
                        <a:t>212</a:t>
                      </a:r>
                      <a:endParaRPr lang="en-US" sz="1000" b="0" i="0" u="none" strike="noStrike" dirty="0">
                        <a:solidFill>
                          <a:srgbClr val="000000"/>
                        </a:solidFill>
                        <a:effectLst/>
                        <a:latin typeface="Calibri"/>
                      </a:endParaRPr>
                    </a:p>
                  </a:txBody>
                  <a:tcPr marL="8529" marR="8529" marT="8529" marB="0" anchor="b"/>
                </a:tc>
                <a:tc>
                  <a:txBody>
                    <a:bodyPr/>
                    <a:lstStyle/>
                    <a:p>
                      <a:pPr algn="r" fontAlgn="b"/>
                      <a:r>
                        <a:rPr lang="en-US" sz="1000" u="none" strike="noStrike" dirty="0">
                          <a:effectLst/>
                        </a:rPr>
                        <a:t>14.3</a:t>
                      </a:r>
                      <a:endParaRPr lang="en-US" sz="1000" b="0" i="0" u="none" strike="noStrike" dirty="0">
                        <a:solidFill>
                          <a:srgbClr val="000000"/>
                        </a:solidFill>
                        <a:effectLst/>
                        <a:latin typeface="Calibri"/>
                      </a:endParaRPr>
                    </a:p>
                  </a:txBody>
                  <a:tcPr marL="8529" marR="8529" marT="8529" marB="0" anchor="b"/>
                </a:tc>
                <a:tc>
                  <a:txBody>
                    <a:bodyPr/>
                    <a:lstStyle/>
                    <a:p>
                      <a:pPr algn="r" fontAlgn="b"/>
                      <a:r>
                        <a:rPr lang="en-US" sz="1000" u="none" strike="noStrike" dirty="0">
                          <a:effectLst/>
                        </a:rPr>
                        <a:t>1000000</a:t>
                      </a:r>
                      <a:endParaRPr lang="en-US" sz="1000" b="0" i="0" u="none" strike="noStrike" dirty="0">
                        <a:solidFill>
                          <a:srgbClr val="000000"/>
                        </a:solidFill>
                        <a:effectLst/>
                        <a:latin typeface="Calibri"/>
                      </a:endParaRPr>
                    </a:p>
                  </a:txBody>
                  <a:tcPr marL="8529" marR="8529" marT="8529" marB="0" anchor="b"/>
                </a:tc>
                <a:tc>
                  <a:txBody>
                    <a:bodyPr/>
                    <a:lstStyle/>
                    <a:p>
                      <a:pPr algn="l" fontAlgn="b"/>
                      <a:endParaRPr lang="en-US" sz="1000" b="0" i="0" u="none" strike="noStrike" dirty="0">
                        <a:solidFill>
                          <a:srgbClr val="000000"/>
                        </a:solidFill>
                        <a:effectLst/>
                        <a:latin typeface="Calibri"/>
                      </a:endParaRPr>
                    </a:p>
                  </a:txBody>
                  <a:tcPr marL="8529" marR="8529" marT="8529" marB="0" anchor="b"/>
                </a:tc>
                <a:tc>
                  <a:txBody>
                    <a:bodyPr/>
                    <a:lstStyle/>
                    <a:p>
                      <a:pPr algn="r" fontAlgn="b"/>
                      <a:r>
                        <a:rPr lang="en-US" sz="1000" u="none" strike="noStrike" dirty="0">
                          <a:effectLst/>
                        </a:rPr>
                        <a:t>0.0</a:t>
                      </a:r>
                      <a:endParaRPr lang="en-US" sz="1000" b="0" i="0" u="none" strike="noStrike" dirty="0">
                        <a:solidFill>
                          <a:srgbClr val="000000"/>
                        </a:solidFill>
                        <a:effectLst/>
                        <a:latin typeface="Calibri"/>
                      </a:endParaRPr>
                    </a:p>
                  </a:txBody>
                  <a:tcPr marL="8529" marR="8529" marT="8529" marB="0" anchor="b"/>
                </a:tc>
                <a:tc>
                  <a:txBody>
                    <a:bodyPr/>
                    <a:lstStyle/>
                    <a:p>
                      <a:pPr algn="r" fontAlgn="b"/>
                      <a:r>
                        <a:rPr lang="en-US" sz="1000" u="none" strike="noStrike" dirty="0">
                          <a:effectLst/>
                        </a:rPr>
                        <a:t>1</a:t>
                      </a:r>
                      <a:endParaRPr lang="en-US" sz="1000" b="0" i="0" u="none" strike="noStrike" dirty="0">
                        <a:solidFill>
                          <a:srgbClr val="000000"/>
                        </a:solidFill>
                        <a:effectLst/>
                        <a:latin typeface="Calibri"/>
                      </a:endParaRPr>
                    </a:p>
                  </a:txBody>
                  <a:tcPr marL="8529" marR="8529" marT="8529" marB="0" anchor="b"/>
                </a:tc>
                <a:tc>
                  <a:txBody>
                    <a:bodyPr/>
                    <a:lstStyle/>
                    <a:p>
                      <a:pPr algn="r" fontAlgn="b"/>
                      <a:r>
                        <a:rPr lang="en-US" sz="1000" u="none" strike="noStrike" dirty="0">
                          <a:effectLst/>
                        </a:rPr>
                        <a:t>0.0</a:t>
                      </a:r>
                      <a:endParaRPr lang="en-US" sz="1000" b="0" i="0" u="none" strike="noStrike" dirty="0">
                        <a:solidFill>
                          <a:srgbClr val="000000"/>
                        </a:solidFill>
                        <a:effectLst/>
                        <a:latin typeface="Calibri"/>
                      </a:endParaRPr>
                    </a:p>
                  </a:txBody>
                  <a:tcPr marL="8529" marR="8529" marT="8529" marB="0" anchor="b"/>
                </a:tc>
                <a:tc>
                  <a:txBody>
                    <a:bodyPr/>
                    <a:lstStyle/>
                    <a:p>
                      <a:pPr algn="l" fontAlgn="b"/>
                      <a:endParaRPr lang="en-US" sz="1000" b="0" i="0" u="none" strike="noStrike" dirty="0">
                        <a:solidFill>
                          <a:srgbClr val="000000"/>
                        </a:solidFill>
                        <a:effectLst/>
                        <a:latin typeface="Calibri"/>
                      </a:endParaRPr>
                    </a:p>
                  </a:txBody>
                  <a:tcPr marL="8529" marR="8529" marT="8529" marB="0" anchor="b"/>
                </a:tc>
                <a:tc>
                  <a:txBody>
                    <a:bodyPr/>
                    <a:lstStyle/>
                    <a:p>
                      <a:pPr algn="l" fontAlgn="b"/>
                      <a:endParaRPr lang="en-US" sz="1000" b="0" i="0" u="none" strike="noStrike" dirty="0">
                        <a:solidFill>
                          <a:srgbClr val="000000"/>
                        </a:solidFill>
                        <a:effectLst/>
                        <a:latin typeface="Calibri"/>
                      </a:endParaRPr>
                    </a:p>
                  </a:txBody>
                  <a:tcPr marL="8529" marR="8529" marT="8529" marB="0" anchor="b"/>
                </a:tc>
                <a:tc>
                  <a:txBody>
                    <a:bodyPr/>
                    <a:lstStyle/>
                    <a:p>
                      <a:pPr algn="l" fontAlgn="b"/>
                      <a:endParaRPr lang="en-US" sz="1000" b="0" i="0" u="none" strike="noStrike" dirty="0">
                        <a:solidFill>
                          <a:srgbClr val="000000"/>
                        </a:solidFill>
                        <a:effectLst/>
                        <a:latin typeface="Calibri"/>
                      </a:endParaRPr>
                    </a:p>
                  </a:txBody>
                  <a:tcPr marL="8529" marR="8529" marT="8529" marB="0" anchor="b"/>
                </a:tc>
              </a:tr>
              <a:tr h="170576">
                <a:tc>
                  <a:txBody>
                    <a:bodyPr/>
                    <a:lstStyle/>
                    <a:p>
                      <a:pPr algn="l" fontAlgn="b"/>
                      <a:endParaRPr lang="en-US" sz="1000" b="0" i="0" u="none" strike="noStrike" dirty="0">
                        <a:solidFill>
                          <a:srgbClr val="000000"/>
                        </a:solidFill>
                        <a:effectLst/>
                        <a:latin typeface="Calibri"/>
                      </a:endParaRPr>
                    </a:p>
                  </a:txBody>
                  <a:tcPr marL="8529" marR="8529" marT="8529" marB="0" anchor="b"/>
                </a:tc>
                <a:tc>
                  <a:txBody>
                    <a:bodyPr/>
                    <a:lstStyle/>
                    <a:p>
                      <a:pPr algn="l" fontAlgn="b"/>
                      <a:endParaRPr lang="en-US" sz="1000" b="0" i="0" u="none" strike="noStrike" dirty="0">
                        <a:solidFill>
                          <a:srgbClr val="000000"/>
                        </a:solidFill>
                        <a:effectLst/>
                        <a:latin typeface="Calibri"/>
                      </a:endParaRPr>
                    </a:p>
                  </a:txBody>
                  <a:tcPr marL="8529" marR="8529" marT="8529" marB="0" anchor="b"/>
                </a:tc>
                <a:tc>
                  <a:txBody>
                    <a:bodyPr/>
                    <a:lstStyle/>
                    <a:p>
                      <a:pPr algn="l" fontAlgn="b"/>
                      <a:endParaRPr lang="en-US" sz="1000" b="0" i="0" u="none" strike="noStrike" dirty="0">
                        <a:solidFill>
                          <a:srgbClr val="000000"/>
                        </a:solidFill>
                        <a:effectLst/>
                        <a:latin typeface="Calibri"/>
                      </a:endParaRPr>
                    </a:p>
                  </a:txBody>
                  <a:tcPr marL="8529" marR="8529" marT="8529" marB="0" anchor="b"/>
                </a:tc>
                <a:tc>
                  <a:txBody>
                    <a:bodyPr/>
                    <a:lstStyle/>
                    <a:p>
                      <a:pPr algn="l" fontAlgn="b"/>
                      <a:endParaRPr lang="en-US" sz="1000" b="0" i="0" u="none" strike="noStrike" dirty="0">
                        <a:solidFill>
                          <a:srgbClr val="000000"/>
                        </a:solidFill>
                        <a:effectLst/>
                        <a:latin typeface="Calibri"/>
                      </a:endParaRPr>
                    </a:p>
                  </a:txBody>
                  <a:tcPr marL="8529" marR="8529" marT="8529" marB="0" anchor="b"/>
                </a:tc>
                <a:tc>
                  <a:txBody>
                    <a:bodyPr/>
                    <a:lstStyle/>
                    <a:p>
                      <a:pPr algn="l" fontAlgn="b"/>
                      <a:endParaRPr lang="en-US" sz="1000" b="0" i="0" u="none" strike="noStrike" dirty="0">
                        <a:solidFill>
                          <a:srgbClr val="000000"/>
                        </a:solidFill>
                        <a:effectLst/>
                        <a:latin typeface="Calibri"/>
                      </a:endParaRPr>
                    </a:p>
                  </a:txBody>
                  <a:tcPr marL="8529" marR="8529" marT="8529" marB="0" anchor="b"/>
                </a:tc>
                <a:tc>
                  <a:txBody>
                    <a:bodyPr/>
                    <a:lstStyle/>
                    <a:p>
                      <a:pPr algn="l" fontAlgn="b"/>
                      <a:endParaRPr lang="en-US" sz="1000" b="0" i="0" u="none" strike="noStrike" dirty="0">
                        <a:solidFill>
                          <a:srgbClr val="000000"/>
                        </a:solidFill>
                        <a:effectLst/>
                        <a:latin typeface="Calibri"/>
                      </a:endParaRPr>
                    </a:p>
                  </a:txBody>
                  <a:tcPr marL="8529" marR="8529" marT="8529"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a:endParaRPr>
                    </a:p>
                  </a:txBody>
                  <a:tcPr marL="8529" marR="8529" marT="8529" marB="0" anchor="b"/>
                </a:tc>
                <a:tc>
                  <a:txBody>
                    <a:bodyPr/>
                    <a:lstStyle/>
                    <a:p>
                      <a:pPr algn="l" fontAlgn="b"/>
                      <a:endParaRPr lang="en-US" sz="1000" b="0" i="0" u="none" strike="noStrike" dirty="0">
                        <a:solidFill>
                          <a:srgbClr val="000000"/>
                        </a:solidFill>
                        <a:effectLst/>
                        <a:latin typeface="Calibri"/>
                      </a:endParaRPr>
                    </a:p>
                  </a:txBody>
                  <a:tcPr marL="8529" marR="8529" marT="8529"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a:endParaRPr>
                    </a:p>
                  </a:txBody>
                  <a:tcPr marL="8529" marR="8529" marT="8529" marB="0" anchor="b"/>
                </a:tc>
                <a:tc>
                  <a:txBody>
                    <a:bodyPr/>
                    <a:lstStyle/>
                    <a:p>
                      <a:pPr algn="l" fontAlgn="b"/>
                      <a:endParaRPr lang="en-US" sz="1000" b="0" i="0" u="none" strike="noStrike" dirty="0">
                        <a:solidFill>
                          <a:srgbClr val="000000"/>
                        </a:solidFill>
                        <a:effectLst/>
                        <a:latin typeface="Calibri"/>
                      </a:endParaRPr>
                    </a:p>
                  </a:txBody>
                  <a:tcPr marL="8529" marR="8529" marT="8529" marB="0" anchor="b"/>
                </a:tc>
                <a:tc>
                  <a:txBody>
                    <a:bodyPr/>
                    <a:lstStyle/>
                    <a:p>
                      <a:pPr algn="l" fontAlgn="b"/>
                      <a:endParaRPr lang="en-US" sz="1000" b="0" i="0" u="none" strike="noStrike" dirty="0">
                        <a:solidFill>
                          <a:srgbClr val="000000"/>
                        </a:solidFill>
                        <a:effectLst/>
                        <a:latin typeface="Calibri"/>
                      </a:endParaRPr>
                    </a:p>
                  </a:txBody>
                  <a:tcPr marL="8529" marR="8529" marT="8529" marB="0" anchor="b"/>
                </a:tc>
                <a:tc>
                  <a:txBody>
                    <a:bodyPr/>
                    <a:lstStyle/>
                    <a:p>
                      <a:pPr algn="l" fontAlgn="b"/>
                      <a:endParaRPr lang="en-US" sz="1000" b="0" i="0" u="none" strike="noStrike" dirty="0">
                        <a:solidFill>
                          <a:srgbClr val="000000"/>
                        </a:solidFill>
                        <a:effectLst/>
                        <a:latin typeface="Calibri"/>
                      </a:endParaRPr>
                    </a:p>
                  </a:txBody>
                  <a:tcPr marL="8529" marR="8529" marT="8529" marB="0" anchor="b"/>
                </a:tc>
              </a:tr>
              <a:tr h="170576">
                <a:tc>
                  <a:txBody>
                    <a:bodyPr/>
                    <a:lstStyle/>
                    <a:p>
                      <a:pPr algn="l" fontAlgn="b"/>
                      <a:endParaRPr lang="en-US" sz="1000" b="0" i="0" u="none" strike="noStrike" dirty="0">
                        <a:solidFill>
                          <a:srgbClr val="000000"/>
                        </a:solidFill>
                        <a:effectLst/>
                        <a:latin typeface="Calibri"/>
                      </a:endParaRPr>
                    </a:p>
                  </a:txBody>
                  <a:tcPr marL="8529" marR="8529" marT="8529" marB="0" anchor="b"/>
                </a:tc>
                <a:tc>
                  <a:txBody>
                    <a:bodyPr/>
                    <a:lstStyle/>
                    <a:p>
                      <a:pPr algn="l" fontAlgn="b"/>
                      <a:endParaRPr lang="en-US" sz="1000" b="0" i="0" u="none" strike="noStrike" dirty="0">
                        <a:solidFill>
                          <a:srgbClr val="000000"/>
                        </a:solidFill>
                        <a:effectLst/>
                        <a:latin typeface="Calibri"/>
                      </a:endParaRPr>
                    </a:p>
                  </a:txBody>
                  <a:tcPr marL="8529" marR="8529" marT="8529" marB="0" anchor="b"/>
                </a:tc>
                <a:tc>
                  <a:txBody>
                    <a:bodyPr/>
                    <a:lstStyle/>
                    <a:p>
                      <a:pPr algn="l" fontAlgn="b"/>
                      <a:endParaRPr lang="en-US" sz="1000" b="0" i="0" u="none" strike="noStrike" dirty="0">
                        <a:solidFill>
                          <a:srgbClr val="000000"/>
                        </a:solidFill>
                        <a:effectLst/>
                        <a:latin typeface="Calibri"/>
                      </a:endParaRPr>
                    </a:p>
                  </a:txBody>
                  <a:tcPr marL="8529" marR="8529" marT="8529" marB="0" anchor="b"/>
                </a:tc>
                <a:tc>
                  <a:txBody>
                    <a:bodyPr/>
                    <a:lstStyle/>
                    <a:p>
                      <a:pPr algn="l" fontAlgn="b"/>
                      <a:endParaRPr lang="en-US" sz="1000" b="0" i="0" u="none" strike="noStrike" dirty="0">
                        <a:solidFill>
                          <a:srgbClr val="000000"/>
                        </a:solidFill>
                        <a:effectLst/>
                        <a:latin typeface="Calibri"/>
                      </a:endParaRPr>
                    </a:p>
                  </a:txBody>
                  <a:tcPr marL="8529" marR="8529" marT="8529" marB="0" anchor="b"/>
                </a:tc>
                <a:tc>
                  <a:txBody>
                    <a:bodyPr/>
                    <a:lstStyle/>
                    <a:p>
                      <a:pPr algn="l" fontAlgn="b"/>
                      <a:endParaRPr lang="en-US" sz="1000" b="0" i="0" u="none" strike="noStrike" dirty="0">
                        <a:solidFill>
                          <a:srgbClr val="000000"/>
                        </a:solidFill>
                        <a:effectLst/>
                        <a:latin typeface="Calibri"/>
                      </a:endParaRPr>
                    </a:p>
                  </a:txBody>
                  <a:tcPr marL="8529" marR="8529" marT="8529" marB="0" anchor="b"/>
                </a:tc>
                <a:tc>
                  <a:txBody>
                    <a:bodyPr/>
                    <a:lstStyle/>
                    <a:p>
                      <a:pPr algn="l" fontAlgn="b"/>
                      <a:endParaRPr lang="en-US" sz="1000" b="0" i="0" u="none" strike="noStrike" dirty="0">
                        <a:solidFill>
                          <a:srgbClr val="000000"/>
                        </a:solidFill>
                        <a:effectLst/>
                        <a:latin typeface="Calibri"/>
                      </a:endParaRPr>
                    </a:p>
                  </a:txBody>
                  <a:tcPr marL="8529" marR="8529" marT="8529" marB="0" anchor="b"/>
                </a:tc>
                <a:tc>
                  <a:txBody>
                    <a:bodyPr/>
                    <a:lstStyle/>
                    <a:p>
                      <a:pPr algn="r" fontAlgn="b"/>
                      <a:r>
                        <a:rPr lang="en-US" sz="1000" u="none" strike="noStrike" dirty="0">
                          <a:effectLst/>
                        </a:rPr>
                        <a:t>42.2</a:t>
                      </a:r>
                      <a:endParaRPr lang="en-US" sz="1000" b="0" i="0" u="none" strike="noStrike" dirty="0">
                        <a:solidFill>
                          <a:srgbClr val="000000"/>
                        </a:solidFill>
                        <a:effectLst/>
                        <a:latin typeface="Calibri"/>
                      </a:endParaRPr>
                    </a:p>
                  </a:txBody>
                  <a:tcPr marL="8529" marR="8529" marT="8529" marB="0" anchor="b"/>
                </a:tc>
                <a:tc>
                  <a:txBody>
                    <a:bodyPr/>
                    <a:lstStyle/>
                    <a:p>
                      <a:pPr algn="l" fontAlgn="b"/>
                      <a:endParaRPr lang="en-US" sz="1000" b="0" i="0" u="none" strike="noStrike" dirty="0">
                        <a:solidFill>
                          <a:srgbClr val="000000"/>
                        </a:solidFill>
                        <a:effectLst/>
                        <a:latin typeface="Calibri"/>
                      </a:endParaRPr>
                    </a:p>
                  </a:txBody>
                  <a:tcPr marL="8529" marR="8529" marT="8529" marB="0" anchor="b"/>
                </a:tc>
                <a:tc>
                  <a:txBody>
                    <a:bodyPr/>
                    <a:lstStyle/>
                    <a:p>
                      <a:pPr algn="r" fontAlgn="b"/>
                      <a:r>
                        <a:rPr lang="en-US" sz="1000" u="none" strike="noStrike" dirty="0">
                          <a:effectLst/>
                        </a:rPr>
                        <a:t>5.7</a:t>
                      </a:r>
                      <a:endParaRPr lang="en-US" sz="1000" b="0" i="0" u="none" strike="noStrike" dirty="0">
                        <a:solidFill>
                          <a:srgbClr val="000000"/>
                        </a:solidFill>
                        <a:effectLst/>
                        <a:latin typeface="Calibri"/>
                      </a:endParaRPr>
                    </a:p>
                  </a:txBody>
                  <a:tcPr marL="8529" marR="8529" marT="8529" marB="0" anchor="b"/>
                </a:tc>
                <a:tc>
                  <a:txBody>
                    <a:bodyPr/>
                    <a:lstStyle/>
                    <a:p>
                      <a:pPr algn="l" fontAlgn="b"/>
                      <a:endParaRPr lang="en-US" sz="1000" b="0" i="0" u="none" strike="noStrike" dirty="0">
                        <a:solidFill>
                          <a:srgbClr val="000000"/>
                        </a:solidFill>
                        <a:effectLst/>
                        <a:latin typeface="Calibri"/>
                      </a:endParaRPr>
                    </a:p>
                  </a:txBody>
                  <a:tcPr marL="8529" marR="8529" marT="8529" marB="0" anchor="b"/>
                </a:tc>
                <a:tc>
                  <a:txBody>
                    <a:bodyPr/>
                    <a:lstStyle/>
                    <a:p>
                      <a:pPr algn="l" fontAlgn="b"/>
                      <a:endParaRPr lang="en-US" sz="1000" b="0" i="0" u="none" strike="noStrike" dirty="0">
                        <a:solidFill>
                          <a:srgbClr val="000000"/>
                        </a:solidFill>
                        <a:effectLst/>
                        <a:latin typeface="Calibri"/>
                      </a:endParaRPr>
                    </a:p>
                  </a:txBody>
                  <a:tcPr marL="8529" marR="8529" marT="8529" marB="0" anchor="b"/>
                </a:tc>
                <a:tc>
                  <a:txBody>
                    <a:bodyPr/>
                    <a:lstStyle/>
                    <a:p>
                      <a:pPr algn="l" fontAlgn="b"/>
                      <a:endParaRPr lang="en-US" sz="1000" b="0" i="0" u="none" strike="noStrike" dirty="0">
                        <a:solidFill>
                          <a:srgbClr val="000000"/>
                        </a:solidFill>
                        <a:effectLst/>
                        <a:latin typeface="Calibri"/>
                      </a:endParaRPr>
                    </a:p>
                  </a:txBody>
                  <a:tcPr marL="8529" marR="8529" marT="8529" marB="0" anchor="b"/>
                </a:tc>
              </a:tr>
              <a:tr h="170576">
                <a:tc>
                  <a:txBody>
                    <a:bodyPr/>
                    <a:lstStyle/>
                    <a:p>
                      <a:pPr algn="l" fontAlgn="b"/>
                      <a:endParaRPr lang="en-US" sz="1000" b="0" i="0" u="none" strike="noStrike" dirty="0">
                        <a:solidFill>
                          <a:srgbClr val="000000"/>
                        </a:solidFill>
                        <a:effectLst/>
                        <a:latin typeface="Calibri"/>
                      </a:endParaRPr>
                    </a:p>
                  </a:txBody>
                  <a:tcPr marL="8529" marR="8529" marT="8529" marB="0" anchor="b"/>
                </a:tc>
                <a:tc>
                  <a:txBody>
                    <a:bodyPr/>
                    <a:lstStyle/>
                    <a:p>
                      <a:pPr algn="l" fontAlgn="b"/>
                      <a:endParaRPr lang="en-US" sz="1000" b="0" i="0" u="none" strike="noStrike" dirty="0">
                        <a:solidFill>
                          <a:srgbClr val="000000"/>
                        </a:solidFill>
                        <a:effectLst/>
                        <a:latin typeface="Calibri"/>
                      </a:endParaRPr>
                    </a:p>
                  </a:txBody>
                  <a:tcPr marL="8529" marR="8529" marT="8529" marB="0" anchor="b"/>
                </a:tc>
                <a:tc>
                  <a:txBody>
                    <a:bodyPr/>
                    <a:lstStyle/>
                    <a:p>
                      <a:pPr algn="l" fontAlgn="b"/>
                      <a:endParaRPr lang="en-US" sz="1000" b="0" i="0" u="none" strike="noStrike" dirty="0">
                        <a:solidFill>
                          <a:srgbClr val="000000"/>
                        </a:solidFill>
                        <a:effectLst/>
                        <a:latin typeface="Calibri"/>
                      </a:endParaRPr>
                    </a:p>
                  </a:txBody>
                  <a:tcPr marL="8529" marR="8529" marT="8529" marB="0" anchor="b"/>
                </a:tc>
                <a:tc>
                  <a:txBody>
                    <a:bodyPr/>
                    <a:lstStyle/>
                    <a:p>
                      <a:pPr algn="l" fontAlgn="b"/>
                      <a:endParaRPr lang="en-US" sz="1000" b="0" i="0" u="none" strike="noStrike" dirty="0">
                        <a:solidFill>
                          <a:srgbClr val="000000"/>
                        </a:solidFill>
                        <a:effectLst/>
                        <a:latin typeface="Calibri"/>
                      </a:endParaRPr>
                    </a:p>
                  </a:txBody>
                  <a:tcPr marL="8529" marR="8529" marT="8529" marB="0" anchor="b"/>
                </a:tc>
                <a:tc>
                  <a:txBody>
                    <a:bodyPr/>
                    <a:lstStyle/>
                    <a:p>
                      <a:pPr algn="l" fontAlgn="b"/>
                      <a:endParaRPr lang="en-US" sz="1000" b="0" i="0" u="none" strike="noStrike" dirty="0">
                        <a:solidFill>
                          <a:srgbClr val="000000"/>
                        </a:solidFill>
                        <a:effectLst/>
                        <a:latin typeface="Calibri"/>
                      </a:endParaRPr>
                    </a:p>
                  </a:txBody>
                  <a:tcPr marL="8529" marR="8529" marT="8529" marB="0" anchor="b"/>
                </a:tc>
                <a:tc>
                  <a:txBody>
                    <a:bodyPr/>
                    <a:lstStyle/>
                    <a:p>
                      <a:pPr algn="l" fontAlgn="b"/>
                      <a:endParaRPr lang="en-US" sz="1000" b="0" i="0" u="none" strike="noStrike" dirty="0">
                        <a:solidFill>
                          <a:srgbClr val="000000"/>
                        </a:solidFill>
                        <a:effectLst/>
                        <a:latin typeface="Calibri"/>
                      </a:endParaRPr>
                    </a:p>
                  </a:txBody>
                  <a:tcPr marL="8529" marR="8529" marT="8529" marB="0" anchor="b"/>
                </a:tc>
                <a:tc>
                  <a:txBody>
                    <a:bodyPr/>
                    <a:lstStyle/>
                    <a:p>
                      <a:pPr algn="l" fontAlgn="b"/>
                      <a:endParaRPr lang="en-US" sz="1000" b="0" i="0" u="none" strike="noStrike" dirty="0">
                        <a:solidFill>
                          <a:srgbClr val="000000"/>
                        </a:solidFill>
                        <a:effectLst/>
                        <a:latin typeface="Calibri"/>
                      </a:endParaRPr>
                    </a:p>
                  </a:txBody>
                  <a:tcPr marL="8529" marR="8529" marT="8529" marB="0" anchor="b"/>
                </a:tc>
                <a:tc>
                  <a:txBody>
                    <a:bodyPr/>
                    <a:lstStyle/>
                    <a:p>
                      <a:pPr algn="l" fontAlgn="b"/>
                      <a:endParaRPr lang="en-US" sz="1000" b="0" i="0" u="none" strike="noStrike" dirty="0">
                        <a:solidFill>
                          <a:srgbClr val="000000"/>
                        </a:solidFill>
                        <a:effectLst/>
                        <a:latin typeface="Calibri"/>
                      </a:endParaRPr>
                    </a:p>
                  </a:txBody>
                  <a:tcPr marL="8529" marR="8529" marT="8529" marB="0" anchor="b"/>
                </a:tc>
                <a:tc>
                  <a:txBody>
                    <a:bodyPr/>
                    <a:lstStyle/>
                    <a:p>
                      <a:pPr algn="l" fontAlgn="b"/>
                      <a:endParaRPr lang="en-US" sz="1000" b="0" i="0" u="none" strike="noStrike" dirty="0">
                        <a:solidFill>
                          <a:srgbClr val="000000"/>
                        </a:solidFill>
                        <a:effectLst/>
                        <a:latin typeface="Calibri"/>
                      </a:endParaRPr>
                    </a:p>
                  </a:txBody>
                  <a:tcPr marL="8529" marR="8529" marT="8529" marB="0" anchor="b"/>
                </a:tc>
                <a:tc>
                  <a:txBody>
                    <a:bodyPr/>
                    <a:lstStyle/>
                    <a:p>
                      <a:pPr algn="l" fontAlgn="b"/>
                      <a:endParaRPr lang="en-US" sz="1000" b="0" i="0" u="none" strike="noStrike" dirty="0">
                        <a:solidFill>
                          <a:srgbClr val="000000"/>
                        </a:solidFill>
                        <a:effectLst/>
                        <a:latin typeface="Calibri"/>
                      </a:endParaRPr>
                    </a:p>
                  </a:txBody>
                  <a:tcPr marL="8529" marR="8529" marT="8529" marB="0" anchor="b"/>
                </a:tc>
                <a:tc>
                  <a:txBody>
                    <a:bodyPr/>
                    <a:lstStyle/>
                    <a:p>
                      <a:pPr algn="l" fontAlgn="b"/>
                      <a:endParaRPr lang="en-US" sz="1000" b="0" i="0" u="none" strike="noStrike" dirty="0">
                        <a:solidFill>
                          <a:srgbClr val="000000"/>
                        </a:solidFill>
                        <a:effectLst/>
                        <a:latin typeface="Calibri"/>
                      </a:endParaRPr>
                    </a:p>
                  </a:txBody>
                  <a:tcPr marL="8529" marR="8529" marT="8529" marB="0" anchor="b"/>
                </a:tc>
                <a:tc>
                  <a:txBody>
                    <a:bodyPr/>
                    <a:lstStyle/>
                    <a:p>
                      <a:pPr algn="l" fontAlgn="b"/>
                      <a:endParaRPr lang="en-US" sz="1000" b="0" i="0" u="none" strike="noStrike" dirty="0">
                        <a:solidFill>
                          <a:srgbClr val="000000"/>
                        </a:solidFill>
                        <a:effectLst/>
                        <a:latin typeface="Calibri"/>
                      </a:endParaRPr>
                    </a:p>
                  </a:txBody>
                  <a:tcPr marL="8529" marR="8529" marT="8529" marB="0" anchor="b"/>
                </a:tc>
              </a:tr>
              <a:tr h="170576">
                <a:tc>
                  <a:txBody>
                    <a:bodyPr/>
                    <a:lstStyle/>
                    <a:p>
                      <a:pPr algn="l" fontAlgn="b"/>
                      <a:endParaRPr lang="en-US" sz="1000" b="0" i="0" u="none" strike="noStrike" dirty="0">
                        <a:solidFill>
                          <a:srgbClr val="000000"/>
                        </a:solidFill>
                        <a:effectLst/>
                        <a:latin typeface="Calibri"/>
                      </a:endParaRPr>
                    </a:p>
                  </a:txBody>
                  <a:tcPr marL="8529" marR="8529" marT="8529" marB="0" anchor="b"/>
                </a:tc>
                <a:tc>
                  <a:txBody>
                    <a:bodyPr/>
                    <a:lstStyle/>
                    <a:p>
                      <a:pPr algn="l" fontAlgn="b"/>
                      <a:endParaRPr lang="en-US" sz="1000" b="0" i="0" u="none" strike="noStrike" dirty="0">
                        <a:solidFill>
                          <a:srgbClr val="000000"/>
                        </a:solidFill>
                        <a:effectLst/>
                        <a:latin typeface="Calibri"/>
                      </a:endParaRPr>
                    </a:p>
                  </a:txBody>
                  <a:tcPr marL="8529" marR="8529" marT="8529" marB="0" anchor="b"/>
                </a:tc>
                <a:tc>
                  <a:txBody>
                    <a:bodyPr/>
                    <a:lstStyle/>
                    <a:p>
                      <a:pPr algn="l" fontAlgn="b"/>
                      <a:endParaRPr lang="en-US" sz="1000" b="0" i="0" u="none" strike="noStrike" dirty="0">
                        <a:solidFill>
                          <a:srgbClr val="000000"/>
                        </a:solidFill>
                        <a:effectLst/>
                        <a:latin typeface="Calibri"/>
                      </a:endParaRPr>
                    </a:p>
                  </a:txBody>
                  <a:tcPr marL="8529" marR="8529" marT="8529" marB="0" anchor="b"/>
                </a:tc>
                <a:tc>
                  <a:txBody>
                    <a:bodyPr/>
                    <a:lstStyle/>
                    <a:p>
                      <a:pPr algn="l" fontAlgn="b"/>
                      <a:endParaRPr lang="en-US" sz="1000" b="0" i="0" u="none" strike="noStrike" dirty="0">
                        <a:solidFill>
                          <a:srgbClr val="000000"/>
                        </a:solidFill>
                        <a:effectLst/>
                        <a:latin typeface="Calibri"/>
                      </a:endParaRPr>
                    </a:p>
                  </a:txBody>
                  <a:tcPr marL="8529" marR="8529" marT="8529" marB="0" anchor="b"/>
                </a:tc>
                <a:tc>
                  <a:txBody>
                    <a:bodyPr/>
                    <a:lstStyle/>
                    <a:p>
                      <a:pPr algn="l" fontAlgn="b"/>
                      <a:endParaRPr lang="en-US" sz="1000" b="0" i="0" u="none" strike="noStrike" dirty="0">
                        <a:solidFill>
                          <a:srgbClr val="000000"/>
                        </a:solidFill>
                        <a:effectLst/>
                        <a:latin typeface="Calibri"/>
                      </a:endParaRPr>
                    </a:p>
                  </a:txBody>
                  <a:tcPr marL="8529" marR="8529" marT="8529" marB="0" anchor="b"/>
                </a:tc>
                <a:tc>
                  <a:txBody>
                    <a:bodyPr/>
                    <a:lstStyle/>
                    <a:p>
                      <a:pPr algn="l" fontAlgn="b"/>
                      <a:endParaRPr lang="en-US" sz="1000" b="0" i="0" u="none" strike="noStrike" dirty="0">
                        <a:solidFill>
                          <a:srgbClr val="000000"/>
                        </a:solidFill>
                        <a:effectLst/>
                        <a:latin typeface="Calibri"/>
                      </a:endParaRPr>
                    </a:p>
                  </a:txBody>
                  <a:tcPr marL="8529" marR="8529" marT="8529" marB="0" anchor="b"/>
                </a:tc>
                <a:tc>
                  <a:txBody>
                    <a:bodyPr/>
                    <a:lstStyle/>
                    <a:p>
                      <a:pPr algn="l" fontAlgn="b"/>
                      <a:endParaRPr lang="en-US" sz="1000" b="0" i="0" u="none" strike="noStrike" dirty="0">
                        <a:solidFill>
                          <a:srgbClr val="000000"/>
                        </a:solidFill>
                        <a:effectLst/>
                        <a:latin typeface="Calibri"/>
                      </a:endParaRPr>
                    </a:p>
                  </a:txBody>
                  <a:tcPr marL="8529" marR="8529" marT="8529" marB="0" anchor="b"/>
                </a:tc>
                <a:tc>
                  <a:txBody>
                    <a:bodyPr/>
                    <a:lstStyle/>
                    <a:p>
                      <a:pPr algn="l" fontAlgn="b"/>
                      <a:endParaRPr lang="en-US" sz="1000" b="0" i="0" u="none" strike="noStrike" dirty="0">
                        <a:solidFill>
                          <a:srgbClr val="000000"/>
                        </a:solidFill>
                        <a:effectLst/>
                        <a:latin typeface="Calibri"/>
                      </a:endParaRPr>
                    </a:p>
                  </a:txBody>
                  <a:tcPr marL="8529" marR="8529" marT="8529" marB="0" anchor="b"/>
                </a:tc>
                <a:tc gridSpan="4">
                  <a:txBody>
                    <a:bodyPr/>
                    <a:lstStyle/>
                    <a:p>
                      <a:pPr algn="l" fontAlgn="b"/>
                      <a:r>
                        <a:rPr lang="en-US" sz="1000" u="none" strike="noStrike" dirty="0">
                          <a:effectLst/>
                        </a:rPr>
                        <a:t>(**) this interrupt rate is throttled</a:t>
                      </a:r>
                      <a:endParaRPr lang="en-US" sz="1000" b="0" i="0" u="none" strike="noStrike" dirty="0">
                        <a:solidFill>
                          <a:srgbClr val="000000"/>
                        </a:solidFill>
                        <a:effectLst/>
                        <a:latin typeface="Calibri"/>
                      </a:endParaRPr>
                    </a:p>
                  </a:txBody>
                  <a:tcPr marL="8529" marR="8529" marT="8529" marB="0" anchor="b"/>
                </a:tc>
                <a:tc hMerge="1">
                  <a:txBody>
                    <a:bodyPr/>
                    <a:lstStyle/>
                    <a:p>
                      <a:endParaRPr lang="en-US"/>
                    </a:p>
                  </a:txBody>
                  <a:tcPr/>
                </a:tc>
                <a:tc hMerge="1">
                  <a:txBody>
                    <a:bodyPr/>
                    <a:lstStyle/>
                    <a:p>
                      <a:endParaRPr lang="en-US"/>
                    </a:p>
                  </a:txBody>
                  <a:tcPr/>
                </a:tc>
                <a:tc hMerge="1">
                  <a:txBody>
                    <a:bodyPr/>
                    <a:lstStyle/>
                    <a:p>
                      <a:endParaRPr lang="en-US"/>
                    </a:p>
                  </a:txBody>
                  <a:tcPr/>
                </a:tc>
              </a:tr>
              <a:tr h="170576">
                <a:tc>
                  <a:txBody>
                    <a:bodyPr/>
                    <a:lstStyle/>
                    <a:p>
                      <a:pPr algn="l" fontAlgn="b"/>
                      <a:endParaRPr lang="en-US" sz="1000" b="0" i="0" u="none" strike="noStrike" dirty="0">
                        <a:solidFill>
                          <a:srgbClr val="000000"/>
                        </a:solidFill>
                        <a:effectLst/>
                        <a:latin typeface="Calibri"/>
                      </a:endParaRPr>
                    </a:p>
                  </a:txBody>
                  <a:tcPr marL="8529" marR="8529" marT="8529" marB="0" anchor="b"/>
                </a:tc>
                <a:tc>
                  <a:txBody>
                    <a:bodyPr/>
                    <a:lstStyle/>
                    <a:p>
                      <a:pPr algn="l" fontAlgn="b"/>
                      <a:endParaRPr lang="en-US" sz="1000" b="0" i="0" u="none" strike="noStrike" dirty="0">
                        <a:solidFill>
                          <a:srgbClr val="000000"/>
                        </a:solidFill>
                        <a:effectLst/>
                        <a:latin typeface="Calibri"/>
                      </a:endParaRPr>
                    </a:p>
                  </a:txBody>
                  <a:tcPr marL="8529" marR="8529" marT="8529" marB="0" anchor="b"/>
                </a:tc>
                <a:tc>
                  <a:txBody>
                    <a:bodyPr/>
                    <a:lstStyle/>
                    <a:p>
                      <a:pPr algn="l" fontAlgn="b"/>
                      <a:endParaRPr lang="en-US" sz="1000" b="0" i="0" u="none" strike="noStrike" dirty="0">
                        <a:solidFill>
                          <a:srgbClr val="000000"/>
                        </a:solidFill>
                        <a:effectLst/>
                        <a:latin typeface="Calibri"/>
                      </a:endParaRPr>
                    </a:p>
                  </a:txBody>
                  <a:tcPr marL="8529" marR="8529" marT="8529" marB="0" anchor="b"/>
                </a:tc>
                <a:tc>
                  <a:txBody>
                    <a:bodyPr/>
                    <a:lstStyle/>
                    <a:p>
                      <a:pPr algn="l" fontAlgn="b"/>
                      <a:endParaRPr lang="en-US" sz="1000" b="0" i="0" u="none" strike="noStrike" dirty="0">
                        <a:solidFill>
                          <a:srgbClr val="000000"/>
                        </a:solidFill>
                        <a:effectLst/>
                        <a:latin typeface="Calibri"/>
                      </a:endParaRPr>
                    </a:p>
                  </a:txBody>
                  <a:tcPr marL="8529" marR="8529" marT="8529" marB="0" anchor="b"/>
                </a:tc>
                <a:tc>
                  <a:txBody>
                    <a:bodyPr/>
                    <a:lstStyle/>
                    <a:p>
                      <a:pPr algn="l" fontAlgn="b"/>
                      <a:endParaRPr lang="en-US" sz="1000" b="0" i="0" u="none" strike="noStrike" dirty="0">
                        <a:solidFill>
                          <a:srgbClr val="000000"/>
                        </a:solidFill>
                        <a:effectLst/>
                        <a:latin typeface="Calibri"/>
                      </a:endParaRPr>
                    </a:p>
                  </a:txBody>
                  <a:tcPr marL="8529" marR="8529" marT="8529" marB="0" anchor="b"/>
                </a:tc>
                <a:tc>
                  <a:txBody>
                    <a:bodyPr/>
                    <a:lstStyle/>
                    <a:p>
                      <a:pPr algn="l" fontAlgn="b"/>
                      <a:endParaRPr lang="en-US" sz="1000" b="0" i="0" u="none" strike="noStrike" dirty="0">
                        <a:solidFill>
                          <a:srgbClr val="000000"/>
                        </a:solidFill>
                        <a:effectLst/>
                        <a:latin typeface="Calibri"/>
                      </a:endParaRPr>
                    </a:p>
                  </a:txBody>
                  <a:tcPr marL="8529" marR="8529" marT="8529" marB="0" anchor="b"/>
                </a:tc>
                <a:tc>
                  <a:txBody>
                    <a:bodyPr/>
                    <a:lstStyle/>
                    <a:p>
                      <a:pPr algn="l" fontAlgn="b"/>
                      <a:endParaRPr lang="en-US" sz="1000" b="0" i="0" u="none" strike="noStrike" dirty="0">
                        <a:solidFill>
                          <a:srgbClr val="000000"/>
                        </a:solidFill>
                        <a:effectLst/>
                        <a:latin typeface="Calibri"/>
                      </a:endParaRPr>
                    </a:p>
                  </a:txBody>
                  <a:tcPr marL="8529" marR="8529" marT="8529" marB="0" anchor="b"/>
                </a:tc>
                <a:tc>
                  <a:txBody>
                    <a:bodyPr/>
                    <a:lstStyle/>
                    <a:p>
                      <a:pPr algn="l" fontAlgn="b"/>
                      <a:endParaRPr lang="en-US" sz="1000" b="0" i="0" u="none" strike="noStrike" dirty="0">
                        <a:solidFill>
                          <a:srgbClr val="000000"/>
                        </a:solidFill>
                        <a:effectLst/>
                        <a:latin typeface="Calibri"/>
                      </a:endParaRPr>
                    </a:p>
                  </a:txBody>
                  <a:tcPr marL="8529" marR="8529" marT="8529" marB="0" anchor="b"/>
                </a:tc>
                <a:tc gridSpan="4">
                  <a:txBody>
                    <a:bodyPr/>
                    <a:lstStyle/>
                    <a:p>
                      <a:pPr algn="l" fontAlgn="b"/>
                      <a:r>
                        <a:rPr lang="en-US" sz="1000" u="none" strike="noStrike" dirty="0">
                          <a:effectLst/>
                        </a:rPr>
                        <a:t>the max execution time is actually more</a:t>
                      </a:r>
                      <a:endParaRPr lang="en-US" sz="1000" b="0" i="0" u="none" strike="noStrike" dirty="0">
                        <a:solidFill>
                          <a:srgbClr val="000000"/>
                        </a:solidFill>
                        <a:effectLst/>
                        <a:latin typeface="Calibri"/>
                      </a:endParaRPr>
                    </a:p>
                  </a:txBody>
                  <a:tcPr marL="8529" marR="8529" marT="8529" marB="0" anchor="b"/>
                </a:tc>
                <a:tc hMerge="1">
                  <a:txBody>
                    <a:bodyPr/>
                    <a:lstStyle/>
                    <a:p>
                      <a:endParaRPr lang="en-US"/>
                    </a:p>
                  </a:txBody>
                  <a:tcPr/>
                </a:tc>
                <a:tc hMerge="1">
                  <a:txBody>
                    <a:bodyPr/>
                    <a:lstStyle/>
                    <a:p>
                      <a:endParaRPr lang="en-US"/>
                    </a:p>
                  </a:txBody>
                  <a:tcPr/>
                </a:tc>
                <a:tc hMerge="1">
                  <a:txBody>
                    <a:bodyPr/>
                    <a:lstStyle/>
                    <a:p>
                      <a:endParaRPr lang="en-US"/>
                    </a:p>
                  </a:txBody>
                  <a:tcPr/>
                </a:tc>
              </a:tr>
              <a:tr h="170576">
                <a:tc>
                  <a:txBody>
                    <a:bodyPr/>
                    <a:lstStyle/>
                    <a:p>
                      <a:pPr algn="l" fontAlgn="b"/>
                      <a:endParaRPr lang="en-US" sz="1000" b="0" i="0" u="none" strike="noStrike" dirty="0">
                        <a:solidFill>
                          <a:srgbClr val="000000"/>
                        </a:solidFill>
                        <a:effectLst/>
                        <a:latin typeface="Calibri"/>
                      </a:endParaRPr>
                    </a:p>
                  </a:txBody>
                  <a:tcPr marL="8529" marR="8529" marT="8529" marB="0" anchor="b"/>
                </a:tc>
                <a:tc>
                  <a:txBody>
                    <a:bodyPr/>
                    <a:lstStyle/>
                    <a:p>
                      <a:pPr algn="l" fontAlgn="b"/>
                      <a:endParaRPr lang="en-US" sz="1000" b="0" i="0" u="none" strike="noStrike" dirty="0">
                        <a:solidFill>
                          <a:srgbClr val="000000"/>
                        </a:solidFill>
                        <a:effectLst/>
                        <a:latin typeface="Calibri"/>
                      </a:endParaRPr>
                    </a:p>
                  </a:txBody>
                  <a:tcPr marL="8529" marR="8529" marT="8529" marB="0" anchor="b"/>
                </a:tc>
                <a:tc>
                  <a:txBody>
                    <a:bodyPr/>
                    <a:lstStyle/>
                    <a:p>
                      <a:pPr algn="l" fontAlgn="b"/>
                      <a:endParaRPr lang="en-US" sz="1000" b="0" i="0" u="none" strike="noStrike" dirty="0">
                        <a:solidFill>
                          <a:srgbClr val="000000"/>
                        </a:solidFill>
                        <a:effectLst/>
                        <a:latin typeface="Calibri"/>
                      </a:endParaRPr>
                    </a:p>
                  </a:txBody>
                  <a:tcPr marL="8529" marR="8529" marT="8529" marB="0" anchor="b"/>
                </a:tc>
                <a:tc>
                  <a:txBody>
                    <a:bodyPr/>
                    <a:lstStyle/>
                    <a:p>
                      <a:pPr algn="l" fontAlgn="b"/>
                      <a:endParaRPr lang="en-US" sz="1000" b="0" i="0" u="none" strike="noStrike" dirty="0">
                        <a:solidFill>
                          <a:srgbClr val="000000"/>
                        </a:solidFill>
                        <a:effectLst/>
                        <a:latin typeface="Calibri"/>
                      </a:endParaRPr>
                    </a:p>
                  </a:txBody>
                  <a:tcPr marL="8529" marR="8529" marT="8529" marB="0" anchor="b"/>
                </a:tc>
                <a:tc>
                  <a:txBody>
                    <a:bodyPr/>
                    <a:lstStyle/>
                    <a:p>
                      <a:pPr algn="l" fontAlgn="b"/>
                      <a:endParaRPr lang="en-US" sz="1000" b="0" i="0" u="none" strike="noStrike" dirty="0">
                        <a:solidFill>
                          <a:srgbClr val="000000"/>
                        </a:solidFill>
                        <a:effectLst/>
                        <a:latin typeface="Calibri"/>
                      </a:endParaRPr>
                    </a:p>
                  </a:txBody>
                  <a:tcPr marL="8529" marR="8529" marT="8529" marB="0" anchor="b"/>
                </a:tc>
                <a:tc>
                  <a:txBody>
                    <a:bodyPr/>
                    <a:lstStyle/>
                    <a:p>
                      <a:pPr algn="l" fontAlgn="b"/>
                      <a:endParaRPr lang="en-US" sz="1000" b="0" i="0" u="none" strike="noStrike" dirty="0">
                        <a:solidFill>
                          <a:srgbClr val="000000"/>
                        </a:solidFill>
                        <a:effectLst/>
                        <a:latin typeface="Calibri"/>
                      </a:endParaRPr>
                    </a:p>
                  </a:txBody>
                  <a:tcPr marL="8529" marR="8529" marT="8529" marB="0" anchor="b"/>
                </a:tc>
                <a:tc>
                  <a:txBody>
                    <a:bodyPr/>
                    <a:lstStyle/>
                    <a:p>
                      <a:pPr algn="l" fontAlgn="b"/>
                      <a:endParaRPr lang="en-US" sz="1000" b="0" i="0" u="none" strike="noStrike" dirty="0">
                        <a:solidFill>
                          <a:srgbClr val="000000"/>
                        </a:solidFill>
                        <a:effectLst/>
                        <a:latin typeface="Calibri"/>
                      </a:endParaRPr>
                    </a:p>
                  </a:txBody>
                  <a:tcPr marL="8529" marR="8529" marT="8529" marB="0" anchor="b"/>
                </a:tc>
                <a:tc>
                  <a:txBody>
                    <a:bodyPr/>
                    <a:lstStyle/>
                    <a:p>
                      <a:pPr algn="l" fontAlgn="b"/>
                      <a:endParaRPr lang="en-US" sz="1000" b="0" i="0" u="none" strike="noStrike" dirty="0">
                        <a:solidFill>
                          <a:srgbClr val="000000"/>
                        </a:solidFill>
                        <a:effectLst/>
                        <a:latin typeface="Calibri"/>
                      </a:endParaRPr>
                    </a:p>
                  </a:txBody>
                  <a:tcPr marL="8529" marR="8529" marT="8529" marB="0" anchor="b"/>
                </a:tc>
                <a:tc gridSpan="4">
                  <a:txBody>
                    <a:bodyPr/>
                    <a:lstStyle/>
                    <a:p>
                      <a:pPr algn="l" fontAlgn="b"/>
                      <a:r>
                        <a:rPr lang="en-US" sz="1000" u="none" strike="noStrike" dirty="0">
                          <a:effectLst/>
                        </a:rPr>
                        <a:t>like 700 cycles, but 300 is a practical limit</a:t>
                      </a:r>
                      <a:endParaRPr lang="en-US" sz="1000" b="0" i="0" u="none" strike="noStrike" dirty="0">
                        <a:solidFill>
                          <a:srgbClr val="000000"/>
                        </a:solidFill>
                        <a:effectLst/>
                        <a:latin typeface="Calibri"/>
                      </a:endParaRPr>
                    </a:p>
                  </a:txBody>
                  <a:tcPr marL="8529" marR="8529" marT="8529" marB="0" anchor="b"/>
                </a:tc>
                <a:tc hMerge="1">
                  <a:txBody>
                    <a:bodyPr/>
                    <a:lstStyle/>
                    <a:p>
                      <a:endParaRPr lang="en-US"/>
                    </a:p>
                  </a:txBody>
                  <a:tcPr/>
                </a:tc>
                <a:tc hMerge="1">
                  <a:txBody>
                    <a:bodyPr/>
                    <a:lstStyle/>
                    <a:p>
                      <a:endParaRPr lang="en-US"/>
                    </a:p>
                  </a:txBody>
                  <a:tcPr/>
                </a:tc>
                <a:tc hMerge="1">
                  <a:txBody>
                    <a:bodyPr/>
                    <a:lstStyle/>
                    <a:p>
                      <a:endParaRPr lang="en-US"/>
                    </a:p>
                  </a:txBody>
                  <a:tcPr/>
                </a:tc>
              </a:tr>
              <a:tr h="170576">
                <a:tc>
                  <a:txBody>
                    <a:bodyPr/>
                    <a:lstStyle/>
                    <a:p>
                      <a:pPr algn="l" fontAlgn="b"/>
                      <a:endParaRPr lang="en-US" sz="1000" b="0" i="0" u="none" strike="noStrike" dirty="0">
                        <a:solidFill>
                          <a:srgbClr val="000000"/>
                        </a:solidFill>
                        <a:effectLst/>
                        <a:latin typeface="Calibri"/>
                      </a:endParaRPr>
                    </a:p>
                  </a:txBody>
                  <a:tcPr marL="8529" marR="8529" marT="8529" marB="0" anchor="b"/>
                </a:tc>
                <a:tc>
                  <a:txBody>
                    <a:bodyPr/>
                    <a:lstStyle/>
                    <a:p>
                      <a:pPr algn="l" fontAlgn="b"/>
                      <a:endParaRPr lang="en-US" sz="1000" b="0" i="0" u="none" strike="noStrike" dirty="0">
                        <a:solidFill>
                          <a:srgbClr val="000000"/>
                        </a:solidFill>
                        <a:effectLst/>
                        <a:latin typeface="Calibri"/>
                      </a:endParaRPr>
                    </a:p>
                  </a:txBody>
                  <a:tcPr marL="8529" marR="8529" marT="8529" marB="0" anchor="b"/>
                </a:tc>
                <a:tc>
                  <a:txBody>
                    <a:bodyPr/>
                    <a:lstStyle/>
                    <a:p>
                      <a:pPr algn="l" fontAlgn="b"/>
                      <a:endParaRPr lang="en-US" sz="1000" b="0" i="0" u="none" strike="noStrike" dirty="0">
                        <a:solidFill>
                          <a:srgbClr val="000000"/>
                        </a:solidFill>
                        <a:effectLst/>
                        <a:latin typeface="Calibri"/>
                      </a:endParaRPr>
                    </a:p>
                  </a:txBody>
                  <a:tcPr marL="8529" marR="8529" marT="8529" marB="0" anchor="b"/>
                </a:tc>
                <a:tc>
                  <a:txBody>
                    <a:bodyPr/>
                    <a:lstStyle/>
                    <a:p>
                      <a:pPr algn="l" fontAlgn="b"/>
                      <a:endParaRPr lang="en-US" sz="1000" b="0" i="0" u="none" strike="noStrike" dirty="0">
                        <a:solidFill>
                          <a:srgbClr val="000000"/>
                        </a:solidFill>
                        <a:effectLst/>
                        <a:latin typeface="Calibri"/>
                      </a:endParaRPr>
                    </a:p>
                  </a:txBody>
                  <a:tcPr marL="8529" marR="8529" marT="8529" marB="0" anchor="b"/>
                </a:tc>
                <a:tc>
                  <a:txBody>
                    <a:bodyPr/>
                    <a:lstStyle/>
                    <a:p>
                      <a:pPr algn="l" fontAlgn="b"/>
                      <a:endParaRPr lang="en-US" sz="1000" b="0" i="0" u="none" strike="noStrike" dirty="0">
                        <a:solidFill>
                          <a:srgbClr val="000000"/>
                        </a:solidFill>
                        <a:effectLst/>
                        <a:latin typeface="Calibri"/>
                      </a:endParaRPr>
                    </a:p>
                  </a:txBody>
                  <a:tcPr marL="8529" marR="8529" marT="8529" marB="0" anchor="b"/>
                </a:tc>
                <a:tc>
                  <a:txBody>
                    <a:bodyPr/>
                    <a:lstStyle/>
                    <a:p>
                      <a:pPr algn="l" fontAlgn="b"/>
                      <a:endParaRPr lang="en-US" sz="1000" b="0" i="0" u="none" strike="noStrike" dirty="0">
                        <a:solidFill>
                          <a:srgbClr val="000000"/>
                        </a:solidFill>
                        <a:effectLst/>
                        <a:latin typeface="Calibri"/>
                      </a:endParaRPr>
                    </a:p>
                  </a:txBody>
                  <a:tcPr marL="8529" marR="8529" marT="8529" marB="0" anchor="b"/>
                </a:tc>
                <a:tc>
                  <a:txBody>
                    <a:bodyPr/>
                    <a:lstStyle/>
                    <a:p>
                      <a:pPr algn="l" fontAlgn="b"/>
                      <a:endParaRPr lang="en-US" sz="1000" b="0" i="0" u="none" strike="noStrike" dirty="0">
                        <a:solidFill>
                          <a:srgbClr val="000000"/>
                        </a:solidFill>
                        <a:effectLst/>
                        <a:latin typeface="Calibri"/>
                      </a:endParaRPr>
                    </a:p>
                  </a:txBody>
                  <a:tcPr marL="8529" marR="8529" marT="8529" marB="0" anchor="b"/>
                </a:tc>
                <a:tc>
                  <a:txBody>
                    <a:bodyPr/>
                    <a:lstStyle/>
                    <a:p>
                      <a:pPr algn="l" fontAlgn="b"/>
                      <a:endParaRPr lang="en-US" sz="1000" b="0" i="0" u="none" strike="noStrike" dirty="0">
                        <a:solidFill>
                          <a:srgbClr val="000000"/>
                        </a:solidFill>
                        <a:effectLst/>
                        <a:latin typeface="Calibri"/>
                      </a:endParaRPr>
                    </a:p>
                  </a:txBody>
                  <a:tcPr marL="8529" marR="8529" marT="8529" marB="0" anchor="b"/>
                </a:tc>
                <a:tc gridSpan="3">
                  <a:txBody>
                    <a:bodyPr/>
                    <a:lstStyle/>
                    <a:p>
                      <a:pPr algn="l" fontAlgn="b"/>
                      <a:r>
                        <a:rPr lang="en-US" sz="1000" u="none" strike="noStrike" dirty="0">
                          <a:effectLst/>
                        </a:rPr>
                        <a:t>for realistic event lengths</a:t>
                      </a:r>
                      <a:endParaRPr lang="en-US" sz="1000" b="0" i="0" u="none" strike="noStrike" dirty="0">
                        <a:solidFill>
                          <a:srgbClr val="000000"/>
                        </a:solidFill>
                        <a:effectLst/>
                        <a:latin typeface="Calibri"/>
                      </a:endParaRPr>
                    </a:p>
                  </a:txBody>
                  <a:tcPr marL="8529" marR="8529" marT="8529" marB="0" anchor="b"/>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dirty="0">
                        <a:solidFill>
                          <a:srgbClr val="000000"/>
                        </a:solidFill>
                        <a:effectLst/>
                        <a:latin typeface="Calibri"/>
                      </a:endParaRPr>
                    </a:p>
                  </a:txBody>
                  <a:tcPr marL="8529" marR="8529" marT="8529" marB="0" anchor="b"/>
                </a:tc>
              </a:tr>
            </a:tbl>
          </a:graphicData>
        </a:graphic>
      </p:graphicFrame>
    </p:spTree>
    <p:extLst>
      <p:ext uri="{BB962C8B-B14F-4D97-AF65-F5344CB8AC3E}">
        <p14:creationId xmlns:p14="http://schemas.microsoft.com/office/powerpoint/2010/main" val="158686246"/>
      </p:ext>
    </p:extLst>
  </p:cSld>
  <p:clrMapOvr>
    <a:masterClrMapping/>
  </p:clrMapOvr>
  <p:transition xmlns:p14="http://schemas.microsoft.com/office/powerpoint/2010/mai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Telemetered Event Data Format</a:t>
            </a:r>
            <a:endParaRPr lang="en-US" dirty="0"/>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235550" y="1001535"/>
            <a:ext cx="4672899" cy="5564777"/>
          </a:xfrm>
          <a:prstGeom prst="rect">
            <a:avLst/>
          </a:prstGeom>
        </p:spPr>
      </p:pic>
    </p:spTree>
    <p:extLst>
      <p:ext uri="{BB962C8B-B14F-4D97-AF65-F5344CB8AC3E}">
        <p14:creationId xmlns:p14="http://schemas.microsoft.com/office/powerpoint/2010/main" val="3622400411"/>
      </p:ext>
    </p:extLst>
  </p:cSld>
  <p:clrMapOvr>
    <a:masterClrMapping/>
  </p:clrMapOvr>
  <p:transition xmlns:p14="http://schemas.microsoft.com/office/powerpoint/2010/mai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p:txBody>
          <a:bodyPr/>
          <a:lstStyle/>
          <a:p>
            <a:pPr eaLnBrk="1" hangingPunct="1"/>
            <a:r>
              <a:rPr lang="en-US" dirty="0" smtClean="0">
                <a:latin typeface="Arial" charset="0"/>
              </a:rPr>
              <a:t>Applicable Documents</a:t>
            </a:r>
            <a:endParaRPr lang="en-US" dirty="0">
              <a:latin typeface="Arial" charset="0"/>
            </a:endParaRPr>
          </a:p>
        </p:txBody>
      </p:sp>
      <p:sp>
        <p:nvSpPr>
          <p:cNvPr id="17412" name="Rectangle 3"/>
          <p:cNvSpPr>
            <a:spLocks noGrp="1" noChangeArrowheads="1"/>
          </p:cNvSpPr>
          <p:nvPr>
            <p:ph type="body" idx="1"/>
          </p:nvPr>
        </p:nvSpPr>
        <p:spPr/>
        <p:txBody>
          <a:bodyPr/>
          <a:lstStyle/>
          <a:p>
            <a:r>
              <a:rPr lang="en-US" sz="2000" dirty="0" smtClean="0"/>
              <a:t>7434-9066	SPP_GI_ICD</a:t>
            </a:r>
            <a:endParaRPr lang="en-US" sz="2000" dirty="0"/>
          </a:p>
          <a:p>
            <a:r>
              <a:rPr lang="en-US" sz="2000" dirty="0" smtClean="0"/>
              <a:t>7434-9058	ISIS_ICD</a:t>
            </a:r>
          </a:p>
          <a:p>
            <a:r>
              <a:rPr lang="en-US" sz="2000" dirty="0" smtClean="0"/>
              <a:t>SPP-CIT-010	EPI-Hi Flight Software Development Plan</a:t>
            </a:r>
          </a:p>
          <a:p>
            <a:r>
              <a:rPr lang="en-US" sz="2000" dirty="0" smtClean="0"/>
              <a:t>SPP-CIT-011</a:t>
            </a:r>
            <a:r>
              <a:rPr lang="en-US" sz="2000" dirty="0"/>
              <a:t>	EPI-Hi Flight Software </a:t>
            </a:r>
            <a:r>
              <a:rPr lang="en-US" sz="2000" dirty="0" smtClean="0"/>
              <a:t>Requirements Doc</a:t>
            </a:r>
          </a:p>
          <a:p>
            <a:r>
              <a:rPr lang="en-US" sz="2000" dirty="0" smtClean="0"/>
              <a:t>SPP-CIT-012</a:t>
            </a:r>
            <a:r>
              <a:rPr lang="en-US" sz="2000" dirty="0"/>
              <a:t>	EPI-Hi Instrument Flight </a:t>
            </a:r>
            <a:r>
              <a:rPr lang="en-US" sz="2000" dirty="0" smtClean="0"/>
              <a:t>Software Design Doc</a:t>
            </a:r>
          </a:p>
          <a:p>
            <a:r>
              <a:rPr lang="en-US" sz="2000" dirty="0" smtClean="0"/>
              <a:t>SPP-CIT-013	EPI-Hi </a:t>
            </a:r>
            <a:r>
              <a:rPr lang="en-US" sz="2000" dirty="0"/>
              <a:t>Instrument Flight Software Test </a:t>
            </a:r>
            <a:r>
              <a:rPr lang="en-US" sz="2000" dirty="0" smtClean="0"/>
              <a:t>Plan</a:t>
            </a:r>
            <a:endParaRPr lang="en-US" sz="2000" dirty="0"/>
          </a:p>
          <a:p>
            <a:r>
              <a:rPr lang="en-US" sz="2000" dirty="0" smtClean="0"/>
              <a:t>SPP-CIT-014	EPI-Hi </a:t>
            </a:r>
            <a:r>
              <a:rPr lang="en-US" sz="2000" dirty="0"/>
              <a:t>Instrument Flight Software </a:t>
            </a:r>
            <a:r>
              <a:rPr lang="en-US" sz="2000" dirty="0" smtClean="0"/>
              <a:t>Verification/Test Matrix</a:t>
            </a:r>
          </a:p>
          <a:p>
            <a:r>
              <a:rPr lang="en-US" sz="2000" dirty="0"/>
              <a:t>SPP-CIT-015	EPI-Hi Telemetry Data Format &amp; Command Dictionary</a:t>
            </a:r>
          </a:p>
          <a:p>
            <a:endParaRPr lang="en-US" sz="2000" dirty="0" smtClean="0"/>
          </a:p>
          <a:p>
            <a:pPr marL="0" indent="0">
              <a:buNone/>
            </a:pPr>
            <a:r>
              <a:rPr lang="en-US" sz="2000" b="1" dirty="0" smtClean="0"/>
              <a:t>Caltech Internal Docs/Memos:</a:t>
            </a:r>
          </a:p>
          <a:p>
            <a:r>
              <a:rPr lang="en-US" sz="2000" dirty="0" smtClean="0"/>
              <a:t>PHASIC User Manual</a:t>
            </a:r>
          </a:p>
          <a:p>
            <a:r>
              <a:rPr lang="en-US" sz="2000" dirty="0" smtClean="0"/>
              <a:t>HKchip User Manual</a:t>
            </a:r>
          </a:p>
          <a:p>
            <a:r>
              <a:rPr lang="en-US" sz="2000" dirty="0" smtClean="0"/>
              <a:t>P24 MISC Processor Manual</a:t>
            </a:r>
            <a:endParaRPr lang="en-US" sz="2000" dirty="0"/>
          </a:p>
          <a:p>
            <a:r>
              <a:rPr lang="en-US" sz="2000" dirty="0" smtClean="0"/>
              <a:t>EPI-Hi </a:t>
            </a:r>
            <a:r>
              <a:rPr lang="en-US" sz="2000" dirty="0"/>
              <a:t>Event Processing and Particle Identification </a:t>
            </a:r>
            <a:r>
              <a:rPr lang="en-US" sz="2000" dirty="0" smtClean="0"/>
              <a:t>Scheme</a:t>
            </a:r>
          </a:p>
          <a:p>
            <a:r>
              <a:rPr lang="en-US" sz="2000" dirty="0" smtClean="0"/>
              <a:t>LET &amp; HET Dynamic Threshold Recommendations</a:t>
            </a:r>
          </a:p>
          <a:p>
            <a:r>
              <a:rPr lang="en-US" sz="2000" dirty="0" smtClean="0"/>
              <a:t>LET &amp; HET Rate Data Definitions</a:t>
            </a:r>
            <a:endParaRPr lang="en-US" sz="2000" dirty="0"/>
          </a:p>
          <a:p>
            <a:pPr eaLnBrk="1" hangingPunct="1">
              <a:lnSpc>
                <a:spcPct val="90000"/>
              </a:lnSpc>
            </a:pPr>
            <a:endParaRPr lang="en-US" dirty="0" smtClean="0">
              <a:latin typeface="Arial" charset="0"/>
            </a:endParaRPr>
          </a:p>
        </p:txBody>
      </p:sp>
    </p:spTree>
    <p:extLst>
      <p:ext uri="{BB962C8B-B14F-4D97-AF65-F5344CB8AC3E}">
        <p14:creationId xmlns:p14="http://schemas.microsoft.com/office/powerpoint/2010/main" val="4250341012"/>
      </p:ext>
    </p:extLst>
  </p:cSld>
  <p:clrMapOvr>
    <a:masterClrMapping/>
  </p:clrMapOvr>
  <p:transition xmlns:p14="http://schemas.microsoft.com/office/powerpoint/2010/mai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Software Requirements</a:t>
            </a:r>
            <a:endParaRPr lang="en-US" dirty="0"/>
          </a:p>
        </p:txBody>
      </p:sp>
      <p:sp>
        <p:nvSpPr>
          <p:cNvPr id="3" name="Content Placeholder 2"/>
          <p:cNvSpPr>
            <a:spLocks noGrp="1"/>
          </p:cNvSpPr>
          <p:nvPr>
            <p:ph idx="1"/>
          </p:nvPr>
        </p:nvSpPr>
        <p:spPr/>
        <p:txBody>
          <a:bodyPr/>
          <a:lstStyle/>
          <a:p>
            <a:r>
              <a:rPr lang="en-US" dirty="0" smtClean="0"/>
              <a:t>The EPI-Hi Flight Software </a:t>
            </a:r>
            <a:r>
              <a:rPr lang="en-US" dirty="0"/>
              <a:t>Requirements </a:t>
            </a:r>
            <a:r>
              <a:rPr lang="en-US" dirty="0" smtClean="0"/>
              <a:t>Document details the flow-down from higher-level requirements, and from the GI and ISIS ICDs</a:t>
            </a:r>
          </a:p>
          <a:p>
            <a:r>
              <a:rPr lang="en-US" dirty="0" smtClean="0"/>
              <a:t>These requirements are quite similar to the requirements on our recent NuSTAR and STEREO missions</a:t>
            </a:r>
          </a:p>
          <a:p>
            <a:r>
              <a:rPr lang="en-US" dirty="0" smtClean="0"/>
              <a:t>The same modular flight processor and software architecture that we used for NuSTAR and STEREO will meet the EPI-Hi requirements</a:t>
            </a:r>
          </a:p>
          <a:p>
            <a:r>
              <a:rPr lang="en-US" dirty="0" smtClean="0"/>
              <a:t>The requirements are mapped into a set of modular software tasks, implemented on the EPI-Hi flight processors </a:t>
            </a:r>
            <a:endParaRPr lang="en-US" dirty="0"/>
          </a:p>
        </p:txBody>
      </p:sp>
    </p:spTree>
    <p:extLst>
      <p:ext uri="{BB962C8B-B14F-4D97-AF65-F5344CB8AC3E}">
        <p14:creationId xmlns:p14="http://schemas.microsoft.com/office/powerpoint/2010/main" val="1241578734"/>
      </p:ext>
    </p:extLst>
  </p:cSld>
  <p:clrMapOvr>
    <a:masterClrMapping/>
  </p:clrMapOvr>
  <p:transition xmlns:p14="http://schemas.microsoft.com/office/powerpoint/2010/mai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Key/Driving Requirements</a:t>
            </a:r>
            <a:endParaRPr lang="en-US" dirty="0"/>
          </a:p>
        </p:txBody>
      </p:sp>
      <p:sp>
        <p:nvSpPr>
          <p:cNvPr id="3" name="Content Placeholder 2"/>
          <p:cNvSpPr>
            <a:spLocks noGrp="1"/>
          </p:cNvSpPr>
          <p:nvPr>
            <p:ph idx="1"/>
          </p:nvPr>
        </p:nvSpPr>
        <p:spPr>
          <a:xfrm>
            <a:off x="358775" y="1070570"/>
            <a:ext cx="8426450" cy="5238524"/>
          </a:xfrm>
        </p:spPr>
        <p:txBody>
          <a:bodyPr/>
          <a:lstStyle/>
          <a:p>
            <a:r>
              <a:rPr lang="en-US" sz="2000" dirty="0" smtClean="0"/>
              <a:t>See the FSW Reqs Doc, where we find requirements related to</a:t>
            </a:r>
          </a:p>
          <a:p>
            <a:pPr lvl="1"/>
            <a:r>
              <a:rPr lang="en-US" sz="1800" dirty="0" smtClean="0"/>
              <a:t>Boot/initialization</a:t>
            </a:r>
          </a:p>
          <a:p>
            <a:pPr lvl="1"/>
            <a:r>
              <a:rPr lang="en-US" sz="1800" dirty="0" smtClean="0"/>
              <a:t>Time synchronization</a:t>
            </a:r>
          </a:p>
          <a:p>
            <a:pPr lvl="1"/>
            <a:r>
              <a:rPr lang="en-US" sz="1800" dirty="0" smtClean="0"/>
              <a:t>Housekeeping telemetry</a:t>
            </a:r>
          </a:p>
          <a:p>
            <a:pPr lvl="1"/>
            <a:r>
              <a:rPr lang="en-US" sz="1800" dirty="0" smtClean="0"/>
              <a:t>Fault protection and autonomy</a:t>
            </a:r>
          </a:p>
          <a:p>
            <a:pPr lvl="1"/>
            <a:r>
              <a:rPr lang="en-US" sz="1800" dirty="0" smtClean="0"/>
              <a:t>Command processing and S/C </a:t>
            </a:r>
            <a:r>
              <a:rPr lang="en-US" sz="1800" smtClean="0"/>
              <a:t>Interface Management</a:t>
            </a:r>
            <a:endParaRPr lang="en-US" sz="1800" dirty="0" smtClean="0"/>
          </a:p>
          <a:p>
            <a:pPr lvl="1"/>
            <a:r>
              <a:rPr lang="en-US" sz="1800" dirty="0" smtClean="0"/>
              <a:t>Processing rate (events processed/second)</a:t>
            </a:r>
          </a:p>
          <a:p>
            <a:pPr lvl="1"/>
            <a:r>
              <a:rPr lang="en-US" sz="1800" dirty="0" smtClean="0"/>
              <a:t>Thermal control</a:t>
            </a:r>
          </a:p>
          <a:p>
            <a:pPr lvl="1"/>
            <a:r>
              <a:rPr lang="en-US" sz="1800" dirty="0" smtClean="0"/>
              <a:t>Bias supply, LVPS control</a:t>
            </a:r>
          </a:p>
          <a:p>
            <a:pPr lvl="1"/>
            <a:r>
              <a:rPr lang="en-US" sz="1800" dirty="0" smtClean="0"/>
              <a:t>Inter-MISC Communications</a:t>
            </a:r>
          </a:p>
          <a:p>
            <a:pPr lvl="1"/>
            <a:r>
              <a:rPr lang="en-US" sz="1800" dirty="0" smtClean="0"/>
              <a:t>Science Measurement Requirements</a:t>
            </a:r>
          </a:p>
          <a:p>
            <a:pPr lvl="2"/>
            <a:r>
              <a:rPr lang="en-US" sz="1400" dirty="0" smtClean="0"/>
              <a:t>Instrument Livetime</a:t>
            </a:r>
            <a:endParaRPr lang="en-US" sz="1400" dirty="0"/>
          </a:p>
          <a:p>
            <a:pPr lvl="2"/>
            <a:r>
              <a:rPr lang="en-US" sz="1400" dirty="0"/>
              <a:t>Species and Energy </a:t>
            </a:r>
            <a:r>
              <a:rPr lang="en-US" sz="1400" dirty="0" smtClean="0"/>
              <a:t>Coverage</a:t>
            </a:r>
          </a:p>
          <a:p>
            <a:pPr lvl="2"/>
            <a:r>
              <a:rPr lang="en-US" sz="1400" dirty="0" smtClean="0"/>
              <a:t>Energy Binning</a:t>
            </a:r>
          </a:p>
          <a:p>
            <a:pPr lvl="2"/>
            <a:r>
              <a:rPr lang="en-US" sz="1400" dirty="0" smtClean="0"/>
              <a:t>Look-direction binning</a:t>
            </a:r>
            <a:endParaRPr lang="en-US" sz="1400" dirty="0"/>
          </a:p>
          <a:p>
            <a:pPr lvl="2"/>
            <a:r>
              <a:rPr lang="en-US" sz="1400" dirty="0"/>
              <a:t>Helium Isotope Identification</a:t>
            </a:r>
          </a:p>
          <a:p>
            <a:pPr lvl="2"/>
            <a:r>
              <a:rPr lang="en-US" sz="1400" dirty="0"/>
              <a:t>Electron Identification</a:t>
            </a:r>
          </a:p>
          <a:p>
            <a:pPr lvl="2"/>
            <a:r>
              <a:rPr lang="en-US" sz="1400" dirty="0"/>
              <a:t>Measurement Cadences</a:t>
            </a:r>
          </a:p>
          <a:p>
            <a:pPr lvl="2"/>
            <a:r>
              <a:rPr lang="en-US" sz="1400" dirty="0"/>
              <a:t>Dynamic Range in Particle Intensities</a:t>
            </a:r>
          </a:p>
          <a:p>
            <a:pPr lvl="1"/>
            <a:endParaRPr lang="en-US" sz="1800" dirty="0" smtClean="0"/>
          </a:p>
          <a:p>
            <a:pPr lvl="1"/>
            <a:endParaRPr lang="en-US" dirty="0" smtClean="0"/>
          </a:p>
          <a:p>
            <a:pPr lvl="1"/>
            <a:endParaRPr lang="en-US" dirty="0"/>
          </a:p>
        </p:txBody>
      </p:sp>
    </p:spTree>
    <p:extLst>
      <p:ext uri="{BB962C8B-B14F-4D97-AF65-F5344CB8AC3E}">
        <p14:creationId xmlns:p14="http://schemas.microsoft.com/office/powerpoint/2010/main" val="3804799669"/>
      </p:ext>
    </p:extLst>
  </p:cSld>
  <p:clrMapOvr>
    <a:masterClrMapping/>
  </p:clrMapOvr>
  <p:transition xmlns:p14="http://schemas.microsoft.com/office/powerpoint/2010/mai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FSW Action Items from CDR (1)</a:t>
            </a:r>
            <a:endParaRPr lang="en-US" dirty="0"/>
          </a:p>
        </p:txBody>
      </p:sp>
      <p:sp>
        <p:nvSpPr>
          <p:cNvPr id="3" name="Content Placeholder 2"/>
          <p:cNvSpPr>
            <a:spLocks noGrp="1"/>
          </p:cNvSpPr>
          <p:nvPr>
            <p:ph idx="1"/>
          </p:nvPr>
        </p:nvSpPr>
        <p:spPr>
          <a:xfrm>
            <a:off x="358775" y="1070570"/>
            <a:ext cx="8426450" cy="5238524"/>
          </a:xfrm>
        </p:spPr>
        <p:txBody>
          <a:bodyPr/>
          <a:lstStyle/>
          <a:p>
            <a:pPr marL="685800" lvl="1" indent="-457200">
              <a:buFont typeface="+mj-lt"/>
              <a:buAutoNum type="arabicPeriod"/>
            </a:pPr>
            <a:r>
              <a:rPr lang="en-US" dirty="0" smtClean="0"/>
              <a:t>RFA06: Should </a:t>
            </a:r>
            <a:r>
              <a:rPr lang="en-US" dirty="0"/>
              <a:t>the time-tagged commanding capability be resident in the EPI-Hi DPU only, or in the DPU and each of the </a:t>
            </a:r>
            <a:r>
              <a:rPr lang="en-US" dirty="0" smtClean="0"/>
              <a:t>three telescopes</a:t>
            </a:r>
            <a:r>
              <a:rPr lang="en-US" dirty="0"/>
              <a:t>? </a:t>
            </a:r>
            <a:r>
              <a:rPr lang="en-US" dirty="0" smtClean="0"/>
              <a:t>RATIONALE</a:t>
            </a:r>
            <a:r>
              <a:rPr lang="en-US" dirty="0"/>
              <a:t>: This should be resolved quickly </a:t>
            </a:r>
            <a:r>
              <a:rPr lang="en-US" dirty="0" smtClean="0"/>
              <a:t>and documented</a:t>
            </a:r>
            <a:r>
              <a:rPr lang="en-US" dirty="0"/>
              <a:t>. FWIW, it seems to me that the DPU capability is probably sufficient, and, being simpler, is the </a:t>
            </a:r>
            <a:r>
              <a:rPr lang="en-US" dirty="0" smtClean="0"/>
              <a:t>preferred solution.</a:t>
            </a:r>
          </a:p>
          <a:p>
            <a:pPr lvl="2"/>
            <a:r>
              <a:rPr lang="en-US" dirty="0"/>
              <a:t>Response: The EPI-Hi time-tagged commanding capability will be resident in the EPI-Hi DPU only. This is currently documented in </a:t>
            </a:r>
            <a:r>
              <a:rPr lang="en-US" dirty="0" smtClean="0"/>
              <a:t>the EPI-Hi </a:t>
            </a:r>
            <a:r>
              <a:rPr lang="en-US" dirty="0"/>
              <a:t>FSW Requirements (L5-INSTSW-162), and the EPI-Hi FSW Design Document (section 3.4.3.7</a:t>
            </a:r>
            <a:r>
              <a:rPr lang="en-US" dirty="0" smtClean="0"/>
              <a:t>).</a:t>
            </a:r>
          </a:p>
          <a:p>
            <a:pPr lvl="2"/>
            <a:r>
              <a:rPr lang="en-US" dirty="0" smtClean="0"/>
              <a:t>Status: Complete, Concurred by Requestor</a:t>
            </a:r>
          </a:p>
          <a:p>
            <a:pPr lvl="1"/>
            <a:endParaRPr lang="en-US" dirty="0"/>
          </a:p>
        </p:txBody>
      </p:sp>
    </p:spTree>
    <p:extLst>
      <p:ext uri="{BB962C8B-B14F-4D97-AF65-F5344CB8AC3E}">
        <p14:creationId xmlns:p14="http://schemas.microsoft.com/office/powerpoint/2010/main" val="2917272942"/>
      </p:ext>
    </p:extLst>
  </p:cSld>
  <p:clrMapOvr>
    <a:masterClrMapping/>
  </p:clrMapOvr>
  <p:transition xmlns:p14="http://schemas.microsoft.com/office/powerpoint/2010/mai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FSW Action Items from CDR (2)</a:t>
            </a:r>
            <a:endParaRPr lang="en-US" dirty="0"/>
          </a:p>
        </p:txBody>
      </p:sp>
      <p:sp>
        <p:nvSpPr>
          <p:cNvPr id="3" name="Content Placeholder 2"/>
          <p:cNvSpPr>
            <a:spLocks noGrp="1"/>
          </p:cNvSpPr>
          <p:nvPr>
            <p:ph idx="1"/>
          </p:nvPr>
        </p:nvSpPr>
        <p:spPr>
          <a:xfrm>
            <a:off x="178025" y="1070570"/>
            <a:ext cx="8607200" cy="5238524"/>
          </a:xfrm>
        </p:spPr>
        <p:txBody>
          <a:bodyPr/>
          <a:lstStyle/>
          <a:p>
            <a:pPr marL="685800" lvl="1" indent="-457200">
              <a:buFont typeface="+mj-lt"/>
              <a:buAutoNum type="arabicPeriod" startAt="2"/>
            </a:pPr>
            <a:r>
              <a:rPr lang="en-US" sz="1600" dirty="0" smtClean="0"/>
              <a:t>RFA07: Identify </a:t>
            </a:r>
            <a:r>
              <a:rPr lang="en-US" sz="1600" dirty="0"/>
              <a:t>specific requirements for macros that must be provided as tested functional elements of the EPI-Hi </a:t>
            </a:r>
            <a:r>
              <a:rPr lang="en-US" sz="1600" dirty="0" smtClean="0"/>
              <a:t>deliverable. Identify </a:t>
            </a:r>
            <a:r>
              <a:rPr lang="en-US" sz="1600" dirty="0"/>
              <a:t>responsible developer, schedule, and verification processes. RATIONALE: The EPI-Hi software </a:t>
            </a:r>
            <a:r>
              <a:rPr lang="en-US" sz="1600" dirty="0" smtClean="0"/>
              <a:t>includes significant </a:t>
            </a:r>
            <a:r>
              <a:rPr lang="en-US" sz="1600" dirty="0"/>
              <a:t>capability to perform time-tagged macro execution. These macro sequences are software, but they do </a:t>
            </a:r>
            <a:r>
              <a:rPr lang="en-US" sz="1600" dirty="0" smtClean="0"/>
              <a:t>not appear </a:t>
            </a:r>
            <a:r>
              <a:rPr lang="en-US" sz="1600" dirty="0"/>
              <a:t>to be covered by the EPI-Hi s/w development plan</a:t>
            </a:r>
            <a:r>
              <a:rPr lang="en-US" sz="1600" dirty="0" smtClean="0"/>
              <a:t>.</a:t>
            </a:r>
          </a:p>
          <a:p>
            <a:pPr lvl="2"/>
            <a:r>
              <a:rPr lang="en-US" sz="1200" dirty="0" smtClean="0"/>
              <a:t>Response</a:t>
            </a:r>
            <a:r>
              <a:rPr lang="en-US" sz="1200" dirty="0"/>
              <a:t>: EPI-Hi is intended to operate as a fully-autonomous instrument under normal circumstances. All of the FSW capabilities and tasks required to fulfill this requirement are described in the EPI-Hi FSW Design Document.</a:t>
            </a:r>
            <a:br>
              <a:rPr lang="en-US" sz="1200" dirty="0"/>
            </a:br>
            <a:r>
              <a:rPr lang="en-US" sz="1200" dirty="0"/>
              <a:t/>
            </a:r>
            <a:br>
              <a:rPr lang="en-US" sz="1200" dirty="0"/>
            </a:br>
            <a:r>
              <a:rPr lang="en-US" sz="1200" dirty="0"/>
              <a:t>The time-tagged command capability for EPI-Hi is intended to fulfill a *possible* need to set a parameter or change a mode at some specific time in the future. We have not as yet identified any situation where we will need this capability, but we are implementing the capability in the EPI-Hi FSW because the SPP S/C FSW is not providing this capability. Thus there are at this point no macros defined that will be </a:t>
            </a:r>
            <a:r>
              <a:rPr lang="en-US" sz="1200" dirty="0" smtClean="0"/>
              <a:t>"provided </a:t>
            </a:r>
            <a:r>
              <a:rPr lang="en-US" sz="1200" dirty="0"/>
              <a:t>as tested functional elements of the EPI-Hi deliverable".</a:t>
            </a:r>
            <a:br>
              <a:rPr lang="en-US" sz="1200" dirty="0"/>
            </a:br>
            <a:r>
              <a:rPr lang="en-US" sz="1200" dirty="0"/>
              <a:t/>
            </a:r>
            <a:br>
              <a:rPr lang="en-US" sz="1200" dirty="0"/>
            </a:br>
            <a:r>
              <a:rPr lang="en-US" sz="1200" dirty="0"/>
              <a:t>The algorithm for implementing the time-tagged command capability is simple, and is described in the EPI-HI FSW Design Document in Section 3.4.3.7. It uses existing capabilities of the resident Forth operating system. The capability will be tested during instrument comprehensive performance tests, as specified in the EPI-Hi FSW Verification &amp; Test Matrix. Within the Comprehensive Performance Test Script, a few simple macros will be defined that will set a few selected instrument FSW parameters to a new value at a specific time in the future.</a:t>
            </a:r>
            <a:br>
              <a:rPr lang="en-US" sz="1200" dirty="0"/>
            </a:br>
            <a:r>
              <a:rPr lang="en-US" sz="1200" dirty="0"/>
              <a:t/>
            </a:r>
            <a:br>
              <a:rPr lang="en-US" sz="1200" dirty="0"/>
            </a:br>
            <a:r>
              <a:rPr lang="en-US" sz="1200" dirty="0"/>
              <a:t>Should we decide that a time-tagged command is required at some stage during the mission (or during I&amp;T), the macro that implements the command will be thoroughly tested on our EPI-Hi EM-unit prior to uploading it to the flight unit</a:t>
            </a:r>
            <a:r>
              <a:rPr lang="en-US" sz="1200" dirty="0" smtClean="0"/>
              <a:t>.</a:t>
            </a:r>
          </a:p>
          <a:p>
            <a:pPr lvl="2"/>
            <a:r>
              <a:rPr lang="en-US" sz="1200" dirty="0"/>
              <a:t>Status: Complete, </a:t>
            </a:r>
            <a:r>
              <a:rPr lang="en-US" sz="1200" dirty="0" smtClean="0"/>
              <a:t>Concurred by Requestor</a:t>
            </a:r>
            <a:endParaRPr lang="en-US" sz="1200" dirty="0"/>
          </a:p>
        </p:txBody>
      </p:sp>
    </p:spTree>
    <p:extLst>
      <p:ext uri="{BB962C8B-B14F-4D97-AF65-F5344CB8AC3E}">
        <p14:creationId xmlns:p14="http://schemas.microsoft.com/office/powerpoint/2010/main" val="4047088511"/>
      </p:ext>
    </p:extLst>
  </p:cSld>
  <p:clrMapOvr>
    <a:masterClrMapping/>
  </p:clrMapOvr>
  <p:transition xmlns:p14="http://schemas.microsoft.com/office/powerpoint/2010/mai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FSW Action Items from CDR (3)</a:t>
            </a:r>
            <a:endParaRPr lang="en-US" dirty="0"/>
          </a:p>
        </p:txBody>
      </p:sp>
      <p:sp>
        <p:nvSpPr>
          <p:cNvPr id="3" name="Content Placeholder 2"/>
          <p:cNvSpPr>
            <a:spLocks noGrp="1"/>
          </p:cNvSpPr>
          <p:nvPr>
            <p:ph idx="1"/>
          </p:nvPr>
        </p:nvSpPr>
        <p:spPr>
          <a:xfrm>
            <a:off x="358775" y="1070570"/>
            <a:ext cx="8426450" cy="5238524"/>
          </a:xfrm>
        </p:spPr>
        <p:txBody>
          <a:bodyPr/>
          <a:lstStyle/>
          <a:p>
            <a:pPr marL="685800" lvl="1" indent="-457200">
              <a:buFont typeface="+mj-lt"/>
              <a:buAutoNum type="arabicPeriod" startAt="3"/>
            </a:pPr>
            <a:r>
              <a:rPr lang="en-US" dirty="0"/>
              <a:t>RFA08: EPI-Hi Provide a SW Verification matrix that maps SW requirements to a verification test. RATIONALE: The EPI-Hi FSW Test Plan describes the testing phases and process, but not the content of the tests.</a:t>
            </a:r>
          </a:p>
          <a:p>
            <a:pPr lvl="2"/>
            <a:r>
              <a:rPr lang="en-US" dirty="0"/>
              <a:t>Response: EPI-Hi did in fact deliver a FSW Verification matrix at CDR, but perhaps it was not provided to the reviewers. The matrix maps each FSW Requirement to a FSW task described in the FSW Design Document, and to a verification test</a:t>
            </a:r>
            <a:r>
              <a:rPr lang="en-US" dirty="0" smtClean="0"/>
              <a:t>. Current version of </a:t>
            </a:r>
            <a:r>
              <a:rPr lang="en-US" dirty="0"/>
              <a:t>FSW Verification matrix </a:t>
            </a:r>
            <a:r>
              <a:rPr lang="en-US" dirty="0" smtClean="0"/>
              <a:t>forwarded to Project.</a:t>
            </a:r>
            <a:endParaRPr lang="en-US" dirty="0"/>
          </a:p>
          <a:p>
            <a:pPr lvl="2"/>
            <a:r>
              <a:rPr lang="en-US" dirty="0"/>
              <a:t>Status: </a:t>
            </a:r>
            <a:r>
              <a:rPr lang="en-US" dirty="0" smtClean="0"/>
              <a:t>Complete, Concurred by Requestor</a:t>
            </a:r>
            <a:endParaRPr lang="en-US" dirty="0"/>
          </a:p>
        </p:txBody>
      </p:sp>
    </p:spTree>
    <p:extLst>
      <p:ext uri="{BB962C8B-B14F-4D97-AF65-F5344CB8AC3E}">
        <p14:creationId xmlns:p14="http://schemas.microsoft.com/office/powerpoint/2010/main" val="648486483"/>
      </p:ext>
    </p:extLst>
  </p:cSld>
  <p:clrMapOvr>
    <a:masterClrMapping/>
  </p:clrMapOvr>
  <p:transition xmlns:p14="http://schemas.microsoft.com/office/powerpoint/2010/main" spd="med">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Mid Phase B Status - ISIS - DRAFT 1">
  <a:themeElements>
    <a:clrScheme name="Heritage 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eritage Blu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stretch>
            <a:fillRect/>
          </a:stretch>
        </a:blipFill>
        <a:ln w="9525" cap="flat" cmpd="sng" algn="ctr">
          <a:noFill/>
          <a:prstDash val="solid"/>
          <a:round/>
          <a:headEnd type="none" w="med" len="med"/>
          <a:tailEnd type="none" w="med" len="med"/>
        </a:ln>
        <a:effectLst/>
      </a:spPr>
      <a:bodyPr vert="horz" wrap="square" lIns="4572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stretch>
            <a:fillRect/>
          </a:stretch>
        </a:blipFill>
        <a:ln w="9525" cap="flat" cmpd="sng" algn="ctr">
          <a:noFill/>
          <a:prstDash val="solid"/>
          <a:round/>
          <a:headEnd type="none" w="med" len="med"/>
          <a:tailEnd type="none" w="med" len="med"/>
        </a:ln>
        <a:effectLst/>
      </a:spPr>
      <a:bodyPr vert="horz" wrap="square" lIns="4572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Heritage 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eritage Blu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eritage Blu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eritage Blu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eritage Blu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eritage Blu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eritage Blu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eritage Blu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eritage Blu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eritage Blu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eritage Blu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eritage Blu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Heritage Blue 13">
        <a:dk1>
          <a:srgbClr val="333300"/>
        </a:dk1>
        <a:lt1>
          <a:srgbClr val="FFFFFF"/>
        </a:lt1>
        <a:dk2>
          <a:srgbClr val="990000"/>
        </a:dk2>
        <a:lt2>
          <a:srgbClr val="996633"/>
        </a:lt2>
        <a:accent1>
          <a:srgbClr val="C8BBAC"/>
        </a:accent1>
        <a:accent2>
          <a:srgbClr val="336699"/>
        </a:accent2>
        <a:accent3>
          <a:srgbClr val="FFFFFF"/>
        </a:accent3>
        <a:accent4>
          <a:srgbClr val="2A2A00"/>
        </a:accent4>
        <a:accent5>
          <a:srgbClr val="E0DAD2"/>
        </a:accent5>
        <a:accent6>
          <a:srgbClr val="2D5C8A"/>
        </a:accent6>
        <a:hlink>
          <a:srgbClr val="669900"/>
        </a:hlink>
        <a:folHlink>
          <a:srgbClr val="990000"/>
        </a:folHlink>
      </a:clrScheme>
      <a:clrMap bg1="lt1" tx1="dk1" bg2="lt2" tx2="dk2" accent1="accent1" accent2="accent2" accent3="accent3" accent4="accent4" accent5="accent5" accent6="accent6" hlink="hlink" folHlink="folHlink"/>
    </a:extraClrScheme>
    <a:extraClrScheme>
      <a:clrScheme name="Heritage Blue 14">
        <a:dk1>
          <a:srgbClr val="333300"/>
        </a:dk1>
        <a:lt1>
          <a:srgbClr val="FFFFFF"/>
        </a:lt1>
        <a:dk2>
          <a:srgbClr val="990000"/>
        </a:dk2>
        <a:lt2>
          <a:srgbClr val="846F58"/>
        </a:lt2>
        <a:accent1>
          <a:srgbClr val="C8BBAC"/>
        </a:accent1>
        <a:accent2>
          <a:srgbClr val="336699"/>
        </a:accent2>
        <a:accent3>
          <a:srgbClr val="FFFFFF"/>
        </a:accent3>
        <a:accent4>
          <a:srgbClr val="2A2A00"/>
        </a:accent4>
        <a:accent5>
          <a:srgbClr val="E0DAD2"/>
        </a:accent5>
        <a:accent6>
          <a:srgbClr val="2D5C8A"/>
        </a:accent6>
        <a:hlink>
          <a:srgbClr val="669900"/>
        </a:hlink>
        <a:folHlink>
          <a:srgbClr val="990000"/>
        </a:folHlink>
      </a:clrScheme>
      <a:clrMap bg1="lt1" tx1="dk1" bg2="lt2" tx2="dk2" accent1="accent1" accent2="accent2" accent3="accent3" accent4="accent4" accent5="accent5" accent6="accent6" hlink="hlink" folHlink="folHlink"/>
    </a:extraClrScheme>
    <a:extraClrScheme>
      <a:clrScheme name="Heritage Blue 15">
        <a:dk1>
          <a:srgbClr val="000000"/>
        </a:dk1>
        <a:lt1>
          <a:srgbClr val="FFFFFF"/>
        </a:lt1>
        <a:dk2>
          <a:srgbClr val="002850"/>
        </a:dk2>
        <a:lt2>
          <a:srgbClr val="846F58"/>
        </a:lt2>
        <a:accent1>
          <a:srgbClr val="C8BBAC"/>
        </a:accent1>
        <a:accent2>
          <a:srgbClr val="CCCCFF"/>
        </a:accent2>
        <a:accent3>
          <a:srgbClr val="FFFFFF"/>
        </a:accent3>
        <a:accent4>
          <a:srgbClr val="000000"/>
        </a:accent4>
        <a:accent5>
          <a:srgbClr val="E0DAD2"/>
        </a:accent5>
        <a:accent6>
          <a:srgbClr val="B9B9E7"/>
        </a:accent6>
        <a:hlink>
          <a:srgbClr val="006699"/>
        </a:hlink>
        <a:folHlink>
          <a:srgbClr val="002850"/>
        </a:folHlink>
      </a:clrScheme>
      <a:clrMap bg1="lt1" tx1="dk1" bg2="lt2" tx2="dk2" accent1="accent1" accent2="accent2" accent3="accent3" accent4="accent4" accent5="accent5" accent6="accent6" hlink="hlink" folHlink="folHlink"/>
    </a:extraClrScheme>
    <a:extraClrScheme>
      <a:clrScheme name="Heritage Blue 16">
        <a:dk1>
          <a:srgbClr val="000000"/>
        </a:dk1>
        <a:lt1>
          <a:srgbClr val="FFFFFF"/>
        </a:lt1>
        <a:dk2>
          <a:srgbClr val="01255B"/>
        </a:dk2>
        <a:lt2>
          <a:srgbClr val="846F58"/>
        </a:lt2>
        <a:accent1>
          <a:srgbClr val="C8BBAC"/>
        </a:accent1>
        <a:accent2>
          <a:srgbClr val="CCCCFF"/>
        </a:accent2>
        <a:accent3>
          <a:srgbClr val="FFFFFF"/>
        </a:accent3>
        <a:accent4>
          <a:srgbClr val="000000"/>
        </a:accent4>
        <a:accent5>
          <a:srgbClr val="E0DAD2"/>
        </a:accent5>
        <a:accent6>
          <a:srgbClr val="B9B9E7"/>
        </a:accent6>
        <a:hlink>
          <a:srgbClr val="006699"/>
        </a:hlink>
        <a:folHlink>
          <a:srgbClr val="01255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Mid Phase B Status - ISIS - DRAFT 1</Template>
  <TotalTime>36549</TotalTime>
  <Words>5050</Words>
  <Application>Microsoft Macintosh PowerPoint</Application>
  <PresentationFormat>On-screen Show (4:3)</PresentationFormat>
  <Paragraphs>751</Paragraphs>
  <Slides>38</Slides>
  <Notes>23</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Mid Phase B Status - ISIS - DRAFT 1</vt:lpstr>
      <vt:lpstr>EPI-Hi Flight Software Overview</vt:lpstr>
      <vt:lpstr>Outline</vt:lpstr>
      <vt:lpstr>Personnel</vt:lpstr>
      <vt:lpstr>Applicable Documents</vt:lpstr>
      <vt:lpstr>Software Requirements</vt:lpstr>
      <vt:lpstr>Key/Driving Requirements</vt:lpstr>
      <vt:lpstr>FSW Action Items from CDR (1)</vt:lpstr>
      <vt:lpstr>FSW Action Items from CDR (2)</vt:lpstr>
      <vt:lpstr>FSW Action Items from CDR (3)</vt:lpstr>
      <vt:lpstr>Processor and Software Architecture (1/2)</vt:lpstr>
      <vt:lpstr>Processor and Software Architecture (2/2)</vt:lpstr>
      <vt:lpstr>Instrument Data Flow</vt:lpstr>
      <vt:lpstr>Operations Concept (1)</vt:lpstr>
      <vt:lpstr>Operations Concept (2)</vt:lpstr>
      <vt:lpstr>DPU Software Tasks</vt:lpstr>
      <vt:lpstr>Telescope MISC Software Tasks</vt:lpstr>
      <vt:lpstr>Boot Sequence and Initialization</vt:lpstr>
      <vt:lpstr>Software Flow – DPU MISC</vt:lpstr>
      <vt:lpstr>Software Flow – Telescope MISC</vt:lpstr>
      <vt:lpstr>Inter-MISC Communication</vt:lpstr>
      <vt:lpstr>Electron and Ion Event Processing</vt:lpstr>
      <vt:lpstr>Electron and Ion Event Processing Performance</vt:lpstr>
      <vt:lpstr>Onboard Particle Identification (SCALC)</vt:lpstr>
      <vt:lpstr>Science Rates Accumulation and Compression</vt:lpstr>
      <vt:lpstr>DPU Timing Cycles</vt:lpstr>
      <vt:lpstr>Telescope MISC Timing Cycles</vt:lpstr>
      <vt:lpstr>Telemetry and Commands</vt:lpstr>
      <vt:lpstr>Predicted Memory, CPU Margins</vt:lpstr>
      <vt:lpstr>Integration, Testing and Verification</vt:lpstr>
      <vt:lpstr>Software Maintenance, Configuration Management</vt:lpstr>
      <vt:lpstr>Status of Engineering Model Software</vt:lpstr>
      <vt:lpstr>DPU FSW Status</vt:lpstr>
      <vt:lpstr>Detector Module FSW Status</vt:lpstr>
      <vt:lpstr>FSW Schedule</vt:lpstr>
      <vt:lpstr>Backup Slides</vt:lpstr>
      <vt:lpstr>DPU Interrupt Analysis</vt:lpstr>
      <vt:lpstr>Telescope Board Interrupt Analysis</vt:lpstr>
      <vt:lpstr>Telemetered Event Data Format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Integrated Science Investigation of the Sun (ISIS) – Energetic Particles</dc:title>
  <dc:creator>sweidner</dc:creator>
  <cp:lastModifiedBy>Ronnie K</cp:lastModifiedBy>
  <cp:revision>454</cp:revision>
  <cp:lastPrinted>2012-05-09T16:55:26Z</cp:lastPrinted>
  <dcterms:created xsi:type="dcterms:W3CDTF">2013-01-28T12:52:32Z</dcterms:created>
  <dcterms:modified xsi:type="dcterms:W3CDTF">2015-11-10T19:46:15Z</dcterms:modified>
</cp:coreProperties>
</file>