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413" r:id="rId2"/>
    <p:sldId id="447" r:id="rId3"/>
    <p:sldId id="438" r:id="rId4"/>
    <p:sldId id="440" r:id="rId5"/>
    <p:sldId id="441" r:id="rId6"/>
    <p:sldId id="439" r:id="rId7"/>
    <p:sldId id="443" r:id="rId8"/>
    <p:sldId id="448" r:id="rId9"/>
    <p:sldId id="449" r:id="rId10"/>
    <p:sldId id="442" r:id="rId11"/>
    <p:sldId id="444" r:id="rId12"/>
    <p:sldId id="445" r:id="rId13"/>
    <p:sldId id="437" r:id="rId14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7"/>
            <p14:sldId id="438"/>
            <p14:sldId id="440"/>
            <p14:sldId id="441"/>
            <p14:sldId id="439"/>
            <p14:sldId id="443"/>
            <p14:sldId id="448"/>
            <p14:sldId id="449"/>
            <p14:sldId id="442"/>
            <p14:sldId id="444"/>
            <p14:sldId id="445"/>
            <p14:sldId id="4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879" autoAdjust="0"/>
    <p:restoredTop sz="89711" autoAdjust="0"/>
  </p:normalViewPr>
  <p:slideViewPr>
    <p:cSldViewPr snapToGrid="0">
      <p:cViewPr>
        <p:scale>
          <a:sx n="100" d="100"/>
          <a:sy n="100" d="100"/>
        </p:scale>
        <p:origin x="-2512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11/10/15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4975924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3269832"/>
            <a:ext cx="6901542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EPI-Hi Autonomy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11 November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11</a:t>
            </a:r>
            <a:r>
              <a:rPr lang="en-US" sz="1000" baseline="0" dirty="0" smtClean="0"/>
              <a:t> November</a:t>
            </a:r>
            <a:r>
              <a:rPr lang="en-US" sz="1000" dirty="0" smtClean="0"/>
              <a:t>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EPI-Hi Autonomy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gif"/><Relationship Id="rId3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4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36880" y="4335775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sz="4400" i="0" dirty="0" smtClean="0">
                <a:solidFill>
                  <a:schemeClr val="accent5">
                    <a:lumMod val="90000"/>
                  </a:schemeClr>
                </a:solidFill>
              </a:rPr>
              <a:t>Sensor Overview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Rick Cook &amp; Andrew Davis</a:t>
            </a:r>
            <a:endParaRPr lang="en-US" i="0" dirty="0" smtClean="0"/>
          </a:p>
          <a:p>
            <a:pPr lvl="0">
              <a:defRPr/>
            </a:pPr>
            <a:endParaRPr lang="en-US" sz="800" dirty="0" smtClean="0"/>
          </a:p>
          <a:p>
            <a:pPr lvl="0">
              <a:defRPr/>
            </a:pPr>
            <a:r>
              <a:rPr lang="en-US" sz="2400" dirty="0" smtClean="0"/>
              <a:t>EPI-Hi Software Engineering (Caltech)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dirty="0" smtClean="0"/>
              <a:t>Eric Christian (GSFC)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of View (FOV)</a:t>
            </a:r>
            <a:endParaRPr lang="en-US" dirty="0"/>
          </a:p>
        </p:txBody>
      </p:sp>
      <p:pic>
        <p:nvPicPr>
          <p:cNvPr id="6" name="Picture 5" descr="epihi_fov_map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48" y="1072246"/>
            <a:ext cx="7528451" cy="4131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00" y="5179787"/>
            <a:ext cx="9016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/>
              <a:t>Sun (yellow circle) shown with angular size seen from 10 R</a:t>
            </a:r>
            <a:r>
              <a:rPr lang="en-US" sz="1600" baseline="-25000" dirty="0" smtClean="0"/>
              <a:t>S</a:t>
            </a:r>
            <a:endParaRPr lang="en-US" sz="1600" dirty="0" smtClean="0"/>
          </a:p>
          <a:p>
            <a:pPr marL="228600" indent="-2286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/>
              <a:t>Mean Parker spiral field angles (green diamonds) shown for 400 km/s at heliocentric distances (left to right) of 10 R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, 0.25 AU, and 0.70 AU</a:t>
            </a:r>
          </a:p>
          <a:p>
            <a:pPr marL="228600" indent="-2286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/>
              <a:t>Full energy coverage in forward and aft regions of overlap between LET1 and HET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675" y="1266092"/>
            <a:ext cx="8426450" cy="4746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Highest cadence: 1 second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Used for one electron bin below and one above 1 MeV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Used for 4 proton bins above 1 MeV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Intermediate cadence:  10 sec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Used for narrow energy bins for e, H, He,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Used for intermediate-width energy bins for element groups CNO, NeMgSi, Fe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Normal cadence: 60 sec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Used for narrow energy bins for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He, and major elements from C through Ni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Used for wide energy bins for groups of ultra-heavy elements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Used for angular distributions in one broad-energy-range proton bin and one broad-energy-range electron bin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Low cadence: 300 sec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Used for angular distribution of e, p, He,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He, CNO, NeMgSi, and Fe in intermediate energy bins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Very low cadence:  1 hr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 smtClean="0"/>
              <a:t>All rates accumulated at cadences of 60 sec and 300 sec are also accumulated over 1 hr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Cadences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Dynamic Range in Particle Intensities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2"/>
          </p:nvPr>
        </p:nvSpPr>
        <p:spPr>
          <a:xfrm>
            <a:off x="5046509" y="1827819"/>
            <a:ext cx="3800929" cy="470807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4000" dirty="0" smtClean="0"/>
              <a:t>There is significant uncertainty in the radial dependence of SEP intensities close to the Sun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000" dirty="0" smtClean="0"/>
              <a:t>The EDTRD includes a worst-case spectrum having a &gt;10 MeV intensity of 3×10</a:t>
            </a:r>
            <a:r>
              <a:rPr lang="en-US" sz="4000" baseline="30000" dirty="0" smtClean="0"/>
              <a:t>7</a:t>
            </a:r>
            <a:r>
              <a:rPr lang="en-US" sz="4000" dirty="0" smtClean="0"/>
              <a:t>/cm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sr-s (95% confidence)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000" dirty="0" smtClean="0"/>
              <a:t>Both HET and LET use dynamic thresholds when intensities exceed ~2000 /cm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sr-s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000" dirty="0" smtClean="0"/>
              <a:t>In order to measure proton intensities in extreme events, singles count rates from several small (1 mm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 pixels are </a:t>
            </a:r>
            <a:br>
              <a:rPr lang="en-US" sz="4000" dirty="0" smtClean="0"/>
            </a:br>
            <a:r>
              <a:rPr lang="en-US" sz="4000" dirty="0" smtClean="0"/>
              <a:t>used with thresholds </a:t>
            </a:r>
            <a:br>
              <a:rPr lang="en-US" sz="4000" dirty="0" smtClean="0"/>
            </a:br>
            <a:r>
              <a:rPr lang="en-US" sz="4000" dirty="0" smtClean="0"/>
              <a:t>raised on all other </a:t>
            </a:r>
            <a:br>
              <a:rPr lang="en-US" sz="4000" dirty="0" smtClean="0"/>
            </a:br>
            <a:r>
              <a:rPr lang="en-US" sz="4000" dirty="0" smtClean="0"/>
              <a:t>detector elements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3" name="Picture 12" descr="detector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521" y="5213838"/>
            <a:ext cx="1898908" cy="11071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96785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Effective collecting area for protons decreased during period of high particle intensities</a:t>
            </a:r>
            <a:endParaRPr lang="en-US" sz="2400" dirty="0"/>
          </a:p>
        </p:txBody>
      </p:sp>
      <p:pic>
        <p:nvPicPr>
          <p:cNvPr id="7" name="Picture 6" descr="proton_rate_capability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22" y="2008413"/>
            <a:ext cx="4757294" cy="4425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 of EPI-Hi is relatively simple because there is essentially only one science mode, although at times not all cadences for the particle rates are sent to the spacecraft SSR.</a:t>
            </a:r>
          </a:p>
          <a:p>
            <a:pPr lvl="1"/>
            <a:r>
              <a:rPr lang="en-US" sz="2400" dirty="0" smtClean="0"/>
              <a:t>For example, during cruise phase (</a:t>
            </a:r>
            <a:r>
              <a:rPr lang="en-US" sz="2400" dirty="0" err="1" smtClean="0"/>
              <a:t>r</a:t>
            </a:r>
            <a:r>
              <a:rPr lang="en-US" sz="2400" dirty="0" smtClean="0"/>
              <a:t> &gt; 0.25 AU) only the longest cadences are transmitted to greatly reduce data rate.</a:t>
            </a:r>
          </a:p>
          <a:p>
            <a:r>
              <a:rPr lang="en-US" dirty="0" smtClean="0"/>
              <a:t>Sensor has graceful degradation.  Failed segments/detectors/telescopes reduce but do not completely disable science return.</a:t>
            </a:r>
          </a:p>
          <a:p>
            <a:pPr lvl="1"/>
            <a:r>
              <a:rPr lang="en-US" sz="2400" dirty="0" smtClean="0"/>
              <a:t>Enhanced with flexible trigger equations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It is very important that EPI-Hi collect data as much of the time as possible.  SEP events can have durations of a week or more and gaps in the data can complicate the interpretation.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PACECRAFT-BOT-OUTS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5624" y="2652381"/>
            <a:ext cx="3227485" cy="21301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of instrument on spacecraft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773" y="1531975"/>
            <a:ext cx="5467127" cy="5055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32831" y="6099586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ISIS-EPI-HI</a:t>
            </a: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 bwMode="auto">
          <a:xfrm flipV="1">
            <a:off x="5110319" y="5819893"/>
            <a:ext cx="251620" cy="464359"/>
          </a:xfrm>
          <a:prstGeom prst="line">
            <a:avLst/>
          </a:pr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3"/>
          </p:cNvCxnSpPr>
          <p:nvPr/>
        </p:nvCxnSpPr>
        <p:spPr bwMode="auto">
          <a:xfrm flipV="1">
            <a:off x="5110319" y="5807567"/>
            <a:ext cx="51483" cy="476685"/>
          </a:xfrm>
          <a:prstGeom prst="line">
            <a:avLst/>
          </a:pr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019300" y="5718810"/>
            <a:ext cx="320040" cy="478155"/>
          </a:xfrm>
          <a:prstGeom prst="line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234565" y="6103620"/>
            <a:ext cx="914400" cy="914400"/>
          </a:xfrm>
          <a:prstGeom prst="line">
            <a:avLst/>
          </a:prstGeom>
          <a:blipFill dpi="0"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18" idx="3"/>
          </p:cNvCxnSpPr>
          <p:nvPr/>
        </p:nvCxnSpPr>
        <p:spPr bwMode="auto">
          <a:xfrm rot="5400000">
            <a:off x="5050119" y="6006822"/>
            <a:ext cx="337630" cy="217230"/>
          </a:xfrm>
          <a:prstGeom prst="line">
            <a:avLst/>
          </a:prstGeom>
          <a:blipFill dpi="0"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3454400" y="5905500"/>
            <a:ext cx="355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7110805" y="3119718"/>
            <a:ext cx="602428" cy="53788"/>
          </a:xfrm>
          <a:prstGeom prst="straightConnector1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573384" y="3195021"/>
            <a:ext cx="892884" cy="903643"/>
          </a:xfrm>
          <a:prstGeom prst="straightConnector1">
            <a:avLst/>
          </a:prstGeom>
          <a:blipFill dpi="0" rotWithShape="0">
            <a:blip r:embed="rId11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034831" y="4804186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ISIS-EPI-HI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0800000">
            <a:off x="6756400" y="4610100"/>
            <a:ext cx="355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30200" y="992413"/>
            <a:ext cx="8785225" cy="18523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000" dirty="0" smtClean="0"/>
              <a:t>Sensor Approach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/>
              <a:t>All sensor elements are ion-implanted silicon solid-state detectors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/>
              <a:t>Multiple detector telescopes to provide large energy range and sky coverage</a:t>
            </a:r>
          </a:p>
        </p:txBody>
      </p:sp>
      <p:pic>
        <p:nvPicPr>
          <p:cNvPr id="5" name="Picture 4" descr="epihi_3d_annotated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134" y="2730497"/>
            <a:ext cx="3925824" cy="3730752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42900" y="2540091"/>
            <a:ext cx="5486399" cy="552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463550" marR="0" lvl="1" indent="-23495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Some telescopes double-ended to increase sky coverage</a:t>
            </a:r>
          </a:p>
          <a:p>
            <a:pPr marL="463550" marR="0" lvl="1" indent="-23495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Detector segmentation to provide</a:t>
            </a:r>
            <a:endParaRPr lang="en-US" sz="2000" kern="0" dirty="0" smtClean="0">
              <a:latin typeface="+mn-lt"/>
            </a:endParaRPr>
          </a:p>
          <a:p>
            <a:pPr marL="749300" marR="0" lvl="1" indent="-29210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115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angular sectoring and adjustable</a:t>
            </a:r>
          </a:p>
          <a:p>
            <a:pPr marL="920750" lvl="2" indent="-4635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15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geometrical factor</a:t>
            </a:r>
          </a:p>
          <a:p>
            <a:pPr marL="227013" marR="0" lvl="0" indent="-227013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Heritage</a:t>
            </a:r>
          </a:p>
          <a:p>
            <a:pPr marL="463550" marR="0" lvl="1" indent="-23495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Numerous energetic particle </a:t>
            </a:r>
          </a:p>
          <a:p>
            <a:pPr lvl="2" indent="-4572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15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instruments over the past 40 years</a:t>
            </a:r>
          </a:p>
          <a:p>
            <a:pPr marL="463550" marR="0" lvl="1" indent="-23495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Direct predecessor: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STEREO/LET &amp; HET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Design (1/2)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357" y="958853"/>
            <a:ext cx="830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Low-Energy Telescopes:  Conceptual Cross Sections</a:t>
            </a:r>
          </a:p>
        </p:txBody>
      </p:sp>
      <p:pic>
        <p:nvPicPr>
          <p:cNvPr id="5" name="Picture 4" descr="L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80" y="1497583"/>
            <a:ext cx="7716520" cy="502250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Design (2/2)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357" y="958853"/>
            <a:ext cx="830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High-Energy Telescope:  Conceptual Cross Section</a:t>
            </a:r>
          </a:p>
        </p:txBody>
      </p:sp>
      <p:pic>
        <p:nvPicPr>
          <p:cNvPr id="11" name="Picture 10" descr="het_telescope_cross_section_labeled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8" t="5204"/>
          <a:stretch>
            <a:fillRect/>
          </a:stretch>
        </p:blipFill>
        <p:spPr>
          <a:xfrm>
            <a:off x="2527300" y="1435100"/>
            <a:ext cx="3098800" cy="50020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714" y="4290786"/>
            <a:ext cx="8240939" cy="200589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/>
              <a:t>Energy loss measurements from the detector in which a particle stops (E’) and the preceding detector (ΔE) organize the data into distinct tracks for the various elements.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Segmentation of front two detectors provides information about particle direction of incidence that is used to obtain mean thickness penetrated in the ΔE detector and make an on-board correction to the measured energies to optimize species resolution.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Energy assigned on-board includes energies measured in overlying detectors and calculated energy loss in windows. 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8714" y="272143"/>
            <a:ext cx="7982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Principle of Operation</a:t>
            </a:r>
            <a:endParaRPr lang="en-US" sz="3200" b="1" dirty="0"/>
          </a:p>
        </p:txBody>
      </p:sp>
      <p:pic>
        <p:nvPicPr>
          <p:cNvPr id="7" name="Picture 6" descr="principle_of_operation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" y="1143674"/>
            <a:ext cx="7386320" cy="29006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477" y="1435800"/>
            <a:ext cx="5257800" cy="5008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700" dirty="0" smtClean="0"/>
              <a:t>Particle directions of incidence are determined based on active elements hit in two position-sensitive Si detectors (L0 and L1, L1 and L2, or H1 and H2)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700" dirty="0" smtClean="0"/>
              <a:t>Each of these detectors has central bull’s eye surrounded by 4 quadrants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700" dirty="0" smtClean="0"/>
              <a:t>Quadrants in L2 (H2) rotated 45° about the telescope axis relative to those in L1 (H1)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700" dirty="0" smtClean="0"/>
              <a:t>25 combinations of hit elements in the two detectors are used to assign event to a viewing sector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700" dirty="0" smtClean="0"/>
              <a:t>L0 and L1 have quadrants aligned to optimize mass resolution; at low energies 3 sectors rather than 25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700" dirty="0" smtClean="0"/>
              <a:t>HET provides sectored electron data, LET1 provides only front-back direction information for electrons</a:t>
            </a: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Sectoring</a:t>
            </a:r>
            <a:endParaRPr lang="en-US" dirty="0"/>
          </a:p>
        </p:txBody>
      </p:sp>
      <p:pic>
        <p:nvPicPr>
          <p:cNvPr id="12" name="Picture 11" descr="temp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44" y="4307528"/>
            <a:ext cx="2664460" cy="2179320"/>
          </a:xfrm>
          <a:prstGeom prst="rect">
            <a:avLst/>
          </a:prstGeom>
        </p:spPr>
      </p:pic>
      <p:pic>
        <p:nvPicPr>
          <p:cNvPr id="8" name="Picture 7" descr="detector_segmentatio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35" y="1206500"/>
            <a:ext cx="2469868" cy="29589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and Energy Coverage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100" y="5144055"/>
            <a:ext cx="85471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algn="l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Rates are accumulated on-board in logarithmically spaced energy bins (&gt; 6 bins/decade)</a:t>
            </a:r>
            <a:endParaRPr lang="en-US" sz="2000" baseline="30000" dirty="0" smtClean="0">
              <a:latin typeface="Arial" pitchFamily="34" charset="0"/>
              <a:cs typeface="Arial" pitchFamily="34" charset="0"/>
            </a:endParaRPr>
          </a:p>
          <a:p>
            <a:pPr marL="169863" indent="-169863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Larger energy bins are used for some rates accumulated at the highest cadence (1 second) in order to increase statistical accuracy</a:t>
            </a:r>
          </a:p>
        </p:txBody>
      </p:sp>
      <p:pic>
        <p:nvPicPr>
          <p:cNvPr id="7" name="Picture 6" descr="species_vs_energy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347" y="1017958"/>
            <a:ext cx="5074803" cy="38568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090" y="4985935"/>
            <a:ext cx="8897818" cy="1342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700" dirty="0" smtClean="0"/>
              <a:t>Monte Carlo simulations shows that all required species are identified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700" spc="-30" baseline="30000" dirty="0" smtClean="0"/>
              <a:t>3</a:t>
            </a:r>
            <a:r>
              <a:rPr lang="en-US" sz="1700" spc="-30" dirty="0" smtClean="0"/>
              <a:t>He/</a:t>
            </a:r>
            <a:r>
              <a:rPr lang="en-US" sz="1700" spc="-30" baseline="30000" dirty="0" smtClean="0"/>
              <a:t>4</a:t>
            </a:r>
            <a:r>
              <a:rPr lang="en-US" sz="1700" spc="-30" dirty="0" smtClean="0"/>
              <a:t>He is a key measurement that needs isotopic resolution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700" spc="-30" dirty="0" smtClean="0"/>
              <a:t>Simulations show that there is clear separation between </a:t>
            </a:r>
            <a:r>
              <a:rPr lang="en-US" sz="1700" spc="-30" baseline="30000" dirty="0" smtClean="0"/>
              <a:t>3</a:t>
            </a:r>
            <a:r>
              <a:rPr lang="en-US" sz="1700" spc="-30" dirty="0" smtClean="0"/>
              <a:t>He and </a:t>
            </a:r>
            <a:r>
              <a:rPr lang="en-US" sz="1700" spc="-30" baseline="30000" dirty="0" smtClean="0"/>
              <a:t>4</a:t>
            </a:r>
            <a:r>
              <a:rPr lang="en-US" sz="1700" spc="-30" dirty="0" smtClean="0"/>
              <a:t>He in a high-resolution subset of the events (particles with near vertical trajectories)</a:t>
            </a:r>
            <a:endParaRPr lang="en-US" sz="1700" spc="-3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and Isotope Resolution</a:t>
            </a:r>
            <a:endParaRPr lang="en-US" dirty="0"/>
          </a:p>
        </p:txBody>
      </p:sp>
      <p:pic>
        <p:nvPicPr>
          <p:cNvPr id="7" name="Picture 6" descr="he_isotopes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39" b="1460"/>
          <a:stretch>
            <a:fillRect/>
          </a:stretch>
        </p:blipFill>
        <p:spPr>
          <a:xfrm>
            <a:off x="4820025" y="1246925"/>
            <a:ext cx="3803275" cy="3363175"/>
          </a:xfrm>
          <a:prstGeom prst="rect">
            <a:avLst/>
          </a:prstGeom>
        </p:spPr>
      </p:pic>
      <p:pic>
        <p:nvPicPr>
          <p:cNvPr id="6" name="Picture 5" descr="l1_vs_l2_annotated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25" y="1079500"/>
            <a:ext cx="3814578" cy="35520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15454</TotalTime>
  <Words>891</Words>
  <Application>Microsoft Macintosh PowerPoint</Application>
  <PresentationFormat>On-screen Show (4:3)</PresentationFormat>
  <Paragraphs>79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Mid Phase B Status - ISIS - DRAFT 1</vt:lpstr>
      <vt:lpstr>PowerPoint Presentation</vt:lpstr>
      <vt:lpstr>EPI-Hi Instrument</vt:lpstr>
      <vt:lpstr>Design Overview</vt:lpstr>
      <vt:lpstr>Sensor Design (1/2)</vt:lpstr>
      <vt:lpstr>Sensor Design (2/2)</vt:lpstr>
      <vt:lpstr>PowerPoint Presentation</vt:lpstr>
      <vt:lpstr>Angular Sectoring</vt:lpstr>
      <vt:lpstr>Species and Energy Coverage</vt:lpstr>
      <vt:lpstr>Element and Isotope Resolution</vt:lpstr>
      <vt:lpstr>Fields of View (FOV)</vt:lpstr>
      <vt:lpstr>Measurement Cadences</vt:lpstr>
      <vt:lpstr>Dynamic Range in Particle Intensities</vt:lpstr>
      <vt:lpstr>Summary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hayes</dc:creator>
  <cp:lastModifiedBy>Ronnie K</cp:lastModifiedBy>
  <cp:revision>394</cp:revision>
  <cp:lastPrinted>2012-05-09T16:55:26Z</cp:lastPrinted>
  <dcterms:created xsi:type="dcterms:W3CDTF">2015-10-26T17:15:55Z</dcterms:created>
  <dcterms:modified xsi:type="dcterms:W3CDTF">2015-11-10T19:45:22Z</dcterms:modified>
</cp:coreProperties>
</file>