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Default Extension="tiff" ContentType="image/tiff"/>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handoutMasters/handoutMaster1.xml" ContentType="application/vnd.openxmlformats-officedocument.presentationml.handoutMaster+xml"/>
  <Override PartName="/ppt/slides/slide6.xml" ContentType="application/vnd.openxmlformats-officedocument.presentationml.slide+xml"/>
  <Override PartName="/ppt/slideLayouts/slideLayout7.xml" ContentType="application/vnd.openxmlformats-officedocument.presentationml.slideLayout+xml"/>
  <Override PartName="/ppt/slides/slide17.xml" ContentType="application/vnd.openxmlformats-officedocument.presentationml.slide+xml"/>
  <Override PartName="/ppt/theme/theme3.xml" ContentType="application/vnd.openxmlformats-officedocument.theme+xml"/>
  <Override PartName="/ppt/notesMasters/notesMaster1.xml" ContentType="application/vnd.openxmlformats-officedocument.presentationml.notesMaster+xml"/>
  <Default Extension="gif" ContentType="image/gi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9"/>
  </p:notesMasterIdLst>
  <p:handoutMasterIdLst>
    <p:handoutMasterId r:id="rId20"/>
  </p:handoutMasterIdLst>
  <p:sldIdLst>
    <p:sldId id="256" r:id="rId2"/>
    <p:sldId id="257" r:id="rId3"/>
    <p:sldId id="264" r:id="rId4"/>
    <p:sldId id="265" r:id="rId5"/>
    <p:sldId id="280" r:id="rId6"/>
    <p:sldId id="266" r:id="rId7"/>
    <p:sldId id="267" r:id="rId8"/>
    <p:sldId id="268" r:id="rId9"/>
    <p:sldId id="269" r:id="rId10"/>
    <p:sldId id="271" r:id="rId11"/>
    <p:sldId id="272" r:id="rId12"/>
    <p:sldId id="279" r:id="rId13"/>
    <p:sldId id="273" r:id="rId14"/>
    <p:sldId id="274" r:id="rId15"/>
    <p:sldId id="281" r:id="rId16"/>
    <p:sldId id="275" r:id="rId17"/>
    <p:sldId id="282"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50" d="100"/>
          <a:sy n="150" d="100"/>
        </p:scale>
        <p:origin x="-103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1C139E-42B1-E240-A0AE-9FD6CC114E99}" type="datetimeFigureOut">
              <a:rPr lang="en-US" smtClean="0"/>
              <a:pPr/>
              <a:t>10/18/13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5A6D8F3-6C53-214D-B0EA-F05392906D60}"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194259-6B20-A649-A1B4-5C5B88A1CC9A}" type="datetimeFigureOut">
              <a:rPr lang="en-US" smtClean="0"/>
              <a:pPr/>
              <a:t>10/18/13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D2FA0E-9EBF-F342-96E3-94F1ADA0664E}"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8BCAB0-2D46-6B4E-BFF0-0241B8E0D687}" type="datetime1">
              <a:rPr lang="en-US" smtClean="0"/>
              <a:pPr/>
              <a:t>10/18/13</a:t>
            </a:fld>
            <a:endParaRPr lang="en-US"/>
          </a:p>
        </p:txBody>
      </p:sp>
      <p:sp>
        <p:nvSpPr>
          <p:cNvPr id="5" name="Footer Placeholder 4"/>
          <p:cNvSpPr>
            <a:spLocks noGrp="1"/>
          </p:cNvSpPr>
          <p:nvPr>
            <p:ph type="ftr" sz="quarter" idx="11"/>
          </p:nvPr>
        </p:nvSpPr>
        <p:spPr/>
        <p:txBody>
          <a:bodyPr/>
          <a:lstStyle/>
          <a:p>
            <a:r>
              <a:rPr lang="en-US" smtClean="0"/>
              <a:t>SPP ISIS PDR, DRAFT #1</a:t>
            </a:r>
            <a:endParaRPr lang="en-US"/>
          </a:p>
        </p:txBody>
      </p:sp>
      <p:sp>
        <p:nvSpPr>
          <p:cNvPr id="6" name="Slide Number Placeholder 5"/>
          <p:cNvSpPr>
            <a:spLocks noGrp="1"/>
          </p:cNvSpPr>
          <p:nvPr>
            <p:ph type="sldNum" sz="quarter" idx="12"/>
          </p:nvPr>
        </p:nvSpPr>
        <p:spPr/>
        <p:txBody>
          <a:bodyPr/>
          <a:lstStyle/>
          <a:p>
            <a:fld id="{F34896A9-48A9-7541-ADC2-34607785B89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A6CEAA-AC13-EC47-AA10-051C95D8D855}" type="datetime1">
              <a:rPr lang="en-US" smtClean="0"/>
              <a:pPr/>
              <a:t>10/18/13</a:t>
            </a:fld>
            <a:endParaRPr lang="en-US"/>
          </a:p>
        </p:txBody>
      </p:sp>
      <p:sp>
        <p:nvSpPr>
          <p:cNvPr id="5" name="Footer Placeholder 4"/>
          <p:cNvSpPr>
            <a:spLocks noGrp="1"/>
          </p:cNvSpPr>
          <p:nvPr>
            <p:ph type="ftr" sz="quarter" idx="11"/>
          </p:nvPr>
        </p:nvSpPr>
        <p:spPr/>
        <p:txBody>
          <a:bodyPr/>
          <a:lstStyle/>
          <a:p>
            <a:r>
              <a:rPr lang="en-US" smtClean="0"/>
              <a:t>SPP ISIS PDR, DRAFT #1</a:t>
            </a:r>
            <a:endParaRPr lang="en-US"/>
          </a:p>
        </p:txBody>
      </p:sp>
      <p:sp>
        <p:nvSpPr>
          <p:cNvPr id="6" name="Slide Number Placeholder 5"/>
          <p:cNvSpPr>
            <a:spLocks noGrp="1"/>
          </p:cNvSpPr>
          <p:nvPr>
            <p:ph type="sldNum" sz="quarter" idx="12"/>
          </p:nvPr>
        </p:nvSpPr>
        <p:spPr/>
        <p:txBody>
          <a:bodyPr/>
          <a:lstStyle/>
          <a:p>
            <a:fld id="{F34896A9-48A9-7541-ADC2-34607785B89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5FDC7F-6D4A-CA4B-A178-892A8B3F28A1}" type="datetime1">
              <a:rPr lang="en-US" smtClean="0"/>
              <a:pPr/>
              <a:t>10/18/13</a:t>
            </a:fld>
            <a:endParaRPr lang="en-US"/>
          </a:p>
        </p:txBody>
      </p:sp>
      <p:sp>
        <p:nvSpPr>
          <p:cNvPr id="5" name="Footer Placeholder 4"/>
          <p:cNvSpPr>
            <a:spLocks noGrp="1"/>
          </p:cNvSpPr>
          <p:nvPr>
            <p:ph type="ftr" sz="quarter" idx="11"/>
          </p:nvPr>
        </p:nvSpPr>
        <p:spPr/>
        <p:txBody>
          <a:bodyPr/>
          <a:lstStyle/>
          <a:p>
            <a:r>
              <a:rPr lang="en-US" smtClean="0"/>
              <a:t>SPP ISIS PDR, DRAFT #1</a:t>
            </a:r>
            <a:endParaRPr lang="en-US"/>
          </a:p>
        </p:txBody>
      </p:sp>
      <p:sp>
        <p:nvSpPr>
          <p:cNvPr id="6" name="Slide Number Placeholder 5"/>
          <p:cNvSpPr>
            <a:spLocks noGrp="1"/>
          </p:cNvSpPr>
          <p:nvPr>
            <p:ph type="sldNum" sz="quarter" idx="12"/>
          </p:nvPr>
        </p:nvSpPr>
        <p:spPr/>
        <p:txBody>
          <a:bodyPr/>
          <a:lstStyle/>
          <a:p>
            <a:fld id="{F34896A9-48A9-7541-ADC2-34607785B89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1C3745-3CD3-BA4B-A8D8-7A0920B3528C}" type="datetime1">
              <a:rPr lang="en-US" smtClean="0"/>
              <a:pPr/>
              <a:t>10/18/13</a:t>
            </a:fld>
            <a:endParaRPr lang="en-US"/>
          </a:p>
        </p:txBody>
      </p:sp>
      <p:sp>
        <p:nvSpPr>
          <p:cNvPr id="5" name="Footer Placeholder 4"/>
          <p:cNvSpPr>
            <a:spLocks noGrp="1"/>
          </p:cNvSpPr>
          <p:nvPr>
            <p:ph type="ftr" sz="quarter" idx="11"/>
          </p:nvPr>
        </p:nvSpPr>
        <p:spPr/>
        <p:txBody>
          <a:bodyPr/>
          <a:lstStyle/>
          <a:p>
            <a:r>
              <a:rPr lang="en-US" smtClean="0"/>
              <a:t>SPP ISIS PDR, DRAFT #1</a:t>
            </a:r>
            <a:endParaRPr lang="en-US"/>
          </a:p>
        </p:txBody>
      </p:sp>
      <p:sp>
        <p:nvSpPr>
          <p:cNvPr id="6" name="Slide Number Placeholder 5"/>
          <p:cNvSpPr>
            <a:spLocks noGrp="1"/>
          </p:cNvSpPr>
          <p:nvPr>
            <p:ph type="sldNum" sz="quarter" idx="12"/>
          </p:nvPr>
        </p:nvSpPr>
        <p:spPr/>
        <p:txBody>
          <a:bodyPr/>
          <a:lstStyle/>
          <a:p>
            <a:fld id="{F34896A9-48A9-7541-ADC2-34607785B89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F562BE-33E5-F547-88E0-9258281229FD}" type="datetime1">
              <a:rPr lang="en-US" smtClean="0"/>
              <a:pPr/>
              <a:t>10/18/13</a:t>
            </a:fld>
            <a:endParaRPr lang="en-US"/>
          </a:p>
        </p:txBody>
      </p:sp>
      <p:sp>
        <p:nvSpPr>
          <p:cNvPr id="5" name="Footer Placeholder 4"/>
          <p:cNvSpPr>
            <a:spLocks noGrp="1"/>
          </p:cNvSpPr>
          <p:nvPr>
            <p:ph type="ftr" sz="quarter" idx="11"/>
          </p:nvPr>
        </p:nvSpPr>
        <p:spPr/>
        <p:txBody>
          <a:bodyPr/>
          <a:lstStyle/>
          <a:p>
            <a:r>
              <a:rPr lang="en-US" smtClean="0"/>
              <a:t>SPP ISIS PDR, DRAFT #1</a:t>
            </a:r>
            <a:endParaRPr lang="en-US"/>
          </a:p>
        </p:txBody>
      </p:sp>
      <p:sp>
        <p:nvSpPr>
          <p:cNvPr id="6" name="Slide Number Placeholder 5"/>
          <p:cNvSpPr>
            <a:spLocks noGrp="1"/>
          </p:cNvSpPr>
          <p:nvPr>
            <p:ph type="sldNum" sz="quarter" idx="12"/>
          </p:nvPr>
        </p:nvSpPr>
        <p:spPr/>
        <p:txBody>
          <a:bodyPr/>
          <a:lstStyle/>
          <a:p>
            <a:fld id="{F34896A9-48A9-7541-ADC2-34607785B89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1FBDAD-5058-DD44-A9BF-8D9DE0017F2C}" type="datetime1">
              <a:rPr lang="en-US" smtClean="0"/>
              <a:pPr/>
              <a:t>10/18/13</a:t>
            </a:fld>
            <a:endParaRPr lang="en-US"/>
          </a:p>
        </p:txBody>
      </p:sp>
      <p:sp>
        <p:nvSpPr>
          <p:cNvPr id="6" name="Footer Placeholder 5"/>
          <p:cNvSpPr>
            <a:spLocks noGrp="1"/>
          </p:cNvSpPr>
          <p:nvPr>
            <p:ph type="ftr" sz="quarter" idx="11"/>
          </p:nvPr>
        </p:nvSpPr>
        <p:spPr/>
        <p:txBody>
          <a:bodyPr/>
          <a:lstStyle/>
          <a:p>
            <a:r>
              <a:rPr lang="en-US" smtClean="0"/>
              <a:t>SPP ISIS PDR, DRAFT #1</a:t>
            </a:r>
            <a:endParaRPr lang="en-US"/>
          </a:p>
        </p:txBody>
      </p:sp>
      <p:sp>
        <p:nvSpPr>
          <p:cNvPr id="7" name="Slide Number Placeholder 6"/>
          <p:cNvSpPr>
            <a:spLocks noGrp="1"/>
          </p:cNvSpPr>
          <p:nvPr>
            <p:ph type="sldNum" sz="quarter" idx="12"/>
          </p:nvPr>
        </p:nvSpPr>
        <p:spPr/>
        <p:txBody>
          <a:bodyPr/>
          <a:lstStyle/>
          <a:p>
            <a:fld id="{F34896A9-48A9-7541-ADC2-34607785B89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E0532F-8A11-4348-9AB7-FDD9CB0876F7}" type="datetime1">
              <a:rPr lang="en-US" smtClean="0"/>
              <a:pPr/>
              <a:t>10/18/13</a:t>
            </a:fld>
            <a:endParaRPr lang="en-US"/>
          </a:p>
        </p:txBody>
      </p:sp>
      <p:sp>
        <p:nvSpPr>
          <p:cNvPr id="8" name="Footer Placeholder 7"/>
          <p:cNvSpPr>
            <a:spLocks noGrp="1"/>
          </p:cNvSpPr>
          <p:nvPr>
            <p:ph type="ftr" sz="quarter" idx="11"/>
          </p:nvPr>
        </p:nvSpPr>
        <p:spPr/>
        <p:txBody>
          <a:bodyPr/>
          <a:lstStyle/>
          <a:p>
            <a:r>
              <a:rPr lang="en-US" smtClean="0"/>
              <a:t>SPP ISIS PDR, DRAFT #1</a:t>
            </a:r>
            <a:endParaRPr lang="en-US"/>
          </a:p>
        </p:txBody>
      </p:sp>
      <p:sp>
        <p:nvSpPr>
          <p:cNvPr id="9" name="Slide Number Placeholder 8"/>
          <p:cNvSpPr>
            <a:spLocks noGrp="1"/>
          </p:cNvSpPr>
          <p:nvPr>
            <p:ph type="sldNum" sz="quarter" idx="12"/>
          </p:nvPr>
        </p:nvSpPr>
        <p:spPr/>
        <p:txBody>
          <a:bodyPr/>
          <a:lstStyle/>
          <a:p>
            <a:fld id="{F34896A9-48A9-7541-ADC2-34607785B89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950617-6C77-8E45-B8BA-561E4CD8B69C}" type="datetime1">
              <a:rPr lang="en-US" smtClean="0"/>
              <a:pPr/>
              <a:t>10/18/13</a:t>
            </a:fld>
            <a:endParaRPr lang="en-US"/>
          </a:p>
        </p:txBody>
      </p:sp>
      <p:sp>
        <p:nvSpPr>
          <p:cNvPr id="4" name="Footer Placeholder 3"/>
          <p:cNvSpPr>
            <a:spLocks noGrp="1"/>
          </p:cNvSpPr>
          <p:nvPr>
            <p:ph type="ftr" sz="quarter" idx="11"/>
          </p:nvPr>
        </p:nvSpPr>
        <p:spPr/>
        <p:txBody>
          <a:bodyPr/>
          <a:lstStyle/>
          <a:p>
            <a:r>
              <a:rPr lang="en-US" smtClean="0"/>
              <a:t>SPP ISIS PDR, DRAFT #1</a:t>
            </a:r>
            <a:endParaRPr lang="en-US"/>
          </a:p>
        </p:txBody>
      </p:sp>
      <p:sp>
        <p:nvSpPr>
          <p:cNvPr id="5" name="Slide Number Placeholder 4"/>
          <p:cNvSpPr>
            <a:spLocks noGrp="1"/>
          </p:cNvSpPr>
          <p:nvPr>
            <p:ph type="sldNum" sz="quarter" idx="12"/>
          </p:nvPr>
        </p:nvSpPr>
        <p:spPr/>
        <p:txBody>
          <a:bodyPr/>
          <a:lstStyle/>
          <a:p>
            <a:fld id="{F34896A9-48A9-7541-ADC2-34607785B89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BE623A-5712-5A41-91B7-3F73C0FD97CA}" type="datetime1">
              <a:rPr lang="en-US" smtClean="0"/>
              <a:pPr/>
              <a:t>10/18/13</a:t>
            </a:fld>
            <a:endParaRPr lang="en-US"/>
          </a:p>
        </p:txBody>
      </p:sp>
      <p:sp>
        <p:nvSpPr>
          <p:cNvPr id="3" name="Footer Placeholder 2"/>
          <p:cNvSpPr>
            <a:spLocks noGrp="1"/>
          </p:cNvSpPr>
          <p:nvPr>
            <p:ph type="ftr" sz="quarter" idx="11"/>
          </p:nvPr>
        </p:nvSpPr>
        <p:spPr/>
        <p:txBody>
          <a:bodyPr/>
          <a:lstStyle/>
          <a:p>
            <a:r>
              <a:rPr lang="en-US" smtClean="0"/>
              <a:t>SPP ISIS PDR, DRAFT #1</a:t>
            </a:r>
            <a:endParaRPr lang="en-US"/>
          </a:p>
        </p:txBody>
      </p:sp>
      <p:sp>
        <p:nvSpPr>
          <p:cNvPr id="4" name="Slide Number Placeholder 3"/>
          <p:cNvSpPr>
            <a:spLocks noGrp="1"/>
          </p:cNvSpPr>
          <p:nvPr>
            <p:ph type="sldNum" sz="quarter" idx="12"/>
          </p:nvPr>
        </p:nvSpPr>
        <p:spPr/>
        <p:txBody>
          <a:bodyPr/>
          <a:lstStyle/>
          <a:p>
            <a:fld id="{F34896A9-48A9-7541-ADC2-34607785B89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517494-10F4-4E48-9E4D-12482F0BC825}" type="datetime1">
              <a:rPr lang="en-US" smtClean="0"/>
              <a:pPr/>
              <a:t>10/18/13</a:t>
            </a:fld>
            <a:endParaRPr lang="en-US"/>
          </a:p>
        </p:txBody>
      </p:sp>
      <p:sp>
        <p:nvSpPr>
          <p:cNvPr id="6" name="Footer Placeholder 5"/>
          <p:cNvSpPr>
            <a:spLocks noGrp="1"/>
          </p:cNvSpPr>
          <p:nvPr>
            <p:ph type="ftr" sz="quarter" idx="11"/>
          </p:nvPr>
        </p:nvSpPr>
        <p:spPr/>
        <p:txBody>
          <a:bodyPr/>
          <a:lstStyle/>
          <a:p>
            <a:r>
              <a:rPr lang="en-US" smtClean="0"/>
              <a:t>SPP ISIS PDR, DRAFT #1</a:t>
            </a:r>
            <a:endParaRPr lang="en-US"/>
          </a:p>
        </p:txBody>
      </p:sp>
      <p:sp>
        <p:nvSpPr>
          <p:cNvPr id="7" name="Slide Number Placeholder 6"/>
          <p:cNvSpPr>
            <a:spLocks noGrp="1"/>
          </p:cNvSpPr>
          <p:nvPr>
            <p:ph type="sldNum" sz="quarter" idx="12"/>
          </p:nvPr>
        </p:nvSpPr>
        <p:spPr/>
        <p:txBody>
          <a:bodyPr/>
          <a:lstStyle/>
          <a:p>
            <a:fld id="{F34896A9-48A9-7541-ADC2-34607785B89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58C41D-E6FE-FF44-B500-EADDA14BC2AC}" type="datetime1">
              <a:rPr lang="en-US" smtClean="0"/>
              <a:pPr/>
              <a:t>10/18/13</a:t>
            </a:fld>
            <a:endParaRPr lang="en-US"/>
          </a:p>
        </p:txBody>
      </p:sp>
      <p:sp>
        <p:nvSpPr>
          <p:cNvPr id="6" name="Footer Placeholder 5"/>
          <p:cNvSpPr>
            <a:spLocks noGrp="1"/>
          </p:cNvSpPr>
          <p:nvPr>
            <p:ph type="ftr" sz="quarter" idx="11"/>
          </p:nvPr>
        </p:nvSpPr>
        <p:spPr/>
        <p:txBody>
          <a:bodyPr/>
          <a:lstStyle/>
          <a:p>
            <a:r>
              <a:rPr lang="en-US" smtClean="0"/>
              <a:t>SPP ISIS PDR, DRAFT #1</a:t>
            </a:r>
            <a:endParaRPr lang="en-US"/>
          </a:p>
        </p:txBody>
      </p:sp>
      <p:sp>
        <p:nvSpPr>
          <p:cNvPr id="7" name="Slide Number Placeholder 6"/>
          <p:cNvSpPr>
            <a:spLocks noGrp="1"/>
          </p:cNvSpPr>
          <p:nvPr>
            <p:ph type="sldNum" sz="quarter" idx="12"/>
          </p:nvPr>
        </p:nvSpPr>
        <p:spPr/>
        <p:txBody>
          <a:bodyPr/>
          <a:lstStyle/>
          <a:p>
            <a:fld id="{F34896A9-48A9-7541-ADC2-34607785B89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C45B1E-0938-DA49-941E-96EC66EE6615}" type="datetime1">
              <a:rPr lang="en-US" smtClean="0"/>
              <a:pPr/>
              <a:t>10/18/13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SPP ISIS PDR, DRAFT #1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4896A9-48A9-7541-ADC2-34607785B89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gif"/><Relationship Id="rId3" Type="http://schemas.openxmlformats.org/officeDocument/2006/relationships/image" Target="../media/image6.gif"/></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gif"/><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gif"/><Relationship Id="rId3" Type="http://schemas.openxmlformats.org/officeDocument/2006/relationships/image" Target="../media/image13.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143000" y="880533"/>
            <a:ext cx="6747933" cy="1323439"/>
          </a:xfrm>
          <a:prstGeom prst="rect">
            <a:avLst/>
          </a:prstGeom>
          <a:noFill/>
        </p:spPr>
        <p:txBody>
          <a:bodyPr wrap="square" rtlCol="0">
            <a:spAutoFit/>
          </a:bodyPr>
          <a:lstStyle/>
          <a:p>
            <a:pPr algn="ctr"/>
            <a:r>
              <a:rPr lang="en-US" sz="4000" dirty="0" smtClean="0"/>
              <a:t>EPI-Hi Technology Development</a:t>
            </a:r>
            <a:endParaRPr lang="en-US" sz="4000" dirty="0"/>
          </a:p>
        </p:txBody>
      </p:sp>
      <p:sp>
        <p:nvSpPr>
          <p:cNvPr id="3" name="Footer Placeholder 2"/>
          <p:cNvSpPr>
            <a:spLocks noGrp="1"/>
          </p:cNvSpPr>
          <p:nvPr>
            <p:ph type="ftr" sz="quarter" idx="11"/>
          </p:nvPr>
        </p:nvSpPr>
        <p:spPr/>
        <p:txBody>
          <a:bodyPr/>
          <a:lstStyle/>
          <a:p>
            <a:r>
              <a:rPr lang="en-US" smtClean="0"/>
              <a:t>SPP ISIS PDR, DRAFT #1</a:t>
            </a:r>
            <a:endParaRPr lang="en-US"/>
          </a:p>
        </p:txBody>
      </p:sp>
      <p:sp>
        <p:nvSpPr>
          <p:cNvPr id="5" name="Slide Number Placeholder 4"/>
          <p:cNvSpPr>
            <a:spLocks noGrp="1"/>
          </p:cNvSpPr>
          <p:nvPr>
            <p:ph type="sldNum" sz="quarter" idx="12"/>
          </p:nvPr>
        </p:nvSpPr>
        <p:spPr/>
        <p:txBody>
          <a:bodyPr/>
          <a:lstStyle/>
          <a:p>
            <a:fld id="{F34896A9-48A9-7541-ADC2-34607785B89F}"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33401" y="210027"/>
            <a:ext cx="8170332" cy="6386363"/>
          </a:xfrm>
          <a:prstGeom prst="rect">
            <a:avLst/>
          </a:prstGeom>
          <a:noFill/>
        </p:spPr>
        <p:txBody>
          <a:bodyPr wrap="square" rtlCol="0">
            <a:spAutoFit/>
          </a:bodyPr>
          <a:lstStyle/>
          <a:p>
            <a:pPr algn="ctr"/>
            <a:r>
              <a:rPr lang="en-US" sz="3200" dirty="0" smtClean="0"/>
              <a:t>Tests Performed</a:t>
            </a:r>
            <a:endParaRPr lang="en-US" sz="2200" dirty="0" smtClean="0"/>
          </a:p>
          <a:p>
            <a:pPr>
              <a:spcBef>
                <a:spcPts val="600"/>
              </a:spcBef>
            </a:pPr>
            <a:r>
              <a:rPr lang="en-US" sz="2200" dirty="0" smtClean="0"/>
              <a:t>electrical characteristics</a:t>
            </a:r>
          </a:p>
          <a:p>
            <a:pPr lvl="1">
              <a:buFont typeface="Arial"/>
              <a:buChar char="•"/>
            </a:pPr>
            <a:r>
              <a:rPr lang="en-US" sz="2200" dirty="0" smtClean="0"/>
              <a:t> leakage current versus bias (IV) —</a:t>
            </a:r>
            <a:r>
              <a:rPr lang="en-US" sz="2200" dirty="0"/>
              <a:t>&gt;</a:t>
            </a:r>
            <a:r>
              <a:rPr lang="en-US" sz="2200" dirty="0" smtClean="0"/>
              <a:t> maximum operating voltage</a:t>
            </a:r>
          </a:p>
          <a:p>
            <a:pPr lvl="1">
              <a:buFont typeface="Arial"/>
              <a:buChar char="•"/>
            </a:pPr>
            <a:r>
              <a:rPr lang="en-US" sz="2200" dirty="0" smtClean="0"/>
              <a:t> capacitance versus bias (CV) —&gt; bias required for full depletion</a:t>
            </a:r>
          </a:p>
          <a:p>
            <a:pPr>
              <a:spcBef>
                <a:spcPts val="600"/>
              </a:spcBef>
            </a:pPr>
            <a:r>
              <a:rPr lang="en-US" sz="2200" dirty="0" smtClean="0"/>
              <a:t>particle response</a:t>
            </a:r>
          </a:p>
          <a:p>
            <a:pPr lvl="1">
              <a:buFont typeface="Arial"/>
              <a:buChar char="•"/>
            </a:pPr>
            <a:r>
              <a:rPr lang="en-US" sz="2200" dirty="0" smtClean="0"/>
              <a:t> alpha particles from </a:t>
            </a:r>
            <a:r>
              <a:rPr lang="en-US" sz="2200" baseline="30000" dirty="0" smtClean="0"/>
              <a:t>244</a:t>
            </a:r>
            <a:r>
              <a:rPr lang="en-US" sz="2200" dirty="0" smtClean="0"/>
              <a:t>Cm source (5.8 </a:t>
            </a:r>
            <a:r>
              <a:rPr lang="en-US" sz="2200" dirty="0" err="1" smtClean="0"/>
              <a:t>MeV</a:t>
            </a:r>
            <a:r>
              <a:rPr lang="en-US" sz="2200" dirty="0" smtClean="0"/>
              <a:t> —&gt; 1.45 </a:t>
            </a:r>
            <a:r>
              <a:rPr lang="en-US" sz="2200" dirty="0" err="1" smtClean="0"/>
              <a:t>MeV/nuc</a:t>
            </a:r>
            <a:r>
              <a:rPr lang="en-US" sz="2200" dirty="0" smtClean="0"/>
              <a:t>)</a:t>
            </a:r>
          </a:p>
          <a:p>
            <a:pPr lvl="1">
              <a:buFont typeface="Arial"/>
              <a:buChar char="•"/>
            </a:pPr>
            <a:r>
              <a:rPr lang="en-US" sz="2200" dirty="0" smtClean="0"/>
              <a:t> accelerator beams of heavy ions</a:t>
            </a:r>
          </a:p>
          <a:p>
            <a:pPr>
              <a:spcBef>
                <a:spcPts val="600"/>
              </a:spcBef>
            </a:pPr>
            <a:r>
              <a:rPr lang="en-US" sz="2200" dirty="0" smtClean="0"/>
              <a:t>thickness characteristics</a:t>
            </a:r>
          </a:p>
          <a:p>
            <a:pPr lvl="1">
              <a:buFont typeface="Arial"/>
              <a:buChar char="•"/>
            </a:pPr>
            <a:r>
              <a:rPr lang="en-US" sz="2200" dirty="0" smtClean="0"/>
              <a:t> thickness and thickness uniformity inferred from particle response tests checked against expectations from SOI characteristics </a:t>
            </a:r>
          </a:p>
          <a:p>
            <a:pPr>
              <a:spcBef>
                <a:spcPts val="600"/>
              </a:spcBef>
            </a:pPr>
            <a:r>
              <a:rPr lang="en-US" sz="2200" dirty="0" smtClean="0"/>
              <a:t>stability in expected environment</a:t>
            </a:r>
          </a:p>
          <a:p>
            <a:pPr lvl="1">
              <a:buFont typeface="Arial"/>
              <a:buChar char="•"/>
            </a:pPr>
            <a:r>
              <a:rPr lang="en-US" sz="2200" dirty="0" smtClean="0"/>
              <a:t> thermal-vacuum life test at GSFC—our standard test for flight qualification of all silicon detectors</a:t>
            </a:r>
          </a:p>
          <a:p>
            <a:pPr lvl="1">
              <a:buFont typeface="Arial"/>
              <a:buChar char="•"/>
            </a:pPr>
            <a:r>
              <a:rPr lang="en-US" sz="2200" dirty="0" smtClean="0"/>
              <a:t> total dose testing using </a:t>
            </a:r>
            <a:r>
              <a:rPr lang="en-US" sz="2200" baseline="30000" dirty="0" smtClean="0"/>
              <a:t>60</a:t>
            </a:r>
            <a:r>
              <a:rPr lang="en-US" sz="2200" dirty="0" smtClean="0"/>
              <a:t>Co gamma-ray source at JPL</a:t>
            </a:r>
          </a:p>
          <a:p>
            <a:pPr>
              <a:spcBef>
                <a:spcPts val="600"/>
              </a:spcBef>
            </a:pPr>
            <a:r>
              <a:rPr lang="en-US" sz="2200" dirty="0" smtClean="0"/>
              <a:t>mechanical robustness</a:t>
            </a:r>
          </a:p>
          <a:p>
            <a:pPr lvl="1">
              <a:buFont typeface="Arial"/>
              <a:buChar char="•"/>
            </a:pPr>
            <a:r>
              <a:rPr lang="en-US" sz="2200" dirty="0" smtClean="0"/>
              <a:t> acoustic test of mechanical model made from thinned SOI </a:t>
            </a:r>
            <a:endParaRPr lang="en-US" sz="2400" dirty="0" smtClean="0"/>
          </a:p>
        </p:txBody>
      </p:sp>
      <p:sp>
        <p:nvSpPr>
          <p:cNvPr id="3" name="Footer Placeholder 2"/>
          <p:cNvSpPr>
            <a:spLocks noGrp="1"/>
          </p:cNvSpPr>
          <p:nvPr>
            <p:ph type="ftr" sz="quarter" idx="11"/>
          </p:nvPr>
        </p:nvSpPr>
        <p:spPr/>
        <p:txBody>
          <a:bodyPr/>
          <a:lstStyle/>
          <a:p>
            <a:r>
              <a:rPr lang="en-US" smtClean="0"/>
              <a:t>SPP ISIS PDR, DRAFT #1</a:t>
            </a:r>
            <a:endParaRPr lang="en-US"/>
          </a:p>
        </p:txBody>
      </p:sp>
      <p:sp>
        <p:nvSpPr>
          <p:cNvPr id="4" name="Slide Number Placeholder 3"/>
          <p:cNvSpPr>
            <a:spLocks noGrp="1"/>
          </p:cNvSpPr>
          <p:nvPr>
            <p:ph type="sldNum" sz="quarter" idx="12"/>
          </p:nvPr>
        </p:nvSpPr>
        <p:spPr/>
        <p:txBody>
          <a:bodyPr/>
          <a:lstStyle/>
          <a:p>
            <a:fld id="{F34896A9-48A9-7541-ADC2-34607785B89F}"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92667" y="601133"/>
            <a:ext cx="3843866" cy="3247043"/>
          </a:xfrm>
          <a:prstGeom prst="rect">
            <a:avLst/>
          </a:prstGeom>
          <a:noFill/>
        </p:spPr>
        <p:txBody>
          <a:bodyPr wrap="square" rtlCol="0">
            <a:spAutoFit/>
          </a:bodyPr>
          <a:lstStyle/>
          <a:p>
            <a:pPr algn="ctr"/>
            <a:r>
              <a:rPr lang="en-US" sz="3200" b="1" i="1" u="sng" dirty="0" smtClean="0">
                <a:solidFill>
                  <a:srgbClr val="660066"/>
                </a:solidFill>
              </a:rPr>
              <a:t>PLACE-HOLDER SLIDE</a:t>
            </a:r>
          </a:p>
          <a:p>
            <a:pPr algn="ctr">
              <a:spcBef>
                <a:spcPts val="1800"/>
              </a:spcBef>
            </a:pPr>
            <a:r>
              <a:rPr lang="en-US" sz="3200" b="1" i="1" dirty="0" smtClean="0">
                <a:solidFill>
                  <a:srgbClr val="660066"/>
                </a:solidFill>
              </a:rPr>
              <a:t>Plots of electrical characteristics</a:t>
            </a:r>
          </a:p>
          <a:p>
            <a:pPr>
              <a:spcBef>
                <a:spcPts val="1800"/>
              </a:spcBef>
              <a:buFont typeface="Arial"/>
              <a:buChar char="•"/>
            </a:pPr>
            <a:r>
              <a:rPr lang="en-US" sz="3200" b="1" i="1" dirty="0" smtClean="0">
                <a:solidFill>
                  <a:srgbClr val="660066"/>
                </a:solidFill>
              </a:rPr>
              <a:t> IV </a:t>
            </a:r>
            <a:r>
              <a:rPr lang="en-US" sz="3200" b="1" i="1" dirty="0" err="1" smtClean="0">
                <a:solidFill>
                  <a:srgbClr val="660066"/>
                </a:solidFill>
              </a:rPr>
              <a:t>curve(s</a:t>
            </a:r>
            <a:r>
              <a:rPr lang="en-US" sz="3200" b="1" i="1" dirty="0" smtClean="0">
                <a:solidFill>
                  <a:srgbClr val="660066"/>
                </a:solidFill>
              </a:rPr>
              <a:t>)</a:t>
            </a:r>
          </a:p>
          <a:p>
            <a:pPr>
              <a:spcBef>
                <a:spcPts val="1800"/>
              </a:spcBef>
              <a:buFont typeface="Arial"/>
              <a:buChar char="•"/>
            </a:pPr>
            <a:r>
              <a:rPr lang="en-US" sz="3200" b="1" i="1" dirty="0" smtClean="0">
                <a:solidFill>
                  <a:srgbClr val="660066"/>
                </a:solidFill>
              </a:rPr>
              <a:t> CV </a:t>
            </a:r>
            <a:r>
              <a:rPr lang="en-US" sz="3200" b="1" i="1" dirty="0" err="1" smtClean="0">
                <a:solidFill>
                  <a:srgbClr val="660066"/>
                </a:solidFill>
              </a:rPr>
              <a:t>curve(s</a:t>
            </a:r>
            <a:r>
              <a:rPr lang="en-US" sz="3200" b="1" i="1" dirty="0">
                <a:solidFill>
                  <a:srgbClr val="660066"/>
                </a:solidFill>
              </a:rPr>
              <a:t>)</a:t>
            </a:r>
            <a:endParaRPr lang="en-US" sz="3200" b="1" i="1" dirty="0" smtClean="0">
              <a:solidFill>
                <a:srgbClr val="660066"/>
              </a:solidFill>
            </a:endParaRPr>
          </a:p>
        </p:txBody>
      </p:sp>
      <p:grpSp>
        <p:nvGrpSpPr>
          <p:cNvPr id="9" name="Group 8"/>
          <p:cNvGrpSpPr/>
          <p:nvPr/>
        </p:nvGrpSpPr>
        <p:grpSpPr>
          <a:xfrm>
            <a:off x="4750223" y="3727770"/>
            <a:ext cx="3733800" cy="2232660"/>
            <a:chOff x="4750223" y="3727770"/>
            <a:chExt cx="3733800" cy="2232660"/>
          </a:xfrm>
        </p:grpSpPr>
        <p:pic>
          <p:nvPicPr>
            <p:cNvPr id="4" name="Picture 3" descr="3053-3A Solar Probe Plus cvplot.gif"/>
            <p:cNvPicPr>
              <a:picLocks noChangeAspect="1"/>
            </p:cNvPicPr>
            <p:nvPr/>
          </p:nvPicPr>
          <p:blipFill>
            <a:blip r:embed="rId2"/>
            <a:stretch>
              <a:fillRect/>
            </a:stretch>
          </p:blipFill>
          <p:spPr>
            <a:xfrm>
              <a:off x="4750223" y="3727770"/>
              <a:ext cx="3733800" cy="2232660"/>
            </a:xfrm>
            <a:prstGeom prst="rect">
              <a:avLst/>
            </a:prstGeom>
          </p:spPr>
        </p:pic>
        <p:sp>
          <p:nvSpPr>
            <p:cNvPr id="5" name="TextBox 4"/>
            <p:cNvSpPr txBox="1"/>
            <p:nvPr/>
          </p:nvSpPr>
          <p:spPr>
            <a:xfrm>
              <a:off x="5814245" y="4521946"/>
              <a:ext cx="2669778" cy="369332"/>
            </a:xfrm>
            <a:prstGeom prst="rect">
              <a:avLst/>
            </a:prstGeom>
            <a:noFill/>
          </p:spPr>
          <p:txBody>
            <a:bodyPr wrap="square" rtlCol="0">
              <a:spAutoFit/>
            </a:bodyPr>
            <a:lstStyle/>
            <a:p>
              <a:r>
                <a:rPr lang="en-US" dirty="0" smtClean="0">
                  <a:solidFill>
                    <a:srgbClr val="FF0000"/>
                  </a:solidFill>
                </a:rPr>
                <a:t>full-depletion voltage ~2V</a:t>
              </a:r>
              <a:endParaRPr lang="en-US" dirty="0">
                <a:solidFill>
                  <a:srgbClr val="FF0000"/>
                </a:solidFill>
              </a:endParaRPr>
            </a:p>
          </p:txBody>
        </p:sp>
      </p:grpSp>
      <p:grpSp>
        <p:nvGrpSpPr>
          <p:cNvPr id="8" name="Group 7"/>
          <p:cNvGrpSpPr/>
          <p:nvPr/>
        </p:nvGrpSpPr>
        <p:grpSpPr>
          <a:xfrm>
            <a:off x="4741333" y="601133"/>
            <a:ext cx="3742690" cy="2631440"/>
            <a:chOff x="4741333" y="601133"/>
            <a:chExt cx="3742690" cy="2631440"/>
          </a:xfrm>
        </p:grpSpPr>
        <p:pic>
          <p:nvPicPr>
            <p:cNvPr id="3" name="Picture 2" descr="3053-3A Solar Probe Plus L0 IV total 11jul13.gif"/>
            <p:cNvPicPr>
              <a:picLocks noChangeAspect="1"/>
            </p:cNvPicPr>
            <p:nvPr/>
          </p:nvPicPr>
          <p:blipFill>
            <a:blip r:embed="rId3"/>
            <a:stretch>
              <a:fillRect/>
            </a:stretch>
          </p:blipFill>
          <p:spPr>
            <a:xfrm>
              <a:off x="4741333" y="601133"/>
              <a:ext cx="3742690" cy="2631440"/>
            </a:xfrm>
            <a:prstGeom prst="rect">
              <a:avLst/>
            </a:prstGeom>
          </p:spPr>
        </p:pic>
        <p:sp>
          <p:nvSpPr>
            <p:cNvPr id="7" name="TextBox 6"/>
            <p:cNvSpPr txBox="1"/>
            <p:nvPr/>
          </p:nvSpPr>
          <p:spPr>
            <a:xfrm>
              <a:off x="5866206" y="2343628"/>
              <a:ext cx="2617817" cy="369332"/>
            </a:xfrm>
            <a:prstGeom prst="rect">
              <a:avLst/>
            </a:prstGeom>
            <a:noFill/>
          </p:spPr>
          <p:txBody>
            <a:bodyPr wrap="square" rtlCol="0">
              <a:spAutoFit/>
            </a:bodyPr>
            <a:lstStyle/>
            <a:p>
              <a:r>
                <a:rPr lang="en-US" dirty="0" smtClean="0">
                  <a:solidFill>
                    <a:srgbClr val="FF0000"/>
                  </a:solidFill>
                </a:rPr>
                <a:t>breakdown voltage &gt; 25V</a:t>
              </a:r>
              <a:endParaRPr lang="en-US" dirty="0">
                <a:solidFill>
                  <a:srgbClr val="FF0000"/>
                </a:solidFill>
              </a:endParaRPr>
            </a:p>
          </p:txBody>
        </p:sp>
      </p:grpSp>
      <p:sp>
        <p:nvSpPr>
          <p:cNvPr id="10" name="Footer Placeholder 9"/>
          <p:cNvSpPr>
            <a:spLocks noGrp="1"/>
          </p:cNvSpPr>
          <p:nvPr>
            <p:ph type="ftr" sz="quarter" idx="11"/>
          </p:nvPr>
        </p:nvSpPr>
        <p:spPr/>
        <p:txBody>
          <a:bodyPr/>
          <a:lstStyle/>
          <a:p>
            <a:r>
              <a:rPr lang="en-US" smtClean="0"/>
              <a:t>SPP ISIS PDR, DRAFT #1</a:t>
            </a:r>
            <a:endParaRPr lang="en-US"/>
          </a:p>
        </p:txBody>
      </p:sp>
      <p:sp>
        <p:nvSpPr>
          <p:cNvPr id="11" name="Slide Number Placeholder 10"/>
          <p:cNvSpPr>
            <a:spLocks noGrp="1"/>
          </p:cNvSpPr>
          <p:nvPr>
            <p:ph type="sldNum" sz="quarter" idx="12"/>
          </p:nvPr>
        </p:nvSpPr>
        <p:spPr/>
        <p:txBody>
          <a:bodyPr/>
          <a:lstStyle/>
          <a:p>
            <a:fld id="{F34896A9-48A9-7541-ADC2-34607785B89F}"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57200" y="601133"/>
            <a:ext cx="3979333" cy="1800493"/>
          </a:xfrm>
          <a:prstGeom prst="rect">
            <a:avLst/>
          </a:prstGeom>
          <a:noFill/>
        </p:spPr>
        <p:txBody>
          <a:bodyPr wrap="square" rtlCol="0">
            <a:spAutoFit/>
          </a:bodyPr>
          <a:lstStyle/>
          <a:p>
            <a:pPr algn="ctr"/>
            <a:r>
              <a:rPr lang="en-US" sz="3200" b="1" i="1" u="sng" dirty="0" smtClean="0">
                <a:solidFill>
                  <a:srgbClr val="660066"/>
                </a:solidFill>
              </a:rPr>
              <a:t>PLACE-HOLDER SLIDE</a:t>
            </a:r>
          </a:p>
          <a:p>
            <a:pPr algn="ctr">
              <a:spcBef>
                <a:spcPts val="1800"/>
              </a:spcBef>
            </a:pPr>
            <a:r>
              <a:rPr lang="en-US" sz="3200" b="1" i="1" dirty="0" smtClean="0">
                <a:solidFill>
                  <a:srgbClr val="660066"/>
                </a:solidFill>
              </a:rPr>
              <a:t>Acoustic Test of Mechanical Sample L0</a:t>
            </a:r>
          </a:p>
        </p:txBody>
      </p:sp>
      <p:pic>
        <p:nvPicPr>
          <p:cNvPr id="11" name="Picture 10" descr="121_2123.jpg"/>
          <p:cNvPicPr>
            <a:picLocks noChangeAspect="1"/>
          </p:cNvPicPr>
          <p:nvPr/>
        </p:nvPicPr>
        <p:blipFill>
          <a:blip r:embed="rId2"/>
          <a:stretch>
            <a:fillRect/>
          </a:stretch>
        </p:blipFill>
        <p:spPr>
          <a:xfrm>
            <a:off x="4436533" y="118520"/>
            <a:ext cx="4608576" cy="3456432"/>
          </a:xfrm>
          <a:prstGeom prst="rect">
            <a:avLst/>
          </a:prstGeom>
        </p:spPr>
      </p:pic>
      <p:grpSp>
        <p:nvGrpSpPr>
          <p:cNvPr id="17" name="Group 16"/>
          <p:cNvGrpSpPr/>
          <p:nvPr/>
        </p:nvGrpSpPr>
        <p:grpSpPr>
          <a:xfrm>
            <a:off x="4531573" y="3743019"/>
            <a:ext cx="4513536" cy="2553818"/>
            <a:chOff x="4531573" y="3743019"/>
            <a:chExt cx="4513536" cy="2553818"/>
          </a:xfrm>
        </p:grpSpPr>
        <p:pic>
          <p:nvPicPr>
            <p:cNvPr id="9" name="Picture 8" descr="121_2126.jpg"/>
            <p:cNvPicPr>
              <a:picLocks noChangeAspect="1"/>
            </p:cNvPicPr>
            <p:nvPr/>
          </p:nvPicPr>
          <p:blipFill>
            <a:blip r:embed="rId3"/>
            <a:stretch>
              <a:fillRect/>
            </a:stretch>
          </p:blipFill>
          <p:spPr>
            <a:xfrm>
              <a:off x="6210063" y="3743019"/>
              <a:ext cx="2835046" cy="2553818"/>
            </a:xfrm>
            <a:prstGeom prst="rect">
              <a:avLst/>
            </a:prstGeom>
          </p:spPr>
        </p:pic>
        <p:sp>
          <p:nvSpPr>
            <p:cNvPr id="12" name="TextBox 11"/>
            <p:cNvSpPr txBox="1"/>
            <p:nvPr/>
          </p:nvSpPr>
          <p:spPr>
            <a:xfrm>
              <a:off x="4531573" y="4682880"/>
              <a:ext cx="1568031" cy="738664"/>
            </a:xfrm>
            <a:prstGeom prst="rect">
              <a:avLst/>
            </a:prstGeom>
            <a:noFill/>
          </p:spPr>
          <p:txBody>
            <a:bodyPr wrap="square" rtlCol="0">
              <a:spAutoFit/>
            </a:bodyPr>
            <a:lstStyle/>
            <a:p>
              <a:pPr algn="ctr"/>
              <a:r>
                <a:rPr lang="en-US" sz="1400" dirty="0" smtClean="0">
                  <a:solidFill>
                    <a:srgbClr val="FF0000"/>
                  </a:solidFill>
                </a:rPr>
                <a:t>silicon membrane</a:t>
              </a:r>
            </a:p>
            <a:p>
              <a:pPr algn="ctr"/>
              <a:r>
                <a:rPr lang="en-US" sz="1400" dirty="0" smtClean="0">
                  <a:solidFill>
                    <a:srgbClr val="FF0000"/>
                  </a:solidFill>
                </a:rPr>
                <a:t>10 </a:t>
              </a:r>
              <a:r>
                <a:rPr lang="en-US" sz="1400" dirty="0" err="1" smtClean="0">
                  <a:solidFill>
                    <a:srgbClr val="FF0000"/>
                  </a:solidFill>
                </a:rPr>
                <a:t>μm</a:t>
              </a:r>
              <a:r>
                <a:rPr lang="en-US" sz="1400" dirty="0" smtClean="0">
                  <a:solidFill>
                    <a:srgbClr val="FF0000"/>
                  </a:solidFill>
                </a:rPr>
                <a:t> thick</a:t>
              </a:r>
            </a:p>
            <a:p>
              <a:pPr algn="ctr"/>
              <a:r>
                <a:rPr lang="en-US" sz="1400" dirty="0" smtClean="0">
                  <a:solidFill>
                    <a:srgbClr val="FF0000"/>
                  </a:solidFill>
                </a:rPr>
                <a:t>~3.4 cm diameter</a:t>
              </a:r>
              <a:endParaRPr lang="en-US" sz="1400" dirty="0">
                <a:solidFill>
                  <a:srgbClr val="FF0000"/>
                </a:solidFill>
              </a:endParaRPr>
            </a:p>
          </p:txBody>
        </p:sp>
        <p:cxnSp>
          <p:nvCxnSpPr>
            <p:cNvPr id="16" name="Straight Arrow Connector 15"/>
            <p:cNvCxnSpPr/>
            <p:nvPr/>
          </p:nvCxnSpPr>
          <p:spPr>
            <a:xfrm>
              <a:off x="6004564" y="4898880"/>
              <a:ext cx="1442823" cy="31104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19" name="Group 18"/>
          <p:cNvGrpSpPr/>
          <p:nvPr/>
        </p:nvGrpSpPr>
        <p:grpSpPr>
          <a:xfrm>
            <a:off x="133741" y="2671661"/>
            <a:ext cx="4233673" cy="3743948"/>
            <a:chOff x="133741" y="2861741"/>
            <a:chExt cx="4233673" cy="3743948"/>
          </a:xfrm>
        </p:grpSpPr>
        <p:pic>
          <p:nvPicPr>
            <p:cNvPr id="8" name="Picture 7" descr="Caltech-016.gif"/>
            <p:cNvPicPr>
              <a:picLocks noChangeAspect="1"/>
            </p:cNvPicPr>
            <p:nvPr/>
          </p:nvPicPr>
          <p:blipFill>
            <a:blip r:embed="rId4"/>
            <a:stretch>
              <a:fillRect/>
            </a:stretch>
          </p:blipFill>
          <p:spPr>
            <a:xfrm>
              <a:off x="133741" y="2861741"/>
              <a:ext cx="4233672" cy="3435096"/>
            </a:xfrm>
            <a:prstGeom prst="rect">
              <a:avLst/>
            </a:prstGeom>
          </p:spPr>
        </p:pic>
        <p:sp>
          <p:nvSpPr>
            <p:cNvPr id="18" name="TextBox 17"/>
            <p:cNvSpPr txBox="1"/>
            <p:nvPr/>
          </p:nvSpPr>
          <p:spPr>
            <a:xfrm>
              <a:off x="133742" y="6236357"/>
              <a:ext cx="4233672" cy="369332"/>
            </a:xfrm>
            <a:prstGeom prst="rect">
              <a:avLst/>
            </a:prstGeom>
            <a:noFill/>
          </p:spPr>
          <p:txBody>
            <a:bodyPr wrap="square" rtlCol="0">
              <a:spAutoFit/>
            </a:bodyPr>
            <a:lstStyle/>
            <a:p>
              <a:r>
                <a:rPr lang="en-US" dirty="0" smtClean="0"/>
                <a:t>highest test level: 145 dB = SPP spec + 8 dB</a:t>
              </a:r>
              <a:endParaRPr lang="en-US" dirty="0"/>
            </a:p>
          </p:txBody>
        </p:sp>
      </p:grpSp>
      <p:sp>
        <p:nvSpPr>
          <p:cNvPr id="13" name="Footer Placeholder 12"/>
          <p:cNvSpPr>
            <a:spLocks noGrp="1"/>
          </p:cNvSpPr>
          <p:nvPr>
            <p:ph type="ftr" sz="quarter" idx="11"/>
          </p:nvPr>
        </p:nvSpPr>
        <p:spPr/>
        <p:txBody>
          <a:bodyPr/>
          <a:lstStyle/>
          <a:p>
            <a:r>
              <a:rPr lang="en-US" smtClean="0"/>
              <a:t>SPP ISIS PDR, DRAFT #1</a:t>
            </a:r>
            <a:endParaRPr lang="en-US"/>
          </a:p>
        </p:txBody>
      </p:sp>
      <p:sp>
        <p:nvSpPr>
          <p:cNvPr id="14" name="Slide Number Placeholder 13"/>
          <p:cNvSpPr>
            <a:spLocks noGrp="1"/>
          </p:cNvSpPr>
          <p:nvPr>
            <p:ph type="sldNum" sz="quarter" idx="12"/>
          </p:nvPr>
        </p:nvSpPr>
        <p:spPr/>
        <p:txBody>
          <a:bodyPr/>
          <a:lstStyle/>
          <a:p>
            <a:fld id="{F34896A9-48A9-7541-ADC2-34607785B89F}"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72533" y="372533"/>
            <a:ext cx="3920067" cy="5786199"/>
          </a:xfrm>
          <a:prstGeom prst="rect">
            <a:avLst/>
          </a:prstGeom>
          <a:noFill/>
        </p:spPr>
        <p:txBody>
          <a:bodyPr wrap="square" rtlCol="0">
            <a:spAutoFit/>
          </a:bodyPr>
          <a:lstStyle/>
          <a:p>
            <a:pPr algn="ctr"/>
            <a:r>
              <a:rPr lang="en-US" sz="3200" b="1" i="1" u="sng" dirty="0" smtClean="0">
                <a:solidFill>
                  <a:srgbClr val="660066"/>
                </a:solidFill>
              </a:rPr>
              <a:t>POSSIBLE PLACE-HOLDER SLIDE</a:t>
            </a:r>
          </a:p>
          <a:p>
            <a:pPr algn="ctr">
              <a:spcBef>
                <a:spcPts val="1800"/>
              </a:spcBef>
            </a:pPr>
            <a:r>
              <a:rPr lang="en-US" sz="3200" b="1" i="1" dirty="0" smtClean="0">
                <a:solidFill>
                  <a:srgbClr val="660066"/>
                </a:solidFill>
              </a:rPr>
              <a:t>PLOTS OF PARTICLE TEST RESULTS—ALPHAS</a:t>
            </a:r>
          </a:p>
          <a:p>
            <a:pPr>
              <a:spcBef>
                <a:spcPts val="1800"/>
              </a:spcBef>
            </a:pPr>
            <a:r>
              <a:rPr lang="en-US" sz="2000" b="1" i="1" dirty="0" smtClean="0">
                <a:solidFill>
                  <a:srgbClr val="660066"/>
                </a:solidFill>
              </a:rPr>
              <a:t>He mass histogram made using alpha particles—comparison with expected resolution</a:t>
            </a:r>
          </a:p>
          <a:p>
            <a:pPr>
              <a:spcBef>
                <a:spcPts val="1800"/>
              </a:spcBef>
            </a:pPr>
            <a:r>
              <a:rPr lang="en-US" sz="2000" b="1" i="1" dirty="0" smtClean="0">
                <a:solidFill>
                  <a:srgbClr val="660066"/>
                </a:solidFill>
              </a:rPr>
              <a:t>Possibly easier alternative to consider:</a:t>
            </a:r>
          </a:p>
          <a:p>
            <a:pPr>
              <a:spcBef>
                <a:spcPts val="600"/>
              </a:spcBef>
              <a:buFont typeface="Arial"/>
              <a:buChar char="•"/>
            </a:pPr>
            <a:r>
              <a:rPr lang="en-US" sz="2000" b="1" i="1" dirty="0" smtClean="0">
                <a:solidFill>
                  <a:srgbClr val="660066"/>
                </a:solidFill>
              </a:rPr>
              <a:t> mono-energetic alpha particle ΔE and E’ distributions compared with expectations</a:t>
            </a:r>
          </a:p>
        </p:txBody>
      </p:sp>
      <p:grpSp>
        <p:nvGrpSpPr>
          <p:cNvPr id="8" name="Group 7"/>
          <p:cNvGrpSpPr/>
          <p:nvPr/>
        </p:nvGrpSpPr>
        <p:grpSpPr>
          <a:xfrm>
            <a:off x="4528186" y="2903964"/>
            <a:ext cx="4528185" cy="3467160"/>
            <a:chOff x="4528186" y="2903964"/>
            <a:chExt cx="4528185" cy="3467160"/>
          </a:xfrm>
        </p:grpSpPr>
        <p:pic>
          <p:nvPicPr>
            <p:cNvPr id="3" name="Picture 2" descr="55957_G1_Pix1_5V.gif"/>
            <p:cNvPicPr>
              <a:picLocks noChangeAspect="1"/>
            </p:cNvPicPr>
            <p:nvPr/>
          </p:nvPicPr>
          <p:blipFill>
            <a:blip r:embed="rId2"/>
            <a:stretch>
              <a:fillRect/>
            </a:stretch>
          </p:blipFill>
          <p:spPr>
            <a:xfrm>
              <a:off x="4528186" y="3304074"/>
              <a:ext cx="4528185" cy="3067050"/>
            </a:xfrm>
            <a:prstGeom prst="rect">
              <a:avLst/>
            </a:prstGeom>
          </p:spPr>
        </p:pic>
        <p:sp>
          <p:nvSpPr>
            <p:cNvPr id="5" name="TextBox 4"/>
            <p:cNvSpPr txBox="1"/>
            <p:nvPr/>
          </p:nvSpPr>
          <p:spPr>
            <a:xfrm>
              <a:off x="5080000" y="2903964"/>
              <a:ext cx="3835401" cy="400110"/>
            </a:xfrm>
            <a:prstGeom prst="rect">
              <a:avLst/>
            </a:prstGeom>
            <a:solidFill>
              <a:srgbClr val="FFFF00"/>
            </a:solidFill>
          </p:spPr>
          <p:txBody>
            <a:bodyPr wrap="square" rtlCol="0">
              <a:spAutoFit/>
            </a:bodyPr>
            <a:lstStyle/>
            <a:p>
              <a:r>
                <a:rPr lang="en-US" sz="1000" dirty="0" smtClean="0"/>
                <a:t>NOTE: these data are not from EPI-Hi detectors;  they are from a LBNL pre-prototype detector (15μm thick, 1cm</a:t>
              </a:r>
              <a:r>
                <a:rPr lang="en-US" sz="1000" baseline="30000" dirty="0" smtClean="0"/>
                <a:t>2</a:t>
              </a:r>
              <a:r>
                <a:rPr lang="en-US" sz="1000" dirty="0" smtClean="0"/>
                <a:t> active area, 4 pixels)</a:t>
              </a:r>
              <a:endParaRPr lang="en-US" sz="1000" dirty="0"/>
            </a:p>
          </p:txBody>
        </p:sp>
        <p:sp>
          <p:nvSpPr>
            <p:cNvPr id="6" name="TextBox 5"/>
            <p:cNvSpPr txBox="1"/>
            <p:nvPr/>
          </p:nvSpPr>
          <p:spPr>
            <a:xfrm>
              <a:off x="8294371" y="4876800"/>
              <a:ext cx="762000" cy="400110"/>
            </a:xfrm>
            <a:prstGeom prst="rect">
              <a:avLst/>
            </a:prstGeom>
            <a:noFill/>
          </p:spPr>
          <p:txBody>
            <a:bodyPr wrap="square" rtlCol="0">
              <a:spAutoFit/>
            </a:bodyPr>
            <a:lstStyle/>
            <a:p>
              <a:pPr algn="ctr"/>
              <a:r>
                <a:rPr lang="en-US" sz="1000" dirty="0" smtClean="0"/>
                <a:t>calibration </a:t>
              </a:r>
              <a:r>
                <a:rPr lang="en-US" sz="1000" dirty="0" err="1" smtClean="0"/>
                <a:t>pulser</a:t>
              </a:r>
              <a:endParaRPr lang="en-US" sz="1000" dirty="0"/>
            </a:p>
          </p:txBody>
        </p:sp>
        <p:sp>
          <p:nvSpPr>
            <p:cNvPr id="7" name="TextBox 6"/>
            <p:cNvSpPr txBox="1"/>
            <p:nvPr/>
          </p:nvSpPr>
          <p:spPr>
            <a:xfrm>
              <a:off x="6829633" y="4453471"/>
              <a:ext cx="762000" cy="400110"/>
            </a:xfrm>
            <a:prstGeom prst="rect">
              <a:avLst/>
            </a:prstGeom>
            <a:noFill/>
          </p:spPr>
          <p:txBody>
            <a:bodyPr wrap="square" rtlCol="0">
              <a:spAutoFit/>
            </a:bodyPr>
            <a:lstStyle/>
            <a:p>
              <a:pPr algn="ctr"/>
              <a:r>
                <a:rPr lang="en-US" sz="1000" baseline="30000" dirty="0" smtClean="0"/>
                <a:t>241</a:t>
              </a:r>
              <a:r>
                <a:rPr lang="en-US" sz="1000" dirty="0" smtClean="0"/>
                <a:t>Am alpha ΔE</a:t>
              </a:r>
              <a:endParaRPr lang="en-US" sz="1000" dirty="0"/>
            </a:p>
          </p:txBody>
        </p:sp>
      </p:grpSp>
      <p:sp>
        <p:nvSpPr>
          <p:cNvPr id="9" name="Footer Placeholder 8"/>
          <p:cNvSpPr>
            <a:spLocks noGrp="1"/>
          </p:cNvSpPr>
          <p:nvPr>
            <p:ph type="ftr" sz="quarter" idx="11"/>
          </p:nvPr>
        </p:nvSpPr>
        <p:spPr/>
        <p:txBody>
          <a:bodyPr/>
          <a:lstStyle/>
          <a:p>
            <a:r>
              <a:rPr lang="en-US" smtClean="0"/>
              <a:t>SPP ISIS PDR, DRAFT #1</a:t>
            </a:r>
            <a:endParaRPr lang="en-US"/>
          </a:p>
        </p:txBody>
      </p:sp>
      <p:sp>
        <p:nvSpPr>
          <p:cNvPr id="10" name="Slide Number Placeholder 9"/>
          <p:cNvSpPr>
            <a:spLocks noGrp="1"/>
          </p:cNvSpPr>
          <p:nvPr>
            <p:ph type="sldNum" sz="quarter" idx="12"/>
          </p:nvPr>
        </p:nvSpPr>
        <p:spPr/>
        <p:txBody>
          <a:bodyPr/>
          <a:lstStyle/>
          <a:p>
            <a:fld id="{F34896A9-48A9-7541-ADC2-34607785B89F}"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786467" y="5516821"/>
            <a:ext cx="5909733" cy="707886"/>
          </a:xfrm>
          <a:prstGeom prst="rect">
            <a:avLst/>
          </a:prstGeom>
          <a:solidFill>
            <a:srgbClr val="FFFF00"/>
          </a:solidFill>
        </p:spPr>
        <p:txBody>
          <a:bodyPr wrap="square" rtlCol="0">
            <a:spAutoFit/>
          </a:bodyPr>
          <a:lstStyle/>
          <a:p>
            <a:r>
              <a:rPr lang="en-US" sz="1000" dirty="0" smtClean="0"/>
              <a:t>To be replaced with version including more elements (from LBNL and from alpha-particle tests at Caltech).  Use improve calibration of the energy scale that has been derived by Rick </a:t>
            </a:r>
            <a:r>
              <a:rPr lang="en-US" sz="1000" dirty="0" err="1" smtClean="0"/>
              <a:t>Leske</a:t>
            </a:r>
            <a:r>
              <a:rPr lang="en-US" sz="1000" dirty="0" smtClean="0"/>
              <a:t>.  Use reasonable data cuts (the plots above use no cuts at all) and reduce quantity of points shown in regions where the plots would otherwise be saturated.  Label calculated element tracks.  List the beams that were used.</a:t>
            </a:r>
            <a:endParaRPr lang="en-US" sz="1000" dirty="0"/>
          </a:p>
        </p:txBody>
      </p:sp>
      <p:sp>
        <p:nvSpPr>
          <p:cNvPr id="7" name="Footer Placeholder 6"/>
          <p:cNvSpPr>
            <a:spLocks noGrp="1"/>
          </p:cNvSpPr>
          <p:nvPr>
            <p:ph type="ftr" sz="quarter" idx="11"/>
          </p:nvPr>
        </p:nvSpPr>
        <p:spPr/>
        <p:txBody>
          <a:bodyPr/>
          <a:lstStyle/>
          <a:p>
            <a:r>
              <a:rPr lang="en-US" smtClean="0"/>
              <a:t>SPP ISIS PDR, DRAFT #1</a:t>
            </a:r>
            <a:endParaRPr lang="en-US"/>
          </a:p>
        </p:txBody>
      </p:sp>
      <p:sp>
        <p:nvSpPr>
          <p:cNvPr id="8" name="Slide Number Placeholder 7"/>
          <p:cNvSpPr>
            <a:spLocks noGrp="1"/>
          </p:cNvSpPr>
          <p:nvPr>
            <p:ph type="sldNum" sz="quarter" idx="12"/>
          </p:nvPr>
        </p:nvSpPr>
        <p:spPr/>
        <p:txBody>
          <a:bodyPr/>
          <a:lstStyle/>
          <a:p>
            <a:fld id="{F34896A9-48A9-7541-ADC2-34607785B89F}" type="slidenum">
              <a:rPr lang="en-US" smtClean="0"/>
              <a:pPr/>
              <a:t>14</a:t>
            </a:fld>
            <a:endParaRPr lang="en-US"/>
          </a:p>
        </p:txBody>
      </p:sp>
      <p:pic>
        <p:nvPicPr>
          <p:cNvPr id="10" name="Picture 9" descr="survey003_tel4.gif"/>
          <p:cNvPicPr>
            <a:picLocks noChangeAspect="1"/>
          </p:cNvPicPr>
          <p:nvPr/>
        </p:nvPicPr>
        <p:blipFill>
          <a:blip r:embed="rId2"/>
          <a:stretch>
            <a:fillRect/>
          </a:stretch>
        </p:blipFill>
        <p:spPr>
          <a:xfrm>
            <a:off x="1337950" y="948845"/>
            <a:ext cx="6485255" cy="4627245"/>
          </a:xfrm>
          <a:prstGeom prst="rect">
            <a:avLst/>
          </a:prstGeom>
        </p:spPr>
      </p:pic>
      <p:sp>
        <p:nvSpPr>
          <p:cNvPr id="11" name="TextBox 10"/>
          <p:cNvSpPr txBox="1"/>
          <p:nvPr/>
        </p:nvSpPr>
        <p:spPr>
          <a:xfrm>
            <a:off x="846667" y="304800"/>
            <a:ext cx="7526866" cy="584776"/>
          </a:xfrm>
          <a:prstGeom prst="rect">
            <a:avLst/>
          </a:prstGeom>
          <a:noFill/>
        </p:spPr>
        <p:txBody>
          <a:bodyPr wrap="square" rtlCol="0">
            <a:spAutoFit/>
          </a:bodyPr>
          <a:lstStyle/>
          <a:p>
            <a:pPr algn="ctr"/>
            <a:r>
              <a:rPr lang="en-US" sz="3200" dirty="0" smtClean="0"/>
              <a:t>Accelerator Test with Heavy-Ion Beams</a:t>
            </a:r>
            <a:endParaRPr lang="en-US" sz="3200" dirty="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786467" y="5516821"/>
            <a:ext cx="5909733" cy="861774"/>
          </a:xfrm>
          <a:prstGeom prst="rect">
            <a:avLst/>
          </a:prstGeom>
          <a:solidFill>
            <a:srgbClr val="FFFF00"/>
          </a:solidFill>
        </p:spPr>
        <p:txBody>
          <a:bodyPr wrap="square" rtlCol="0">
            <a:spAutoFit/>
          </a:bodyPr>
          <a:lstStyle/>
          <a:p>
            <a:r>
              <a:rPr lang="en-US" sz="1000" dirty="0" smtClean="0"/>
              <a:t>To be replaced updated version including as long a time interval as possible at 40°C.</a:t>
            </a:r>
          </a:p>
          <a:p>
            <a:endParaRPr lang="en-US" sz="1000" dirty="0" smtClean="0"/>
          </a:p>
          <a:p>
            <a:r>
              <a:rPr lang="en-US" sz="1000" dirty="0" smtClean="0"/>
              <a:t>Questions for </a:t>
            </a:r>
            <a:r>
              <a:rPr lang="en-US" sz="1000" dirty="0" err="1" smtClean="0"/>
              <a:t>Tycho</a:t>
            </a:r>
            <a:r>
              <a:rPr lang="en-US" sz="1000" dirty="0" smtClean="0"/>
              <a:t>:</a:t>
            </a:r>
          </a:p>
          <a:p>
            <a:pPr>
              <a:buFont typeface="Arial"/>
              <a:buChar char="•"/>
            </a:pPr>
            <a:r>
              <a:rPr lang="en-US" sz="1000" dirty="0" smtClean="0"/>
              <a:t> why does the noise decrease going from room temperature to 30°C?</a:t>
            </a:r>
          </a:p>
          <a:p>
            <a:pPr>
              <a:buFont typeface="Arial"/>
              <a:buChar char="•"/>
            </a:pPr>
            <a:r>
              <a:rPr lang="en-US" sz="1000" dirty="0" smtClean="0"/>
              <a:t> what is the noise level with the detector not connected?</a:t>
            </a:r>
            <a:endParaRPr lang="en-US" sz="1000" dirty="0"/>
          </a:p>
        </p:txBody>
      </p:sp>
      <p:sp>
        <p:nvSpPr>
          <p:cNvPr id="7" name="Footer Placeholder 6"/>
          <p:cNvSpPr>
            <a:spLocks noGrp="1"/>
          </p:cNvSpPr>
          <p:nvPr>
            <p:ph type="ftr" sz="quarter" idx="11"/>
          </p:nvPr>
        </p:nvSpPr>
        <p:spPr/>
        <p:txBody>
          <a:bodyPr/>
          <a:lstStyle/>
          <a:p>
            <a:r>
              <a:rPr lang="en-US" smtClean="0"/>
              <a:t>SPP ISIS PDR, DRAFT #1</a:t>
            </a:r>
            <a:endParaRPr lang="en-US"/>
          </a:p>
        </p:txBody>
      </p:sp>
      <p:sp>
        <p:nvSpPr>
          <p:cNvPr id="8" name="Slide Number Placeholder 7"/>
          <p:cNvSpPr>
            <a:spLocks noGrp="1"/>
          </p:cNvSpPr>
          <p:nvPr>
            <p:ph type="sldNum" sz="quarter" idx="12"/>
          </p:nvPr>
        </p:nvSpPr>
        <p:spPr/>
        <p:txBody>
          <a:bodyPr/>
          <a:lstStyle/>
          <a:p>
            <a:fld id="{F34896A9-48A9-7541-ADC2-34607785B89F}" type="slidenum">
              <a:rPr lang="en-US" smtClean="0"/>
              <a:pPr/>
              <a:t>15</a:t>
            </a:fld>
            <a:endParaRPr lang="en-US"/>
          </a:p>
        </p:txBody>
      </p:sp>
      <p:sp>
        <p:nvSpPr>
          <p:cNvPr id="11" name="TextBox 10"/>
          <p:cNvSpPr txBox="1"/>
          <p:nvPr/>
        </p:nvSpPr>
        <p:spPr>
          <a:xfrm>
            <a:off x="846667" y="304800"/>
            <a:ext cx="7526866" cy="584776"/>
          </a:xfrm>
          <a:prstGeom prst="rect">
            <a:avLst/>
          </a:prstGeom>
          <a:noFill/>
        </p:spPr>
        <p:txBody>
          <a:bodyPr wrap="square" rtlCol="0">
            <a:spAutoFit/>
          </a:bodyPr>
          <a:lstStyle/>
          <a:p>
            <a:pPr algn="ctr"/>
            <a:r>
              <a:rPr lang="en-US" sz="3200" dirty="0" smtClean="0"/>
              <a:t>Thermal-Vacuum Stability Test</a:t>
            </a:r>
            <a:endParaRPr lang="en-US" sz="3200" dirty="0"/>
          </a:p>
        </p:txBody>
      </p:sp>
      <p:grpSp>
        <p:nvGrpSpPr>
          <p:cNvPr id="18" name="Group 17"/>
          <p:cNvGrpSpPr/>
          <p:nvPr/>
        </p:nvGrpSpPr>
        <p:grpSpPr>
          <a:xfrm>
            <a:off x="539531" y="1507066"/>
            <a:ext cx="8147269" cy="3622040"/>
            <a:chOff x="539531" y="1507066"/>
            <a:chExt cx="8147269" cy="3622040"/>
          </a:xfrm>
        </p:grpSpPr>
        <p:pic>
          <p:nvPicPr>
            <p:cNvPr id="9" name="Picture 8" descr="l0_thermal_vac_current.gif"/>
            <p:cNvPicPr>
              <a:picLocks noChangeAspect="1"/>
            </p:cNvPicPr>
            <p:nvPr/>
          </p:nvPicPr>
          <p:blipFill>
            <a:blip r:embed="rId2"/>
            <a:stretch>
              <a:fillRect/>
            </a:stretch>
          </p:blipFill>
          <p:spPr>
            <a:xfrm>
              <a:off x="539531" y="1507066"/>
              <a:ext cx="3738880" cy="3535680"/>
            </a:xfrm>
            <a:prstGeom prst="rect">
              <a:avLst/>
            </a:prstGeom>
          </p:spPr>
        </p:pic>
        <p:pic>
          <p:nvPicPr>
            <p:cNvPr id="12" name="Picture 11" descr="l0_thermal_vac_noise.gif"/>
            <p:cNvPicPr>
              <a:picLocks noChangeAspect="1"/>
            </p:cNvPicPr>
            <p:nvPr/>
          </p:nvPicPr>
          <p:blipFill>
            <a:blip r:embed="rId3"/>
            <a:stretch>
              <a:fillRect/>
            </a:stretch>
          </p:blipFill>
          <p:spPr>
            <a:xfrm>
              <a:off x="4932680" y="1507066"/>
              <a:ext cx="3754120" cy="3622040"/>
            </a:xfrm>
            <a:prstGeom prst="rect">
              <a:avLst/>
            </a:prstGeom>
          </p:spPr>
        </p:pic>
        <p:sp>
          <p:nvSpPr>
            <p:cNvPr id="13" name="TextBox 12"/>
            <p:cNvSpPr txBox="1"/>
            <p:nvPr/>
          </p:nvSpPr>
          <p:spPr>
            <a:xfrm>
              <a:off x="1066801" y="1651000"/>
              <a:ext cx="2997200" cy="369332"/>
            </a:xfrm>
            <a:prstGeom prst="rect">
              <a:avLst/>
            </a:prstGeom>
            <a:noFill/>
          </p:spPr>
          <p:txBody>
            <a:bodyPr wrap="square" rtlCol="0">
              <a:spAutoFit/>
            </a:bodyPr>
            <a:lstStyle/>
            <a:p>
              <a:pPr algn="ctr"/>
              <a:r>
                <a:rPr lang="en-US" dirty="0" smtClean="0"/>
                <a:t>leakage current (</a:t>
              </a:r>
              <a:r>
                <a:rPr lang="en-US" dirty="0" err="1" smtClean="0"/>
                <a:t>nA</a:t>
              </a:r>
              <a:r>
                <a:rPr lang="en-US" dirty="0" smtClean="0"/>
                <a:t>) </a:t>
              </a:r>
              <a:r>
                <a:rPr lang="en-US" dirty="0" err="1" smtClean="0"/>
                <a:t>vs</a:t>
              </a:r>
              <a:r>
                <a:rPr lang="en-US" dirty="0" smtClean="0"/>
                <a:t> time</a:t>
              </a:r>
              <a:endParaRPr lang="en-US" dirty="0"/>
            </a:p>
          </p:txBody>
        </p:sp>
        <p:sp>
          <p:nvSpPr>
            <p:cNvPr id="14" name="TextBox 13"/>
            <p:cNvSpPr txBox="1"/>
            <p:nvPr/>
          </p:nvSpPr>
          <p:spPr>
            <a:xfrm>
              <a:off x="5486401" y="1618734"/>
              <a:ext cx="2997200" cy="369332"/>
            </a:xfrm>
            <a:prstGeom prst="rect">
              <a:avLst/>
            </a:prstGeom>
            <a:noFill/>
          </p:spPr>
          <p:txBody>
            <a:bodyPr wrap="square" rtlCol="0">
              <a:spAutoFit/>
            </a:bodyPr>
            <a:lstStyle/>
            <a:p>
              <a:pPr algn="ctr"/>
              <a:r>
                <a:rPr lang="en-US" dirty="0" smtClean="0"/>
                <a:t>FWHM noise (</a:t>
              </a:r>
              <a:r>
                <a:rPr lang="en-US" dirty="0" err="1" smtClean="0"/>
                <a:t>keV</a:t>
              </a:r>
              <a:r>
                <a:rPr lang="en-US" dirty="0" smtClean="0"/>
                <a:t>) </a:t>
              </a:r>
              <a:r>
                <a:rPr lang="en-US" dirty="0" err="1" smtClean="0"/>
                <a:t>vs</a:t>
              </a:r>
              <a:r>
                <a:rPr lang="en-US" dirty="0" smtClean="0"/>
                <a:t> time</a:t>
              </a:r>
              <a:endParaRPr lang="en-US" dirty="0"/>
            </a:p>
          </p:txBody>
        </p:sp>
        <p:sp>
          <p:nvSpPr>
            <p:cNvPr id="15" name="TextBox 14"/>
            <p:cNvSpPr txBox="1"/>
            <p:nvPr/>
          </p:nvSpPr>
          <p:spPr>
            <a:xfrm>
              <a:off x="2764366" y="2819400"/>
              <a:ext cx="719667" cy="369332"/>
            </a:xfrm>
            <a:prstGeom prst="rect">
              <a:avLst/>
            </a:prstGeom>
            <a:noFill/>
          </p:spPr>
          <p:txBody>
            <a:bodyPr wrap="square" rtlCol="0">
              <a:spAutoFit/>
            </a:bodyPr>
            <a:lstStyle/>
            <a:p>
              <a:pPr algn="ctr"/>
              <a:r>
                <a:rPr lang="en-US" dirty="0" smtClean="0"/>
                <a:t>30°C</a:t>
              </a:r>
              <a:endParaRPr lang="en-US" dirty="0"/>
            </a:p>
          </p:txBody>
        </p:sp>
        <p:sp>
          <p:nvSpPr>
            <p:cNvPr id="16" name="TextBox 15"/>
            <p:cNvSpPr txBox="1"/>
            <p:nvPr/>
          </p:nvSpPr>
          <p:spPr>
            <a:xfrm>
              <a:off x="3276599" y="2125133"/>
              <a:ext cx="719667" cy="369332"/>
            </a:xfrm>
            <a:prstGeom prst="rect">
              <a:avLst/>
            </a:prstGeom>
            <a:noFill/>
          </p:spPr>
          <p:txBody>
            <a:bodyPr wrap="square" rtlCol="0">
              <a:spAutoFit/>
            </a:bodyPr>
            <a:lstStyle/>
            <a:p>
              <a:pPr algn="ctr"/>
              <a:r>
                <a:rPr lang="en-US" dirty="0" smtClean="0"/>
                <a:t>40°C</a:t>
              </a:r>
              <a:endParaRPr lang="en-US" dirty="0"/>
            </a:p>
          </p:txBody>
        </p:sp>
        <p:sp>
          <p:nvSpPr>
            <p:cNvPr id="17" name="TextBox 16"/>
            <p:cNvSpPr txBox="1"/>
            <p:nvPr/>
          </p:nvSpPr>
          <p:spPr>
            <a:xfrm>
              <a:off x="1100669" y="3222600"/>
              <a:ext cx="719667" cy="369332"/>
            </a:xfrm>
            <a:prstGeom prst="rect">
              <a:avLst/>
            </a:prstGeom>
            <a:noFill/>
          </p:spPr>
          <p:txBody>
            <a:bodyPr wrap="square" rtlCol="0">
              <a:spAutoFit/>
            </a:bodyPr>
            <a:lstStyle/>
            <a:p>
              <a:pPr algn="ctr"/>
              <a:r>
                <a:rPr lang="en-US" dirty="0" smtClean="0"/>
                <a:t>22°C</a:t>
              </a:r>
              <a:endParaRPr lang="en-US" dirty="0"/>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33401" y="210027"/>
            <a:ext cx="8170332" cy="5724643"/>
          </a:xfrm>
          <a:prstGeom prst="rect">
            <a:avLst/>
          </a:prstGeom>
          <a:noFill/>
        </p:spPr>
        <p:txBody>
          <a:bodyPr wrap="square" rtlCol="0">
            <a:spAutoFit/>
          </a:bodyPr>
          <a:lstStyle/>
          <a:p>
            <a:pPr algn="ctr"/>
            <a:r>
              <a:rPr lang="en-US" sz="3200" dirty="0" smtClean="0"/>
              <a:t>Radiation Tolerance Testing</a:t>
            </a:r>
            <a:endParaRPr lang="en-US" sz="2200" dirty="0" smtClean="0"/>
          </a:p>
          <a:p>
            <a:pPr>
              <a:spcBef>
                <a:spcPts val="600"/>
              </a:spcBef>
              <a:buFont typeface="Arial"/>
              <a:buChar char="•"/>
            </a:pPr>
            <a:r>
              <a:rPr lang="en-US" sz="2200" dirty="0" smtClean="0"/>
              <a:t> thin detectors will receive high radiation dose because, of necessity, there is very little shielding in front of them</a:t>
            </a:r>
          </a:p>
          <a:p>
            <a:pPr>
              <a:spcBef>
                <a:spcPts val="600"/>
              </a:spcBef>
              <a:buFont typeface="Arial"/>
              <a:buChar char="•"/>
            </a:pPr>
            <a:r>
              <a:rPr lang="en-US" sz="2200" dirty="0" smtClean="0"/>
              <a:t> estimated total dose to the L0 detector over the SPP mission is ... (RAM to provide value and to ask the project if they agree).</a:t>
            </a:r>
          </a:p>
          <a:p>
            <a:pPr>
              <a:spcBef>
                <a:spcPts val="600"/>
              </a:spcBef>
              <a:buFont typeface="Arial"/>
              <a:buChar char="•"/>
            </a:pPr>
            <a:r>
              <a:rPr lang="en-US" sz="2200" dirty="0" smtClean="0"/>
              <a:t> one L1 detector from each manufacturer has been subjected to a total dose test at the JPL high-dose-rate facility (</a:t>
            </a:r>
            <a:r>
              <a:rPr lang="en-US" sz="2200" baseline="30000" dirty="0" smtClean="0"/>
              <a:t>60</a:t>
            </a:r>
            <a:r>
              <a:rPr lang="en-US" sz="2200" dirty="0" smtClean="0"/>
              <a:t>Co source)</a:t>
            </a:r>
          </a:p>
          <a:p>
            <a:pPr>
              <a:spcBef>
                <a:spcPts val="600"/>
              </a:spcBef>
              <a:buFont typeface="Arial"/>
              <a:buChar char="•"/>
            </a:pPr>
            <a:r>
              <a:rPr lang="en-US" sz="2200" dirty="0" smtClean="0"/>
              <a:t> detectors irradiated in the dark with bias applied to simulate conditions in flight</a:t>
            </a:r>
            <a:endParaRPr lang="en-US" sz="2400" dirty="0" smtClean="0"/>
          </a:p>
          <a:p>
            <a:pPr>
              <a:spcBef>
                <a:spcPts val="600"/>
              </a:spcBef>
              <a:buFont typeface="Arial"/>
              <a:buChar char="•"/>
            </a:pPr>
            <a:r>
              <a:rPr lang="en-US" sz="2400" dirty="0" smtClean="0"/>
              <a:t> irradiations done in a series of increasing steps with measurements of characteristics after each step</a:t>
            </a:r>
          </a:p>
          <a:p>
            <a:pPr>
              <a:spcBef>
                <a:spcPts val="600"/>
              </a:spcBef>
              <a:buFont typeface="Arial"/>
              <a:buChar char="•"/>
            </a:pPr>
            <a:r>
              <a:rPr lang="en-US" sz="2400" dirty="0" smtClean="0"/>
              <a:t> step 1 (16 Oct 2013): 100 </a:t>
            </a:r>
            <a:r>
              <a:rPr lang="en-US" sz="2400" dirty="0" err="1" smtClean="0"/>
              <a:t>krads</a:t>
            </a:r>
            <a:endParaRPr lang="en-US" sz="2400" dirty="0" smtClean="0"/>
          </a:p>
          <a:p>
            <a:pPr>
              <a:spcBef>
                <a:spcPts val="600"/>
              </a:spcBef>
              <a:buFont typeface="Arial"/>
              <a:buChar char="•"/>
            </a:pPr>
            <a:r>
              <a:rPr lang="en-US" sz="2400" dirty="0" smtClean="0"/>
              <a:t> step 2 (17-18 Oct 2013): 1 </a:t>
            </a:r>
            <a:r>
              <a:rPr lang="en-US" sz="2400" dirty="0" err="1" smtClean="0"/>
              <a:t>Mrad</a:t>
            </a:r>
            <a:endParaRPr lang="en-US" sz="2400" dirty="0" smtClean="0"/>
          </a:p>
          <a:p>
            <a:pPr>
              <a:spcBef>
                <a:spcPts val="600"/>
              </a:spcBef>
              <a:buFont typeface="Arial"/>
              <a:buChar char="•"/>
            </a:pPr>
            <a:r>
              <a:rPr lang="en-US" sz="2400" dirty="0" smtClean="0"/>
              <a:t> step 3 ???</a:t>
            </a:r>
            <a:endParaRPr lang="en-US" sz="2200" dirty="0" smtClean="0"/>
          </a:p>
        </p:txBody>
      </p:sp>
      <p:sp>
        <p:nvSpPr>
          <p:cNvPr id="3" name="Footer Placeholder 2"/>
          <p:cNvSpPr>
            <a:spLocks noGrp="1"/>
          </p:cNvSpPr>
          <p:nvPr>
            <p:ph type="ftr" sz="quarter" idx="11"/>
          </p:nvPr>
        </p:nvSpPr>
        <p:spPr/>
        <p:txBody>
          <a:bodyPr/>
          <a:lstStyle/>
          <a:p>
            <a:r>
              <a:rPr lang="en-US" smtClean="0"/>
              <a:t>SPP ISIS PDR, DRAFT #1</a:t>
            </a:r>
            <a:endParaRPr lang="en-US"/>
          </a:p>
        </p:txBody>
      </p:sp>
      <p:sp>
        <p:nvSpPr>
          <p:cNvPr id="4" name="Slide Number Placeholder 3"/>
          <p:cNvSpPr>
            <a:spLocks noGrp="1"/>
          </p:cNvSpPr>
          <p:nvPr>
            <p:ph type="sldNum" sz="quarter" idx="12"/>
          </p:nvPr>
        </p:nvSpPr>
        <p:spPr/>
        <p:txBody>
          <a:bodyPr/>
          <a:lstStyle/>
          <a:p>
            <a:fld id="{F34896A9-48A9-7541-ADC2-34607785B89F}" type="slidenum">
              <a:rPr lang="en-US" smtClean="0"/>
              <a:pPr/>
              <a:t>16</a:t>
            </a:fld>
            <a:endParaRPr lang="en-US"/>
          </a:p>
        </p:txBody>
      </p:sp>
      <p:sp>
        <p:nvSpPr>
          <p:cNvPr id="5" name="TextBox 4"/>
          <p:cNvSpPr txBox="1"/>
          <p:nvPr/>
        </p:nvSpPr>
        <p:spPr>
          <a:xfrm>
            <a:off x="651934" y="6079351"/>
            <a:ext cx="3420533" cy="276999"/>
          </a:xfrm>
          <a:prstGeom prst="rect">
            <a:avLst/>
          </a:prstGeom>
          <a:solidFill>
            <a:srgbClr val="FFFF00"/>
          </a:solidFill>
        </p:spPr>
        <p:txBody>
          <a:bodyPr wrap="square" rtlCol="0">
            <a:spAutoFit/>
          </a:bodyPr>
          <a:lstStyle/>
          <a:p>
            <a:r>
              <a:rPr lang="en-US" sz="1200" dirty="0" smtClean="0"/>
              <a:t>include plot or table summarizing measurements</a:t>
            </a:r>
            <a:endParaRPr 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33401" y="210027"/>
            <a:ext cx="8170332" cy="3339375"/>
          </a:xfrm>
          <a:prstGeom prst="rect">
            <a:avLst/>
          </a:prstGeom>
          <a:noFill/>
        </p:spPr>
        <p:txBody>
          <a:bodyPr wrap="square" rtlCol="0">
            <a:spAutoFit/>
          </a:bodyPr>
          <a:lstStyle/>
          <a:p>
            <a:pPr algn="ctr"/>
            <a:r>
              <a:rPr lang="en-US" sz="3200" dirty="0" smtClean="0"/>
              <a:t>Transition to Flight</a:t>
            </a:r>
            <a:endParaRPr lang="en-US" sz="2200" dirty="0" smtClean="0"/>
          </a:p>
          <a:p>
            <a:pPr>
              <a:spcBef>
                <a:spcPts val="600"/>
              </a:spcBef>
              <a:buFont typeface="Arial"/>
              <a:buChar char="•"/>
            </a:pPr>
            <a:r>
              <a:rPr lang="en-US" sz="2200" dirty="0" smtClean="0"/>
              <a:t> extend selected prototype tests to cover additional detectors that have been fabricated in phase B—determine whether there are any detector-to-detector differences that might affect</a:t>
            </a:r>
          </a:p>
          <a:p>
            <a:pPr lvl="1">
              <a:spcBef>
                <a:spcPts val="600"/>
              </a:spcBef>
              <a:buFont typeface="Arial"/>
              <a:buChar char="•"/>
            </a:pPr>
            <a:r>
              <a:rPr lang="en-US" sz="2200" dirty="0" smtClean="0"/>
              <a:t> yield</a:t>
            </a:r>
          </a:p>
          <a:p>
            <a:pPr lvl="1">
              <a:spcBef>
                <a:spcPts val="600"/>
              </a:spcBef>
              <a:buFont typeface="Arial"/>
              <a:buChar char="•"/>
            </a:pPr>
            <a:r>
              <a:rPr lang="en-US" sz="2200" dirty="0"/>
              <a:t> </a:t>
            </a:r>
            <a:r>
              <a:rPr lang="en-US" sz="2200" dirty="0" smtClean="0"/>
              <a:t>selection of manufacturer for flight detectors</a:t>
            </a:r>
          </a:p>
          <a:p>
            <a:pPr lvl="1">
              <a:spcBef>
                <a:spcPts val="600"/>
              </a:spcBef>
              <a:buFont typeface="Arial"/>
              <a:buChar char="•"/>
            </a:pPr>
            <a:r>
              <a:rPr lang="en-US" sz="2200" dirty="0"/>
              <a:t> </a:t>
            </a:r>
            <a:r>
              <a:rPr lang="en-US" sz="2200" dirty="0" smtClean="0"/>
              <a:t>test program needed for flight devices</a:t>
            </a:r>
          </a:p>
          <a:p>
            <a:pPr>
              <a:spcBef>
                <a:spcPts val="600"/>
              </a:spcBef>
              <a:buFont typeface="Arial"/>
              <a:buChar char="•"/>
            </a:pPr>
            <a:r>
              <a:rPr lang="en-US" sz="2200" dirty="0" smtClean="0"/>
              <a:t> select manufacturer for flight detectors</a:t>
            </a:r>
            <a:endParaRPr lang="en-US" sz="2400" dirty="0" smtClean="0"/>
          </a:p>
        </p:txBody>
      </p:sp>
      <p:sp>
        <p:nvSpPr>
          <p:cNvPr id="3" name="Footer Placeholder 2"/>
          <p:cNvSpPr>
            <a:spLocks noGrp="1"/>
          </p:cNvSpPr>
          <p:nvPr>
            <p:ph type="ftr" sz="quarter" idx="11"/>
          </p:nvPr>
        </p:nvSpPr>
        <p:spPr/>
        <p:txBody>
          <a:bodyPr/>
          <a:lstStyle/>
          <a:p>
            <a:r>
              <a:rPr lang="en-US" smtClean="0"/>
              <a:t>SPP ISIS PDR, DRAFT #1</a:t>
            </a:r>
            <a:endParaRPr lang="en-US"/>
          </a:p>
        </p:txBody>
      </p:sp>
      <p:sp>
        <p:nvSpPr>
          <p:cNvPr id="4" name="Slide Number Placeholder 3"/>
          <p:cNvSpPr>
            <a:spLocks noGrp="1"/>
          </p:cNvSpPr>
          <p:nvPr>
            <p:ph type="sldNum" sz="quarter" idx="12"/>
          </p:nvPr>
        </p:nvSpPr>
        <p:spPr/>
        <p:txBody>
          <a:bodyPr/>
          <a:lstStyle/>
          <a:p>
            <a:fld id="{F34896A9-48A9-7541-ADC2-34607785B89F}" type="slidenum">
              <a:rPr lang="en-US" smtClean="0"/>
              <a:pPr/>
              <a:t>17</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829733" y="609600"/>
            <a:ext cx="7603067" cy="3539430"/>
          </a:xfrm>
          <a:prstGeom prst="rect">
            <a:avLst/>
          </a:prstGeom>
          <a:noFill/>
        </p:spPr>
        <p:txBody>
          <a:bodyPr wrap="square" rtlCol="0">
            <a:spAutoFit/>
          </a:bodyPr>
          <a:lstStyle/>
          <a:p>
            <a:pPr algn="ctr"/>
            <a:r>
              <a:rPr lang="en-US" sz="3200" dirty="0" smtClean="0"/>
              <a:t>Outline</a:t>
            </a:r>
          </a:p>
          <a:p>
            <a:pPr>
              <a:buFont typeface="Arial"/>
              <a:buChar char="•"/>
            </a:pPr>
            <a:r>
              <a:rPr lang="en-US" sz="3200" dirty="0" smtClean="0"/>
              <a:t> objective</a:t>
            </a:r>
          </a:p>
          <a:p>
            <a:pPr>
              <a:buFont typeface="Arial"/>
              <a:buChar char="•"/>
            </a:pPr>
            <a:r>
              <a:rPr lang="en-US" sz="3200" dirty="0" smtClean="0"/>
              <a:t> approach</a:t>
            </a:r>
          </a:p>
          <a:p>
            <a:pPr>
              <a:buFont typeface="Arial"/>
              <a:buChar char="•"/>
            </a:pPr>
            <a:r>
              <a:rPr lang="en-US" sz="3200" dirty="0" smtClean="0"/>
              <a:t> development strategy and status</a:t>
            </a:r>
          </a:p>
          <a:p>
            <a:pPr>
              <a:buFont typeface="Arial"/>
              <a:buChar char="•"/>
            </a:pPr>
            <a:r>
              <a:rPr lang="en-US" sz="3200" dirty="0" smtClean="0"/>
              <a:t> fidelity of test article</a:t>
            </a:r>
          </a:p>
          <a:p>
            <a:pPr>
              <a:buFont typeface="Arial"/>
              <a:buChar char="•"/>
            </a:pPr>
            <a:r>
              <a:rPr lang="en-US" sz="3200" dirty="0" smtClean="0"/>
              <a:t> test performed</a:t>
            </a:r>
          </a:p>
          <a:p>
            <a:pPr>
              <a:buFont typeface="Arial"/>
              <a:buChar char="•"/>
            </a:pPr>
            <a:r>
              <a:rPr lang="en-US" sz="3200" dirty="0" smtClean="0"/>
              <a:t> transition to flight</a:t>
            </a:r>
            <a:endParaRPr lang="en-US" sz="3200" dirty="0"/>
          </a:p>
        </p:txBody>
      </p:sp>
      <p:sp>
        <p:nvSpPr>
          <p:cNvPr id="3" name="Footer Placeholder 2"/>
          <p:cNvSpPr>
            <a:spLocks noGrp="1"/>
          </p:cNvSpPr>
          <p:nvPr>
            <p:ph type="ftr" sz="quarter" idx="11"/>
          </p:nvPr>
        </p:nvSpPr>
        <p:spPr/>
        <p:txBody>
          <a:bodyPr/>
          <a:lstStyle/>
          <a:p>
            <a:r>
              <a:rPr lang="en-US" smtClean="0"/>
              <a:t>SPP ISIS PDR, DRAFT #1</a:t>
            </a:r>
            <a:endParaRPr lang="en-US"/>
          </a:p>
        </p:txBody>
      </p:sp>
      <p:sp>
        <p:nvSpPr>
          <p:cNvPr id="4" name="Slide Number Placeholder 3"/>
          <p:cNvSpPr>
            <a:spLocks noGrp="1"/>
          </p:cNvSpPr>
          <p:nvPr>
            <p:ph type="sldNum" sz="quarter" idx="12"/>
          </p:nvPr>
        </p:nvSpPr>
        <p:spPr/>
        <p:txBody>
          <a:bodyPr/>
          <a:lstStyle/>
          <a:p>
            <a:fld id="{F34896A9-48A9-7541-ADC2-34607785B89F}" type="slidenum">
              <a:rPr lang="en-US" smtClean="0"/>
              <a:pPr/>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829733" y="364067"/>
            <a:ext cx="7603067" cy="5478422"/>
          </a:xfrm>
          <a:prstGeom prst="rect">
            <a:avLst/>
          </a:prstGeom>
          <a:noFill/>
        </p:spPr>
        <p:txBody>
          <a:bodyPr wrap="square" rtlCol="0">
            <a:spAutoFit/>
          </a:bodyPr>
          <a:lstStyle/>
          <a:p>
            <a:pPr algn="ctr"/>
            <a:r>
              <a:rPr lang="en-US" sz="3200" dirty="0" smtClean="0"/>
              <a:t>Objective</a:t>
            </a:r>
          </a:p>
          <a:p>
            <a:pPr>
              <a:spcBef>
                <a:spcPts val="600"/>
              </a:spcBef>
            </a:pPr>
            <a:r>
              <a:rPr lang="en-US" sz="2400" dirty="0" smtClean="0"/>
              <a:t>Develop new approach to fabricating multi-element ion-implanted silicon solid-state detectors thinner than ~30μm with the following features:</a:t>
            </a:r>
          </a:p>
          <a:p>
            <a:pPr>
              <a:spcBef>
                <a:spcPts val="600"/>
              </a:spcBef>
              <a:buFont typeface="Arial"/>
              <a:buChar char="•"/>
            </a:pPr>
            <a:r>
              <a:rPr lang="en-US" sz="2400" dirty="0" smtClean="0"/>
              <a:t> thicknesses in the range ~10 to 30 </a:t>
            </a:r>
            <a:r>
              <a:rPr lang="en-US" sz="2400" dirty="0" err="1" smtClean="0"/>
              <a:t>μm</a:t>
            </a:r>
            <a:endParaRPr lang="en-US" sz="2400" dirty="0" smtClean="0"/>
          </a:p>
          <a:p>
            <a:pPr>
              <a:spcBef>
                <a:spcPts val="600"/>
              </a:spcBef>
              <a:buFont typeface="Arial"/>
              <a:buChar char="•"/>
            </a:pPr>
            <a:r>
              <a:rPr lang="en-US" sz="2400" dirty="0" smtClean="0"/>
              <a:t> good control of absolute thickness and detector-to-detector variation (±1 </a:t>
            </a:r>
            <a:r>
              <a:rPr lang="en-US" sz="2400" dirty="0" err="1" smtClean="0"/>
              <a:t>μm</a:t>
            </a:r>
            <a:r>
              <a:rPr lang="en-US" sz="2400" dirty="0" smtClean="0"/>
              <a:t>)</a:t>
            </a:r>
          </a:p>
          <a:p>
            <a:pPr>
              <a:spcBef>
                <a:spcPts val="600"/>
              </a:spcBef>
              <a:buFont typeface="Arial"/>
              <a:buChar char="•"/>
            </a:pPr>
            <a:r>
              <a:rPr lang="en-US" sz="2400" dirty="0" smtClean="0"/>
              <a:t> good thickness uniformity (~0.2% or better </a:t>
            </a:r>
            <a:r>
              <a:rPr lang="en-US" sz="2400" dirty="0" err="1" smtClean="0"/>
              <a:t>rms</a:t>
            </a:r>
            <a:r>
              <a:rPr lang="en-US" sz="2400" dirty="0" smtClean="0"/>
              <a:t> variation) to allow good species resolution (e.g., He isotope separation)</a:t>
            </a:r>
          </a:p>
          <a:p>
            <a:pPr>
              <a:spcBef>
                <a:spcPts val="600"/>
              </a:spcBef>
              <a:buFont typeface="Arial"/>
              <a:buChar char="•"/>
            </a:pPr>
            <a:r>
              <a:rPr lang="en-US" sz="2400" dirty="0" smtClean="0"/>
              <a:t>  mechanical robustness to provide good manufacturing yield and to survive launch environment without breaking</a:t>
            </a:r>
          </a:p>
          <a:p>
            <a:pPr>
              <a:buFont typeface="Arial"/>
              <a:buChar char="•"/>
            </a:pPr>
            <a:endParaRPr lang="en-US" sz="2400" dirty="0" smtClean="0"/>
          </a:p>
        </p:txBody>
      </p:sp>
      <p:sp>
        <p:nvSpPr>
          <p:cNvPr id="3" name="Footer Placeholder 2"/>
          <p:cNvSpPr>
            <a:spLocks noGrp="1"/>
          </p:cNvSpPr>
          <p:nvPr>
            <p:ph type="ftr" sz="quarter" idx="11"/>
          </p:nvPr>
        </p:nvSpPr>
        <p:spPr/>
        <p:txBody>
          <a:bodyPr/>
          <a:lstStyle/>
          <a:p>
            <a:r>
              <a:rPr lang="en-US" smtClean="0"/>
              <a:t>SPP ISIS PDR, DRAFT #1</a:t>
            </a:r>
            <a:endParaRPr lang="en-US"/>
          </a:p>
        </p:txBody>
      </p:sp>
      <p:sp>
        <p:nvSpPr>
          <p:cNvPr id="4" name="Slide Number Placeholder 3"/>
          <p:cNvSpPr>
            <a:spLocks noGrp="1"/>
          </p:cNvSpPr>
          <p:nvPr>
            <p:ph type="sldNum" sz="quarter" idx="12"/>
          </p:nvPr>
        </p:nvSpPr>
        <p:spPr/>
        <p:txBody>
          <a:bodyPr/>
          <a:lstStyle/>
          <a:p>
            <a:fld id="{F34896A9-48A9-7541-ADC2-34607785B89F}" type="slidenum">
              <a:rPr lang="en-US" smtClean="0"/>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829733" y="228600"/>
            <a:ext cx="7603067" cy="6217086"/>
          </a:xfrm>
          <a:prstGeom prst="rect">
            <a:avLst/>
          </a:prstGeom>
          <a:noFill/>
        </p:spPr>
        <p:txBody>
          <a:bodyPr wrap="square" rtlCol="0">
            <a:spAutoFit/>
          </a:bodyPr>
          <a:lstStyle/>
          <a:p>
            <a:pPr algn="ctr"/>
            <a:r>
              <a:rPr lang="en-US" sz="3200" dirty="0" smtClean="0"/>
              <a:t>Approach</a:t>
            </a:r>
            <a:endParaRPr lang="en-US" sz="2400" dirty="0" smtClean="0"/>
          </a:p>
          <a:p>
            <a:pPr>
              <a:spcBef>
                <a:spcPts val="600"/>
              </a:spcBef>
              <a:buFont typeface="Arial"/>
              <a:buChar char="•"/>
            </a:pPr>
            <a:r>
              <a:rPr lang="en-US" sz="2400" dirty="0" smtClean="0"/>
              <a:t> fabrication based on commercial silicon-on-insulator wafers (SOI)</a:t>
            </a:r>
          </a:p>
          <a:p>
            <a:pPr>
              <a:spcBef>
                <a:spcPts val="600"/>
              </a:spcBef>
              <a:buFont typeface="Arial"/>
              <a:buChar char="•"/>
            </a:pPr>
            <a:r>
              <a:rPr lang="en-US" sz="2400" dirty="0" smtClean="0"/>
              <a:t> detector </a:t>
            </a:r>
            <a:r>
              <a:rPr lang="en-US" sz="2400" dirty="0" err="1" smtClean="0"/>
              <a:t>pn</a:t>
            </a:r>
            <a:r>
              <a:rPr lang="en-US" sz="2400" dirty="0" smtClean="0"/>
              <a:t> junctions produced on device layer of SOI using conventional ion-implantation technology</a:t>
            </a:r>
          </a:p>
          <a:p>
            <a:pPr>
              <a:spcBef>
                <a:spcPts val="600"/>
              </a:spcBef>
              <a:buFont typeface="Arial"/>
              <a:buChar char="•"/>
            </a:pPr>
            <a:r>
              <a:rPr lang="en-US" sz="2400" dirty="0" smtClean="0"/>
              <a:t> supporting handle layer etched away under portion of the wafer containing detector active area</a:t>
            </a:r>
          </a:p>
          <a:p>
            <a:pPr>
              <a:spcBef>
                <a:spcPts val="600"/>
              </a:spcBef>
              <a:buFont typeface="Arial"/>
              <a:buChar char="•"/>
            </a:pPr>
            <a:r>
              <a:rPr lang="en-US" sz="2400" dirty="0" smtClean="0"/>
              <a:t> thin SiO</a:t>
            </a:r>
            <a:r>
              <a:rPr lang="en-US" sz="2400" baseline="-25000" dirty="0" smtClean="0"/>
              <a:t>2</a:t>
            </a:r>
            <a:r>
              <a:rPr lang="en-US" sz="2400" dirty="0" smtClean="0"/>
              <a:t> interface between the two wafers acts as etch stop that makes thickness control and uniformity independent of etch rate variations</a:t>
            </a:r>
          </a:p>
          <a:p>
            <a:pPr>
              <a:spcBef>
                <a:spcPts val="600"/>
              </a:spcBef>
              <a:buFont typeface="Arial"/>
              <a:buChar char="•"/>
            </a:pPr>
            <a:r>
              <a:rPr lang="en-US" sz="2400" dirty="0" smtClean="0"/>
              <a:t> remaining thick “picture frame” immediately outside the thinned region provides robust mechanical support and avoids the need to </a:t>
            </a:r>
            <a:r>
              <a:rPr lang="en-US" sz="2400" dirty="0" err="1" smtClean="0"/>
              <a:t>wirebond</a:t>
            </a:r>
            <a:r>
              <a:rPr lang="en-US" sz="2400" dirty="0" smtClean="0"/>
              <a:t> to the fragile thin membrane </a:t>
            </a:r>
          </a:p>
          <a:p>
            <a:pPr>
              <a:spcBef>
                <a:spcPts val="600"/>
              </a:spcBef>
              <a:buFont typeface="Arial"/>
              <a:buChar char="•"/>
            </a:pPr>
            <a:r>
              <a:rPr lang="en-US" sz="2400" dirty="0" smtClean="0"/>
              <a:t> production of </a:t>
            </a:r>
            <a:r>
              <a:rPr lang="en-US" sz="2400" dirty="0" err="1" smtClean="0"/>
              <a:t>ohmic</a:t>
            </a:r>
            <a:r>
              <a:rPr lang="en-US" sz="2400" dirty="0" smtClean="0"/>
              <a:t> contact  and dicing into individual detectors done after thinning</a:t>
            </a:r>
          </a:p>
        </p:txBody>
      </p:sp>
      <p:sp>
        <p:nvSpPr>
          <p:cNvPr id="3" name="Footer Placeholder 2"/>
          <p:cNvSpPr>
            <a:spLocks noGrp="1"/>
          </p:cNvSpPr>
          <p:nvPr>
            <p:ph type="ftr" sz="quarter" idx="11"/>
          </p:nvPr>
        </p:nvSpPr>
        <p:spPr/>
        <p:txBody>
          <a:bodyPr/>
          <a:lstStyle/>
          <a:p>
            <a:r>
              <a:rPr lang="en-US" smtClean="0"/>
              <a:t>SPP ISIS PDR, DRAFT #1</a:t>
            </a:r>
            <a:endParaRPr lang="en-US"/>
          </a:p>
        </p:txBody>
      </p:sp>
      <p:sp>
        <p:nvSpPr>
          <p:cNvPr id="4" name="Slide Number Placeholder 3"/>
          <p:cNvSpPr>
            <a:spLocks noGrp="1"/>
          </p:cNvSpPr>
          <p:nvPr>
            <p:ph type="sldNum" sz="quarter" idx="12"/>
          </p:nvPr>
        </p:nvSpPr>
        <p:spPr/>
        <p:txBody>
          <a:bodyPr/>
          <a:lstStyle/>
          <a:p>
            <a:fld id="{F34896A9-48A9-7541-ADC2-34607785B89F}"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1" name="Group 30"/>
          <p:cNvGrpSpPr/>
          <p:nvPr/>
        </p:nvGrpSpPr>
        <p:grpSpPr>
          <a:xfrm>
            <a:off x="-33854" y="592661"/>
            <a:ext cx="8983128" cy="5738003"/>
            <a:chOff x="-355600" y="592661"/>
            <a:chExt cx="8983128" cy="5738003"/>
          </a:xfrm>
        </p:grpSpPr>
        <p:pic>
          <p:nvPicPr>
            <p:cNvPr id="3" name="Picture 2" descr="soi_process_steps001.tiff"/>
            <p:cNvPicPr>
              <a:picLocks noChangeAspect="1"/>
            </p:cNvPicPr>
            <p:nvPr/>
          </p:nvPicPr>
          <p:blipFill>
            <a:blip r:embed="rId2"/>
            <a:stretch>
              <a:fillRect/>
            </a:stretch>
          </p:blipFill>
          <p:spPr>
            <a:xfrm>
              <a:off x="2493792" y="872067"/>
              <a:ext cx="2164080" cy="5394960"/>
            </a:xfrm>
            <a:prstGeom prst="rect">
              <a:avLst/>
            </a:prstGeom>
          </p:spPr>
        </p:pic>
        <p:sp>
          <p:nvSpPr>
            <p:cNvPr id="4" name="TextBox 3"/>
            <p:cNvSpPr txBox="1"/>
            <p:nvPr/>
          </p:nvSpPr>
          <p:spPr>
            <a:xfrm>
              <a:off x="4741320" y="819657"/>
              <a:ext cx="3361267" cy="646331"/>
            </a:xfrm>
            <a:prstGeom prst="rect">
              <a:avLst/>
            </a:prstGeom>
            <a:noFill/>
          </p:spPr>
          <p:txBody>
            <a:bodyPr wrap="square" rtlCol="0">
              <a:spAutoFit/>
            </a:bodyPr>
            <a:lstStyle/>
            <a:p>
              <a:r>
                <a:rPr lang="en-US" dirty="0" smtClean="0"/>
                <a:t>silicon-on-insulator (SOI) wafer, commercial product</a:t>
              </a:r>
              <a:endParaRPr lang="en-US" dirty="0"/>
            </a:p>
          </p:txBody>
        </p:sp>
        <p:sp>
          <p:nvSpPr>
            <p:cNvPr id="5" name="TextBox 4"/>
            <p:cNvSpPr txBox="1"/>
            <p:nvPr/>
          </p:nvSpPr>
          <p:spPr>
            <a:xfrm>
              <a:off x="4749788" y="1803400"/>
              <a:ext cx="3352800" cy="646331"/>
            </a:xfrm>
            <a:prstGeom prst="rect">
              <a:avLst/>
            </a:prstGeom>
            <a:noFill/>
          </p:spPr>
          <p:txBody>
            <a:bodyPr wrap="square" rtlCol="0">
              <a:spAutoFit/>
            </a:bodyPr>
            <a:lstStyle/>
            <a:p>
              <a:r>
                <a:rPr lang="en-US" dirty="0" smtClean="0"/>
                <a:t>ion implant to produce diode </a:t>
              </a:r>
              <a:r>
                <a:rPr lang="en-US" dirty="0" err="1" smtClean="0"/>
                <a:t>pn</a:t>
              </a:r>
              <a:r>
                <a:rPr lang="en-US" dirty="0" smtClean="0"/>
                <a:t> junctions on device layer</a:t>
              </a:r>
              <a:endParaRPr lang="en-US" dirty="0"/>
            </a:p>
          </p:txBody>
        </p:sp>
        <p:sp>
          <p:nvSpPr>
            <p:cNvPr id="6" name="TextBox 5"/>
            <p:cNvSpPr txBox="1"/>
            <p:nvPr/>
          </p:nvSpPr>
          <p:spPr>
            <a:xfrm>
              <a:off x="4749787" y="2797198"/>
              <a:ext cx="3877741" cy="646331"/>
            </a:xfrm>
            <a:prstGeom prst="rect">
              <a:avLst/>
            </a:prstGeom>
            <a:noFill/>
          </p:spPr>
          <p:txBody>
            <a:bodyPr wrap="square" rtlCol="0">
              <a:spAutoFit/>
            </a:bodyPr>
            <a:lstStyle/>
            <a:p>
              <a:r>
                <a:rPr lang="en-US" dirty="0" smtClean="0"/>
                <a:t>wet etch to remove handle layer under active area—oxide acts as etch stop</a:t>
              </a:r>
              <a:endParaRPr lang="en-US" dirty="0"/>
            </a:p>
          </p:txBody>
        </p:sp>
        <p:sp>
          <p:nvSpPr>
            <p:cNvPr id="7" name="TextBox 6"/>
            <p:cNvSpPr txBox="1"/>
            <p:nvPr/>
          </p:nvSpPr>
          <p:spPr>
            <a:xfrm>
              <a:off x="4749788" y="3762400"/>
              <a:ext cx="3352800" cy="646331"/>
            </a:xfrm>
            <a:prstGeom prst="rect">
              <a:avLst/>
            </a:prstGeom>
            <a:noFill/>
          </p:spPr>
          <p:txBody>
            <a:bodyPr wrap="square" rtlCol="0">
              <a:spAutoFit/>
            </a:bodyPr>
            <a:lstStyle/>
            <a:p>
              <a:r>
                <a:rPr lang="en-US" dirty="0" smtClean="0"/>
                <a:t>etch away oxide from underneath active area</a:t>
              </a:r>
              <a:endParaRPr lang="en-US" dirty="0"/>
            </a:p>
          </p:txBody>
        </p:sp>
        <p:sp>
          <p:nvSpPr>
            <p:cNvPr id="8" name="TextBox 7"/>
            <p:cNvSpPr txBox="1"/>
            <p:nvPr/>
          </p:nvSpPr>
          <p:spPr>
            <a:xfrm>
              <a:off x="4749787" y="4744535"/>
              <a:ext cx="3352800" cy="646331"/>
            </a:xfrm>
            <a:prstGeom prst="rect">
              <a:avLst/>
            </a:prstGeom>
            <a:noFill/>
          </p:spPr>
          <p:txBody>
            <a:bodyPr wrap="square" rtlCol="0">
              <a:spAutoFit/>
            </a:bodyPr>
            <a:lstStyle/>
            <a:p>
              <a:r>
                <a:rPr lang="en-US" dirty="0" smtClean="0"/>
                <a:t>ion implant from back to produce detector’s </a:t>
              </a:r>
              <a:r>
                <a:rPr lang="en-US" dirty="0" err="1" smtClean="0"/>
                <a:t>ohmic</a:t>
              </a:r>
              <a:r>
                <a:rPr lang="en-US" dirty="0" smtClean="0"/>
                <a:t> contact</a:t>
              </a:r>
              <a:endParaRPr lang="en-US" dirty="0"/>
            </a:p>
          </p:txBody>
        </p:sp>
        <p:sp>
          <p:nvSpPr>
            <p:cNvPr id="9" name="TextBox 8"/>
            <p:cNvSpPr txBox="1"/>
            <p:nvPr/>
          </p:nvSpPr>
          <p:spPr>
            <a:xfrm>
              <a:off x="4749786" y="5684333"/>
              <a:ext cx="3877741" cy="646331"/>
            </a:xfrm>
            <a:prstGeom prst="rect">
              <a:avLst/>
            </a:prstGeom>
            <a:noFill/>
          </p:spPr>
          <p:txBody>
            <a:bodyPr wrap="square" rtlCol="0">
              <a:spAutoFit/>
            </a:bodyPr>
            <a:lstStyle/>
            <a:p>
              <a:r>
                <a:rPr lang="en-US" dirty="0" smtClean="0"/>
                <a:t>dice wafer into individual thin detectors with thick supporting frames</a:t>
              </a:r>
              <a:endParaRPr lang="en-US" dirty="0"/>
            </a:p>
          </p:txBody>
        </p:sp>
        <p:sp>
          <p:nvSpPr>
            <p:cNvPr id="12" name="TextBox 11"/>
            <p:cNvSpPr txBox="1"/>
            <p:nvPr/>
          </p:nvSpPr>
          <p:spPr>
            <a:xfrm>
              <a:off x="-355600" y="592661"/>
              <a:ext cx="2159023" cy="923330"/>
            </a:xfrm>
            <a:prstGeom prst="rect">
              <a:avLst/>
            </a:prstGeom>
            <a:noFill/>
          </p:spPr>
          <p:txBody>
            <a:bodyPr wrap="square" rtlCol="0">
              <a:spAutoFit/>
            </a:bodyPr>
            <a:lstStyle/>
            <a:p>
              <a:pPr algn="r"/>
              <a:r>
                <a:rPr lang="en-US" dirty="0" smtClean="0"/>
                <a:t>thin device wafer</a:t>
              </a:r>
            </a:p>
            <a:p>
              <a:pPr algn="r"/>
              <a:r>
                <a:rPr lang="en-US" dirty="0" smtClean="0"/>
                <a:t>buried oxide</a:t>
              </a:r>
            </a:p>
            <a:p>
              <a:pPr algn="r"/>
              <a:r>
                <a:rPr lang="en-US" dirty="0" smtClean="0"/>
                <a:t>thick  handle wafer</a:t>
              </a:r>
              <a:endParaRPr lang="en-US" dirty="0"/>
            </a:p>
          </p:txBody>
        </p:sp>
        <p:cxnSp>
          <p:nvCxnSpPr>
            <p:cNvPr id="21" name="Straight Arrow Connector 20"/>
            <p:cNvCxnSpPr/>
            <p:nvPr/>
          </p:nvCxnSpPr>
          <p:spPr>
            <a:xfrm>
              <a:off x="1794932" y="1048266"/>
              <a:ext cx="787400"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1794926" y="1236133"/>
              <a:ext cx="787406" cy="108472"/>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1777992" y="819677"/>
              <a:ext cx="787406" cy="152386"/>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16940" y="1661069"/>
              <a:ext cx="1837267" cy="369332"/>
            </a:xfrm>
            <a:prstGeom prst="rect">
              <a:avLst/>
            </a:prstGeom>
            <a:noFill/>
          </p:spPr>
          <p:txBody>
            <a:bodyPr wrap="square" rtlCol="0">
              <a:spAutoFit/>
            </a:bodyPr>
            <a:lstStyle/>
            <a:p>
              <a:pPr algn="r"/>
              <a:r>
                <a:rPr lang="en-US" dirty="0" err="1" smtClean="0"/>
                <a:t>photoresist</a:t>
              </a:r>
              <a:r>
                <a:rPr lang="en-US" dirty="0" smtClean="0"/>
                <a:t> mask</a:t>
              </a:r>
            </a:p>
          </p:txBody>
        </p:sp>
        <p:cxnSp>
          <p:nvCxnSpPr>
            <p:cNvPr id="28" name="Straight Arrow Connector 27"/>
            <p:cNvCxnSpPr/>
            <p:nvPr/>
          </p:nvCxnSpPr>
          <p:spPr>
            <a:xfrm>
              <a:off x="1777992" y="1888070"/>
              <a:ext cx="787406"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482602" y="3108065"/>
              <a:ext cx="1380090" cy="369332"/>
            </a:xfrm>
            <a:prstGeom prst="rect">
              <a:avLst/>
            </a:prstGeom>
            <a:noFill/>
          </p:spPr>
          <p:txBody>
            <a:bodyPr wrap="square" rtlCol="0">
              <a:spAutoFit/>
            </a:bodyPr>
            <a:lstStyle/>
            <a:p>
              <a:pPr algn="r"/>
              <a:r>
                <a:rPr lang="en-US" dirty="0" smtClean="0"/>
                <a:t>nitride mask</a:t>
              </a:r>
            </a:p>
          </p:txBody>
        </p:sp>
        <p:cxnSp>
          <p:nvCxnSpPr>
            <p:cNvPr id="30" name="Straight Arrow Connector 29"/>
            <p:cNvCxnSpPr/>
            <p:nvPr/>
          </p:nvCxnSpPr>
          <p:spPr>
            <a:xfrm>
              <a:off x="1803423" y="3329004"/>
              <a:ext cx="787406"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32" name="TextBox 31"/>
          <p:cNvSpPr txBox="1"/>
          <p:nvPr/>
        </p:nvSpPr>
        <p:spPr>
          <a:xfrm>
            <a:off x="2328333" y="177800"/>
            <a:ext cx="6620940" cy="461665"/>
          </a:xfrm>
          <a:prstGeom prst="rect">
            <a:avLst/>
          </a:prstGeom>
          <a:noFill/>
        </p:spPr>
        <p:txBody>
          <a:bodyPr wrap="square" rtlCol="0">
            <a:spAutoFit/>
          </a:bodyPr>
          <a:lstStyle/>
          <a:p>
            <a:pPr algn="ctr"/>
            <a:r>
              <a:rPr lang="en-US" sz="2400" dirty="0" smtClean="0"/>
              <a:t>Thin Silicon Detector Fabrication Process Summary</a:t>
            </a:r>
            <a:endParaRPr lang="en-US" sz="2400" dirty="0"/>
          </a:p>
        </p:txBody>
      </p:sp>
      <p:sp>
        <p:nvSpPr>
          <p:cNvPr id="33" name="Footer Placeholder 32"/>
          <p:cNvSpPr>
            <a:spLocks noGrp="1"/>
          </p:cNvSpPr>
          <p:nvPr>
            <p:ph type="ftr" sz="quarter" idx="11"/>
          </p:nvPr>
        </p:nvSpPr>
        <p:spPr/>
        <p:txBody>
          <a:bodyPr/>
          <a:lstStyle/>
          <a:p>
            <a:r>
              <a:rPr lang="en-US" smtClean="0"/>
              <a:t>SPP ISIS PDR, DRAFT #1</a:t>
            </a:r>
            <a:endParaRPr lang="en-US"/>
          </a:p>
        </p:txBody>
      </p:sp>
      <p:sp>
        <p:nvSpPr>
          <p:cNvPr id="34" name="Slide Number Placeholder 33"/>
          <p:cNvSpPr>
            <a:spLocks noGrp="1"/>
          </p:cNvSpPr>
          <p:nvPr>
            <p:ph type="sldNum" sz="quarter" idx="12"/>
          </p:nvPr>
        </p:nvSpPr>
        <p:spPr/>
        <p:txBody>
          <a:bodyPr/>
          <a:lstStyle/>
          <a:p>
            <a:fld id="{F34896A9-48A9-7541-ADC2-34607785B89F}"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863600" y="304800"/>
            <a:ext cx="7679267" cy="5940087"/>
          </a:xfrm>
          <a:prstGeom prst="rect">
            <a:avLst/>
          </a:prstGeom>
          <a:noFill/>
        </p:spPr>
        <p:txBody>
          <a:bodyPr wrap="square" rtlCol="0">
            <a:spAutoFit/>
          </a:bodyPr>
          <a:lstStyle/>
          <a:p>
            <a:pPr algn="ctr"/>
            <a:r>
              <a:rPr lang="en-US" sz="3200" b="1" i="1" u="sng" dirty="0" smtClean="0">
                <a:solidFill>
                  <a:srgbClr val="660066"/>
                </a:solidFill>
              </a:rPr>
              <a:t>PLACE-HOLDER SLIDE</a:t>
            </a:r>
          </a:p>
          <a:p>
            <a:pPr algn="ctr">
              <a:spcBef>
                <a:spcPts val="1800"/>
              </a:spcBef>
            </a:pPr>
            <a:r>
              <a:rPr lang="en-US" sz="3200" b="1" i="1" dirty="0" smtClean="0">
                <a:solidFill>
                  <a:srgbClr val="660066"/>
                </a:solidFill>
              </a:rPr>
              <a:t>SOI THICKNESS CHARACTERISTICS:</a:t>
            </a:r>
          </a:p>
          <a:p>
            <a:pPr>
              <a:spcBef>
                <a:spcPts val="1800"/>
              </a:spcBef>
              <a:buFont typeface="Arial"/>
              <a:buChar char="•"/>
            </a:pPr>
            <a:r>
              <a:rPr lang="en-US" sz="3200" b="1" i="1" dirty="0" smtClean="0">
                <a:solidFill>
                  <a:srgbClr val="660066"/>
                </a:solidFill>
              </a:rPr>
              <a:t> THICKNESS COMPARISON BETWEEN THINNED TEST SAMPLES OF SOI AND CONVENTIONAL (STEREO/LET) DETECTORS</a:t>
            </a:r>
          </a:p>
          <a:p>
            <a:pPr>
              <a:spcBef>
                <a:spcPts val="1800"/>
              </a:spcBef>
              <a:buFont typeface="Arial"/>
              <a:buChar char="•"/>
            </a:pPr>
            <a:r>
              <a:rPr lang="en-US" sz="3200" b="1" i="1" dirty="0" smtClean="0">
                <a:solidFill>
                  <a:srgbClr val="660066"/>
                </a:solidFill>
              </a:rPr>
              <a:t> MANUFACTURER DATA ON THICKNESS UNIFORMITY OF SOI PURCHASED FOR EPI-Hi THIN DETECTOR DEVELOPMENT</a:t>
            </a:r>
          </a:p>
          <a:p>
            <a:pPr>
              <a:spcBef>
                <a:spcPts val="1800"/>
              </a:spcBef>
              <a:buFont typeface="Arial"/>
              <a:buChar char="•"/>
            </a:pPr>
            <a:r>
              <a:rPr lang="en-US" sz="3200" b="1" i="1" dirty="0" smtClean="0">
                <a:solidFill>
                  <a:srgbClr val="660066"/>
                </a:solidFill>
              </a:rPr>
              <a:t> THICKNESSES UNIFORMITY INFERENCES FROM LBNL ACCELERATOR TEST DATA</a:t>
            </a:r>
            <a:endParaRPr lang="en-US" sz="3200" b="1" i="1" dirty="0">
              <a:solidFill>
                <a:srgbClr val="660066"/>
              </a:solidFill>
            </a:endParaRPr>
          </a:p>
        </p:txBody>
      </p:sp>
      <p:sp>
        <p:nvSpPr>
          <p:cNvPr id="3" name="Footer Placeholder 2"/>
          <p:cNvSpPr>
            <a:spLocks noGrp="1"/>
          </p:cNvSpPr>
          <p:nvPr>
            <p:ph type="ftr" sz="quarter" idx="11"/>
          </p:nvPr>
        </p:nvSpPr>
        <p:spPr/>
        <p:txBody>
          <a:bodyPr/>
          <a:lstStyle/>
          <a:p>
            <a:r>
              <a:rPr lang="en-US" smtClean="0"/>
              <a:t>SPP ISIS PDR, DRAFT #1</a:t>
            </a:r>
            <a:endParaRPr lang="en-US"/>
          </a:p>
        </p:txBody>
      </p:sp>
      <p:sp>
        <p:nvSpPr>
          <p:cNvPr id="4" name="Slide Number Placeholder 3"/>
          <p:cNvSpPr>
            <a:spLocks noGrp="1"/>
          </p:cNvSpPr>
          <p:nvPr>
            <p:ph type="sldNum" sz="quarter" idx="12"/>
          </p:nvPr>
        </p:nvSpPr>
        <p:spPr/>
        <p:txBody>
          <a:bodyPr/>
          <a:lstStyle/>
          <a:p>
            <a:fld id="{F34896A9-48A9-7541-ADC2-34607785B89F}"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829733" y="228600"/>
            <a:ext cx="7603067" cy="6601806"/>
          </a:xfrm>
          <a:prstGeom prst="rect">
            <a:avLst/>
          </a:prstGeom>
          <a:noFill/>
        </p:spPr>
        <p:txBody>
          <a:bodyPr wrap="square" rtlCol="0">
            <a:spAutoFit/>
          </a:bodyPr>
          <a:lstStyle/>
          <a:p>
            <a:pPr algn="ctr"/>
            <a:r>
              <a:rPr lang="en-US" sz="3200" dirty="0" smtClean="0"/>
              <a:t>Development Strategy and Status</a:t>
            </a:r>
            <a:endParaRPr lang="en-US" sz="2400" dirty="0" smtClean="0"/>
          </a:p>
          <a:p>
            <a:pPr>
              <a:spcBef>
                <a:spcPts val="600"/>
              </a:spcBef>
            </a:pPr>
            <a:r>
              <a:rPr lang="en-US" sz="2200" u="sng" dirty="0" smtClean="0"/>
              <a:t>Background</a:t>
            </a:r>
          </a:p>
          <a:p>
            <a:pPr>
              <a:buFont typeface="Arial"/>
              <a:buChar char="•"/>
            </a:pPr>
            <a:r>
              <a:rPr lang="en-US" sz="2200" dirty="0" smtClean="0"/>
              <a:t> prototyping studies carried out by a collaboration between LBNL (diode fabrication) and Caltech/JPL since 2003</a:t>
            </a:r>
          </a:p>
          <a:p>
            <a:pPr>
              <a:buFont typeface="Arial"/>
              <a:buChar char="•"/>
            </a:pPr>
            <a:r>
              <a:rPr lang="en-US" sz="2200" dirty="0" smtClean="0"/>
              <a:t> prior Caltech/JPL collaboration with Micron Semiconductor (Lancing, Sussex, England) allowed them to develop the capability for making thin, supported detectors from conventional silicon wafers;  thickness control and uniformity were did not meet specifications</a:t>
            </a:r>
          </a:p>
          <a:p>
            <a:pPr>
              <a:spcBef>
                <a:spcPts val="600"/>
              </a:spcBef>
            </a:pPr>
            <a:r>
              <a:rPr lang="en-US" sz="2200" u="sng" dirty="0" smtClean="0"/>
              <a:t>Phase B Activity</a:t>
            </a:r>
          </a:p>
          <a:p>
            <a:pPr>
              <a:buFont typeface="Arial"/>
              <a:buChar char="•"/>
            </a:pPr>
            <a:r>
              <a:rPr lang="en-US" sz="2200" dirty="0" smtClean="0"/>
              <a:t> efforts to prototype EPI-Hi thin detectors from SOI wafers has been funded during phase B both at Micron and LBNL</a:t>
            </a:r>
          </a:p>
          <a:p>
            <a:pPr>
              <a:buFont typeface="Arial"/>
              <a:buChar char="•"/>
            </a:pPr>
            <a:r>
              <a:rPr lang="en-US" sz="2200" dirty="0" smtClean="0"/>
              <a:t> testing and evaluation being carried out by the manufacturers and by Caltech/JPL and GSFC</a:t>
            </a:r>
          </a:p>
          <a:p>
            <a:pPr>
              <a:spcBef>
                <a:spcPts val="600"/>
              </a:spcBef>
            </a:pPr>
            <a:r>
              <a:rPr lang="en-US" sz="2200" u="sng" dirty="0" smtClean="0"/>
              <a:t>Flight Detectors</a:t>
            </a:r>
          </a:p>
          <a:p>
            <a:pPr>
              <a:buFont typeface="Arial"/>
              <a:buChar char="•"/>
            </a:pPr>
            <a:r>
              <a:rPr lang="en-US" sz="2200" dirty="0" smtClean="0"/>
              <a:t> plan to down-select to a single source for flight detectors based on test results</a:t>
            </a:r>
          </a:p>
          <a:p>
            <a:pPr>
              <a:buFont typeface="Arial"/>
              <a:buChar char="•"/>
            </a:pPr>
            <a:endParaRPr lang="en-US" sz="2400" dirty="0" smtClean="0"/>
          </a:p>
        </p:txBody>
      </p:sp>
      <p:sp>
        <p:nvSpPr>
          <p:cNvPr id="3" name="Footer Placeholder 2"/>
          <p:cNvSpPr>
            <a:spLocks noGrp="1"/>
          </p:cNvSpPr>
          <p:nvPr>
            <p:ph type="ftr" sz="quarter" idx="11"/>
          </p:nvPr>
        </p:nvSpPr>
        <p:spPr/>
        <p:txBody>
          <a:bodyPr/>
          <a:lstStyle/>
          <a:p>
            <a:r>
              <a:rPr lang="en-US" smtClean="0"/>
              <a:t>SPP ISIS PDR, DRAFT #1</a:t>
            </a:r>
            <a:endParaRPr lang="en-US"/>
          </a:p>
        </p:txBody>
      </p:sp>
      <p:sp>
        <p:nvSpPr>
          <p:cNvPr id="4" name="Slide Number Placeholder 3"/>
          <p:cNvSpPr>
            <a:spLocks noGrp="1"/>
          </p:cNvSpPr>
          <p:nvPr>
            <p:ph type="sldNum" sz="quarter" idx="12"/>
          </p:nvPr>
        </p:nvSpPr>
        <p:spPr/>
        <p:txBody>
          <a:bodyPr/>
          <a:lstStyle/>
          <a:p>
            <a:fld id="{F34896A9-48A9-7541-ADC2-34607785B89F}"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8" name="Group 7"/>
          <p:cNvGrpSpPr/>
          <p:nvPr/>
        </p:nvGrpSpPr>
        <p:grpSpPr>
          <a:xfrm>
            <a:off x="6319658" y="1693333"/>
            <a:ext cx="2367142" cy="3444154"/>
            <a:chOff x="2128658" y="2358599"/>
            <a:chExt cx="2367142" cy="3444154"/>
          </a:xfrm>
        </p:grpSpPr>
        <p:pic>
          <p:nvPicPr>
            <p:cNvPr id="5" name="Picture 4" descr="DSC_0165.jpg"/>
            <p:cNvPicPr>
              <a:picLocks noChangeAspect="1"/>
            </p:cNvPicPr>
            <p:nvPr/>
          </p:nvPicPr>
          <p:blipFill>
            <a:blip r:embed="rId2"/>
            <a:stretch>
              <a:fillRect/>
            </a:stretch>
          </p:blipFill>
          <p:spPr>
            <a:xfrm>
              <a:off x="2181354" y="2727931"/>
              <a:ext cx="2199437" cy="3074822"/>
            </a:xfrm>
            <a:prstGeom prst="rect">
              <a:avLst/>
            </a:prstGeom>
          </p:spPr>
        </p:pic>
        <p:sp>
          <p:nvSpPr>
            <p:cNvPr id="7" name="TextBox 6"/>
            <p:cNvSpPr txBox="1"/>
            <p:nvPr/>
          </p:nvSpPr>
          <p:spPr>
            <a:xfrm>
              <a:off x="2128658" y="2358599"/>
              <a:ext cx="2367142" cy="369332"/>
            </a:xfrm>
            <a:prstGeom prst="rect">
              <a:avLst/>
            </a:prstGeom>
            <a:noFill/>
          </p:spPr>
          <p:txBody>
            <a:bodyPr wrap="square" rtlCol="0">
              <a:spAutoFit/>
            </a:bodyPr>
            <a:lstStyle/>
            <a:p>
              <a:pPr algn="ctr"/>
              <a:r>
                <a:rPr lang="en-US" dirty="0" smtClean="0"/>
                <a:t>L1 Detector from LBNL</a:t>
              </a:r>
              <a:endParaRPr lang="en-US" dirty="0"/>
            </a:p>
          </p:txBody>
        </p:sp>
      </p:grpSp>
      <p:sp>
        <p:nvSpPr>
          <p:cNvPr id="10" name="Footer Placeholder 9"/>
          <p:cNvSpPr>
            <a:spLocks noGrp="1"/>
          </p:cNvSpPr>
          <p:nvPr>
            <p:ph type="ftr" sz="quarter" idx="11"/>
          </p:nvPr>
        </p:nvSpPr>
        <p:spPr/>
        <p:txBody>
          <a:bodyPr/>
          <a:lstStyle/>
          <a:p>
            <a:r>
              <a:rPr lang="en-US" smtClean="0"/>
              <a:t>SPP ISIS PDR, DRAFT #1</a:t>
            </a:r>
            <a:endParaRPr lang="en-US"/>
          </a:p>
        </p:txBody>
      </p:sp>
      <p:sp>
        <p:nvSpPr>
          <p:cNvPr id="11" name="Slide Number Placeholder 10"/>
          <p:cNvSpPr>
            <a:spLocks noGrp="1"/>
          </p:cNvSpPr>
          <p:nvPr>
            <p:ph type="sldNum" sz="quarter" idx="12"/>
          </p:nvPr>
        </p:nvSpPr>
        <p:spPr/>
        <p:txBody>
          <a:bodyPr/>
          <a:lstStyle/>
          <a:p>
            <a:fld id="{F34896A9-48A9-7541-ADC2-34607785B89F}" type="slidenum">
              <a:rPr lang="en-US" smtClean="0"/>
              <a:pPr/>
              <a:t>8</a:t>
            </a:fld>
            <a:endParaRPr lang="en-US"/>
          </a:p>
        </p:txBody>
      </p:sp>
      <p:grpSp>
        <p:nvGrpSpPr>
          <p:cNvPr id="27" name="Group 26"/>
          <p:cNvGrpSpPr/>
          <p:nvPr/>
        </p:nvGrpSpPr>
        <p:grpSpPr>
          <a:xfrm>
            <a:off x="354226" y="1491654"/>
            <a:ext cx="5418016" cy="4203871"/>
            <a:chOff x="354226" y="1491654"/>
            <a:chExt cx="5418016" cy="4203871"/>
          </a:xfrm>
        </p:grpSpPr>
        <p:sp>
          <p:nvSpPr>
            <p:cNvPr id="6" name="TextBox 5"/>
            <p:cNvSpPr txBox="1"/>
            <p:nvPr/>
          </p:nvSpPr>
          <p:spPr>
            <a:xfrm>
              <a:off x="476158" y="1491654"/>
              <a:ext cx="5135401" cy="369332"/>
            </a:xfrm>
            <a:prstGeom prst="rect">
              <a:avLst/>
            </a:prstGeom>
            <a:noFill/>
          </p:spPr>
          <p:txBody>
            <a:bodyPr wrap="square" rtlCol="0">
              <a:spAutoFit/>
            </a:bodyPr>
            <a:lstStyle/>
            <a:p>
              <a:pPr algn="ctr"/>
              <a:r>
                <a:rPr lang="en-US" dirty="0" smtClean="0"/>
                <a:t>L0 Detector from </a:t>
              </a:r>
              <a:r>
                <a:rPr lang="en-US" dirty="0" err="1" smtClean="0"/>
                <a:t>MIcron</a:t>
              </a:r>
              <a:r>
                <a:rPr lang="en-US" dirty="0" smtClean="0"/>
                <a:t> Semiconductor</a:t>
              </a:r>
              <a:endParaRPr lang="en-US" dirty="0"/>
            </a:p>
          </p:txBody>
        </p:sp>
        <p:pic>
          <p:nvPicPr>
            <p:cNvPr id="12" name="Picture 11" descr="L0-03M_front_photo.jpg"/>
            <p:cNvPicPr>
              <a:picLocks noChangeAspect="1"/>
            </p:cNvPicPr>
            <p:nvPr/>
          </p:nvPicPr>
          <p:blipFill>
            <a:blip r:embed="rId3"/>
            <a:stretch>
              <a:fillRect/>
            </a:stretch>
          </p:blipFill>
          <p:spPr>
            <a:xfrm>
              <a:off x="476158" y="1860986"/>
              <a:ext cx="2496312" cy="2789682"/>
            </a:xfrm>
            <a:prstGeom prst="rect">
              <a:avLst/>
            </a:prstGeom>
          </p:spPr>
        </p:pic>
        <p:pic>
          <p:nvPicPr>
            <p:cNvPr id="13" name="Picture 12" descr="L0-03M_back_photo.jpg"/>
            <p:cNvPicPr>
              <a:picLocks noChangeAspect="1"/>
            </p:cNvPicPr>
            <p:nvPr/>
          </p:nvPicPr>
          <p:blipFill>
            <a:blip r:embed="rId4"/>
            <a:stretch>
              <a:fillRect/>
            </a:stretch>
          </p:blipFill>
          <p:spPr>
            <a:xfrm>
              <a:off x="3112199" y="1883084"/>
              <a:ext cx="2499360" cy="2767584"/>
            </a:xfrm>
            <a:prstGeom prst="rect">
              <a:avLst/>
            </a:prstGeom>
          </p:spPr>
        </p:pic>
        <p:sp>
          <p:nvSpPr>
            <p:cNvPr id="14" name="TextBox 13"/>
            <p:cNvSpPr txBox="1"/>
            <p:nvPr/>
          </p:nvSpPr>
          <p:spPr>
            <a:xfrm>
              <a:off x="1359818" y="4620593"/>
              <a:ext cx="695126" cy="369332"/>
            </a:xfrm>
            <a:prstGeom prst="rect">
              <a:avLst/>
            </a:prstGeom>
            <a:noFill/>
          </p:spPr>
          <p:txBody>
            <a:bodyPr wrap="square" rtlCol="0">
              <a:spAutoFit/>
            </a:bodyPr>
            <a:lstStyle/>
            <a:p>
              <a:pPr algn="ctr"/>
              <a:r>
                <a:rPr lang="en-US" dirty="0" smtClean="0"/>
                <a:t>front</a:t>
              </a:r>
              <a:endParaRPr lang="en-US" dirty="0"/>
            </a:p>
          </p:txBody>
        </p:sp>
        <p:sp>
          <p:nvSpPr>
            <p:cNvPr id="15" name="TextBox 14"/>
            <p:cNvSpPr txBox="1"/>
            <p:nvPr/>
          </p:nvSpPr>
          <p:spPr>
            <a:xfrm>
              <a:off x="4061114" y="4616800"/>
              <a:ext cx="695126" cy="369332"/>
            </a:xfrm>
            <a:prstGeom prst="rect">
              <a:avLst/>
            </a:prstGeom>
            <a:noFill/>
          </p:spPr>
          <p:txBody>
            <a:bodyPr wrap="square" rtlCol="0">
              <a:spAutoFit/>
            </a:bodyPr>
            <a:lstStyle/>
            <a:p>
              <a:pPr algn="ctr"/>
              <a:r>
                <a:rPr lang="en-US" dirty="0" smtClean="0"/>
                <a:t>back</a:t>
              </a:r>
              <a:endParaRPr lang="en-US" dirty="0"/>
            </a:p>
          </p:txBody>
        </p:sp>
        <p:sp>
          <p:nvSpPr>
            <p:cNvPr id="17" name="TextBox 16"/>
            <p:cNvSpPr txBox="1"/>
            <p:nvPr/>
          </p:nvSpPr>
          <p:spPr>
            <a:xfrm>
              <a:off x="3112199" y="4964524"/>
              <a:ext cx="1286933" cy="646331"/>
            </a:xfrm>
            <a:prstGeom prst="rect">
              <a:avLst/>
            </a:prstGeom>
            <a:noFill/>
          </p:spPr>
          <p:txBody>
            <a:bodyPr wrap="square" rtlCol="0">
              <a:spAutoFit/>
            </a:bodyPr>
            <a:lstStyle/>
            <a:p>
              <a:pPr algn="ctr"/>
              <a:r>
                <a:rPr lang="en-US" dirty="0" smtClean="0"/>
                <a:t>12 </a:t>
              </a:r>
              <a:r>
                <a:rPr lang="en-US" dirty="0" err="1" smtClean="0"/>
                <a:t>μm</a:t>
              </a:r>
              <a:r>
                <a:rPr lang="en-US" dirty="0" smtClean="0"/>
                <a:t> membrane</a:t>
              </a:r>
              <a:endParaRPr lang="en-US" dirty="0"/>
            </a:p>
          </p:txBody>
        </p:sp>
        <p:sp>
          <p:nvSpPr>
            <p:cNvPr id="18" name="TextBox 17"/>
            <p:cNvSpPr txBox="1"/>
            <p:nvPr/>
          </p:nvSpPr>
          <p:spPr>
            <a:xfrm>
              <a:off x="4603842" y="5049194"/>
              <a:ext cx="1168400" cy="646331"/>
            </a:xfrm>
            <a:prstGeom prst="rect">
              <a:avLst/>
            </a:prstGeom>
            <a:noFill/>
          </p:spPr>
          <p:txBody>
            <a:bodyPr wrap="square" rtlCol="0">
              <a:spAutoFit/>
            </a:bodyPr>
            <a:lstStyle/>
            <a:p>
              <a:pPr algn="ctr"/>
              <a:r>
                <a:rPr lang="en-US" dirty="0" smtClean="0"/>
                <a:t>thick frame</a:t>
              </a:r>
              <a:endParaRPr lang="en-US" dirty="0"/>
            </a:p>
          </p:txBody>
        </p:sp>
        <p:cxnSp>
          <p:nvCxnSpPr>
            <p:cNvPr id="20" name="Straight Arrow Connector 19"/>
            <p:cNvCxnSpPr/>
            <p:nvPr/>
          </p:nvCxnSpPr>
          <p:spPr>
            <a:xfrm rot="5400000" flipH="1" flipV="1">
              <a:off x="2942415" y="3845825"/>
              <a:ext cx="1865724" cy="371674"/>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18" idx="0"/>
            </p:cNvCxnSpPr>
            <p:nvPr/>
          </p:nvCxnSpPr>
          <p:spPr>
            <a:xfrm rot="5400000" flipH="1" flipV="1">
              <a:off x="4132411" y="3900431"/>
              <a:ext cx="2204394" cy="93132"/>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354226" y="4989925"/>
              <a:ext cx="1372411" cy="646331"/>
            </a:xfrm>
            <a:prstGeom prst="rect">
              <a:avLst/>
            </a:prstGeom>
            <a:noFill/>
          </p:spPr>
          <p:txBody>
            <a:bodyPr wrap="square" rtlCol="0">
              <a:spAutoFit/>
            </a:bodyPr>
            <a:lstStyle/>
            <a:p>
              <a:pPr algn="ctr"/>
              <a:r>
                <a:rPr lang="en-US" dirty="0" smtClean="0"/>
                <a:t>active area (1 cm</a:t>
              </a:r>
              <a:r>
                <a:rPr lang="en-US" baseline="30000" dirty="0" smtClean="0"/>
                <a:t>2</a:t>
              </a:r>
              <a:r>
                <a:rPr lang="en-US" dirty="0" smtClean="0"/>
                <a:t>)</a:t>
              </a:r>
              <a:endParaRPr lang="en-US" dirty="0"/>
            </a:p>
          </p:txBody>
        </p:sp>
        <p:cxnSp>
          <p:nvCxnSpPr>
            <p:cNvPr id="26" name="Straight Arrow Connector 25"/>
            <p:cNvCxnSpPr>
              <a:stCxn id="24" idx="0"/>
            </p:cNvCxnSpPr>
            <p:nvPr/>
          </p:nvCxnSpPr>
          <p:spPr>
            <a:xfrm rot="5400000" flipH="1" flipV="1">
              <a:off x="251142" y="3634091"/>
              <a:ext cx="2145125" cy="566545"/>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28" name="TextBox 27"/>
          <p:cNvSpPr txBox="1"/>
          <p:nvPr/>
        </p:nvSpPr>
        <p:spPr>
          <a:xfrm>
            <a:off x="354226" y="293760"/>
            <a:ext cx="8449587" cy="584776"/>
          </a:xfrm>
          <a:prstGeom prst="rect">
            <a:avLst/>
          </a:prstGeom>
          <a:noFill/>
        </p:spPr>
        <p:txBody>
          <a:bodyPr wrap="square" rtlCol="0">
            <a:spAutoFit/>
          </a:bodyPr>
          <a:lstStyle/>
          <a:p>
            <a:pPr algn="ctr"/>
            <a:r>
              <a:rPr lang="en-US" sz="3200" dirty="0" smtClean="0"/>
              <a:t>Prototype Thin Detectors</a:t>
            </a:r>
            <a:endParaRPr lang="en-US" sz="3200"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33401" y="210027"/>
            <a:ext cx="8170332" cy="6155530"/>
          </a:xfrm>
          <a:prstGeom prst="rect">
            <a:avLst/>
          </a:prstGeom>
          <a:noFill/>
        </p:spPr>
        <p:txBody>
          <a:bodyPr wrap="square" rtlCol="0">
            <a:spAutoFit/>
          </a:bodyPr>
          <a:lstStyle/>
          <a:p>
            <a:pPr algn="ctr"/>
            <a:r>
              <a:rPr lang="en-US" sz="3200" dirty="0" smtClean="0"/>
              <a:t>Fidelity of the Test Article</a:t>
            </a:r>
            <a:endParaRPr lang="en-US" sz="2400" dirty="0"/>
          </a:p>
          <a:p>
            <a:pPr>
              <a:spcBef>
                <a:spcPts val="600"/>
              </a:spcBef>
            </a:pPr>
            <a:r>
              <a:rPr lang="en-US" sz="2200" u="sng" dirty="0" smtClean="0"/>
              <a:t>flight detectors are expected to be identical to the prototypes</a:t>
            </a:r>
          </a:p>
          <a:p>
            <a:pPr>
              <a:buFont typeface="Arial"/>
              <a:buChar char="•"/>
            </a:pPr>
            <a:r>
              <a:rPr lang="en-US" sz="2200" dirty="0" smtClean="0"/>
              <a:t> the same photolithography masks will be used</a:t>
            </a:r>
          </a:p>
          <a:p>
            <a:pPr>
              <a:buFont typeface="Arial"/>
              <a:buChar char="•"/>
            </a:pPr>
            <a:r>
              <a:rPr lang="en-US" sz="2200" dirty="0" smtClean="0"/>
              <a:t> no changes are anticipated in process parameters (ion implantation energy, annealing temperature and time, etc.)</a:t>
            </a:r>
          </a:p>
          <a:p>
            <a:pPr>
              <a:buFont typeface="Arial"/>
              <a:buChar char="•"/>
            </a:pPr>
            <a:r>
              <a:rPr lang="en-US" sz="2200" dirty="0" smtClean="0"/>
              <a:t> it presently appears that a sufficient supply of SOI wafers may be left over from the phase B work to allow fabrication of all of the flight detectors and spares</a:t>
            </a:r>
          </a:p>
          <a:p>
            <a:pPr>
              <a:buFont typeface="Arial"/>
              <a:buChar char="•"/>
            </a:pPr>
            <a:r>
              <a:rPr lang="en-US" sz="2200" dirty="0" smtClean="0"/>
              <a:t> no changes are anticipated in the detector mounts (provided by GSFC to both LBNL and Micron)</a:t>
            </a:r>
          </a:p>
          <a:p>
            <a:pPr>
              <a:spcBef>
                <a:spcPts val="600"/>
              </a:spcBef>
            </a:pPr>
            <a:r>
              <a:rPr lang="en-US" sz="2200" u="sng" dirty="0" smtClean="0"/>
              <a:t>possible exceptions</a:t>
            </a:r>
          </a:p>
          <a:p>
            <a:pPr>
              <a:buFont typeface="Arial"/>
              <a:buChar char="•"/>
            </a:pPr>
            <a:r>
              <a:rPr lang="en-US" sz="2200" dirty="0" smtClean="0"/>
              <a:t> if expected risk from dust impacts is judged to be excessive, a modest increase in detector thickness (e.g., 12μm —&gt; 15μm) could be considered</a:t>
            </a:r>
          </a:p>
          <a:p>
            <a:pPr>
              <a:buFont typeface="Arial"/>
              <a:buChar char="•"/>
            </a:pPr>
            <a:r>
              <a:rPr lang="en-US" sz="2200" dirty="0" smtClean="0"/>
              <a:t> if LBNL is selected to make flight detectors, adhesive used for gluing detectors into mounts may be changed to that conventionally used by Micron</a:t>
            </a:r>
          </a:p>
        </p:txBody>
      </p:sp>
      <p:sp>
        <p:nvSpPr>
          <p:cNvPr id="3" name="Footer Placeholder 2"/>
          <p:cNvSpPr>
            <a:spLocks noGrp="1"/>
          </p:cNvSpPr>
          <p:nvPr>
            <p:ph type="ftr" sz="quarter" idx="11"/>
          </p:nvPr>
        </p:nvSpPr>
        <p:spPr/>
        <p:txBody>
          <a:bodyPr/>
          <a:lstStyle/>
          <a:p>
            <a:r>
              <a:rPr lang="en-US" smtClean="0"/>
              <a:t>SPP ISIS PDR, DRAFT #1</a:t>
            </a:r>
            <a:endParaRPr lang="en-US"/>
          </a:p>
        </p:txBody>
      </p:sp>
      <p:sp>
        <p:nvSpPr>
          <p:cNvPr id="4" name="Slide Number Placeholder 3"/>
          <p:cNvSpPr>
            <a:spLocks noGrp="1"/>
          </p:cNvSpPr>
          <p:nvPr>
            <p:ph type="sldNum" sz="quarter" idx="12"/>
          </p:nvPr>
        </p:nvSpPr>
        <p:spPr/>
        <p:txBody>
          <a:bodyPr/>
          <a:lstStyle/>
          <a:p>
            <a:fld id="{F34896A9-48A9-7541-ADC2-34607785B89F}" type="slidenum">
              <a:rPr lang="en-US" smtClean="0"/>
              <a:pPr/>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351</TotalTime>
  <Words>1435</Words>
  <Application>Microsoft Macintosh PowerPoint</Application>
  <PresentationFormat>On-screen Show (4:3)</PresentationFormat>
  <Paragraphs>161</Paragraphs>
  <Slides>17</Slides>
  <Notes>0</Notes>
  <HiddenSlides>0</HiddenSlides>
  <MMClips>0</MMClips>
  <ScaleCrop>false</ScaleCrop>
  <HeadingPairs>
    <vt:vector size="4" baseType="variant">
      <vt:variant>
        <vt:lpstr>Design Template</vt:lpstr>
      </vt:variant>
      <vt:variant>
        <vt:i4>1</vt:i4>
      </vt:variant>
      <vt:variant>
        <vt:lpstr>Slide Titles</vt:lpstr>
      </vt:variant>
      <vt:variant>
        <vt:i4>17</vt:i4>
      </vt:variant>
    </vt:vector>
  </HeadingPairs>
  <TitlesOfParts>
    <vt:vector size="1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JPL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 Wiedenbeck</dc:creator>
  <cp:lastModifiedBy>Mark Wiedenbeck</cp:lastModifiedBy>
  <cp:revision>50</cp:revision>
  <dcterms:created xsi:type="dcterms:W3CDTF">2013-10-18T15:44:59Z</dcterms:created>
  <dcterms:modified xsi:type="dcterms:W3CDTF">2013-10-18T15:45:12Z</dcterms:modified>
</cp:coreProperties>
</file>