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4" r:id="rId4"/>
    <p:sldId id="265" r:id="rId5"/>
    <p:sldId id="280" r:id="rId6"/>
    <p:sldId id="266" r:id="rId7"/>
    <p:sldId id="267" r:id="rId8"/>
    <p:sldId id="268" r:id="rId9"/>
    <p:sldId id="277" r:id="rId10"/>
    <p:sldId id="269" r:id="rId11"/>
    <p:sldId id="271" r:id="rId12"/>
    <p:sldId id="272" r:id="rId13"/>
    <p:sldId id="279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-10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C139E-42B1-E240-A0AE-9FD6CC114E99}" type="datetimeFigureOut">
              <a:rPr lang="en-US" smtClean="0"/>
              <a:t>9/16/13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6D8F3-6C53-214D-B0EA-F05392906D6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94259-6B20-A649-A1B4-5C5B88A1CC9A}" type="datetimeFigureOut">
              <a:rPr lang="en-US" smtClean="0"/>
              <a:t>9/16/13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2FA0E-9EBF-F342-96E3-94F1ADA0664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CAB0-2D46-6B4E-BFF0-0241B8E0D687}" type="datetime1">
              <a:rPr lang="en-US" smtClean="0"/>
              <a:t>9/16/13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SPP ISIS PDR, DRAFT #1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96A9-48A9-7541-ADC2-34607785B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CEAA-AC13-EC47-AA10-051C95D8D855}" type="datetime1">
              <a:rPr lang="en-US" smtClean="0"/>
              <a:t>9/16/13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SPP ISIS PDR, DRAFT #1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96A9-48A9-7541-ADC2-34607785B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DC7F-6D4A-CA4B-A178-892A8B3F28A1}" type="datetime1">
              <a:rPr lang="en-US" smtClean="0"/>
              <a:t>9/16/13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SPP ISIS PDR, DRAFT #1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96A9-48A9-7541-ADC2-34607785B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3745-3CD3-BA4B-A8D8-7A0920B3528C}" type="datetime1">
              <a:rPr lang="en-US" smtClean="0"/>
              <a:t>9/16/13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SPP ISIS PDR, DRAFT #1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96A9-48A9-7541-ADC2-34607785B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562BE-33E5-F547-88E0-9258281229FD}" type="datetime1">
              <a:rPr lang="en-US" smtClean="0"/>
              <a:t>9/16/13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SPP ISIS PDR, DRAFT #1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96A9-48A9-7541-ADC2-34607785B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FBDAD-5058-DD44-A9BF-8D9DE0017F2C}" type="datetime1">
              <a:rPr lang="en-US" smtClean="0"/>
              <a:t>9/16/13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SPP ISIS PDR, DRAFT #1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96A9-48A9-7541-ADC2-34607785B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532F-8A11-4348-9AB7-FDD9CB0876F7}" type="datetime1">
              <a:rPr lang="en-US" smtClean="0"/>
              <a:t>9/16/13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SPP ISIS PDR, DRAFT #1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96A9-48A9-7541-ADC2-34607785B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0617-6C77-8E45-B8BA-561E4CD8B69C}" type="datetime1">
              <a:rPr lang="en-US" smtClean="0"/>
              <a:t>9/16/13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SPP ISIS PDR, DRAFT #1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96A9-48A9-7541-ADC2-34607785B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623A-5712-5A41-91B7-3F73C0FD97CA}" type="datetime1">
              <a:rPr lang="en-US" smtClean="0"/>
              <a:t>9/16/13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SPP ISIS PDR, DRAFT #1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96A9-48A9-7541-ADC2-34607785B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7494-10F4-4E48-9E4D-12482F0BC825}" type="datetime1">
              <a:rPr lang="en-US" smtClean="0"/>
              <a:t>9/16/13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SPP ISIS PDR, DRAFT #1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96A9-48A9-7541-ADC2-34607785B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C41D-E6FE-FF44-B500-EADDA14BC2AC}" type="datetime1">
              <a:rPr lang="en-US" smtClean="0"/>
              <a:t>9/16/13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SPP ISIS PDR, DRAFT #1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96A9-48A9-7541-ADC2-34607785B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45B1E-0938-DA49-941E-96EC66EE6615}" type="datetime1">
              <a:rPr lang="en-US" smtClean="0"/>
              <a:t>9/16/13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SPP ISIS PDR, DRAFT #1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896A9-48A9-7541-ADC2-34607785B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gif"/><Relationship Id="rId3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880533"/>
            <a:ext cx="67479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EPI-Hi Technology Development</a:t>
            </a:r>
            <a:endParaRPr lang="en-US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SPP ISIS PDR, DRAFT #1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96A9-48A9-7541-ADC2-34607785B89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1" y="210027"/>
            <a:ext cx="8170332" cy="6155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Fidelity of the Test Article</a:t>
            </a:r>
            <a:endParaRPr lang="en-US" sz="2400" dirty="0"/>
          </a:p>
          <a:p>
            <a:pPr>
              <a:spcBef>
                <a:spcPts val="600"/>
              </a:spcBef>
            </a:pPr>
            <a:r>
              <a:rPr lang="en-US" sz="2200" u="sng" dirty="0" smtClean="0"/>
              <a:t>flight detectors are expected to be identical to the prototypes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the same photolithography masks will be used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no changes are anticipated in process parameters (ion implantation energy, annealing temperature and time, etc.)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it presently appears that a sufficient supply of SOI wafers may be left over from the phase B work to allow fabrication of all of the flight detectors and spares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no changes are anticipated in the detector mounts (provided by GSFC to both LBNL and Micron)</a:t>
            </a:r>
          </a:p>
          <a:p>
            <a:pPr>
              <a:spcBef>
                <a:spcPts val="600"/>
              </a:spcBef>
            </a:pPr>
            <a:r>
              <a:rPr lang="en-US" sz="2200" u="sng" dirty="0" smtClean="0"/>
              <a:t>possible exceptions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if expected risk from dust impacts is judged to be excessive, a modest increase in detector thickness (e.g., 12μm —&gt; 15μm) could be considered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if LBNL is selected to make flight detectors, adhesive used for gluing detectors into mounts may be changed to that conventionally used by Micron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SPP ISIS PDR, DRAFT #1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96A9-48A9-7541-ADC2-34607785B89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1" y="210027"/>
            <a:ext cx="8170332" cy="6386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Tests Performed</a:t>
            </a:r>
            <a:endParaRPr lang="en-US" sz="2200" dirty="0" smtClean="0"/>
          </a:p>
          <a:p>
            <a:pPr>
              <a:spcBef>
                <a:spcPts val="600"/>
              </a:spcBef>
            </a:pPr>
            <a:r>
              <a:rPr lang="en-US" sz="2200" dirty="0" smtClean="0"/>
              <a:t>electrical characteristics</a:t>
            </a:r>
          </a:p>
          <a:p>
            <a:pPr lvl="1">
              <a:buFont typeface="Arial"/>
              <a:buChar char="•"/>
            </a:pPr>
            <a:r>
              <a:rPr lang="en-US" sz="2200" dirty="0" smtClean="0"/>
              <a:t> leakage current versus bias (IV) —</a:t>
            </a:r>
            <a:r>
              <a:rPr lang="en-US" sz="2200" dirty="0"/>
              <a:t>&gt;</a:t>
            </a:r>
            <a:r>
              <a:rPr lang="en-US" sz="2200" dirty="0" smtClean="0"/>
              <a:t> maximum operating voltage</a:t>
            </a:r>
          </a:p>
          <a:p>
            <a:pPr lvl="1">
              <a:buFont typeface="Arial"/>
              <a:buChar char="•"/>
            </a:pPr>
            <a:r>
              <a:rPr lang="en-US" sz="2200" dirty="0" smtClean="0"/>
              <a:t> capacitance versus bias (CV) —&gt; bias required for full depletion</a:t>
            </a:r>
          </a:p>
          <a:p>
            <a:pPr>
              <a:spcBef>
                <a:spcPts val="600"/>
              </a:spcBef>
            </a:pPr>
            <a:r>
              <a:rPr lang="en-US" sz="2200" dirty="0" smtClean="0"/>
              <a:t>particle response</a:t>
            </a:r>
          </a:p>
          <a:p>
            <a:pPr lvl="1">
              <a:buFont typeface="Arial"/>
              <a:buChar char="•"/>
            </a:pPr>
            <a:r>
              <a:rPr lang="en-US" sz="2200" dirty="0" smtClean="0"/>
              <a:t> alpha particles from </a:t>
            </a:r>
            <a:r>
              <a:rPr lang="en-US" sz="2200" baseline="30000" dirty="0" smtClean="0"/>
              <a:t>244</a:t>
            </a:r>
            <a:r>
              <a:rPr lang="en-US" sz="2200" dirty="0" smtClean="0"/>
              <a:t>Cm source (5.8 </a:t>
            </a:r>
            <a:r>
              <a:rPr lang="en-US" sz="2200" dirty="0" err="1" smtClean="0"/>
              <a:t>MeV</a:t>
            </a:r>
            <a:r>
              <a:rPr lang="en-US" sz="2200" dirty="0" smtClean="0"/>
              <a:t> —&gt; 1.45 </a:t>
            </a:r>
            <a:r>
              <a:rPr lang="en-US" sz="2200" dirty="0" err="1" smtClean="0"/>
              <a:t>MeV/nuc</a:t>
            </a:r>
            <a:r>
              <a:rPr lang="en-US" sz="2200" dirty="0" smtClean="0"/>
              <a:t>)</a:t>
            </a:r>
          </a:p>
          <a:p>
            <a:pPr lvl="1">
              <a:buFont typeface="Arial"/>
              <a:buChar char="•"/>
            </a:pPr>
            <a:r>
              <a:rPr lang="en-US" sz="2200" dirty="0" smtClean="0"/>
              <a:t> accelerator beams of heavy ions</a:t>
            </a:r>
          </a:p>
          <a:p>
            <a:pPr>
              <a:spcBef>
                <a:spcPts val="600"/>
              </a:spcBef>
            </a:pPr>
            <a:r>
              <a:rPr lang="en-US" sz="2200" dirty="0" smtClean="0"/>
              <a:t>thickness characteristics</a:t>
            </a:r>
          </a:p>
          <a:p>
            <a:pPr lvl="1">
              <a:buFont typeface="Arial"/>
              <a:buChar char="•"/>
            </a:pPr>
            <a:r>
              <a:rPr lang="en-US" sz="2200" dirty="0" smtClean="0"/>
              <a:t> thickness and thickness uniformity inferred from particle response tests checked against expectations from SOI characteristics </a:t>
            </a:r>
          </a:p>
          <a:p>
            <a:pPr>
              <a:spcBef>
                <a:spcPts val="600"/>
              </a:spcBef>
            </a:pPr>
            <a:r>
              <a:rPr lang="en-US" sz="2200" dirty="0" smtClean="0"/>
              <a:t>stability in expected environment</a:t>
            </a:r>
          </a:p>
          <a:p>
            <a:pPr lvl="1">
              <a:buFont typeface="Arial"/>
              <a:buChar char="•"/>
            </a:pPr>
            <a:r>
              <a:rPr lang="en-US" sz="2200" dirty="0" smtClean="0"/>
              <a:t> thermal-vacuum life test at GSFC—our standard test for flight qualification of all silicon detectors</a:t>
            </a:r>
          </a:p>
          <a:p>
            <a:pPr lvl="1">
              <a:buFont typeface="Arial"/>
              <a:buChar char="•"/>
            </a:pPr>
            <a:r>
              <a:rPr lang="en-US" sz="2200" dirty="0" smtClean="0"/>
              <a:t> total dose testing using </a:t>
            </a:r>
            <a:r>
              <a:rPr lang="en-US" sz="2200" baseline="30000" dirty="0" smtClean="0"/>
              <a:t>60</a:t>
            </a:r>
            <a:r>
              <a:rPr lang="en-US" sz="2200" dirty="0" smtClean="0"/>
              <a:t>Co gamma-ray source at JPL</a:t>
            </a:r>
          </a:p>
          <a:p>
            <a:pPr>
              <a:spcBef>
                <a:spcPts val="600"/>
              </a:spcBef>
            </a:pPr>
            <a:r>
              <a:rPr lang="en-US" sz="2200" dirty="0" smtClean="0"/>
              <a:t>mechanical robustness</a:t>
            </a:r>
          </a:p>
          <a:p>
            <a:pPr lvl="1">
              <a:buFont typeface="Arial"/>
              <a:buChar char="•"/>
            </a:pPr>
            <a:r>
              <a:rPr lang="en-US" sz="2200" dirty="0" smtClean="0"/>
              <a:t> acoustic test of mechanical model made from thinned SOI </a:t>
            </a:r>
            <a:endParaRPr lang="en-US" sz="24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SPP ISIS PDR, DRAFT #1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96A9-48A9-7541-ADC2-34607785B89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2667" y="601133"/>
            <a:ext cx="3843866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 smtClean="0">
                <a:solidFill>
                  <a:srgbClr val="660066"/>
                </a:solidFill>
              </a:rPr>
              <a:t>PLACE-HOLDER SLIDE</a:t>
            </a:r>
          </a:p>
          <a:p>
            <a:pPr algn="ctr">
              <a:spcBef>
                <a:spcPts val="1800"/>
              </a:spcBef>
            </a:pPr>
            <a:r>
              <a:rPr lang="en-US" sz="3200" b="1" i="1" dirty="0" smtClean="0">
                <a:solidFill>
                  <a:srgbClr val="660066"/>
                </a:solidFill>
              </a:rPr>
              <a:t>Plots of electrical characteristics</a:t>
            </a:r>
          </a:p>
          <a:p>
            <a:pPr>
              <a:spcBef>
                <a:spcPts val="1800"/>
              </a:spcBef>
              <a:buFont typeface="Arial"/>
              <a:buChar char="•"/>
            </a:pPr>
            <a:r>
              <a:rPr lang="en-US" sz="3200" b="1" i="1" dirty="0" smtClean="0">
                <a:solidFill>
                  <a:srgbClr val="660066"/>
                </a:solidFill>
              </a:rPr>
              <a:t> IV </a:t>
            </a:r>
            <a:r>
              <a:rPr lang="en-US" sz="3200" b="1" i="1" dirty="0" err="1" smtClean="0">
                <a:solidFill>
                  <a:srgbClr val="660066"/>
                </a:solidFill>
              </a:rPr>
              <a:t>curve(s</a:t>
            </a:r>
            <a:r>
              <a:rPr lang="en-US" sz="3200" b="1" i="1" dirty="0" smtClean="0">
                <a:solidFill>
                  <a:srgbClr val="660066"/>
                </a:solidFill>
              </a:rPr>
              <a:t>)</a:t>
            </a:r>
          </a:p>
          <a:p>
            <a:pPr>
              <a:spcBef>
                <a:spcPts val="1800"/>
              </a:spcBef>
              <a:buFont typeface="Arial"/>
              <a:buChar char="•"/>
            </a:pPr>
            <a:r>
              <a:rPr lang="en-US" sz="3200" b="1" i="1" dirty="0" smtClean="0">
                <a:solidFill>
                  <a:srgbClr val="660066"/>
                </a:solidFill>
              </a:rPr>
              <a:t> CV </a:t>
            </a:r>
            <a:r>
              <a:rPr lang="en-US" sz="3200" b="1" i="1" dirty="0" err="1" smtClean="0">
                <a:solidFill>
                  <a:srgbClr val="660066"/>
                </a:solidFill>
              </a:rPr>
              <a:t>curve(s</a:t>
            </a:r>
            <a:r>
              <a:rPr lang="en-US" sz="3200" b="1" i="1" dirty="0">
                <a:solidFill>
                  <a:srgbClr val="660066"/>
                </a:solidFill>
              </a:rPr>
              <a:t>)</a:t>
            </a:r>
            <a:endParaRPr lang="en-US" sz="3200" b="1" i="1" dirty="0" smtClean="0">
              <a:solidFill>
                <a:srgbClr val="660066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750223" y="3727770"/>
            <a:ext cx="3733800" cy="2232660"/>
            <a:chOff x="4750223" y="3727770"/>
            <a:chExt cx="3733800" cy="2232660"/>
          </a:xfrm>
        </p:grpSpPr>
        <p:pic>
          <p:nvPicPr>
            <p:cNvPr id="4" name="Picture 3" descr="3053-3A Solar Probe Plus cvplot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50223" y="3727770"/>
              <a:ext cx="3733800" cy="223266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814245" y="4521946"/>
              <a:ext cx="26697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full-depletion voltage ~2V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41333" y="601133"/>
            <a:ext cx="3742690" cy="2631440"/>
            <a:chOff x="4741333" y="601133"/>
            <a:chExt cx="3742690" cy="2631440"/>
          </a:xfrm>
        </p:grpSpPr>
        <p:pic>
          <p:nvPicPr>
            <p:cNvPr id="3" name="Picture 2" descr="3053-3A Solar Probe Plus L0 IV total 11jul13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1333" y="601133"/>
              <a:ext cx="3742690" cy="263144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866206" y="2343628"/>
              <a:ext cx="26178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breakdown voltage &gt; 25V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SPP ISIS PDR, DRAFT #1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96A9-48A9-7541-ADC2-34607785B89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1133"/>
            <a:ext cx="3979333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 smtClean="0">
                <a:solidFill>
                  <a:srgbClr val="660066"/>
                </a:solidFill>
              </a:rPr>
              <a:t>PLACE-HOLDER SLIDE</a:t>
            </a:r>
          </a:p>
          <a:p>
            <a:pPr algn="ctr">
              <a:spcBef>
                <a:spcPts val="1800"/>
              </a:spcBef>
            </a:pPr>
            <a:r>
              <a:rPr lang="en-US" sz="3200" b="1" i="1" dirty="0" smtClean="0">
                <a:solidFill>
                  <a:srgbClr val="660066"/>
                </a:solidFill>
              </a:rPr>
              <a:t>Acoustic Test of Mechanical Sample L0</a:t>
            </a:r>
          </a:p>
        </p:txBody>
      </p:sp>
      <p:pic>
        <p:nvPicPr>
          <p:cNvPr id="11" name="Picture 10" descr="121_21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533" y="118520"/>
            <a:ext cx="4608576" cy="345643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531573" y="3743019"/>
            <a:ext cx="4513536" cy="2553818"/>
            <a:chOff x="4531573" y="3743019"/>
            <a:chExt cx="4513536" cy="2553818"/>
          </a:xfrm>
        </p:grpSpPr>
        <p:pic>
          <p:nvPicPr>
            <p:cNvPr id="9" name="Picture 8" descr="121_2126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0063" y="3743019"/>
              <a:ext cx="2835046" cy="255381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531573" y="4682880"/>
              <a:ext cx="156803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silicon membrane</a:t>
              </a:r>
            </a:p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10 </a:t>
              </a:r>
              <a:r>
                <a:rPr lang="en-US" sz="1400" dirty="0" err="1" smtClean="0">
                  <a:solidFill>
                    <a:srgbClr val="FF0000"/>
                  </a:solidFill>
                </a:rPr>
                <a:t>μm</a:t>
              </a:r>
              <a:r>
                <a:rPr lang="en-US" sz="1400" dirty="0" smtClean="0">
                  <a:solidFill>
                    <a:srgbClr val="FF0000"/>
                  </a:solidFill>
                </a:rPr>
                <a:t> thick</a:t>
              </a:r>
            </a:p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~3.4 cm diameter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004564" y="4898880"/>
              <a:ext cx="1442823" cy="31104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33741" y="2671661"/>
            <a:ext cx="4233673" cy="3743948"/>
            <a:chOff x="133741" y="2861741"/>
            <a:chExt cx="4233673" cy="3743948"/>
          </a:xfrm>
        </p:grpSpPr>
        <p:pic>
          <p:nvPicPr>
            <p:cNvPr id="8" name="Picture 7" descr="Caltech-016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3741" y="2861741"/>
              <a:ext cx="4233672" cy="343509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33742" y="6236357"/>
              <a:ext cx="4233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highest test level: 145 dB = SPP spec + 8 dB</a:t>
              </a:r>
              <a:endParaRPr lang="en-US" dirty="0"/>
            </a:p>
          </p:txBody>
        </p:sp>
      </p:grp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SPP ISIS PDR, DRAFT #1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96A9-48A9-7541-ADC2-34607785B89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533" y="372533"/>
            <a:ext cx="3920067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 smtClean="0">
                <a:solidFill>
                  <a:srgbClr val="660066"/>
                </a:solidFill>
              </a:rPr>
              <a:t>POSSIBLE PLACE-HOLDER SLIDE</a:t>
            </a:r>
          </a:p>
          <a:p>
            <a:pPr algn="ctr">
              <a:spcBef>
                <a:spcPts val="1800"/>
              </a:spcBef>
            </a:pPr>
            <a:r>
              <a:rPr lang="en-US" sz="3200" b="1" i="1" dirty="0" smtClean="0">
                <a:solidFill>
                  <a:srgbClr val="660066"/>
                </a:solidFill>
              </a:rPr>
              <a:t>PLOTS OF PARTICLE TEST RESULTS—ALPHAS</a:t>
            </a:r>
          </a:p>
          <a:p>
            <a:pPr>
              <a:spcBef>
                <a:spcPts val="1800"/>
              </a:spcBef>
            </a:pPr>
            <a:r>
              <a:rPr lang="en-US" sz="2000" b="1" i="1" dirty="0" smtClean="0">
                <a:solidFill>
                  <a:srgbClr val="660066"/>
                </a:solidFill>
              </a:rPr>
              <a:t>He mass histogram made using alpha particles—comparison with expected resolution</a:t>
            </a:r>
          </a:p>
          <a:p>
            <a:pPr>
              <a:spcBef>
                <a:spcPts val="1800"/>
              </a:spcBef>
            </a:pPr>
            <a:r>
              <a:rPr lang="en-US" sz="2000" b="1" i="1" dirty="0" smtClean="0">
                <a:solidFill>
                  <a:srgbClr val="660066"/>
                </a:solidFill>
              </a:rPr>
              <a:t>Possibly easier alternative to consider:</a:t>
            </a:r>
          </a:p>
          <a:p>
            <a:pPr>
              <a:spcBef>
                <a:spcPts val="600"/>
              </a:spcBef>
              <a:buFont typeface="Arial"/>
              <a:buChar char="•"/>
            </a:pPr>
            <a:r>
              <a:rPr lang="en-US" sz="2000" b="1" i="1" dirty="0" smtClean="0">
                <a:solidFill>
                  <a:srgbClr val="660066"/>
                </a:solidFill>
              </a:rPr>
              <a:t> mono-energetic alpha particle ΔE and E’ distributions compared with expectations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28186" y="2903964"/>
            <a:ext cx="4528185" cy="3467160"/>
            <a:chOff x="4528186" y="2903964"/>
            <a:chExt cx="4528185" cy="3467160"/>
          </a:xfrm>
        </p:grpSpPr>
        <p:pic>
          <p:nvPicPr>
            <p:cNvPr id="3" name="Picture 2" descr="55957_G1_Pix1_5V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28186" y="3304074"/>
              <a:ext cx="4528185" cy="306705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080000" y="2903964"/>
              <a:ext cx="3835401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NOTE: these data are not from EPI-Hi detectors;  they are from a LBNL pre-prototype detector (15μm thick, 1cm</a:t>
              </a:r>
              <a:r>
                <a:rPr lang="en-US" sz="1000" baseline="30000" dirty="0" smtClean="0"/>
                <a:t>2</a:t>
              </a:r>
              <a:r>
                <a:rPr lang="en-US" sz="1000" dirty="0" smtClean="0"/>
                <a:t> active area, 4 pixels)</a:t>
              </a:r>
              <a:endParaRPr lang="en-US" sz="10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294371" y="487680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calibration </a:t>
              </a:r>
              <a:r>
                <a:rPr lang="en-US" sz="1000" dirty="0" err="1" smtClean="0"/>
                <a:t>pulser</a:t>
              </a:r>
              <a:endParaRPr lang="en-US" sz="1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29633" y="4453471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aseline="30000" dirty="0" smtClean="0"/>
                <a:t>241</a:t>
              </a:r>
              <a:r>
                <a:rPr lang="en-US" sz="1000" dirty="0" smtClean="0"/>
                <a:t>Am alpha ΔE</a:t>
              </a:r>
              <a:endParaRPr lang="en-US" sz="1000" dirty="0"/>
            </a:p>
          </p:txBody>
        </p:sp>
      </p:grp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SPP ISIS PDR, DRAFT #1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96A9-48A9-7541-ADC2-34607785B89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800" y="601133"/>
            <a:ext cx="397086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 smtClean="0">
                <a:solidFill>
                  <a:srgbClr val="660066"/>
                </a:solidFill>
              </a:rPr>
              <a:t>PLACE-HOLDER SLIDE</a:t>
            </a:r>
          </a:p>
          <a:p>
            <a:pPr algn="ctr">
              <a:spcBef>
                <a:spcPts val="1800"/>
              </a:spcBef>
            </a:pPr>
            <a:r>
              <a:rPr lang="en-US" sz="3200" b="1" i="1" dirty="0" smtClean="0">
                <a:solidFill>
                  <a:srgbClr val="660066"/>
                </a:solidFill>
              </a:rPr>
              <a:t>PLOTS OF PARTICLE TEST RESULTS—HEAVY IONS</a:t>
            </a:r>
          </a:p>
          <a:p>
            <a:pPr>
              <a:spcBef>
                <a:spcPts val="1800"/>
              </a:spcBef>
              <a:buFont typeface="Arial"/>
              <a:buChar char="•"/>
            </a:pPr>
            <a:r>
              <a:rPr lang="en-US" sz="3200" b="1" i="1" dirty="0" smtClean="0">
                <a:solidFill>
                  <a:srgbClr val="660066"/>
                </a:solidFill>
              </a:rPr>
              <a:t> ΔE vs. E’ cross plot showing element tracks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681834" y="482595"/>
            <a:ext cx="4156710" cy="4509775"/>
            <a:chOff x="4681834" y="482595"/>
            <a:chExt cx="4156710" cy="4509775"/>
          </a:xfrm>
        </p:grpSpPr>
        <p:pic>
          <p:nvPicPr>
            <p:cNvPr id="3" name="Picture 2" descr="lbnl013_01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81834" y="965200"/>
              <a:ext cx="4156710" cy="402717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341812" y="482595"/>
              <a:ext cx="3353456" cy="55399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NOTE: these data are not from EPI-Hi detectors;  they are from 2007 test of </a:t>
              </a:r>
              <a:r>
                <a:rPr lang="en-US" sz="1000" dirty="0" err="1" smtClean="0"/>
                <a:t>Ortec</a:t>
              </a:r>
              <a:r>
                <a:rPr lang="en-US" sz="1000" dirty="0" smtClean="0"/>
                <a:t> thin surface barrier detectors at the LBNL 88-inch cyclotron</a:t>
              </a:r>
              <a:endParaRPr lang="en-US" sz="1000" dirty="0"/>
            </a:p>
          </p:txBody>
        </p:sp>
      </p:grp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SPP ISIS PDR, DRAFT #1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96A9-48A9-7541-ADC2-34607785B89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1" y="210027"/>
            <a:ext cx="8170332" cy="3339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Transition to Flight</a:t>
            </a:r>
            <a:endParaRPr lang="en-US" sz="2200" dirty="0" smtClean="0"/>
          </a:p>
          <a:p>
            <a:pPr>
              <a:spcBef>
                <a:spcPts val="600"/>
              </a:spcBef>
              <a:buFont typeface="Arial"/>
              <a:buChar char="•"/>
            </a:pPr>
            <a:r>
              <a:rPr lang="en-US" sz="2200" dirty="0" smtClean="0"/>
              <a:t> extend selected prototype tests to cover</a:t>
            </a:r>
            <a:r>
              <a:rPr lang="en-US" sz="2200" dirty="0" smtClean="0"/>
              <a:t> additional </a:t>
            </a:r>
            <a:r>
              <a:rPr lang="en-US" sz="2200" dirty="0" smtClean="0"/>
              <a:t>detectors that have been fabricated in phase B—determine whether there are any detector-to-detector differences that might affect</a:t>
            </a:r>
          </a:p>
          <a:p>
            <a:pPr lvl="1">
              <a:spcBef>
                <a:spcPts val="600"/>
              </a:spcBef>
              <a:buFont typeface="Arial"/>
              <a:buChar char="•"/>
            </a:pPr>
            <a:r>
              <a:rPr lang="en-US" sz="2200" dirty="0" smtClean="0"/>
              <a:t> yield</a:t>
            </a:r>
          </a:p>
          <a:p>
            <a:pPr lvl="1">
              <a:spcBef>
                <a:spcPts val="600"/>
              </a:spcBef>
              <a:buFont typeface="Arial"/>
              <a:buChar char="•"/>
            </a:pPr>
            <a:r>
              <a:rPr lang="en-US" sz="2200" dirty="0"/>
              <a:t> </a:t>
            </a:r>
            <a:r>
              <a:rPr lang="en-US" sz="2200" dirty="0" smtClean="0"/>
              <a:t>selection of manufacturer for flight detectors</a:t>
            </a:r>
          </a:p>
          <a:p>
            <a:pPr lvl="1">
              <a:spcBef>
                <a:spcPts val="600"/>
              </a:spcBef>
              <a:buFont typeface="Arial"/>
              <a:buChar char="•"/>
            </a:pPr>
            <a:r>
              <a:rPr lang="en-US" sz="2200" dirty="0"/>
              <a:t> </a:t>
            </a:r>
            <a:r>
              <a:rPr lang="en-US" sz="2200" dirty="0" smtClean="0"/>
              <a:t>test program needed for flight devices</a:t>
            </a:r>
          </a:p>
          <a:p>
            <a:pPr>
              <a:spcBef>
                <a:spcPts val="600"/>
              </a:spcBef>
              <a:buFont typeface="Arial"/>
              <a:buChar char="•"/>
            </a:pPr>
            <a:r>
              <a:rPr lang="en-US" sz="2200" dirty="0" smtClean="0"/>
              <a:t> select manufacturer for flight detectors</a:t>
            </a:r>
            <a:endParaRPr lang="en-US" sz="24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SPP ISIS PDR, DRAFT #1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96A9-48A9-7541-ADC2-34607785B89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9733" y="609600"/>
            <a:ext cx="76030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Outline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objective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approach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development strategy and status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fidelity of test article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test performed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transition to flight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SPP ISIS PDR, DRAFT #1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96A9-48A9-7541-ADC2-34607785B89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9733" y="364067"/>
            <a:ext cx="7603067" cy="5478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Objective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Develop new approach to fabricating multi-element ion-implanted silicon solid-state detectors thinner than ~30μm with the following features:</a:t>
            </a:r>
          </a:p>
          <a:p>
            <a:pPr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 thicknesses in the range ~10 to 30 </a:t>
            </a:r>
            <a:r>
              <a:rPr lang="en-US" sz="2400" dirty="0" err="1" smtClean="0"/>
              <a:t>μm</a:t>
            </a:r>
            <a:endParaRPr lang="en-US" sz="2400" dirty="0" smtClean="0"/>
          </a:p>
          <a:p>
            <a:pPr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 good control of absolute thickness and detector-to-detector variation (±1 </a:t>
            </a:r>
            <a:r>
              <a:rPr lang="en-US" sz="2400" dirty="0" err="1" smtClean="0"/>
              <a:t>μm</a:t>
            </a:r>
            <a:r>
              <a:rPr lang="en-US" sz="2400" dirty="0" smtClean="0"/>
              <a:t>)</a:t>
            </a:r>
          </a:p>
          <a:p>
            <a:pPr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 good thickness uniformity (~0.2% or better </a:t>
            </a:r>
            <a:r>
              <a:rPr lang="en-US" sz="2400" dirty="0" err="1" smtClean="0"/>
              <a:t>rms</a:t>
            </a:r>
            <a:r>
              <a:rPr lang="en-US" sz="2400" dirty="0" smtClean="0"/>
              <a:t> variation) to allow good species resolution (e.g., He isotope separation)</a:t>
            </a:r>
          </a:p>
          <a:p>
            <a:pPr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  mechanical robustness to provide good manufacturing yield and to survive launch environment without breaking</a:t>
            </a:r>
          </a:p>
          <a:p>
            <a:pPr>
              <a:buFont typeface="Arial"/>
              <a:buChar char="•"/>
            </a:pPr>
            <a:endParaRPr lang="en-US" sz="24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SPP ISIS PDR, DRAFT #1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96A9-48A9-7541-ADC2-34607785B89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9733" y="228600"/>
            <a:ext cx="7603067" cy="6217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Approach</a:t>
            </a:r>
            <a:endParaRPr lang="en-US" sz="2400" dirty="0" smtClean="0"/>
          </a:p>
          <a:p>
            <a:pPr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 fabrication based on commercial silicon-on-insulator wafers (SOI)</a:t>
            </a:r>
          </a:p>
          <a:p>
            <a:pPr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 detector </a:t>
            </a:r>
            <a:r>
              <a:rPr lang="en-US" sz="2400" dirty="0" err="1" smtClean="0"/>
              <a:t>pn</a:t>
            </a:r>
            <a:r>
              <a:rPr lang="en-US" sz="2400" dirty="0" smtClean="0"/>
              <a:t> junctions produced on device layer of SOI using conventional ion-implantation technology</a:t>
            </a:r>
          </a:p>
          <a:p>
            <a:pPr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 supporting handle layer etched away under portion of the wafer containing detector active area</a:t>
            </a:r>
          </a:p>
          <a:p>
            <a:pPr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 thin SiO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interface between the two wafers acts as etch stop that makes thickness control and uniformity independent of etch rate variations</a:t>
            </a:r>
          </a:p>
          <a:p>
            <a:pPr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 remaining thick “picture frame” immediately outside the thinned region provides robust mechanical support and avoids the need to </a:t>
            </a:r>
            <a:r>
              <a:rPr lang="en-US" sz="2400" dirty="0" err="1" smtClean="0"/>
              <a:t>wirebond</a:t>
            </a:r>
            <a:r>
              <a:rPr lang="en-US" sz="2400" dirty="0" smtClean="0"/>
              <a:t> to the fragile thin membrane </a:t>
            </a:r>
          </a:p>
          <a:p>
            <a:pPr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 production of </a:t>
            </a:r>
            <a:r>
              <a:rPr lang="en-US" sz="2400" dirty="0" err="1" smtClean="0"/>
              <a:t>ohmic</a:t>
            </a:r>
            <a:r>
              <a:rPr lang="en-US" sz="2400" dirty="0" smtClean="0"/>
              <a:t> contact  and dicing into individual detectors done after thinning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SPP ISIS PDR, DRAFT #1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96A9-48A9-7541-ADC2-34607785B89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33854" y="592661"/>
            <a:ext cx="8983128" cy="5738003"/>
            <a:chOff x="-355600" y="592661"/>
            <a:chExt cx="8983128" cy="5738003"/>
          </a:xfrm>
        </p:grpSpPr>
        <p:pic>
          <p:nvPicPr>
            <p:cNvPr id="3" name="Picture 2" descr="soi_process_steps001.tif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93792" y="872067"/>
              <a:ext cx="2164080" cy="539496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741320" y="819657"/>
              <a:ext cx="33612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silicon-on-insulator (SOI) wafer, commercial product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49788" y="1803400"/>
              <a:ext cx="335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ion implant to produce diode </a:t>
              </a:r>
              <a:r>
                <a:rPr lang="en-US" dirty="0" err="1" smtClean="0"/>
                <a:t>pn</a:t>
              </a:r>
              <a:r>
                <a:rPr lang="en-US" dirty="0" smtClean="0"/>
                <a:t> junctions on device layer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49787" y="2797198"/>
              <a:ext cx="38777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wet etch to remove handle layer under active area—oxide acts as etch stop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49788" y="3762400"/>
              <a:ext cx="335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etch away oxide from underneath active area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49787" y="4744535"/>
              <a:ext cx="335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ion implant from back to produce detector’s </a:t>
              </a:r>
              <a:r>
                <a:rPr lang="en-US" dirty="0" err="1" smtClean="0"/>
                <a:t>ohmic</a:t>
              </a:r>
              <a:r>
                <a:rPr lang="en-US" dirty="0" smtClean="0"/>
                <a:t> contact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49786" y="5684333"/>
              <a:ext cx="38777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dice wafer into individual thin detectors with thick supporting frames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355600" y="592661"/>
              <a:ext cx="21590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thin device wafer</a:t>
              </a:r>
            </a:p>
            <a:p>
              <a:pPr algn="r"/>
              <a:r>
                <a:rPr lang="en-US" dirty="0" smtClean="0"/>
                <a:t>buried oxide</a:t>
              </a:r>
            </a:p>
            <a:p>
              <a:pPr algn="r"/>
              <a:r>
                <a:rPr lang="en-US" dirty="0" smtClean="0"/>
                <a:t>thick  handle wafer</a:t>
              </a:r>
              <a:endParaRPr lang="en-US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1794932" y="1048266"/>
              <a:ext cx="7874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1794926" y="1236133"/>
              <a:ext cx="787406" cy="1084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777992" y="819677"/>
              <a:ext cx="787406" cy="1523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-16940" y="1661069"/>
              <a:ext cx="1837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 smtClean="0"/>
                <a:t>photoresist</a:t>
              </a:r>
              <a:r>
                <a:rPr lang="en-US" dirty="0" smtClean="0"/>
                <a:t> mask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1777992" y="1888070"/>
              <a:ext cx="78740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82602" y="3108065"/>
              <a:ext cx="138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nitride mask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1803423" y="3329004"/>
              <a:ext cx="78740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2328333" y="177800"/>
            <a:ext cx="6620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Thin Silicon Detector Fabrication Process Summary</a:t>
            </a:r>
            <a:endParaRPr lang="en-US" sz="2400" dirty="0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SPP ISIS PDR, DRAFT #1</a:t>
            </a:r>
            <a:endParaRPr lang="en-US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96A9-48A9-7541-ADC2-34607785B89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3600" y="601133"/>
            <a:ext cx="7679267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 smtClean="0">
                <a:solidFill>
                  <a:srgbClr val="660066"/>
                </a:solidFill>
              </a:rPr>
              <a:t>PLACE-HOLDER SLIDE</a:t>
            </a:r>
          </a:p>
          <a:p>
            <a:pPr algn="ctr">
              <a:spcBef>
                <a:spcPts val="1800"/>
              </a:spcBef>
            </a:pPr>
            <a:r>
              <a:rPr lang="en-US" sz="3200" b="1" i="1" dirty="0" smtClean="0">
                <a:solidFill>
                  <a:srgbClr val="660066"/>
                </a:solidFill>
              </a:rPr>
              <a:t>SOI THICKNESS CHARACTERISTICS:</a:t>
            </a:r>
          </a:p>
          <a:p>
            <a:pPr>
              <a:spcBef>
                <a:spcPts val="1800"/>
              </a:spcBef>
              <a:buFont typeface="Arial"/>
              <a:buChar char="•"/>
            </a:pPr>
            <a:r>
              <a:rPr lang="en-US" sz="3200" b="1" i="1" dirty="0" smtClean="0">
                <a:solidFill>
                  <a:srgbClr val="660066"/>
                </a:solidFill>
              </a:rPr>
              <a:t> THICKNESS COMPARISON BETWEEN THINNED TEST SAMPLES OF SOI AND CONVENTIONAL (STEREO/LET) DETECTORS</a:t>
            </a:r>
          </a:p>
          <a:p>
            <a:pPr>
              <a:spcBef>
                <a:spcPts val="1800"/>
              </a:spcBef>
              <a:buFont typeface="Arial"/>
              <a:buChar char="•"/>
            </a:pPr>
            <a:r>
              <a:rPr lang="en-US" sz="3200" b="1" i="1" dirty="0" smtClean="0">
                <a:solidFill>
                  <a:srgbClr val="660066"/>
                </a:solidFill>
              </a:rPr>
              <a:t> MANUFACTURER DATA ON THICKNESS UNIFORMITY OF SOI PURCHASED FOR EPI-Hi THIN DETECTOR DEVELOPMENT</a:t>
            </a:r>
            <a:endParaRPr lang="en-US" sz="3200" b="1" i="1" dirty="0">
              <a:solidFill>
                <a:srgbClr val="6600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SPP ISIS PDR, DRAFT #1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96A9-48A9-7541-ADC2-34607785B89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9733" y="228600"/>
            <a:ext cx="7603067" cy="6601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Development Strategy and Status</a:t>
            </a:r>
            <a:endParaRPr lang="en-US" sz="2400" dirty="0" smtClean="0"/>
          </a:p>
          <a:p>
            <a:pPr>
              <a:spcBef>
                <a:spcPts val="600"/>
              </a:spcBef>
            </a:pPr>
            <a:r>
              <a:rPr lang="en-US" sz="2200" u="sng" dirty="0" smtClean="0"/>
              <a:t>Background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prototyping studies carried out by a collaboration between LBNL (diode fabrication) and Caltech/JPL since 2003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prior Caltech/JPL collaboration with Micron Semiconductor (Lancing, Sussex, England) allowed them to develop the capability for making thin, supported detectors from conventional silicon wafers;  thickness control and uniformity were did not meet specifications</a:t>
            </a:r>
          </a:p>
          <a:p>
            <a:pPr>
              <a:spcBef>
                <a:spcPts val="600"/>
              </a:spcBef>
            </a:pPr>
            <a:r>
              <a:rPr lang="en-US" sz="2200" u="sng" dirty="0" smtClean="0"/>
              <a:t>Phase B Activity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efforts to prototype EPI-Hi thin detectors from SOI wafers has been funded during phase B both at Micron and LBNL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testing and evaluation being carried out by the manufacturers and by Caltech/JPL and GSFC</a:t>
            </a:r>
          </a:p>
          <a:p>
            <a:pPr>
              <a:spcBef>
                <a:spcPts val="600"/>
              </a:spcBef>
            </a:pPr>
            <a:r>
              <a:rPr lang="en-US" sz="2200" u="sng" dirty="0" smtClean="0"/>
              <a:t>Flight Detectors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plan to down-select to a single source for flight detectors based on test results</a:t>
            </a:r>
          </a:p>
          <a:p>
            <a:pPr>
              <a:buFont typeface="Arial"/>
              <a:buChar char="•"/>
            </a:pPr>
            <a:endParaRPr lang="en-US" sz="24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SPP ISIS PDR, DRAFT #1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96A9-48A9-7541-ADC2-34607785B89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1" y="296333"/>
            <a:ext cx="4732006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 smtClean="0">
                <a:solidFill>
                  <a:srgbClr val="660066"/>
                </a:solidFill>
              </a:rPr>
              <a:t>PLACE-HOLDER SLIDE</a:t>
            </a:r>
          </a:p>
          <a:p>
            <a:pPr algn="ctr">
              <a:spcBef>
                <a:spcPts val="600"/>
              </a:spcBef>
            </a:pPr>
            <a:r>
              <a:rPr lang="en-US" sz="2400" b="1" i="1" dirty="0" smtClean="0">
                <a:solidFill>
                  <a:srgbClr val="660066"/>
                </a:solidFill>
              </a:rPr>
              <a:t>Photograph of Thin Detectors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1" y="5455619"/>
            <a:ext cx="4732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b="1" i="1" dirty="0" smtClean="0">
                <a:solidFill>
                  <a:srgbClr val="660066"/>
                </a:solidFill>
              </a:rPr>
              <a:t>Labeling needed:</a:t>
            </a:r>
          </a:p>
          <a:p>
            <a:pPr>
              <a:buFont typeface="Arial"/>
              <a:buChar char="•"/>
            </a:pPr>
            <a:r>
              <a:rPr lang="en-US" b="1" i="1" dirty="0" smtClean="0">
                <a:solidFill>
                  <a:srgbClr val="660066"/>
                </a:solidFill>
              </a:rPr>
              <a:t> dimension</a:t>
            </a:r>
          </a:p>
          <a:p>
            <a:pPr>
              <a:buFont typeface="Arial"/>
              <a:buChar char="•"/>
            </a:pPr>
            <a:r>
              <a:rPr lang="en-US" b="1" i="1" dirty="0" smtClean="0">
                <a:solidFill>
                  <a:srgbClr val="660066"/>
                </a:solidFill>
              </a:rPr>
              <a:t> location of active area</a:t>
            </a:r>
          </a:p>
          <a:p>
            <a:pPr>
              <a:buFont typeface="Arial"/>
              <a:buChar char="•"/>
            </a:pPr>
            <a:r>
              <a:rPr lang="en-US" b="1" i="1" dirty="0" smtClean="0">
                <a:solidFill>
                  <a:srgbClr val="660066"/>
                </a:solidFill>
              </a:rPr>
              <a:t> comment about waviness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282339" y="818403"/>
            <a:ext cx="3583305" cy="5237381"/>
            <a:chOff x="5282339" y="818403"/>
            <a:chExt cx="3583305" cy="5237381"/>
          </a:xfrm>
        </p:grpSpPr>
        <p:pic>
          <p:nvPicPr>
            <p:cNvPr id="3" name="Picture 2" descr="L0 image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82339" y="1464734"/>
              <a:ext cx="3583305" cy="459105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367009" y="818403"/>
              <a:ext cx="34808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L0 Detector from</a:t>
              </a:r>
            </a:p>
            <a:p>
              <a:pPr algn="ctr"/>
              <a:r>
                <a:rPr lang="en-US" dirty="0" err="1" smtClean="0"/>
                <a:t>MIcron</a:t>
              </a:r>
              <a:r>
                <a:rPr lang="en-US" dirty="0" smtClean="0"/>
                <a:t> Semiconductor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28658" y="1698173"/>
            <a:ext cx="2367142" cy="3444154"/>
            <a:chOff x="2128658" y="2358599"/>
            <a:chExt cx="2367142" cy="3444154"/>
          </a:xfrm>
        </p:grpSpPr>
        <p:pic>
          <p:nvPicPr>
            <p:cNvPr id="5" name="Picture 4" descr="DSC_0165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1354" y="2727931"/>
              <a:ext cx="2199437" cy="307482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128658" y="2358599"/>
              <a:ext cx="2367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L1 Detector from LBNL</a:t>
              </a:r>
              <a:endParaRPr lang="en-US" dirty="0"/>
            </a:p>
          </p:txBody>
        </p:sp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SPP ISIS PDR, DRAFT #1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96A9-48A9-7541-ADC2-34607785B89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000" y="601133"/>
            <a:ext cx="3869267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 smtClean="0">
                <a:solidFill>
                  <a:srgbClr val="660066"/>
                </a:solidFill>
              </a:rPr>
              <a:t>PLACE-HOLDER SLIDE</a:t>
            </a:r>
          </a:p>
          <a:p>
            <a:pPr algn="ctr">
              <a:spcBef>
                <a:spcPts val="1800"/>
              </a:spcBef>
            </a:pPr>
            <a:r>
              <a:rPr lang="en-US" sz="3200" b="1" i="1" dirty="0" smtClean="0">
                <a:solidFill>
                  <a:srgbClr val="660066"/>
                </a:solidFill>
              </a:rPr>
              <a:t>Photograph of SOI wafer after thinning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SPP ISIS PDR, DRAFT #1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96A9-48A9-7541-ADC2-34607785B89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1175</Words>
  <Application>Microsoft Macintosh PowerPoint</Application>
  <PresentationFormat>On-screen Show (4:3)</PresentationFormat>
  <Paragraphs>142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JPL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 Wiedenbeck</dc:creator>
  <cp:lastModifiedBy>Mark Wiedenbeck</cp:lastModifiedBy>
  <cp:revision>41</cp:revision>
  <dcterms:created xsi:type="dcterms:W3CDTF">2013-09-17T00:26:31Z</dcterms:created>
  <dcterms:modified xsi:type="dcterms:W3CDTF">2013-09-17T01:02:04Z</dcterms:modified>
</cp:coreProperties>
</file>