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85" r:id="rId4"/>
    <p:sldId id="286" r:id="rId5"/>
    <p:sldId id="298" r:id="rId6"/>
    <p:sldId id="297" r:id="rId7"/>
    <p:sldId id="296" r:id="rId8"/>
    <p:sldId id="302" r:id="rId9"/>
    <p:sldId id="281" r:id="rId10"/>
    <p:sldId id="288" r:id="rId11"/>
    <p:sldId id="300" r:id="rId12"/>
    <p:sldId id="301" r:id="rId13"/>
    <p:sldId id="295" r:id="rId14"/>
    <p:sldId id="299" r:id="rId15"/>
    <p:sldId id="289" r:id="rId16"/>
    <p:sldId id="304" r:id="rId17"/>
    <p:sldId id="306" r:id="rId18"/>
    <p:sldId id="307" r:id="rId19"/>
    <p:sldId id="303" r:id="rId20"/>
    <p:sldId id="30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367680-F73E-8C49-8351-B97DC854E99E}" type="datetimeFigureOut">
              <a:rPr lang="en-US" smtClean="0"/>
              <a:pPr/>
              <a:t>10/14/13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3DFB4-B3B8-474F-9669-529130D2DC3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B1EC3-8376-D144-9FBC-4FC8FA7D274C}" type="datetimeFigureOut">
              <a:rPr lang="en-US" smtClean="0"/>
              <a:pPr/>
              <a:t>10/14/13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51DD5-615E-7D46-8C43-DCF8F5CC7EB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MW  14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14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14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14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MW  14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MW  14 Oct 2013</a:t>
            </a:r>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Slide Number Placeholder 8"/>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MW  14 Oct 2013</a:t>
            </a:r>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Slide Number Placeholder 4"/>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MW  14 Oct 2013</a:t>
            </a:r>
            <a:endParaRPr lang="en-US"/>
          </a:p>
        </p:txBody>
      </p:sp>
      <p:sp>
        <p:nvSpPr>
          <p:cNvPr id="3" name="Footer Placeholder 2"/>
          <p:cNvSpPr>
            <a:spLocks noGrp="1"/>
          </p:cNvSpPr>
          <p:nvPr>
            <p:ph type="ftr" sz="quarter" idx="11"/>
          </p:nvPr>
        </p:nvSpPr>
        <p:spPr/>
        <p:txBody>
          <a:bodyPr/>
          <a:lstStyle/>
          <a:p>
            <a:r>
              <a:rPr lang="en-US" smtClean="0"/>
              <a:t>SPP/ISIS PDR: EPI-Hi Sensor Draft Slides</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MW  14 Oct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SPP/ISIS PDR: EPI-Hi Sensor Draft Slides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96A9-48A9-7541-ADC2-34607785B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tiff"/><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tiff"/><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43000" y="880533"/>
            <a:ext cx="6747933" cy="707886"/>
          </a:xfrm>
          <a:prstGeom prst="rect">
            <a:avLst/>
          </a:prstGeom>
          <a:noFill/>
        </p:spPr>
        <p:txBody>
          <a:bodyPr wrap="square" rtlCol="0">
            <a:spAutoFit/>
          </a:bodyPr>
          <a:lstStyle/>
          <a:p>
            <a:pPr algn="ctr"/>
            <a:r>
              <a:rPr lang="en-US" sz="4000" dirty="0" smtClean="0"/>
              <a:t>EPI-Hi Sensor System</a:t>
            </a:r>
            <a:endParaRPr lang="en-US" sz="40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14 Oct 2013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03200"/>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Species Coverage / Elemental Composition</a:t>
            </a:r>
          </a:p>
        </p:txBody>
      </p:sp>
      <p:sp>
        <p:nvSpPr>
          <p:cNvPr id="17" name="TextBox 16"/>
          <p:cNvSpPr txBox="1"/>
          <p:nvPr/>
        </p:nvSpPr>
        <p:spPr>
          <a:xfrm>
            <a:off x="5232400" y="1218863"/>
            <a:ext cx="3606801" cy="4678205"/>
          </a:xfrm>
          <a:prstGeom prst="rect">
            <a:avLst/>
          </a:prstGeom>
          <a:noFill/>
        </p:spPr>
        <p:txBody>
          <a:bodyPr wrap="square" rtlCol="0">
            <a:spAutoFit/>
          </a:bodyPr>
          <a:lstStyle/>
          <a:p>
            <a:pPr>
              <a:buFont typeface="Arial"/>
              <a:buChar char="•"/>
            </a:pPr>
            <a:r>
              <a:rPr lang="en-US" dirty="0" smtClean="0"/>
              <a:t> Energy loss measurements from the detector in which a particle stops (E’) and the preceding detector (ΔE) organize the data into distinct tracks for the various elements.</a:t>
            </a:r>
          </a:p>
          <a:p>
            <a:pPr>
              <a:spcBef>
                <a:spcPts val="600"/>
              </a:spcBef>
              <a:buFont typeface="Arial"/>
              <a:buChar char="•"/>
            </a:pPr>
            <a:r>
              <a:rPr lang="en-US" dirty="0" smtClean="0"/>
              <a:t> Sector information is used to obtain mean thickness penetrated in the ΔE detector and make an on-board correction to the measured energies to optimize species resolution.</a:t>
            </a:r>
          </a:p>
          <a:p>
            <a:pPr>
              <a:spcBef>
                <a:spcPts val="600"/>
              </a:spcBef>
              <a:buFont typeface="Arial"/>
              <a:buChar char="•"/>
            </a:pPr>
            <a:r>
              <a:rPr lang="en-US" dirty="0" smtClean="0"/>
              <a:t> Energy assigned on board includes energies measured in overlying detectors and calculated energy loss in windows. </a:t>
            </a:r>
            <a:endParaRPr lang="en-US" dirty="0"/>
          </a:p>
        </p:txBody>
      </p:sp>
      <p:grpSp>
        <p:nvGrpSpPr>
          <p:cNvPr id="19" name="Group 18"/>
          <p:cNvGrpSpPr/>
          <p:nvPr/>
        </p:nvGrpSpPr>
        <p:grpSpPr>
          <a:xfrm>
            <a:off x="262469" y="1501465"/>
            <a:ext cx="4849495" cy="4819831"/>
            <a:chOff x="262469" y="1501465"/>
            <a:chExt cx="4849495" cy="4819831"/>
          </a:xfrm>
        </p:grpSpPr>
        <p:pic>
          <p:nvPicPr>
            <p:cNvPr id="3" name="Picture 2" descr="sim001_let053.gif"/>
            <p:cNvPicPr>
              <a:picLocks noChangeAspect="1"/>
            </p:cNvPicPr>
            <p:nvPr/>
          </p:nvPicPr>
          <p:blipFill>
            <a:blip r:embed="rId2"/>
            <a:stretch>
              <a:fillRect/>
            </a:stretch>
          </p:blipFill>
          <p:spPr>
            <a:xfrm>
              <a:off x="262469" y="1760726"/>
              <a:ext cx="4849495" cy="4560570"/>
            </a:xfrm>
            <a:prstGeom prst="rect">
              <a:avLst/>
            </a:prstGeom>
          </p:spPr>
        </p:pic>
        <p:sp>
          <p:nvSpPr>
            <p:cNvPr id="4" name="TextBox 3"/>
            <p:cNvSpPr txBox="1"/>
            <p:nvPr/>
          </p:nvSpPr>
          <p:spPr>
            <a:xfrm>
              <a:off x="887099" y="1501465"/>
              <a:ext cx="4057436" cy="369332"/>
            </a:xfrm>
            <a:prstGeom prst="rect">
              <a:avLst/>
            </a:prstGeom>
            <a:noFill/>
          </p:spPr>
          <p:txBody>
            <a:bodyPr wrap="square" rtlCol="0">
              <a:spAutoFit/>
            </a:bodyPr>
            <a:lstStyle/>
            <a:p>
              <a:pPr algn="ctr"/>
              <a:r>
                <a:rPr lang="en-US" dirty="0" smtClean="0"/>
                <a:t>Monte Carlo simulation of ion response.</a:t>
              </a:r>
              <a:endParaRPr lang="en-US" dirty="0"/>
            </a:p>
          </p:txBody>
        </p:sp>
        <p:sp>
          <p:nvSpPr>
            <p:cNvPr id="5" name="TextBox 4"/>
            <p:cNvSpPr txBox="1"/>
            <p:nvPr/>
          </p:nvSpPr>
          <p:spPr>
            <a:xfrm>
              <a:off x="3047998" y="4800713"/>
              <a:ext cx="524934" cy="338554"/>
            </a:xfrm>
            <a:prstGeom prst="rect">
              <a:avLst/>
            </a:prstGeom>
            <a:noFill/>
          </p:spPr>
          <p:txBody>
            <a:bodyPr wrap="square" rtlCol="0">
              <a:spAutoFit/>
            </a:bodyPr>
            <a:lstStyle/>
            <a:p>
              <a:r>
                <a:rPr lang="en-US" sz="1600" dirty="0" smtClean="0"/>
                <a:t>He</a:t>
              </a:r>
              <a:endParaRPr lang="en-US" sz="1600" dirty="0"/>
            </a:p>
          </p:txBody>
        </p:sp>
        <p:sp>
          <p:nvSpPr>
            <p:cNvPr id="6" name="TextBox 5"/>
            <p:cNvSpPr txBox="1"/>
            <p:nvPr/>
          </p:nvSpPr>
          <p:spPr>
            <a:xfrm>
              <a:off x="2599267" y="5232514"/>
              <a:ext cx="524934" cy="338554"/>
            </a:xfrm>
            <a:prstGeom prst="rect">
              <a:avLst/>
            </a:prstGeom>
            <a:noFill/>
          </p:spPr>
          <p:txBody>
            <a:bodyPr wrap="square" rtlCol="0">
              <a:spAutoFit/>
            </a:bodyPr>
            <a:lstStyle/>
            <a:p>
              <a:r>
                <a:rPr lang="en-US" sz="1600" dirty="0" smtClean="0"/>
                <a:t>H</a:t>
              </a:r>
              <a:endParaRPr lang="en-US" sz="1600" dirty="0"/>
            </a:p>
          </p:txBody>
        </p:sp>
        <p:sp>
          <p:nvSpPr>
            <p:cNvPr id="7" name="TextBox 6"/>
            <p:cNvSpPr txBox="1"/>
            <p:nvPr/>
          </p:nvSpPr>
          <p:spPr>
            <a:xfrm>
              <a:off x="3513663" y="4275662"/>
              <a:ext cx="313267" cy="338554"/>
            </a:xfrm>
            <a:prstGeom prst="rect">
              <a:avLst/>
            </a:prstGeom>
            <a:noFill/>
          </p:spPr>
          <p:txBody>
            <a:bodyPr wrap="square" rtlCol="0">
              <a:spAutoFit/>
            </a:bodyPr>
            <a:lstStyle/>
            <a:p>
              <a:r>
                <a:rPr lang="en-US" sz="1600" dirty="0" smtClean="0"/>
                <a:t>C</a:t>
              </a:r>
              <a:endParaRPr lang="en-US" sz="1600" dirty="0"/>
            </a:p>
          </p:txBody>
        </p:sp>
        <p:sp>
          <p:nvSpPr>
            <p:cNvPr id="8" name="TextBox 7"/>
            <p:cNvSpPr txBox="1"/>
            <p:nvPr/>
          </p:nvSpPr>
          <p:spPr>
            <a:xfrm>
              <a:off x="3716859" y="4072517"/>
              <a:ext cx="372534" cy="338554"/>
            </a:xfrm>
            <a:prstGeom prst="rect">
              <a:avLst/>
            </a:prstGeom>
            <a:noFill/>
          </p:spPr>
          <p:txBody>
            <a:bodyPr wrap="square" rtlCol="0">
              <a:spAutoFit/>
            </a:bodyPr>
            <a:lstStyle/>
            <a:p>
              <a:r>
                <a:rPr lang="en-US" sz="1600" dirty="0" smtClean="0"/>
                <a:t>O</a:t>
              </a:r>
              <a:endParaRPr lang="en-US" sz="1600" dirty="0"/>
            </a:p>
          </p:txBody>
        </p:sp>
        <p:sp>
          <p:nvSpPr>
            <p:cNvPr id="9" name="TextBox 8"/>
            <p:cNvSpPr txBox="1"/>
            <p:nvPr/>
          </p:nvSpPr>
          <p:spPr>
            <a:xfrm>
              <a:off x="4148662" y="4064113"/>
              <a:ext cx="499534" cy="338554"/>
            </a:xfrm>
            <a:prstGeom prst="rect">
              <a:avLst/>
            </a:prstGeom>
            <a:noFill/>
          </p:spPr>
          <p:txBody>
            <a:bodyPr wrap="square" rtlCol="0">
              <a:spAutoFit/>
            </a:bodyPr>
            <a:lstStyle/>
            <a:p>
              <a:r>
                <a:rPr lang="en-US" sz="1600" dirty="0" smtClean="0"/>
                <a:t>Ne</a:t>
              </a:r>
              <a:endParaRPr lang="en-US" sz="1600" dirty="0"/>
            </a:p>
          </p:txBody>
        </p:sp>
        <p:sp>
          <p:nvSpPr>
            <p:cNvPr id="10" name="TextBox 9"/>
            <p:cNvSpPr txBox="1"/>
            <p:nvPr/>
          </p:nvSpPr>
          <p:spPr>
            <a:xfrm>
              <a:off x="4381492" y="3769419"/>
              <a:ext cx="330200" cy="338554"/>
            </a:xfrm>
            <a:prstGeom prst="rect">
              <a:avLst/>
            </a:prstGeom>
            <a:noFill/>
          </p:spPr>
          <p:txBody>
            <a:bodyPr wrap="square" rtlCol="0">
              <a:spAutoFit/>
            </a:bodyPr>
            <a:lstStyle/>
            <a:p>
              <a:r>
                <a:rPr lang="en-US" sz="1600" dirty="0" smtClean="0"/>
                <a:t>Si</a:t>
              </a:r>
              <a:endParaRPr lang="en-US" sz="1600" dirty="0"/>
            </a:p>
          </p:txBody>
        </p:sp>
        <p:sp>
          <p:nvSpPr>
            <p:cNvPr id="11" name="TextBox 10"/>
            <p:cNvSpPr txBox="1"/>
            <p:nvPr/>
          </p:nvSpPr>
          <p:spPr>
            <a:xfrm>
              <a:off x="4347624" y="3412066"/>
              <a:ext cx="465667" cy="338554"/>
            </a:xfrm>
            <a:prstGeom prst="rect">
              <a:avLst/>
            </a:prstGeom>
            <a:noFill/>
          </p:spPr>
          <p:txBody>
            <a:bodyPr wrap="square" rtlCol="0">
              <a:spAutoFit/>
            </a:bodyPr>
            <a:lstStyle/>
            <a:p>
              <a:r>
                <a:rPr lang="en-US" sz="1600" dirty="0" smtClean="0"/>
                <a:t>Fe</a:t>
              </a:r>
              <a:endParaRPr lang="en-US" sz="1600" dirty="0"/>
            </a:p>
          </p:txBody>
        </p:sp>
        <p:cxnSp>
          <p:nvCxnSpPr>
            <p:cNvPr id="13" name="Straight Connector 12"/>
            <p:cNvCxnSpPr/>
            <p:nvPr/>
          </p:nvCxnSpPr>
          <p:spPr>
            <a:xfrm rot="16200000" flipH="1">
              <a:off x="4059761" y="4076754"/>
              <a:ext cx="110071" cy="203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57129" y="3954042"/>
              <a:ext cx="25823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10728" y="2006600"/>
              <a:ext cx="2937934" cy="1077218"/>
            </a:xfrm>
            <a:prstGeom prst="rect">
              <a:avLst/>
            </a:prstGeom>
            <a:noFill/>
          </p:spPr>
          <p:txBody>
            <a:bodyPr wrap="square" rtlCol="0">
              <a:spAutoFit/>
            </a:bodyPr>
            <a:lstStyle/>
            <a:p>
              <a:r>
                <a:rPr lang="en-US" sz="1600" u="sng" dirty="0" smtClean="0"/>
                <a:t>Example:</a:t>
              </a:r>
            </a:p>
            <a:p>
              <a:r>
                <a:rPr lang="en-US" sz="1600" dirty="0" smtClean="0"/>
                <a:t>ΔE measured in L1A (25 </a:t>
              </a:r>
              <a:r>
                <a:rPr lang="en-US" sz="1600" dirty="0" err="1" smtClean="0"/>
                <a:t>μm</a:t>
              </a:r>
              <a:r>
                <a:rPr lang="en-US" sz="1600" dirty="0" smtClean="0"/>
                <a:t>)</a:t>
              </a:r>
            </a:p>
            <a:p>
              <a:r>
                <a:rPr lang="en-US" sz="1600" dirty="0" smtClean="0"/>
                <a:t>E’ measured in L2A (500 </a:t>
              </a:r>
              <a:r>
                <a:rPr lang="en-US" sz="1600" dirty="0" err="1" smtClean="0"/>
                <a:t>μm</a:t>
              </a:r>
              <a:r>
                <a:rPr lang="en-US" sz="1600" dirty="0" smtClean="0"/>
                <a:t>)</a:t>
              </a:r>
            </a:p>
            <a:p>
              <a:r>
                <a:rPr lang="en-US" sz="1600" dirty="0" smtClean="0"/>
                <a:t>all incidence directions included</a:t>
              </a:r>
              <a:endParaRPr lang="en-US" sz="1600" dirty="0"/>
            </a:p>
          </p:txBody>
        </p:sp>
      </p:grpSp>
      <p:sp>
        <p:nvSpPr>
          <p:cNvPr id="21" name="Slide Number Placeholder 20"/>
          <p:cNvSpPr>
            <a:spLocks noGrp="1"/>
          </p:cNvSpPr>
          <p:nvPr>
            <p:ph type="sldNum" sz="quarter" idx="12"/>
          </p:nvPr>
        </p:nvSpPr>
        <p:spPr/>
        <p:txBody>
          <a:bodyPr/>
          <a:lstStyle/>
          <a:p>
            <a:fld id="{F34896A9-48A9-7541-ADC2-34607785B89F}" type="slidenum">
              <a:rPr lang="en-US" smtClean="0"/>
              <a:pPr/>
              <a:t>10</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18529"/>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Helium Isotope Identification</a:t>
            </a:r>
          </a:p>
        </p:txBody>
      </p:sp>
      <p:grpSp>
        <p:nvGrpSpPr>
          <p:cNvPr id="11" name="Group 10"/>
          <p:cNvGrpSpPr/>
          <p:nvPr/>
        </p:nvGrpSpPr>
        <p:grpSpPr>
          <a:xfrm>
            <a:off x="849281" y="990253"/>
            <a:ext cx="7645886" cy="4009308"/>
            <a:chOff x="849281" y="1235796"/>
            <a:chExt cx="7645886" cy="4009308"/>
          </a:xfrm>
        </p:grpSpPr>
        <p:sp>
          <p:nvSpPr>
            <p:cNvPr id="7" name="TextBox 6"/>
            <p:cNvSpPr txBox="1"/>
            <p:nvPr/>
          </p:nvSpPr>
          <p:spPr>
            <a:xfrm>
              <a:off x="5777877" y="1235796"/>
              <a:ext cx="2375525" cy="830997"/>
            </a:xfrm>
            <a:prstGeom prst="rect">
              <a:avLst/>
            </a:prstGeom>
            <a:noFill/>
          </p:spPr>
          <p:txBody>
            <a:bodyPr wrap="square" rtlCol="0">
              <a:spAutoFit/>
            </a:bodyPr>
            <a:lstStyle/>
            <a:p>
              <a:pPr algn="ctr"/>
              <a:r>
                <a:rPr lang="en-US" sz="1600" dirty="0" smtClean="0"/>
                <a:t>geometry defined by L0</a:t>
              </a:r>
              <a:r>
                <a:rPr lang="en-US" sz="1600" dirty="0" smtClean="0">
                  <a:latin typeface="Wingdings"/>
                  <a:ea typeface="Wingdings"/>
                  <a:cs typeface="Wingdings"/>
                </a:rPr>
                <a:t></a:t>
              </a:r>
              <a:r>
                <a:rPr lang="en-US" sz="1600" dirty="0" smtClean="0"/>
                <a:t>L1</a:t>
              </a:r>
              <a:r>
                <a:rPr lang="en-US" sz="1600" dirty="0" smtClean="0">
                  <a:latin typeface="Wingdings"/>
                  <a:ea typeface="Wingdings"/>
                  <a:cs typeface="Wingdings"/>
                </a:rPr>
                <a:t></a:t>
              </a:r>
              <a:r>
                <a:rPr lang="en-US" sz="1600" dirty="0" smtClean="0"/>
                <a:t>L2 coincidence (~1/4 of L1</a:t>
              </a:r>
              <a:r>
                <a:rPr lang="en-US" sz="1600" dirty="0" smtClean="0">
                  <a:latin typeface="Wingdings"/>
                  <a:ea typeface="Wingdings"/>
                  <a:cs typeface="Wingdings"/>
                </a:rPr>
                <a:t></a:t>
              </a:r>
              <a:r>
                <a:rPr lang="en-US" sz="1600" dirty="0" smtClean="0"/>
                <a:t>L2 geometry)</a:t>
              </a:r>
              <a:endParaRPr lang="en-US" sz="1600" dirty="0"/>
            </a:p>
          </p:txBody>
        </p:sp>
        <p:pic>
          <p:nvPicPr>
            <p:cNvPr id="3" name="Picture 2" descr="sim001_let035hist.gif"/>
            <p:cNvPicPr>
              <a:picLocks noChangeAspect="1"/>
            </p:cNvPicPr>
            <p:nvPr/>
          </p:nvPicPr>
          <p:blipFill>
            <a:blip r:embed="rId2"/>
            <a:stretch>
              <a:fillRect/>
            </a:stretch>
          </p:blipFill>
          <p:spPr>
            <a:xfrm>
              <a:off x="849281" y="2057404"/>
              <a:ext cx="3460750" cy="3187700"/>
            </a:xfrm>
            <a:prstGeom prst="rect">
              <a:avLst/>
            </a:prstGeom>
          </p:spPr>
        </p:pic>
        <p:pic>
          <p:nvPicPr>
            <p:cNvPr id="4" name="Picture 3" descr="sim001_let034hist.gif"/>
            <p:cNvPicPr>
              <a:picLocks noChangeAspect="1"/>
            </p:cNvPicPr>
            <p:nvPr/>
          </p:nvPicPr>
          <p:blipFill>
            <a:blip r:embed="rId3"/>
            <a:stretch>
              <a:fillRect/>
            </a:stretch>
          </p:blipFill>
          <p:spPr>
            <a:xfrm>
              <a:off x="5101092" y="2044704"/>
              <a:ext cx="3394075" cy="3200400"/>
            </a:xfrm>
            <a:prstGeom prst="rect">
              <a:avLst/>
            </a:prstGeom>
          </p:spPr>
        </p:pic>
        <p:sp>
          <p:nvSpPr>
            <p:cNvPr id="5" name="TextBox 4"/>
            <p:cNvSpPr txBox="1"/>
            <p:nvPr/>
          </p:nvSpPr>
          <p:spPr>
            <a:xfrm>
              <a:off x="1611780" y="1459928"/>
              <a:ext cx="2536888" cy="584776"/>
            </a:xfrm>
            <a:prstGeom prst="rect">
              <a:avLst/>
            </a:prstGeom>
            <a:noFill/>
          </p:spPr>
          <p:txBody>
            <a:bodyPr wrap="square" rtlCol="0">
              <a:spAutoFit/>
            </a:bodyPr>
            <a:lstStyle/>
            <a:p>
              <a:pPr algn="ctr"/>
              <a:r>
                <a:rPr lang="en-US" sz="1600" dirty="0" smtClean="0"/>
                <a:t>full geometry defined by L1</a:t>
              </a:r>
              <a:r>
                <a:rPr lang="en-US" sz="1600" dirty="0" smtClean="0">
                  <a:latin typeface="Wingdings"/>
                  <a:ea typeface="Wingdings"/>
                  <a:cs typeface="Wingdings"/>
                </a:rPr>
                <a:t></a:t>
              </a:r>
              <a:r>
                <a:rPr lang="en-US" sz="1600" dirty="0" smtClean="0"/>
                <a:t>L2 coincidence</a:t>
              </a:r>
              <a:endParaRPr lang="en-US" sz="1600" dirty="0"/>
            </a:p>
          </p:txBody>
        </p:sp>
        <p:sp>
          <p:nvSpPr>
            <p:cNvPr id="8" name="TextBox 7"/>
            <p:cNvSpPr txBox="1"/>
            <p:nvPr/>
          </p:nvSpPr>
          <p:spPr>
            <a:xfrm>
              <a:off x="6988116"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0.30 </a:t>
              </a:r>
              <a:r>
                <a:rPr lang="en-US" sz="1600" dirty="0" err="1" smtClean="0"/>
                <a:t>amu</a:t>
              </a:r>
              <a:endParaRPr lang="en-US" sz="1600" dirty="0" smtClean="0"/>
            </a:p>
            <a:p>
              <a:r>
                <a:rPr lang="en-US" sz="1600" baseline="30000" dirty="0" smtClean="0"/>
                <a:t>4</a:t>
              </a:r>
              <a:r>
                <a:rPr lang="en-US" sz="1600" dirty="0" smtClean="0"/>
                <a:t>He  0.35 </a:t>
              </a:r>
              <a:r>
                <a:rPr lang="en-US" sz="1600" dirty="0" err="1" smtClean="0"/>
                <a:t>amu</a:t>
              </a:r>
              <a:endParaRPr lang="en-US" sz="1600" dirty="0"/>
            </a:p>
          </p:txBody>
        </p:sp>
        <p:sp>
          <p:nvSpPr>
            <p:cNvPr id="9" name="TextBox 8"/>
            <p:cNvSpPr txBox="1"/>
            <p:nvPr/>
          </p:nvSpPr>
          <p:spPr>
            <a:xfrm>
              <a:off x="2822517"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0.47 </a:t>
              </a:r>
              <a:r>
                <a:rPr lang="en-US" sz="1600" dirty="0" err="1" smtClean="0"/>
                <a:t>amu</a:t>
              </a:r>
              <a:endParaRPr lang="en-US" sz="1600" dirty="0" smtClean="0"/>
            </a:p>
            <a:p>
              <a:r>
                <a:rPr lang="en-US" sz="1600" baseline="30000" dirty="0" smtClean="0"/>
                <a:t>4</a:t>
              </a:r>
              <a:r>
                <a:rPr lang="en-US" sz="1600" dirty="0" smtClean="0"/>
                <a:t>He  0.64 </a:t>
              </a:r>
              <a:r>
                <a:rPr lang="en-US" sz="1600" dirty="0" err="1" smtClean="0"/>
                <a:t>amu</a:t>
              </a:r>
              <a:endParaRPr lang="en-US" sz="1600" dirty="0"/>
            </a:p>
          </p:txBody>
        </p:sp>
      </p:grpSp>
      <p:sp>
        <p:nvSpPr>
          <p:cNvPr id="12" name="TextBox 11"/>
          <p:cNvSpPr txBox="1"/>
          <p:nvPr/>
        </p:nvSpPr>
        <p:spPr>
          <a:xfrm>
            <a:off x="160868" y="5058830"/>
            <a:ext cx="8856132" cy="1477328"/>
          </a:xfrm>
          <a:prstGeom prst="rect">
            <a:avLst/>
          </a:prstGeom>
          <a:noFill/>
        </p:spPr>
        <p:txBody>
          <a:bodyPr wrap="square" rtlCol="0">
            <a:spAutoFit/>
          </a:bodyPr>
          <a:lstStyle/>
          <a:p>
            <a:pPr>
              <a:buFont typeface="Arial"/>
              <a:buChar char="•"/>
            </a:pPr>
            <a:r>
              <a:rPr lang="en-US" dirty="0" smtClean="0"/>
              <a:t> Monte Carlo simulation of He isotope resolution: example based on L1A </a:t>
            </a:r>
            <a:r>
              <a:rPr lang="en-US" dirty="0" err="1" smtClean="0"/>
              <a:t>vs</a:t>
            </a:r>
            <a:r>
              <a:rPr lang="en-US" dirty="0" smtClean="0"/>
              <a:t> L2A</a:t>
            </a:r>
          </a:p>
          <a:p>
            <a:pPr>
              <a:buFont typeface="Arial"/>
              <a:buChar char="•"/>
            </a:pPr>
            <a:r>
              <a:rPr lang="en-US" dirty="0" smtClean="0"/>
              <a:t> resolution dominated by effect of incidence angle uncertainty on ΔE thickness penetrated</a:t>
            </a:r>
          </a:p>
          <a:p>
            <a:pPr>
              <a:buFont typeface="Arial"/>
              <a:buChar char="•"/>
            </a:pPr>
            <a:r>
              <a:rPr lang="en-US" dirty="0" smtClean="0"/>
              <a:t> restricting analysis to narrow-angle sectors gives higher resolution dataset</a:t>
            </a:r>
          </a:p>
          <a:p>
            <a:pPr>
              <a:buFont typeface="Arial"/>
              <a:buChar char="•"/>
            </a:pPr>
            <a:r>
              <a:rPr lang="en-US" dirty="0" smtClean="0"/>
              <a:t> other effects (e.g., channeling) limit measurable </a:t>
            </a:r>
            <a:r>
              <a:rPr lang="en-US" baseline="30000" dirty="0" smtClean="0"/>
              <a:t>3</a:t>
            </a:r>
            <a:r>
              <a:rPr lang="en-US" dirty="0" smtClean="0"/>
              <a:t>He/</a:t>
            </a:r>
            <a:r>
              <a:rPr lang="en-US" baseline="30000" dirty="0" smtClean="0"/>
              <a:t>4</a:t>
            </a:r>
            <a:r>
              <a:rPr lang="en-US" dirty="0" smtClean="0"/>
              <a:t>He ratio at energies of a few </a:t>
            </a:r>
            <a:r>
              <a:rPr lang="en-US" dirty="0" err="1" smtClean="0"/>
              <a:t>MeV/nuc</a:t>
            </a:r>
            <a:r>
              <a:rPr lang="en-US" dirty="0" smtClean="0"/>
              <a:t> to &gt;~5% </a:t>
            </a:r>
            <a:endParaRPr lang="en-US" dirty="0"/>
          </a:p>
        </p:txBody>
      </p:sp>
      <p:sp>
        <p:nvSpPr>
          <p:cNvPr id="13" name="Slide Number Placeholder 12"/>
          <p:cNvSpPr>
            <a:spLocks noGrp="1"/>
          </p:cNvSpPr>
          <p:nvPr>
            <p:ph type="sldNum" sz="quarter" idx="12"/>
          </p:nvPr>
        </p:nvSpPr>
        <p:spPr/>
        <p:txBody>
          <a:bodyPr/>
          <a:lstStyle/>
          <a:p>
            <a:fld id="{F34896A9-48A9-7541-ADC2-34607785B89F}" type="slidenum">
              <a:rPr lang="en-US" smtClean="0"/>
              <a:pPr/>
              <a:t>11</a:t>
            </a:fld>
            <a:endParaRPr lang="en-US"/>
          </a:p>
        </p:txBody>
      </p:sp>
      <p:sp>
        <p:nvSpPr>
          <p:cNvPr id="14" name="Footer Placeholder 13"/>
          <p:cNvSpPr>
            <a:spLocks noGrp="1"/>
          </p:cNvSpPr>
          <p:nvPr>
            <p:ph type="ftr" sz="quarter" idx="11"/>
          </p:nvPr>
        </p:nvSpPr>
        <p:spPr/>
        <p:txBody>
          <a:bodyPr/>
          <a:lstStyle/>
          <a:p>
            <a:r>
              <a:rPr lang="en-US" smtClean="0"/>
              <a:t>SPP/ISIS PDR: EPI-Hi Sensor Draft Slides</a:t>
            </a:r>
            <a:endParaRPr lang="en-US"/>
          </a:p>
        </p:txBody>
      </p:sp>
      <p:sp>
        <p:nvSpPr>
          <p:cNvPr id="15" name="Date Placeholder 14"/>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76195"/>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Electron Identification</a:t>
            </a:r>
          </a:p>
        </p:txBody>
      </p:sp>
      <p:sp>
        <p:nvSpPr>
          <p:cNvPr id="21" name="Slide Number Placeholder 20"/>
          <p:cNvSpPr>
            <a:spLocks noGrp="1"/>
          </p:cNvSpPr>
          <p:nvPr>
            <p:ph type="sldNum" sz="quarter" idx="12"/>
          </p:nvPr>
        </p:nvSpPr>
        <p:spPr/>
        <p:txBody>
          <a:bodyPr/>
          <a:lstStyle/>
          <a:p>
            <a:fld id="{F34896A9-48A9-7541-ADC2-34607785B89F}" type="slidenum">
              <a:rPr lang="en-US" smtClean="0"/>
              <a:pPr/>
              <a:t>12</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14 Oct 2013</a:t>
            </a:r>
            <a:endParaRPr lang="en-US"/>
          </a:p>
        </p:txBody>
      </p:sp>
      <p:grpSp>
        <p:nvGrpSpPr>
          <p:cNvPr id="35" name="Group 34"/>
          <p:cNvGrpSpPr/>
          <p:nvPr/>
        </p:nvGrpSpPr>
        <p:grpSpPr>
          <a:xfrm>
            <a:off x="80430" y="1176528"/>
            <a:ext cx="4765040" cy="4458131"/>
            <a:chOff x="80430" y="1176528"/>
            <a:chExt cx="4765040" cy="4458131"/>
          </a:xfrm>
        </p:grpSpPr>
        <p:pic>
          <p:nvPicPr>
            <p:cNvPr id="24" name="Picture 23" descr="stereo_het_de_ep.gif"/>
            <p:cNvPicPr>
              <a:picLocks noChangeAspect="1"/>
            </p:cNvPicPr>
            <p:nvPr/>
          </p:nvPicPr>
          <p:blipFill>
            <a:blip r:embed="rId2"/>
            <a:stretch>
              <a:fillRect/>
            </a:stretch>
          </p:blipFill>
          <p:spPr>
            <a:xfrm>
              <a:off x="80430" y="1699167"/>
              <a:ext cx="4765040" cy="3566160"/>
            </a:xfrm>
            <a:prstGeom prst="rect">
              <a:avLst/>
            </a:prstGeom>
          </p:spPr>
        </p:pic>
        <p:sp>
          <p:nvSpPr>
            <p:cNvPr id="26" name="Oval 25"/>
            <p:cNvSpPr/>
            <p:nvPr/>
          </p:nvSpPr>
          <p:spPr>
            <a:xfrm>
              <a:off x="550325" y="4207398"/>
              <a:ext cx="1185333" cy="7027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31" idx="1"/>
            </p:cNvCxnSpPr>
            <p:nvPr/>
          </p:nvCxnSpPr>
          <p:spPr>
            <a:xfrm rot="10800000">
              <a:off x="1219192" y="4910131"/>
              <a:ext cx="719670" cy="5398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938862" y="5265327"/>
              <a:ext cx="1100667" cy="369332"/>
            </a:xfrm>
            <a:prstGeom prst="rect">
              <a:avLst/>
            </a:prstGeom>
            <a:noFill/>
          </p:spPr>
          <p:txBody>
            <a:bodyPr wrap="square" rtlCol="0">
              <a:spAutoFit/>
            </a:bodyPr>
            <a:lstStyle/>
            <a:p>
              <a:r>
                <a:rPr lang="en-US" dirty="0" smtClean="0">
                  <a:solidFill>
                    <a:srgbClr val="FF0000"/>
                  </a:solidFill>
                </a:rPr>
                <a:t>electrons</a:t>
              </a:r>
              <a:endParaRPr lang="en-US" dirty="0">
                <a:solidFill>
                  <a:srgbClr val="FF0000"/>
                </a:solidFill>
              </a:endParaRPr>
            </a:p>
          </p:txBody>
        </p:sp>
        <p:sp>
          <p:nvSpPr>
            <p:cNvPr id="33" name="TextBox 32"/>
            <p:cNvSpPr txBox="1"/>
            <p:nvPr/>
          </p:nvSpPr>
          <p:spPr>
            <a:xfrm>
              <a:off x="2887135" y="3212702"/>
              <a:ext cx="1244600" cy="830997"/>
            </a:xfrm>
            <a:prstGeom prst="rect">
              <a:avLst/>
            </a:prstGeom>
            <a:noFill/>
          </p:spPr>
          <p:txBody>
            <a:bodyPr wrap="square" rtlCol="0">
              <a:spAutoFit/>
            </a:bodyPr>
            <a:lstStyle/>
            <a:p>
              <a:pPr algn="ctr"/>
              <a:r>
                <a:rPr lang="en-US" sz="1200" dirty="0" smtClean="0"/>
                <a:t>von </a:t>
              </a:r>
              <a:r>
                <a:rPr lang="en-US" sz="1200" dirty="0" err="1" smtClean="0"/>
                <a:t>Rosenvinge</a:t>
              </a:r>
              <a:r>
                <a:rPr lang="en-US" sz="1200" dirty="0" smtClean="0"/>
                <a:t> et al</a:t>
              </a:r>
              <a:r>
                <a:rPr lang="en-US" sz="1200" dirty="0" smtClean="0"/>
                <a:t>., Space Sci. Rev., 136, 391, 2008</a:t>
              </a:r>
              <a:endParaRPr lang="en-US" sz="1200" dirty="0"/>
            </a:p>
          </p:txBody>
        </p:sp>
        <p:sp>
          <p:nvSpPr>
            <p:cNvPr id="13" name="TextBox 12"/>
            <p:cNvSpPr txBox="1"/>
            <p:nvPr/>
          </p:nvSpPr>
          <p:spPr>
            <a:xfrm>
              <a:off x="296315" y="1176528"/>
              <a:ext cx="4334933" cy="861774"/>
            </a:xfrm>
            <a:prstGeom prst="rect">
              <a:avLst/>
            </a:prstGeom>
            <a:noFill/>
          </p:spPr>
          <p:txBody>
            <a:bodyPr wrap="square" rtlCol="0">
              <a:spAutoFit/>
            </a:bodyPr>
            <a:lstStyle/>
            <a:p>
              <a:pPr algn="ctr"/>
              <a:r>
                <a:rPr lang="en-US" sz="1600" dirty="0" smtClean="0"/>
                <a:t>Example: measurements from the STEREO/HET telescope in the 13 Dec 2013 SEP event</a:t>
              </a:r>
            </a:p>
            <a:p>
              <a:endParaRPr lang="en-US" dirty="0"/>
            </a:p>
          </p:txBody>
        </p:sp>
      </p:grpSp>
      <p:sp>
        <p:nvSpPr>
          <p:cNvPr id="20" name="TextBox 19"/>
          <p:cNvSpPr txBox="1"/>
          <p:nvPr/>
        </p:nvSpPr>
        <p:spPr>
          <a:xfrm>
            <a:off x="5147738" y="4071926"/>
            <a:ext cx="3776133" cy="2000548"/>
          </a:xfrm>
          <a:prstGeom prst="rect">
            <a:avLst/>
          </a:prstGeom>
          <a:noFill/>
        </p:spPr>
        <p:txBody>
          <a:bodyPr wrap="square" rtlCol="0">
            <a:spAutoFit/>
          </a:bodyPr>
          <a:lstStyle/>
          <a:p>
            <a:pPr>
              <a:buFont typeface="Arial"/>
              <a:buChar char="•"/>
            </a:pPr>
            <a:r>
              <a:rPr lang="en-US" sz="1600" dirty="0" smtClean="0"/>
              <a:t> </a:t>
            </a:r>
            <a:r>
              <a:rPr lang="en-US" sz="1400" dirty="0" smtClean="0"/>
              <a:t>EPI-Hi HET uses a 500μm front, detector </a:t>
            </a:r>
            <a:r>
              <a:rPr lang="en-US" sz="1400" dirty="0" err="1" smtClean="0"/>
              <a:t>vs</a:t>
            </a:r>
            <a:r>
              <a:rPr lang="en-US" sz="1400" dirty="0" smtClean="0"/>
              <a:t> 1000μm in STEREO/HET</a:t>
            </a:r>
          </a:p>
          <a:p>
            <a:pPr>
              <a:spcBef>
                <a:spcPts val="600"/>
              </a:spcBef>
              <a:buFont typeface="Arial"/>
              <a:buChar char="•"/>
            </a:pPr>
            <a:r>
              <a:rPr lang="en-US" sz="1400" dirty="0" smtClean="0"/>
              <a:t> high-energy electrons should deposit ~0.17 </a:t>
            </a:r>
            <a:r>
              <a:rPr lang="en-US" sz="1400" dirty="0" err="1" smtClean="0"/>
              <a:t>MeV</a:t>
            </a:r>
            <a:r>
              <a:rPr lang="en-US" sz="1400" dirty="0" smtClean="0"/>
              <a:t> in H1 and be detectable using the modeled 0.11 </a:t>
            </a:r>
            <a:r>
              <a:rPr lang="en-US" sz="1400" dirty="0" err="1" smtClean="0"/>
              <a:t>MeV</a:t>
            </a:r>
            <a:r>
              <a:rPr lang="en-US" sz="1400" dirty="0" smtClean="0"/>
              <a:t> threshold</a:t>
            </a:r>
          </a:p>
          <a:p>
            <a:pPr>
              <a:spcBef>
                <a:spcPts val="600"/>
              </a:spcBef>
              <a:buFont typeface="Arial"/>
              <a:buChar char="•"/>
            </a:pPr>
            <a:r>
              <a:rPr lang="en-US" sz="1400" dirty="0" smtClean="0"/>
              <a:t> once electronic noise level has been measured in a realistic setup, we will assess whether a modest increase in the H1 thickness is desirable</a:t>
            </a:r>
            <a:endParaRPr lang="en-US" sz="1400" dirty="0"/>
          </a:p>
        </p:txBody>
      </p:sp>
      <p:sp>
        <p:nvSpPr>
          <p:cNvPr id="16" name="TextBox 15"/>
          <p:cNvSpPr txBox="1"/>
          <p:nvPr/>
        </p:nvSpPr>
        <p:spPr>
          <a:xfrm>
            <a:off x="6109978" y="1134193"/>
            <a:ext cx="2247886" cy="461665"/>
          </a:xfrm>
          <a:prstGeom prst="rect">
            <a:avLst/>
          </a:prstGeom>
          <a:noFill/>
        </p:spPr>
        <p:txBody>
          <a:bodyPr wrap="square" rtlCol="0">
            <a:spAutoFit/>
          </a:bodyPr>
          <a:lstStyle/>
          <a:p>
            <a:pPr algn="ctr"/>
            <a:r>
              <a:rPr lang="en-US" sz="1200" dirty="0" smtClean="0"/>
              <a:t>STEREO/HET Electron Threshold: GEANT4 simulation</a:t>
            </a:r>
            <a:endParaRPr lang="en-US" sz="1200" dirty="0"/>
          </a:p>
        </p:txBody>
      </p:sp>
      <p:grpSp>
        <p:nvGrpSpPr>
          <p:cNvPr id="36" name="Group 35"/>
          <p:cNvGrpSpPr/>
          <p:nvPr/>
        </p:nvGrpSpPr>
        <p:grpSpPr>
          <a:xfrm>
            <a:off x="5571067" y="1538294"/>
            <a:ext cx="2731770" cy="2457450"/>
            <a:chOff x="5571067" y="1538294"/>
            <a:chExt cx="2731770" cy="2457450"/>
          </a:xfrm>
        </p:grpSpPr>
        <p:pic>
          <p:nvPicPr>
            <p:cNvPr id="15" name="Picture 14" descr="vonrosenvinge2008a_fig15.gif"/>
            <p:cNvPicPr>
              <a:picLocks noChangeAspect="1"/>
            </p:cNvPicPr>
            <p:nvPr/>
          </p:nvPicPr>
          <p:blipFill>
            <a:blip r:embed="rId3"/>
            <a:stretch>
              <a:fillRect/>
            </a:stretch>
          </p:blipFill>
          <p:spPr>
            <a:xfrm>
              <a:off x="5571067" y="1538294"/>
              <a:ext cx="2731770" cy="2457450"/>
            </a:xfrm>
            <a:prstGeom prst="rect">
              <a:avLst/>
            </a:prstGeom>
          </p:spPr>
        </p:pic>
        <p:sp>
          <p:nvSpPr>
            <p:cNvPr id="17" name="TextBox 16"/>
            <p:cNvSpPr txBox="1"/>
            <p:nvPr/>
          </p:nvSpPr>
          <p:spPr>
            <a:xfrm>
              <a:off x="7069649" y="2988729"/>
              <a:ext cx="795867" cy="461665"/>
            </a:xfrm>
            <a:prstGeom prst="rect">
              <a:avLst/>
            </a:prstGeom>
            <a:noFill/>
          </p:spPr>
          <p:txBody>
            <a:bodyPr wrap="square" rtlCol="0">
              <a:spAutoFit/>
            </a:bodyPr>
            <a:lstStyle/>
            <a:p>
              <a:pPr algn="ctr"/>
              <a:r>
                <a:rPr lang="en-US" sz="1200" dirty="0" smtClean="0"/>
                <a:t>2</a:t>
              </a:r>
              <a:r>
                <a:rPr lang="en-US" sz="1200" dirty="0" smtClean="0"/>
                <a:t>000 </a:t>
              </a:r>
              <a:r>
                <a:rPr lang="en-US" sz="1200" dirty="0" err="1" smtClean="0"/>
                <a:t>μm</a:t>
              </a:r>
              <a:r>
                <a:rPr lang="en-US" sz="1200" dirty="0" smtClean="0"/>
                <a:t> detector</a:t>
              </a:r>
              <a:endParaRPr lang="en-US" sz="1200" dirty="0"/>
            </a:p>
          </p:txBody>
        </p:sp>
        <p:sp>
          <p:nvSpPr>
            <p:cNvPr id="29" name="TextBox 28"/>
            <p:cNvSpPr txBox="1"/>
            <p:nvPr/>
          </p:nvSpPr>
          <p:spPr>
            <a:xfrm>
              <a:off x="6197586" y="2662530"/>
              <a:ext cx="795867" cy="461665"/>
            </a:xfrm>
            <a:prstGeom prst="rect">
              <a:avLst/>
            </a:prstGeom>
            <a:noFill/>
          </p:spPr>
          <p:txBody>
            <a:bodyPr wrap="square" rtlCol="0">
              <a:spAutoFit/>
            </a:bodyPr>
            <a:lstStyle/>
            <a:p>
              <a:pPr algn="ctr"/>
              <a:r>
                <a:rPr lang="en-US" sz="1200" dirty="0" smtClean="0"/>
                <a:t>1000 </a:t>
              </a:r>
              <a:r>
                <a:rPr lang="en-US" sz="1200" dirty="0" err="1" smtClean="0"/>
                <a:t>μm</a:t>
              </a:r>
              <a:r>
                <a:rPr lang="en-US" sz="1200" dirty="0" smtClean="0"/>
                <a:t> detector</a:t>
              </a:r>
              <a:endParaRPr lang="en-US" sz="1200" dirty="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372533"/>
            <a:ext cx="8415867" cy="1077218"/>
          </a:xfrm>
          <a:prstGeom prst="rect">
            <a:avLst/>
          </a:prstGeom>
          <a:noFill/>
        </p:spPr>
        <p:txBody>
          <a:bodyPr wrap="square" rtlCol="0">
            <a:spAutoFit/>
          </a:bodyPr>
          <a:lstStyle/>
          <a:p>
            <a:pPr algn="ctr"/>
            <a:r>
              <a:rPr lang="en-US" sz="3200" dirty="0" smtClean="0"/>
              <a:t>Measurement Capabilities:</a:t>
            </a:r>
          </a:p>
          <a:p>
            <a:pPr algn="ctr"/>
            <a:r>
              <a:rPr lang="en-US" sz="3200" dirty="0" smtClean="0"/>
              <a:t>F</a:t>
            </a:r>
            <a:r>
              <a:rPr lang="en-US" sz="2800" dirty="0" smtClean="0"/>
              <a:t>ields of View</a:t>
            </a:r>
          </a:p>
        </p:txBody>
      </p:sp>
      <p:sp>
        <p:nvSpPr>
          <p:cNvPr id="13" name="TextBox 12"/>
          <p:cNvSpPr txBox="1"/>
          <p:nvPr/>
        </p:nvSpPr>
        <p:spPr>
          <a:xfrm>
            <a:off x="2309293" y="1574800"/>
            <a:ext cx="4906427" cy="461665"/>
          </a:xfrm>
          <a:prstGeom prst="rect">
            <a:avLst/>
          </a:prstGeom>
          <a:noFill/>
        </p:spPr>
        <p:txBody>
          <a:bodyPr wrap="square" rtlCol="0">
            <a:spAutoFit/>
          </a:bodyPr>
          <a:lstStyle/>
          <a:p>
            <a:pPr algn="ctr"/>
            <a:r>
              <a:rPr lang="en-US" sz="2400" dirty="0" smtClean="0"/>
              <a:t>five 45°-degree half-angle view cones</a:t>
            </a:r>
            <a:endParaRPr lang="en-US" sz="2400" dirty="0"/>
          </a:p>
        </p:txBody>
      </p:sp>
      <p:grpSp>
        <p:nvGrpSpPr>
          <p:cNvPr id="19" name="Group 18"/>
          <p:cNvGrpSpPr/>
          <p:nvPr/>
        </p:nvGrpSpPr>
        <p:grpSpPr>
          <a:xfrm>
            <a:off x="546102" y="2201349"/>
            <a:ext cx="8053704" cy="4193851"/>
            <a:chOff x="546102" y="2201349"/>
            <a:chExt cx="8053704" cy="4193851"/>
          </a:xfrm>
        </p:grpSpPr>
        <p:grpSp>
          <p:nvGrpSpPr>
            <p:cNvPr id="12" name="Group 11"/>
            <p:cNvGrpSpPr/>
            <p:nvPr/>
          </p:nvGrpSpPr>
          <p:grpSpPr>
            <a:xfrm>
              <a:off x="546102" y="2201349"/>
              <a:ext cx="8053703" cy="3240405"/>
              <a:chOff x="787400" y="1955800"/>
              <a:chExt cx="8053703" cy="3240405"/>
            </a:xfrm>
          </p:grpSpPr>
          <p:pic>
            <p:nvPicPr>
              <p:cNvPr id="3" name="Picture 2" descr="epihi_fovs_sketch.gif"/>
              <p:cNvPicPr>
                <a:picLocks noChangeAspect="1"/>
              </p:cNvPicPr>
              <p:nvPr/>
            </p:nvPicPr>
            <p:blipFill>
              <a:blip r:embed="rId2"/>
              <a:stretch>
                <a:fillRect/>
              </a:stretch>
            </p:blipFill>
            <p:spPr>
              <a:xfrm>
                <a:off x="787400" y="1955800"/>
                <a:ext cx="7812405" cy="3240405"/>
              </a:xfrm>
              <a:prstGeom prst="rect">
                <a:avLst/>
              </a:prstGeom>
            </p:spPr>
          </p:pic>
          <p:sp>
            <p:nvSpPr>
              <p:cNvPr id="4" name="TextBox 3"/>
              <p:cNvSpPr txBox="1"/>
              <p:nvPr/>
            </p:nvSpPr>
            <p:spPr>
              <a:xfrm>
                <a:off x="1998170" y="2136001"/>
                <a:ext cx="999066" cy="646331"/>
              </a:xfrm>
              <a:prstGeom prst="rect">
                <a:avLst/>
              </a:prstGeom>
              <a:noFill/>
            </p:spPr>
            <p:txBody>
              <a:bodyPr wrap="square" rtlCol="0">
                <a:spAutoFit/>
              </a:bodyPr>
              <a:lstStyle/>
              <a:p>
                <a:pPr algn="ctr"/>
                <a:r>
                  <a:rPr lang="en-US" dirty="0" smtClean="0"/>
                  <a:t>LET1</a:t>
                </a:r>
              </a:p>
              <a:p>
                <a:pPr algn="ctr"/>
                <a:r>
                  <a:rPr lang="en-US" dirty="0" smtClean="0"/>
                  <a:t>aft</a:t>
                </a:r>
                <a:endParaRPr lang="en-US" dirty="0"/>
              </a:p>
            </p:txBody>
          </p:sp>
          <p:sp>
            <p:nvSpPr>
              <p:cNvPr id="5" name="TextBox 4"/>
              <p:cNvSpPr txBox="1"/>
              <p:nvPr/>
            </p:nvSpPr>
            <p:spPr>
              <a:xfrm>
                <a:off x="7255933" y="2446868"/>
                <a:ext cx="635000" cy="369332"/>
              </a:xfrm>
              <a:prstGeom prst="rect">
                <a:avLst/>
              </a:prstGeom>
              <a:noFill/>
            </p:spPr>
            <p:txBody>
              <a:bodyPr wrap="square" rtlCol="0">
                <a:spAutoFit/>
              </a:bodyPr>
              <a:lstStyle/>
              <a:p>
                <a:pPr algn="ctr"/>
                <a:r>
                  <a:rPr lang="en-US" dirty="0" smtClean="0"/>
                  <a:t>LET2</a:t>
                </a:r>
                <a:endParaRPr lang="en-US" dirty="0"/>
              </a:p>
            </p:txBody>
          </p:sp>
          <p:sp>
            <p:nvSpPr>
              <p:cNvPr id="6" name="TextBox 5"/>
              <p:cNvSpPr txBox="1"/>
              <p:nvPr/>
            </p:nvSpPr>
            <p:spPr>
              <a:xfrm>
                <a:off x="5698069" y="2169869"/>
                <a:ext cx="999066" cy="646331"/>
              </a:xfrm>
              <a:prstGeom prst="rect">
                <a:avLst/>
              </a:prstGeom>
              <a:noFill/>
            </p:spPr>
            <p:txBody>
              <a:bodyPr wrap="square" rtlCol="0">
                <a:spAutoFit/>
              </a:bodyPr>
              <a:lstStyle/>
              <a:p>
                <a:pPr algn="ctr"/>
                <a:r>
                  <a:rPr lang="en-US" dirty="0" smtClean="0"/>
                  <a:t>LET1</a:t>
                </a:r>
              </a:p>
              <a:p>
                <a:pPr algn="ctr"/>
                <a:r>
                  <a:rPr lang="en-US" dirty="0" smtClean="0"/>
                  <a:t>forward</a:t>
                </a:r>
                <a:endParaRPr lang="en-US" dirty="0"/>
              </a:p>
            </p:txBody>
          </p:sp>
          <p:sp>
            <p:nvSpPr>
              <p:cNvPr id="7" name="TextBox 6"/>
              <p:cNvSpPr txBox="1"/>
              <p:nvPr/>
            </p:nvSpPr>
            <p:spPr>
              <a:xfrm>
                <a:off x="1109097" y="2144468"/>
                <a:ext cx="584200" cy="646331"/>
              </a:xfrm>
              <a:prstGeom prst="rect">
                <a:avLst/>
              </a:prstGeom>
              <a:noFill/>
            </p:spPr>
            <p:txBody>
              <a:bodyPr wrap="square" rtlCol="0">
                <a:spAutoFit/>
              </a:bodyPr>
              <a:lstStyle/>
              <a:p>
                <a:pPr algn="ctr"/>
                <a:r>
                  <a:rPr lang="en-US" dirty="0" smtClean="0"/>
                  <a:t>HET</a:t>
                </a:r>
              </a:p>
              <a:p>
                <a:pPr algn="ctr"/>
                <a:r>
                  <a:rPr lang="en-US" dirty="0" smtClean="0"/>
                  <a:t>aft</a:t>
                </a:r>
                <a:endParaRPr lang="en-US" dirty="0"/>
              </a:p>
            </p:txBody>
          </p:sp>
          <p:sp>
            <p:nvSpPr>
              <p:cNvPr id="8" name="TextBox 7"/>
              <p:cNvSpPr txBox="1"/>
              <p:nvPr/>
            </p:nvSpPr>
            <p:spPr>
              <a:xfrm>
                <a:off x="4495804" y="2144468"/>
                <a:ext cx="999066" cy="646331"/>
              </a:xfrm>
              <a:prstGeom prst="rect">
                <a:avLst/>
              </a:prstGeom>
              <a:noFill/>
            </p:spPr>
            <p:txBody>
              <a:bodyPr wrap="square" rtlCol="0">
                <a:spAutoFit/>
              </a:bodyPr>
              <a:lstStyle/>
              <a:p>
                <a:pPr algn="ctr"/>
                <a:r>
                  <a:rPr lang="en-US" dirty="0" smtClean="0"/>
                  <a:t>HET</a:t>
                </a:r>
              </a:p>
              <a:p>
                <a:pPr algn="ctr"/>
                <a:r>
                  <a:rPr lang="en-US" dirty="0" smtClean="0"/>
                  <a:t>forward</a:t>
                </a:r>
                <a:endParaRPr lang="en-US" dirty="0"/>
              </a:p>
            </p:txBody>
          </p:sp>
          <p:sp>
            <p:nvSpPr>
              <p:cNvPr id="9" name="TextBox 8"/>
              <p:cNvSpPr txBox="1"/>
              <p:nvPr/>
            </p:nvSpPr>
            <p:spPr>
              <a:xfrm>
                <a:off x="4487338" y="3242730"/>
                <a:ext cx="516467" cy="369332"/>
              </a:xfrm>
              <a:prstGeom prst="rect">
                <a:avLst/>
              </a:prstGeom>
              <a:noFill/>
            </p:spPr>
            <p:txBody>
              <a:bodyPr wrap="square" rtlCol="0">
                <a:spAutoFit/>
              </a:bodyPr>
              <a:lstStyle/>
              <a:p>
                <a:pPr algn="ctr"/>
                <a:r>
                  <a:rPr lang="en-US" dirty="0" smtClean="0"/>
                  <a:t>TPS</a:t>
                </a:r>
                <a:endParaRPr lang="en-US" dirty="0"/>
              </a:p>
            </p:txBody>
          </p:sp>
          <p:sp>
            <p:nvSpPr>
              <p:cNvPr id="10" name="TextBox 9"/>
              <p:cNvSpPr txBox="1"/>
              <p:nvPr/>
            </p:nvSpPr>
            <p:spPr>
              <a:xfrm>
                <a:off x="2768605" y="3153424"/>
                <a:ext cx="1710266" cy="646331"/>
              </a:xfrm>
              <a:prstGeom prst="rect">
                <a:avLst/>
              </a:prstGeom>
              <a:noFill/>
            </p:spPr>
            <p:txBody>
              <a:bodyPr wrap="square" rtlCol="0">
                <a:spAutoFit/>
              </a:bodyPr>
              <a:lstStyle/>
              <a:p>
                <a:pPr algn="ctr"/>
                <a:r>
                  <a:rPr lang="en-US" dirty="0" smtClean="0"/>
                  <a:t>region blocked by spacecraft</a:t>
                </a:r>
                <a:endParaRPr lang="en-US" dirty="0"/>
              </a:p>
            </p:txBody>
          </p:sp>
          <p:sp>
            <p:nvSpPr>
              <p:cNvPr id="11" name="TextBox 10"/>
              <p:cNvSpPr txBox="1"/>
              <p:nvPr/>
            </p:nvSpPr>
            <p:spPr>
              <a:xfrm>
                <a:off x="8256903" y="2203731"/>
                <a:ext cx="584200" cy="646331"/>
              </a:xfrm>
              <a:prstGeom prst="rect">
                <a:avLst/>
              </a:prstGeom>
              <a:noFill/>
            </p:spPr>
            <p:txBody>
              <a:bodyPr wrap="square" rtlCol="0">
                <a:spAutoFit/>
              </a:bodyPr>
              <a:lstStyle/>
              <a:p>
                <a:pPr algn="ctr"/>
                <a:r>
                  <a:rPr lang="en-US" dirty="0" smtClean="0"/>
                  <a:t>HET</a:t>
                </a:r>
              </a:p>
              <a:p>
                <a:pPr algn="ctr"/>
                <a:r>
                  <a:rPr lang="en-US" dirty="0" smtClean="0"/>
                  <a:t>aft</a:t>
                </a:r>
                <a:endParaRPr lang="en-US" dirty="0"/>
              </a:p>
            </p:txBody>
          </p:sp>
        </p:grpSp>
        <p:sp>
          <p:nvSpPr>
            <p:cNvPr id="14" name="TextBox 13"/>
            <p:cNvSpPr txBox="1"/>
            <p:nvPr/>
          </p:nvSpPr>
          <p:spPr>
            <a:xfrm>
              <a:off x="6840857" y="5748869"/>
              <a:ext cx="1758949" cy="646331"/>
            </a:xfrm>
            <a:prstGeom prst="rect">
              <a:avLst/>
            </a:prstGeom>
            <a:noFill/>
          </p:spPr>
          <p:txBody>
            <a:bodyPr wrap="square" rtlCol="0">
              <a:spAutoFit/>
            </a:bodyPr>
            <a:lstStyle/>
            <a:p>
              <a:r>
                <a:rPr lang="en-US" dirty="0" smtClean="0">
                  <a:solidFill>
                    <a:srgbClr val="FF0000"/>
                  </a:solidFill>
                </a:rPr>
                <a:t>regions with full</a:t>
              </a:r>
              <a:r>
                <a:rPr lang="en-US" dirty="0" smtClean="0"/>
                <a:t> </a:t>
              </a:r>
              <a:r>
                <a:rPr lang="en-US" dirty="0" smtClean="0">
                  <a:solidFill>
                    <a:srgbClr val="FF0000"/>
                  </a:solidFill>
                </a:rPr>
                <a:t>energy coverage</a:t>
              </a:r>
              <a:endParaRPr lang="en-US" dirty="0">
                <a:solidFill>
                  <a:srgbClr val="FF0000"/>
                </a:solidFill>
              </a:endParaRPr>
            </a:p>
          </p:txBody>
        </p:sp>
        <p:cxnSp>
          <p:nvCxnSpPr>
            <p:cNvPr id="16" name="Straight Arrow Connector 15"/>
            <p:cNvCxnSpPr/>
            <p:nvPr/>
          </p:nvCxnSpPr>
          <p:spPr>
            <a:xfrm rot="10800000">
              <a:off x="5456772" y="4045304"/>
              <a:ext cx="1384085" cy="202672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1"/>
            </p:cNvCxnSpPr>
            <p:nvPr/>
          </p:nvCxnSpPr>
          <p:spPr>
            <a:xfrm rot="10800000">
              <a:off x="1756873" y="4045307"/>
              <a:ext cx="5083984" cy="202672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685799" y="5748869"/>
            <a:ext cx="4567773" cy="461665"/>
          </a:xfrm>
          <a:prstGeom prst="rect">
            <a:avLst/>
          </a:prstGeom>
          <a:solidFill>
            <a:srgbClr val="FFFF00"/>
          </a:solidFill>
        </p:spPr>
        <p:txBody>
          <a:bodyPr wrap="square" rtlCol="0">
            <a:spAutoFit/>
          </a:bodyPr>
          <a:lstStyle/>
          <a:p>
            <a:r>
              <a:rPr lang="en-US" sz="1200" dirty="0" smtClean="0"/>
              <a:t>replace with better version of this figure after confirming determining whether the </a:t>
            </a:r>
            <a:r>
              <a:rPr lang="en-US" sz="1200" dirty="0" err="1" smtClean="0"/>
              <a:t>FoVs</a:t>
            </a:r>
            <a:r>
              <a:rPr lang="en-US" sz="1200" dirty="0" smtClean="0"/>
              <a:t> shown here (from January 2011) are still correct</a:t>
            </a:r>
            <a:endParaRPr lang="en-US" sz="1200" dirty="0"/>
          </a:p>
        </p:txBody>
      </p:sp>
      <p:sp>
        <p:nvSpPr>
          <p:cNvPr id="21" name="Slide Number Placeholder 20"/>
          <p:cNvSpPr>
            <a:spLocks noGrp="1"/>
          </p:cNvSpPr>
          <p:nvPr>
            <p:ph type="sldNum" sz="quarter" idx="12"/>
          </p:nvPr>
        </p:nvSpPr>
        <p:spPr/>
        <p:txBody>
          <a:bodyPr/>
          <a:lstStyle/>
          <a:p>
            <a:fld id="{F34896A9-48A9-7541-ADC2-34607785B89F}" type="slidenum">
              <a:rPr lang="en-US" smtClean="0"/>
              <a:pPr/>
              <a:t>13</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20133"/>
            <a:ext cx="8415867" cy="1077218"/>
          </a:xfrm>
          <a:prstGeom prst="rect">
            <a:avLst/>
          </a:prstGeom>
          <a:noFill/>
        </p:spPr>
        <p:txBody>
          <a:bodyPr wrap="square" rtlCol="0">
            <a:spAutoFit/>
          </a:bodyPr>
          <a:lstStyle/>
          <a:p>
            <a:pPr algn="ctr"/>
            <a:r>
              <a:rPr lang="en-US" sz="3200" dirty="0" smtClean="0"/>
              <a:t>Measurement Capabilities:</a:t>
            </a:r>
          </a:p>
          <a:p>
            <a:pPr algn="ctr"/>
            <a:r>
              <a:rPr lang="en-US" sz="3200" dirty="0" smtClean="0"/>
              <a:t>Angular Sectoring</a:t>
            </a:r>
            <a:endParaRPr lang="en-US" sz="2800" dirty="0" smtClean="0"/>
          </a:p>
        </p:txBody>
      </p:sp>
      <p:pic>
        <p:nvPicPr>
          <p:cNvPr id="20" name="Picture 19" descr="epihi_psds001.tiff"/>
          <p:cNvPicPr>
            <a:picLocks noChangeAspect="1"/>
          </p:cNvPicPr>
          <p:nvPr/>
        </p:nvPicPr>
        <p:blipFill>
          <a:blip r:embed="rId2"/>
          <a:stretch>
            <a:fillRect/>
          </a:stretch>
        </p:blipFill>
        <p:spPr>
          <a:xfrm>
            <a:off x="4859868" y="1297351"/>
            <a:ext cx="2616200" cy="1160780"/>
          </a:xfrm>
          <a:prstGeom prst="rect">
            <a:avLst/>
          </a:prstGeom>
        </p:spPr>
      </p:pic>
      <p:sp>
        <p:nvSpPr>
          <p:cNvPr id="21" name="TextBox 20"/>
          <p:cNvSpPr txBox="1"/>
          <p:nvPr/>
        </p:nvSpPr>
        <p:spPr>
          <a:xfrm>
            <a:off x="3886201" y="2458131"/>
            <a:ext cx="4953000" cy="3785652"/>
          </a:xfrm>
          <a:prstGeom prst="rect">
            <a:avLst/>
          </a:prstGeom>
          <a:noFill/>
        </p:spPr>
        <p:txBody>
          <a:bodyPr wrap="square" rtlCol="0">
            <a:spAutoFit/>
          </a:bodyPr>
          <a:lstStyle/>
          <a:p>
            <a:r>
              <a:rPr lang="en-US" sz="1600" dirty="0" smtClean="0"/>
              <a:t>Particle direction of incidence determined based on active element hit in two position-sensitive Si detectors (L0 and L1, L1 and L2, or H1 and H2)</a:t>
            </a:r>
          </a:p>
          <a:p>
            <a:pPr>
              <a:buFont typeface="Arial"/>
              <a:buChar char="•"/>
            </a:pPr>
            <a:r>
              <a:rPr lang="en-US" sz="1600" dirty="0" smtClean="0"/>
              <a:t> each of these detectors has central bull’s eye surrounded by 4 quadrants</a:t>
            </a:r>
          </a:p>
          <a:p>
            <a:pPr>
              <a:buFont typeface="Arial"/>
              <a:buChar char="•"/>
            </a:pPr>
            <a:r>
              <a:rPr lang="en-US" sz="1600" dirty="0" smtClean="0"/>
              <a:t> area of each active element is 0.2 cm</a:t>
            </a:r>
            <a:r>
              <a:rPr lang="en-US" sz="1600" baseline="30000" dirty="0" smtClean="0"/>
              <a:t>2</a:t>
            </a:r>
          </a:p>
          <a:p>
            <a:pPr>
              <a:buFont typeface="Arial"/>
              <a:buChar char="•"/>
            </a:pPr>
            <a:r>
              <a:rPr lang="en-US" sz="1600" dirty="0" smtClean="0"/>
              <a:t> quadrants in the second detector rotated 45° relative to those in the first first</a:t>
            </a:r>
          </a:p>
          <a:p>
            <a:pPr>
              <a:buFont typeface="Arial"/>
              <a:buChar char="•"/>
            </a:pPr>
            <a:r>
              <a:rPr lang="en-US" sz="1600" dirty="0" smtClean="0"/>
              <a:t> 25 combinations of hit elements in the two detectors used to assign event to a viewing sector</a:t>
            </a:r>
          </a:p>
          <a:p>
            <a:pPr>
              <a:buFont typeface="Arial"/>
              <a:buChar char="•"/>
            </a:pPr>
            <a:r>
              <a:rPr lang="en-US" sz="1600" dirty="0" smtClean="0"/>
              <a:t> significant overlaps among sectors allows measurements of particle distribution with angular resolution smaller than the size of a sector</a:t>
            </a:r>
          </a:p>
          <a:p>
            <a:pPr>
              <a:buFont typeface="Arial"/>
              <a:buChar char="•"/>
            </a:pPr>
            <a:r>
              <a:rPr lang="en-US" sz="1600" dirty="0" smtClean="0"/>
              <a:t> HET provides sectored electron data, LET1 provides only front-back direction information for electrons</a:t>
            </a:r>
          </a:p>
        </p:txBody>
      </p:sp>
      <p:sp>
        <p:nvSpPr>
          <p:cNvPr id="24" name="Slide Number Placeholder 23"/>
          <p:cNvSpPr>
            <a:spLocks noGrp="1"/>
          </p:cNvSpPr>
          <p:nvPr>
            <p:ph type="sldNum" sz="quarter" idx="12"/>
          </p:nvPr>
        </p:nvSpPr>
        <p:spPr/>
        <p:txBody>
          <a:bodyPr/>
          <a:lstStyle/>
          <a:p>
            <a:fld id="{F34896A9-48A9-7541-ADC2-34607785B89F}" type="slidenum">
              <a:rPr lang="en-US" smtClean="0"/>
              <a:pPr/>
              <a:t>14</a:t>
            </a:fld>
            <a:endParaRPr lang="en-US"/>
          </a:p>
        </p:txBody>
      </p:sp>
      <p:sp>
        <p:nvSpPr>
          <p:cNvPr id="25" name="Footer Placeholder 24"/>
          <p:cNvSpPr>
            <a:spLocks noGrp="1"/>
          </p:cNvSpPr>
          <p:nvPr>
            <p:ph type="ftr" sz="quarter" idx="11"/>
          </p:nvPr>
        </p:nvSpPr>
        <p:spPr/>
        <p:txBody>
          <a:bodyPr/>
          <a:lstStyle/>
          <a:p>
            <a:r>
              <a:rPr lang="en-US" smtClean="0"/>
              <a:t>SPP/ISIS PDR: EPI-Hi Sensor Draft Slides</a:t>
            </a:r>
            <a:endParaRPr lang="en-US"/>
          </a:p>
        </p:txBody>
      </p:sp>
      <p:sp>
        <p:nvSpPr>
          <p:cNvPr id="26" name="Date Placeholder 25"/>
          <p:cNvSpPr>
            <a:spLocks noGrp="1"/>
          </p:cNvSpPr>
          <p:nvPr>
            <p:ph type="dt" sz="half" idx="10"/>
          </p:nvPr>
        </p:nvSpPr>
        <p:spPr/>
        <p:txBody>
          <a:bodyPr/>
          <a:lstStyle/>
          <a:p>
            <a:r>
              <a:rPr lang="en-US" smtClean="0"/>
              <a:t>MW  14 Oct 2013</a:t>
            </a:r>
            <a:endParaRPr lang="en-US"/>
          </a:p>
        </p:txBody>
      </p:sp>
      <p:grpSp>
        <p:nvGrpSpPr>
          <p:cNvPr id="28" name="Group 27"/>
          <p:cNvGrpSpPr/>
          <p:nvPr/>
        </p:nvGrpSpPr>
        <p:grpSpPr>
          <a:xfrm>
            <a:off x="311575" y="1398955"/>
            <a:ext cx="3583092" cy="4612640"/>
            <a:chOff x="311575" y="1398955"/>
            <a:chExt cx="3583092" cy="4612640"/>
          </a:xfrm>
        </p:grpSpPr>
        <p:pic>
          <p:nvPicPr>
            <p:cNvPr id="10" name="Picture 9" descr="angle_sectors005_001.gif"/>
            <p:cNvPicPr>
              <a:picLocks noChangeAspect="1"/>
            </p:cNvPicPr>
            <p:nvPr/>
          </p:nvPicPr>
          <p:blipFill>
            <a:blip r:embed="rId3"/>
            <a:stretch>
              <a:fillRect/>
            </a:stretch>
          </p:blipFill>
          <p:spPr>
            <a:xfrm>
              <a:off x="311575" y="1398955"/>
              <a:ext cx="2321560" cy="4612640"/>
            </a:xfrm>
            <a:prstGeom prst="rect">
              <a:avLst/>
            </a:prstGeom>
          </p:spPr>
        </p:pic>
        <p:grpSp>
          <p:nvGrpSpPr>
            <p:cNvPr id="14" name="Group 13"/>
            <p:cNvGrpSpPr/>
            <p:nvPr/>
          </p:nvGrpSpPr>
          <p:grpSpPr>
            <a:xfrm>
              <a:off x="1346202" y="2485912"/>
              <a:ext cx="1227663" cy="1108799"/>
              <a:chOff x="1346202" y="2485912"/>
              <a:chExt cx="1227663" cy="1108799"/>
            </a:xfrm>
          </p:grpSpPr>
          <p:sp>
            <p:nvSpPr>
              <p:cNvPr id="11" name="TextBox 10"/>
              <p:cNvSpPr txBox="1"/>
              <p:nvPr/>
            </p:nvSpPr>
            <p:spPr>
              <a:xfrm>
                <a:off x="2108198" y="3256157"/>
                <a:ext cx="465667" cy="338554"/>
              </a:xfrm>
              <a:prstGeom prst="rect">
                <a:avLst/>
              </a:prstGeom>
              <a:noFill/>
            </p:spPr>
            <p:txBody>
              <a:bodyPr wrap="square" rtlCol="0">
                <a:spAutoFit/>
              </a:bodyPr>
              <a:lstStyle/>
              <a:p>
                <a:r>
                  <a:rPr lang="en-US" sz="1600" dirty="0" smtClean="0"/>
                  <a:t>45°</a:t>
                </a:r>
                <a:endParaRPr lang="en-US" sz="1600" dirty="0"/>
              </a:p>
            </p:txBody>
          </p:sp>
          <p:sp>
            <p:nvSpPr>
              <p:cNvPr id="12" name="TextBox 11"/>
              <p:cNvSpPr txBox="1"/>
              <p:nvPr/>
            </p:nvSpPr>
            <p:spPr>
              <a:xfrm>
                <a:off x="1807629" y="2909136"/>
                <a:ext cx="465667" cy="338554"/>
              </a:xfrm>
              <a:prstGeom prst="rect">
                <a:avLst/>
              </a:prstGeom>
              <a:noFill/>
            </p:spPr>
            <p:txBody>
              <a:bodyPr wrap="square" rtlCol="0">
                <a:spAutoFit/>
              </a:bodyPr>
              <a:lstStyle/>
              <a:p>
                <a:r>
                  <a:rPr lang="en-US" sz="1600" dirty="0" smtClean="0"/>
                  <a:t>30°</a:t>
                </a:r>
                <a:endParaRPr lang="en-US" sz="1600" dirty="0"/>
              </a:p>
            </p:txBody>
          </p:sp>
          <p:sp>
            <p:nvSpPr>
              <p:cNvPr id="13" name="TextBox 12"/>
              <p:cNvSpPr txBox="1"/>
              <p:nvPr/>
            </p:nvSpPr>
            <p:spPr>
              <a:xfrm>
                <a:off x="1346202" y="2485912"/>
                <a:ext cx="465667" cy="338554"/>
              </a:xfrm>
              <a:prstGeom prst="rect">
                <a:avLst/>
              </a:prstGeom>
              <a:noFill/>
            </p:spPr>
            <p:txBody>
              <a:bodyPr wrap="square" rtlCol="0">
                <a:spAutoFit/>
              </a:bodyPr>
              <a:lstStyle/>
              <a:p>
                <a:r>
                  <a:rPr lang="en-US" sz="1600" dirty="0" smtClean="0"/>
                  <a:t>15°</a:t>
                </a:r>
                <a:endParaRPr lang="en-US" sz="1600" dirty="0"/>
              </a:p>
            </p:txBody>
          </p:sp>
        </p:grpSp>
        <p:grpSp>
          <p:nvGrpSpPr>
            <p:cNvPr id="15" name="Group 14"/>
            <p:cNvGrpSpPr/>
            <p:nvPr/>
          </p:nvGrpSpPr>
          <p:grpSpPr>
            <a:xfrm>
              <a:off x="1354670" y="4766955"/>
              <a:ext cx="1227663" cy="1108799"/>
              <a:chOff x="1346202" y="2485912"/>
              <a:chExt cx="1227663" cy="1108799"/>
            </a:xfrm>
          </p:grpSpPr>
          <p:sp>
            <p:nvSpPr>
              <p:cNvPr id="16" name="TextBox 15"/>
              <p:cNvSpPr txBox="1"/>
              <p:nvPr/>
            </p:nvSpPr>
            <p:spPr>
              <a:xfrm>
                <a:off x="2108198" y="3256157"/>
                <a:ext cx="465667" cy="338554"/>
              </a:xfrm>
              <a:prstGeom prst="rect">
                <a:avLst/>
              </a:prstGeom>
              <a:noFill/>
            </p:spPr>
            <p:txBody>
              <a:bodyPr wrap="square" rtlCol="0">
                <a:spAutoFit/>
              </a:bodyPr>
              <a:lstStyle/>
              <a:p>
                <a:r>
                  <a:rPr lang="en-US" sz="1600" dirty="0" smtClean="0"/>
                  <a:t>45°</a:t>
                </a:r>
                <a:endParaRPr lang="en-US" sz="1600" dirty="0"/>
              </a:p>
            </p:txBody>
          </p:sp>
          <p:sp>
            <p:nvSpPr>
              <p:cNvPr id="17" name="TextBox 16"/>
              <p:cNvSpPr txBox="1"/>
              <p:nvPr/>
            </p:nvSpPr>
            <p:spPr>
              <a:xfrm>
                <a:off x="1807629" y="2909136"/>
                <a:ext cx="465667" cy="338554"/>
              </a:xfrm>
              <a:prstGeom prst="rect">
                <a:avLst/>
              </a:prstGeom>
              <a:noFill/>
            </p:spPr>
            <p:txBody>
              <a:bodyPr wrap="square" rtlCol="0">
                <a:spAutoFit/>
              </a:bodyPr>
              <a:lstStyle/>
              <a:p>
                <a:r>
                  <a:rPr lang="en-US" sz="1600" dirty="0" smtClean="0"/>
                  <a:t>30°</a:t>
                </a:r>
                <a:endParaRPr lang="en-US" sz="1600" dirty="0"/>
              </a:p>
            </p:txBody>
          </p:sp>
          <p:sp>
            <p:nvSpPr>
              <p:cNvPr id="18" name="TextBox 17"/>
              <p:cNvSpPr txBox="1"/>
              <p:nvPr/>
            </p:nvSpPr>
            <p:spPr>
              <a:xfrm>
                <a:off x="1346202" y="2485912"/>
                <a:ext cx="465667" cy="338554"/>
              </a:xfrm>
              <a:prstGeom prst="rect">
                <a:avLst/>
              </a:prstGeom>
              <a:noFill/>
            </p:spPr>
            <p:txBody>
              <a:bodyPr wrap="square" rtlCol="0">
                <a:spAutoFit/>
              </a:bodyPr>
              <a:lstStyle/>
              <a:p>
                <a:r>
                  <a:rPr lang="en-US" sz="1600" dirty="0" smtClean="0"/>
                  <a:t>15°</a:t>
                </a:r>
                <a:endParaRPr lang="en-US" sz="1600" dirty="0"/>
              </a:p>
            </p:txBody>
          </p:sp>
        </p:grpSp>
        <p:sp>
          <p:nvSpPr>
            <p:cNvPr id="19" name="TextBox 18"/>
            <p:cNvSpPr txBox="1"/>
            <p:nvPr/>
          </p:nvSpPr>
          <p:spPr>
            <a:xfrm>
              <a:off x="2633129" y="2040480"/>
              <a:ext cx="1134534" cy="1077218"/>
            </a:xfrm>
            <a:prstGeom prst="rect">
              <a:avLst/>
            </a:prstGeom>
            <a:noFill/>
          </p:spPr>
          <p:txBody>
            <a:bodyPr wrap="square" rtlCol="0">
              <a:spAutoFit/>
            </a:bodyPr>
            <a:lstStyle/>
            <a:p>
              <a:r>
                <a:rPr lang="en-US" sz="1600" dirty="0" smtClean="0"/>
                <a:t>Locations of Centers of Angular Sectors</a:t>
              </a:r>
              <a:endParaRPr lang="en-US" sz="1600" dirty="0"/>
            </a:p>
          </p:txBody>
        </p:sp>
        <p:sp>
          <p:nvSpPr>
            <p:cNvPr id="27" name="TextBox 26"/>
            <p:cNvSpPr txBox="1"/>
            <p:nvPr/>
          </p:nvSpPr>
          <p:spPr>
            <a:xfrm>
              <a:off x="2633135" y="3703271"/>
              <a:ext cx="1261532" cy="2308324"/>
            </a:xfrm>
            <a:prstGeom prst="rect">
              <a:avLst/>
            </a:prstGeom>
            <a:noFill/>
          </p:spPr>
          <p:txBody>
            <a:bodyPr wrap="square" rtlCol="0">
              <a:spAutoFit/>
            </a:bodyPr>
            <a:lstStyle/>
            <a:p>
              <a:r>
                <a:rPr lang="en-US" sz="1600" dirty="0" smtClean="0"/>
                <a:t>Shapes and Orientations of Angular Sectors (plotted relative to sector center location)</a:t>
              </a:r>
              <a:endParaRPr lang="en-US" sz="1600" dirty="0"/>
            </a:p>
          </p:txBody>
        </p:sp>
      </p:grpSp>
      <p:sp>
        <p:nvSpPr>
          <p:cNvPr id="22" name="TextBox 21"/>
          <p:cNvSpPr txBox="1"/>
          <p:nvPr/>
        </p:nvSpPr>
        <p:spPr>
          <a:xfrm>
            <a:off x="618067" y="914400"/>
            <a:ext cx="2294466" cy="400110"/>
          </a:xfrm>
          <a:prstGeom prst="rect">
            <a:avLst/>
          </a:prstGeom>
          <a:solidFill>
            <a:srgbClr val="FFFF00"/>
          </a:solidFill>
        </p:spPr>
        <p:txBody>
          <a:bodyPr wrap="square" rtlCol="0">
            <a:spAutoFit/>
          </a:bodyPr>
          <a:lstStyle/>
          <a:p>
            <a:r>
              <a:rPr lang="en-US" sz="1000" dirty="0" smtClean="0"/>
              <a:t>quote </a:t>
            </a:r>
            <a:r>
              <a:rPr lang="en-US" sz="1000" dirty="0" err="1" smtClean="0"/>
              <a:t>value(s</a:t>
            </a:r>
            <a:r>
              <a:rPr lang="en-US" sz="1000" dirty="0" smtClean="0"/>
              <a:t>) for </a:t>
            </a:r>
            <a:r>
              <a:rPr lang="en-US" sz="1000" dirty="0" err="1" smtClean="0"/>
              <a:t>rms</a:t>
            </a:r>
            <a:r>
              <a:rPr lang="en-US" sz="1000" dirty="0" smtClean="0"/>
              <a:t> spreads of angles encompassed by individual sectors</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372533"/>
            <a:ext cx="8415867" cy="584776"/>
          </a:xfrm>
          <a:prstGeom prst="rect">
            <a:avLst/>
          </a:prstGeom>
          <a:noFill/>
        </p:spPr>
        <p:txBody>
          <a:bodyPr wrap="square" rtlCol="0">
            <a:spAutoFit/>
          </a:bodyPr>
          <a:lstStyle/>
          <a:p>
            <a:pPr algn="ctr"/>
            <a:r>
              <a:rPr lang="en-US" sz="3200" dirty="0" smtClean="0"/>
              <a:t>Measurement Capabilities: </a:t>
            </a:r>
            <a:r>
              <a:rPr lang="en-US" sz="2800" dirty="0" smtClean="0"/>
              <a:t>Cadences</a:t>
            </a:r>
          </a:p>
        </p:txBody>
      </p:sp>
      <p:sp>
        <p:nvSpPr>
          <p:cNvPr id="4" name="Slide Number Placeholder 3"/>
          <p:cNvSpPr>
            <a:spLocks noGrp="1"/>
          </p:cNvSpPr>
          <p:nvPr>
            <p:ph type="sldNum" sz="quarter" idx="12"/>
          </p:nvPr>
        </p:nvSpPr>
        <p:spPr/>
        <p:txBody>
          <a:bodyPr/>
          <a:lstStyle/>
          <a:p>
            <a:fld id="{F34896A9-48A9-7541-ADC2-34607785B89F}"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14 Oct 2013</a:t>
            </a:r>
            <a:endParaRPr lang="en-US"/>
          </a:p>
        </p:txBody>
      </p:sp>
      <p:sp>
        <p:nvSpPr>
          <p:cNvPr id="7" name="TextBox 6"/>
          <p:cNvSpPr txBox="1"/>
          <p:nvPr/>
        </p:nvSpPr>
        <p:spPr>
          <a:xfrm>
            <a:off x="457201" y="957309"/>
            <a:ext cx="8229600" cy="5324535"/>
          </a:xfrm>
          <a:prstGeom prst="rect">
            <a:avLst/>
          </a:prstGeom>
          <a:noFill/>
        </p:spPr>
        <p:txBody>
          <a:bodyPr wrap="square" rtlCol="0">
            <a:spAutoFit/>
          </a:bodyPr>
          <a:lstStyle/>
          <a:p>
            <a:r>
              <a:rPr lang="en-US" sz="2000" u="sng" dirty="0" smtClean="0"/>
              <a:t>highest cadence: 1 second</a:t>
            </a:r>
          </a:p>
          <a:p>
            <a:pPr>
              <a:buFont typeface="Arial"/>
              <a:buChar char="•"/>
            </a:pPr>
            <a:r>
              <a:rPr lang="en-US" sz="2000" dirty="0" smtClean="0"/>
              <a:t> used for one electron bin below and one above 1 </a:t>
            </a:r>
            <a:r>
              <a:rPr lang="en-US" sz="2000" dirty="0" err="1" smtClean="0"/>
              <a:t>MeV</a:t>
            </a:r>
            <a:endParaRPr lang="en-US" sz="2000" dirty="0" smtClean="0"/>
          </a:p>
          <a:p>
            <a:pPr>
              <a:buFont typeface="Arial"/>
              <a:buChar char="•"/>
            </a:pPr>
            <a:r>
              <a:rPr lang="en-US" sz="2000" dirty="0" smtClean="0"/>
              <a:t> used for 4 proton bins above 1 </a:t>
            </a:r>
            <a:r>
              <a:rPr lang="en-US" sz="2000" dirty="0" err="1" smtClean="0"/>
              <a:t>MeV</a:t>
            </a:r>
            <a:endParaRPr lang="en-US" sz="2000" dirty="0" smtClean="0"/>
          </a:p>
          <a:p>
            <a:pPr>
              <a:spcBef>
                <a:spcPts val="600"/>
              </a:spcBef>
            </a:pPr>
            <a:r>
              <a:rPr lang="en-US" sz="2000" u="sng" dirty="0" smtClean="0"/>
              <a:t>intermediate cadence:  10 sec</a:t>
            </a:r>
          </a:p>
          <a:p>
            <a:pPr>
              <a:buFont typeface="Arial"/>
              <a:buChar char="•"/>
            </a:pPr>
            <a:r>
              <a:rPr lang="en-US" sz="2000" dirty="0" smtClean="0"/>
              <a:t> used for narrow energy bins for </a:t>
            </a:r>
            <a:r>
              <a:rPr lang="en-US" sz="2000" dirty="0" err="1" smtClean="0"/>
              <a:t>e</a:t>
            </a:r>
            <a:r>
              <a:rPr lang="en-US" sz="2000" dirty="0" smtClean="0"/>
              <a:t>, H, He, </a:t>
            </a:r>
            <a:r>
              <a:rPr lang="en-US" sz="2000" baseline="30000" dirty="0" smtClean="0"/>
              <a:t>3</a:t>
            </a:r>
            <a:r>
              <a:rPr lang="en-US" sz="2000" dirty="0" smtClean="0"/>
              <a:t>He</a:t>
            </a:r>
          </a:p>
          <a:p>
            <a:pPr>
              <a:buFont typeface="Arial"/>
              <a:buChar char="•"/>
            </a:pPr>
            <a:r>
              <a:rPr lang="en-US" sz="2000" dirty="0" smtClean="0"/>
              <a:t> used for intermediate energy resolution bins for element groups CNO, </a:t>
            </a:r>
            <a:r>
              <a:rPr lang="en-US" sz="2000" dirty="0" err="1" smtClean="0"/>
              <a:t>NeMgSi</a:t>
            </a:r>
            <a:r>
              <a:rPr lang="en-US" sz="2000" dirty="0" smtClean="0"/>
              <a:t>, Fe</a:t>
            </a:r>
          </a:p>
          <a:p>
            <a:pPr>
              <a:spcBef>
                <a:spcPts val="600"/>
              </a:spcBef>
            </a:pPr>
            <a:r>
              <a:rPr lang="en-US" sz="2000" u="sng" dirty="0" smtClean="0"/>
              <a:t>normal cadence: 60 sec</a:t>
            </a:r>
          </a:p>
          <a:p>
            <a:pPr>
              <a:buFont typeface="Arial"/>
              <a:buChar char="•"/>
            </a:pPr>
            <a:r>
              <a:rPr lang="en-US" sz="2000" dirty="0" smtClean="0"/>
              <a:t> used for narrow energy bins for </a:t>
            </a:r>
            <a:r>
              <a:rPr lang="en-US" sz="2000" baseline="30000" dirty="0" smtClean="0"/>
              <a:t>3</a:t>
            </a:r>
            <a:r>
              <a:rPr lang="en-US" sz="2000" dirty="0" smtClean="0"/>
              <a:t>He, and major elements from C through Ni</a:t>
            </a:r>
          </a:p>
          <a:p>
            <a:pPr>
              <a:buFont typeface="Arial"/>
              <a:buChar char="•"/>
            </a:pPr>
            <a:r>
              <a:rPr lang="en-US" sz="2000" dirty="0" smtClean="0"/>
              <a:t> used for wide energy bins for groups of </a:t>
            </a:r>
            <a:r>
              <a:rPr lang="en-US" sz="2000" dirty="0" err="1" smtClean="0"/>
              <a:t>ultraheavy</a:t>
            </a:r>
            <a:r>
              <a:rPr lang="en-US" sz="2000" dirty="0" smtClean="0"/>
              <a:t> elements</a:t>
            </a:r>
          </a:p>
          <a:p>
            <a:pPr>
              <a:spcBef>
                <a:spcPts val="600"/>
              </a:spcBef>
            </a:pPr>
            <a:r>
              <a:rPr lang="en-US" sz="2000" u="sng" dirty="0" smtClean="0"/>
              <a:t>low cadence: 300 sec</a:t>
            </a:r>
          </a:p>
          <a:p>
            <a:pPr>
              <a:buFont typeface="Arial"/>
              <a:buChar char="•"/>
            </a:pPr>
            <a:r>
              <a:rPr lang="en-US" sz="2000" dirty="0" smtClean="0"/>
              <a:t> used for angular distribution of </a:t>
            </a:r>
            <a:r>
              <a:rPr lang="en-US" sz="2000" dirty="0" err="1" smtClean="0"/>
              <a:t>e</a:t>
            </a:r>
            <a:r>
              <a:rPr lang="en-US" sz="2000" dirty="0" smtClean="0"/>
              <a:t>, </a:t>
            </a:r>
            <a:r>
              <a:rPr lang="en-US" sz="2000" dirty="0" err="1" smtClean="0"/>
              <a:t>p</a:t>
            </a:r>
            <a:r>
              <a:rPr lang="en-US" sz="2000" dirty="0" smtClean="0"/>
              <a:t>, He, </a:t>
            </a:r>
            <a:r>
              <a:rPr lang="en-US" sz="2000" baseline="30000" dirty="0" smtClean="0"/>
              <a:t>3</a:t>
            </a:r>
            <a:r>
              <a:rPr lang="en-US" sz="2000" dirty="0" smtClean="0"/>
              <a:t>He, CNO, </a:t>
            </a:r>
            <a:r>
              <a:rPr lang="en-US" sz="2000" dirty="0" err="1" smtClean="0"/>
              <a:t>NeMgSi</a:t>
            </a:r>
            <a:r>
              <a:rPr lang="en-US" sz="2000" dirty="0" smtClean="0"/>
              <a:t>, and Fe in intermediate energy bins</a:t>
            </a:r>
          </a:p>
          <a:p>
            <a:pPr>
              <a:spcBef>
                <a:spcPts val="600"/>
              </a:spcBef>
            </a:pPr>
            <a:r>
              <a:rPr lang="en-US" sz="2000" u="sng" dirty="0" smtClean="0"/>
              <a:t>ultra-low cadence:  1 hr</a:t>
            </a:r>
          </a:p>
          <a:p>
            <a:pPr>
              <a:buFont typeface="Arial"/>
              <a:buChar char="•"/>
            </a:pPr>
            <a:r>
              <a:rPr lang="en-US" sz="2000" dirty="0" smtClean="0"/>
              <a:t> all rates accumulated at cadences of 60 sec and 300 sec are also accumulated over 1 hr</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Dynamic Range in Particle </a:t>
            </a:r>
            <a:r>
              <a:rPr lang="en-US" sz="2800" dirty="0" smtClean="0"/>
              <a:t>Intensities (1/3)</a:t>
            </a:r>
            <a:endParaRPr lang="en-US" sz="2800" dirty="0" smtClean="0"/>
          </a:p>
        </p:txBody>
      </p:sp>
      <p:sp>
        <p:nvSpPr>
          <p:cNvPr id="3" name="Slide Number Placeholder 2"/>
          <p:cNvSpPr>
            <a:spLocks noGrp="1"/>
          </p:cNvSpPr>
          <p:nvPr>
            <p:ph type="sldNum" sz="quarter" idx="12"/>
          </p:nvPr>
        </p:nvSpPr>
        <p:spPr/>
        <p:txBody>
          <a:bodyPr/>
          <a:lstStyle/>
          <a:p>
            <a:fld id="{F34896A9-48A9-7541-ADC2-34607785B89F}"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grpSp>
        <p:nvGrpSpPr>
          <p:cNvPr id="11" name="Group 10"/>
          <p:cNvGrpSpPr/>
          <p:nvPr/>
        </p:nvGrpSpPr>
        <p:grpSpPr>
          <a:xfrm>
            <a:off x="252943" y="1246832"/>
            <a:ext cx="3819525" cy="5109518"/>
            <a:chOff x="423334" y="1246832"/>
            <a:chExt cx="3819525" cy="5109518"/>
          </a:xfrm>
        </p:grpSpPr>
        <p:pic>
          <p:nvPicPr>
            <p:cNvPr id="8" name="Picture 7" descr="mewaldt2008a_fig27.gif"/>
            <p:cNvPicPr>
              <a:picLocks noChangeAspect="1"/>
            </p:cNvPicPr>
            <p:nvPr/>
          </p:nvPicPr>
          <p:blipFill>
            <a:blip r:embed="rId2"/>
            <a:stretch>
              <a:fillRect/>
            </a:stretch>
          </p:blipFill>
          <p:spPr>
            <a:xfrm>
              <a:off x="423334" y="1517650"/>
              <a:ext cx="3819525" cy="4838700"/>
            </a:xfrm>
            <a:prstGeom prst="rect">
              <a:avLst/>
            </a:prstGeom>
          </p:spPr>
        </p:pic>
        <p:sp>
          <p:nvSpPr>
            <p:cNvPr id="9" name="TextBox 8"/>
            <p:cNvSpPr txBox="1"/>
            <p:nvPr/>
          </p:nvSpPr>
          <p:spPr>
            <a:xfrm>
              <a:off x="1464731" y="1246832"/>
              <a:ext cx="2370668" cy="338554"/>
            </a:xfrm>
            <a:prstGeom prst="rect">
              <a:avLst/>
            </a:prstGeom>
            <a:noFill/>
          </p:spPr>
          <p:txBody>
            <a:bodyPr wrap="square" rtlCol="0">
              <a:spAutoFit/>
            </a:bodyPr>
            <a:lstStyle/>
            <a:p>
              <a:pPr algn="ctr"/>
              <a:r>
                <a:rPr lang="en-US" sz="1600" dirty="0" smtClean="0"/>
                <a:t>Example from STEREO/LET</a:t>
              </a:r>
              <a:endParaRPr lang="en-US" sz="1600" dirty="0"/>
            </a:p>
          </p:txBody>
        </p:sp>
        <p:sp>
          <p:nvSpPr>
            <p:cNvPr id="10" name="TextBox 9"/>
            <p:cNvSpPr txBox="1"/>
            <p:nvPr/>
          </p:nvSpPr>
          <p:spPr>
            <a:xfrm>
              <a:off x="1900768" y="5266267"/>
              <a:ext cx="2171700" cy="461665"/>
            </a:xfrm>
            <a:prstGeom prst="rect">
              <a:avLst/>
            </a:prstGeom>
            <a:noFill/>
          </p:spPr>
          <p:txBody>
            <a:bodyPr wrap="square" rtlCol="0">
              <a:spAutoFit/>
            </a:bodyPr>
            <a:lstStyle/>
            <a:p>
              <a:pPr algn="ctr"/>
              <a:r>
                <a:rPr lang="en-US" sz="1200" dirty="0" err="1" smtClean="0"/>
                <a:t>Mewaldt</a:t>
              </a:r>
              <a:r>
                <a:rPr lang="en-US" sz="1200" dirty="0" smtClean="0"/>
                <a:t> et al., Space Sci. Rev.,</a:t>
              </a:r>
            </a:p>
            <a:p>
              <a:pPr algn="ctr"/>
              <a:r>
                <a:rPr lang="en-US" sz="1200" dirty="0" smtClean="0"/>
                <a:t>136, 285, 2008</a:t>
              </a:r>
              <a:endParaRPr lang="en-US" sz="1200" dirty="0"/>
            </a:p>
          </p:txBody>
        </p:sp>
      </p:grpSp>
      <p:sp>
        <p:nvSpPr>
          <p:cNvPr id="12" name="TextBox 11"/>
          <p:cNvSpPr txBox="1"/>
          <p:nvPr/>
        </p:nvSpPr>
        <p:spPr>
          <a:xfrm>
            <a:off x="4242859" y="1151467"/>
            <a:ext cx="4757208" cy="5109091"/>
          </a:xfrm>
          <a:prstGeom prst="rect">
            <a:avLst/>
          </a:prstGeom>
          <a:noFill/>
        </p:spPr>
        <p:txBody>
          <a:bodyPr wrap="square" rtlCol="0">
            <a:spAutoFit/>
          </a:bodyPr>
          <a:lstStyle/>
          <a:p>
            <a:pPr>
              <a:buFont typeface="Arial"/>
              <a:buChar char="•"/>
            </a:pPr>
            <a:r>
              <a:rPr lang="en-US" dirty="0" smtClean="0"/>
              <a:t> protons and He dominate </a:t>
            </a:r>
            <a:r>
              <a:rPr lang="en-US" sz="1600" dirty="0" smtClean="0"/>
              <a:t>the EPI-Hi count rates and the associated </a:t>
            </a:r>
            <a:r>
              <a:rPr lang="en-US" sz="1600" dirty="0" err="1" smtClean="0"/>
              <a:t>deadtime</a:t>
            </a:r>
            <a:endParaRPr lang="en-US" sz="1600" dirty="0" smtClean="0"/>
          </a:p>
          <a:p>
            <a:pPr>
              <a:spcBef>
                <a:spcPts val="600"/>
              </a:spcBef>
              <a:buFont typeface="Arial"/>
              <a:buChar char="•"/>
            </a:pPr>
            <a:r>
              <a:rPr lang="en-US" sz="1600" dirty="0" smtClean="0"/>
              <a:t> a “dynamic threshold” system, successfully used in the LET and HET instruments on STEREO, allows the adjustment of the geometrical factor for protons and He while maintaining the full geometrical factor for Z≥6 elements</a:t>
            </a:r>
          </a:p>
          <a:p>
            <a:pPr>
              <a:spcBef>
                <a:spcPts val="600"/>
              </a:spcBef>
              <a:buFont typeface="Arial"/>
              <a:buChar char="•"/>
            </a:pPr>
            <a:r>
              <a:rPr lang="en-US" sz="1600" dirty="0" smtClean="0"/>
              <a:t> in several stages, thresholds are raised on all but one active element in detectors progressively deeper in the stack to suppress protons and He over a portion of the instrument geometrical factor</a:t>
            </a:r>
          </a:p>
          <a:p>
            <a:pPr>
              <a:spcBef>
                <a:spcPts val="600"/>
              </a:spcBef>
              <a:buFont typeface="Arial"/>
              <a:buChar char="•"/>
            </a:pPr>
            <a:r>
              <a:rPr lang="en-US" sz="1600" dirty="0" smtClean="0"/>
              <a:t> a detector element that remains sensitive to protons and He is used to monitor the actual rate and so that thresholds can be returned to the lower values (with some hysteresis) when particle intensities have decreased</a:t>
            </a:r>
          </a:p>
          <a:p>
            <a:pPr>
              <a:spcBef>
                <a:spcPts val="600"/>
              </a:spcBef>
              <a:buFont typeface="Arial"/>
              <a:buChar char="•"/>
            </a:pPr>
            <a:r>
              <a:rPr lang="en-US" sz="1600" dirty="0" smtClean="0"/>
              <a:t> count rates at which thresholds are dynamically raised and lowered are controlled by entries in the command table</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Dynamic Range in Particle </a:t>
            </a:r>
            <a:r>
              <a:rPr lang="en-US" sz="2800" dirty="0" smtClean="0"/>
              <a:t>Intensities (</a:t>
            </a:r>
            <a:r>
              <a:rPr lang="en-US" sz="2800" dirty="0" smtClean="0"/>
              <a:t>2/3</a:t>
            </a:r>
            <a:r>
              <a:rPr lang="en-US" sz="2800" dirty="0" smtClean="0"/>
              <a:t>)</a:t>
            </a:r>
            <a:endParaRPr lang="en-US" sz="2800" dirty="0" smtClean="0"/>
          </a:p>
        </p:txBody>
      </p:sp>
      <p:sp>
        <p:nvSpPr>
          <p:cNvPr id="3" name="Slide Number Placeholder 2"/>
          <p:cNvSpPr>
            <a:spLocks noGrp="1"/>
          </p:cNvSpPr>
          <p:nvPr>
            <p:ph type="sldNum" sz="quarter" idx="12"/>
          </p:nvPr>
        </p:nvSpPr>
        <p:spPr/>
        <p:txBody>
          <a:bodyPr/>
          <a:lstStyle/>
          <a:p>
            <a:fld id="{F34896A9-48A9-7541-ADC2-34607785B89F}"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12" name="TextBox 11"/>
          <p:cNvSpPr txBox="1"/>
          <p:nvPr/>
        </p:nvSpPr>
        <p:spPr>
          <a:xfrm>
            <a:off x="321733" y="1151467"/>
            <a:ext cx="8678334" cy="5070620"/>
          </a:xfrm>
          <a:prstGeom prst="rect">
            <a:avLst/>
          </a:prstGeom>
          <a:noFill/>
        </p:spPr>
        <p:txBody>
          <a:bodyPr wrap="square" rtlCol="0">
            <a:spAutoFit/>
          </a:bodyPr>
          <a:lstStyle/>
          <a:p>
            <a:pPr>
              <a:buFont typeface="Arial"/>
              <a:buChar char="•"/>
            </a:pPr>
            <a:r>
              <a:rPr lang="en-US" dirty="0" smtClean="0"/>
              <a:t> the EPI-Hi front-end electronics can process slightly more than 10</a:t>
            </a:r>
            <a:r>
              <a:rPr lang="en-US" baseline="30000" dirty="0" smtClean="0"/>
              <a:t>5</a:t>
            </a:r>
            <a:r>
              <a:rPr lang="en-US" dirty="0" smtClean="0"/>
              <a:t> events/</a:t>
            </a:r>
            <a:r>
              <a:rPr lang="en-US" dirty="0" err="1" smtClean="0"/>
              <a:t>s</a:t>
            </a:r>
            <a:r>
              <a:rPr lang="en-US" dirty="0" smtClean="0"/>
              <a:t> from all detector elements combined</a:t>
            </a:r>
          </a:p>
          <a:p>
            <a:pPr>
              <a:spcBef>
                <a:spcPts val="600"/>
              </a:spcBef>
              <a:buFont typeface="Arial"/>
              <a:buChar char="•"/>
            </a:pPr>
            <a:r>
              <a:rPr lang="en-US" dirty="0" smtClean="0"/>
              <a:t> dynamic threshold approach:</a:t>
            </a:r>
          </a:p>
          <a:p>
            <a:pPr lvl="1">
              <a:spcBef>
                <a:spcPts val="300"/>
              </a:spcBef>
              <a:buFont typeface="Arial"/>
              <a:buChar char="•"/>
            </a:pPr>
            <a:r>
              <a:rPr lang="en-US" dirty="0" smtClean="0"/>
              <a:t> stage 1: raise the threshold on 4 of the 5 segments of the L1 detectors to exclude protons and He decreases the count LET count rate by a factor ~5</a:t>
            </a:r>
          </a:p>
          <a:p>
            <a:pPr lvl="1">
              <a:spcBef>
                <a:spcPts val="300"/>
              </a:spcBef>
              <a:buFont typeface="Arial"/>
              <a:buChar char="•"/>
            </a:pPr>
            <a:r>
              <a:rPr lang="en-US" dirty="0" smtClean="0"/>
              <a:t> stage 2: raise the threshold on 4 of the 5 segments of the L2 detectors for an overall count rate reduction by a factor ~25</a:t>
            </a:r>
          </a:p>
          <a:p>
            <a:pPr lvl="1">
              <a:spcBef>
                <a:spcPts val="300"/>
              </a:spcBef>
              <a:buFont typeface="Arial"/>
              <a:buChar char="•"/>
            </a:pPr>
            <a:r>
              <a:rPr lang="en-US" dirty="0" smtClean="0"/>
              <a:t> stage 3: raise the threshold on the outer segments of the L3 and L4 detectors for a modest additional reduction of the count rates for high-energy particles entering through the telescope apertures and to reduce count rate from out-of-geometry particles entering through the sides of the telescope</a:t>
            </a:r>
          </a:p>
          <a:p>
            <a:pPr lvl="1">
              <a:spcBef>
                <a:spcPts val="300"/>
              </a:spcBef>
              <a:buFont typeface="Arial"/>
              <a:buChar char="•"/>
            </a:pPr>
            <a:r>
              <a:rPr lang="en-US" dirty="0" smtClean="0"/>
              <a:t> stage 4: raise the thresholds on all detector elements to eliminate protons and He from the normal analysis and obtain some information about the proton and He spectra from singles rates measured in “small pixels” that are instrumented on several of the detectors</a:t>
            </a:r>
          </a:p>
          <a:p>
            <a:pPr>
              <a:spcBef>
                <a:spcPts val="300"/>
              </a:spcBef>
              <a:buFont typeface="Arial"/>
              <a:buChar char="•"/>
            </a:pPr>
            <a:r>
              <a:rPr lang="en-US" dirty="0" smtClean="0"/>
              <a:t> based on the STEREO example, when stage 4 is reached the actual singles rate (without raised thresholds) would be ~2×10</a:t>
            </a:r>
            <a:r>
              <a:rPr lang="en-US" baseline="30000" dirty="0" smtClean="0"/>
              <a:t>6</a:t>
            </a:r>
            <a:r>
              <a:rPr lang="en-US" dirty="0" smtClean="0"/>
              <a:t>/s and the </a:t>
            </a:r>
            <a:r>
              <a:rPr lang="en-US" dirty="0" err="1" smtClean="0"/>
              <a:t>livetime</a:t>
            </a:r>
            <a:r>
              <a:rPr lang="en-US" dirty="0" smtClean="0"/>
              <a:t> fraction would be ~30%</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85002"/>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Dynamic Range in Particle </a:t>
            </a:r>
            <a:r>
              <a:rPr lang="en-US" sz="2800" dirty="0" smtClean="0"/>
              <a:t>Intensities (</a:t>
            </a:r>
            <a:r>
              <a:rPr lang="en-US" sz="2800" dirty="0" smtClean="0"/>
              <a:t>3</a:t>
            </a:r>
            <a:r>
              <a:rPr lang="en-US" sz="2800" dirty="0" smtClean="0"/>
              <a:t>/3</a:t>
            </a:r>
            <a:r>
              <a:rPr lang="en-US" sz="2800" dirty="0" smtClean="0"/>
              <a:t>)</a:t>
            </a:r>
            <a:endParaRPr lang="en-US" sz="2800" dirty="0" smtClean="0"/>
          </a:p>
        </p:txBody>
      </p:sp>
      <p:sp>
        <p:nvSpPr>
          <p:cNvPr id="3" name="Slide Number Placeholder 2"/>
          <p:cNvSpPr>
            <a:spLocks noGrp="1"/>
          </p:cNvSpPr>
          <p:nvPr>
            <p:ph type="sldNum" sz="quarter" idx="12"/>
          </p:nvPr>
        </p:nvSpPr>
        <p:spPr/>
        <p:txBody>
          <a:bodyPr/>
          <a:lstStyle/>
          <a:p>
            <a:fld id="{F34896A9-48A9-7541-ADC2-34607785B89F}" type="slidenum">
              <a:rPr lang="en-US" smtClean="0"/>
              <a:pPr/>
              <a:t>18</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12" name="TextBox 11"/>
          <p:cNvSpPr txBox="1"/>
          <p:nvPr/>
        </p:nvSpPr>
        <p:spPr>
          <a:xfrm>
            <a:off x="186606" y="1100665"/>
            <a:ext cx="5545667" cy="5309147"/>
          </a:xfrm>
          <a:prstGeom prst="rect">
            <a:avLst/>
          </a:prstGeom>
          <a:noFill/>
        </p:spPr>
        <p:txBody>
          <a:bodyPr wrap="square" rtlCol="0">
            <a:spAutoFit/>
          </a:bodyPr>
          <a:lstStyle/>
          <a:p>
            <a:pPr>
              <a:buFont typeface="Arial"/>
              <a:buChar char="•"/>
            </a:pPr>
            <a:r>
              <a:rPr lang="en-US" dirty="0" smtClean="0"/>
              <a:t> in large SEP events the intensity ratio (protons+He)/(Z≥6)≈300 so when count rate due to protons plus He would be 2×10</a:t>
            </a:r>
            <a:r>
              <a:rPr lang="en-US" baseline="30000" dirty="0" smtClean="0"/>
              <a:t>6</a:t>
            </a:r>
            <a:r>
              <a:rPr lang="en-US" dirty="0" smtClean="0"/>
              <a:t>/s without dynamic thresholds raised, the count rate of Z≥6 still be below 10</a:t>
            </a:r>
            <a:r>
              <a:rPr lang="en-US" baseline="30000" dirty="0" smtClean="0"/>
              <a:t>4</a:t>
            </a:r>
            <a:r>
              <a:rPr lang="en-US" dirty="0" smtClean="0"/>
              <a:t>/s, about an order of magnitude below the maximum rate capability of the front end electronics, so useful measurements of heavy nuclei are still possible</a:t>
            </a:r>
          </a:p>
          <a:p>
            <a:pPr>
              <a:spcBef>
                <a:spcPts val="600"/>
              </a:spcBef>
              <a:buFont typeface="Arial"/>
              <a:buChar char="•"/>
            </a:pPr>
            <a:r>
              <a:rPr lang="en-US" dirty="0" smtClean="0"/>
              <a:t> in order to provide some information about protons and He at the highest intensities, singles rates in small (1 mm</a:t>
            </a:r>
            <a:r>
              <a:rPr lang="en-US" baseline="30000" dirty="0" smtClean="0"/>
              <a:t>2</a:t>
            </a:r>
            <a:r>
              <a:rPr lang="en-US" dirty="0" smtClean="0"/>
              <a:t>) instrumented on selected detectors will be used</a:t>
            </a:r>
          </a:p>
          <a:p>
            <a:pPr>
              <a:spcBef>
                <a:spcPts val="600"/>
              </a:spcBef>
              <a:buFont typeface="Arial"/>
              <a:buChar char="•"/>
            </a:pPr>
            <a:r>
              <a:rPr lang="en-US" dirty="0" smtClean="0"/>
              <a:t> small pixel rates can be calibrated against rates in other detector segments until dynamic threshold level 4 is enabled</a:t>
            </a:r>
          </a:p>
          <a:p>
            <a:pPr>
              <a:spcBef>
                <a:spcPts val="600"/>
              </a:spcBef>
              <a:buFont typeface="Arial"/>
              <a:buChar char="•"/>
            </a:pPr>
            <a:r>
              <a:rPr lang="en-US" dirty="0" smtClean="0"/>
              <a:t> by setting the thresholds on the small pixels set slightly below value expected from stopping protons, some information about the incident energy spectrum is obtained from the dependence of pixel count rate on depth in the telescope</a:t>
            </a:r>
          </a:p>
        </p:txBody>
      </p:sp>
      <p:grpSp>
        <p:nvGrpSpPr>
          <p:cNvPr id="20" name="Group 19"/>
          <p:cNvGrpSpPr/>
          <p:nvPr/>
        </p:nvGrpSpPr>
        <p:grpSpPr>
          <a:xfrm>
            <a:off x="6180676" y="1212219"/>
            <a:ext cx="2506124" cy="1708776"/>
            <a:chOff x="321733" y="4615828"/>
            <a:chExt cx="2506124" cy="1708776"/>
          </a:xfrm>
        </p:grpSpPr>
        <p:pic>
          <p:nvPicPr>
            <p:cNvPr id="7" name="Picture 6" descr="small_pixel001.tiff"/>
            <p:cNvPicPr>
              <a:picLocks noChangeAspect="1"/>
            </p:cNvPicPr>
            <p:nvPr/>
          </p:nvPicPr>
          <p:blipFill>
            <a:blip r:embed="rId2"/>
            <a:stretch>
              <a:fillRect/>
            </a:stretch>
          </p:blipFill>
          <p:spPr>
            <a:xfrm>
              <a:off x="321733" y="4870454"/>
              <a:ext cx="1466850" cy="1454150"/>
            </a:xfrm>
            <a:prstGeom prst="rect">
              <a:avLst/>
            </a:prstGeom>
          </p:spPr>
        </p:pic>
        <p:sp>
          <p:nvSpPr>
            <p:cNvPr id="8" name="TextBox 7"/>
            <p:cNvSpPr txBox="1"/>
            <p:nvPr/>
          </p:nvSpPr>
          <p:spPr>
            <a:xfrm>
              <a:off x="1989651" y="5581242"/>
              <a:ext cx="745067" cy="523220"/>
            </a:xfrm>
            <a:prstGeom prst="rect">
              <a:avLst/>
            </a:prstGeom>
            <a:noFill/>
          </p:spPr>
          <p:txBody>
            <a:bodyPr wrap="square" rtlCol="0">
              <a:spAutoFit/>
            </a:bodyPr>
            <a:lstStyle/>
            <a:p>
              <a:r>
                <a:rPr lang="en-US" sz="1400" dirty="0" smtClean="0"/>
                <a:t>1 mm</a:t>
              </a:r>
              <a:r>
                <a:rPr lang="en-US" sz="1400" baseline="30000" dirty="0" smtClean="0"/>
                <a:t>2</a:t>
              </a:r>
              <a:r>
                <a:rPr lang="en-US" sz="1400" dirty="0" smtClean="0"/>
                <a:t> pixel</a:t>
              </a:r>
              <a:endParaRPr lang="en-US" sz="1400" dirty="0"/>
            </a:p>
          </p:txBody>
        </p:sp>
        <p:sp>
          <p:nvSpPr>
            <p:cNvPr id="9" name="TextBox 8"/>
            <p:cNvSpPr txBox="1"/>
            <p:nvPr/>
          </p:nvSpPr>
          <p:spPr>
            <a:xfrm>
              <a:off x="1752590" y="4803585"/>
              <a:ext cx="1075267" cy="523220"/>
            </a:xfrm>
            <a:prstGeom prst="rect">
              <a:avLst/>
            </a:prstGeom>
            <a:noFill/>
          </p:spPr>
          <p:txBody>
            <a:bodyPr wrap="square" rtlCol="0">
              <a:spAutoFit/>
            </a:bodyPr>
            <a:lstStyle/>
            <a:p>
              <a:r>
                <a:rPr lang="en-US" sz="1400" dirty="0" smtClean="0"/>
                <a:t>central area: 1 cm</a:t>
              </a:r>
              <a:r>
                <a:rPr lang="en-US" sz="1400" baseline="30000" dirty="0" smtClean="0"/>
                <a:t>2</a:t>
              </a:r>
              <a:r>
                <a:rPr lang="en-US" sz="1400" dirty="0" smtClean="0"/>
                <a:t> </a:t>
              </a:r>
              <a:endParaRPr lang="en-US" sz="1400" dirty="0"/>
            </a:p>
          </p:txBody>
        </p:sp>
        <p:cxnSp>
          <p:nvCxnSpPr>
            <p:cNvPr id="14" name="Straight Arrow Connector 13"/>
            <p:cNvCxnSpPr/>
            <p:nvPr/>
          </p:nvCxnSpPr>
          <p:spPr>
            <a:xfrm rot="10800000">
              <a:off x="1720848" y="5597529"/>
              <a:ext cx="319617" cy="1513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1286933" y="5003799"/>
              <a:ext cx="501650" cy="4233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3334" y="4615828"/>
              <a:ext cx="1439334" cy="307777"/>
            </a:xfrm>
            <a:prstGeom prst="rect">
              <a:avLst/>
            </a:prstGeom>
            <a:noFill/>
          </p:spPr>
          <p:txBody>
            <a:bodyPr wrap="square" rtlCol="0">
              <a:spAutoFit/>
            </a:bodyPr>
            <a:lstStyle/>
            <a:p>
              <a:pPr algn="ctr"/>
              <a:r>
                <a:rPr lang="en-US" sz="1400" dirty="0" smtClean="0"/>
                <a:t>H3-H5 detectors</a:t>
              </a:r>
              <a:endParaRPr lang="en-US" sz="1400" dirty="0"/>
            </a:p>
          </p:txBody>
        </p:sp>
      </p:grpSp>
      <p:grpSp>
        <p:nvGrpSpPr>
          <p:cNvPr id="23" name="Group 22"/>
          <p:cNvGrpSpPr/>
          <p:nvPr/>
        </p:nvGrpSpPr>
        <p:grpSpPr>
          <a:xfrm>
            <a:off x="5791542" y="3536108"/>
            <a:ext cx="3106928" cy="2819146"/>
            <a:chOff x="5732273" y="3392169"/>
            <a:chExt cx="3106928" cy="2819146"/>
          </a:xfrm>
        </p:grpSpPr>
        <p:pic>
          <p:nvPicPr>
            <p:cNvPr id="21" name="Picture 20" descr="spphet002_003.gif"/>
            <p:cNvPicPr>
              <a:picLocks noChangeAspect="1"/>
            </p:cNvPicPr>
            <p:nvPr/>
          </p:nvPicPr>
          <p:blipFill>
            <a:blip r:embed="rId3"/>
            <a:stretch>
              <a:fillRect/>
            </a:stretch>
          </p:blipFill>
          <p:spPr>
            <a:xfrm>
              <a:off x="5732273" y="3392169"/>
              <a:ext cx="3106928" cy="2819146"/>
            </a:xfrm>
            <a:prstGeom prst="rect">
              <a:avLst/>
            </a:prstGeom>
          </p:spPr>
        </p:pic>
        <p:sp>
          <p:nvSpPr>
            <p:cNvPr id="22" name="TextBox 21"/>
            <p:cNvSpPr txBox="1"/>
            <p:nvPr/>
          </p:nvSpPr>
          <p:spPr>
            <a:xfrm>
              <a:off x="6400815" y="3442971"/>
              <a:ext cx="2106092" cy="461665"/>
            </a:xfrm>
            <a:prstGeom prst="rect">
              <a:avLst/>
            </a:prstGeom>
            <a:noFill/>
          </p:spPr>
          <p:txBody>
            <a:bodyPr wrap="square" rtlCol="0">
              <a:spAutoFit/>
            </a:bodyPr>
            <a:lstStyle/>
            <a:p>
              <a:pPr algn="ctr"/>
              <a:r>
                <a:rPr lang="en-US" sz="1200" dirty="0" smtClean="0"/>
                <a:t>pixel count triggers above 5 </a:t>
              </a:r>
              <a:r>
                <a:rPr lang="en-US" sz="1200" dirty="0" err="1" smtClean="0"/>
                <a:t>MeV</a:t>
              </a:r>
              <a:r>
                <a:rPr lang="en-US" sz="1200" dirty="0" smtClean="0"/>
                <a:t> threshold: H1 through H5</a:t>
              </a:r>
              <a:endParaRPr lang="en-US" sz="1200" dirty="0"/>
            </a:p>
          </p:txBody>
        </p:sp>
      </p:grpSp>
      <p:sp>
        <p:nvSpPr>
          <p:cNvPr id="24" name="TextBox 23"/>
          <p:cNvSpPr txBox="1"/>
          <p:nvPr/>
        </p:nvSpPr>
        <p:spPr>
          <a:xfrm>
            <a:off x="7145875" y="2895594"/>
            <a:ext cx="1769515" cy="646331"/>
          </a:xfrm>
          <a:prstGeom prst="rect">
            <a:avLst/>
          </a:prstGeom>
          <a:solidFill>
            <a:srgbClr val="FFFF00"/>
          </a:solidFill>
        </p:spPr>
        <p:txBody>
          <a:bodyPr wrap="square" rtlCol="0">
            <a:spAutoFit/>
          </a:bodyPr>
          <a:lstStyle/>
          <a:p>
            <a:r>
              <a:rPr lang="en-US" sz="1200" dirty="0" smtClean="0"/>
              <a:t>omit histogram—too complicated to explain in a short amount of time?</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84776"/>
          </a:xfrm>
          <a:prstGeom prst="rect">
            <a:avLst/>
          </a:prstGeom>
          <a:noFill/>
        </p:spPr>
        <p:txBody>
          <a:bodyPr wrap="square" rtlCol="0">
            <a:spAutoFit/>
          </a:bodyPr>
          <a:lstStyle/>
          <a:p>
            <a:pPr algn="ctr"/>
            <a:r>
              <a:rPr lang="en-US" sz="3200" dirty="0" smtClean="0"/>
              <a:t>Bonus Science</a:t>
            </a:r>
            <a:endParaRPr lang="en-US" sz="2800" dirty="0" smtClean="0"/>
          </a:p>
        </p:txBody>
      </p:sp>
      <p:sp>
        <p:nvSpPr>
          <p:cNvPr id="3" name="Slide Number Placeholder 2"/>
          <p:cNvSpPr>
            <a:spLocks noGrp="1"/>
          </p:cNvSpPr>
          <p:nvPr>
            <p:ph type="sldNum" sz="quarter" idx="12"/>
          </p:nvPr>
        </p:nvSpPr>
        <p:spPr/>
        <p:txBody>
          <a:bodyPr/>
          <a:lstStyle/>
          <a:p>
            <a:fld id="{F34896A9-48A9-7541-ADC2-34607785B89F}"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6" name="TextBox 5"/>
          <p:cNvSpPr txBox="1"/>
          <p:nvPr/>
        </p:nvSpPr>
        <p:spPr>
          <a:xfrm>
            <a:off x="728133" y="1405467"/>
            <a:ext cx="7603067" cy="1477328"/>
          </a:xfrm>
          <a:prstGeom prst="rect">
            <a:avLst/>
          </a:prstGeom>
          <a:noFill/>
        </p:spPr>
        <p:txBody>
          <a:bodyPr wrap="square" rtlCol="0">
            <a:spAutoFit/>
          </a:bodyPr>
          <a:lstStyle/>
          <a:p>
            <a:r>
              <a:rPr lang="en-US" dirty="0" smtClean="0"/>
              <a:t>The design of EPI-Hi lends itself to several measurements without requiring modifications of the hardware design:</a:t>
            </a:r>
          </a:p>
          <a:p>
            <a:pPr>
              <a:buFont typeface="Arial"/>
              <a:buChar char="•"/>
            </a:pPr>
            <a:r>
              <a:rPr lang="en-US" dirty="0" smtClean="0"/>
              <a:t> </a:t>
            </a:r>
            <a:r>
              <a:rPr lang="en-US" dirty="0" err="1" smtClean="0"/>
              <a:t>ultraheavy</a:t>
            </a:r>
            <a:r>
              <a:rPr lang="en-US" dirty="0" smtClean="0"/>
              <a:t> elements</a:t>
            </a:r>
          </a:p>
          <a:p>
            <a:pPr>
              <a:buFont typeface="Arial"/>
              <a:buChar char="•"/>
            </a:pPr>
            <a:r>
              <a:rPr lang="en-US" dirty="0" smtClean="0"/>
              <a:t> 22Ne/20Ne isotope ratio measurements</a:t>
            </a:r>
          </a:p>
          <a:p>
            <a:pPr>
              <a:buFont typeface="Arial"/>
              <a:buChar char="•"/>
            </a:pPr>
            <a:r>
              <a:rPr lang="en-US" dirty="0" smtClean="0"/>
              <a:t> neutral particles including gamma-rays, neutrons, and energetic neutral atoms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372533"/>
            <a:ext cx="8221134" cy="5447645"/>
          </a:xfrm>
          <a:prstGeom prst="rect">
            <a:avLst/>
          </a:prstGeom>
          <a:noFill/>
        </p:spPr>
        <p:txBody>
          <a:bodyPr wrap="square" rtlCol="0">
            <a:spAutoFit/>
          </a:bodyPr>
          <a:lstStyle/>
          <a:p>
            <a:pPr algn="ctr"/>
            <a:r>
              <a:rPr lang="en-US" sz="3200" dirty="0" smtClean="0"/>
              <a:t>Outline</a:t>
            </a:r>
            <a:endParaRPr lang="en-US" sz="2800" dirty="0" smtClean="0"/>
          </a:p>
          <a:p>
            <a:pPr>
              <a:buFont typeface="Arial"/>
              <a:buChar char="•"/>
            </a:pPr>
            <a:r>
              <a:rPr lang="en-US" sz="2800" dirty="0" smtClean="0"/>
              <a:t> </a:t>
            </a:r>
            <a:r>
              <a:rPr lang="en-US" sz="2400" dirty="0" smtClean="0"/>
              <a:t>requirements</a:t>
            </a:r>
          </a:p>
          <a:p>
            <a:pPr>
              <a:buFont typeface="Arial"/>
              <a:buChar char="•"/>
            </a:pPr>
            <a:r>
              <a:rPr lang="en-US" sz="2400" dirty="0" smtClean="0"/>
              <a:t> system overview (?)</a:t>
            </a:r>
          </a:p>
          <a:p>
            <a:pPr>
              <a:buFont typeface="Arial"/>
              <a:buChar char="•"/>
            </a:pPr>
            <a:r>
              <a:rPr lang="en-US" sz="2400" dirty="0" smtClean="0"/>
              <a:t> detector telescopes</a:t>
            </a:r>
          </a:p>
          <a:p>
            <a:pPr>
              <a:buFont typeface="Arial"/>
              <a:buChar char="•"/>
            </a:pPr>
            <a:r>
              <a:rPr lang="en-US" sz="2400" dirty="0" smtClean="0"/>
              <a:t> measurement capabilities</a:t>
            </a:r>
          </a:p>
          <a:p>
            <a:pPr lvl="1">
              <a:buFont typeface="Arial"/>
              <a:buChar char="•"/>
            </a:pPr>
            <a:r>
              <a:rPr lang="en-US" sz="2400" dirty="0" smtClean="0"/>
              <a:t> energy range and resolution</a:t>
            </a:r>
          </a:p>
          <a:p>
            <a:pPr lvl="1">
              <a:buFont typeface="Arial"/>
              <a:buChar char="•"/>
            </a:pPr>
            <a:r>
              <a:rPr lang="en-US" sz="2400" dirty="0" smtClean="0"/>
              <a:t> fields of view and angular sectoring</a:t>
            </a:r>
          </a:p>
          <a:p>
            <a:pPr lvl="1">
              <a:buFont typeface="Arial"/>
              <a:buChar char="•"/>
            </a:pPr>
            <a:r>
              <a:rPr lang="en-US" sz="2400" dirty="0" smtClean="0"/>
              <a:t> species coverage / composition</a:t>
            </a:r>
          </a:p>
          <a:p>
            <a:pPr lvl="1">
              <a:buFont typeface="Arial"/>
              <a:buChar char="•"/>
            </a:pPr>
            <a:r>
              <a:rPr lang="en-US" sz="2400" dirty="0" smtClean="0"/>
              <a:t> cadences</a:t>
            </a:r>
          </a:p>
          <a:p>
            <a:pPr lvl="1">
              <a:buFont typeface="Arial"/>
              <a:buChar char="•"/>
            </a:pPr>
            <a:r>
              <a:rPr lang="en-US" sz="2400" dirty="0" smtClean="0"/>
              <a:t> dynamic range in particle intensities</a:t>
            </a:r>
          </a:p>
          <a:p>
            <a:pPr>
              <a:buFont typeface="Arial"/>
              <a:buChar char="•"/>
            </a:pPr>
            <a:r>
              <a:rPr lang="en-US" sz="2400" dirty="0" smtClean="0"/>
              <a:t> expected performance compared with requirements</a:t>
            </a:r>
          </a:p>
          <a:p>
            <a:pPr>
              <a:buFont typeface="Arial"/>
              <a:buChar char="•"/>
            </a:pPr>
            <a:r>
              <a:rPr lang="en-US" sz="2400" dirty="0" smtClean="0"/>
              <a:t> maturity of design</a:t>
            </a:r>
          </a:p>
          <a:p>
            <a:pPr>
              <a:buFont typeface="Arial"/>
              <a:buChar char="•"/>
            </a:pPr>
            <a:r>
              <a:rPr lang="en-US" sz="2400" dirty="0" smtClean="0"/>
              <a:t> system testing approach</a:t>
            </a:r>
          </a:p>
          <a:p>
            <a:pPr>
              <a:buFont typeface="Arial"/>
              <a:buChar char="•"/>
            </a:pPr>
            <a:r>
              <a:rPr lang="en-US" sz="2400" dirty="0" smtClean="0"/>
              <a:t> </a:t>
            </a:r>
            <a:r>
              <a:rPr lang="en-US" sz="2400" dirty="0" smtClean="0"/>
              <a:t>summary</a:t>
            </a:r>
            <a:endParaRPr lang="en-US" sz="24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6" name="TextBox 5"/>
          <p:cNvSpPr txBox="1"/>
          <p:nvPr/>
        </p:nvSpPr>
        <p:spPr>
          <a:xfrm>
            <a:off x="5596468" y="1507067"/>
            <a:ext cx="3547532" cy="276999"/>
          </a:xfrm>
          <a:prstGeom prst="rect">
            <a:avLst/>
          </a:prstGeom>
          <a:solidFill>
            <a:srgbClr val="FFFF00"/>
          </a:solidFill>
        </p:spPr>
        <p:txBody>
          <a:bodyPr wrap="square" rtlCol="0">
            <a:spAutoFit/>
          </a:bodyPr>
          <a:lstStyle/>
          <a:p>
            <a:r>
              <a:rPr lang="en-US" sz="1200" dirty="0" smtClean="0"/>
              <a:t>need to update outline to reflect slides that follow</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84776"/>
          </a:xfrm>
          <a:prstGeom prst="rect">
            <a:avLst/>
          </a:prstGeom>
          <a:noFill/>
        </p:spPr>
        <p:txBody>
          <a:bodyPr wrap="square" rtlCol="0">
            <a:spAutoFit/>
          </a:bodyPr>
          <a:lstStyle/>
          <a:p>
            <a:pPr algn="ctr"/>
            <a:r>
              <a:rPr lang="en-US" sz="3200" dirty="0" smtClean="0"/>
              <a:t>Summary</a:t>
            </a:r>
            <a:endParaRPr lang="en-US" sz="2800" dirty="0" smtClean="0"/>
          </a:p>
        </p:txBody>
      </p:sp>
      <p:sp>
        <p:nvSpPr>
          <p:cNvPr id="3" name="Slide Number Placeholder 2"/>
          <p:cNvSpPr>
            <a:spLocks noGrp="1"/>
          </p:cNvSpPr>
          <p:nvPr>
            <p:ph type="sldNum" sz="quarter" idx="12"/>
          </p:nvPr>
        </p:nvSpPr>
        <p:spPr/>
        <p:txBody>
          <a:bodyPr/>
          <a:lstStyle/>
          <a:p>
            <a:fld id="{F34896A9-48A9-7541-ADC2-34607785B89F}"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0333" y="101600"/>
            <a:ext cx="8221134" cy="584776"/>
          </a:xfrm>
          <a:prstGeom prst="rect">
            <a:avLst/>
          </a:prstGeom>
          <a:noFill/>
        </p:spPr>
        <p:txBody>
          <a:bodyPr wrap="square" rtlCol="0">
            <a:spAutoFit/>
          </a:bodyPr>
          <a:lstStyle/>
          <a:p>
            <a:pPr algn="ctr"/>
            <a:r>
              <a:rPr lang="en-US" sz="3200" dirty="0" smtClean="0"/>
              <a:t>EPI-Hi Measurement Requirements</a:t>
            </a:r>
          </a:p>
        </p:txBody>
      </p:sp>
      <p:sp>
        <p:nvSpPr>
          <p:cNvPr id="3" name="TextBox 2"/>
          <p:cNvSpPr txBox="1"/>
          <p:nvPr/>
        </p:nvSpPr>
        <p:spPr>
          <a:xfrm>
            <a:off x="558800" y="686376"/>
            <a:ext cx="8212667" cy="5678479"/>
          </a:xfrm>
          <a:prstGeom prst="rect">
            <a:avLst/>
          </a:prstGeom>
          <a:noFill/>
        </p:spPr>
        <p:txBody>
          <a:bodyPr wrap="square" rtlCol="0">
            <a:spAutoFit/>
          </a:bodyPr>
          <a:lstStyle/>
          <a:p>
            <a:r>
              <a:rPr lang="en-US" sz="2400" u="sng" dirty="0" smtClean="0"/>
              <a:t>Protons and Heavy Ions</a:t>
            </a:r>
          </a:p>
          <a:p>
            <a:pPr>
              <a:spcBef>
                <a:spcPts val="300"/>
              </a:spcBef>
              <a:buFont typeface="Arial"/>
              <a:buChar char="•"/>
            </a:pPr>
            <a:r>
              <a:rPr lang="en-US" dirty="0" smtClean="0"/>
              <a:t> energy range: 1 </a:t>
            </a:r>
            <a:r>
              <a:rPr lang="en-US" dirty="0" err="1" smtClean="0"/>
              <a:t>MeV/nuc</a:t>
            </a:r>
            <a:r>
              <a:rPr lang="en-US" dirty="0" smtClean="0"/>
              <a:t> (TBR) to ≥50 </a:t>
            </a:r>
            <a:r>
              <a:rPr lang="en-US" dirty="0" err="1" smtClean="0"/>
              <a:t>MeV/nuc</a:t>
            </a:r>
            <a:endParaRPr lang="en-US" dirty="0" smtClean="0"/>
          </a:p>
          <a:p>
            <a:pPr>
              <a:spcBef>
                <a:spcPts val="300"/>
              </a:spcBef>
              <a:buFont typeface="Arial"/>
              <a:buChar char="•"/>
            </a:pPr>
            <a:r>
              <a:rPr lang="en-US" dirty="0" smtClean="0"/>
              <a:t> energy binning: ≥6 bins per decade</a:t>
            </a:r>
          </a:p>
          <a:p>
            <a:pPr>
              <a:spcBef>
                <a:spcPts val="300"/>
              </a:spcBef>
              <a:buFont typeface="Arial"/>
              <a:buChar char="•"/>
            </a:pPr>
            <a:r>
              <a:rPr lang="en-US" dirty="0" smtClean="0"/>
              <a:t> cadence: at least energy bin with time resolution of 5 </a:t>
            </a:r>
            <a:r>
              <a:rPr lang="en-US" dirty="0" err="1" smtClean="0"/>
              <a:t>s</a:t>
            </a:r>
            <a:r>
              <a:rPr lang="en-US" dirty="0" smtClean="0"/>
              <a:t> or better</a:t>
            </a:r>
          </a:p>
          <a:p>
            <a:pPr>
              <a:spcBef>
                <a:spcPts val="300"/>
              </a:spcBef>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a:t>
            </a:r>
            <a:r>
              <a:rPr lang="en-US" dirty="0" err="1" smtClean="0"/>
              <a:t>hemipsheres</a:t>
            </a:r>
            <a:r>
              <a:rPr lang="en-US" dirty="0" smtClean="0"/>
              <a:t> (incl. 10° from S/C-Sun line)</a:t>
            </a:r>
          </a:p>
          <a:p>
            <a:pPr>
              <a:spcBef>
                <a:spcPts val="300"/>
              </a:spcBef>
              <a:buFont typeface="Arial"/>
              <a:buChar char="•"/>
            </a:pPr>
            <a:r>
              <a:rPr lang="en-US" dirty="0" smtClean="0"/>
              <a:t> angular sectoring: ≤30° sector width</a:t>
            </a:r>
          </a:p>
          <a:p>
            <a:pPr>
              <a:spcBef>
                <a:spcPts val="300"/>
              </a:spcBef>
              <a:buFont typeface="Arial"/>
              <a:buChar char="•"/>
            </a:pPr>
            <a:r>
              <a:rPr lang="en-US" dirty="0" smtClean="0"/>
              <a:t> composition: at least H, He, C, O, Ne, Mg, Si, Fe, </a:t>
            </a:r>
            <a:r>
              <a:rPr lang="en-US" baseline="30000" dirty="0" smtClean="0"/>
              <a:t>3</a:t>
            </a:r>
            <a:r>
              <a:rPr lang="en-US" dirty="0" smtClean="0"/>
              <a:t>He</a:t>
            </a:r>
          </a:p>
          <a:p>
            <a:pPr>
              <a:spcBef>
                <a:spcPts val="300"/>
              </a:spcBef>
              <a:buFont typeface="Arial"/>
              <a:buChar char="•"/>
            </a:pPr>
            <a:r>
              <a:rPr lang="en-US" dirty="0" smtClean="0"/>
              <a:t> species resolution: FWHM ≤ 0.5 (TBR) × separation from nearest abundant neighbor</a:t>
            </a:r>
          </a:p>
          <a:p>
            <a:pPr>
              <a:spcBef>
                <a:spcPts val="300"/>
              </a:spcBef>
              <a:buFont typeface="Arial"/>
              <a:buChar char="•"/>
            </a:pPr>
            <a:r>
              <a:rPr lang="en-US" dirty="0" smtClean="0"/>
              <a:t> max intensity: up to 10% (TBR) of upper limit proton spectrum from EDTRD</a:t>
            </a:r>
          </a:p>
          <a:p>
            <a:pPr>
              <a:spcBef>
                <a:spcPts val="1200"/>
              </a:spcBef>
            </a:pPr>
            <a:r>
              <a:rPr lang="en-US" sz="2400" u="sng" dirty="0" smtClean="0"/>
              <a:t>Electrons</a:t>
            </a:r>
          </a:p>
          <a:p>
            <a:pPr>
              <a:spcBef>
                <a:spcPts val="300"/>
              </a:spcBef>
              <a:buFont typeface="Arial"/>
              <a:buChar char="•"/>
            </a:pPr>
            <a:r>
              <a:rPr lang="en-US" dirty="0" smtClean="0"/>
              <a:t> energy range: 0.5 </a:t>
            </a:r>
            <a:r>
              <a:rPr lang="en-US" dirty="0" err="1" smtClean="0"/>
              <a:t>MeV</a:t>
            </a:r>
            <a:r>
              <a:rPr lang="en-US" dirty="0" smtClean="0"/>
              <a:t> (TBR) to ≥3 </a:t>
            </a:r>
            <a:r>
              <a:rPr lang="en-US" dirty="0" err="1" smtClean="0"/>
              <a:t>MeV</a:t>
            </a:r>
            <a:endParaRPr lang="en-US" dirty="0" smtClean="0"/>
          </a:p>
          <a:p>
            <a:pPr>
              <a:buFont typeface="Arial"/>
              <a:buChar char="•"/>
            </a:pPr>
            <a:r>
              <a:rPr lang="en-US" dirty="0" smtClean="0"/>
              <a:t> energy binning: ≥6 bins per decade</a:t>
            </a:r>
          </a:p>
          <a:p>
            <a:pPr>
              <a:buFont typeface="Arial"/>
              <a:buChar char="•"/>
            </a:pPr>
            <a:r>
              <a:rPr lang="en-US" dirty="0" smtClean="0"/>
              <a:t> cadence: at least energy bin with time resolution of 1 </a:t>
            </a:r>
            <a:r>
              <a:rPr lang="en-US" dirty="0" err="1" smtClean="0"/>
              <a:t>s</a:t>
            </a:r>
            <a:r>
              <a:rPr lang="en-US" dirty="0" smtClean="0"/>
              <a:t> or better</a:t>
            </a:r>
          </a:p>
          <a:p>
            <a:pPr>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a:t>
            </a:r>
            <a:r>
              <a:rPr lang="en-US" dirty="0" err="1" smtClean="0"/>
              <a:t>hemipsheres</a:t>
            </a:r>
            <a:r>
              <a:rPr lang="en-US" dirty="0" smtClean="0"/>
              <a:t> (incl. 10° from S/C-Sun line)</a:t>
            </a:r>
          </a:p>
          <a:p>
            <a:pPr>
              <a:buFont typeface="Arial"/>
              <a:buChar char="•"/>
            </a:pPr>
            <a:r>
              <a:rPr lang="en-US" dirty="0" smtClean="0"/>
              <a:t> angular sectoring: ≤45° sector width</a:t>
            </a:r>
          </a:p>
          <a:p>
            <a:pPr>
              <a:buFont typeface="Arial"/>
              <a:buChar char="•"/>
            </a:pPr>
            <a:r>
              <a:rPr lang="en-US" dirty="0" smtClean="0"/>
              <a:t> max intensity: up to 10% (TBR) of upper limit electron spectrum from EDTRD*</a:t>
            </a:r>
          </a:p>
          <a:p>
            <a:pPr>
              <a:spcBef>
                <a:spcPts val="1500"/>
              </a:spcBef>
            </a:pPr>
            <a:r>
              <a:rPr lang="en-US" dirty="0" smtClean="0"/>
              <a:t>*Note: upper limit electron spectrum not yet specified in EDTRD</a:t>
            </a:r>
            <a:endParaRPr lang="en-US" dirty="0"/>
          </a:p>
        </p:txBody>
      </p:sp>
      <p:sp>
        <p:nvSpPr>
          <p:cNvPr id="4" name="Slide Number Placeholder 3"/>
          <p:cNvSpPr>
            <a:spLocks noGrp="1"/>
          </p:cNvSpPr>
          <p:nvPr>
            <p:ph type="sldNum" sz="quarter" idx="12"/>
          </p:nvPr>
        </p:nvSpPr>
        <p:spPr/>
        <p:txBody>
          <a:bodyPr/>
          <a:lstStyle/>
          <a:p>
            <a:fld id="{F34896A9-48A9-7541-ADC2-34607785B89F}"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84776"/>
          </a:xfrm>
          <a:prstGeom prst="rect">
            <a:avLst/>
          </a:prstGeom>
          <a:noFill/>
        </p:spPr>
        <p:txBody>
          <a:bodyPr wrap="square" rtlCol="0">
            <a:spAutoFit/>
          </a:bodyPr>
          <a:lstStyle/>
          <a:p>
            <a:pPr algn="ctr"/>
            <a:r>
              <a:rPr lang="en-US" sz="3200" dirty="0" smtClean="0"/>
              <a:t>EPI-Hi Sensor System Overview</a:t>
            </a:r>
          </a:p>
        </p:txBody>
      </p:sp>
      <p:sp>
        <p:nvSpPr>
          <p:cNvPr id="7" name="TextBox 6"/>
          <p:cNvSpPr txBox="1"/>
          <p:nvPr/>
        </p:nvSpPr>
        <p:spPr>
          <a:xfrm>
            <a:off x="389467" y="848267"/>
            <a:ext cx="8390467" cy="4739759"/>
          </a:xfrm>
          <a:prstGeom prst="rect">
            <a:avLst/>
          </a:prstGeom>
          <a:noFill/>
        </p:spPr>
        <p:txBody>
          <a:bodyPr wrap="square" rtlCol="0">
            <a:spAutoFit/>
          </a:bodyPr>
          <a:lstStyle/>
          <a:p>
            <a:r>
              <a:rPr lang="en-US" sz="2400" u="sng" dirty="0" smtClean="0"/>
              <a:t>Sensor Approach:</a:t>
            </a:r>
          </a:p>
          <a:p>
            <a:pPr>
              <a:spcBef>
                <a:spcPts val="300"/>
              </a:spcBef>
              <a:buFont typeface="Arial"/>
              <a:buChar char="•"/>
            </a:pPr>
            <a:r>
              <a:rPr lang="en-US" dirty="0" smtClean="0"/>
              <a:t> </a:t>
            </a:r>
            <a:r>
              <a:rPr lang="en-US" sz="2000" dirty="0" smtClean="0"/>
              <a:t>all sensor elements are silicon solid state detectors</a:t>
            </a:r>
          </a:p>
          <a:p>
            <a:pPr>
              <a:spcBef>
                <a:spcPts val="300"/>
              </a:spcBef>
              <a:buFont typeface="Arial"/>
              <a:buChar char="•"/>
            </a:pPr>
            <a:r>
              <a:rPr lang="en-US" sz="2000" dirty="0" smtClean="0"/>
              <a:t> multiple detector telescopes to provide large energy range and sky coverage</a:t>
            </a:r>
          </a:p>
          <a:p>
            <a:pPr>
              <a:spcBef>
                <a:spcPts val="300"/>
              </a:spcBef>
              <a:buFont typeface="Arial"/>
              <a:buChar char="•"/>
            </a:pPr>
            <a:r>
              <a:rPr lang="en-US" sz="2000" dirty="0" smtClean="0"/>
              <a:t> some telescopes double ended to increase sky coverage</a:t>
            </a:r>
          </a:p>
          <a:p>
            <a:pPr>
              <a:spcBef>
                <a:spcPts val="300"/>
              </a:spcBef>
              <a:buFont typeface="Arial"/>
              <a:buChar char="•"/>
            </a:pPr>
            <a:r>
              <a:rPr lang="en-US" sz="2000" dirty="0" smtClean="0"/>
              <a:t> detector segmentation to provide angular sectoring and adjustable geometrical factor</a:t>
            </a:r>
          </a:p>
          <a:p>
            <a:pPr>
              <a:spcBef>
                <a:spcPts val="600"/>
              </a:spcBef>
            </a:pPr>
            <a:r>
              <a:rPr lang="en-US" sz="2400" u="sng" dirty="0" smtClean="0"/>
              <a:t>Heritage:</a:t>
            </a:r>
          </a:p>
          <a:p>
            <a:pPr>
              <a:spcBef>
                <a:spcPts val="300"/>
              </a:spcBef>
              <a:buFont typeface="Arial"/>
              <a:buChar char="•"/>
            </a:pPr>
            <a:r>
              <a:rPr lang="en-US" sz="2000" dirty="0" smtClean="0"/>
              <a:t> numerous energetic particle instruments over the past 40 years</a:t>
            </a:r>
          </a:p>
          <a:p>
            <a:pPr>
              <a:spcBef>
                <a:spcPts val="300"/>
              </a:spcBef>
              <a:buFont typeface="Arial"/>
              <a:buChar char="•"/>
            </a:pPr>
            <a:r>
              <a:rPr lang="en-US" sz="2000" dirty="0" smtClean="0"/>
              <a:t> direct predecessor:  STEREO/LET &amp; HET</a:t>
            </a:r>
          </a:p>
          <a:p>
            <a:pPr>
              <a:spcBef>
                <a:spcPts val="600"/>
              </a:spcBef>
            </a:pPr>
            <a:r>
              <a:rPr lang="en-US" sz="2400" u="sng" dirty="0" smtClean="0"/>
              <a:t>Key Differences:</a:t>
            </a:r>
          </a:p>
          <a:p>
            <a:pPr>
              <a:spcBef>
                <a:spcPts val="300"/>
              </a:spcBef>
              <a:buFont typeface="Arial"/>
              <a:buChar char="•"/>
            </a:pPr>
            <a:r>
              <a:rPr lang="en-US" sz="2000" dirty="0" smtClean="0"/>
              <a:t> thinner detectors and windows to reduce energy threshold</a:t>
            </a:r>
          </a:p>
          <a:p>
            <a:pPr>
              <a:spcBef>
                <a:spcPts val="300"/>
              </a:spcBef>
              <a:buFont typeface="Arial"/>
              <a:buChar char="•"/>
            </a:pPr>
            <a:r>
              <a:rPr lang="en-US" sz="2000" dirty="0" smtClean="0"/>
              <a:t> compact telescope designs to reduce saturation at high particle intensities and backgrounds at low intensities</a:t>
            </a:r>
          </a:p>
        </p:txBody>
      </p:sp>
      <p:sp>
        <p:nvSpPr>
          <p:cNvPr id="8" name="Slide Number Placeholder 7"/>
          <p:cNvSpPr>
            <a:spLocks noGrp="1"/>
          </p:cNvSpPr>
          <p:nvPr>
            <p:ph type="sldNum" sz="quarter" idx="12"/>
          </p:nvPr>
        </p:nvSpPr>
        <p:spPr/>
        <p:txBody>
          <a:bodyPr/>
          <a:lstStyle/>
          <a:p>
            <a:fld id="{F34896A9-48A9-7541-ADC2-34607785B89F}"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SPP/ISIS PDR: EPI-Hi Sensor Draft Slides</a:t>
            </a:r>
            <a:endParaRPr lang="en-US"/>
          </a:p>
        </p:txBody>
      </p:sp>
      <p:sp>
        <p:nvSpPr>
          <p:cNvPr id="10" name="Date Placeholder 9"/>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84776"/>
          </a:xfrm>
          <a:prstGeom prst="rect">
            <a:avLst/>
          </a:prstGeom>
          <a:noFill/>
        </p:spPr>
        <p:txBody>
          <a:bodyPr wrap="square" rtlCol="0">
            <a:spAutoFit/>
          </a:bodyPr>
          <a:lstStyle/>
          <a:p>
            <a:pPr algn="ctr"/>
            <a:r>
              <a:rPr lang="en-US" sz="3200" dirty="0" smtClean="0"/>
              <a:t>EPI-Hi Block Diagram</a:t>
            </a:r>
          </a:p>
        </p:txBody>
      </p:sp>
      <p:grpSp>
        <p:nvGrpSpPr>
          <p:cNvPr id="5" name="Group 4"/>
          <p:cNvGrpSpPr/>
          <p:nvPr/>
        </p:nvGrpSpPr>
        <p:grpSpPr>
          <a:xfrm>
            <a:off x="2619453" y="1092774"/>
            <a:ext cx="6431432" cy="5033772"/>
            <a:chOff x="2153768" y="1092774"/>
            <a:chExt cx="6431432" cy="5033772"/>
          </a:xfrm>
        </p:grpSpPr>
        <p:pic>
          <p:nvPicPr>
            <p:cNvPr id="3" name="Picture 2" descr="epi-hi_block_diagram_5-5-13.tiff"/>
            <p:cNvPicPr>
              <a:picLocks noChangeAspect="1"/>
            </p:cNvPicPr>
            <p:nvPr/>
          </p:nvPicPr>
          <p:blipFill>
            <a:blip r:embed="rId2"/>
            <a:stretch>
              <a:fillRect/>
            </a:stretch>
          </p:blipFill>
          <p:spPr>
            <a:xfrm>
              <a:off x="2153768" y="1092774"/>
              <a:ext cx="6431432" cy="5033772"/>
            </a:xfrm>
            <a:prstGeom prst="rect">
              <a:avLst/>
            </a:prstGeom>
          </p:spPr>
        </p:pic>
        <p:sp>
          <p:nvSpPr>
            <p:cNvPr id="4" name="Rectangle 3"/>
            <p:cNvSpPr/>
            <p:nvPr/>
          </p:nvSpPr>
          <p:spPr>
            <a:xfrm>
              <a:off x="2153768" y="1092774"/>
              <a:ext cx="919632" cy="5033772"/>
            </a:xfrm>
            <a:prstGeom prst="rect">
              <a:avLst/>
            </a:prstGeom>
            <a:solidFill>
              <a:schemeClr val="bg1">
                <a:alpha val="0"/>
              </a:scheme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211667" y="813363"/>
            <a:ext cx="2302933" cy="5463035"/>
          </a:xfrm>
          <a:prstGeom prst="rect">
            <a:avLst/>
          </a:prstGeom>
          <a:noFill/>
        </p:spPr>
        <p:txBody>
          <a:bodyPr wrap="square" rtlCol="0">
            <a:spAutoFit/>
          </a:bodyPr>
          <a:lstStyle/>
          <a:p>
            <a:r>
              <a:rPr lang="en-US" dirty="0" smtClean="0"/>
              <a:t>3 detector telescopes:</a:t>
            </a:r>
          </a:p>
          <a:p>
            <a:pPr>
              <a:spcBef>
                <a:spcPts val="600"/>
              </a:spcBef>
              <a:buFont typeface="Arial"/>
              <a:buChar char="•"/>
            </a:pPr>
            <a:r>
              <a:rPr lang="en-US" dirty="0" smtClean="0"/>
              <a:t> one double-ended low-energy telescope (LET1)</a:t>
            </a:r>
          </a:p>
          <a:p>
            <a:pPr>
              <a:spcBef>
                <a:spcPts val="600"/>
              </a:spcBef>
              <a:buFont typeface="Arial"/>
              <a:buChar char="•"/>
            </a:pPr>
            <a:r>
              <a:rPr lang="en-US" dirty="0" smtClean="0"/>
              <a:t> one single-ended low-energy telescope (LET2)</a:t>
            </a:r>
          </a:p>
          <a:p>
            <a:pPr>
              <a:spcBef>
                <a:spcPts val="600"/>
              </a:spcBef>
              <a:buFont typeface="Arial"/>
              <a:buChar char="•"/>
            </a:pPr>
            <a:r>
              <a:rPr lang="en-US" dirty="0" smtClean="0"/>
              <a:t> one double-ended high-energy telescope (HET)</a:t>
            </a:r>
          </a:p>
          <a:p>
            <a:pPr>
              <a:spcBef>
                <a:spcPts val="600"/>
              </a:spcBef>
              <a:buFont typeface="Arial"/>
              <a:buChar char="•"/>
            </a:pPr>
            <a:r>
              <a:rPr lang="en-US" dirty="0" smtClean="0"/>
              <a:t> all sensor elements are ion-implanted silicon solid-state detectors</a:t>
            </a:r>
          </a:p>
          <a:p>
            <a:pPr>
              <a:spcBef>
                <a:spcPts val="600"/>
              </a:spcBef>
              <a:buFont typeface="Arial"/>
              <a:buChar char="•"/>
            </a:pPr>
            <a:r>
              <a:rPr lang="en-US" dirty="0" smtClean="0"/>
              <a:t> signals from each telescope processed by an individual electronics board </a:t>
            </a:r>
            <a:endParaRPr lang="en-US" dirty="0"/>
          </a:p>
        </p:txBody>
      </p:sp>
      <p:sp>
        <p:nvSpPr>
          <p:cNvPr id="7" name="Slide Number Placeholder 6"/>
          <p:cNvSpPr>
            <a:spLocks noGrp="1"/>
          </p:cNvSpPr>
          <p:nvPr>
            <p:ph type="sldNum" sz="quarter" idx="12"/>
          </p:nvPr>
        </p:nvSpPr>
        <p:spPr/>
        <p:txBody>
          <a:bodyPr/>
          <a:lstStyle/>
          <a:p>
            <a:fld id="{F34896A9-48A9-7541-ADC2-34607785B89F}"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67"/>
            <a:ext cx="8221134" cy="584776"/>
          </a:xfrm>
          <a:prstGeom prst="rect">
            <a:avLst/>
          </a:prstGeom>
          <a:noFill/>
        </p:spPr>
        <p:txBody>
          <a:bodyPr wrap="square" rtlCol="0">
            <a:spAutoFit/>
          </a:bodyPr>
          <a:lstStyle/>
          <a:p>
            <a:pPr algn="ctr"/>
            <a:r>
              <a:rPr lang="en-US" sz="3200" dirty="0" smtClean="0"/>
              <a:t>Low-Energy Telescopes: LET1 and LET2</a:t>
            </a:r>
          </a:p>
        </p:txBody>
      </p:sp>
      <p:sp>
        <p:nvSpPr>
          <p:cNvPr id="3" name="TextBox 2"/>
          <p:cNvSpPr txBox="1"/>
          <p:nvPr/>
        </p:nvSpPr>
        <p:spPr>
          <a:xfrm>
            <a:off x="3725333" y="1202267"/>
            <a:ext cx="4851400" cy="5001370"/>
          </a:xfrm>
          <a:prstGeom prst="rect">
            <a:avLst/>
          </a:prstGeom>
          <a:noFill/>
        </p:spPr>
        <p:txBody>
          <a:bodyPr wrap="square" rtlCol="0">
            <a:spAutoFit/>
          </a:bodyPr>
          <a:lstStyle/>
          <a:p>
            <a:pPr algn="ctr"/>
            <a:r>
              <a:rPr lang="en-US" sz="2400" dirty="0" smtClean="0"/>
              <a:t>Energy Range</a:t>
            </a:r>
            <a:endParaRPr lang="en-US" dirty="0" smtClean="0"/>
          </a:p>
          <a:p>
            <a:pPr>
              <a:spcBef>
                <a:spcPts val="1200"/>
              </a:spcBef>
            </a:pPr>
            <a:r>
              <a:rPr lang="en-US" dirty="0" smtClean="0"/>
              <a:t>Stack Thickness through L4B: 3.5 mm of Si</a:t>
            </a:r>
          </a:p>
          <a:p>
            <a:pPr>
              <a:spcBef>
                <a:spcPts val="600"/>
              </a:spcBef>
            </a:pPr>
            <a:r>
              <a:rPr lang="en-US" dirty="0" smtClean="0"/>
              <a:t>highest stopping energies:</a:t>
            </a:r>
          </a:p>
          <a:p>
            <a:pPr>
              <a:buFont typeface="Arial"/>
              <a:buChar char="•"/>
            </a:pPr>
            <a:r>
              <a:rPr lang="en-US" dirty="0" smtClean="0"/>
              <a:t> H &amp; He: ~25 </a:t>
            </a:r>
            <a:r>
              <a:rPr lang="en-US" dirty="0" err="1" smtClean="0"/>
              <a:t>MeV/nuc</a:t>
            </a:r>
            <a:endParaRPr lang="en-US" dirty="0" smtClean="0"/>
          </a:p>
          <a:p>
            <a:pPr>
              <a:buFont typeface="Arial"/>
              <a:buChar char="•"/>
            </a:pPr>
            <a:r>
              <a:rPr lang="en-US" dirty="0" smtClean="0"/>
              <a:t> C: ~45 </a:t>
            </a:r>
            <a:r>
              <a:rPr lang="en-US" dirty="0" err="1" smtClean="0"/>
              <a:t>MeV/nuc</a:t>
            </a:r>
            <a:endParaRPr lang="en-US" dirty="0" smtClean="0"/>
          </a:p>
          <a:p>
            <a:pPr>
              <a:buFont typeface="Arial"/>
              <a:buChar char="•"/>
            </a:pPr>
            <a:r>
              <a:rPr lang="en-US" dirty="0" smtClean="0"/>
              <a:t> Fe: ~100 </a:t>
            </a:r>
            <a:r>
              <a:rPr lang="en-US" dirty="0" err="1" smtClean="0"/>
              <a:t>MeV/nuc</a:t>
            </a:r>
            <a:endParaRPr lang="en-US" dirty="0" smtClean="0"/>
          </a:p>
          <a:p>
            <a:pPr>
              <a:buFont typeface="Arial"/>
              <a:buChar char="•"/>
            </a:pPr>
            <a:r>
              <a:rPr lang="en-US" dirty="0" smtClean="0"/>
              <a:t> </a:t>
            </a:r>
            <a:r>
              <a:rPr lang="en-US" dirty="0" err="1" smtClean="0"/>
              <a:t>e</a:t>
            </a:r>
            <a:r>
              <a:rPr lang="en-US" dirty="0" smtClean="0"/>
              <a:t>: ~1.3 </a:t>
            </a:r>
            <a:r>
              <a:rPr lang="en-US" dirty="0" err="1" smtClean="0"/>
              <a:t>MeV</a:t>
            </a:r>
            <a:endParaRPr lang="en-US" dirty="0" smtClean="0"/>
          </a:p>
          <a:p>
            <a:endParaRPr lang="en-US" dirty="0" smtClean="0"/>
          </a:p>
          <a:p>
            <a:pPr>
              <a:spcBef>
                <a:spcPts val="600"/>
              </a:spcBef>
            </a:pPr>
            <a:r>
              <a:rPr lang="en-US" dirty="0" smtClean="0"/>
              <a:t>Front Detector Thickness: 12 </a:t>
            </a:r>
            <a:r>
              <a:rPr lang="en-US" dirty="0" err="1" smtClean="0"/>
              <a:t>μm</a:t>
            </a:r>
            <a:r>
              <a:rPr lang="en-US" dirty="0" smtClean="0"/>
              <a:t> Si</a:t>
            </a:r>
          </a:p>
          <a:p>
            <a:r>
              <a:rPr lang="en-US" dirty="0" smtClean="0"/>
              <a:t>Combined window thicknesses: 3 </a:t>
            </a:r>
            <a:r>
              <a:rPr lang="en-US" dirty="0" err="1" smtClean="0"/>
              <a:t>μm</a:t>
            </a:r>
            <a:r>
              <a:rPr lang="en-US" dirty="0" smtClean="0"/>
              <a:t> Si equiv.</a:t>
            </a:r>
          </a:p>
          <a:p>
            <a:pPr>
              <a:spcBef>
                <a:spcPts val="600"/>
              </a:spcBef>
            </a:pPr>
            <a:r>
              <a:rPr lang="en-US" dirty="0" smtClean="0"/>
              <a:t>energies to penetrate windows + first detector:</a:t>
            </a:r>
          </a:p>
          <a:p>
            <a:pPr>
              <a:buFont typeface="Arial"/>
              <a:buChar char="•"/>
            </a:pPr>
            <a:r>
              <a:rPr lang="en-US" dirty="0" smtClean="0"/>
              <a:t> H:  ~1.0 </a:t>
            </a:r>
            <a:r>
              <a:rPr lang="en-US" dirty="0" err="1" smtClean="0"/>
              <a:t>MeV</a:t>
            </a:r>
            <a:endParaRPr lang="en-US" dirty="0" smtClean="0"/>
          </a:p>
          <a:p>
            <a:pPr>
              <a:buFont typeface="Arial"/>
              <a:buChar char="•"/>
            </a:pPr>
            <a:r>
              <a:rPr lang="en-US" dirty="0" smtClean="0"/>
              <a:t> He: ~0.9 </a:t>
            </a:r>
            <a:r>
              <a:rPr lang="en-US" dirty="0" err="1" smtClean="0"/>
              <a:t>MeV/nuc</a:t>
            </a:r>
            <a:endParaRPr lang="en-US" dirty="0" smtClean="0"/>
          </a:p>
          <a:p>
            <a:pPr>
              <a:buFont typeface="Arial"/>
              <a:buChar char="•"/>
            </a:pPr>
            <a:r>
              <a:rPr lang="en-US" dirty="0" smtClean="0"/>
              <a:t> C: ~1.3 </a:t>
            </a:r>
            <a:r>
              <a:rPr lang="en-US" dirty="0" err="1" smtClean="0"/>
              <a:t>MeV/nuc</a:t>
            </a:r>
            <a:endParaRPr lang="en-US" dirty="0" smtClean="0"/>
          </a:p>
          <a:p>
            <a:pPr>
              <a:buFont typeface="Arial"/>
              <a:buChar char="•"/>
            </a:pPr>
            <a:r>
              <a:rPr lang="en-US" dirty="0" smtClean="0"/>
              <a:t> Fe: ~1.5 </a:t>
            </a:r>
            <a:r>
              <a:rPr lang="en-US" dirty="0" err="1" smtClean="0"/>
              <a:t>MeV/nuc</a:t>
            </a:r>
            <a:endParaRPr lang="en-US" dirty="0" smtClean="0"/>
          </a:p>
          <a:p>
            <a:pPr>
              <a:buFont typeface="Arial"/>
              <a:buChar char="•"/>
            </a:pPr>
            <a:r>
              <a:rPr lang="en-US" dirty="0" smtClean="0"/>
              <a:t> </a:t>
            </a:r>
            <a:r>
              <a:rPr lang="en-US" dirty="0" err="1" smtClean="0"/>
              <a:t>e</a:t>
            </a:r>
            <a:r>
              <a:rPr lang="en-US" dirty="0" smtClean="0"/>
              <a:t>: ~0.4 </a:t>
            </a:r>
            <a:r>
              <a:rPr lang="en-US" dirty="0" err="1" smtClean="0"/>
              <a:t>MeV</a:t>
            </a:r>
            <a:r>
              <a:rPr lang="en-US" dirty="0" smtClean="0"/>
              <a:t> (penetration to L3)</a:t>
            </a:r>
          </a:p>
        </p:txBody>
      </p:sp>
      <p:pic>
        <p:nvPicPr>
          <p:cNvPr id="4" name="Picture 3" descr="let1_telescope.tiff"/>
          <p:cNvPicPr>
            <a:picLocks noChangeAspect="1"/>
          </p:cNvPicPr>
          <p:nvPr/>
        </p:nvPicPr>
        <p:blipFill>
          <a:blip r:embed="rId2"/>
          <a:stretch>
            <a:fillRect/>
          </a:stretch>
        </p:blipFill>
        <p:spPr>
          <a:xfrm>
            <a:off x="948267" y="771043"/>
            <a:ext cx="2057400" cy="4229100"/>
          </a:xfrm>
          <a:prstGeom prst="rect">
            <a:avLst/>
          </a:prstGeom>
        </p:spPr>
      </p:pic>
      <p:sp>
        <p:nvSpPr>
          <p:cNvPr id="5" name="TextBox 4"/>
          <p:cNvSpPr txBox="1"/>
          <p:nvPr/>
        </p:nvSpPr>
        <p:spPr>
          <a:xfrm>
            <a:off x="194733" y="5945827"/>
            <a:ext cx="3429000" cy="461665"/>
          </a:xfrm>
          <a:prstGeom prst="rect">
            <a:avLst/>
          </a:prstGeom>
          <a:solidFill>
            <a:srgbClr val="FFFF00"/>
          </a:solidFill>
        </p:spPr>
        <p:txBody>
          <a:bodyPr wrap="square" rtlCol="0">
            <a:spAutoFit/>
          </a:bodyPr>
          <a:lstStyle/>
          <a:p>
            <a:r>
              <a:rPr lang="en-US" sz="1200" dirty="0" smtClean="0"/>
              <a:t>Need to replace figure with version that includes inactive elements (windows, housing, etc.)</a:t>
            </a:r>
            <a:endParaRPr lang="en-US" sz="1200" dirty="0"/>
          </a:p>
        </p:txBody>
      </p:sp>
      <p:sp>
        <p:nvSpPr>
          <p:cNvPr id="6" name="TextBox 5"/>
          <p:cNvSpPr txBox="1"/>
          <p:nvPr/>
        </p:nvSpPr>
        <p:spPr>
          <a:xfrm>
            <a:off x="313267" y="5202538"/>
            <a:ext cx="3310466" cy="584776"/>
          </a:xfrm>
          <a:prstGeom prst="rect">
            <a:avLst/>
          </a:prstGeom>
          <a:noFill/>
        </p:spPr>
        <p:txBody>
          <a:bodyPr wrap="square" rtlCol="0">
            <a:spAutoFit/>
          </a:bodyPr>
          <a:lstStyle/>
          <a:p>
            <a:r>
              <a:rPr lang="en-US" sz="1600" dirty="0" smtClean="0"/>
              <a:t>HET2 is single ended and identical to HET1 down through L3B</a:t>
            </a:r>
            <a:endParaRPr lang="en-US" sz="1600" dirty="0"/>
          </a:p>
        </p:txBody>
      </p:sp>
      <p:sp>
        <p:nvSpPr>
          <p:cNvPr id="7" name="Slide Number Placeholder 6"/>
          <p:cNvSpPr>
            <a:spLocks noGrp="1"/>
          </p:cNvSpPr>
          <p:nvPr>
            <p:ph type="sldNum" sz="quarter" idx="12"/>
          </p:nvPr>
        </p:nvSpPr>
        <p:spPr/>
        <p:txBody>
          <a:bodyPr/>
          <a:lstStyle/>
          <a:p>
            <a:fld id="{F34896A9-48A9-7541-ADC2-34607785B89F}"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14 Oct 2013</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372533"/>
            <a:ext cx="8221134" cy="584776"/>
          </a:xfrm>
          <a:prstGeom prst="rect">
            <a:avLst/>
          </a:prstGeom>
          <a:noFill/>
        </p:spPr>
        <p:txBody>
          <a:bodyPr wrap="square" rtlCol="0">
            <a:spAutoFit/>
          </a:bodyPr>
          <a:lstStyle/>
          <a:p>
            <a:pPr algn="ctr"/>
            <a:r>
              <a:rPr lang="en-US" sz="3200" dirty="0" smtClean="0"/>
              <a:t>High-Energy Telescope: HET</a:t>
            </a:r>
          </a:p>
        </p:txBody>
      </p:sp>
      <p:sp>
        <p:nvSpPr>
          <p:cNvPr id="4" name="TextBox 3"/>
          <p:cNvSpPr txBox="1"/>
          <p:nvPr/>
        </p:nvSpPr>
        <p:spPr>
          <a:xfrm>
            <a:off x="4080933" y="1202267"/>
            <a:ext cx="4605867" cy="4447372"/>
          </a:xfrm>
          <a:prstGeom prst="rect">
            <a:avLst/>
          </a:prstGeom>
          <a:noFill/>
        </p:spPr>
        <p:txBody>
          <a:bodyPr wrap="square" rtlCol="0">
            <a:spAutoFit/>
          </a:bodyPr>
          <a:lstStyle/>
          <a:p>
            <a:pPr algn="ctr"/>
            <a:r>
              <a:rPr lang="en-US" sz="2400" dirty="0" smtClean="0"/>
              <a:t>Energy Range</a:t>
            </a:r>
            <a:endParaRPr lang="en-US" dirty="0" smtClean="0"/>
          </a:p>
          <a:p>
            <a:pPr>
              <a:spcBef>
                <a:spcPts val="1200"/>
              </a:spcBef>
            </a:pPr>
            <a:r>
              <a:rPr lang="en-US" dirty="0" smtClean="0"/>
              <a:t>Stack Thickness: 15 mm of Si</a:t>
            </a:r>
          </a:p>
          <a:p>
            <a:pPr>
              <a:spcBef>
                <a:spcPts val="600"/>
              </a:spcBef>
            </a:pPr>
            <a:r>
              <a:rPr lang="en-US" dirty="0" smtClean="0"/>
              <a:t>highest stopping energies:</a:t>
            </a:r>
          </a:p>
          <a:p>
            <a:pPr>
              <a:buFont typeface="Arial"/>
              <a:buChar char="•"/>
            </a:pPr>
            <a:r>
              <a:rPr lang="en-US" dirty="0" smtClean="0"/>
              <a:t> H &amp; He: ~55 </a:t>
            </a:r>
            <a:r>
              <a:rPr lang="en-US" dirty="0" err="1" smtClean="0"/>
              <a:t>MeV/nuc</a:t>
            </a:r>
            <a:endParaRPr lang="en-US" dirty="0" smtClean="0"/>
          </a:p>
          <a:p>
            <a:pPr>
              <a:buFont typeface="Arial"/>
              <a:buChar char="•"/>
            </a:pPr>
            <a:r>
              <a:rPr lang="en-US" dirty="0" smtClean="0"/>
              <a:t> C: ~100 </a:t>
            </a:r>
            <a:r>
              <a:rPr lang="en-US" dirty="0" err="1" smtClean="0"/>
              <a:t>MeV/nuc</a:t>
            </a:r>
            <a:endParaRPr lang="en-US" dirty="0" smtClean="0"/>
          </a:p>
          <a:p>
            <a:pPr>
              <a:buFont typeface="Arial"/>
              <a:buChar char="•"/>
            </a:pPr>
            <a:r>
              <a:rPr lang="en-US" dirty="0" smtClean="0"/>
              <a:t> Fe: ~230 </a:t>
            </a:r>
            <a:r>
              <a:rPr lang="en-US" dirty="0" err="1" smtClean="0"/>
              <a:t>MeV/nuc</a:t>
            </a:r>
            <a:endParaRPr lang="en-US" dirty="0" smtClean="0"/>
          </a:p>
          <a:p>
            <a:pPr>
              <a:buFont typeface="Arial"/>
              <a:buChar char="•"/>
            </a:pPr>
            <a:r>
              <a:rPr lang="en-US" dirty="0" smtClean="0"/>
              <a:t> </a:t>
            </a:r>
            <a:r>
              <a:rPr lang="en-US" dirty="0" err="1" smtClean="0"/>
              <a:t>e</a:t>
            </a:r>
            <a:r>
              <a:rPr lang="en-US" dirty="0" smtClean="0"/>
              <a:t>: ~6 </a:t>
            </a:r>
            <a:r>
              <a:rPr lang="en-US" dirty="0" err="1" smtClean="0"/>
              <a:t>MeV</a:t>
            </a:r>
            <a:endParaRPr lang="en-US" dirty="0" smtClean="0"/>
          </a:p>
          <a:p>
            <a:endParaRPr lang="en-US" dirty="0" smtClean="0"/>
          </a:p>
          <a:p>
            <a:pPr>
              <a:spcBef>
                <a:spcPts val="600"/>
              </a:spcBef>
            </a:pPr>
            <a:r>
              <a:rPr lang="en-US" dirty="0" smtClean="0"/>
              <a:t>Front Detector Thickness: 0.5 mm Si</a:t>
            </a:r>
          </a:p>
          <a:p>
            <a:pPr>
              <a:spcBef>
                <a:spcPts val="600"/>
              </a:spcBef>
            </a:pPr>
            <a:r>
              <a:rPr lang="en-US" dirty="0" smtClean="0"/>
              <a:t>energies to penetrate windows + first detector:</a:t>
            </a:r>
          </a:p>
          <a:p>
            <a:pPr>
              <a:buFont typeface="Arial"/>
              <a:buChar char="•"/>
            </a:pPr>
            <a:r>
              <a:rPr lang="en-US" dirty="0" smtClean="0"/>
              <a:t> H &amp; He: ~10 </a:t>
            </a:r>
            <a:r>
              <a:rPr lang="en-US" dirty="0" err="1" smtClean="0"/>
              <a:t>MeV/nuc</a:t>
            </a:r>
            <a:endParaRPr lang="en-US" dirty="0" smtClean="0"/>
          </a:p>
          <a:p>
            <a:pPr>
              <a:buFont typeface="Arial"/>
              <a:buChar char="•"/>
            </a:pPr>
            <a:r>
              <a:rPr lang="en-US" dirty="0" smtClean="0"/>
              <a:t> C: ~18 </a:t>
            </a:r>
            <a:r>
              <a:rPr lang="en-US" dirty="0" err="1" smtClean="0"/>
              <a:t>MeV/nuc</a:t>
            </a:r>
            <a:endParaRPr lang="en-US" dirty="0" smtClean="0"/>
          </a:p>
          <a:p>
            <a:pPr>
              <a:buFont typeface="Arial"/>
              <a:buChar char="•"/>
            </a:pPr>
            <a:r>
              <a:rPr lang="en-US" dirty="0" smtClean="0"/>
              <a:t> Fe: ~36 </a:t>
            </a:r>
            <a:r>
              <a:rPr lang="en-US" dirty="0" err="1" smtClean="0"/>
              <a:t>MeV/nuc</a:t>
            </a:r>
            <a:endParaRPr lang="en-US" dirty="0" smtClean="0"/>
          </a:p>
          <a:p>
            <a:pPr>
              <a:buFont typeface="Arial"/>
              <a:buChar char="•"/>
            </a:pPr>
            <a:r>
              <a:rPr lang="en-US" dirty="0" smtClean="0"/>
              <a:t> </a:t>
            </a:r>
            <a:r>
              <a:rPr lang="en-US" dirty="0" err="1" smtClean="0"/>
              <a:t>e</a:t>
            </a:r>
            <a:r>
              <a:rPr lang="en-US" dirty="0" smtClean="0"/>
              <a:t>: ~0.4 </a:t>
            </a:r>
            <a:r>
              <a:rPr lang="en-US" dirty="0" err="1" smtClean="0"/>
              <a:t>MeV</a:t>
            </a:r>
            <a:endParaRPr lang="en-US" dirty="0" smtClean="0"/>
          </a:p>
        </p:txBody>
      </p:sp>
      <p:sp>
        <p:nvSpPr>
          <p:cNvPr id="5" name="TextBox 4"/>
          <p:cNvSpPr txBox="1"/>
          <p:nvPr/>
        </p:nvSpPr>
        <p:spPr>
          <a:xfrm>
            <a:off x="457200" y="5649639"/>
            <a:ext cx="2988733" cy="584776"/>
          </a:xfrm>
          <a:prstGeom prst="rect">
            <a:avLst/>
          </a:prstGeom>
          <a:noFill/>
        </p:spPr>
        <p:txBody>
          <a:bodyPr wrap="square" rtlCol="0">
            <a:spAutoFit/>
          </a:bodyPr>
          <a:lstStyle/>
          <a:p>
            <a:r>
              <a:rPr lang="en-US" sz="1600" dirty="0" smtClean="0"/>
              <a:t>colored regions:  active Si</a:t>
            </a:r>
            <a:endParaRPr lang="en-US" sz="1600" dirty="0" smtClean="0"/>
          </a:p>
          <a:p>
            <a:r>
              <a:rPr lang="en-US" sz="1600" dirty="0" smtClean="0"/>
              <a:t>grey </a:t>
            </a:r>
            <a:r>
              <a:rPr lang="en-US" sz="1600" dirty="0" smtClean="0"/>
              <a:t>colored</a:t>
            </a:r>
            <a:r>
              <a:rPr lang="en-US" sz="1600" dirty="0" smtClean="0"/>
              <a:t>:  inactive material</a:t>
            </a:r>
            <a:endParaRPr lang="en-US" sz="1600" dirty="0"/>
          </a:p>
        </p:txBody>
      </p:sp>
      <p:sp>
        <p:nvSpPr>
          <p:cNvPr id="6" name="Slide Number Placeholder 5"/>
          <p:cNvSpPr>
            <a:spLocks noGrp="1"/>
          </p:cNvSpPr>
          <p:nvPr>
            <p:ph type="sldNum" sz="quarter" idx="12"/>
          </p:nvPr>
        </p:nvSpPr>
        <p:spPr/>
        <p:txBody>
          <a:bodyPr/>
          <a:lstStyle/>
          <a:p>
            <a:fld id="{F34896A9-48A9-7541-ADC2-34607785B89F}"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SPP/ISIS PDR: EPI-Hi Sensor Draft Slides</a:t>
            </a:r>
            <a:endParaRPr lang="en-US"/>
          </a:p>
        </p:txBody>
      </p:sp>
      <p:sp>
        <p:nvSpPr>
          <p:cNvPr id="8" name="Date Placeholder 7"/>
          <p:cNvSpPr>
            <a:spLocks noGrp="1"/>
          </p:cNvSpPr>
          <p:nvPr>
            <p:ph type="dt" sz="half" idx="10"/>
          </p:nvPr>
        </p:nvSpPr>
        <p:spPr/>
        <p:txBody>
          <a:bodyPr/>
          <a:lstStyle/>
          <a:p>
            <a:r>
              <a:rPr lang="en-US" smtClean="0"/>
              <a:t>MW  14 Oct 2013</a:t>
            </a:r>
            <a:endParaRPr lang="en-US" dirty="0"/>
          </a:p>
        </p:txBody>
      </p:sp>
      <p:pic>
        <p:nvPicPr>
          <p:cNvPr id="9" name="Picture 8" descr="het_telescope_crosssection001.tiff"/>
          <p:cNvPicPr>
            <a:picLocks noChangeAspect="1"/>
          </p:cNvPicPr>
          <p:nvPr/>
        </p:nvPicPr>
        <p:blipFill>
          <a:blip r:embed="rId2"/>
          <a:stretch>
            <a:fillRect/>
          </a:stretch>
        </p:blipFill>
        <p:spPr>
          <a:xfrm>
            <a:off x="558800" y="1066209"/>
            <a:ext cx="2874645" cy="4583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5366" y="223708"/>
            <a:ext cx="3970867" cy="584776"/>
          </a:xfrm>
          <a:prstGeom prst="rect">
            <a:avLst/>
          </a:prstGeom>
          <a:noFill/>
        </p:spPr>
        <p:txBody>
          <a:bodyPr wrap="square" rtlCol="0">
            <a:spAutoFit/>
          </a:bodyPr>
          <a:lstStyle/>
          <a:p>
            <a:pPr algn="ctr"/>
            <a:r>
              <a:rPr lang="en-US" sz="3200" dirty="0" smtClean="0"/>
              <a:t>Solid State Detectors</a:t>
            </a:r>
          </a:p>
        </p:txBody>
      </p:sp>
      <p:sp>
        <p:nvSpPr>
          <p:cNvPr id="6" name="Slide Number Placeholder 5"/>
          <p:cNvSpPr>
            <a:spLocks noGrp="1"/>
          </p:cNvSpPr>
          <p:nvPr>
            <p:ph type="sldNum" sz="quarter" idx="12"/>
          </p:nvPr>
        </p:nvSpPr>
        <p:spPr/>
        <p:txBody>
          <a:bodyPr/>
          <a:lstStyle/>
          <a:p>
            <a:fld id="{F34896A9-48A9-7541-ADC2-34607785B89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SPP/ISIS PDR: EPI-Hi Sensor Draft Slides</a:t>
            </a:r>
            <a:endParaRPr lang="en-US"/>
          </a:p>
        </p:txBody>
      </p:sp>
      <p:sp>
        <p:nvSpPr>
          <p:cNvPr id="8" name="Date Placeholder 7"/>
          <p:cNvSpPr>
            <a:spLocks noGrp="1"/>
          </p:cNvSpPr>
          <p:nvPr>
            <p:ph type="dt" sz="half" idx="10"/>
          </p:nvPr>
        </p:nvSpPr>
        <p:spPr/>
        <p:txBody>
          <a:bodyPr/>
          <a:lstStyle/>
          <a:p>
            <a:r>
              <a:rPr lang="en-US" smtClean="0"/>
              <a:t>MW  14 Oct 2013</a:t>
            </a:r>
            <a:endParaRPr lang="en-US"/>
          </a:p>
        </p:txBody>
      </p:sp>
      <p:pic>
        <p:nvPicPr>
          <p:cNvPr id="15" name="Picture 14" descr="detector_param_table001.gif"/>
          <p:cNvPicPr>
            <a:picLocks noChangeAspect="1"/>
          </p:cNvPicPr>
          <p:nvPr/>
        </p:nvPicPr>
        <p:blipFill>
          <a:blip r:embed="rId2"/>
          <a:stretch>
            <a:fillRect/>
          </a:stretch>
        </p:blipFill>
        <p:spPr>
          <a:xfrm>
            <a:off x="304800" y="1110080"/>
            <a:ext cx="4572000" cy="5017770"/>
          </a:xfrm>
          <a:prstGeom prst="rect">
            <a:avLst/>
          </a:prstGeom>
        </p:spPr>
      </p:pic>
      <p:grpSp>
        <p:nvGrpSpPr>
          <p:cNvPr id="26" name="Group 25"/>
          <p:cNvGrpSpPr/>
          <p:nvPr/>
        </p:nvGrpSpPr>
        <p:grpSpPr>
          <a:xfrm>
            <a:off x="4880448" y="223708"/>
            <a:ext cx="4016841" cy="3788508"/>
            <a:chOff x="4949360" y="808484"/>
            <a:chExt cx="4016841" cy="3788508"/>
          </a:xfrm>
        </p:grpSpPr>
        <p:grpSp>
          <p:nvGrpSpPr>
            <p:cNvPr id="24" name="Group 23"/>
            <p:cNvGrpSpPr/>
            <p:nvPr/>
          </p:nvGrpSpPr>
          <p:grpSpPr>
            <a:xfrm>
              <a:off x="4949360" y="1110080"/>
              <a:ext cx="4016841" cy="3486912"/>
              <a:chOff x="4949360" y="1110080"/>
              <a:chExt cx="4016841" cy="3486912"/>
            </a:xfrm>
          </p:grpSpPr>
          <p:pic>
            <p:nvPicPr>
              <p:cNvPr id="16" name="Picture 15" descr="detector_segmentation001.tiff"/>
              <p:cNvPicPr>
                <a:picLocks noChangeAspect="1"/>
              </p:cNvPicPr>
              <p:nvPr/>
            </p:nvPicPr>
            <p:blipFill>
              <a:blip r:embed="rId3"/>
              <a:stretch>
                <a:fillRect/>
              </a:stretch>
            </p:blipFill>
            <p:spPr>
              <a:xfrm>
                <a:off x="4949360" y="1110080"/>
                <a:ext cx="3830574" cy="3486912"/>
              </a:xfrm>
              <a:prstGeom prst="rect">
                <a:avLst/>
              </a:prstGeom>
            </p:spPr>
          </p:pic>
          <p:sp>
            <p:nvSpPr>
              <p:cNvPr id="17" name="TextBox 16"/>
              <p:cNvSpPr txBox="1"/>
              <p:nvPr/>
            </p:nvSpPr>
            <p:spPr>
              <a:xfrm>
                <a:off x="8204205" y="3352798"/>
                <a:ext cx="677334" cy="584776"/>
              </a:xfrm>
              <a:prstGeom prst="rect">
                <a:avLst/>
              </a:prstGeom>
              <a:noFill/>
            </p:spPr>
            <p:txBody>
              <a:bodyPr wrap="square" rtlCol="0">
                <a:spAutoFit/>
              </a:bodyPr>
              <a:lstStyle/>
              <a:p>
                <a:r>
                  <a:rPr lang="en-US" sz="1600" dirty="0" smtClean="0"/>
                  <a:t>small pixel</a:t>
                </a:r>
                <a:endParaRPr lang="en-US" sz="1600" dirty="0"/>
              </a:p>
            </p:txBody>
          </p:sp>
          <p:sp>
            <p:nvSpPr>
              <p:cNvPr id="9" name="TextBox 8"/>
              <p:cNvSpPr txBox="1"/>
              <p:nvPr/>
            </p:nvSpPr>
            <p:spPr>
              <a:xfrm>
                <a:off x="8136468" y="3937574"/>
                <a:ext cx="829733" cy="338554"/>
              </a:xfrm>
              <a:prstGeom prst="rect">
                <a:avLst/>
              </a:prstGeom>
              <a:noFill/>
            </p:spPr>
            <p:txBody>
              <a:bodyPr wrap="square" rtlCol="0">
                <a:spAutoFit/>
              </a:bodyPr>
              <a:lstStyle/>
              <a:p>
                <a:r>
                  <a:rPr lang="en-US" sz="1600" dirty="0" smtClean="0"/>
                  <a:t>guard</a:t>
                </a:r>
                <a:endParaRPr lang="en-US" sz="1600" dirty="0"/>
              </a:p>
            </p:txBody>
          </p:sp>
          <p:sp>
            <p:nvSpPr>
              <p:cNvPr id="10" name="TextBox 9"/>
              <p:cNvSpPr txBox="1"/>
              <p:nvPr/>
            </p:nvSpPr>
            <p:spPr>
              <a:xfrm>
                <a:off x="7950201" y="2954863"/>
                <a:ext cx="829733" cy="338554"/>
              </a:xfrm>
              <a:prstGeom prst="rect">
                <a:avLst/>
              </a:prstGeom>
              <a:noFill/>
            </p:spPr>
            <p:txBody>
              <a:bodyPr wrap="square" rtlCol="0">
                <a:spAutoFit/>
              </a:bodyPr>
              <a:lstStyle/>
              <a:p>
                <a:r>
                  <a:rPr lang="en-US" sz="1600" dirty="0" smtClean="0"/>
                  <a:t>center</a:t>
                </a:r>
                <a:endParaRPr lang="en-US" sz="1600" dirty="0"/>
              </a:p>
            </p:txBody>
          </p:sp>
          <p:cxnSp>
            <p:nvCxnSpPr>
              <p:cNvPr id="12" name="Straight Arrow Connector 11"/>
              <p:cNvCxnSpPr/>
              <p:nvPr/>
            </p:nvCxnSpPr>
            <p:spPr>
              <a:xfrm rot="10800000" flipV="1">
                <a:off x="7611535" y="3217333"/>
                <a:ext cx="414870" cy="406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1"/>
              </p:cNvCxnSpPr>
              <p:nvPr/>
            </p:nvCxnSpPr>
            <p:spPr>
              <a:xfrm rot="10800000">
                <a:off x="7916337" y="3623738"/>
                <a:ext cx="287869" cy="214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789333" y="3818468"/>
                <a:ext cx="414872" cy="2709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4953008" y="808484"/>
              <a:ext cx="3191935" cy="369332"/>
            </a:xfrm>
            <a:prstGeom prst="rect">
              <a:avLst/>
            </a:prstGeom>
            <a:noFill/>
          </p:spPr>
          <p:txBody>
            <a:bodyPr wrap="square" rtlCol="0">
              <a:spAutoFit/>
            </a:bodyPr>
            <a:lstStyle/>
            <a:p>
              <a:r>
                <a:rPr lang="en-US" dirty="0" smtClean="0"/>
                <a:t>Segmentation of Active Areas:</a:t>
              </a:r>
              <a:endParaRPr lang="en-US" dirty="0"/>
            </a:p>
          </p:txBody>
        </p:sp>
      </p:grpSp>
      <p:grpSp>
        <p:nvGrpSpPr>
          <p:cNvPr id="30" name="Group 29"/>
          <p:cNvGrpSpPr/>
          <p:nvPr/>
        </p:nvGrpSpPr>
        <p:grpSpPr>
          <a:xfrm>
            <a:off x="6019800" y="4140200"/>
            <a:ext cx="2877489" cy="2460752"/>
            <a:chOff x="6019800" y="4140200"/>
            <a:chExt cx="2877489" cy="2460752"/>
          </a:xfrm>
        </p:grpSpPr>
        <p:pic>
          <p:nvPicPr>
            <p:cNvPr id="28" name="Picture 27" descr="IMG_1585_cropped.jpg"/>
            <p:cNvPicPr>
              <a:picLocks noChangeAspect="1"/>
            </p:cNvPicPr>
            <p:nvPr/>
          </p:nvPicPr>
          <p:blipFill>
            <a:blip r:embed="rId4"/>
            <a:stretch>
              <a:fillRect/>
            </a:stretch>
          </p:blipFill>
          <p:spPr>
            <a:xfrm>
              <a:off x="6019800" y="4140200"/>
              <a:ext cx="1598422" cy="2460752"/>
            </a:xfrm>
            <a:prstGeom prst="rect">
              <a:avLst/>
            </a:prstGeom>
          </p:spPr>
        </p:pic>
        <p:sp>
          <p:nvSpPr>
            <p:cNvPr id="29" name="TextBox 28"/>
            <p:cNvSpPr txBox="1"/>
            <p:nvPr/>
          </p:nvSpPr>
          <p:spPr>
            <a:xfrm>
              <a:off x="7618222" y="4572000"/>
              <a:ext cx="1279067" cy="646331"/>
            </a:xfrm>
            <a:prstGeom prst="rect">
              <a:avLst/>
            </a:prstGeom>
            <a:noFill/>
          </p:spPr>
          <p:txBody>
            <a:bodyPr wrap="square" rtlCol="0">
              <a:spAutoFit/>
            </a:bodyPr>
            <a:lstStyle/>
            <a:p>
              <a:r>
                <a:rPr lang="en-US" dirty="0" smtClean="0"/>
                <a:t>prototype L1 detector</a:t>
              </a: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27000"/>
            <a:ext cx="8415867" cy="1015663"/>
          </a:xfrm>
          <a:prstGeom prst="rect">
            <a:avLst/>
          </a:prstGeom>
          <a:noFill/>
        </p:spPr>
        <p:txBody>
          <a:bodyPr wrap="square" rtlCol="0">
            <a:spAutoFit/>
          </a:bodyPr>
          <a:lstStyle/>
          <a:p>
            <a:pPr algn="ctr"/>
            <a:r>
              <a:rPr lang="en-US" sz="3200" dirty="0" smtClean="0"/>
              <a:t>Measurement Capabilities:</a:t>
            </a:r>
          </a:p>
          <a:p>
            <a:pPr algn="ctr"/>
            <a:r>
              <a:rPr lang="en-US" sz="2800" dirty="0" smtClean="0"/>
              <a:t>Species and Energy Coverage and Energy Binning</a:t>
            </a:r>
          </a:p>
        </p:txBody>
      </p:sp>
      <p:sp>
        <p:nvSpPr>
          <p:cNvPr id="3" name="Slide Number Placeholder 2"/>
          <p:cNvSpPr>
            <a:spLocks noGrp="1"/>
          </p:cNvSpPr>
          <p:nvPr>
            <p:ph type="sldNum" sz="quarter" idx="12"/>
          </p:nvPr>
        </p:nvSpPr>
        <p:spPr/>
        <p:txBody>
          <a:bodyPr/>
          <a:lstStyle/>
          <a:p>
            <a:fld id="{F34896A9-48A9-7541-ADC2-34607785B89F}"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14 Oct 2013</a:t>
            </a:r>
            <a:endParaRPr lang="en-US"/>
          </a:p>
        </p:txBody>
      </p:sp>
      <p:sp>
        <p:nvSpPr>
          <p:cNvPr id="16" name="TextBox 15"/>
          <p:cNvSpPr txBox="1"/>
          <p:nvPr/>
        </p:nvSpPr>
        <p:spPr>
          <a:xfrm>
            <a:off x="5655733" y="1398812"/>
            <a:ext cx="3183468" cy="3293210"/>
          </a:xfrm>
          <a:prstGeom prst="rect">
            <a:avLst/>
          </a:prstGeom>
          <a:noFill/>
        </p:spPr>
        <p:txBody>
          <a:bodyPr wrap="square" rtlCol="0">
            <a:spAutoFit/>
          </a:bodyPr>
          <a:lstStyle/>
          <a:p>
            <a:pPr>
              <a:buFont typeface="Arial"/>
              <a:buChar char="•"/>
            </a:pPr>
            <a:r>
              <a:rPr lang="en-US" dirty="0" smtClean="0"/>
              <a:t> Rates are accumulated on board in logarithmically spaced energy bins of width of a factor of 2^½ or 2^¼</a:t>
            </a:r>
          </a:p>
          <a:p>
            <a:pPr>
              <a:spcBef>
                <a:spcPts val="600"/>
              </a:spcBef>
              <a:buFont typeface="Arial"/>
              <a:buChar char="•"/>
            </a:pPr>
            <a:r>
              <a:rPr lang="en-US" dirty="0" smtClean="0"/>
              <a:t> Bin </a:t>
            </a:r>
            <a:r>
              <a:rPr lang="en-US" dirty="0" smtClean="0"/>
              <a:t>width of 2^½ corresponds to ~6.6 bins per decade</a:t>
            </a:r>
          </a:p>
          <a:p>
            <a:pPr>
              <a:spcBef>
                <a:spcPts val="600"/>
              </a:spcBef>
              <a:buFont typeface="Arial"/>
              <a:buChar char="•"/>
            </a:pPr>
            <a:r>
              <a:rPr lang="en-US" dirty="0" smtClean="0"/>
              <a:t> Larger bins are used for some rates accumulated at the highest cadence (1 second) in order to increase statistically accuracy.</a:t>
            </a:r>
            <a:endParaRPr lang="en-US" dirty="0"/>
          </a:p>
        </p:txBody>
      </p:sp>
      <p:pic>
        <p:nvPicPr>
          <p:cNvPr id="17" name="Picture 16" descr="species_and_energy002_001.gif"/>
          <p:cNvPicPr>
            <a:picLocks noChangeAspect="1"/>
          </p:cNvPicPr>
          <p:nvPr/>
        </p:nvPicPr>
        <p:blipFill>
          <a:blip r:embed="rId2"/>
          <a:stretch>
            <a:fillRect/>
          </a:stretch>
        </p:blipFill>
        <p:spPr>
          <a:xfrm>
            <a:off x="524938" y="1288741"/>
            <a:ext cx="4640580" cy="48806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2093</TotalTime>
  <Words>2589</Words>
  <Application>Microsoft Macintosh PowerPoint</Application>
  <PresentationFormat>On-screen Show (4:3)</PresentationFormat>
  <Paragraphs>288</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Wiedenbeck</dc:creator>
  <cp:lastModifiedBy>Mark Wiedenbeck</cp:lastModifiedBy>
  <cp:revision>117</cp:revision>
  <cp:lastPrinted>2013-10-15T01:57:40Z</cp:lastPrinted>
  <dcterms:created xsi:type="dcterms:W3CDTF">2013-10-14T21:21:37Z</dcterms:created>
  <dcterms:modified xsi:type="dcterms:W3CDTF">2013-10-15T02:00:46Z</dcterms:modified>
</cp:coreProperties>
</file>