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13" r:id="rId2"/>
    <p:sldId id="426" r:id="rId3"/>
    <p:sldId id="427" r:id="rId4"/>
    <p:sldId id="415" r:id="rId5"/>
    <p:sldId id="419" r:id="rId6"/>
    <p:sldId id="420" r:id="rId7"/>
    <p:sldId id="439" r:id="rId8"/>
    <p:sldId id="421" r:id="rId9"/>
    <p:sldId id="445" r:id="rId10"/>
    <p:sldId id="435" r:id="rId11"/>
    <p:sldId id="428" r:id="rId12"/>
    <p:sldId id="447" r:id="rId13"/>
    <p:sldId id="443" r:id="rId14"/>
    <p:sldId id="444" r:id="rId15"/>
    <p:sldId id="434" r:id="rId16"/>
    <p:sldId id="442" r:id="rId17"/>
    <p:sldId id="433" r:id="rId18"/>
    <p:sldId id="446" r:id="rId1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26"/>
            <p14:sldId id="427"/>
            <p14:sldId id="415"/>
            <p14:sldId id="419"/>
            <p14:sldId id="420"/>
            <p14:sldId id="439"/>
            <p14:sldId id="421"/>
            <p14:sldId id="445"/>
            <p14:sldId id="435"/>
            <p14:sldId id="428"/>
            <p14:sldId id="447"/>
            <p14:sldId id="443"/>
            <p14:sldId id="444"/>
            <p14:sldId id="434"/>
            <p14:sldId id="442"/>
            <p14:sldId id="433"/>
            <p14:sldId id="4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0" autoAdjust="0"/>
    <p:restoredTop sz="81540" autoAdjust="0"/>
  </p:normalViewPr>
  <p:slideViewPr>
    <p:cSldViewPr snapToGrid="0">
      <p:cViewPr varScale="1">
        <p:scale>
          <a:sx n="88" d="100"/>
          <a:sy n="88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26 – </a:t>
            </a:r>
            <a:r>
              <a:rPr lang="en-US" sz="1000" baseline="0" dirty="0" smtClean="0"/>
              <a:t> EPI-Hi Calibration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Mewaldt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EPI-Hi Calibration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04" y="189791"/>
            <a:ext cx="7916552" cy="668468"/>
          </a:xfrm>
        </p:spPr>
        <p:txBody>
          <a:bodyPr/>
          <a:lstStyle/>
          <a:p>
            <a:r>
              <a:rPr lang="en-US" dirty="0" smtClean="0"/>
              <a:t>Facilities – Accelerator Calibrations</a:t>
            </a:r>
            <a:endParaRPr lang="en-US" dirty="0"/>
          </a:p>
        </p:txBody>
      </p:sp>
      <p:pic>
        <p:nvPicPr>
          <p:cNvPr id="4" name="Content Placeholder 3" descr="Standard_Cyclotron_Beams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48" r="55241" b="-1635"/>
          <a:stretch>
            <a:fillRect/>
          </a:stretch>
        </p:blipFill>
        <p:spPr>
          <a:xfrm>
            <a:off x="0" y="1521555"/>
            <a:ext cx="5076492" cy="4381006"/>
          </a:xfrm>
        </p:spPr>
      </p:pic>
      <p:sp>
        <p:nvSpPr>
          <p:cNvPr id="5" name="TextBox 4"/>
          <p:cNvSpPr txBox="1"/>
          <p:nvPr/>
        </p:nvSpPr>
        <p:spPr>
          <a:xfrm>
            <a:off x="5264263" y="1590358"/>
            <a:ext cx="3879737" cy="467820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/>
            <a:r>
              <a:rPr lang="en-US" b="1" dirty="0" smtClean="0"/>
              <a:t>• All 3 cover the key heavy-ion      </a:t>
            </a:r>
            <a:r>
              <a:rPr lang="en-US" b="1" dirty="0" smtClean="0">
                <a:solidFill>
                  <a:schemeClr val="bg1"/>
                </a:solidFill>
              </a:rPr>
              <a:t>x</a:t>
            </a:r>
            <a:r>
              <a:rPr lang="en-US" b="1" dirty="0" smtClean="0"/>
              <a:t>charge range (6≤Z≤28) and </a:t>
            </a:r>
            <a:r>
              <a:rPr lang="en-US" b="1" dirty="0" smtClean="0"/>
              <a:t>also</a:t>
            </a:r>
            <a:endParaRPr lang="en-US" b="1" dirty="0" smtClean="0"/>
          </a:p>
          <a:p>
            <a:pPr algn="l"/>
            <a:r>
              <a:rPr lang="en-US" b="1" dirty="0" smtClean="0"/>
              <a:t>  provide </a:t>
            </a:r>
            <a:r>
              <a:rPr lang="en-US" b="1" dirty="0" smtClean="0"/>
              <a:t>for </a:t>
            </a:r>
            <a:r>
              <a:rPr lang="en-US" b="1" dirty="0" smtClean="0"/>
              <a:t>trans-iron (Z&gt;30)                  </a:t>
            </a:r>
            <a:r>
              <a:rPr lang="en-US" b="1" dirty="0" smtClean="0">
                <a:solidFill>
                  <a:schemeClr val="bg1"/>
                </a:solidFill>
              </a:rPr>
              <a:t>x</a:t>
            </a:r>
            <a:r>
              <a:rPr lang="en-US" b="1" dirty="0" smtClean="0"/>
              <a:t>calibrations</a:t>
            </a:r>
          </a:p>
          <a:p>
            <a:pPr algn="l"/>
            <a:r>
              <a:rPr lang="en-US" sz="1000" b="1" dirty="0" smtClean="0"/>
              <a:t>   </a:t>
            </a:r>
          </a:p>
          <a:p>
            <a:pPr algn="l"/>
            <a:r>
              <a:rPr lang="en-US" b="1" dirty="0" smtClean="0"/>
              <a:t>• However, only MSU covers the </a:t>
            </a:r>
            <a:r>
              <a:rPr lang="en-US" b="1" dirty="0" smtClean="0">
                <a:solidFill>
                  <a:schemeClr val="bg1"/>
                </a:solidFill>
              </a:rPr>
              <a:t>x</a:t>
            </a:r>
            <a:r>
              <a:rPr lang="en-US" b="1" dirty="0" smtClean="0"/>
              <a:t>full energy range of EPI-Hi.</a:t>
            </a:r>
          </a:p>
          <a:p>
            <a:pPr algn="l"/>
            <a:r>
              <a:rPr lang="en-US" sz="1000" b="1" dirty="0" smtClean="0"/>
              <a:t>   </a:t>
            </a:r>
          </a:p>
          <a:p>
            <a:pPr indent="-274320" algn="l"/>
            <a:r>
              <a:rPr lang="en-US" b="1" dirty="0" smtClean="0"/>
              <a:t>• The MSU accelerator </a:t>
            </a:r>
            <a:r>
              <a:rPr lang="en-US" b="1" dirty="0" smtClean="0"/>
              <a:t>also        </a:t>
            </a:r>
            <a:r>
              <a:rPr lang="en-US" b="1" dirty="0" err="1">
                <a:solidFill>
                  <a:schemeClr val="bg1"/>
                </a:solidFill>
              </a:rPr>
              <a:t>x</a:t>
            </a:r>
            <a:r>
              <a:rPr lang="en-US" b="1" dirty="0" err="1" smtClean="0"/>
              <a:t>reaches</a:t>
            </a:r>
            <a:r>
              <a:rPr lang="en-US" b="1" dirty="0" err="1" smtClean="0">
                <a:solidFill>
                  <a:schemeClr val="bg1"/>
                </a:solidFill>
              </a:rPr>
              <a:t>r</a:t>
            </a:r>
            <a:r>
              <a:rPr lang="en-US" b="1" dirty="0" err="1" smtClean="0"/>
              <a:t>high</a:t>
            </a:r>
            <a:r>
              <a:rPr lang="en-US" b="1" dirty="0" smtClean="0"/>
              <a:t> </a:t>
            </a:r>
            <a:r>
              <a:rPr lang="en-US" b="1" dirty="0" smtClean="0"/>
              <a:t>enough energy to </a:t>
            </a:r>
            <a:r>
              <a:rPr lang="en-US" b="1" dirty="0" err="1">
                <a:solidFill>
                  <a:schemeClr val="bg1"/>
                </a:solidFill>
              </a:rPr>
              <a:t>x</a:t>
            </a:r>
            <a:r>
              <a:rPr lang="en-US" b="1" dirty="0" err="1" smtClean="0"/>
              <a:t>produce</a:t>
            </a:r>
            <a:r>
              <a:rPr lang="en-US" b="1" dirty="0" smtClean="0"/>
              <a:t> a </a:t>
            </a:r>
            <a:r>
              <a:rPr lang="en-US" b="1" dirty="0" smtClean="0"/>
              <a:t>much </a:t>
            </a:r>
            <a:r>
              <a:rPr lang="en-US" b="1" dirty="0" smtClean="0"/>
              <a:t>greater </a:t>
            </a:r>
            <a:r>
              <a:rPr lang="en-US" b="1" dirty="0" smtClean="0"/>
              <a:t>yield of </a:t>
            </a:r>
            <a:r>
              <a:rPr lang="en-US" b="1" dirty="0" err="1" smtClean="0">
                <a:solidFill>
                  <a:schemeClr val="bg1"/>
                </a:solidFill>
              </a:rPr>
              <a:t>x</a:t>
            </a:r>
            <a:r>
              <a:rPr lang="en-US" b="1" dirty="0" err="1"/>
              <a:t>l</a:t>
            </a:r>
            <a:r>
              <a:rPr lang="en-US" b="1" dirty="0" err="1"/>
              <a:t>o</a:t>
            </a:r>
            <a:r>
              <a:rPr lang="en-US" b="1" dirty="0" err="1"/>
              <a:t>w</a:t>
            </a:r>
            <a:r>
              <a:rPr lang="en-US" b="1" dirty="0" err="1" smtClean="0"/>
              <a:t>er</a:t>
            </a:r>
            <a:r>
              <a:rPr lang="en-US" b="1" dirty="0" smtClean="0"/>
              <a:t>-Z </a:t>
            </a:r>
            <a:r>
              <a:rPr lang="en-US" b="1" dirty="0" smtClean="0"/>
              <a:t>fragments</a:t>
            </a:r>
            <a:endParaRPr lang="en-US" b="1" dirty="0" smtClean="0"/>
          </a:p>
          <a:p>
            <a:pPr algn="l"/>
            <a:r>
              <a:rPr lang="en-US" sz="800" b="1" dirty="0" smtClean="0"/>
              <a:t>    </a:t>
            </a:r>
          </a:p>
          <a:p>
            <a:pPr algn="l"/>
            <a:r>
              <a:rPr lang="en-US" b="1" dirty="0" smtClean="0"/>
              <a:t>• In the past we have also used </a:t>
            </a:r>
            <a:r>
              <a:rPr lang="en-US" b="1" dirty="0" smtClean="0">
                <a:solidFill>
                  <a:schemeClr val="bg1"/>
                </a:solidFill>
              </a:rPr>
              <a:t>x</a:t>
            </a:r>
            <a:r>
              <a:rPr lang="en-US" b="1" dirty="0" smtClean="0"/>
              <a:t>the heavy-ion accelerator in </a:t>
            </a:r>
            <a:r>
              <a:rPr lang="en-US" b="1" dirty="0" smtClean="0">
                <a:solidFill>
                  <a:schemeClr val="bg1"/>
                </a:solidFill>
              </a:rPr>
              <a:t>x</a:t>
            </a:r>
            <a:r>
              <a:rPr lang="en-US" b="1" dirty="0" smtClean="0"/>
              <a:t>Darmstadt, Germany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81" y="6013297"/>
            <a:ext cx="8663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Propose an accelerator calibration of EPI-Hi (or the engineering unit) for 2016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9936" y="968263"/>
            <a:ext cx="769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There are three appropriate heavy-ion accelerators in the U.S.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8426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126" y="137931"/>
            <a:ext cx="7916552" cy="843880"/>
          </a:xfrm>
        </p:spPr>
        <p:txBody>
          <a:bodyPr/>
          <a:lstStyle/>
          <a:p>
            <a:r>
              <a:rPr lang="en-US" sz="2800" dirty="0" smtClean="0"/>
              <a:t>Facilities – Accelerator Calibration Data</a:t>
            </a:r>
            <a:endParaRPr lang="en-US" sz="2800" dirty="0"/>
          </a:p>
        </p:txBody>
      </p:sp>
      <p:pic>
        <p:nvPicPr>
          <p:cNvPr id="6" name="Content Placeholder 5" descr="LET-Fig35,MSU-Crossplot copy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57" b="1069"/>
          <a:stretch>
            <a:fillRect/>
          </a:stretch>
        </p:blipFill>
        <p:spPr>
          <a:xfrm>
            <a:off x="274059" y="3090183"/>
            <a:ext cx="8572502" cy="3506754"/>
          </a:xfrm>
        </p:spPr>
      </p:pic>
      <p:sp>
        <p:nvSpPr>
          <p:cNvPr id="7" name="TextBox 6"/>
          <p:cNvSpPr txBox="1"/>
          <p:nvPr/>
        </p:nvSpPr>
        <p:spPr>
          <a:xfrm>
            <a:off x="482348" y="997006"/>
            <a:ext cx="8895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LET &amp; HET use </a:t>
            </a:r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/>
              <a:t>E vs. Residual Energy (E’) to measure SEP composition</a:t>
            </a:r>
          </a:p>
          <a:p>
            <a:pPr algn="l"/>
            <a:endParaRPr lang="en-US" sz="1200" b="1" dirty="0" smtClean="0"/>
          </a:p>
          <a:p>
            <a:pPr algn="l"/>
            <a:r>
              <a:rPr lang="en-US" b="1" dirty="0" smtClean="0"/>
              <a:t>The </a:t>
            </a:r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/>
              <a:t>E vs. E’ tracks for lighter species are obtained by fragmenting a </a:t>
            </a:r>
          </a:p>
          <a:p>
            <a:pPr algn="l"/>
            <a:r>
              <a:rPr lang="en-US" b="1" dirty="0" smtClean="0"/>
              <a:t>heavy-ion</a:t>
            </a:r>
            <a:r>
              <a:rPr lang="en-US" b="1" baseline="30000" dirty="0" smtClean="0"/>
              <a:t> </a:t>
            </a:r>
            <a:r>
              <a:rPr lang="en-US" b="1" dirty="0" smtClean="0"/>
              <a:t> beam on a polyethylene target</a:t>
            </a:r>
          </a:p>
          <a:p>
            <a:pPr algn="l"/>
            <a:endParaRPr lang="en-US" sz="1200" b="1" dirty="0" smtClean="0"/>
          </a:p>
          <a:p>
            <a:pPr algn="l"/>
            <a:r>
              <a:rPr lang="en-US" b="1" dirty="0" smtClean="0"/>
              <a:t>The example below from STEREO/LET uses a </a:t>
            </a:r>
            <a:r>
              <a:rPr lang="en-US" sz="2400" b="1" baseline="30000" dirty="0" smtClean="0"/>
              <a:t>58</a:t>
            </a:r>
            <a:r>
              <a:rPr lang="en-US" b="1" dirty="0" smtClean="0"/>
              <a:t>Ni beam at the MSU NSCL</a:t>
            </a:r>
          </a:p>
          <a:p>
            <a:pPr algn="l"/>
            <a:endParaRPr lang="en-US" sz="1200" b="1" dirty="0" smtClean="0"/>
          </a:p>
          <a:p>
            <a:pPr algn="l"/>
            <a:r>
              <a:rPr lang="en-US" b="1" dirty="0" smtClean="0"/>
              <a:t>This also provides an end-to-end test of the onboard identification system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426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 Electron Calibrations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82" y="1203514"/>
            <a:ext cx="8562479" cy="5238524"/>
          </a:xfrm>
        </p:spPr>
        <p:txBody>
          <a:bodyPr/>
          <a:lstStyle/>
          <a:p>
            <a:pPr marL="227013" lvl="1" indent="-227013">
              <a:buSzTx/>
              <a:buNone/>
            </a:pPr>
            <a:r>
              <a:rPr lang="en-US" b="1" dirty="0" smtClean="0"/>
              <a:t>HET </a:t>
            </a:r>
            <a:r>
              <a:rPr lang="en-US" b="1" dirty="0" smtClean="0"/>
              <a:t>will </a:t>
            </a:r>
            <a:r>
              <a:rPr lang="en-US" b="1" dirty="0" smtClean="0"/>
              <a:t>measure energetic electrons with 0.5 – 6 MeV</a:t>
            </a:r>
          </a:p>
          <a:p>
            <a:pPr marL="227013" lvl="1" indent="-227013">
              <a:buSzTx/>
              <a:buNone/>
            </a:pPr>
            <a:endParaRPr lang="en-US" sz="1000" b="1" dirty="0" smtClean="0"/>
          </a:p>
          <a:p>
            <a:pPr marL="227013" lvl="1" indent="-227013">
              <a:buSzTx/>
              <a:buNone/>
            </a:pPr>
            <a:r>
              <a:rPr lang="en-US" sz="1800" b="1" dirty="0" smtClean="0"/>
              <a:t>•  The electron response will be simulated using GEANT-4,  which was used to calibrate the REPT sensors on the Van Allen Probes (Baker et al. 2012)</a:t>
            </a:r>
          </a:p>
          <a:p>
            <a:pPr marL="227013" lvl="1" indent="-227013">
              <a:buSzTx/>
              <a:buNone/>
            </a:pPr>
            <a:r>
              <a:rPr lang="en-US" sz="800" b="1" dirty="0" smtClean="0"/>
              <a:t>      </a:t>
            </a:r>
          </a:p>
          <a:p>
            <a:pPr marL="227013" lvl="1" indent="-227013">
              <a:buSzTx/>
              <a:buNone/>
            </a:pPr>
            <a:r>
              <a:rPr lang="en-US" sz="1800" b="1" dirty="0" smtClean="0"/>
              <a:t>•  HET is 13.5 mm of Si deep with a (2-ended) geometry factor of G ≈ 0.5 cm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sr compared </a:t>
            </a:r>
            <a:r>
              <a:rPr lang="en-US" sz="1800" b="1" dirty="0" smtClean="0"/>
              <a:t>to 23 </a:t>
            </a:r>
            <a:r>
              <a:rPr lang="en-US" sz="1800" b="1" dirty="0" smtClean="0"/>
              <a:t>mm deep and 0.2 cm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sr for REPT.  The HET threshold is 0.5 MeV because of a thinner front end</a:t>
            </a:r>
          </a:p>
          <a:p>
            <a:pPr marL="227013" lvl="1" indent="-227013">
              <a:buSzTx/>
              <a:buNone/>
            </a:pPr>
            <a:r>
              <a:rPr lang="en-US" sz="800" b="1" dirty="0" smtClean="0"/>
              <a:t>      </a:t>
            </a:r>
          </a:p>
          <a:p>
            <a:pPr marL="227013" lvl="1" indent="-227013">
              <a:buSzTx/>
              <a:buNone/>
            </a:pPr>
            <a:r>
              <a:rPr lang="en-US" sz="1800" b="1" dirty="0" smtClean="0"/>
              <a:t>•  Based on the calibrations of REPT </a:t>
            </a:r>
          </a:p>
          <a:p>
            <a:pPr marL="227013" lvl="1" indent="-227013">
              <a:buSzTx/>
              <a:buNone/>
            </a:pPr>
            <a:r>
              <a:rPr lang="en-US" sz="1800" b="1" dirty="0" smtClean="0"/>
              <a:t>    and SAMPEX/PET, the HET energy</a:t>
            </a:r>
          </a:p>
          <a:p>
            <a:pPr marL="227013" lvl="1" indent="-227013">
              <a:buSzTx/>
              <a:buNone/>
            </a:pPr>
            <a:r>
              <a:rPr lang="en-US" sz="1800" b="1" dirty="0" smtClean="0"/>
              <a:t>    range of 0.5 – 6 MeV is achievable</a:t>
            </a:r>
          </a:p>
          <a:p>
            <a:pPr marL="227013" lvl="1" indent="-227013">
              <a:buSzTx/>
              <a:buNone/>
            </a:pPr>
            <a:r>
              <a:rPr lang="en-US" sz="800" b="1" dirty="0" smtClean="0"/>
              <a:t>       </a:t>
            </a:r>
          </a:p>
          <a:p>
            <a:pPr marL="227013" lvl="1" indent="-227013">
              <a:buSzTx/>
              <a:buNone/>
            </a:pPr>
            <a:r>
              <a:rPr lang="en-US" sz="1800" b="1" dirty="0" smtClean="0"/>
              <a:t>•  Routine testing of the HET electron</a:t>
            </a:r>
          </a:p>
          <a:p>
            <a:pPr marL="227013" lvl="1" indent="-227013">
              <a:buSzTx/>
              <a:buNone/>
            </a:pPr>
            <a:r>
              <a:rPr lang="en-US" sz="1800" b="1" dirty="0" smtClean="0"/>
              <a:t>   response will use </a:t>
            </a:r>
            <a:r>
              <a:rPr lang="en-US" sz="1800" b="1" dirty="0" smtClean="0">
                <a:latin typeface="Symbol" charset="2"/>
                <a:cs typeface="Symbol" charset="2"/>
              </a:rPr>
              <a:t>b-</a:t>
            </a:r>
            <a:r>
              <a:rPr lang="en-US" sz="1800" b="1" dirty="0" smtClean="0"/>
              <a:t>decay</a:t>
            </a:r>
            <a:r>
              <a:rPr lang="en-US" sz="1800" b="1" dirty="0" smtClean="0">
                <a:latin typeface="Symbol" charset="2"/>
                <a:cs typeface="Symbol" charset="2"/>
              </a:rPr>
              <a:t> </a:t>
            </a:r>
            <a:r>
              <a:rPr lang="en-US" sz="1800" b="1" dirty="0" smtClean="0">
                <a:cs typeface="Symbol" charset="2"/>
              </a:rPr>
              <a:t>sources </a:t>
            </a:r>
          </a:p>
          <a:p>
            <a:pPr marL="227013" lvl="1" indent="-227013">
              <a:buSzTx/>
              <a:buNone/>
            </a:pPr>
            <a:r>
              <a:rPr lang="en-US" sz="1800" b="1" dirty="0" smtClean="0">
                <a:cs typeface="Symbol" charset="2"/>
              </a:rPr>
              <a:t>   like</a:t>
            </a:r>
            <a:r>
              <a:rPr lang="en-US" sz="2000" b="1" baseline="30000" dirty="0" smtClean="0">
                <a:cs typeface="Symbol" charset="2"/>
              </a:rPr>
              <a:t>106</a:t>
            </a:r>
            <a:r>
              <a:rPr lang="en-US" sz="1800" b="1" dirty="0" smtClean="0">
                <a:cs typeface="Symbol" charset="2"/>
              </a:rPr>
              <a:t>Ru and </a:t>
            </a:r>
            <a:r>
              <a:rPr lang="en-US" sz="1800" b="1" baseline="30000" dirty="0" smtClean="0">
                <a:cs typeface="Symbol" charset="2"/>
              </a:rPr>
              <a:t>90</a:t>
            </a:r>
            <a:r>
              <a:rPr lang="en-US" sz="1800" b="1" dirty="0" smtClean="0">
                <a:cs typeface="Symbol" charset="2"/>
              </a:rPr>
              <a:t>Sr. </a:t>
            </a:r>
          </a:p>
          <a:p>
            <a:pPr marL="227013" lvl="1" indent="-227013">
              <a:buSzTx/>
              <a:buNone/>
            </a:pPr>
            <a:r>
              <a:rPr lang="en-US" sz="800" b="1" dirty="0" smtClean="0">
                <a:cs typeface="Symbol" charset="2"/>
              </a:rPr>
              <a:t> </a:t>
            </a:r>
            <a:r>
              <a:rPr lang="en-US" sz="800" b="1" dirty="0" smtClean="0">
                <a:solidFill>
                  <a:schemeClr val="bg1"/>
                </a:solidFill>
                <a:cs typeface="Symbol" charset="2"/>
              </a:rPr>
              <a:t>xx</a:t>
            </a:r>
          </a:p>
          <a:p>
            <a:pPr marL="227013" lvl="1" indent="-227013">
              <a:buSzTx/>
              <a:buNone/>
            </a:pPr>
            <a:r>
              <a:rPr lang="en-US" sz="1800" b="1" dirty="0" smtClean="0">
                <a:cs typeface="Symbol" charset="2"/>
              </a:rPr>
              <a:t>•  LET will also provide electron </a:t>
            </a:r>
          </a:p>
          <a:p>
            <a:pPr marL="227013" lvl="1" indent="-227013">
              <a:buSzTx/>
              <a:buNone/>
            </a:pPr>
            <a:r>
              <a:rPr lang="en-US" sz="1800" b="1" dirty="0" smtClean="0">
                <a:cs typeface="Symbol" charset="2"/>
              </a:rPr>
              <a:t>   measurements over a more limited</a:t>
            </a:r>
          </a:p>
          <a:p>
            <a:pPr marL="227013" lvl="1" indent="-227013">
              <a:buSzTx/>
              <a:buNone/>
            </a:pPr>
            <a:r>
              <a:rPr lang="en-US" sz="1800" b="1" dirty="0" smtClean="0">
                <a:cs typeface="Symbol" charset="2"/>
              </a:rPr>
              <a:t>   energy range                                                 </a:t>
            </a:r>
            <a:r>
              <a:rPr lang="en-US" sz="1400" b="1" dirty="0" smtClean="0">
                <a:cs typeface="Symbol" charset="2"/>
              </a:rPr>
              <a:t>REPT electron calibration using GEANT-4</a:t>
            </a:r>
            <a:endParaRPr lang="en-US" sz="1400" b="1" dirty="0" smtClean="0"/>
          </a:p>
          <a:p>
            <a:pPr marL="227013" lvl="1" indent="-227013">
              <a:buSzTx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REPT_Efficiency2.pdf"/>
          <p:cNvPicPr>
            <a:picLocks noChangeAspect="1"/>
          </p:cNvPicPr>
          <p:nvPr/>
        </p:nvPicPr>
        <p:blipFill>
          <a:blip r:embed="rId2"/>
          <a:srcRect l="10690" t="7007" r="11500" b="21189"/>
          <a:stretch>
            <a:fillRect/>
          </a:stretch>
        </p:blipFill>
        <p:spPr>
          <a:xfrm>
            <a:off x="4570674" y="3068261"/>
            <a:ext cx="4291331" cy="30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4634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Test 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614" y="980837"/>
            <a:ext cx="8612775" cy="726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Overview of Key Steps</a:t>
            </a:r>
          </a:p>
          <a:p>
            <a:r>
              <a:rPr lang="en-US" sz="1400" b="1" dirty="0" smtClean="0"/>
              <a:t>   </a:t>
            </a:r>
          </a:p>
          <a:p>
            <a:pPr algn="l"/>
            <a:r>
              <a:rPr lang="en-US" sz="1600" b="1" dirty="0" smtClean="0"/>
              <a:t>Determine how the Science Requirements drive detector, electronics, and software requirements (noise, resolution, dynamic range, near-Sun environment) </a:t>
            </a:r>
          </a:p>
          <a:p>
            <a:pPr algn="l"/>
            <a:r>
              <a:rPr lang="en-US" sz="1600" b="1" dirty="0" smtClean="0"/>
              <a:t>    (requirements on detector thickness, uniformity, noise)</a:t>
            </a:r>
          </a:p>
          <a:p>
            <a:pPr algn="l"/>
            <a:r>
              <a:rPr lang="en-US" sz="1600" b="1" dirty="0" smtClean="0"/>
              <a:t>    (requirements on PHASIC noise, dynamic range, radiation hardness)</a:t>
            </a:r>
          </a:p>
          <a:p>
            <a:pPr algn="l"/>
            <a:endParaRPr lang="en-US" sz="1600" b="1" dirty="0" smtClean="0"/>
          </a:p>
          <a:p>
            <a:pPr algn="l"/>
            <a:r>
              <a:rPr lang="en-US" sz="1600" b="1" dirty="0" smtClean="0"/>
              <a:t>Evaluate expected instrument performance with calculations and simulations   </a:t>
            </a:r>
          </a:p>
          <a:p>
            <a:pPr algn="l"/>
            <a:endParaRPr lang="en-US" sz="1600" b="1" dirty="0" smtClean="0"/>
          </a:p>
          <a:p>
            <a:pPr algn="l"/>
            <a:r>
              <a:rPr lang="en-US" sz="1600" b="1" dirty="0" smtClean="0"/>
              <a:t>Develop new detector/electronic hardware; new flight software</a:t>
            </a:r>
          </a:p>
          <a:p>
            <a:pPr algn="l"/>
            <a:endParaRPr lang="en-US" sz="1600" b="1" dirty="0" smtClean="0"/>
          </a:p>
          <a:p>
            <a:pPr algn="l"/>
            <a:r>
              <a:rPr lang="en-US" sz="1600" b="1" dirty="0" smtClean="0"/>
              <a:t>Test </a:t>
            </a:r>
            <a:r>
              <a:rPr lang="en-US" sz="1600" b="1" dirty="0" smtClean="0"/>
              <a:t>new detectors</a:t>
            </a:r>
            <a:r>
              <a:rPr lang="en-US" sz="1600" b="1" dirty="0" smtClean="0"/>
              <a:t>, hardware, software with real/simulated particles </a:t>
            </a:r>
            <a:r>
              <a:rPr lang="en-US" sz="1600" b="1" dirty="0" smtClean="0"/>
              <a:t>to determine if they meet </a:t>
            </a:r>
            <a:r>
              <a:rPr lang="en-US" sz="1600" b="1" dirty="0" smtClean="0"/>
              <a:t>requirements?   (Accelerator and lab tests; simulations)</a:t>
            </a:r>
          </a:p>
          <a:p>
            <a:pPr algn="l"/>
            <a:endParaRPr lang="en-US" sz="1600" b="1" dirty="0" smtClean="0"/>
          </a:p>
          <a:p>
            <a:pPr algn="l"/>
            <a:r>
              <a:rPr lang="en-US" sz="1600" b="1" dirty="0" smtClean="0"/>
              <a:t>Perform an end-to-end test of all systems at a heavy ion accelerator</a:t>
            </a:r>
          </a:p>
          <a:p>
            <a:pPr algn="l"/>
            <a:endParaRPr lang="en-US" sz="1600" b="1" dirty="0"/>
          </a:p>
          <a:p>
            <a:pPr algn="l"/>
            <a:r>
              <a:rPr lang="en-US" sz="1600" b="1" dirty="0" smtClean="0"/>
              <a:t>In</a:t>
            </a:r>
            <a:r>
              <a:rPr lang="en-US" sz="1600" b="1" dirty="0" smtClean="0"/>
              <a:t>-flight tuning and validation of onboard analysis routines </a:t>
            </a:r>
          </a:p>
          <a:p>
            <a:pPr algn="l"/>
            <a:endParaRPr lang="en-US" sz="1600" b="1" dirty="0" smtClean="0"/>
          </a:p>
          <a:p>
            <a:pPr algn="l"/>
            <a:endParaRPr lang="en-US" sz="1600" b="1" dirty="0" smtClean="0"/>
          </a:p>
          <a:p>
            <a:pPr algn="l"/>
            <a:endParaRPr lang="en-US" sz="1600" b="1" dirty="0" smtClean="0"/>
          </a:p>
          <a:p>
            <a:pPr algn="l"/>
            <a:endParaRPr lang="en-US" sz="1600" b="1" dirty="0" smtClean="0"/>
          </a:p>
          <a:p>
            <a:pPr algn="l"/>
            <a:endParaRPr lang="en-US" sz="1600" b="1" dirty="0" smtClean="0"/>
          </a:p>
          <a:p>
            <a:pPr algn="l"/>
            <a:endParaRPr lang="en-US" sz="1600" b="1" dirty="0" smtClean="0"/>
          </a:p>
          <a:p>
            <a:pPr algn="l"/>
            <a:endParaRPr lang="en-US" sz="1600" b="1" dirty="0" smtClean="0"/>
          </a:p>
          <a:p>
            <a:pPr algn="l"/>
            <a:endParaRPr lang="en-US" sz="1600" b="1" dirty="0" smtClean="0"/>
          </a:p>
          <a:p>
            <a:pPr algn="l"/>
            <a:endParaRPr lang="en-US" sz="1600" b="1" dirty="0" smtClean="0"/>
          </a:p>
          <a:p>
            <a:pPr algn="l"/>
            <a:r>
              <a:rPr lang="en-US" sz="1600" b="1" dirty="0" smtClean="0"/>
              <a:t> </a:t>
            </a:r>
          </a:p>
          <a:p>
            <a:pPr algn="l"/>
            <a:endParaRPr lang="en-US" sz="1600" b="1" dirty="0" smtClean="0"/>
          </a:p>
          <a:p>
            <a:pPr algn="l"/>
            <a:endParaRPr lang="en-US" sz="1600" b="1" dirty="0" smtClean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Test Flow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28141" y="6125644"/>
            <a:ext cx="33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 </a:t>
            </a:r>
            <a:r>
              <a:rPr lang="en-US" dirty="0" smtClean="0">
                <a:solidFill>
                  <a:srgbClr val="FF6600"/>
                </a:solidFill>
              </a:rPr>
              <a:t>invite suggestions/</a:t>
            </a:r>
            <a:r>
              <a:rPr lang="en-US" dirty="0" smtClean="0">
                <a:solidFill>
                  <a:srgbClr val="FF6600"/>
                </a:solidFill>
              </a:rPr>
              <a:t>corrections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563016"/>
              </p:ext>
            </p:extLst>
          </p:nvPr>
        </p:nvGraphicFramePr>
        <p:xfrm>
          <a:off x="303058" y="1040231"/>
          <a:ext cx="8370123" cy="4932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79"/>
                <a:gridCol w="930013"/>
                <a:gridCol w="960014"/>
                <a:gridCol w="1080017"/>
              </a:tblGrid>
              <a:tr h="384398">
                <a:tc gridSpan="2"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Calibrate New Detectors, PHASICS, and Software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4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smtClean="0">
                          <a:effectLst/>
                          <a:latin typeface="Verdana"/>
                          <a:cs typeface="Verdana"/>
                        </a:rPr>
                        <a:t>Task</a:t>
                      </a:r>
                      <a:endParaRPr lang="en-US" sz="1200" b="1" i="0" u="none" strike="noStrike" dirty="0"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 smtClean="0">
                        <a:latin typeface="Verdana"/>
                        <a:cs typeface="Verdana"/>
                      </a:endParaRPr>
                    </a:p>
                    <a:p>
                      <a:pPr algn="ctr"/>
                      <a:r>
                        <a:rPr lang="en-US" sz="1100" b="1" i="0" dirty="0" smtClean="0">
                          <a:latin typeface="Verdana"/>
                          <a:cs typeface="Verdana"/>
                        </a:rPr>
                        <a:t>Complete</a:t>
                      </a:r>
                      <a:endParaRPr lang="en-US" sz="1100" b="1" i="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Verdana"/>
                          <a:cs typeface="Verdana"/>
                        </a:rPr>
                        <a:t>In Progress</a:t>
                      </a:r>
                      <a:endParaRPr lang="en-US" sz="1100" b="1" i="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Verdana"/>
                          <a:cs typeface="Verdana"/>
                        </a:rPr>
                        <a:t>Scheduled</a:t>
                      </a:r>
                    </a:p>
                    <a:p>
                      <a:pPr algn="ctr"/>
                      <a:r>
                        <a:rPr lang="en-US" sz="1100" b="1" i="0" dirty="0" smtClean="0">
                          <a:latin typeface="Verdana"/>
                          <a:cs typeface="Verdana"/>
                        </a:rPr>
                        <a:t>For</a:t>
                      </a:r>
                      <a:endParaRPr lang="en-US" sz="1100" b="1" i="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8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New, thin SSDs meet uniformity and response requirements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√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</a:tr>
              <a:tr h="38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New PHASIC meets dynamic range, </a:t>
                      </a:r>
                      <a:r>
                        <a:rPr lang="en-US" sz="1100" b="1" i="0" u="none" strike="noStrike" dirty="0" smtClean="0">
                          <a:effectLst/>
                          <a:latin typeface="Verdana"/>
                        </a:rPr>
                        <a:t>noise,</a:t>
                      </a:r>
                      <a:r>
                        <a:rPr lang="en-US" sz="1100" b="1" i="0" u="none" strike="noStrike" baseline="0" dirty="0" smtClean="0">
                          <a:effectLst/>
                          <a:latin typeface="Verdana"/>
                        </a:rPr>
                        <a:t> </a:t>
                      </a:r>
                      <a:r>
                        <a:rPr lang="en-US" sz="1100" b="1" i="0" u="none" strike="noStrike" dirty="0" smtClean="0">
                          <a:effectLst/>
                          <a:latin typeface="Verdana"/>
                        </a:rPr>
                        <a:t>requirements</a:t>
                      </a:r>
                      <a:endParaRPr lang="en-US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√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</a:tr>
              <a:tr h="38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Test </a:t>
                      </a:r>
                      <a:r>
                        <a:rPr lang="en-US" sz="1100" b="1" i="0" u="none" strike="noStrike" dirty="0" smtClean="0">
                          <a:effectLst/>
                          <a:latin typeface="Verdana"/>
                        </a:rPr>
                        <a:t>linearity, temperature</a:t>
                      </a:r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-stability performance of new PHASIC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√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kern="120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anchor="ctr"/>
                </a:tc>
              </a:tr>
              <a:tr h="465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Calibrate </a:t>
                      </a:r>
                      <a:r>
                        <a:rPr lang="en-US" sz="1100" b="1" i="0" u="none" strike="noStrike" dirty="0" smtClean="0">
                          <a:effectLst/>
                          <a:latin typeface="Verdana"/>
                        </a:rPr>
                        <a:t>transfer function </a:t>
                      </a:r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of flight PHASICS </a:t>
                      </a:r>
                      <a:r>
                        <a:rPr lang="en-US" sz="1100" b="1" i="0" u="none" strike="noStrike" dirty="0" smtClean="0">
                          <a:effectLst/>
                          <a:latin typeface="Verdana"/>
                        </a:rPr>
                        <a:t>vs. </a:t>
                      </a:r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temperature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Verdana"/>
                          <a:cs typeface="Verdana"/>
                        </a:rPr>
                        <a:t>?</a:t>
                      </a:r>
                      <a:endParaRPr lang="en-US" sz="1100" b="1" i="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</a:tr>
              <a:tr h="32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Propose for beam time at MSU </a:t>
                      </a:r>
                      <a:r>
                        <a:rPr lang="en-US" sz="1100" b="1" i="0" u="none" strike="noStrike" dirty="0" smtClean="0">
                          <a:effectLst/>
                          <a:latin typeface="Verdana"/>
                        </a:rPr>
                        <a:t>Superconducting </a:t>
                      </a:r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Cyclotron Lab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Verdana"/>
                          <a:cs typeface="Verdana"/>
                        </a:rPr>
                        <a:t>2014</a:t>
                      </a:r>
                      <a:endParaRPr lang="en-US" sz="1100" b="1" i="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</a:tr>
              <a:tr h="38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Improved on-board He-mass algorithms meet requirements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Verdana"/>
                          <a:cs typeface="Verdana"/>
                        </a:rPr>
                        <a:t>?</a:t>
                      </a:r>
                    </a:p>
                  </a:txBody>
                  <a:tcPr marL="12700" marR="12700" marT="12700" marB="0" anchor="ctr"/>
                </a:tc>
              </a:tr>
              <a:tr h="3659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Simulate </a:t>
                      </a:r>
                      <a:r>
                        <a:rPr lang="en-US" sz="1100" b="1" i="0" u="none" strike="noStrike" dirty="0" smtClean="0">
                          <a:effectLst/>
                          <a:latin typeface="Verdana"/>
                        </a:rPr>
                        <a:t>HET and</a:t>
                      </a:r>
                      <a:r>
                        <a:rPr lang="en-US" sz="1100" b="1" i="0" u="none" strike="noStrike" baseline="0" dirty="0" smtClean="0">
                          <a:effectLst/>
                          <a:latin typeface="Verdana"/>
                        </a:rPr>
                        <a:t> LET </a:t>
                      </a:r>
                      <a:r>
                        <a:rPr lang="en-US" sz="1100" b="1" i="0" u="none" strike="noStrike" dirty="0" smtClean="0">
                          <a:effectLst/>
                          <a:latin typeface="Verdana"/>
                        </a:rPr>
                        <a:t>SEP </a:t>
                      </a:r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electron response using GEANT-4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0" dirty="0" smtClean="0">
                          <a:latin typeface="Verdana"/>
                          <a:cs typeface="Verdana"/>
                        </a:rPr>
                        <a:t>2014-2015</a:t>
                      </a:r>
                    </a:p>
                  </a:txBody>
                  <a:tcPr anchor="ctr"/>
                </a:tc>
              </a:tr>
              <a:tr h="38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Test SEP electron detection and </a:t>
                      </a:r>
                      <a:r>
                        <a:rPr lang="en-US" sz="1400" b="1" i="0" u="none" strike="noStrike" dirty="0" smtClean="0">
                          <a:effectLst/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100" b="1" i="0" u="none" strike="noStrike" dirty="0" smtClean="0"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ray background with lab sources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Verdana"/>
                        </a:rPr>
                        <a:t>2014-2015</a:t>
                      </a:r>
                      <a:endParaRPr lang="en-US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12700" marR="12700" marT="12700" marB="0" anchor="ctr"/>
                </a:tc>
              </a:tr>
              <a:tr h="38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Verdana"/>
                        </a:rPr>
                        <a:t>Validate on-board analysis routines at accelerator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Verdana"/>
                          <a:cs typeface="Verdana"/>
                        </a:rPr>
                        <a:t>2016</a:t>
                      </a:r>
                    </a:p>
                  </a:txBody>
                  <a:tcPr anchor="ctr"/>
                </a:tc>
              </a:tr>
              <a:tr h="38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Determine location of element tracks at MSU accelerator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effectLst/>
                          <a:latin typeface="Verdana"/>
                          <a:cs typeface="Verdana"/>
                        </a:rPr>
                        <a:t>&gt;</a:t>
                      </a:r>
                      <a:r>
                        <a:rPr lang="en-US" sz="1100" b="1" i="0" kern="1200" dirty="0" smtClean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Verdana"/>
                        </a:rPr>
                        <a:t>2018</a:t>
                      </a:r>
                      <a:endParaRPr lang="en-US" sz="1100" b="1" i="0" kern="120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12700" marR="12700" marT="1270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Verdana"/>
                        </a:rPr>
                        <a:t>Inflight tuning/validation of on-board analysis </a:t>
                      </a:r>
                      <a:r>
                        <a:rPr lang="en-US" sz="1100" b="1" i="0" u="none" strike="noStrike" dirty="0" smtClean="0">
                          <a:effectLst/>
                          <a:latin typeface="Verdana"/>
                        </a:rPr>
                        <a:t>routines</a:t>
                      </a:r>
                      <a:endParaRPr lang="en-US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Verdana"/>
                          <a:cs typeface="Verdana"/>
                        </a:rPr>
                        <a:t>≥2018</a:t>
                      </a:r>
                      <a:endParaRPr lang="en-US" sz="1100" b="1" i="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In-Flight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SzTx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0300" y="1040287"/>
            <a:ext cx="8675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Pulse-height data from the EPI-Hi LET and HET sensors will provide the final calibration of the on-board particle identification system. Shown are STEREO LET data from the Dec. 2006 SEP events.   Sixteen elements are resolved. </a:t>
            </a:r>
          </a:p>
          <a:p>
            <a:pPr algn="just"/>
            <a:r>
              <a:rPr lang="en-US" b="1" dirty="0" smtClean="0"/>
              <a:t>EPI-Hi should provide similar resolution extending to ~100 MeV/nuc.</a:t>
            </a:r>
            <a:endParaRPr lang="en-US" b="1" dirty="0"/>
          </a:p>
        </p:txBody>
      </p:sp>
      <p:pic>
        <p:nvPicPr>
          <p:cNvPr id="6" name="Picture 2" descr="1218Fig4.jpg                                                   002358D7macoun                         B9671B5E:"/>
          <p:cNvPicPr>
            <a:picLocks noChangeAspect="1" noChangeArrowheads="1"/>
          </p:cNvPicPr>
          <p:nvPr/>
        </p:nvPicPr>
        <p:blipFill>
          <a:blip r:embed="rId2"/>
          <a:srcRect t="10655" r="6319" b="1333"/>
          <a:stretch>
            <a:fillRect/>
          </a:stretch>
        </p:blipFill>
        <p:spPr bwMode="auto">
          <a:xfrm>
            <a:off x="1764480" y="2438074"/>
            <a:ext cx="5883396" cy="41454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77809" y="2642466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/>
              <a:t>STEREO/LET Data</a:t>
            </a:r>
          </a:p>
          <a:p>
            <a:pPr algn="l"/>
            <a:r>
              <a:rPr lang="en-US" sz="1600" b="1" dirty="0" smtClean="0"/>
              <a:t>~ 6–30 MeV/nuc</a:t>
            </a:r>
          </a:p>
          <a:p>
            <a:pPr algn="l"/>
            <a:r>
              <a:rPr lang="en-US" sz="1600" b="1" dirty="0" smtClean="0"/>
              <a:t>December, 2006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650930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In-Flight Electronics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SzTx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0300" y="1040287"/>
            <a:ext cx="86754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The gain, offset, and threshold of each PHASIC channel will be periodically calibrated onboard using built-in DACs that stimulate multiple detectors. The Figure shows an example of in-flight calibration data from STEREO/LET. Such calibrations are especially important if the temperatures of the LET and HET electronics vary significantly over the course of the SPP orbit.</a:t>
            </a:r>
          </a:p>
          <a:p>
            <a:pPr algn="just"/>
            <a:endParaRPr lang="en-US" b="1" dirty="0" smtClean="0"/>
          </a:p>
        </p:txBody>
      </p:sp>
      <p:pic>
        <p:nvPicPr>
          <p:cNvPr id="5" name="Picture 4" descr="Leske_spppdradcplot.pdf"/>
          <p:cNvPicPr>
            <a:picLocks noChangeAspect="1"/>
          </p:cNvPicPr>
          <p:nvPr/>
        </p:nvPicPr>
        <p:blipFill>
          <a:blip r:embed="rId2"/>
          <a:srcRect l="4273" t="5416" r="8315" b="39091"/>
          <a:stretch>
            <a:fillRect/>
          </a:stretch>
        </p:blipFill>
        <p:spPr>
          <a:xfrm>
            <a:off x="2053932" y="2319428"/>
            <a:ext cx="4970182" cy="40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930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126" y="196328"/>
            <a:ext cx="7916552" cy="843880"/>
          </a:xfrm>
        </p:spPr>
        <p:txBody>
          <a:bodyPr/>
          <a:lstStyle/>
          <a:p>
            <a:r>
              <a:rPr lang="en-US" sz="2800" dirty="0" smtClean="0"/>
              <a:t>In-Flight Calibration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8975" y="1070002"/>
            <a:ext cx="8925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STEREO/LET event data from the Dec. 2006 SEP events are plotted on the L1vsL2 and L2vsL3 matrices after correction for incidence angle and individual L1 and L2 segment thicknesses (~25 and ~50 µm thick). Colored bands show regions used for on-board particle identification.  EPI-Hi detectors range from 10 µm to 2000 µm thick. </a:t>
            </a:r>
            <a:endParaRPr lang="en-US" sz="1600" b="1" dirty="0"/>
          </a:p>
        </p:txBody>
      </p:sp>
      <p:pic>
        <p:nvPicPr>
          <p:cNvPr id="18" name="Picture 17" descr="STEREO_LET_L1vsL2_Matrix.pdf"/>
          <p:cNvPicPr>
            <a:picLocks noChangeAspect="1"/>
          </p:cNvPicPr>
          <p:nvPr/>
        </p:nvPicPr>
        <p:blipFill>
          <a:blip r:embed="rId2"/>
          <a:srcRect l="5079" t="19630" r="39364" b="10168"/>
          <a:stretch>
            <a:fillRect/>
          </a:stretch>
        </p:blipFill>
        <p:spPr>
          <a:xfrm>
            <a:off x="27432" y="2276856"/>
            <a:ext cx="4358753" cy="4255976"/>
          </a:xfrm>
          <a:prstGeom prst="rect">
            <a:avLst/>
          </a:prstGeom>
        </p:spPr>
      </p:pic>
      <p:pic>
        <p:nvPicPr>
          <p:cNvPr id="19" name="Picture 18" descr="STEREO_LET_L2vsL3_Matrix.pdf"/>
          <p:cNvPicPr>
            <a:picLocks noChangeAspect="1"/>
          </p:cNvPicPr>
          <p:nvPr/>
        </p:nvPicPr>
        <p:blipFill>
          <a:blip r:embed="rId3"/>
          <a:srcRect l="4236" t="19529" r="39189" b="12235"/>
          <a:stretch>
            <a:fillRect/>
          </a:stretch>
        </p:blipFill>
        <p:spPr>
          <a:xfrm>
            <a:off x="4535424" y="2249424"/>
            <a:ext cx="4609337" cy="42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6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In-flight Energy Spectra</a:t>
            </a:r>
            <a:endParaRPr lang="en-US" dirty="0"/>
          </a:p>
        </p:txBody>
      </p:sp>
      <p:pic>
        <p:nvPicPr>
          <p:cNvPr id="5" name="Picture 4" descr="STEREOScaledSpectra339V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63" y="957493"/>
            <a:ext cx="3392488" cy="55324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5740" y="1306730"/>
            <a:ext cx="499277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To achieve EPI-Hi science requirements the nuclear charge (Z) and kinetic energy of SEP ions must be measured to construct energy spectra. 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Shown at right are energy spectra that combine ACE, GOES &amp; STEREO data measured while the STEREOs were still near Earth. They cover the same energy range as EPI-Lo &amp; Hi  (~0.05 to &gt;100 MeV/nuc). Measured intensities are plotted with no correction factors.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The approaches outlined here will enable EPI-Lo and EPI-Hi to produce similar energy spectra.</a:t>
            </a:r>
          </a:p>
        </p:txBody>
      </p:sp>
    </p:spTree>
    <p:extLst>
      <p:ext uri="{BB962C8B-B14F-4D97-AF65-F5344CB8AC3E}">
        <p14:creationId xmlns:p14="http://schemas.microsoft.com/office/powerpoint/2010/main" val="23006300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Species and Energy Ranges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/>
              <a:t>Calibration Plan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Facilities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Test Flow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In-Flight Calibration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89743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SzTx/>
              <a:buNone/>
            </a:pPr>
            <a:r>
              <a:rPr lang="en-US" dirty="0" smtClean="0"/>
              <a:t>     </a:t>
            </a:r>
            <a:r>
              <a:rPr lang="en-US" b="1" dirty="0" smtClean="0"/>
              <a:t>EPI-HI Measurement </a:t>
            </a:r>
            <a:r>
              <a:rPr lang="en-US" b="1" dirty="0" smtClean="0"/>
              <a:t>Requirements:</a:t>
            </a:r>
            <a:endParaRPr lang="en-US" b="1" dirty="0" smtClean="0"/>
          </a:p>
          <a:p>
            <a:pPr marL="0" lvl="1" indent="0">
              <a:buSzTx/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1800" b="1" dirty="0" smtClean="0"/>
              <a:t>– Composition, energy spectra, and angular distributions of ions and           </a:t>
            </a:r>
            <a:r>
              <a:rPr lang="en-US" sz="1800" b="1" dirty="0" smtClean="0">
                <a:solidFill>
                  <a:schemeClr val="bg1"/>
                </a:solidFill>
              </a:rPr>
              <a:t>xxxxx</a:t>
            </a:r>
            <a:r>
              <a:rPr lang="en-US" sz="1800" b="1" dirty="0" smtClean="0"/>
              <a:t>electrons in flare and CME-related SEP events, and at shocks</a:t>
            </a:r>
          </a:p>
          <a:p>
            <a:pPr marL="0" lvl="1" indent="0">
              <a:buSzTx/>
              <a:buNone/>
            </a:pPr>
            <a:r>
              <a:rPr lang="en-US" sz="1800" b="1" dirty="0" smtClean="0"/>
              <a:t>      – Required Species for EPI-Hi</a:t>
            </a:r>
          </a:p>
          <a:p>
            <a:pPr marL="0" lvl="1" indent="0">
              <a:buSzTx/>
              <a:buNone/>
            </a:pPr>
            <a:r>
              <a:rPr lang="en-US" sz="1800" b="1" dirty="0" smtClean="0"/>
              <a:t>          •  H, </a:t>
            </a:r>
            <a:r>
              <a:rPr lang="en-US" sz="2000" b="1" baseline="30000" dirty="0" smtClean="0"/>
              <a:t>3</a:t>
            </a:r>
            <a:r>
              <a:rPr lang="en-US" sz="1800" b="1" dirty="0" smtClean="0"/>
              <a:t>He, </a:t>
            </a:r>
            <a:r>
              <a:rPr lang="en-US" sz="2000" b="1" baseline="30000" dirty="0" smtClean="0"/>
              <a:t>4</a:t>
            </a:r>
            <a:r>
              <a:rPr lang="en-US" sz="1800" b="1" dirty="0" smtClean="0"/>
              <a:t>He, C, O, Ne, Mg, Si, Fe ≤ 1 MeV/nuc (TBR) to ≥ 50 MeV/nuc</a:t>
            </a:r>
          </a:p>
          <a:p>
            <a:pPr marL="0" lvl="1" indent="0">
              <a:buSzTx/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– Required Species for Mission</a:t>
            </a:r>
          </a:p>
          <a:p>
            <a:pPr marL="0" lvl="1" indent="0">
              <a:buSzTx/>
              <a:buNone/>
            </a:pPr>
            <a:r>
              <a:rPr lang="en-US" sz="1800" b="1" dirty="0" smtClean="0"/>
              <a:t>          •  Electrons with ≤ 0.5 MeV to ≥ 3 </a:t>
            </a:r>
            <a:r>
              <a:rPr lang="en-US" sz="1800" b="1" dirty="0" smtClean="0"/>
              <a:t>MeV</a:t>
            </a:r>
          </a:p>
          <a:p>
            <a:pPr marL="0" lvl="1" indent="0">
              <a:buSzTx/>
              <a:buNone/>
            </a:pPr>
            <a:r>
              <a:rPr lang="en-US" sz="1800" b="1" dirty="0" smtClean="0"/>
              <a:t>      – </a:t>
            </a:r>
            <a:r>
              <a:rPr lang="en-US" sz="1800" b="1" dirty="0"/>
              <a:t>SEP Directional Distributions</a:t>
            </a:r>
          </a:p>
          <a:p>
            <a:pPr marL="548640" lvl="1" indent="-640080">
              <a:buSzTx/>
              <a:buNone/>
            </a:pPr>
            <a:r>
              <a:rPr lang="en-US" sz="1800" b="1" dirty="0"/>
              <a:t>          </a:t>
            </a:r>
            <a:r>
              <a:rPr lang="en-US" sz="1800" b="1" dirty="0" smtClean="0"/>
              <a:t>• </a:t>
            </a:r>
            <a:r>
              <a:rPr lang="en-US" sz="1800" b="1" dirty="0"/>
              <a:t>The combined LET and HET fields of view are required to measure           </a:t>
            </a:r>
            <a:r>
              <a:rPr lang="en-US" sz="1800" b="1" dirty="0">
                <a:solidFill>
                  <a:schemeClr val="bg1"/>
                </a:solidFill>
              </a:rPr>
              <a:t>S  </a:t>
            </a:r>
            <a:r>
              <a:rPr lang="en-US" sz="1800" b="1" dirty="0" smtClean="0"/>
              <a:t>SEP </a:t>
            </a:r>
            <a:r>
              <a:rPr lang="en-US" sz="1800" b="1" dirty="0"/>
              <a:t>angular distributions over ≥ </a:t>
            </a:r>
            <a:r>
              <a:rPr lang="en-US" sz="1800" b="1" dirty="0">
                <a:latin typeface="Symbol" charset="2"/>
                <a:cs typeface="Symbol" charset="2"/>
              </a:rPr>
              <a:t>p/2 </a:t>
            </a:r>
            <a:r>
              <a:rPr lang="en-US" sz="1800" b="1" dirty="0" err="1">
                <a:cs typeface="Symbol" charset="2"/>
              </a:rPr>
              <a:t>sr</a:t>
            </a:r>
            <a:r>
              <a:rPr lang="en-US" sz="1800" b="1" dirty="0">
                <a:cs typeface="Symbol" charset="2"/>
              </a:rPr>
              <a:t> in both the sunward and anti-    </a:t>
            </a:r>
            <a:r>
              <a:rPr lang="en-US" sz="1800" b="1" dirty="0">
                <a:solidFill>
                  <a:schemeClr val="bg1"/>
                </a:solidFill>
              </a:rPr>
              <a:t>S  </a:t>
            </a:r>
            <a:r>
              <a:rPr lang="en-US" sz="1800" b="1" dirty="0" smtClean="0">
                <a:cs typeface="Symbol" charset="2"/>
              </a:rPr>
              <a:t>sunward </a:t>
            </a:r>
            <a:r>
              <a:rPr lang="en-US" sz="1800" b="1" dirty="0">
                <a:cs typeface="Symbol" charset="2"/>
              </a:rPr>
              <a:t>directions</a:t>
            </a:r>
          </a:p>
          <a:p>
            <a:pPr marL="0" lvl="1" indent="0">
              <a:buSzTx/>
              <a:buNone/>
            </a:pPr>
            <a:r>
              <a:rPr lang="en-US" b="1" dirty="0" smtClean="0"/>
              <a:t>   </a:t>
            </a:r>
            <a:endParaRPr lang="en-US" b="1" dirty="0" smtClean="0"/>
          </a:p>
          <a:p>
            <a:pPr marL="0" lvl="1" indent="0">
              <a:buSzTx/>
              <a:buNone/>
            </a:pPr>
            <a:r>
              <a:rPr lang="en-US" b="1" dirty="0"/>
              <a:t> </a:t>
            </a:r>
            <a:r>
              <a:rPr lang="en-US" b="1" dirty="0" smtClean="0"/>
              <a:t>     </a:t>
            </a:r>
            <a:r>
              <a:rPr lang="en-US" b="1" dirty="0" smtClean="0"/>
              <a:t>EPI</a:t>
            </a:r>
            <a:r>
              <a:rPr lang="en-US" b="1" dirty="0" smtClean="0"/>
              <a:t>-Hi Measurement </a:t>
            </a:r>
            <a:r>
              <a:rPr lang="en-US" b="1" dirty="0"/>
              <a:t>Goals:</a:t>
            </a:r>
          </a:p>
          <a:p>
            <a:pPr marL="0" lvl="1" indent="0">
              <a:buSzTx/>
              <a:buNone/>
            </a:pPr>
            <a:r>
              <a:rPr lang="en-US" sz="1800" b="1" dirty="0" smtClean="0"/>
              <a:t>        – SEP Ions: </a:t>
            </a:r>
            <a:r>
              <a:rPr lang="en-US" sz="1800" b="1" dirty="0" smtClean="0"/>
              <a:t>Composition and energy spectra of ~</a:t>
            </a:r>
            <a:r>
              <a:rPr lang="en-US" sz="1800" b="1" dirty="0"/>
              <a:t>16 species with </a:t>
            </a:r>
            <a:endParaRPr lang="en-US" sz="1800" b="1" dirty="0" smtClean="0"/>
          </a:p>
          <a:p>
            <a:pPr marL="0" lvl="1" indent="0">
              <a:buSzTx/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</a:t>
            </a:r>
            <a:r>
              <a:rPr lang="en-US" sz="1800" b="1" dirty="0" smtClean="0"/>
              <a:t>1 </a:t>
            </a:r>
            <a:r>
              <a:rPr lang="en-US" sz="1800" b="1" dirty="0"/>
              <a:t>≤ Z ≤ </a:t>
            </a:r>
            <a:r>
              <a:rPr lang="en-US" sz="1800" b="1" dirty="0" smtClean="0"/>
              <a:t>28 and </a:t>
            </a:r>
            <a:r>
              <a:rPr lang="en-US" sz="1800" b="1" dirty="0" smtClean="0"/>
              <a:t>trans</a:t>
            </a:r>
            <a:r>
              <a:rPr lang="en-US" sz="1800" b="1" dirty="0"/>
              <a:t>-Fe element </a:t>
            </a:r>
            <a:r>
              <a:rPr lang="en-US" sz="1800" b="1" dirty="0" smtClean="0"/>
              <a:t>groups</a:t>
            </a:r>
          </a:p>
          <a:p>
            <a:pPr marL="0" lvl="1" indent="0">
              <a:buSzTx/>
              <a:buNone/>
            </a:pPr>
            <a:r>
              <a:rPr lang="en-US" sz="1800" b="1" dirty="0" smtClean="0"/>
              <a:t>        – SEP Electrons with ≤ 0.05 to 6 </a:t>
            </a:r>
            <a:r>
              <a:rPr lang="en-US" sz="1800" b="1" dirty="0" smtClean="0"/>
              <a:t>MeV</a:t>
            </a:r>
          </a:p>
          <a:p>
            <a:pPr marL="0" lvl="1" indent="0">
              <a:buSzTx/>
              <a:buNone/>
            </a:pPr>
            <a:r>
              <a:rPr lang="en-US" sz="1800" b="1" dirty="0" smtClean="0"/>
              <a:t> </a:t>
            </a:r>
          </a:p>
          <a:p>
            <a:pPr marL="0" lvl="1" indent="0">
              <a:buSzTx/>
              <a:buNone/>
            </a:pPr>
            <a:r>
              <a:rPr lang="en-US" sz="1800" b="1" dirty="0" smtClean="0"/>
              <a:t>      </a:t>
            </a:r>
            <a:endParaRPr lang="en-US" sz="2000" dirty="0" smtClean="0"/>
          </a:p>
          <a:p>
            <a:pPr marL="227013" lvl="1" indent="-227013">
              <a:buSzTx/>
              <a:buFont typeface="Wingdings" pitchFamily="2" charset="2"/>
              <a:buChar char="§"/>
            </a:pPr>
            <a:endParaRPr lang="en-US" dirty="0" smtClean="0"/>
          </a:p>
          <a:p>
            <a:pPr marL="0" lvl="1" indent="0">
              <a:buSzTx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79456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Species and Energy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SzTx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0200" y="1025312"/>
            <a:ext cx="8561762" cy="1317284"/>
          </a:xfrm>
          <a:prstGeom prst="rect">
            <a:avLst/>
          </a:prstGeom>
          <a:noFill/>
        </p:spPr>
        <p:txBody>
          <a:bodyPr wrap="square" tIns="27432" bIns="27432" rtlCol="0">
            <a:spAutoFit/>
          </a:bodyPr>
          <a:lstStyle/>
          <a:p>
            <a:pPr algn="l"/>
            <a:r>
              <a:rPr lang="en-US" sz="1600" b="1" dirty="0" smtClean="0"/>
              <a:t>LET and HET energy coverage for stopping </a:t>
            </a:r>
            <a:r>
              <a:rPr lang="en-US" sz="1600" b="1" dirty="0" smtClean="0"/>
              <a:t>elements is shown below. </a:t>
            </a:r>
            <a:r>
              <a:rPr lang="en-US" sz="1600" b="1" dirty="0" smtClean="0"/>
              <a:t>Note that LET and HET have considerable energy overlap.  Also shown is the energy range over which HET can identify penetrating ions. Required species are indicated by blue dots.  LET </a:t>
            </a:r>
            <a:r>
              <a:rPr lang="en-US" sz="1600" b="1" dirty="0" smtClean="0"/>
              <a:t>will also measure </a:t>
            </a:r>
            <a:r>
              <a:rPr lang="en-US" sz="1600" b="1" dirty="0" smtClean="0"/>
              <a:t>rare trans-Fe species </a:t>
            </a:r>
            <a:r>
              <a:rPr lang="en-US" sz="1600" b="1" dirty="0" smtClean="0"/>
              <a:t>often overabundant </a:t>
            </a:r>
            <a:r>
              <a:rPr lang="en-US" sz="1600" b="1" dirty="0" smtClean="0"/>
              <a:t>in </a:t>
            </a:r>
            <a:r>
              <a:rPr lang="en-US" b="1" baseline="30000" dirty="0" smtClean="0"/>
              <a:t>3</a:t>
            </a:r>
            <a:r>
              <a:rPr lang="en-US" sz="1600" b="1" dirty="0" smtClean="0"/>
              <a:t>He-rich flares.</a:t>
            </a:r>
          </a:p>
          <a:p>
            <a:r>
              <a:rPr lang="en-US" b="1" dirty="0" smtClean="0"/>
              <a:t>    </a:t>
            </a:r>
            <a:endParaRPr lang="en-US" b="1" dirty="0"/>
          </a:p>
        </p:txBody>
      </p:sp>
      <p:pic>
        <p:nvPicPr>
          <p:cNvPr id="7" name="Picture 6" descr="LET_Element Cover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468"/>
            <a:ext cx="4526421" cy="4210623"/>
          </a:xfrm>
          <a:prstGeom prst="rect">
            <a:avLst/>
          </a:prstGeom>
        </p:spPr>
      </p:pic>
      <p:pic>
        <p:nvPicPr>
          <p:cNvPr id="8" name="Picture 7" descr="HET_Z_Covere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74" y="2343161"/>
            <a:ext cx="4404926" cy="41877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Calibration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792" y="1149509"/>
            <a:ext cx="8426450" cy="5238524"/>
          </a:xfrm>
        </p:spPr>
        <p:txBody>
          <a:bodyPr/>
          <a:lstStyle/>
          <a:p>
            <a:pPr marL="227013" lvl="1" indent="-227013">
              <a:spcAft>
                <a:spcPts val="600"/>
              </a:spcAft>
              <a:buSzTx/>
              <a:buNone/>
            </a:pPr>
            <a:r>
              <a:rPr lang="en-US" sz="2000" b="1" dirty="0" smtClean="0"/>
              <a:t>Calibration Plan:</a:t>
            </a:r>
          </a:p>
          <a:p>
            <a:pPr marL="227013" lvl="1" indent="-227013">
              <a:spcAft>
                <a:spcPts val="500"/>
              </a:spcAft>
              <a:buSzTx/>
              <a:buNone/>
            </a:pPr>
            <a:r>
              <a:rPr lang="en-US" sz="1800" b="1" dirty="0" smtClean="0"/>
              <a:t>•  Lab measurements of electronic gains, offsets, linearity, </a:t>
            </a:r>
            <a:r>
              <a:rPr lang="en-US" sz="1800" b="1" dirty="0" smtClean="0"/>
              <a:t> </a:t>
            </a:r>
            <a:r>
              <a:rPr lang="en-US" sz="1800" b="1" dirty="0" smtClean="0"/>
              <a:t>thresholds, noise, and temperature variations</a:t>
            </a:r>
          </a:p>
          <a:p>
            <a:pPr marL="227013" lvl="1" indent="-227013">
              <a:spcAft>
                <a:spcPts val="500"/>
              </a:spcAft>
              <a:buSzTx/>
              <a:buNone/>
            </a:pPr>
            <a:r>
              <a:rPr lang="en-US" sz="1800" b="1" dirty="0" smtClean="0"/>
              <a:t>•  Alpha-particle and heavy-ion mapping of detector uniformity</a:t>
            </a:r>
          </a:p>
          <a:p>
            <a:pPr marL="227013" lvl="1" indent="-227013">
              <a:spcAft>
                <a:spcPts val="500"/>
              </a:spcAft>
              <a:buSzTx/>
              <a:buNone/>
            </a:pPr>
            <a:r>
              <a:rPr lang="en-US" sz="1800" b="1" dirty="0" smtClean="0"/>
              <a:t>•  Accelerator measurements of heavy-ion dE/dX-E-Range parameters, combined with modeling</a:t>
            </a:r>
          </a:p>
          <a:p>
            <a:pPr marL="227013" lvl="1" indent="-227013">
              <a:spcAft>
                <a:spcPts val="500"/>
              </a:spcAft>
              <a:buSzTx/>
              <a:buNone/>
            </a:pPr>
            <a:r>
              <a:rPr lang="en-US" sz="1800" b="1" dirty="0" smtClean="0"/>
              <a:t>•  Monte-Carlo simulations of expected detector performance</a:t>
            </a:r>
          </a:p>
          <a:p>
            <a:pPr marL="227013" lvl="1" indent="-227013">
              <a:spcAft>
                <a:spcPts val="500"/>
              </a:spcAft>
              <a:buSzTx/>
              <a:buNone/>
            </a:pPr>
            <a:r>
              <a:rPr lang="en-US" sz="1800" b="1" dirty="0" smtClean="0"/>
              <a:t>•  Monte-Carlo determinations of LET and HET geometry factors for directional sectors versus “range” in the telescope   </a:t>
            </a:r>
          </a:p>
          <a:p>
            <a:pPr marL="227013" lvl="1" indent="-227013">
              <a:spcAft>
                <a:spcPts val="500"/>
              </a:spcAft>
              <a:buSzTx/>
              <a:buNone/>
            </a:pPr>
            <a:r>
              <a:rPr lang="en-US" sz="1800" b="1" dirty="0" smtClean="0"/>
              <a:t>•  Accelerator measurements of heavy-ion dE/</a:t>
            </a:r>
            <a:r>
              <a:rPr lang="en-US" sz="1800" b="1" dirty="0" err="1" smtClean="0"/>
              <a:t>dX</a:t>
            </a:r>
            <a:r>
              <a:rPr lang="en-US" sz="1800" b="1" dirty="0" smtClean="0"/>
              <a:t>–E</a:t>
            </a:r>
            <a:r>
              <a:rPr lang="en-US" sz="1800" b="1" dirty="0" smtClean="0"/>
              <a:t>’ “tracks” for new flight detectors and end-to-end testing/tuning of on-board particle identification algorithms</a:t>
            </a:r>
          </a:p>
          <a:p>
            <a:pPr marL="227013" lvl="1" indent="-227013">
              <a:spcAft>
                <a:spcPts val="500"/>
              </a:spcAft>
              <a:buSzTx/>
              <a:buNone/>
            </a:pPr>
            <a:r>
              <a:rPr lang="en-US" sz="1800" b="1" dirty="0" smtClean="0"/>
              <a:t>•  In-flight measurements that optimize/validate on-board particle identification processes     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50046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Calibrating Detector Energy Thresholds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7562"/>
            <a:ext cx="8933506" cy="3888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688" y="1083270"/>
            <a:ext cx="8344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Each dual-gain PHA chain contains a precision test </a:t>
            </a:r>
            <a:r>
              <a:rPr lang="en-US" b="1" dirty="0" err="1" smtClean="0"/>
              <a:t>pulser</a:t>
            </a:r>
            <a:r>
              <a:rPr lang="en-US" b="1" dirty="0" smtClean="0"/>
              <a:t> that will be used to measure </a:t>
            </a:r>
            <a:r>
              <a:rPr lang="en-US" b="1" dirty="0" smtClean="0"/>
              <a:t>the preflight and in-flight trigger thresholds of the 88 separate detector segments in EPI-HI.  The Table below shows a sample of such data for the STEREO LET-B sensor</a:t>
            </a:r>
            <a:r>
              <a:rPr lang="en-US" dirty="0" smtClean="0"/>
              <a:t>.   </a:t>
            </a:r>
            <a:r>
              <a:rPr lang="en-US" b="1" dirty="0"/>
              <a:t>Typically, in-flight thresholds can be set lower than pre-flight thresholds.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4948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Measuring Gains/Offsets of PHASICS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SzTx/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3619" y="1015156"/>
            <a:ext cx="851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Onboard particle identification requires accurate calibrations of the</a:t>
            </a:r>
          </a:p>
          <a:p>
            <a:pPr algn="l"/>
            <a:r>
              <a:rPr lang="en-US" sz="2000" b="1" dirty="0" smtClean="0"/>
              <a:t>flight electronics and their dependence on temperature  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3193" y="1902796"/>
            <a:ext cx="8671343" cy="427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Onboard measurements of the nuclear charge (Z) and kinetic energy (E) of energetic particles requires accurate pre-launch and in-flight measurements of the gain and offset of individual PHASIC circuits.</a:t>
            </a:r>
          </a:p>
          <a:p>
            <a:pPr algn="l"/>
            <a:endParaRPr lang="en-US" sz="1400" b="1" dirty="0" smtClean="0"/>
          </a:p>
          <a:p>
            <a:pPr algn="l"/>
            <a:r>
              <a:rPr lang="en-US" b="1" dirty="0" smtClean="0"/>
              <a:t>Since the SPP orbit may lead to significant temperature variations, these parameters must be measured, and available for </a:t>
            </a:r>
            <a:r>
              <a:rPr lang="en-US" b="1" dirty="0" smtClean="0"/>
              <a:t>implementation</a:t>
            </a:r>
            <a:endParaRPr lang="en-US" b="1" dirty="0" smtClean="0"/>
          </a:p>
          <a:p>
            <a:pPr algn="l"/>
            <a:endParaRPr lang="en-US" sz="1400" b="1" dirty="0" smtClean="0"/>
          </a:p>
          <a:p>
            <a:pPr algn="l"/>
            <a:r>
              <a:rPr lang="en-US" b="1" dirty="0" smtClean="0"/>
              <a:t>Although the PHASICs are relatively stable with temperature, it is prudent to be prepared for unexpected temperature excursions.</a:t>
            </a:r>
          </a:p>
          <a:p>
            <a:pPr algn="l"/>
            <a:r>
              <a:rPr lang="en-US" sz="1000" b="1" dirty="0" smtClean="0"/>
              <a:t>    </a:t>
            </a:r>
          </a:p>
          <a:p>
            <a:pPr algn="l"/>
            <a:r>
              <a:rPr lang="en-US" b="1" dirty="0" smtClean="0"/>
              <a:t>The LET and HET designs </a:t>
            </a:r>
            <a:r>
              <a:rPr lang="en-US" b="1" dirty="0" smtClean="0"/>
              <a:t>also allow for </a:t>
            </a:r>
            <a:r>
              <a:rPr lang="en-US" b="1" dirty="0" smtClean="0"/>
              <a:t>periodic on-board calibration of the transfer function of each ADC on a grid of logarithmically-spaced points.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>
                <a:solidFill>
                  <a:srgbClr val="FF6600"/>
                </a:solidFill>
              </a:rPr>
              <a:t>A Figure with new PHASIC Data would be welcome </a:t>
            </a:r>
          </a:p>
          <a:p>
            <a:pPr algn="l"/>
            <a:endParaRPr lang="en-US" b="1" dirty="0" smtClean="0">
              <a:solidFill>
                <a:srgbClr val="FF6600"/>
              </a:solidFill>
            </a:endParaRPr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4948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Monte Carlo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3"/>
            <a:ext cx="8426450" cy="5460611"/>
          </a:xfrm>
        </p:spPr>
        <p:txBody>
          <a:bodyPr/>
          <a:lstStyle/>
          <a:p>
            <a:pPr marL="227013" lvl="1" indent="-227013">
              <a:buSzTx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5118" y="1008912"/>
            <a:ext cx="85891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Monte Carlo simulations were used throughout the LET &amp; HET design process to identify and optimize parameters controlling charge and energy resolution. </a:t>
            </a:r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Such simulations continue to be important in evaluating accelerator and laboratory measurements of detector and electronic performance.</a:t>
            </a:r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For example, the simulation shown here illustrates the expected resolution of </a:t>
            </a:r>
            <a:r>
              <a:rPr lang="en-US" sz="2400" b="1" baseline="30000" dirty="0" smtClean="0"/>
              <a:t>3</a:t>
            </a:r>
            <a:r>
              <a:rPr lang="en-US" sz="2000" b="1" dirty="0" smtClean="0"/>
              <a:t>He and </a:t>
            </a:r>
            <a:r>
              <a:rPr lang="en-US" sz="2400" b="1" baseline="30000" dirty="0" smtClean="0"/>
              <a:t>4</a:t>
            </a:r>
            <a:r>
              <a:rPr lang="en-US" sz="2000" b="1" dirty="0" smtClean="0"/>
              <a:t>He in the LET telescope</a:t>
            </a:r>
          </a:p>
          <a:p>
            <a:pPr algn="l"/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>
                <a:solidFill>
                  <a:srgbClr val="FF6600"/>
                </a:solidFill>
              </a:rPr>
              <a:t>(insert simulation </a:t>
            </a:r>
            <a:r>
              <a:rPr lang="en-US" sz="2000" b="1" dirty="0" smtClean="0">
                <a:solidFill>
                  <a:srgbClr val="FF6600"/>
                </a:solidFill>
              </a:rPr>
              <a:t>of </a:t>
            </a:r>
            <a:r>
              <a:rPr lang="en-US" sz="2000" b="1" baseline="30000" dirty="0" smtClean="0">
                <a:solidFill>
                  <a:srgbClr val="FF6600"/>
                </a:solidFill>
              </a:rPr>
              <a:t>3</a:t>
            </a:r>
            <a:r>
              <a:rPr lang="en-US" sz="2000" b="1" dirty="0" smtClean="0">
                <a:solidFill>
                  <a:srgbClr val="FF6600"/>
                </a:solidFill>
              </a:rPr>
              <a:t>He</a:t>
            </a:r>
            <a:r>
              <a:rPr lang="en-US" sz="2000" b="1" dirty="0" smtClean="0">
                <a:solidFill>
                  <a:srgbClr val="FF6600"/>
                </a:solidFill>
              </a:rPr>
              <a:t>/</a:t>
            </a:r>
            <a:r>
              <a:rPr lang="en-US" sz="2000" b="1" baseline="30000" dirty="0" smtClean="0">
                <a:solidFill>
                  <a:srgbClr val="FF6600"/>
                </a:solidFill>
              </a:rPr>
              <a:t>4</a:t>
            </a:r>
            <a:r>
              <a:rPr lang="en-US" sz="2000" b="1" dirty="0" smtClean="0">
                <a:solidFill>
                  <a:srgbClr val="FF6600"/>
                </a:solidFill>
              </a:rPr>
              <a:t>He mass distribution </a:t>
            </a:r>
            <a:r>
              <a:rPr lang="en-US" sz="2000" b="1" dirty="0" smtClean="0">
                <a:solidFill>
                  <a:srgbClr val="FF6600"/>
                </a:solidFill>
              </a:rPr>
              <a:t>[or </a:t>
            </a:r>
            <a:r>
              <a:rPr lang="en-US" sz="2000" b="1" dirty="0" smtClean="0">
                <a:solidFill>
                  <a:srgbClr val="FF6600"/>
                </a:solidFill>
              </a:rPr>
              <a:t>heavy-ion </a:t>
            </a:r>
            <a:r>
              <a:rPr lang="en-US" sz="2000" b="1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D</a:t>
            </a:r>
            <a:r>
              <a:rPr lang="en-US" sz="2000" b="1" dirty="0" smtClean="0">
                <a:solidFill>
                  <a:srgbClr val="FF6600"/>
                </a:solidFill>
              </a:rPr>
              <a:t>E vs E’ </a:t>
            </a:r>
            <a:r>
              <a:rPr lang="en-US" sz="2000" b="1" dirty="0" smtClean="0">
                <a:solidFill>
                  <a:srgbClr val="FF6600"/>
                </a:solidFill>
              </a:rPr>
              <a:t>tracks, or charge histogram, </a:t>
            </a:r>
            <a:r>
              <a:rPr lang="en-US" sz="2000" b="1" dirty="0" smtClean="0">
                <a:solidFill>
                  <a:srgbClr val="FF6600"/>
                </a:solidFill>
              </a:rPr>
              <a:t>from Mark)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771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lIns="0" tIns="18288"/>
          <a:lstStyle/>
          <a:p>
            <a:pPr marL="0">
              <a:buNone/>
            </a:pPr>
            <a:r>
              <a:rPr lang="en-US" sz="2000" b="1" dirty="0" smtClean="0"/>
              <a:t>The combined LET and HET fields of view are to cover </a:t>
            </a:r>
            <a:r>
              <a:rPr lang="en-US" sz="2000" b="1" dirty="0" smtClean="0"/>
              <a:t>≥ </a:t>
            </a:r>
            <a:r>
              <a:rPr lang="en-US" sz="2000" b="1" dirty="0" smtClean="0">
                <a:latin typeface="Symbol" charset="2"/>
                <a:cs typeface="Symbol" charset="2"/>
              </a:rPr>
              <a:t>p</a:t>
            </a:r>
            <a:r>
              <a:rPr lang="en-US" sz="2000" b="1" dirty="0" smtClean="0">
                <a:latin typeface="Symbol" charset="2"/>
                <a:cs typeface="Symbol" charset="2"/>
              </a:rPr>
              <a:t>/2 </a:t>
            </a:r>
            <a:r>
              <a:rPr lang="en-US" sz="2000" b="1" dirty="0" smtClean="0">
                <a:cs typeface="Symbol" charset="2"/>
              </a:rPr>
              <a:t>sr in both the sunward and anti-sunward directions (see LET-1 example below)</a:t>
            </a:r>
          </a:p>
          <a:p>
            <a:pPr marL="0">
              <a:buNone/>
            </a:pPr>
            <a:endParaRPr lang="en-US" sz="1000" b="1" dirty="0" smtClean="0">
              <a:cs typeface="Symbol" charset="2"/>
            </a:endParaRPr>
          </a:p>
          <a:p>
            <a:pPr>
              <a:buNone/>
            </a:pPr>
            <a:r>
              <a:rPr lang="en-US" sz="1800" b="1" dirty="0" smtClean="0"/>
              <a:t>•  The geometry factor and </a:t>
            </a:r>
            <a:r>
              <a:rPr lang="en-US" sz="1800" b="1" dirty="0" smtClean="0"/>
              <a:t>directional coverage </a:t>
            </a:r>
            <a:r>
              <a:rPr lang="en-US" sz="1800" b="1" dirty="0" smtClean="0"/>
              <a:t>of each of </a:t>
            </a:r>
            <a:r>
              <a:rPr lang="en-US" sz="1800" b="1" dirty="0" smtClean="0"/>
              <a:t>the  25 sectors within each cone </a:t>
            </a:r>
            <a:r>
              <a:rPr lang="en-US" sz="1800" b="1" dirty="0" smtClean="0"/>
              <a:t>will be determined with a Monte Carlo calculation taking into account </a:t>
            </a:r>
            <a:r>
              <a:rPr lang="en-US" sz="1800" b="1" dirty="0" smtClean="0"/>
              <a:t>the </a:t>
            </a:r>
            <a:r>
              <a:rPr lang="en-US" sz="1800" b="1" dirty="0" smtClean="0"/>
              <a:t>pointing directions of the three telescopes relative to the spacecraft and </a:t>
            </a:r>
            <a:r>
              <a:rPr lang="en-US" sz="1800" b="1" dirty="0"/>
              <a:t>Sun </a:t>
            </a:r>
            <a:r>
              <a:rPr lang="en-US" sz="1800" b="1" dirty="0" smtClean="0"/>
              <a:t>and any obstructions. </a:t>
            </a:r>
            <a:endParaRPr lang="en-US" sz="1800" b="1" dirty="0" smtClean="0"/>
          </a:p>
          <a:p>
            <a:pPr>
              <a:buNone/>
            </a:pPr>
            <a:endParaRPr lang="en-US" sz="1000" b="1" dirty="0" smtClean="0"/>
          </a:p>
          <a:p>
            <a:pPr>
              <a:spcAft>
                <a:spcPts val="0"/>
              </a:spcAft>
              <a:buNone/>
            </a:pPr>
            <a:r>
              <a:rPr lang="en-US" dirty="0" smtClean="0"/>
              <a:t>• </a:t>
            </a:r>
            <a:r>
              <a:rPr lang="en-US" sz="1800" b="1" dirty="0" smtClean="0"/>
              <a:t>The relative geometry factors of each </a:t>
            </a:r>
          </a:p>
          <a:p>
            <a:pPr>
              <a:spcAft>
                <a:spcPts val="0"/>
              </a:spcAft>
              <a:buNone/>
            </a:pPr>
            <a:r>
              <a:rPr lang="en-US" sz="1800" b="1" dirty="0" smtClean="0"/>
              <a:t>   </a:t>
            </a:r>
            <a:r>
              <a:rPr lang="en-US" sz="1800" b="1" dirty="0" smtClean="0"/>
              <a:t>sector </a:t>
            </a:r>
            <a:r>
              <a:rPr lang="en-US" sz="1800" b="1" dirty="0" smtClean="0"/>
              <a:t>can be validated in-flight </a:t>
            </a:r>
          </a:p>
          <a:p>
            <a:pPr>
              <a:spcAft>
                <a:spcPts val="0"/>
              </a:spcAft>
              <a:buNone/>
            </a:pPr>
            <a:r>
              <a:rPr lang="en-US" sz="1800" b="1" dirty="0" smtClean="0"/>
              <a:t>   during the decay phase of SEP events </a:t>
            </a:r>
          </a:p>
          <a:p>
            <a:pPr>
              <a:spcAft>
                <a:spcPts val="0"/>
              </a:spcAft>
              <a:buNone/>
            </a:pPr>
            <a:r>
              <a:rPr lang="en-US" sz="1800" b="1" dirty="0" smtClean="0"/>
              <a:t>   when </a:t>
            </a:r>
            <a:r>
              <a:rPr lang="en-US" sz="1800" b="1" dirty="0" smtClean="0"/>
              <a:t>energetic particles </a:t>
            </a:r>
            <a:r>
              <a:rPr lang="en-US" sz="1800" b="1" dirty="0" smtClean="0"/>
              <a:t>become </a:t>
            </a:r>
            <a:r>
              <a:rPr lang="en-US" sz="1800" b="1" dirty="0" smtClean="0"/>
              <a:t>nearly </a:t>
            </a:r>
          </a:p>
          <a:p>
            <a:pPr>
              <a:spcAft>
                <a:spcPts val="0"/>
              </a:spcAft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i</a:t>
            </a:r>
            <a:r>
              <a:rPr lang="en-US" sz="1800" b="1" dirty="0" smtClean="0"/>
              <a:t>sotropic </a:t>
            </a:r>
            <a:r>
              <a:rPr lang="en-US" sz="1800" b="1" dirty="0" smtClean="0"/>
              <a:t>in </a:t>
            </a:r>
            <a:r>
              <a:rPr lang="en-US" sz="1800" b="1" dirty="0" smtClean="0"/>
              <a:t>the </a:t>
            </a:r>
            <a:r>
              <a:rPr lang="en-US" sz="1800" b="1" dirty="0" smtClean="0"/>
              <a:t>rest frame of the solar wind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7505758" cy="675511"/>
          </a:xfrm>
        </p:spPr>
        <p:txBody>
          <a:bodyPr/>
          <a:lstStyle/>
          <a:p>
            <a:r>
              <a:rPr lang="en-US" dirty="0" smtClean="0"/>
              <a:t>Calibrating LET/HET Fields of View</a:t>
            </a:r>
            <a:endParaRPr lang="en-US" dirty="0"/>
          </a:p>
        </p:txBody>
      </p:sp>
      <p:pic>
        <p:nvPicPr>
          <p:cNvPr id="4" name="Picture 3" descr="LET1_SPP_FoV.jpg"/>
          <p:cNvPicPr>
            <a:picLocks noChangeAspect="1"/>
          </p:cNvPicPr>
          <p:nvPr/>
        </p:nvPicPr>
        <p:blipFill>
          <a:blip r:embed="rId2"/>
          <a:srcRect l="13077" t="8435" r="14387" b="6120"/>
          <a:stretch>
            <a:fillRect/>
          </a:stretch>
        </p:blipFill>
        <p:spPr>
          <a:xfrm>
            <a:off x="5386376" y="3088000"/>
            <a:ext cx="3163531" cy="2879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73" y="6035920"/>
            <a:ext cx="299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LET-1 Field of View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4713</TotalTime>
  <Words>1223</Words>
  <Application>Microsoft Macintosh PowerPoint</Application>
  <PresentationFormat>On-screen Show (4:3)</PresentationFormat>
  <Paragraphs>187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Mid Phase B Status - ISIS - DRAFT 1</vt:lpstr>
      <vt:lpstr>EPI-Hi Calibration</vt:lpstr>
      <vt:lpstr>Outline</vt:lpstr>
      <vt:lpstr>Introduction</vt:lpstr>
      <vt:lpstr>Species and Energy Ranges</vt:lpstr>
      <vt:lpstr>Calibration Plan</vt:lpstr>
      <vt:lpstr>Calibrating Detector Energy Thresholds</vt:lpstr>
      <vt:lpstr>Measuring Gains/Offsets of PHASICS</vt:lpstr>
      <vt:lpstr>Monte Carlo Simulations</vt:lpstr>
      <vt:lpstr>Calibrating LET/HET Fields of View</vt:lpstr>
      <vt:lpstr>Facilities – Accelerator Calibrations</vt:lpstr>
      <vt:lpstr>Facilities – Accelerator Calibration Data</vt:lpstr>
      <vt:lpstr> Electron Calibrations</vt:lpstr>
      <vt:lpstr>Calibration Test Flow</vt:lpstr>
      <vt:lpstr>Calibration Test Flow</vt:lpstr>
      <vt:lpstr>In-Flight Calibration</vt:lpstr>
      <vt:lpstr>In-Flight Electronics Calibration</vt:lpstr>
      <vt:lpstr>In-Flight Calibration</vt:lpstr>
      <vt:lpstr>In-flight Energy Spectra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Richard Mewaldt</cp:lastModifiedBy>
  <cp:revision>114</cp:revision>
  <cp:lastPrinted>2012-05-09T16:55:26Z</cp:lastPrinted>
  <dcterms:created xsi:type="dcterms:W3CDTF">2013-10-10T03:11:24Z</dcterms:created>
  <dcterms:modified xsi:type="dcterms:W3CDTF">2013-10-10T16:19:11Z</dcterms:modified>
</cp:coreProperties>
</file>