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13" r:id="rId2"/>
    <p:sldId id="415" r:id="rId3"/>
    <p:sldId id="417" r:id="rId4"/>
    <p:sldId id="418" r:id="rId5"/>
    <p:sldId id="419" r:id="rId6"/>
    <p:sldId id="420" r:id="rId7"/>
    <p:sldId id="422" r:id="rId8"/>
    <p:sldId id="423" r:id="rId9"/>
    <p:sldId id="424" r:id="rId10"/>
    <p:sldId id="425" r:id="rId11"/>
    <p:sldId id="426" r:id="rId12"/>
    <p:sldId id="430" r:id="rId13"/>
    <p:sldId id="431" r:id="rId14"/>
    <p:sldId id="432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7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30"/>
            <p14:sldId id="431"/>
            <p14:sldId id="4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>
        <p:scale>
          <a:sx n="114" d="100"/>
          <a:sy n="114" d="100"/>
        </p:scale>
        <p:origin x="-9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9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27 – </a:t>
            </a:r>
            <a:r>
              <a:rPr lang="en-US" sz="1000" baseline="0" dirty="0" smtClean="0"/>
              <a:t> Performance Assurance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Joerg Gerhardus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Assurance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mtClean="0"/>
              <a:t>Quality Assurance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96963"/>
            <a:ext cx="7491413" cy="4845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 dirty="0" smtClean="0"/>
              <a:t>Procurements per released drawing and indentured parts list  </a:t>
            </a:r>
            <a:endParaRPr lang="en-US" altLang="en-US" b="0" dirty="0" smtClean="0"/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Periodic </a:t>
            </a:r>
            <a:r>
              <a:rPr lang="en-US" altLang="en-US" b="0" dirty="0" smtClean="0"/>
              <a:t>GIDEP alert verification performed on EEE parts list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QA Receiving Inspection of EEE parts for flight hardware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Flight </a:t>
            </a:r>
            <a:r>
              <a:rPr lang="en-US" altLang="en-US" b="0" dirty="0" smtClean="0"/>
              <a:t>PWB procurement and coupon testing at </a:t>
            </a:r>
            <a:r>
              <a:rPr lang="en-US" altLang="en-US" b="0" dirty="0" smtClean="0"/>
              <a:t>GSFC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SwRI</a:t>
            </a:r>
            <a:r>
              <a:rPr lang="en-US" altLang="en-US" dirty="0" smtClean="0"/>
              <a:t> coordinates PCB effort for SPP ISIS with mission-level PCB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24697904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mtClean="0"/>
              <a:t>Quality Assurance (cont’d.)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96963"/>
            <a:ext cx="7491413" cy="484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altLang="en-US" dirty="0" smtClean="0"/>
              <a:t>Non-conformance control: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Per organization’s established procedures</a:t>
            </a:r>
            <a:endParaRPr lang="en-US" altLang="en-US" dirty="0" smtClean="0"/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MRB and FRB established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All </a:t>
            </a:r>
            <a:r>
              <a:rPr lang="en-US" altLang="en-US" dirty="0" smtClean="0"/>
              <a:t>non-conformances will </a:t>
            </a:r>
            <a:r>
              <a:rPr lang="en-US" altLang="en-US" dirty="0" smtClean="0"/>
              <a:t>be processed as Anomalies or Problem/Failure reports </a:t>
            </a:r>
            <a:r>
              <a:rPr lang="en-US" altLang="en-US" dirty="0" smtClean="0"/>
              <a:t>and reported through </a:t>
            </a:r>
            <a:r>
              <a:rPr lang="en-US" altLang="en-US" dirty="0" err="1" smtClean="0"/>
              <a:t>SwRI</a:t>
            </a:r>
            <a:r>
              <a:rPr lang="en-US" altLang="en-US" dirty="0" smtClean="0"/>
              <a:t> </a:t>
            </a:r>
            <a:r>
              <a:rPr lang="en-US" altLang="en-US" dirty="0" smtClean="0"/>
              <a:t>to APL as required</a:t>
            </a:r>
            <a:endParaRPr lang="en-US" altLang="en-US" dirty="0" smtClean="0"/>
          </a:p>
          <a:p>
            <a:pPr>
              <a:lnSpc>
                <a:spcPct val="83000"/>
              </a:lnSpc>
            </a:pPr>
            <a:r>
              <a:rPr lang="en-US" altLang="en-US" dirty="0" smtClean="0"/>
              <a:t>Workmanship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Technicians and inspectors are certified to NASA 8739 standards.  Vince </a:t>
            </a:r>
            <a:r>
              <a:rPr lang="en-US" altLang="en-US" dirty="0" err="1" smtClean="0"/>
              <a:t>Ganley</a:t>
            </a:r>
            <a:r>
              <a:rPr lang="en-US" altLang="en-US" dirty="0" smtClean="0"/>
              <a:t> </a:t>
            </a:r>
            <a:r>
              <a:rPr lang="en-US" altLang="en-US" dirty="0" smtClean="0"/>
              <a:t>&amp; Connie </a:t>
            </a:r>
            <a:r>
              <a:rPr lang="en-US" altLang="en-US" dirty="0" err="1" smtClean="0"/>
              <a:t>Ovalles</a:t>
            </a:r>
            <a:r>
              <a:rPr lang="en-US" altLang="en-US" dirty="0" smtClean="0"/>
              <a:t> are </a:t>
            </a:r>
            <a:r>
              <a:rPr lang="en-US" altLang="en-US" dirty="0" smtClean="0"/>
              <a:t>the in-house Level B certified </a:t>
            </a:r>
            <a:r>
              <a:rPr lang="en-US" altLang="en-US" dirty="0" smtClean="0"/>
              <a:t>instructors and are available to support other organizations as needed.</a:t>
            </a:r>
            <a:endParaRPr lang="en-US" altLang="en-US" dirty="0" smtClean="0"/>
          </a:p>
          <a:p>
            <a:pPr>
              <a:lnSpc>
                <a:spcPct val="83000"/>
              </a:lnSpc>
            </a:pPr>
            <a:r>
              <a:rPr lang="en-US" altLang="en-US" dirty="0" smtClean="0"/>
              <a:t>ESD</a:t>
            </a:r>
          </a:p>
          <a:p>
            <a:pPr lvl="1">
              <a:lnSpc>
                <a:spcPct val="83000"/>
              </a:lnSpc>
            </a:pPr>
            <a:r>
              <a:rPr lang="en-US" altLang="en-US" dirty="0" smtClean="0"/>
              <a:t>Engineers, operators, and technicians are certified to NASA-STD-8739.7 / ANSI ESD S20.20.</a:t>
            </a:r>
          </a:p>
        </p:txBody>
      </p:sp>
    </p:spTree>
    <p:extLst>
      <p:ext uri="{BB962C8B-B14F-4D97-AF65-F5344CB8AC3E}">
        <p14:creationId xmlns:p14="http://schemas.microsoft.com/office/powerpoint/2010/main" val="19186401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Safety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8175" y="1147763"/>
            <a:ext cx="4516438" cy="5365750"/>
          </a:xfrm>
        </p:spPr>
        <p:txBody>
          <a:bodyPr/>
          <a:lstStyle/>
          <a:p>
            <a:r>
              <a:rPr lang="en-US" altLang="en-US" sz="2000" dirty="0" smtClean="0"/>
              <a:t>SPP ISIS will provide Safety inputs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The NPR-8715.3A process circle summarizes the overall safety program risk management approach: </a:t>
            </a:r>
          </a:p>
          <a:p>
            <a:r>
              <a:rPr lang="en-US" altLang="en-US" sz="2000" dirty="0" smtClean="0"/>
              <a:t>Safety </a:t>
            </a:r>
            <a:r>
              <a:rPr lang="en-US" altLang="en-US" sz="2000" dirty="0" smtClean="0"/>
              <a:t>Hazards Analysis</a:t>
            </a:r>
          </a:p>
          <a:p>
            <a:r>
              <a:rPr lang="en-US" altLang="en-US" sz="2000" dirty="0" smtClean="0"/>
              <a:t>Implementation of hazard controls</a:t>
            </a:r>
          </a:p>
          <a:p>
            <a:r>
              <a:rPr lang="en-US" altLang="en-US" sz="2000" dirty="0" smtClean="0"/>
              <a:t>Verification</a:t>
            </a:r>
            <a:endParaRPr lang="en-US" altLang="en-US" sz="2000" dirty="0" smtClean="0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0325" y="1108075"/>
          <a:ext cx="462280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2093050" imgH="2119967" progId="Visio.Drawing.11">
                  <p:embed/>
                </p:oleObj>
              </mc:Choice>
              <mc:Fallback>
                <p:oleObj name="Visio" r:id="rId4" imgW="2093050" imgH="21199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08075"/>
                        <a:ext cx="462280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52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EPI Hi/Lo </a:t>
            </a:r>
            <a:r>
              <a:rPr lang="en-US" altLang="en-US" sz="2600" dirty="0" smtClean="0"/>
              <a:t>Hazards and Mitigations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06475"/>
            <a:ext cx="8537575" cy="5365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 smtClean="0">
                <a:solidFill>
                  <a:srgbClr val="FF0000"/>
                </a:solidFill>
              </a:rPr>
              <a:t>TBD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 smtClean="0">
                <a:solidFill>
                  <a:srgbClr val="FF0000"/>
                </a:solidFill>
              </a:rPr>
              <a:t>Need input from Scott</a:t>
            </a:r>
            <a:endParaRPr lang="en-US" alt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7642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35050"/>
            <a:ext cx="8640763" cy="5365750"/>
          </a:xfrm>
        </p:spPr>
        <p:txBody>
          <a:bodyPr/>
          <a:lstStyle/>
          <a:p>
            <a:r>
              <a:rPr lang="en-US" altLang="en-US" dirty="0" smtClean="0"/>
              <a:t>SPP ISIS </a:t>
            </a:r>
            <a:r>
              <a:rPr lang="en-US" altLang="en-US" dirty="0" smtClean="0"/>
              <a:t>Performance Assurance plans and requirements are in place</a:t>
            </a:r>
          </a:p>
          <a:p>
            <a:r>
              <a:rPr lang="en-US" altLang="en-US" dirty="0" smtClean="0"/>
              <a:t>PAIPs </a:t>
            </a:r>
            <a:r>
              <a:rPr lang="en-US" altLang="en-US" dirty="0" smtClean="0"/>
              <a:t>written in response to the </a:t>
            </a:r>
            <a:r>
              <a:rPr lang="en-US" altLang="en-US" dirty="0" smtClean="0"/>
              <a:t>APL MAR Matrix requirements</a:t>
            </a:r>
            <a:endParaRPr lang="en-US" altLang="en-US" dirty="0" smtClean="0"/>
          </a:p>
          <a:p>
            <a:r>
              <a:rPr lang="en-US" altLang="en-US" dirty="0" err="1" smtClean="0"/>
              <a:t>SwRI</a:t>
            </a:r>
            <a:r>
              <a:rPr lang="en-US" altLang="en-US" dirty="0" smtClean="0"/>
              <a:t> </a:t>
            </a:r>
            <a:r>
              <a:rPr lang="en-US" altLang="en-US" dirty="0" smtClean="0"/>
              <a:t>QA independently verifies that we follow </a:t>
            </a:r>
            <a:r>
              <a:rPr lang="en-US" altLang="en-US" dirty="0" smtClean="0"/>
              <a:t>plans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69752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Safety, quality and reliability program being used in the development of the instrument</a:t>
            </a:r>
          </a:p>
          <a:p>
            <a:r>
              <a:rPr lang="en-US" dirty="0" smtClean="0"/>
              <a:t>Description of software quality system, and software IV&amp;V plans </a:t>
            </a:r>
          </a:p>
          <a:p>
            <a:r>
              <a:rPr lang="en-US" dirty="0" smtClean="0"/>
              <a:t>EEE parts selection and screening plans as well as materials selection and screening plans  </a:t>
            </a:r>
          </a:p>
          <a:p>
            <a:r>
              <a:rPr lang="en-US" dirty="0" smtClean="0"/>
              <a:t>Any special processes required to build the instrument </a:t>
            </a:r>
          </a:p>
          <a:p>
            <a:r>
              <a:rPr lang="en-US" dirty="0" smtClean="0"/>
              <a:t>Contamination control and ESD</a:t>
            </a:r>
          </a:p>
          <a:p>
            <a:r>
              <a:rPr lang="en-US" dirty="0" smtClean="0"/>
              <a:t>Plans for selection and qualification of special items such as detectors and mechanisms</a:t>
            </a:r>
          </a:p>
          <a:p>
            <a:r>
              <a:rPr lang="en-US" dirty="0" smtClean="0"/>
              <a:t>Any exceptions being taken to the SPP PAIP </a:t>
            </a:r>
          </a:p>
          <a:p>
            <a:r>
              <a:rPr lang="en-US" dirty="0" smtClean="0"/>
              <a:t>Preliminary FMEA, or plans for FMEA, Fault Tree Analysis </a:t>
            </a:r>
          </a:p>
          <a:p>
            <a:r>
              <a:rPr lang="en-US" dirty="0" smtClean="0"/>
              <a:t>Describe the manner in which the reliability engineer works with the design team to ensure that reliability is maximized </a:t>
            </a:r>
          </a:p>
          <a:p>
            <a:pPr marL="227013" lvl="1" indent="-227013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5027613"/>
          </a:xfrm>
        </p:spPr>
        <p:txBody>
          <a:bodyPr/>
          <a:lstStyle/>
          <a:p>
            <a:r>
              <a:rPr lang="en-US" altLang="en-US" sz="3200" b="0" dirty="0" smtClean="0"/>
              <a:t>Requirements</a:t>
            </a:r>
          </a:p>
          <a:p>
            <a:r>
              <a:rPr lang="en-US" altLang="en-US" sz="3200" b="0" dirty="0" smtClean="0"/>
              <a:t>SMA Oversight </a:t>
            </a:r>
            <a:r>
              <a:rPr lang="en-US" altLang="en-US" sz="3200" dirty="0" smtClean="0"/>
              <a:t>&amp; PAIPs</a:t>
            </a:r>
          </a:p>
          <a:p>
            <a:r>
              <a:rPr lang="en-US" altLang="en-US" sz="3200" b="0" dirty="0" smtClean="0"/>
              <a:t>Organization</a:t>
            </a:r>
            <a:endParaRPr lang="en-US" altLang="en-US" sz="3200" b="0" dirty="0" smtClean="0"/>
          </a:p>
          <a:p>
            <a:r>
              <a:rPr lang="en-US" altLang="en-US" sz="3200" b="0" dirty="0" smtClean="0"/>
              <a:t>Design </a:t>
            </a:r>
            <a:r>
              <a:rPr lang="en-US" altLang="en-US" sz="3200" b="0" dirty="0" smtClean="0"/>
              <a:t>Assurance</a:t>
            </a:r>
            <a:endParaRPr lang="en-US" altLang="en-US" sz="3200" b="0" dirty="0" smtClean="0"/>
          </a:p>
          <a:p>
            <a:r>
              <a:rPr lang="en-US" altLang="en-US" sz="3200" b="0" dirty="0" smtClean="0"/>
              <a:t>Hardware Quality</a:t>
            </a:r>
          </a:p>
          <a:p>
            <a:r>
              <a:rPr lang="en-US" altLang="en-US" sz="3200" b="0" dirty="0" smtClean="0">
                <a:solidFill>
                  <a:srgbClr val="FF0000"/>
                </a:solidFill>
              </a:rPr>
              <a:t>Software Quality</a:t>
            </a:r>
          </a:p>
          <a:p>
            <a:r>
              <a:rPr lang="en-US" altLang="en-US" sz="3200" b="0" dirty="0" smtClean="0">
                <a:solidFill>
                  <a:schemeClr val="tx1"/>
                </a:solidFill>
              </a:rPr>
              <a:t>Safety</a:t>
            </a:r>
          </a:p>
          <a:p>
            <a:r>
              <a:rPr lang="en-US" altLang="en-US" sz="3200" b="0" dirty="0" smtClean="0"/>
              <a:t>Path Forward</a:t>
            </a:r>
          </a:p>
        </p:txBody>
      </p:sp>
    </p:spTree>
    <p:extLst>
      <p:ext uri="{BB962C8B-B14F-4D97-AF65-F5344CB8AC3E}">
        <p14:creationId xmlns:p14="http://schemas.microsoft.com/office/powerpoint/2010/main" val="136272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SPP </a:t>
            </a:r>
            <a:r>
              <a:rPr lang="en-US" altLang="en-US" sz="2800" dirty="0" smtClean="0"/>
              <a:t>PA </a:t>
            </a:r>
            <a:r>
              <a:rPr lang="en-US" altLang="en-US" sz="2800" dirty="0" smtClean="0"/>
              <a:t>Requirements and PAIPs</a:t>
            </a:r>
            <a:endParaRPr lang="en-US" altLang="en-US" sz="28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3000"/>
              </a:lnSpc>
              <a:buFont typeface="Arial" charset="0"/>
              <a:buNone/>
            </a:pPr>
            <a:endParaRPr lang="en-US" altLang="en-US" sz="2000" dirty="0" smtClean="0"/>
          </a:p>
          <a:p>
            <a:pPr>
              <a:lnSpc>
                <a:spcPct val="73000"/>
              </a:lnSpc>
              <a:buFont typeface="Arial" charset="0"/>
              <a:buNone/>
            </a:pPr>
            <a:r>
              <a:rPr lang="en-US" altLang="en-US" sz="2000" dirty="0" smtClean="0"/>
              <a:t>APL Requirements:</a:t>
            </a:r>
          </a:p>
          <a:p>
            <a:r>
              <a:rPr lang="en-US" sz="2000" dirty="0" smtClean="0"/>
              <a:t>Solar Probe Plus (SPP) Instrument Mission Assurance Requirements Compliance Matrix</a:t>
            </a:r>
          </a:p>
          <a:p>
            <a:r>
              <a:rPr lang="en-US" sz="2000" dirty="0" smtClean="0"/>
              <a:t>APL document # 7434-9096 Rev. -</a:t>
            </a:r>
            <a:endParaRPr lang="en-US" altLang="en-US" sz="2000" dirty="0" smtClean="0"/>
          </a:p>
          <a:p>
            <a:pPr>
              <a:lnSpc>
                <a:spcPct val="73000"/>
              </a:lnSpc>
            </a:pPr>
            <a:endParaRPr lang="en-US" altLang="en-US" sz="2000" dirty="0" smtClean="0"/>
          </a:p>
          <a:p>
            <a:pPr>
              <a:lnSpc>
                <a:spcPct val="73000"/>
              </a:lnSpc>
              <a:buFont typeface="Arial" charset="0"/>
              <a:buNone/>
            </a:pPr>
            <a:r>
              <a:rPr lang="en-US" altLang="en-US" sz="2000" dirty="0" smtClean="0"/>
              <a:t>ISIS Implementation through plans (PAIP) and operating procedures:</a:t>
            </a:r>
          </a:p>
          <a:p>
            <a:pPr>
              <a:lnSpc>
                <a:spcPct val="73000"/>
              </a:lnSpc>
            </a:pPr>
            <a:r>
              <a:rPr lang="en-US" altLang="en-US" sz="2000" dirty="0" err="1" smtClean="0"/>
              <a:t>SwRI</a:t>
            </a:r>
            <a:r>
              <a:rPr lang="en-US" altLang="en-US" sz="2000" dirty="0" smtClean="0"/>
              <a:t>: 16105-PAIP-01 Rev. 0, released </a:t>
            </a:r>
            <a:r>
              <a:rPr lang="en-US" altLang="en-US" sz="2000" dirty="0" smtClean="0">
                <a:solidFill>
                  <a:srgbClr val="FF0000"/>
                </a:solidFill>
              </a:rPr>
              <a:t>TBD</a:t>
            </a:r>
          </a:p>
          <a:p>
            <a:r>
              <a:rPr lang="en-US" altLang="en-US" sz="2000" dirty="0" smtClean="0"/>
              <a:t>APL: </a:t>
            </a:r>
            <a:r>
              <a:rPr lang="en-US" sz="2000" dirty="0" smtClean="0"/>
              <a:t>Solar Probe Plus (SPP) Performance Assurance Implementation Plan; APL document # 7434-9003 Rev. -, released </a:t>
            </a:r>
            <a:r>
              <a:rPr lang="en-US" sz="2000" dirty="0" smtClean="0">
                <a:solidFill>
                  <a:srgbClr val="FF0000"/>
                </a:solidFill>
              </a:rPr>
              <a:t>TBD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73000"/>
              </a:lnSpc>
            </a:pPr>
            <a:r>
              <a:rPr lang="en-US" altLang="en-US" sz="2000" dirty="0" smtClean="0"/>
              <a:t>Caltech: </a:t>
            </a:r>
            <a:r>
              <a:rPr lang="en-US" sz="2000" dirty="0" smtClean="0"/>
              <a:t>CIT-SPP-004 Rev. A, released 10/07/2013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33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3825"/>
            <a:ext cx="7162800" cy="546100"/>
          </a:xfrm>
        </p:spPr>
        <p:txBody>
          <a:bodyPr/>
          <a:lstStyle/>
          <a:p>
            <a:r>
              <a:rPr lang="en-US" altLang="en-US" sz="2200" smtClean="0"/>
              <a:t>Performance Assurance Implementation Plan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82848"/>
            <a:ext cx="8537575" cy="54021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 dirty="0" smtClean="0"/>
              <a:t>Deliverables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General Quality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Procurement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QA Surveillance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Training and Certification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Design and Development Review Process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Configuration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Non Conformance Process and Reporting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Hardware Quality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Manufacturing, Inspection, Assembly, Test, and Inspection Planning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Controlled Stores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Fabrication processes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Inspection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Acceptance Test Verification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Handling Packaging, Shipping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Software Quality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Requirements Analysis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Reviews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Verification and Validation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Safety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Reliability Assurance</a:t>
            </a:r>
          </a:p>
          <a:p>
            <a:pPr>
              <a:lnSpc>
                <a:spcPct val="80000"/>
              </a:lnSpc>
            </a:pPr>
            <a:r>
              <a:rPr lang="en-US" altLang="en-US" sz="1400" dirty="0" smtClean="0"/>
              <a:t>EEE Parts Program</a:t>
            </a:r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366629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 </a:t>
            </a:r>
            <a:r>
              <a:rPr lang="en-US" altLang="en-US" dirty="0" smtClean="0"/>
              <a:t>Organization Chart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733693" y="986136"/>
            <a:ext cx="1467068" cy="923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cs typeface="Arial" charset="0"/>
              </a:rPr>
              <a:t>APL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cs typeface="Arial" charset="0"/>
              </a:rPr>
              <a:t>SPP</a:t>
            </a:r>
            <a:endParaRPr lang="en-US" altLang="en-US" sz="1800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cs typeface="Arial" charset="0"/>
              </a:rPr>
              <a:t>Luke Becker</a:t>
            </a:r>
            <a:endParaRPr lang="en-US" alt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710385" y="2179370"/>
            <a:ext cx="1526379" cy="113877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err="1">
                <a:cs typeface="Arial" charset="0"/>
              </a:rPr>
              <a:t>SwRI</a:t>
            </a:r>
            <a:endParaRPr lang="en-US" altLang="en-US" sz="1800" b="1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(SPP ISIS)</a:t>
            </a:r>
            <a:endParaRPr lang="en-US" altLang="en-US" sz="1800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Eric </a:t>
            </a:r>
            <a:r>
              <a:rPr lang="en-US" altLang="en-US" sz="1800" dirty="0" err="1" smtClean="0">
                <a:cs typeface="Arial" charset="0"/>
              </a:rPr>
              <a:t>Edlund</a:t>
            </a:r>
            <a:endParaRPr lang="en-US" altLang="en-US" sz="1800" dirty="0" smtClean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dirty="0" smtClean="0">
                <a:cs typeface="Arial" charset="0"/>
              </a:rPr>
              <a:t>Joerg </a:t>
            </a:r>
            <a:r>
              <a:rPr lang="en-US" altLang="en-US" sz="1400" dirty="0" err="1" smtClean="0">
                <a:cs typeface="Arial" charset="0"/>
              </a:rPr>
              <a:t>Gerhardus</a:t>
            </a:r>
            <a:endParaRPr lang="en-US" altLang="en-US" sz="1400" dirty="0">
              <a:cs typeface="Arial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8302" y="4877891"/>
            <a:ext cx="1415772" cy="923330"/>
          </a:xfrm>
          <a:prstGeom prst="rect">
            <a:avLst/>
          </a:prstGeom>
          <a:solidFill>
            <a:srgbClr val="29F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>
                <a:cs typeface="Arial" charset="0"/>
              </a:rPr>
              <a:t>APL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>
                <a:cs typeface="Arial" charset="0"/>
              </a:rPr>
              <a:t>(</a:t>
            </a:r>
            <a:r>
              <a:rPr lang="en-US" altLang="en-US" sz="1800" dirty="0" smtClean="0">
                <a:cs typeface="Arial" charset="0"/>
              </a:rPr>
              <a:t>EPI Lo)</a:t>
            </a:r>
            <a:endParaRPr lang="en-US" altLang="en-US" sz="1800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Jim Burgum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206050" y="4877891"/>
            <a:ext cx="1364476" cy="923330"/>
          </a:xfrm>
          <a:prstGeom prst="rect">
            <a:avLst/>
          </a:prstGeom>
          <a:solidFill>
            <a:srgbClr val="29F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 dirty="0" err="1">
                <a:cs typeface="Arial" charset="0"/>
              </a:rPr>
              <a:t>SwRI</a:t>
            </a:r>
            <a:endParaRPr lang="en-US" altLang="en-US" b="1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(Bracket)</a:t>
            </a:r>
          </a:p>
          <a:p>
            <a:r>
              <a:rPr lang="en-US" altLang="en-US" dirty="0">
                <a:cs typeface="Arial" charset="0"/>
              </a:rPr>
              <a:t>Eric </a:t>
            </a:r>
            <a:r>
              <a:rPr lang="en-US" altLang="en-US" dirty="0" err="1">
                <a:cs typeface="Arial" charset="0"/>
              </a:rPr>
              <a:t>Edlund</a:t>
            </a:r>
            <a:endParaRPr lang="en-US" altLang="en-US" dirty="0">
              <a:cs typeface="Arial" charset="0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448326" y="4872298"/>
            <a:ext cx="2044150" cy="923330"/>
          </a:xfrm>
          <a:prstGeom prst="rect">
            <a:avLst/>
          </a:prstGeom>
          <a:solidFill>
            <a:srgbClr val="29F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Caltech</a:t>
            </a:r>
            <a:endParaRPr lang="en-US" altLang="en-US" sz="1800" b="1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(EPI Hi)</a:t>
            </a:r>
            <a:endParaRPr lang="en-US" altLang="en-US" sz="1800" dirty="0">
              <a:cs typeface="Arial" charset="0"/>
            </a:endParaRPr>
          </a:p>
          <a:p>
            <a:r>
              <a:rPr lang="en-US" dirty="0" err="1"/>
              <a:t>Branislav</a:t>
            </a:r>
            <a:r>
              <a:rPr lang="en-US" dirty="0"/>
              <a:t> </a:t>
            </a:r>
            <a:r>
              <a:rPr lang="en-US" dirty="0" err="1"/>
              <a:t>Kecman</a:t>
            </a:r>
            <a:endParaRPr lang="en-US" altLang="en-US" sz="1800" dirty="0">
              <a:cs typeface="Arial" charset="0"/>
            </a:endParaRPr>
          </a:p>
        </p:txBody>
      </p:sp>
      <p:cxnSp>
        <p:nvCxnSpPr>
          <p:cNvPr id="47117" name="AutoShape 13"/>
          <p:cNvCxnSpPr>
            <a:cxnSpLocks noChangeShapeType="1"/>
            <a:stCxn id="47108" idx="2"/>
            <a:endCxn id="47109" idx="0"/>
          </p:cNvCxnSpPr>
          <p:nvPr/>
        </p:nvCxnSpPr>
        <p:spPr bwMode="auto">
          <a:xfrm>
            <a:off x="4467227" y="1909466"/>
            <a:ext cx="6348" cy="2699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9" name="AutoShape 15"/>
          <p:cNvCxnSpPr>
            <a:cxnSpLocks noChangeShapeType="1"/>
            <a:stCxn id="47109" idx="2"/>
            <a:endCxn id="47110" idx="0"/>
          </p:cNvCxnSpPr>
          <p:nvPr/>
        </p:nvCxnSpPr>
        <p:spPr bwMode="auto">
          <a:xfrm rot="5400000">
            <a:off x="2080008" y="2484324"/>
            <a:ext cx="1559748" cy="32273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2" name="AutoShape 18"/>
          <p:cNvCxnSpPr>
            <a:cxnSpLocks noChangeShapeType="1"/>
            <a:stCxn id="47109" idx="2"/>
            <a:endCxn id="47116" idx="0"/>
          </p:cNvCxnSpPr>
          <p:nvPr/>
        </p:nvCxnSpPr>
        <p:spPr bwMode="auto">
          <a:xfrm rot="5400000">
            <a:off x="3694911" y="4093633"/>
            <a:ext cx="1554155" cy="317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3" name="AutoShape 19"/>
          <p:cNvCxnSpPr>
            <a:cxnSpLocks noChangeShapeType="1"/>
            <a:stCxn id="47109" idx="2"/>
            <a:endCxn id="47113" idx="0"/>
          </p:cNvCxnSpPr>
          <p:nvPr/>
        </p:nvCxnSpPr>
        <p:spPr bwMode="auto">
          <a:xfrm rot="16200000" flipH="1">
            <a:off x="5401057" y="2390660"/>
            <a:ext cx="1559748" cy="3414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838304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 Quality Assurance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149292"/>
            <a:ext cx="3212022" cy="5175308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altLang="en-US" sz="1800" dirty="0" smtClean="0"/>
              <a:t>Project Team PA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Reliability engineering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Parts acquisition oversight</a:t>
            </a:r>
          </a:p>
          <a:p>
            <a:pPr lvl="1">
              <a:lnSpc>
                <a:spcPct val="83000"/>
              </a:lnSpc>
            </a:pPr>
            <a:endParaRPr lang="en-US" altLang="en-US" sz="1800" dirty="0" smtClean="0"/>
          </a:p>
          <a:p>
            <a:pPr>
              <a:lnSpc>
                <a:spcPct val="83000"/>
              </a:lnSpc>
            </a:pPr>
            <a:r>
              <a:rPr lang="en-US" altLang="en-US" sz="1800" dirty="0" smtClean="0"/>
              <a:t>Division 15 PA Manager and Staff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Coordinate </a:t>
            </a:r>
            <a:r>
              <a:rPr lang="en-US" altLang="en-US" sz="1800" dirty="0" err="1" smtClean="0"/>
              <a:t>Div</a:t>
            </a:r>
            <a:r>
              <a:rPr lang="en-US" altLang="en-US" sz="1800" dirty="0" smtClean="0"/>
              <a:t> 15 Resources</a:t>
            </a:r>
          </a:p>
          <a:p>
            <a:pPr lvl="1">
              <a:lnSpc>
                <a:spcPct val="83000"/>
              </a:lnSpc>
            </a:pPr>
            <a:endParaRPr lang="en-US" altLang="en-US" sz="1800" dirty="0" smtClean="0"/>
          </a:p>
          <a:p>
            <a:pPr>
              <a:lnSpc>
                <a:spcPct val="83000"/>
              </a:lnSpc>
            </a:pPr>
            <a:r>
              <a:rPr lang="en-US" altLang="en-US" sz="2000" dirty="0"/>
              <a:t>Independent Project</a:t>
            </a:r>
            <a:br>
              <a:rPr lang="en-US" altLang="en-US" sz="2000" dirty="0"/>
            </a:br>
            <a:r>
              <a:rPr lang="en-US" altLang="en-US" sz="2000" dirty="0"/>
              <a:t>Quality Engineer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Oversight &amp; Coordination</a:t>
            </a:r>
            <a:endParaRPr lang="en-US" altLang="en-US" sz="1800" dirty="0" smtClean="0"/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QA Engineering</a:t>
            </a:r>
            <a:endParaRPr lang="en-US" altLang="en-US" sz="1800" dirty="0" smtClean="0"/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QA Inspections</a:t>
            </a:r>
          </a:p>
          <a:p>
            <a:pPr lvl="1">
              <a:lnSpc>
                <a:spcPct val="83000"/>
              </a:lnSpc>
            </a:pPr>
            <a:endParaRPr lang="en-US" altLang="en-US" sz="1800" dirty="0"/>
          </a:p>
          <a:p>
            <a:pPr>
              <a:lnSpc>
                <a:spcPct val="83000"/>
              </a:lnSpc>
            </a:pPr>
            <a:r>
              <a:rPr lang="en-US" altLang="en-US" sz="2000" dirty="0" smtClean="0"/>
              <a:t>Partner QA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Implement local PAIP and support </a:t>
            </a:r>
            <a:r>
              <a:rPr lang="en-US" altLang="en-US" sz="1800" dirty="0" err="1" smtClean="0"/>
              <a:t>SwRI’s</a:t>
            </a:r>
            <a:r>
              <a:rPr lang="en-US" altLang="en-US" sz="1800" dirty="0" smtClean="0"/>
              <a:t> SPP ISIS PA Lead</a:t>
            </a:r>
            <a:endParaRPr lang="en-US" altLang="en-US" sz="1800" dirty="0" smtClean="0"/>
          </a:p>
          <a:p>
            <a:pPr>
              <a:lnSpc>
                <a:spcPct val="83000"/>
              </a:lnSpc>
            </a:pPr>
            <a:endParaRPr lang="en-US" altLang="en-US" sz="1800" dirty="0" smtClean="0"/>
          </a:p>
        </p:txBody>
      </p:sp>
      <p:pic>
        <p:nvPicPr>
          <p:cNvPr id="58372" name="Picture 7" descr="WISE PDR PA Project Support 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96" y="1754188"/>
            <a:ext cx="5598603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7446" y="3280095"/>
            <a:ext cx="3313651" cy="3171039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218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Tasks</a:t>
            </a:r>
            <a:endParaRPr lang="en-US" altLang="en-US" dirty="0" smtClean="0"/>
          </a:p>
        </p:txBody>
      </p:sp>
      <p:pic>
        <p:nvPicPr>
          <p:cNvPr id="66563" name="Picture 3" descr="WISE PDR QA Project Suppor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6175"/>
            <a:ext cx="85344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427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Design Assurance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0902"/>
            <a:ext cx="8537575" cy="5337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Hardware designs governed </a:t>
            </a:r>
            <a:r>
              <a:rPr lang="en-US" altLang="en-US" sz="2000" dirty="0" smtClean="0"/>
              <a:t>by</a:t>
            </a:r>
            <a:endParaRPr lang="en-US" altLang="en-US" sz="2000" i="1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Design </a:t>
            </a:r>
            <a:r>
              <a:rPr lang="en-US" altLang="en-US" sz="2000" dirty="0" smtClean="0"/>
              <a:t>process and controls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Requirements Definition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System Engineering Process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Design Planning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Peer Reviews and checklist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Verification and Validation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Control of Design Changes </a:t>
            </a: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Software </a:t>
            </a:r>
            <a:r>
              <a:rPr lang="en-US" altLang="en-US" sz="2400" dirty="0" smtClean="0">
                <a:solidFill>
                  <a:schemeClr val="tx1"/>
                </a:solidFill>
              </a:rPr>
              <a:t>designs governed </a:t>
            </a:r>
            <a:r>
              <a:rPr lang="en-US" altLang="en-US" sz="2400" dirty="0" smtClean="0">
                <a:solidFill>
                  <a:schemeClr val="tx1"/>
                </a:solidFill>
              </a:rPr>
              <a:t>by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Structured </a:t>
            </a:r>
            <a:r>
              <a:rPr lang="en-US" altLang="en-US" sz="1800" dirty="0" smtClean="0">
                <a:solidFill>
                  <a:schemeClr val="tx1"/>
                </a:solidFill>
              </a:rPr>
              <a:t>software development process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Contract Reviews, Software Development Folder, Planning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Review of Requirements, and checklist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Software Design Specification, Design Peer Reviews, and checklist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Coding Standards, Configuration Control, and Code Walkthroughs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Test Plans, Test Preparations, Formal Testing, and Reporting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Independent QA surveillance and reporting</a:t>
            </a:r>
          </a:p>
        </p:txBody>
      </p:sp>
    </p:spTree>
    <p:extLst>
      <p:ext uri="{BB962C8B-B14F-4D97-AF65-F5344CB8AC3E}">
        <p14:creationId xmlns:p14="http://schemas.microsoft.com/office/powerpoint/2010/main" val="41181961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1468</TotalTime>
  <Words>611</Words>
  <Application>Microsoft Office PowerPoint</Application>
  <PresentationFormat>On-screen Show (4:3)</PresentationFormat>
  <Paragraphs>135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Mid Phase B Status - ISIS - DRAFT 1</vt:lpstr>
      <vt:lpstr>Microsoft Visio Drawing</vt:lpstr>
      <vt:lpstr>Performance Assurance</vt:lpstr>
      <vt:lpstr>Outline</vt:lpstr>
      <vt:lpstr>Outline</vt:lpstr>
      <vt:lpstr>SPP PA Requirements and PAIPs</vt:lpstr>
      <vt:lpstr>Performance Assurance Implementation Plan</vt:lpstr>
      <vt:lpstr>PA Organization Chart</vt:lpstr>
      <vt:lpstr>Project Quality Assurance</vt:lpstr>
      <vt:lpstr>Quality Tasks</vt:lpstr>
      <vt:lpstr>Design Assurance</vt:lpstr>
      <vt:lpstr>Quality Assurance</vt:lpstr>
      <vt:lpstr>Quality Assurance (cont’d.)</vt:lpstr>
      <vt:lpstr>Safety</vt:lpstr>
      <vt:lpstr>EPI Hi/Lo Hazards and Mitigations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Joerg Gerhardus</cp:lastModifiedBy>
  <cp:revision>85</cp:revision>
  <cp:lastPrinted>2012-05-09T16:55:26Z</cp:lastPrinted>
  <dcterms:created xsi:type="dcterms:W3CDTF">2013-01-28T12:52:32Z</dcterms:created>
  <dcterms:modified xsi:type="dcterms:W3CDTF">2013-10-17T20:37:01Z</dcterms:modified>
</cp:coreProperties>
</file>