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413" r:id="rId2"/>
    <p:sldId id="418" r:id="rId3"/>
    <p:sldId id="424" r:id="rId4"/>
    <p:sldId id="425" r:id="rId5"/>
    <p:sldId id="426" r:id="rId6"/>
    <p:sldId id="420" r:id="rId7"/>
    <p:sldId id="421" r:id="rId8"/>
    <p:sldId id="422" r:id="rId9"/>
    <p:sldId id="416" r:id="rId10"/>
    <p:sldId id="427" r:id="rId11"/>
    <p:sldId id="428" r:id="rId12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18"/>
            <p14:sldId id="424"/>
            <p14:sldId id="425"/>
            <p14:sldId id="426"/>
            <p14:sldId id="420"/>
            <p14:sldId id="421"/>
            <p14:sldId id="422"/>
            <p14:sldId id="416"/>
            <p14:sldId id="427"/>
            <p14:sldId id="42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81540" autoAdjust="0"/>
  </p:normalViewPr>
  <p:slideViewPr>
    <p:cSldViewPr snapToGrid="0">
      <p:cViewPr varScale="1">
        <p:scale>
          <a:sx n="79" d="100"/>
          <a:sy n="79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9/28/2013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0E6F0-14D6-41C6-9840-CD7868C8A972}" type="datetime1">
              <a:rPr lang="en-US"/>
              <a:pPr>
                <a:defRPr/>
              </a:pPr>
              <a:t>9/28/2013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381750"/>
            <a:ext cx="3505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RBSPICE CDR August 3 &amp; 4, 2009</a:t>
            </a:r>
          </a:p>
        </p:txBody>
      </p:sp>
    </p:spTree>
    <p:extLst>
      <p:ext uri="{BB962C8B-B14F-4D97-AF65-F5344CB8AC3E}">
        <p14:creationId xmlns:p14="http://schemas.microsoft.com/office/powerpoint/2010/main" val="232830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781800" cy="876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143000"/>
            <a:ext cx="4038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3581400"/>
            <a:ext cx="4038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E16BD-C406-438B-B2C4-3FC56A74D889}" type="datetime1">
              <a:rPr lang="en-US"/>
              <a:pPr>
                <a:defRPr/>
              </a:pPr>
              <a:t>9/28/2013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381750"/>
            <a:ext cx="3505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RBSPICE CDR August 3 &amp; 4, 2009</a:t>
            </a:r>
          </a:p>
        </p:txBody>
      </p:sp>
    </p:spTree>
    <p:extLst>
      <p:ext uri="{BB962C8B-B14F-4D97-AF65-F5344CB8AC3E}">
        <p14:creationId xmlns:p14="http://schemas.microsoft.com/office/powerpoint/2010/main" val="420410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8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9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10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8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23 – </a:t>
            </a:r>
            <a:r>
              <a:rPr lang="en-US" sz="1000" baseline="0" dirty="0" smtClean="0"/>
              <a:t> Ground Support Equipment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  <p:sldLayoutId id="2147483673" r:id="rId5"/>
    <p:sldLayoutId id="2147483674" r:id="rId6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Reid Gurnee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Ground Support Equipment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477000" y="5638800"/>
            <a:ext cx="2362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43BB222-ECC8-4FFC-B999-DDB358FF7A7F}" type="slidenum">
              <a:rPr lang="en-US"/>
              <a:pPr/>
              <a:t>10</a:t>
            </a:fld>
            <a:endParaRPr lang="en-US"/>
          </a:p>
        </p:txBody>
      </p:sp>
      <p:sp>
        <p:nvSpPr>
          <p:cNvPr id="24579" name="Footer Placeholder 5"/>
          <p:cNvSpPr txBox="1">
            <a:spLocks noGrp="1"/>
          </p:cNvSpPr>
          <p:nvPr/>
        </p:nvSpPr>
        <p:spPr bwMode="auto">
          <a:xfrm>
            <a:off x="2819400" y="6381750"/>
            <a:ext cx="3505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RBSPICE CDR August 3 &amp; 4, 2009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0" smtClean="0"/>
              <a:t>Component-Level Electrical GSE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143000"/>
            <a:ext cx="4038600" cy="4800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b="0" dirty="0" smtClean="0"/>
              <a:t>Component-Level GSE designed and reviewed for supporting flight build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0" dirty="0" smtClean="0"/>
              <a:t>Requirements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b="1" dirty="0" smtClean="0"/>
              <a:t>Functionality to test component requirements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b="1" dirty="0" smtClean="0"/>
              <a:t>Fail-safe flight component interface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0" dirty="0" smtClean="0"/>
              <a:t>Status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b="1" dirty="0" smtClean="0"/>
              <a:t>Energy board test board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200" b="1" dirty="0" smtClean="0"/>
              <a:t>Board is designed, built, and tested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200" b="1" dirty="0" smtClean="0"/>
              <a:t>Used to test EM and flight Energy boards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b="1" dirty="0" smtClean="0"/>
              <a:t>Energy board burn in board</a:t>
            </a:r>
          </a:p>
          <a:p>
            <a:pPr lvl="2">
              <a:lnSpc>
                <a:spcPct val="90000"/>
              </a:lnSpc>
            </a:pPr>
            <a:r>
              <a:rPr lang="en-US" sz="1200" b="1" dirty="0" smtClean="0"/>
              <a:t>Schematic is complete</a:t>
            </a:r>
          </a:p>
          <a:p>
            <a:pPr eaLnBrk="1" hangingPunct="1">
              <a:lnSpc>
                <a:spcPct val="90000"/>
              </a:lnSpc>
            </a:pPr>
            <a:endParaRPr lang="en-US" sz="1600" b="0" dirty="0" smtClean="0"/>
          </a:p>
        </p:txBody>
      </p:sp>
      <p:pic>
        <p:nvPicPr>
          <p:cNvPr id="24582" name="Picture 4" descr="P2020083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2" t="12770" r="36211" b="13164"/>
          <a:stretch>
            <a:fillRect/>
          </a:stretch>
        </p:blipFill>
        <p:spPr bwMode="auto">
          <a:xfrm>
            <a:off x="5791200" y="1219200"/>
            <a:ext cx="1901825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694818" y="2967335"/>
            <a:ext cx="10533653" cy="1754326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Update 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Photo with energy system</a:t>
            </a:r>
          </a:p>
          <a:p>
            <a:pPr algn="ctr"/>
            <a:r>
              <a:rPr lang="en-US" sz="5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 boards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017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EGSE</a:t>
            </a:r>
          </a:p>
          <a:p>
            <a:pPr lvl="1"/>
            <a:r>
              <a:rPr lang="en-US" dirty="0" smtClean="0"/>
              <a:t>S/C </a:t>
            </a:r>
            <a:r>
              <a:rPr lang="en-US" dirty="0" smtClean="0"/>
              <a:t>Emulators</a:t>
            </a:r>
          </a:p>
          <a:p>
            <a:pPr lvl="1"/>
            <a:r>
              <a:rPr lang="en-US" dirty="0" smtClean="0"/>
              <a:t>Safe/Arm Plugs</a:t>
            </a:r>
          </a:p>
          <a:p>
            <a:r>
              <a:rPr lang="en-US" dirty="0" smtClean="0"/>
              <a:t>EGSE software should be described including requirements, design and verification of EGSE software</a:t>
            </a:r>
          </a:p>
          <a:p>
            <a:r>
              <a:rPr lang="en-US" dirty="0" smtClean="0"/>
              <a:t>MGSE</a:t>
            </a:r>
          </a:p>
          <a:p>
            <a:pPr lvl="1"/>
            <a:r>
              <a:rPr lang="en-US" dirty="0" smtClean="0"/>
              <a:t>Aperture covers</a:t>
            </a:r>
          </a:p>
          <a:p>
            <a:pPr lvl="1"/>
            <a:r>
              <a:rPr lang="en-US" dirty="0" smtClean="0"/>
              <a:t>Handling fixtures</a:t>
            </a:r>
          </a:p>
          <a:p>
            <a:pPr lvl="1"/>
            <a:r>
              <a:rPr lang="en-US" dirty="0" smtClean="0"/>
              <a:t>Transport cases</a:t>
            </a:r>
          </a:p>
          <a:p>
            <a:r>
              <a:rPr lang="en-US" dirty="0" smtClean="0"/>
              <a:t>Instrument purge equipment </a:t>
            </a:r>
          </a:p>
          <a:p>
            <a:r>
              <a:rPr lang="en-US" dirty="0" smtClean="0"/>
              <a:t>Alignment requirements and features</a:t>
            </a:r>
          </a:p>
          <a:p>
            <a:r>
              <a:rPr lang="en-US" sz="1600" dirty="0" smtClean="0"/>
              <a:t>&lt;&lt; Reid, the MGSE isn’t very complex and are things you are very used to.  The ME’s will supply the details, but I thought you would be a good person to make the overall pitch since you have some of the best knowledge of the latest versions of the EGSE from your RBSP experience &gt;&gt;</a:t>
            </a:r>
          </a:p>
          <a:p>
            <a:pPr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7525044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 txBox="1">
            <a:spLocks noGrp="1"/>
          </p:cNvSpPr>
          <p:nvPr/>
        </p:nvSpPr>
        <p:spPr bwMode="auto">
          <a:xfrm>
            <a:off x="2819400" y="6381750"/>
            <a:ext cx="3505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RBSPICE CDR August 3 &amp; 4, 2009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Board-Level GSE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143000"/>
            <a:ext cx="822960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Each lead engineer is responsible for developing their own board-level GSE.</a:t>
            </a:r>
          </a:p>
          <a:p>
            <a:pPr lvl="1" eaLnBrk="1" hangingPunct="1"/>
            <a:r>
              <a:rPr lang="en-US" b="1" u="sng" dirty="0" smtClean="0"/>
              <a:t>Power Board</a:t>
            </a:r>
            <a:r>
              <a:rPr lang="en-US" dirty="0" smtClean="0"/>
              <a:t>: Load board, active load, HV load, breakout box, breakout board, I2C stimulus</a:t>
            </a:r>
          </a:p>
          <a:p>
            <a:pPr lvl="1" eaLnBrk="1" hangingPunct="1"/>
            <a:r>
              <a:rPr lang="en-US" b="1" u="sng" dirty="0" smtClean="0"/>
              <a:t>Event Board</a:t>
            </a:r>
            <a:r>
              <a:rPr lang="en-US" dirty="0" smtClean="0"/>
              <a:t>:  energy and TOF preamp boards, event board, test port box, breakout box, I2C slave, commercial </a:t>
            </a:r>
            <a:r>
              <a:rPr lang="en-US" dirty="0" err="1" smtClean="0"/>
              <a:t>pulsers</a:t>
            </a:r>
            <a:endParaRPr lang="en-US" dirty="0" smtClean="0"/>
          </a:p>
          <a:p>
            <a:pPr lvl="1" eaLnBrk="1" hangingPunct="1"/>
            <a:r>
              <a:rPr lang="en-US" b="1" u="sng" dirty="0" smtClean="0"/>
              <a:t>Anode Board</a:t>
            </a:r>
            <a:r>
              <a:rPr lang="en-US" dirty="0" smtClean="0"/>
              <a:t>: Commercial </a:t>
            </a:r>
            <a:r>
              <a:rPr lang="en-US" dirty="0" err="1" smtClean="0"/>
              <a:t>pulsers</a:t>
            </a:r>
            <a:r>
              <a:rPr lang="en-US" dirty="0" smtClean="0"/>
              <a:t>, scope, HV power supply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dirty="0" smtClean="0"/>
              <a:t>All GSE is peer </a:t>
            </a:r>
            <a:r>
              <a:rPr lang="en-US" dirty="0" smtClean="0"/>
              <a:t>reviewed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XXX (talk to Jim Burgum)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636597" y="4703893"/>
            <a:ext cx="6070894" cy="92333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Need EPI-Hi inputs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96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4" y="1132114"/>
            <a:ext cx="5138583" cy="5238524"/>
          </a:xfrm>
        </p:spPr>
        <p:txBody>
          <a:bodyPr/>
          <a:lstStyle/>
          <a:p>
            <a:r>
              <a:rPr lang="en-US" sz="2000" dirty="0" smtClean="0"/>
              <a:t>Mini emulator</a:t>
            </a:r>
          </a:p>
          <a:p>
            <a:pPr lvl="1"/>
            <a:r>
              <a:rPr lang="en-US" sz="1800" dirty="0" smtClean="0"/>
              <a:t>Provides </a:t>
            </a:r>
            <a:r>
              <a:rPr lang="en-US" sz="1800" dirty="0"/>
              <a:t>Instrument Data Interfaces only, No Power Interfaces, No Temperature Interfaces</a:t>
            </a:r>
          </a:p>
          <a:p>
            <a:pPr lvl="1"/>
            <a:r>
              <a:rPr lang="en-US" sz="1800" dirty="0"/>
              <a:t>Also provides 1PPS and </a:t>
            </a:r>
            <a:r>
              <a:rPr lang="en-US" sz="1800" dirty="0" err="1"/>
              <a:t>Gated_PPS</a:t>
            </a:r>
            <a:r>
              <a:rPr lang="en-US" sz="1800" dirty="0"/>
              <a:t> Interfaces for Instrument EGSE </a:t>
            </a:r>
          </a:p>
          <a:p>
            <a:pPr lvl="1"/>
            <a:r>
              <a:rPr lang="en-US" sz="1800" dirty="0"/>
              <a:t>GSEOS Interface is fully compliant </a:t>
            </a:r>
          </a:p>
          <a:p>
            <a:pPr lvl="1"/>
            <a:r>
              <a:rPr lang="en-US" sz="1600" dirty="0"/>
              <a:t>Non-flight use </a:t>
            </a:r>
            <a:r>
              <a:rPr lang="en-US" sz="1600" dirty="0" smtClean="0"/>
              <a:t>only</a:t>
            </a:r>
          </a:p>
          <a:p>
            <a:r>
              <a:rPr lang="en-US" sz="2000" dirty="0" smtClean="0"/>
              <a:t>Full emulator</a:t>
            </a:r>
          </a:p>
          <a:p>
            <a:pPr lvl="1"/>
            <a:r>
              <a:rPr lang="en-US" sz="1800" dirty="0" smtClean="0"/>
              <a:t>Provides </a:t>
            </a:r>
            <a:r>
              <a:rPr lang="en-US" sz="1800" dirty="0"/>
              <a:t>Instrument Data, Power and Temperature Interfaces</a:t>
            </a:r>
          </a:p>
          <a:p>
            <a:pPr lvl="1"/>
            <a:r>
              <a:rPr lang="en-US" sz="1800" dirty="0"/>
              <a:t>Also provides 1PPS and </a:t>
            </a:r>
            <a:r>
              <a:rPr lang="en-US" sz="1800" dirty="0" err="1"/>
              <a:t>Gated_PPS</a:t>
            </a:r>
            <a:r>
              <a:rPr lang="en-US" sz="1800" dirty="0"/>
              <a:t> Interfaces for Instrument EGSE </a:t>
            </a:r>
          </a:p>
          <a:p>
            <a:pPr lvl="1"/>
            <a:r>
              <a:rPr lang="en-US" sz="1800" dirty="0"/>
              <a:t>Designed for use with Flight </a:t>
            </a:r>
            <a:r>
              <a:rPr lang="en-US" sz="1800" dirty="0" smtClean="0"/>
              <a:t>hardware</a:t>
            </a:r>
          </a:p>
          <a:p>
            <a:r>
              <a:rPr lang="en-US" sz="2000" dirty="0" smtClean="0"/>
              <a:t>GSE verification performed by project</a:t>
            </a:r>
          </a:p>
          <a:p>
            <a:r>
              <a:rPr lang="en-US" sz="2000" dirty="0" smtClean="0"/>
              <a:t>QTY provided to ISIS?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Spacecraft Emulator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449" y="1777354"/>
            <a:ext cx="3181349" cy="17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Ottman\SPP\Emulator\RBSP_Photos\DSC011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" t="17515" r="6868" b="22880"/>
          <a:stretch/>
        </p:blipFill>
        <p:spPr bwMode="auto">
          <a:xfrm>
            <a:off x="5497358" y="4066767"/>
            <a:ext cx="3374440" cy="176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8473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Common GSE software for all instruments</a:t>
            </a:r>
          </a:p>
          <a:p>
            <a:r>
              <a:rPr lang="en-US" sz="2000" dirty="0" smtClean="0"/>
              <a:t>Display </a:t>
            </a:r>
            <a:r>
              <a:rPr lang="en-US" sz="2000" dirty="0"/>
              <a:t>screens and instrument customizations can be used through all development cycles from bench testing, I&amp;T deployment, to flight </a:t>
            </a:r>
            <a:r>
              <a:rPr lang="en-US" sz="2000" dirty="0" smtClean="0"/>
              <a:t>operations</a:t>
            </a:r>
          </a:p>
          <a:p>
            <a:r>
              <a:rPr lang="en-US" sz="2000" dirty="0" smtClean="0"/>
              <a:t>Same platform used for EM, Flight, and Spacecraft operations</a:t>
            </a:r>
          </a:p>
          <a:p>
            <a:pPr lvl="1"/>
            <a:r>
              <a:rPr lang="en-US" sz="2000" dirty="0" smtClean="0"/>
              <a:t>Test scripts can be developed by individual teams, tested on EMs, and then executed at the S/C level</a:t>
            </a:r>
          </a:p>
          <a:p>
            <a:r>
              <a:rPr lang="en-US" sz="2000" dirty="0" smtClean="0"/>
              <a:t>Software verification performed by project</a:t>
            </a: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GSEOS</a:t>
            </a:r>
            <a:endParaRPr lang="en-US" dirty="0"/>
          </a:p>
        </p:txBody>
      </p:sp>
      <p:graphicFrame>
        <p:nvGraphicFramePr>
          <p:cNvPr id="4" name="Object 3" descr="Business Areas - Military Spac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021975"/>
              </p:ext>
            </p:extLst>
          </p:nvPr>
        </p:nvGraphicFramePr>
        <p:xfrm>
          <a:off x="4209536" y="3698976"/>
          <a:ext cx="4559100" cy="261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Visio" r:id="rId3" imgW="6451600" imgH="3708400" progId="Visio.Drawing.11">
                  <p:embed/>
                </p:oleObj>
              </mc:Choice>
              <mc:Fallback>
                <p:oleObj name="Visio" r:id="rId3" imgW="6451600" imgH="3708400" progId="Visio.Drawing.11">
                  <p:embed/>
                  <p:pic>
                    <p:nvPicPr>
                      <p:cNvPr id="0" name="Object 10" descr="Business Areas - Military Spac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9536" y="3698976"/>
                        <a:ext cx="4559100" cy="261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 descr="PEPSSI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38" y="3698976"/>
            <a:ext cx="3742037" cy="264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81533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EPI-Lo has a HV air-safe plug</a:t>
            </a:r>
          </a:p>
          <a:p>
            <a:pPr lvl="1"/>
            <a:r>
              <a:rPr lang="en-US" dirty="0" smtClean="0"/>
              <a:t>When installed HV is limited to air safe levels</a:t>
            </a:r>
          </a:p>
          <a:p>
            <a:pPr lvl="1"/>
            <a:r>
              <a:rPr lang="en-US" dirty="0" smtClean="0"/>
              <a:t>Plug will be removed for S/C TV testing</a:t>
            </a:r>
          </a:p>
          <a:p>
            <a:pPr lvl="1"/>
            <a:r>
              <a:rPr lang="en-US" dirty="0" smtClean="0"/>
              <a:t>Plug will be permanently removed during final closeout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EPI-Hi???</a:t>
            </a:r>
          </a:p>
          <a:p>
            <a:r>
              <a:rPr lang="en-US" dirty="0" smtClean="0"/>
              <a:t>Instrument covers</a:t>
            </a:r>
          </a:p>
          <a:p>
            <a:pPr lvl="1"/>
            <a:r>
              <a:rPr lang="en-US" dirty="0" smtClean="0"/>
              <a:t>ISIS instruments will have red-tag covers to protect the apertures</a:t>
            </a:r>
          </a:p>
          <a:p>
            <a:pPr lvl="1"/>
            <a:r>
              <a:rPr lang="en-US" dirty="0" smtClean="0"/>
              <a:t>Covers will be temporarily removed for S/C TV testing </a:t>
            </a:r>
          </a:p>
          <a:p>
            <a:pPr lvl="1"/>
            <a:r>
              <a:rPr lang="en-US" dirty="0" smtClean="0"/>
              <a:t>Covers will be permanently removed during final closeout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 / Arm plugs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9387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4" t="18947" r="12764" b="22915"/>
          <a:stretch/>
        </p:blipFill>
        <p:spPr bwMode="auto">
          <a:xfrm>
            <a:off x="5356178" y="2047373"/>
            <a:ext cx="3613243" cy="227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0" name="Footer Placeholder 5"/>
          <p:cNvSpPr txBox="1">
            <a:spLocks noGrp="1"/>
          </p:cNvSpPr>
          <p:nvPr/>
        </p:nvSpPr>
        <p:spPr bwMode="auto">
          <a:xfrm>
            <a:off x="2819400" y="6381750"/>
            <a:ext cx="3505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RBSPICE CDR August 3 &amp; 4, 2009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Calibration GSE for Instrument Articulation</a:t>
            </a:r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143000"/>
            <a:ext cx="4876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Requirements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Use in APL accelerator facility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400" dirty="0" smtClean="0"/>
              <a:t>Vacuum compatible (low outgassing)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Accommodate vertical and horizontal-mount instrument with open doors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Cover full FOV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Status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Specified and purchased custom system from </a:t>
            </a:r>
            <a:r>
              <a:rPr lang="en-US" sz="1600" dirty="0" err="1" smtClean="0"/>
              <a:t>Newmark</a:t>
            </a:r>
            <a:r>
              <a:rPr lang="en-US" sz="1600" dirty="0" smtClean="0"/>
              <a:t>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Received January ‘09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Fit tested with instrument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Remote software interface under development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Future 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Make small modifications for mounting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Test with mass prototype and EM instrument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334000" y="4981074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Articulation stage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7543800" y="11430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Instrument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6172200" y="3914274"/>
            <a:ext cx="914400" cy="990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>
            <a:off x="7620000" y="1447800"/>
            <a:ext cx="5334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6248400" y="1828800"/>
            <a:ext cx="1676400" cy="1447800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71459" y="4240646"/>
            <a:ext cx="4147290" cy="92333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Photograph?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166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5"/>
          <p:cNvSpPr txBox="1">
            <a:spLocks noGrp="1"/>
          </p:cNvSpPr>
          <p:nvPr/>
        </p:nvSpPr>
        <p:spPr bwMode="auto">
          <a:xfrm>
            <a:off x="2819400" y="6381750"/>
            <a:ext cx="3505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RBSPICE CDR August 3 &amp; 4, 2009</a:t>
            </a:r>
          </a:p>
        </p:txBody>
      </p:sp>
      <p:sp>
        <p:nvSpPr>
          <p:cNvPr id="28675" name="Rectangle 1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Calibration GSE for Beam Generation</a:t>
            </a:r>
          </a:p>
        </p:txBody>
      </p:sp>
      <p:sp>
        <p:nvSpPr>
          <p:cNvPr id="28676" name="Rectangle 1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143000"/>
            <a:ext cx="4038600" cy="48006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Requirements</a:t>
            </a:r>
          </a:p>
          <a:p>
            <a:pPr lvl="1" eaLnBrk="1" hangingPunct="1"/>
            <a:r>
              <a:rPr lang="en-US" sz="1600" dirty="0" smtClean="0"/>
              <a:t>Use in APL calibration facility with particle accelerator</a:t>
            </a:r>
          </a:p>
          <a:p>
            <a:pPr lvl="2" eaLnBrk="1" hangingPunct="1"/>
            <a:r>
              <a:rPr lang="en-US" sz="1400" dirty="0" smtClean="0"/>
              <a:t>Vacuum compatible (low outgassing)</a:t>
            </a:r>
          </a:p>
          <a:p>
            <a:pPr lvl="1" eaLnBrk="1" hangingPunct="1"/>
            <a:r>
              <a:rPr lang="en-US" sz="1600" dirty="0" smtClean="0"/>
              <a:t>Allow user to select ion or electron calibration source and intensity</a:t>
            </a:r>
          </a:p>
          <a:p>
            <a:pPr lvl="1" eaLnBrk="1" hangingPunct="1"/>
            <a:r>
              <a:rPr lang="en-US" sz="1600" dirty="0" smtClean="0"/>
              <a:t>No stray light from optical switches</a:t>
            </a:r>
          </a:p>
          <a:p>
            <a:pPr eaLnBrk="1" hangingPunct="1"/>
            <a:r>
              <a:rPr lang="en-US" sz="1800" dirty="0" smtClean="0"/>
              <a:t>Status</a:t>
            </a:r>
          </a:p>
          <a:p>
            <a:pPr lvl="1" eaLnBrk="1" hangingPunct="1"/>
            <a:r>
              <a:rPr lang="en-US" sz="1600" dirty="0" smtClean="0"/>
              <a:t>Designed and built custom system</a:t>
            </a:r>
          </a:p>
          <a:p>
            <a:pPr lvl="2" eaLnBrk="1" hangingPunct="1"/>
            <a:r>
              <a:rPr lang="en-US" sz="1400" dirty="0" smtClean="0"/>
              <a:t>Three-wheel implementation</a:t>
            </a:r>
          </a:p>
          <a:p>
            <a:pPr lvl="2" eaLnBrk="1" hangingPunct="1"/>
            <a:r>
              <a:rPr lang="en-US" sz="1400" dirty="0" smtClean="0"/>
              <a:t>Optical switches off when not homing</a:t>
            </a:r>
          </a:p>
          <a:p>
            <a:pPr lvl="1" eaLnBrk="1" hangingPunct="1"/>
            <a:r>
              <a:rPr lang="en-US" sz="1600" dirty="0" smtClean="0"/>
              <a:t>Installed and in use in APL facility</a:t>
            </a:r>
          </a:p>
        </p:txBody>
      </p:sp>
      <p:pic>
        <p:nvPicPr>
          <p:cNvPr id="28677" name="Picture 4" descr="P80501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" r="15494" b="4237"/>
          <a:stretch>
            <a:fillRect/>
          </a:stretch>
        </p:blipFill>
        <p:spPr bwMode="auto">
          <a:xfrm>
            <a:off x="4618038" y="1476375"/>
            <a:ext cx="4364037" cy="39052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7343775" y="4986338"/>
            <a:ext cx="1428750" cy="3524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600"/>
              <a:t>Source wheel</a:t>
            </a:r>
          </a:p>
        </p:txBody>
      </p:sp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4748213" y="3978275"/>
            <a:ext cx="1111250" cy="3524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600"/>
              <a:t>Foil wheel</a:t>
            </a:r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7589838" y="1817688"/>
            <a:ext cx="1554162" cy="3524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600"/>
              <a:t>Detector wheel</a:t>
            </a:r>
          </a:p>
        </p:txBody>
      </p:sp>
      <p:sp>
        <p:nvSpPr>
          <p:cNvPr id="9" name="Rectangle 8"/>
          <p:cNvSpPr/>
          <p:nvPr/>
        </p:nvSpPr>
        <p:spPr>
          <a:xfrm>
            <a:off x="676105" y="4986338"/>
            <a:ext cx="4762843" cy="92333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Optional slide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578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Business Areas - Military Sp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3352800"/>
            <a:ext cx="2589212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Footer Placeholder 5"/>
          <p:cNvSpPr txBox="1">
            <a:spLocks noGrp="1"/>
          </p:cNvSpPr>
          <p:nvPr/>
        </p:nvSpPr>
        <p:spPr bwMode="auto">
          <a:xfrm>
            <a:off x="2819400" y="6381750"/>
            <a:ext cx="3505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RBSPICE CDR August 3 &amp; 4, 2009</a:t>
            </a:r>
          </a:p>
        </p:txBody>
      </p:sp>
      <p:sp>
        <p:nvSpPr>
          <p:cNvPr id="29701" name="Rectangle 2"/>
          <p:cNvSpPr>
            <a:spLocks noChangeArrowheads="1"/>
          </p:cNvSpPr>
          <p:nvPr/>
        </p:nvSpPr>
        <p:spPr bwMode="auto">
          <a:xfrm>
            <a:off x="850900" y="1143000"/>
            <a:ext cx="4016375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400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Mechanical GSE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1800" smtClean="0"/>
              <a:t>Shipping Container </a:t>
            </a:r>
          </a:p>
          <a:p>
            <a:pPr lvl="1"/>
            <a:r>
              <a:rPr lang="en-US" sz="1600" smtClean="0"/>
              <a:t>Requirements</a:t>
            </a:r>
          </a:p>
          <a:p>
            <a:pPr lvl="2"/>
            <a:r>
              <a:rPr lang="en-US" sz="1400" smtClean="0"/>
              <a:t>N2 purged, humidity controlled and monitored</a:t>
            </a:r>
          </a:p>
          <a:p>
            <a:pPr lvl="2"/>
            <a:r>
              <a:rPr lang="en-US" sz="1400" smtClean="0"/>
              <a:t>Low outgassing</a:t>
            </a:r>
          </a:p>
          <a:p>
            <a:pPr lvl="2"/>
            <a:r>
              <a:rPr lang="en-US" sz="1400" smtClean="0"/>
              <a:t>Shock mounted and monitored</a:t>
            </a:r>
          </a:p>
          <a:p>
            <a:pPr lvl="2"/>
            <a:r>
              <a:rPr lang="en-US" sz="1400" smtClean="0"/>
              <a:t>Hermetically sealed with pressure relief valve</a:t>
            </a:r>
          </a:p>
          <a:p>
            <a:pPr lvl="1"/>
            <a:r>
              <a:rPr lang="en-US" sz="1600" smtClean="0"/>
              <a:t>Status: Under design</a:t>
            </a:r>
          </a:p>
          <a:p>
            <a:r>
              <a:rPr lang="en-US" sz="1800" smtClean="0"/>
              <a:t>Environmental Test Fixtures</a:t>
            </a:r>
          </a:p>
          <a:p>
            <a:pPr lvl="1"/>
            <a:r>
              <a:rPr lang="en-US" sz="1600" smtClean="0"/>
              <a:t>Thermal Vacuum Fixture</a:t>
            </a:r>
          </a:p>
          <a:p>
            <a:pPr lvl="1"/>
            <a:r>
              <a:rPr lang="en-US" sz="1600" smtClean="0"/>
              <a:t>Vibration Plate Fixture</a:t>
            </a:r>
          </a:p>
          <a:p>
            <a:pPr lvl="1"/>
            <a:r>
              <a:rPr lang="en-US" sz="1600" smtClean="0"/>
              <a:t>To be based on JEDI fixtures</a:t>
            </a:r>
          </a:p>
          <a:p>
            <a:r>
              <a:rPr lang="en-US" sz="1800" smtClean="0"/>
              <a:t>Purge Suitcase</a:t>
            </a:r>
          </a:p>
          <a:p>
            <a:endParaRPr lang="en-US" sz="1800" smtClean="0"/>
          </a:p>
        </p:txBody>
      </p:sp>
      <p:pic>
        <p:nvPicPr>
          <p:cNvPr id="29704" name="Picture 5" descr="Business Areas - Military Spac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3"/>
          <a:stretch>
            <a:fillRect/>
          </a:stretch>
        </p:blipFill>
        <p:spPr bwMode="auto">
          <a:xfrm>
            <a:off x="5257800" y="914400"/>
            <a:ext cx="270510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5867400" y="3276600"/>
            <a:ext cx="838200" cy="16002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7772400" y="2286000"/>
            <a:ext cx="838200" cy="14478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0355" y="4183825"/>
            <a:ext cx="6955750" cy="1754326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Update 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Learn more about box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EPI-Lo</a:t>
            </a:r>
          </a:p>
          <a:p>
            <a:r>
              <a:rPr lang="en-US" dirty="0" smtClean="0"/>
              <a:t>EPI-Hi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465568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1676</TotalTime>
  <Words>674</Words>
  <Application>Microsoft Office PowerPoint</Application>
  <PresentationFormat>On-screen Show (4:3)</PresentationFormat>
  <Paragraphs>120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Mid Phase B Status - ISIS - DRAFT 1</vt:lpstr>
      <vt:lpstr>Visio</vt:lpstr>
      <vt:lpstr>Ground Support Equipment</vt:lpstr>
      <vt:lpstr>Board-Level GSE</vt:lpstr>
      <vt:lpstr>Spacecraft Emulator</vt:lpstr>
      <vt:lpstr>GSEOS</vt:lpstr>
      <vt:lpstr>Safe / Arm plugs</vt:lpstr>
      <vt:lpstr>Calibration GSE for Instrument Articulation</vt:lpstr>
      <vt:lpstr>Calibration GSE for Beam Generation</vt:lpstr>
      <vt:lpstr>Mechanical GSE</vt:lpstr>
      <vt:lpstr>Alignment Requirements</vt:lpstr>
      <vt:lpstr>Component-Level Electrical GSE</vt:lpstr>
      <vt:lpstr>Outline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Reid Gurnee</cp:lastModifiedBy>
  <cp:revision>87</cp:revision>
  <cp:lastPrinted>2012-05-09T16:55:26Z</cp:lastPrinted>
  <dcterms:created xsi:type="dcterms:W3CDTF">2013-01-28T12:52:32Z</dcterms:created>
  <dcterms:modified xsi:type="dcterms:W3CDTF">2013-09-28T23:22:16Z</dcterms:modified>
</cp:coreProperties>
</file>