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413" r:id="rId2"/>
    <p:sldId id="415" r:id="rId3"/>
    <p:sldId id="448" r:id="rId4"/>
    <p:sldId id="438" r:id="rId5"/>
    <p:sldId id="420" r:id="rId6"/>
    <p:sldId id="419" r:id="rId7"/>
    <p:sldId id="436" r:id="rId8"/>
    <p:sldId id="437" r:id="rId9"/>
    <p:sldId id="416" r:id="rId10"/>
    <p:sldId id="439" r:id="rId11"/>
    <p:sldId id="426" r:id="rId12"/>
    <p:sldId id="432" r:id="rId13"/>
    <p:sldId id="421" r:id="rId14"/>
    <p:sldId id="422" r:id="rId15"/>
    <p:sldId id="424" r:id="rId16"/>
    <p:sldId id="423" r:id="rId17"/>
    <p:sldId id="440" r:id="rId18"/>
    <p:sldId id="429" r:id="rId19"/>
    <p:sldId id="428" r:id="rId20"/>
    <p:sldId id="449" r:id="rId21"/>
    <p:sldId id="447" r:id="rId22"/>
    <p:sldId id="442" r:id="rId23"/>
    <p:sldId id="441" r:id="rId24"/>
    <p:sldId id="443" r:id="rId25"/>
    <p:sldId id="430" r:id="rId26"/>
    <p:sldId id="433" r:id="rId27"/>
    <p:sldId id="431" r:id="rId28"/>
    <p:sldId id="435" r:id="rId29"/>
    <p:sldId id="417" r:id="rId30"/>
    <p:sldId id="444" r:id="rId31"/>
    <p:sldId id="446" r:id="rId32"/>
    <p:sldId id="445" r:id="rId33"/>
    <p:sldId id="427" r:id="rId3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48"/>
            <p14:sldId id="438"/>
            <p14:sldId id="420"/>
            <p14:sldId id="419"/>
            <p14:sldId id="436"/>
            <p14:sldId id="437"/>
            <p14:sldId id="416"/>
            <p14:sldId id="439"/>
            <p14:sldId id="426"/>
            <p14:sldId id="432"/>
            <p14:sldId id="421"/>
            <p14:sldId id="422"/>
            <p14:sldId id="424"/>
            <p14:sldId id="423"/>
            <p14:sldId id="440"/>
            <p14:sldId id="429"/>
            <p14:sldId id="428"/>
            <p14:sldId id="449"/>
            <p14:sldId id="447"/>
            <p14:sldId id="442"/>
            <p14:sldId id="441"/>
            <p14:sldId id="443"/>
            <p14:sldId id="430"/>
            <p14:sldId id="433"/>
            <p14:sldId id="431"/>
            <p14:sldId id="435"/>
            <p14:sldId id="417"/>
            <p14:sldId id="444"/>
            <p14:sldId id="446"/>
            <p14:sldId id="445"/>
            <p14:sldId id="4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>
        <p:scale>
          <a:sx n="100" d="100"/>
          <a:sy n="100" d="100"/>
        </p:scale>
        <p:origin x="-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69225" cy="68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629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69225" cy="4722813"/>
          </a:xfrm>
          <a:prstGeom prst="rect">
            <a:avLst/>
          </a:prstGeom>
        </p:spPr>
        <p:txBody>
          <a:bodyPr/>
          <a:lstStyle>
            <a:lvl1pPr>
              <a:buClr>
                <a:srgbClr val="FF2B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7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9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7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17 – </a:t>
            </a:r>
            <a:r>
              <a:rPr lang="en-US" sz="1000" baseline="0" dirty="0" smtClean="0"/>
              <a:t> ISIS Power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73" r:id="rId5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oleObject" Target="file:///C:\Users\dodh1\Documents\EPI-LO\mathcad\EMI%20analysis2.xmcd\Selection%2019%202853%20328%20294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5.emf"/><Relationship Id="rId9" Type="http://schemas.openxmlformats.org/officeDocument/2006/relationships/oleObject" Target="file:///C:\Users\dodh1\Documents\EPI-LO\mathcad\EMI%20analysis2.xmcd\Selection%2011%202158%20209%20220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Do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Power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EPI-Hi:</a:t>
            </a:r>
          </a:p>
          <a:p>
            <a:pPr lvl="1"/>
            <a:r>
              <a:rPr lang="en-US" dirty="0" smtClean="0"/>
              <a:t>Generate low voltages: +12V, +6V, +3.3V, +1.8V, +1.5V &amp; -6V</a:t>
            </a:r>
          </a:p>
          <a:p>
            <a:pPr lvl="1"/>
            <a:r>
              <a:rPr lang="en-US" dirty="0" smtClean="0"/>
              <a:t>Primary input current telemetry</a:t>
            </a:r>
          </a:p>
          <a:p>
            <a:pPr lvl="1"/>
            <a:r>
              <a:rPr lang="en-US" dirty="0" smtClean="0"/>
              <a:t>Temp sensor</a:t>
            </a:r>
          </a:p>
          <a:p>
            <a:pPr lvl="1"/>
            <a:r>
              <a:rPr lang="en-US" dirty="0" smtClean="0"/>
              <a:t>Provide path for </a:t>
            </a:r>
            <a:r>
              <a:rPr lang="en-US" dirty="0" smtClean="0"/>
              <a:t>heater voltage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EPI-Lo:</a:t>
            </a:r>
          </a:p>
          <a:p>
            <a:pPr lvl="1"/>
            <a:r>
              <a:rPr lang="en-US" dirty="0" smtClean="0"/>
              <a:t>Generate low voltages: +13V, +5V, +3.3V and +1.5V</a:t>
            </a:r>
          </a:p>
          <a:p>
            <a:pPr lvl="1"/>
            <a:r>
              <a:rPr lang="en-US" dirty="0" smtClean="0"/>
              <a:t>House keeping through ADC for primary input current, temperature, output currents and output voltages</a:t>
            </a:r>
          </a:p>
          <a:p>
            <a:pPr lvl="1"/>
            <a:r>
              <a:rPr lang="en-US" dirty="0" smtClean="0"/>
              <a:t>Generate high voltages and bias voltages to sensors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Requirements: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61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EPI-Hi</a:t>
            </a:r>
          </a:p>
          <a:p>
            <a:pPr lvl="1"/>
            <a:r>
              <a:rPr lang="en-US" dirty="0"/>
              <a:t>Input connector: MWDM2L-9SCBRR2-0.110-429</a:t>
            </a:r>
          </a:p>
          <a:p>
            <a:pPr lvl="1"/>
            <a:r>
              <a:rPr lang="en-US" dirty="0"/>
              <a:t>Output connector: 891-008-51PSBRT1T-429TH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/>
              <a:t>Input connector: </a:t>
            </a:r>
            <a:r>
              <a:rPr lang="en-US" dirty="0" smtClean="0"/>
              <a:t>MWDM_L-9SSMR</a:t>
            </a:r>
          </a:p>
          <a:p>
            <a:pPr lvl="1"/>
            <a:r>
              <a:rPr lang="en-US" dirty="0"/>
              <a:t>Inter board connector: </a:t>
            </a:r>
            <a:r>
              <a:rPr lang="en-US" dirty="0" smtClean="0"/>
              <a:t>891-008-51PSBRT1T-429</a:t>
            </a:r>
          </a:p>
          <a:p>
            <a:pPr lvl="1"/>
            <a:r>
              <a:rPr lang="en-US" dirty="0" err="1" smtClean="0"/>
              <a:t>Safing</a:t>
            </a:r>
            <a:r>
              <a:rPr lang="en-US" dirty="0" smtClean="0"/>
              <a:t> connector: 803-005-07M5-3EN</a:t>
            </a:r>
          </a:p>
          <a:p>
            <a:pPr lvl="1"/>
            <a:r>
              <a:rPr lang="en-US" dirty="0" smtClean="0"/>
              <a:t>Bias </a:t>
            </a:r>
            <a:r>
              <a:rPr lang="en-US" dirty="0"/>
              <a:t>voltage connector: </a:t>
            </a:r>
            <a:r>
              <a:rPr lang="en-US" dirty="0" smtClean="0"/>
              <a:t>09-9001-1</a:t>
            </a:r>
          </a:p>
          <a:p>
            <a:pPr lvl="1"/>
            <a:r>
              <a:rPr lang="en-US" dirty="0" smtClean="0"/>
              <a:t>High voltage: Pig tails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24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for EPI-Hi and EPI-Lo:</a:t>
            </a:r>
          </a:p>
          <a:p>
            <a:pPr lvl="1"/>
            <a:r>
              <a:rPr lang="en-US" dirty="0" smtClean="0"/>
              <a:t>Main converter is forward with resonant reset operating at 200kHz.  Efficiency is &gt;80%.</a:t>
            </a:r>
          </a:p>
          <a:p>
            <a:pPr lvl="1"/>
            <a:r>
              <a:rPr lang="en-US" dirty="0" smtClean="0"/>
              <a:t>Digital voltages are linear regulated</a:t>
            </a:r>
          </a:p>
          <a:p>
            <a:pPr lvl="1"/>
            <a:endParaRPr lang="en-US" dirty="0"/>
          </a:p>
          <a:p>
            <a:r>
              <a:rPr lang="en-US" dirty="0" smtClean="0"/>
              <a:t>EPI-Lo HVPS:</a:t>
            </a:r>
          </a:p>
          <a:p>
            <a:pPr lvl="1"/>
            <a:r>
              <a:rPr lang="en-US" dirty="0" smtClean="0"/>
              <a:t>Bulk high voltage is set at 3.5kV</a:t>
            </a:r>
          </a:p>
          <a:p>
            <a:pPr lvl="1"/>
            <a:r>
              <a:rPr lang="en-US" dirty="0" smtClean="0"/>
              <a:t>High voltages of up to 3.4kV are controlled through </a:t>
            </a:r>
            <a:r>
              <a:rPr lang="en-US" dirty="0" err="1" smtClean="0"/>
              <a:t>Optocouplers</a:t>
            </a:r>
            <a:endParaRPr lang="en-US" dirty="0" smtClean="0"/>
          </a:p>
          <a:p>
            <a:pPr lvl="1"/>
            <a:r>
              <a:rPr lang="en-US" dirty="0" smtClean="0"/>
              <a:t>Bias voltage is up to 200V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9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Output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53210"/>
              </p:ext>
            </p:extLst>
          </p:nvPr>
        </p:nvGraphicFramePr>
        <p:xfrm>
          <a:off x="974035" y="2362200"/>
          <a:ext cx="72555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13"/>
                <a:gridCol w="1451113"/>
                <a:gridCol w="1451113"/>
                <a:gridCol w="1451113"/>
                <a:gridCol w="1451113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+1.82V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+3.41V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46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Output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142585"/>
              </p:ext>
            </p:extLst>
          </p:nvPr>
        </p:nvGraphicFramePr>
        <p:xfrm>
          <a:off x="1083731" y="2057400"/>
          <a:ext cx="69967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56"/>
                <a:gridCol w="1399356"/>
                <a:gridCol w="1399356"/>
                <a:gridCol w="1399356"/>
                <a:gridCol w="139935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Voltages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3056467" y="3605742"/>
            <a:ext cx="3124200" cy="762000"/>
            <a:chOff x="2895600" y="3886200"/>
            <a:chExt cx="2883243" cy="914400"/>
          </a:xfrm>
        </p:grpSpPr>
        <p:sp>
          <p:nvSpPr>
            <p:cNvPr id="122" name="Rectangle 121"/>
            <p:cNvSpPr/>
            <p:nvPr/>
          </p:nvSpPr>
          <p:spPr>
            <a:xfrm>
              <a:off x="2895600" y="3886200"/>
              <a:ext cx="2883243" cy="914400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71783" y="3886200"/>
              <a:ext cx="2303078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132667" y="36819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2667" y="4291542"/>
            <a:ext cx="2438400" cy="152400"/>
          </a:xfrm>
          <a:prstGeom prst="rect">
            <a:avLst/>
          </a:prstGeom>
          <a:solidFill>
            <a:srgbClr val="DFC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Anode/Preamp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374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32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90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08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66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850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662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374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232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90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667" y="38343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MCP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1067" y="3986742"/>
            <a:ext cx="152400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961467" y="3910542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smtClean="0"/>
              <a:t>+</a:t>
            </a:r>
            <a:r>
              <a:rPr lang="en-US" sz="1050" dirty="0" smtClean="0"/>
              <a:t>29</a:t>
            </a:r>
            <a:r>
              <a:rPr lang="en-US" sz="1050" dirty="0" smtClean="0"/>
              <a:t>00V</a:t>
            </a:r>
            <a:endParaRPr lang="en-US" sz="1050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285067" y="4291542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298016" y="5352521"/>
            <a:ext cx="8382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HVPS Out +</a:t>
            </a:r>
            <a:r>
              <a:rPr lang="en-US" sz="1050" b="1" dirty="0" smtClean="0">
                <a:solidFill>
                  <a:srgbClr val="FF0000"/>
                </a:solidFill>
              </a:rPr>
              <a:t>3300V Max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 rot="10800000">
            <a:off x="5571067" y="3986742"/>
            <a:ext cx="304800" cy="306388"/>
            <a:chOff x="6858000" y="5334794"/>
            <a:chExt cx="457200" cy="457200"/>
          </a:xfrm>
        </p:grpSpPr>
        <p:cxnSp>
          <p:nvCxnSpPr>
            <p:cNvPr id="117" name="Straight Connector 116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694372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7019925" y="547692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10800000" flipV="1">
              <a:off x="6867525" y="547692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7248722" y="540092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71067" y="3681942"/>
            <a:ext cx="893763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69593" y="3480329"/>
            <a:ext cx="0" cy="998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961466" y="3605742"/>
            <a:ext cx="70484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+  900V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446867" y="2954867"/>
            <a:ext cx="685800" cy="381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09"/>
          <p:cNvGrpSpPr>
            <a:grpSpLocks/>
          </p:cNvGrpSpPr>
          <p:nvPr/>
        </p:nvGrpSpPr>
        <p:grpSpPr bwMode="auto">
          <a:xfrm>
            <a:off x="2613555" y="2292880"/>
            <a:ext cx="3033712" cy="1204912"/>
            <a:chOff x="4280271" y="3495368"/>
            <a:chExt cx="3102647" cy="697457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4877746" y="4190987"/>
              <a:ext cx="2436982" cy="183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4300074" y="3613316"/>
              <a:ext cx="621187" cy="5341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rc 115"/>
            <p:cNvSpPr/>
            <p:nvPr/>
          </p:nvSpPr>
          <p:spPr>
            <a:xfrm rot="1030116">
              <a:off x="4280271" y="3495368"/>
              <a:ext cx="3102647" cy="618430"/>
            </a:xfrm>
            <a:prstGeom prst="arc">
              <a:avLst>
                <a:gd name="adj1" fmla="val 10762462"/>
                <a:gd name="adj2" fmla="val 21408046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6317193" y="4378589"/>
            <a:ext cx="304800" cy="306388"/>
            <a:chOff x="6858000" y="5334794"/>
            <a:chExt cx="457200" cy="457200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 flipV="1">
            <a:off x="5571067" y="3183467"/>
            <a:ext cx="1371600" cy="1588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247467" y="4707467"/>
            <a:ext cx="1600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MCP Return is a ground reference at HVPS (allows MCP current measurement across resistor)</a:t>
            </a:r>
          </a:p>
        </p:txBody>
      </p:sp>
      <p:sp>
        <p:nvSpPr>
          <p:cNvPr id="34" name="Rectangle 33"/>
          <p:cNvSpPr/>
          <p:nvPr/>
        </p:nvSpPr>
        <p:spPr>
          <a:xfrm rot="3618110">
            <a:off x="2200804" y="3156480"/>
            <a:ext cx="873125" cy="114300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SSD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190068" y="4858279"/>
            <a:ext cx="1066800" cy="317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494867" y="429154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317987" y="4893733"/>
            <a:ext cx="304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714067" y="426667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 dirty="0"/>
              <a:t>900V (total diode drop)</a:t>
            </a:r>
            <a:endParaRPr lang="en-US" sz="700" b="1" dirty="0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266267" y="4091517"/>
            <a:ext cx="457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00" dirty="0"/>
              <a:t>1</a:t>
            </a:r>
            <a:r>
              <a:rPr lang="en-US" sz="700" dirty="0" smtClean="0"/>
              <a:t>00V</a:t>
            </a:r>
            <a:endParaRPr lang="en-US" sz="700" dirty="0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904067" y="4062942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+</a:t>
            </a:r>
            <a:r>
              <a:rPr lang="en-US" sz="1050" dirty="0" smtClean="0"/>
              <a:t>3000V</a:t>
            </a:r>
            <a:endParaRPr lang="en-US" sz="1050" dirty="0"/>
          </a:p>
        </p:txBody>
      </p:sp>
      <p:sp>
        <p:nvSpPr>
          <p:cNvPr id="41" name="Rectangle 187"/>
          <p:cNvSpPr>
            <a:spLocks noChangeArrowheads="1"/>
          </p:cNvSpPr>
          <p:nvPr/>
        </p:nvSpPr>
        <p:spPr bwMode="auto">
          <a:xfrm>
            <a:off x="3091392" y="235638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942667" y="3031067"/>
            <a:ext cx="838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70C0"/>
                </a:solidFill>
              </a:rPr>
              <a:t>1000V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303867" y="2116667"/>
            <a:ext cx="91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Grounded Foils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42067" y="2421467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804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946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5414699" y="3316023"/>
            <a:ext cx="334962" cy="222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09"/>
          <p:cNvGrpSpPr>
            <a:grpSpLocks/>
          </p:cNvGrpSpPr>
          <p:nvPr/>
        </p:nvGrpSpPr>
        <p:grpSpPr bwMode="auto">
          <a:xfrm rot="19265239">
            <a:off x="3556530" y="1795992"/>
            <a:ext cx="414337" cy="282575"/>
            <a:chOff x="5137840" y="3123557"/>
            <a:chExt cx="414514" cy="282404"/>
          </a:xfrm>
        </p:grpSpPr>
        <p:sp>
          <p:nvSpPr>
            <p:cNvPr id="106" name="Flowchart: Manual Operation 105"/>
            <p:cNvSpPr/>
            <p:nvPr/>
          </p:nvSpPr>
          <p:spPr>
            <a:xfrm rot="4300608">
              <a:off x="5216677" y="3110368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Flowchart: Manual Operation 106"/>
            <p:cNvSpPr/>
            <p:nvPr/>
          </p:nvSpPr>
          <p:spPr>
            <a:xfrm rot="4300608">
              <a:off x="5256711" y="3073769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6200000" flipV="1">
              <a:off x="5100943" y="3309103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87"/>
          <p:cNvGrpSpPr>
            <a:grpSpLocks/>
          </p:cNvGrpSpPr>
          <p:nvPr/>
        </p:nvGrpSpPr>
        <p:grpSpPr bwMode="auto">
          <a:xfrm rot="20902165">
            <a:off x="4832880" y="2196042"/>
            <a:ext cx="414337" cy="282575"/>
            <a:chOff x="5137840" y="3123557"/>
            <a:chExt cx="414514" cy="282404"/>
          </a:xfrm>
        </p:grpSpPr>
        <p:sp>
          <p:nvSpPr>
            <p:cNvPr id="103" name="Flowchart: Manual Operation 102"/>
            <p:cNvSpPr/>
            <p:nvPr/>
          </p:nvSpPr>
          <p:spPr>
            <a:xfrm rot="4300608">
              <a:off x="5213411" y="3109392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Flowchart: Manual Operation 103"/>
            <p:cNvSpPr/>
            <p:nvPr/>
          </p:nvSpPr>
          <p:spPr>
            <a:xfrm rot="4300608">
              <a:off x="5255076" y="306968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16200000" flipV="1">
              <a:off x="5100235" y="3307915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13"/>
          <p:cNvGrpSpPr>
            <a:grpSpLocks/>
          </p:cNvGrpSpPr>
          <p:nvPr/>
        </p:nvGrpSpPr>
        <p:grpSpPr bwMode="auto">
          <a:xfrm rot="19958582">
            <a:off x="4299480" y="1948392"/>
            <a:ext cx="414337" cy="282575"/>
            <a:chOff x="5137840" y="3123557"/>
            <a:chExt cx="414514" cy="282404"/>
          </a:xfrm>
        </p:grpSpPr>
        <p:sp>
          <p:nvSpPr>
            <p:cNvPr id="100" name="Flowchart: Manual Operation 99"/>
            <p:cNvSpPr/>
            <p:nvPr/>
          </p:nvSpPr>
          <p:spPr>
            <a:xfrm rot="4300608">
              <a:off x="5217393" y="311212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Flowchart: Manual Operation 100"/>
            <p:cNvSpPr/>
            <p:nvPr/>
          </p:nvSpPr>
          <p:spPr>
            <a:xfrm rot="4300608">
              <a:off x="5257313" y="307375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6200000" flipV="1">
              <a:off x="5100789" y="3309147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05"/>
          <p:cNvGrpSpPr>
            <a:grpSpLocks/>
          </p:cNvGrpSpPr>
          <p:nvPr/>
        </p:nvGrpSpPr>
        <p:grpSpPr bwMode="auto">
          <a:xfrm rot="17774870">
            <a:off x="2775480" y="1734080"/>
            <a:ext cx="414337" cy="280987"/>
            <a:chOff x="5137840" y="3123557"/>
            <a:chExt cx="414514" cy="282404"/>
          </a:xfrm>
        </p:grpSpPr>
        <p:sp>
          <p:nvSpPr>
            <p:cNvPr id="97" name="Flowchart: Manual Operation 96"/>
            <p:cNvSpPr/>
            <p:nvPr/>
          </p:nvSpPr>
          <p:spPr>
            <a:xfrm rot="4300608">
              <a:off x="5215280" y="3108433"/>
              <a:ext cx="282405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Flowchart: Manual Operation 97"/>
            <p:cNvSpPr/>
            <p:nvPr/>
          </p:nvSpPr>
          <p:spPr>
            <a:xfrm rot="4300608">
              <a:off x="5255585" y="3073802"/>
              <a:ext cx="180292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5099688" y="3310340"/>
              <a:ext cx="116471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88"/>
          <p:cNvGrpSpPr>
            <a:grpSpLocks/>
          </p:cNvGrpSpPr>
          <p:nvPr/>
        </p:nvGrpSpPr>
        <p:grpSpPr bwMode="auto">
          <a:xfrm rot="21161976">
            <a:off x="5521855" y="2675467"/>
            <a:ext cx="414337" cy="282575"/>
            <a:chOff x="5137840" y="3123557"/>
            <a:chExt cx="414514" cy="282404"/>
          </a:xfrm>
        </p:grpSpPr>
        <p:sp>
          <p:nvSpPr>
            <p:cNvPr id="94" name="Flowchart: Manual Operation 93"/>
            <p:cNvSpPr/>
            <p:nvPr/>
          </p:nvSpPr>
          <p:spPr>
            <a:xfrm rot="4300608">
              <a:off x="5212962" y="311025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Flowchart: Manual Operation 94"/>
            <p:cNvSpPr/>
            <p:nvPr/>
          </p:nvSpPr>
          <p:spPr>
            <a:xfrm rot="4300608">
              <a:off x="5255816" y="306962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V="1">
              <a:off x="5101022" y="3308374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>
            <a:endCxn id="98" idx="2"/>
          </p:cNvCxnSpPr>
          <p:nvPr/>
        </p:nvCxnSpPr>
        <p:spPr>
          <a:xfrm flipV="1">
            <a:off x="2142067" y="2081742"/>
            <a:ext cx="825500" cy="3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99067" y="1811867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Collimators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37267" y="1811867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21"/>
          <p:cNvGrpSpPr>
            <a:grpSpLocks/>
          </p:cNvGrpSpPr>
          <p:nvPr/>
        </p:nvGrpSpPr>
        <p:grpSpPr bwMode="auto">
          <a:xfrm>
            <a:off x="6317193" y="4132527"/>
            <a:ext cx="304800" cy="306388"/>
            <a:chOff x="6858000" y="5334794"/>
            <a:chExt cx="457200" cy="45720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21"/>
          <p:cNvGrpSpPr>
            <a:grpSpLocks/>
          </p:cNvGrpSpPr>
          <p:nvPr/>
        </p:nvGrpSpPr>
        <p:grpSpPr bwMode="auto">
          <a:xfrm>
            <a:off x="6317193" y="4589727"/>
            <a:ext cx="304800" cy="306388"/>
            <a:chOff x="6858000" y="5334794"/>
            <a:chExt cx="457200" cy="45720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476870" y="5046926"/>
            <a:ext cx="396080" cy="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637867" y="5164667"/>
            <a:ext cx="838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FF0000"/>
                </a:solidFill>
              </a:rPr>
              <a:t>MCP return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6136216" y="2262793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err="1"/>
              <a:t>Tecan</a:t>
            </a:r>
            <a:r>
              <a:rPr lang="en-US" sz="1050" dirty="0"/>
              <a:t> Grid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647267" y="2527508"/>
            <a:ext cx="674688" cy="88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893615">
            <a:off x="3523192" y="2145242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276110">
            <a:off x="4183592" y="2286530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 rot="2023617">
            <a:off x="4663017" y="247861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 rot="3794784">
            <a:off x="5351992" y="2918355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Straight Connector 76"/>
          <p:cNvCxnSpPr>
            <a:stCxn id="74" idx="1"/>
            <a:endCxn id="74" idx="3"/>
          </p:cNvCxnSpPr>
          <p:nvPr/>
        </p:nvCxnSpPr>
        <p:spPr bwMode="auto">
          <a:xfrm rot="10800000" flipH="1" flipV="1">
            <a:off x="4191530" y="2291292"/>
            <a:ext cx="219075" cy="857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811040">
            <a:off x="2835805" y="214206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9" name="Straight Connector 78"/>
          <p:cNvCxnSpPr>
            <a:stCxn id="75" idx="1"/>
          </p:cNvCxnSpPr>
          <p:nvPr/>
        </p:nvCxnSpPr>
        <p:spPr bwMode="auto">
          <a:xfrm rot="10800000" flipH="1" flipV="1">
            <a:off x="4683655" y="2461155"/>
            <a:ext cx="201612" cy="11271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5342467" y="2878667"/>
            <a:ext cx="201613" cy="1889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1"/>
          </p:cNvCxnSpPr>
          <p:nvPr/>
        </p:nvCxnSpPr>
        <p:spPr bwMode="auto">
          <a:xfrm rot="10800000" flipH="1" flipV="1">
            <a:off x="3527955" y="2162705"/>
            <a:ext cx="290512" cy="3016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1"/>
            <a:endCxn id="78" idx="3"/>
          </p:cNvCxnSpPr>
          <p:nvPr/>
        </p:nvCxnSpPr>
        <p:spPr bwMode="auto">
          <a:xfrm rot="10800000" flipH="1">
            <a:off x="2838980" y="2162705"/>
            <a:ext cx="228600" cy="5397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1"/>
          <p:cNvGrpSpPr>
            <a:grpSpLocks/>
          </p:cNvGrpSpPr>
          <p:nvPr/>
        </p:nvGrpSpPr>
        <p:grpSpPr bwMode="auto">
          <a:xfrm>
            <a:off x="6312430" y="3173941"/>
            <a:ext cx="304800" cy="306388"/>
            <a:chOff x="6858000" y="5334794"/>
            <a:chExt cx="457200" cy="457200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6509810" y="3213365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100V</a:t>
            </a:r>
            <a:endParaRPr lang="en-US" sz="800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6256867" y="2724680"/>
            <a:ext cx="0" cy="2188103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999567" y="4912783"/>
            <a:ext cx="1257300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4999567" y="4912783"/>
            <a:ext cx="8467" cy="1498599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6256867" y="2722563"/>
            <a:ext cx="1934633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254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HVPS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45285"/>
              </p:ext>
            </p:extLst>
          </p:nvPr>
        </p:nvGraphicFramePr>
        <p:xfrm>
          <a:off x="1083734" y="2057400"/>
          <a:ext cx="68156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6"/>
                <a:gridCol w="1703916"/>
                <a:gridCol w="1703916"/>
                <a:gridCol w="170391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Output 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20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HVPS Current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range: 0uA to 125uA</a:t>
            </a:r>
          </a:p>
          <a:p>
            <a:r>
              <a:rPr lang="en-US" dirty="0" smtClean="0"/>
              <a:t>Control granularity: &lt;1uA</a:t>
            </a:r>
          </a:p>
          <a:p>
            <a:r>
              <a:rPr lang="en-US" dirty="0" smtClean="0"/>
              <a:t>Response time: &lt;1ms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Transformer: primary and 3.3V winding is well isolated</a:t>
            </a:r>
          </a:p>
          <a:p>
            <a:r>
              <a:rPr lang="en-US" dirty="0" smtClean="0"/>
              <a:t>+3.3V is linear regulated from +3.6V</a:t>
            </a:r>
          </a:p>
          <a:p>
            <a:r>
              <a:rPr lang="en-US" dirty="0" smtClean="0"/>
              <a:t>Linear pass transistor is rated for 100V</a:t>
            </a:r>
          </a:p>
          <a:p>
            <a:r>
              <a:rPr lang="en-US" dirty="0" smtClean="0"/>
              <a:t>Preliminary thermal analysis shows </a:t>
            </a:r>
            <a:r>
              <a:rPr lang="en-US" dirty="0" smtClean="0"/>
              <a:t>33°C </a:t>
            </a:r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Fault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1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Analysis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760" y="1124744"/>
            <a:ext cx="3726160" cy="5256584"/>
          </a:xfrm>
        </p:spPr>
        <p:txBody>
          <a:bodyPr/>
          <a:lstStyle/>
          <a:p>
            <a:r>
              <a:rPr lang="en-US" dirty="0" smtClean="0"/>
              <a:t>Ran two cases: 4 </a:t>
            </a:r>
            <a:r>
              <a:rPr lang="en-US" dirty="0" err="1" smtClean="0"/>
              <a:t>oz</a:t>
            </a:r>
            <a:r>
              <a:rPr lang="en-US" dirty="0" smtClean="0"/>
              <a:t> and 6 </a:t>
            </a:r>
            <a:r>
              <a:rPr lang="en-US" dirty="0" err="1" smtClean="0"/>
              <a:t>oz</a:t>
            </a:r>
            <a:r>
              <a:rPr lang="en-US" dirty="0" smtClean="0"/>
              <a:t> Cu in PWB</a:t>
            </a:r>
          </a:p>
          <a:p>
            <a:r>
              <a:rPr lang="en-US" dirty="0" smtClean="0"/>
              <a:t>Thermal contours similar, one plot shown with two contour levels for </a:t>
            </a:r>
            <a:r>
              <a:rPr lang="en-US" dirty="0" err="1" smtClean="0"/>
              <a:t>ea</a:t>
            </a:r>
            <a:r>
              <a:rPr lang="en-US" dirty="0" smtClean="0"/>
              <a:t> PWB case</a:t>
            </a:r>
          </a:p>
          <a:p>
            <a:r>
              <a:rPr lang="en-US" dirty="0" smtClean="0"/>
              <a:t>TO-254 temps for 4oz</a:t>
            </a:r>
          </a:p>
          <a:p>
            <a:pPr lvl="1"/>
            <a:r>
              <a:rPr lang="en-US" dirty="0" smtClean="0"/>
              <a:t>Junction = 46.6°C</a:t>
            </a:r>
          </a:p>
          <a:p>
            <a:pPr lvl="1"/>
            <a:r>
              <a:rPr lang="en-US" dirty="0" smtClean="0"/>
              <a:t>Case = 27.0°C</a:t>
            </a:r>
          </a:p>
          <a:p>
            <a:r>
              <a:rPr lang="en-US" dirty="0" smtClean="0"/>
              <a:t>TO-254 </a:t>
            </a:r>
            <a:r>
              <a:rPr lang="en-US" dirty="0"/>
              <a:t>temps for </a:t>
            </a:r>
            <a:r>
              <a:rPr lang="en-US" dirty="0" smtClean="0"/>
              <a:t>6oz</a:t>
            </a:r>
            <a:endParaRPr lang="en-US" dirty="0"/>
          </a:p>
          <a:p>
            <a:pPr lvl="1"/>
            <a:r>
              <a:rPr lang="en-US" dirty="0"/>
              <a:t>Junction = </a:t>
            </a:r>
            <a:r>
              <a:rPr lang="en-US" dirty="0" smtClean="0"/>
              <a:t>32.8°C</a:t>
            </a:r>
            <a:endParaRPr lang="en-US" dirty="0"/>
          </a:p>
          <a:p>
            <a:pPr lvl="1"/>
            <a:r>
              <a:rPr lang="en-US" dirty="0"/>
              <a:t>Case = </a:t>
            </a:r>
            <a:r>
              <a:rPr lang="en-US" dirty="0" smtClean="0"/>
              <a:t>13.2°C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66" y="1586322"/>
            <a:ext cx="4124399" cy="411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02" y="1405347"/>
            <a:ext cx="601113" cy="500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26" y="1405347"/>
            <a:ext cx="577174" cy="49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9898" y="1125644"/>
            <a:ext cx="643831" cy="295466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 anchor="ctr" anchorCtr="1">
            <a:spAutoFit/>
          </a:bodyPr>
          <a:lstStyle/>
          <a:p>
            <a:r>
              <a:rPr lang="en-US" dirty="0" smtClean="0"/>
              <a:t>4oz Cu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23063" y="1109881"/>
            <a:ext cx="749437" cy="295466"/>
          </a:xfrm>
          <a:prstGeom prst="rect">
            <a:avLst/>
          </a:prstGeom>
          <a:solidFill>
            <a:schemeClr val="bg1"/>
          </a:solidFill>
        </p:spPr>
        <p:txBody>
          <a:bodyPr wrap="none" lIns="9144" tIns="9144" rIns="9144" bIns="9144" rtlCol="0" anchor="ctr" anchorCtr="1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oz </a:t>
            </a:r>
            <a:r>
              <a:rPr lang="en-US" dirty="0" smtClean="0"/>
              <a:t>Cu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13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and EPI-Hi LVPS </a:t>
            </a:r>
          </a:p>
          <a:p>
            <a:pPr lvl="1"/>
            <a:r>
              <a:rPr lang="en-US" dirty="0" smtClean="0"/>
              <a:t>Power requirements</a:t>
            </a:r>
          </a:p>
          <a:p>
            <a:pPr lvl="1"/>
            <a:r>
              <a:rPr lang="en-US" dirty="0" smtClean="0"/>
              <a:t>Block diagrams</a:t>
            </a:r>
          </a:p>
          <a:p>
            <a:pPr lvl="1"/>
            <a:r>
              <a:rPr lang="en-US" dirty="0" smtClean="0"/>
              <a:t>Circuit topologies and descriptions</a:t>
            </a:r>
          </a:p>
          <a:p>
            <a:pPr lvl="1"/>
            <a:r>
              <a:rPr lang="en-US" dirty="0" smtClean="0"/>
              <a:t>Circuit margins</a:t>
            </a:r>
          </a:p>
          <a:p>
            <a:pPr lvl="1"/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Thermal management</a:t>
            </a:r>
          </a:p>
          <a:p>
            <a:r>
              <a:rPr lang="en-US" dirty="0" smtClean="0"/>
              <a:t>Plans for testing including bench checkout equipment  </a:t>
            </a:r>
          </a:p>
          <a:p>
            <a:r>
              <a:rPr lang="en-US" dirty="0" smtClean="0"/>
              <a:t>Maturity of the design (BB testing, design, analysis completed)</a:t>
            </a:r>
          </a:p>
          <a:p>
            <a:r>
              <a:rPr lang="en-US" dirty="0" smtClean="0"/>
              <a:t>Preliminary parts lists and any special testing required</a:t>
            </a:r>
          </a:p>
          <a:p>
            <a:r>
              <a:rPr lang="en-US" dirty="0" smtClean="0"/>
              <a:t>Summary and follow-up from peer review held prior to the instrument PDR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Package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3" y="1501253"/>
            <a:ext cx="6096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5778273" y="187379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55499" y="1510862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Shields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014834" y="3320456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9041" y="2316924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930672" y="255702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9041" y="3000154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Shields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67234" y="3948253"/>
            <a:ext cx="736979" cy="6277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37268" y="3634354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Chassis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8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Packaging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11" y="1313662"/>
            <a:ext cx="4185572" cy="32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71" y="2454260"/>
            <a:ext cx="4454355" cy="344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9111" y="3990594"/>
            <a:ext cx="4025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Packaged in octagon frame</a:t>
            </a:r>
          </a:p>
          <a:p>
            <a:endParaRPr lang="en-US" dirty="0" smtClean="0"/>
          </a:p>
          <a:p>
            <a:r>
              <a:rPr lang="en-US" dirty="0" smtClean="0"/>
              <a:t>Stiffener goes across the board</a:t>
            </a:r>
          </a:p>
          <a:p>
            <a:endParaRPr lang="en-US" dirty="0" smtClean="0"/>
          </a:p>
          <a:p>
            <a:r>
              <a:rPr lang="en-US" dirty="0" smtClean="0"/>
              <a:t>Power dissipation is estimated &lt;1.5W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011122" y="5043157"/>
            <a:ext cx="235839" cy="56607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36569" y="56501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Safing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246961" y="2743200"/>
            <a:ext cx="132650" cy="1000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8793" y="240840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Interconnect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7514548" y="4861867"/>
            <a:ext cx="578574" cy="4643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03835" y="52920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98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Board Layout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8" y="1419367"/>
            <a:ext cx="6608521" cy="490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069541" y="4667534"/>
            <a:ext cx="887104" cy="57320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13846" y="42982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00501" y="3234519"/>
            <a:ext cx="1050878" cy="109182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535" y="285153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26324" y="1708244"/>
            <a:ext cx="887104" cy="57320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726871" y="1242367"/>
            <a:ext cx="887104" cy="179383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99953" y="105003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Shield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5148" y="144893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</a:p>
          <a:p>
            <a:r>
              <a:rPr lang="en-US" dirty="0" smtClean="0"/>
              <a:t>Shield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64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62" y="1002613"/>
            <a:ext cx="50196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Board </a:t>
            </a: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473958" y="2284737"/>
            <a:ext cx="1692323" cy="4503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507" y="2085581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LVPS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14699" y="2278334"/>
            <a:ext cx="1050877" cy="80606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1421" y="190900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41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defRPr/>
            </a:pPr>
            <a:r>
              <a:rPr lang="en-US" dirty="0"/>
              <a:t>Follows APL Manufacturing Flow, these are significant highlights</a:t>
            </a:r>
          </a:p>
          <a:p>
            <a:pPr marL="577850" lvl="1">
              <a:defRPr/>
            </a:pPr>
            <a:r>
              <a:rPr lang="en-US" sz="2000" dirty="0"/>
              <a:t>Populate Passive </a:t>
            </a:r>
            <a:r>
              <a:rPr lang="en-US" sz="2000" dirty="0" smtClean="0"/>
              <a:t>Components with Automatic Measurement.</a:t>
            </a:r>
            <a:endParaRPr lang="en-US" sz="2000" dirty="0"/>
          </a:p>
          <a:p>
            <a:pPr marL="577850" lvl="1">
              <a:defRPr/>
            </a:pPr>
            <a:r>
              <a:rPr lang="en-US" sz="2000" dirty="0" smtClean="0"/>
              <a:t>Populate </a:t>
            </a:r>
            <a:r>
              <a:rPr lang="en-US" sz="2000" dirty="0"/>
              <a:t>Actives and Install Known Tailors or Tailor Flags</a:t>
            </a:r>
          </a:p>
          <a:p>
            <a:pPr marL="577850" lvl="1">
              <a:defRPr/>
            </a:pPr>
            <a:r>
              <a:rPr lang="en-US" sz="2000" dirty="0"/>
              <a:t>Install into Flight Frame </a:t>
            </a:r>
            <a:endParaRPr lang="en-US" sz="2000" dirty="0" smtClean="0"/>
          </a:p>
          <a:p>
            <a:pPr marL="577850" lvl="1">
              <a:defRPr/>
            </a:pPr>
            <a:r>
              <a:rPr lang="en-US" sz="2000" dirty="0" smtClean="0"/>
              <a:t>Execute </a:t>
            </a:r>
            <a:r>
              <a:rPr lang="en-US" sz="2000" dirty="0"/>
              <a:t>Test Procedure to Test and Tailor Entire Board</a:t>
            </a:r>
          </a:p>
          <a:p>
            <a:pPr marL="577850" lvl="1">
              <a:defRPr/>
            </a:pPr>
            <a:r>
              <a:rPr lang="en-US" sz="2000" dirty="0"/>
              <a:t>ESS Testing</a:t>
            </a:r>
          </a:p>
          <a:p>
            <a:pPr marL="577850" lvl="1">
              <a:defRPr/>
            </a:pPr>
            <a:r>
              <a:rPr lang="en-US" sz="2000" dirty="0"/>
              <a:t>Execute Functional Test Procedure</a:t>
            </a:r>
          </a:p>
          <a:p>
            <a:pPr marL="577850" lvl="1">
              <a:defRPr/>
            </a:pPr>
            <a:r>
              <a:rPr lang="en-US" sz="2000" dirty="0"/>
              <a:t>Photograph and </a:t>
            </a:r>
            <a:r>
              <a:rPr lang="en-US" sz="2000" dirty="0" smtClean="0"/>
              <a:t>Conformal </a:t>
            </a:r>
            <a:r>
              <a:rPr lang="en-US" sz="2000" dirty="0"/>
              <a:t>Coat</a:t>
            </a:r>
          </a:p>
          <a:p>
            <a:pPr marL="577850" lvl="1">
              <a:defRPr/>
            </a:pPr>
            <a:r>
              <a:rPr lang="en-US" sz="2000" dirty="0"/>
              <a:t>Execute Test Procedure to Calibrate and Characterize Board (over temperature)</a:t>
            </a:r>
          </a:p>
          <a:p>
            <a:pPr marL="577850" lvl="1">
              <a:defRPr/>
            </a:pPr>
            <a:r>
              <a:rPr lang="en-US" sz="2000" dirty="0"/>
              <a:t>Release to Next Assembly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15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 </a:t>
            </a:r>
            <a:r>
              <a:rPr lang="en-US" dirty="0" err="1" smtClean="0"/>
              <a:t>Testings</a:t>
            </a:r>
            <a:endParaRPr lang="en-US" dirty="0"/>
          </a:p>
        </p:txBody>
      </p:sp>
      <p:pic>
        <p:nvPicPr>
          <p:cNvPr id="2050" name="Picture 2" descr="E:\3vb4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9" y="2056319"/>
            <a:ext cx="4007944" cy="30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rain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82" y="2056319"/>
            <a:ext cx="4068535" cy="30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9289" y="5186972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7149" y="5208487"/>
            <a:ext cx="209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Transformer Reset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1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Regulation and Efficiency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86884"/>
              </p:ext>
            </p:extLst>
          </p:nvPr>
        </p:nvGraphicFramePr>
        <p:xfrm>
          <a:off x="977462" y="1639612"/>
          <a:ext cx="7157544" cy="36260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89386"/>
                <a:gridCol w="1789386"/>
                <a:gridCol w="1789386"/>
                <a:gridCol w="1789386"/>
              </a:tblGrid>
              <a:tr h="7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Load(A)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Regulation(V)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Power(W)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1.53V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</a:t>
                      </a:r>
                      <a:r>
                        <a:rPr lang="en-US" sz="2000" u="none" strike="noStrike" dirty="0" smtClean="0">
                          <a:effectLst/>
                        </a:rPr>
                        <a:t>3.41V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0.287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3.69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0.9758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+6V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2.01786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+12V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11.98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0.19168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2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-6V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0.0714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input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4.452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161" y="5649603"/>
            <a:ext cx="7231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*+3.41V shown </a:t>
            </a:r>
            <a:r>
              <a:rPr lang="en-US" dirty="0" err="1" smtClean="0"/>
              <a:t>preregulated</a:t>
            </a:r>
            <a:r>
              <a:rPr lang="en-US" dirty="0" smtClean="0"/>
              <a:t>.  Efficiency is calculated using +3.4V.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 smtClean="0"/>
              <a:t>+3.41V and +1.82V linear regulator have same design as +1.53V.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38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EMI completed</a:t>
            </a:r>
          </a:p>
          <a:p>
            <a:r>
              <a:rPr lang="en-US" dirty="0" smtClean="0"/>
              <a:t>Worst Case analysis for digital voltages completed: ±2.3%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94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5" y="225287"/>
            <a:ext cx="8226287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Voltage Regulation WCA Method and Assumptions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5344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WCA Method</a:t>
            </a:r>
          </a:p>
          <a:p>
            <a:pPr lvl="1"/>
            <a:r>
              <a:rPr lang="en-US" sz="1800" dirty="0" smtClean="0"/>
              <a:t>Extreme Value Analysis in </a:t>
            </a:r>
            <a:r>
              <a:rPr lang="en-US" sz="1800" dirty="0" err="1" smtClean="0"/>
              <a:t>Mathcad</a:t>
            </a:r>
            <a:endParaRPr lang="en-US" sz="1800" dirty="0" smtClean="0"/>
          </a:p>
          <a:p>
            <a:r>
              <a:rPr lang="en-US" dirty="0" smtClean="0"/>
              <a:t>Temperature Range</a:t>
            </a:r>
          </a:p>
          <a:p>
            <a:pPr lvl="1"/>
            <a:r>
              <a:rPr lang="en-US" sz="1800" dirty="0" smtClean="0"/>
              <a:t>-20C to +65C operational</a:t>
            </a:r>
          </a:p>
          <a:p>
            <a:r>
              <a:rPr lang="en-US" dirty="0" smtClean="0"/>
              <a:t>Resistors Variation</a:t>
            </a:r>
          </a:p>
          <a:p>
            <a:pPr lvl="1"/>
            <a:r>
              <a:rPr lang="en-US" sz="1800" dirty="0" smtClean="0"/>
              <a:t>K resistors are 100 </a:t>
            </a:r>
            <a:r>
              <a:rPr lang="en-US" sz="1800" dirty="0" err="1" smtClean="0"/>
              <a:t>ppm</a:t>
            </a:r>
            <a:r>
              <a:rPr lang="en-US" sz="1800" dirty="0" smtClean="0"/>
              <a:t> (0.8%) + 1% initial tolerance + 2% Aging ≈ 4%</a:t>
            </a:r>
          </a:p>
          <a:p>
            <a:pPr lvl="1"/>
            <a:r>
              <a:rPr lang="en-US" sz="1800" dirty="0" smtClean="0"/>
              <a:t>E resistors are 25 </a:t>
            </a:r>
            <a:r>
              <a:rPr lang="en-US" sz="1800" dirty="0" err="1" smtClean="0"/>
              <a:t>ppm</a:t>
            </a:r>
            <a:r>
              <a:rPr lang="en-US" sz="1800" dirty="0" smtClean="0"/>
              <a:t> (0.2%) + 0.1% initial tolerance + 1% Aging ≈ 1.3%</a:t>
            </a:r>
          </a:p>
          <a:p>
            <a:pPr lvl="1"/>
            <a:r>
              <a:rPr lang="en-US" sz="1800" dirty="0" smtClean="0"/>
              <a:t>Z resistor are 5ppm(0.04%)+ 0.01% initial tolerance 0.16% Aging ≈ 0.2%</a:t>
            </a:r>
          </a:p>
          <a:p>
            <a:r>
              <a:rPr lang="en-US" dirty="0" smtClean="0"/>
              <a:t>RH1078</a:t>
            </a:r>
          </a:p>
          <a:p>
            <a:pPr lvl="1"/>
            <a:r>
              <a:rPr lang="en-US" sz="1800" dirty="0" smtClean="0"/>
              <a:t>100Krad data from datasheet</a:t>
            </a:r>
          </a:p>
          <a:p>
            <a:r>
              <a:rPr lang="en-US" dirty="0" smtClean="0"/>
              <a:t>PWM5302S</a:t>
            </a:r>
          </a:p>
          <a:p>
            <a:pPr lvl="1"/>
            <a:r>
              <a:rPr lang="en-US" sz="1800" dirty="0" smtClean="0"/>
              <a:t>100Krad data from datasheet</a:t>
            </a:r>
          </a:p>
        </p:txBody>
      </p:sp>
    </p:spTree>
    <p:extLst>
      <p:ext uri="{BB962C8B-B14F-4D97-AF65-F5344CB8AC3E}">
        <p14:creationId xmlns:p14="http://schemas.microsoft.com/office/powerpoint/2010/main" val="2250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EMI Analysis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615" y="3180309"/>
            <a:ext cx="278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Discrete Time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3489" y="3083343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CFFT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9" y="3641975"/>
            <a:ext cx="3202929" cy="24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76" y="3716697"/>
            <a:ext cx="308500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4264" y="606789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CE03 Limit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6917" y="6067897"/>
            <a:ext cx="189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EMI Filter Attenuation</a:t>
            </a:r>
            <a:endParaRPr lang="en-U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" y="1509390"/>
            <a:ext cx="3068791" cy="16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509390"/>
            <a:ext cx="3622690" cy="1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00081"/>
              </p:ext>
            </p:extLst>
          </p:nvPr>
        </p:nvGraphicFramePr>
        <p:xfrm>
          <a:off x="3271076" y="4016736"/>
          <a:ext cx="2943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Mathcad" r:id="rId7" imgW="2943360" imgH="838080" progId="Mathcad">
                  <p:link updateAutomatic="1"/>
                </p:oleObj>
              </mc:Choice>
              <mc:Fallback>
                <p:oleObj name="Mathcad" r:id="rId7" imgW="2943360" imgH="838080" progId="Mathcad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1076" y="4016736"/>
                        <a:ext cx="29432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0371"/>
              </p:ext>
            </p:extLst>
          </p:nvPr>
        </p:nvGraphicFramePr>
        <p:xfrm>
          <a:off x="3278717" y="3627980"/>
          <a:ext cx="18859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Mathcad" r:id="rId9" imgW="1886040" imgH="447840" progId="Mathcad">
                  <p:link updateAutomatic="1"/>
                </p:oleObj>
              </mc:Choice>
              <mc:Fallback>
                <p:oleObj name="Mathcad" r:id="rId9" imgW="1886040" imgH="447840" progId="Mathcad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8717" y="3627980"/>
                        <a:ext cx="18859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47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Electronics Overview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60060" y="1187355"/>
            <a:ext cx="6617103" cy="5016121"/>
            <a:chOff x="1160060" y="1078172"/>
            <a:chExt cx="6617103" cy="501612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362" y="1078172"/>
              <a:ext cx="6380801" cy="5016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1160060" y="4476466"/>
              <a:ext cx="1282889" cy="464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801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are rad-hard to 100krad</a:t>
            </a:r>
          </a:p>
          <a:p>
            <a:r>
              <a:rPr lang="en-US" dirty="0" smtClean="0"/>
              <a:t>No parts concerns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0550" y="4351635"/>
            <a:ext cx="5609228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 table of parts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5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</a:t>
            </a:r>
          </a:p>
          <a:p>
            <a:pPr lvl="1"/>
            <a:r>
              <a:rPr lang="en-US" dirty="0" smtClean="0"/>
              <a:t>EM PCB Fabricated</a:t>
            </a:r>
          </a:p>
          <a:p>
            <a:r>
              <a:rPr lang="en-US" dirty="0" smtClean="0"/>
              <a:t>EPI-Lo</a:t>
            </a:r>
          </a:p>
          <a:p>
            <a:pPr lvl="1"/>
            <a:r>
              <a:rPr lang="en-US" dirty="0" smtClean="0"/>
              <a:t>EM Placement completed</a:t>
            </a:r>
          </a:p>
          <a:p>
            <a:pPr lvl="1"/>
            <a:r>
              <a:rPr lang="en-US" dirty="0" smtClean="0"/>
              <a:t>EM Board is in layout phase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5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</a:t>
            </a:r>
            <a:endParaRPr lang="en-US" dirty="0" smtClean="0"/>
          </a:p>
          <a:p>
            <a:pPr lvl="1"/>
            <a:r>
              <a:rPr lang="en-US" dirty="0" smtClean="0"/>
              <a:t>Complete testing </a:t>
            </a:r>
            <a:r>
              <a:rPr lang="en-US" dirty="0" smtClean="0"/>
              <a:t>EM</a:t>
            </a:r>
            <a:endParaRPr lang="en-US" dirty="0" smtClean="0"/>
          </a:p>
          <a:p>
            <a:pPr lvl="1"/>
            <a:r>
              <a:rPr lang="en-US" dirty="0" smtClean="0"/>
              <a:t>Fabricate </a:t>
            </a:r>
            <a:r>
              <a:rPr lang="en-US" dirty="0" smtClean="0"/>
              <a:t>flight</a:t>
            </a:r>
            <a:endParaRPr lang="en-US" dirty="0" smtClean="0"/>
          </a:p>
          <a:p>
            <a:r>
              <a:rPr lang="en-US" dirty="0" smtClean="0"/>
              <a:t>EPI-Lo</a:t>
            </a:r>
            <a:endParaRPr lang="en-US" dirty="0" smtClean="0"/>
          </a:p>
          <a:p>
            <a:pPr lvl="1"/>
            <a:r>
              <a:rPr lang="en-US" dirty="0" smtClean="0"/>
              <a:t>Fabricate and completing testing EM</a:t>
            </a:r>
            <a:endParaRPr lang="en-US" dirty="0" smtClean="0"/>
          </a:p>
          <a:p>
            <a:pPr lvl="1"/>
            <a:r>
              <a:rPr lang="en-US" dirty="0" smtClean="0"/>
              <a:t>Fabricate </a:t>
            </a:r>
            <a:r>
              <a:rPr lang="en-US" dirty="0" smtClean="0"/>
              <a:t>flight</a:t>
            </a:r>
            <a:endParaRPr lang="en-US" dirty="0" smtClean="0"/>
          </a:p>
          <a:p>
            <a:r>
              <a:rPr lang="en-US" dirty="0" smtClean="0"/>
              <a:t>Finalize </a:t>
            </a:r>
            <a:r>
              <a:rPr lang="en-US" dirty="0" smtClean="0"/>
              <a:t>all documentation and procedures for flight build</a:t>
            </a:r>
          </a:p>
          <a:p>
            <a:r>
              <a:rPr lang="en-US" dirty="0" smtClean="0"/>
              <a:t>Build, tailor, calibrate, and qualify flight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LVPS: May 2013</a:t>
            </a:r>
          </a:p>
          <a:p>
            <a:r>
              <a:rPr lang="en-US" dirty="0" smtClean="0"/>
              <a:t>EPI-Lo Power: Aug 2013</a:t>
            </a:r>
          </a:p>
          <a:p>
            <a:r>
              <a:rPr lang="en-US" dirty="0" smtClean="0"/>
              <a:t>Major Action Items:</a:t>
            </a:r>
          </a:p>
          <a:p>
            <a:pPr lvl="1"/>
            <a:r>
              <a:rPr lang="en-US" dirty="0" smtClean="0"/>
              <a:t>EPI-Hi:</a:t>
            </a:r>
          </a:p>
          <a:p>
            <a:pPr lvl="2"/>
            <a:r>
              <a:rPr lang="en-US" dirty="0" smtClean="0"/>
              <a:t>Shielding over switching circuits</a:t>
            </a:r>
          </a:p>
          <a:p>
            <a:pPr lvl="2"/>
            <a:r>
              <a:rPr lang="en-US" dirty="0" smtClean="0"/>
              <a:t>Output loads</a:t>
            </a:r>
          </a:p>
          <a:p>
            <a:pPr lvl="2"/>
            <a:r>
              <a:rPr lang="en-US" dirty="0" smtClean="0"/>
              <a:t>Output regulations</a:t>
            </a:r>
          </a:p>
          <a:p>
            <a:pPr lvl="1"/>
            <a:r>
              <a:rPr lang="en-US" dirty="0" smtClean="0"/>
              <a:t>EPI-Lo:</a:t>
            </a:r>
          </a:p>
          <a:p>
            <a:pPr lvl="2"/>
            <a:r>
              <a:rPr lang="en-US" dirty="0" smtClean="0"/>
              <a:t>MCP voltage accuracy</a:t>
            </a:r>
          </a:p>
          <a:p>
            <a:pPr lvl="2"/>
            <a:r>
              <a:rPr lang="en-US" dirty="0" smtClean="0"/>
              <a:t>LVDS fault mitigation</a:t>
            </a:r>
          </a:p>
          <a:p>
            <a:pPr lvl="2"/>
            <a:r>
              <a:rPr lang="en-US" dirty="0" smtClean="0"/>
              <a:t>Bias Voltage </a:t>
            </a:r>
            <a:r>
              <a:rPr lang="en-US" dirty="0" err="1" smtClean="0"/>
              <a:t>Zener</a:t>
            </a:r>
            <a:r>
              <a:rPr lang="en-US" dirty="0" smtClean="0"/>
              <a:t> diode protection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22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45" y="1937134"/>
            <a:ext cx="4924400" cy="31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– Electronics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0627" r="13333" b="22274"/>
          <a:stretch/>
        </p:blipFill>
        <p:spPr bwMode="auto">
          <a:xfrm>
            <a:off x="350170" y="2374123"/>
            <a:ext cx="3228914" cy="23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595" y="517790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Board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381375" y="4003589"/>
            <a:ext cx="1759036" cy="135898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440925" y="554724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381375" y="4534930"/>
            <a:ext cx="2265663" cy="1196977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03351" y="1759214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Anode Boards (x4)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999191" y="1982199"/>
            <a:ext cx="1675041" cy="1329412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0426" y="1293776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Boards (x8)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19514" y="1516761"/>
            <a:ext cx="2711729" cy="1695996"/>
          </a:xfrm>
          <a:prstGeom prst="straightConnector1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3244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081088"/>
            <a:ext cx="53816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48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4957D8-4150-40A6-8BC4-D18521F335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35" y="1456266"/>
            <a:ext cx="2798019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0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65921" y="135835"/>
            <a:ext cx="7769225" cy="6842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 Requirements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Survival is -55C to +75C</a:t>
            </a:r>
          </a:p>
          <a:p>
            <a:pPr lvl="1"/>
            <a:r>
              <a:rPr lang="en-US" dirty="0" smtClean="0"/>
              <a:t>Operational is -20C to +55C</a:t>
            </a:r>
          </a:p>
          <a:p>
            <a:pPr lvl="1"/>
            <a:r>
              <a:rPr lang="en-US" dirty="0" smtClean="0"/>
              <a:t>Turn-on at -30C</a:t>
            </a:r>
          </a:p>
          <a:p>
            <a:pPr lvl="1"/>
            <a:r>
              <a:rPr lang="en-US" dirty="0" smtClean="0"/>
              <a:t>Qualification Test -30C to +65C</a:t>
            </a:r>
          </a:p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75 </a:t>
            </a:r>
            <a:r>
              <a:rPr lang="en-US" dirty="0" err="1" smtClean="0"/>
              <a:t>kRad</a:t>
            </a:r>
            <a:r>
              <a:rPr lang="en-US" dirty="0" smtClean="0"/>
              <a:t> (includes RDM=2)</a:t>
            </a:r>
          </a:p>
          <a:p>
            <a:pPr lvl="1"/>
            <a:r>
              <a:rPr lang="en-US" dirty="0" smtClean="0"/>
              <a:t>LET &gt; 70 </a:t>
            </a:r>
            <a:r>
              <a:rPr lang="en-US" dirty="0" err="1" smtClean="0"/>
              <a:t>MeV</a:t>
            </a:r>
            <a:r>
              <a:rPr lang="en-US" dirty="0" smtClean="0"/>
              <a:t>*cm2/ mg</a:t>
            </a:r>
          </a:p>
          <a:p>
            <a:pPr lvl="2"/>
            <a:r>
              <a:rPr lang="en-US" dirty="0" smtClean="0"/>
              <a:t>For LET &lt; 70 </a:t>
            </a:r>
            <a:r>
              <a:rPr lang="en-US" dirty="0" err="1" smtClean="0"/>
              <a:t>MeV</a:t>
            </a:r>
            <a:r>
              <a:rPr lang="en-US" dirty="0" smtClean="0"/>
              <a:t>*cm2/ mg appropriate SEE mitigation shall be applied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86133" y="2774731"/>
            <a:ext cx="4024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update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848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74645" y="135835"/>
            <a:ext cx="6539946" cy="6842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LVPS Major Input Requirements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997825" cy="4722813"/>
          </a:xfrm>
        </p:spPr>
        <p:txBody>
          <a:bodyPr/>
          <a:lstStyle/>
          <a:p>
            <a:r>
              <a:rPr lang="en-US" dirty="0" smtClean="0"/>
              <a:t>Requirements from </a:t>
            </a:r>
            <a:r>
              <a:rPr lang="en-US" smtClean="0"/>
              <a:t>Solar Probe Bus</a:t>
            </a:r>
            <a:endParaRPr lang="en-US" dirty="0" smtClean="0"/>
          </a:p>
          <a:p>
            <a:r>
              <a:rPr lang="en-US" dirty="0" smtClean="0"/>
              <a:t>Input Specification </a:t>
            </a:r>
          </a:p>
          <a:p>
            <a:pPr lvl="1"/>
            <a:r>
              <a:rPr lang="en-US" dirty="0" smtClean="0"/>
              <a:t>Operate over bus voltage of 24 to 35V</a:t>
            </a:r>
          </a:p>
          <a:p>
            <a:pPr lvl="1"/>
            <a:r>
              <a:rPr lang="en-US" dirty="0" smtClean="0"/>
              <a:t>Survive any standing or fluctuating voltage from 0 to 40V</a:t>
            </a:r>
          </a:p>
          <a:p>
            <a:pPr lvl="1"/>
            <a:r>
              <a:rPr lang="en-US" dirty="0" smtClean="0"/>
              <a:t>Meet EMI/EMC</a:t>
            </a:r>
          </a:p>
          <a:p>
            <a:pPr lvl="1"/>
            <a:r>
              <a:rPr lang="en-US" dirty="0" smtClean="0"/>
              <a:t>Inrush current limit</a:t>
            </a:r>
          </a:p>
          <a:p>
            <a:pPr lvl="1"/>
            <a:r>
              <a:rPr lang="en-US" dirty="0" smtClean="0"/>
              <a:t>Primary Secondary isolation &gt;1MOhm</a:t>
            </a:r>
          </a:p>
          <a:p>
            <a:pPr lvl="1"/>
            <a:r>
              <a:rPr lang="en-US" dirty="0" smtClean="0"/>
              <a:t>Overall efficiency &gt; 70%</a:t>
            </a:r>
          </a:p>
        </p:txBody>
      </p:sp>
    </p:spTree>
    <p:extLst>
      <p:ext uri="{BB962C8B-B14F-4D97-AF65-F5344CB8AC3E}">
        <p14:creationId xmlns:p14="http://schemas.microsoft.com/office/powerpoint/2010/main" val="12166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Requirement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EMI/EMC</a:t>
            </a:r>
          </a:p>
          <a:p>
            <a:pPr lvl="1" eaLnBrk="1" hangingPunct="1"/>
            <a:r>
              <a:rPr lang="en-US" dirty="0" smtClean="0"/>
              <a:t>Inrush Current</a:t>
            </a:r>
          </a:p>
          <a:p>
            <a:pPr marL="228600" lvl="1" indent="0" eaLnBrk="1" hangingPunct="1"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92" y="2562863"/>
            <a:ext cx="4169421" cy="29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12" y="2562863"/>
            <a:ext cx="3641415" cy="29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66242" y="568021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CE01&amp; CE03 Limit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0724" y="569969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In-Rush Current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9764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7683</TotalTime>
  <Words>1098</Words>
  <Application>Microsoft Office PowerPoint</Application>
  <PresentationFormat>On-screen Show (4:3)</PresentationFormat>
  <Paragraphs>338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Mid Phase B Status - ISIS - DRAFT 1</vt:lpstr>
      <vt:lpstr>C:\Users\dodh1\Documents\EPI-LO\mathcad\EMI analysis2.xmcd\Selection 19 2853 328 2941</vt:lpstr>
      <vt:lpstr>C:\Users\dodh1\Documents\EPI-LO\mathcad\EMI analysis2.xmcd\Selection 11 2158 209 2205</vt:lpstr>
      <vt:lpstr>ISIS Power</vt:lpstr>
      <vt:lpstr>Outline</vt:lpstr>
      <vt:lpstr>EPI-Hi Electronics Overview</vt:lpstr>
      <vt:lpstr>EPI-Lo – Electronics Overview</vt:lpstr>
      <vt:lpstr>EPI-Hi Block Diagram</vt:lpstr>
      <vt:lpstr>EPI-Lo Block Diagram</vt:lpstr>
      <vt:lpstr>Environment Requirements</vt:lpstr>
      <vt:lpstr>LVPS Major Input Requirements</vt:lpstr>
      <vt:lpstr>Input Power Requirement</vt:lpstr>
      <vt:lpstr>Output Requirements:</vt:lpstr>
      <vt:lpstr>Interface</vt:lpstr>
      <vt:lpstr>Power Topology</vt:lpstr>
      <vt:lpstr>EPI-Hi Output Requirements</vt:lpstr>
      <vt:lpstr>EPI-Lo Output Requirement</vt:lpstr>
      <vt:lpstr>Sensor Voltages</vt:lpstr>
      <vt:lpstr>EPI-Lo HVPS Requirements</vt:lpstr>
      <vt:lpstr>HVPS Current Limit</vt:lpstr>
      <vt:lpstr>LVDS Fault Mitigation</vt:lpstr>
      <vt:lpstr>Thermal Analysis</vt:lpstr>
      <vt:lpstr>EPI-Hi Package</vt:lpstr>
      <vt:lpstr>EPI-Lo Packaging</vt:lpstr>
      <vt:lpstr>EPI-Hi Board Layout</vt:lpstr>
      <vt:lpstr>EPI-Lo Board Placement</vt:lpstr>
      <vt:lpstr>Plans for testing</vt:lpstr>
      <vt:lpstr>Breadboard Testings</vt:lpstr>
      <vt:lpstr>Output Regulation and Efficiency</vt:lpstr>
      <vt:lpstr>Analysis</vt:lpstr>
      <vt:lpstr>Voltage Regulation WCA Method and Assumptions</vt:lpstr>
      <vt:lpstr>EPI-Lo EMI Analysis </vt:lpstr>
      <vt:lpstr>Parts</vt:lpstr>
      <vt:lpstr>Status Summary</vt:lpstr>
      <vt:lpstr>Plan Forward</vt:lpstr>
      <vt:lpstr>Peer Reviews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Do, David H.</cp:lastModifiedBy>
  <cp:revision>112</cp:revision>
  <cp:lastPrinted>2012-05-09T16:55:26Z</cp:lastPrinted>
  <dcterms:created xsi:type="dcterms:W3CDTF">2013-01-28T12:52:32Z</dcterms:created>
  <dcterms:modified xsi:type="dcterms:W3CDTF">2013-10-18T16:05:41Z</dcterms:modified>
</cp:coreProperties>
</file>