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13" r:id="rId2"/>
    <p:sldId id="428" r:id="rId3"/>
    <p:sldId id="435" r:id="rId4"/>
    <p:sldId id="420" r:id="rId5"/>
    <p:sldId id="431" r:id="rId6"/>
    <p:sldId id="440" r:id="rId7"/>
    <p:sldId id="434" r:id="rId8"/>
    <p:sldId id="439" r:id="rId9"/>
    <p:sldId id="442" r:id="rId10"/>
    <p:sldId id="441" r:id="rId11"/>
    <p:sldId id="438" r:id="rId12"/>
    <p:sldId id="419" r:id="rId13"/>
    <p:sldId id="432" r:id="rId1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025" autoAdjust="0"/>
    <p:restoredTop sz="93254" autoAdjust="0"/>
  </p:normalViewPr>
  <p:slideViewPr>
    <p:cSldViewPr snapToGrid="0">
      <p:cViewPr>
        <p:scale>
          <a:sx n="150" d="100"/>
          <a:sy n="150" d="100"/>
        </p:scale>
        <p:origin x="-116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320799" y="4693919"/>
          <a:ext cx="6443133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End Of Life</a:t>
                      </a:r>
                      <a:endParaRPr lang="en-US" sz="20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</a:t>
                      </a:r>
                      <a:r>
                        <a:rPr lang="en-US" sz="1800" baseline="0" dirty="0" smtClean="0"/>
                        <a:t> End </a:t>
                      </a:r>
                      <a:r>
                        <a:rPr lang="en-US" sz="1800" baseline="0" dirty="0" smtClean="0"/>
                        <a:t>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</a:t>
                      </a:r>
                      <a:r>
                        <a:rPr lang="en-US" sz="1800" baseline="0" dirty="0" smtClean="0"/>
                        <a:t> EOL </a:t>
                      </a:r>
                      <a:r>
                        <a:rPr lang="en-US" sz="1800" baseline="0" dirty="0" smtClean="0"/>
                        <a:t>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1.74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EOL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735" y="1253067"/>
          <a:ext cx="64262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066"/>
                <a:gridCol w="22521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Power [ W ]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Beginning Of </a:t>
                      </a:r>
                      <a:r>
                        <a:rPr lang="en-US" sz="1800" baseline="0" dirty="0" smtClean="0"/>
                        <a:t>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</a:t>
                      </a:r>
                      <a:r>
                        <a:rPr lang="en-US" sz="1800" baseline="0" dirty="0" smtClean="0"/>
                        <a:t>@ BOL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1.50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</a:t>
            </a:r>
            <a:r>
              <a:rPr lang="en-US" dirty="0" smtClean="0"/>
              <a:t>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270000" y="1253067"/>
          <a:ext cx="6443133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Mass [ 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g</a:t>
                      </a:r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</a:t>
                      </a:r>
                      <a:r>
                        <a:rPr lang="en-US" sz="1800" baseline="0" dirty="0" smtClean="0"/>
                        <a:t>shields</a:t>
                      </a:r>
                    </a:p>
                    <a:p>
                      <a:r>
                        <a:rPr lang="en-US" sz="1800" baseline="0" dirty="0" smtClean="0"/>
                        <a:t>LVPS &amp; RF </a:t>
                      </a:r>
                      <a:r>
                        <a:rPr lang="en-US" sz="1800" baseline="0" dirty="0" smtClean="0"/>
                        <a:t>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</a:t>
                      </a:r>
                      <a:r>
                        <a:rPr lang="en-US" sz="1800" dirty="0" smtClean="0"/>
                        <a:t>+</a:t>
                      </a:r>
                      <a:r>
                        <a:rPr lang="en-US" sz="1800" dirty="0" smtClean="0"/>
                        <a:t> 130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</a:t>
                      </a:r>
                      <a:r>
                        <a:rPr lang="en-US" sz="1800" baseline="0" dirty="0" smtClean="0"/>
                        <a:t>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</a:t>
                      </a:r>
                      <a:r>
                        <a:rPr lang="en-US" sz="1800" baseline="0" dirty="0" smtClean="0"/>
                        <a:t>+ </a:t>
                      </a:r>
                      <a:r>
                        <a:rPr lang="en-US" sz="1800" baseline="0" dirty="0" smtClean="0"/>
                        <a:t>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Harness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6" name="Content Placeholder 5" descr="epi-hi_harness_10-16-13_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241" r="-17241"/>
              <a:stretch>
                <a:fillRect/>
              </a:stretch>
            </p:blipFill>
          </mc:Choice>
          <mc:Fallback>
            <p:blipFill>
              <a:blip r:embed="rId3"/>
              <a:srcRect l="-17241" r="-172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Thermal </a:t>
            </a:r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5" name="Content Placeholder 4" descr="epi-hi_thermal_harness_3-28-13_pd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4491" r="-24491"/>
              <a:stretch>
                <a:fillRect/>
              </a:stretch>
            </p:blipFill>
          </mc:Choice>
          <mc:Fallback>
            <p:blipFill>
              <a:blip r:embed="rId3"/>
              <a:srcRect l="-24491" r="-2449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Implementation and Status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Branislav Kecman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</a:rPr>
              <a:t>Cognizant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rgbClr val="003399"/>
                </a:solidFill>
              </a:rPr>
              <a:t>Electrical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7067"/>
            <a:ext cx="7823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Design/Assembly/Test Flow</a:t>
            </a:r>
          </a:p>
          <a:p>
            <a:pPr marL="457200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Boards Status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Layout Example</a:t>
            </a:r>
          </a:p>
          <a:p>
            <a:pPr marL="914400" lvl="1" indent="-457200" algn="l"/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Parts Status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Major Parts Used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In-House Screening</a:t>
            </a:r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Resources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Power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Mass</a:t>
            </a:r>
          </a:p>
          <a:p>
            <a:pPr marL="914400" lvl="1" indent="-457200" algn="l">
              <a:buFont typeface="Wingdings" charset="2"/>
              <a:buChar char="§"/>
            </a:pPr>
            <a:endParaRPr lang="en-US" sz="1000" dirty="0" smtClean="0"/>
          </a:p>
          <a:p>
            <a:pPr marL="457200" indent="-457200" algn="l">
              <a:buFont typeface="Wingdings" charset="2"/>
              <a:buChar char="§"/>
            </a:pPr>
            <a:r>
              <a:rPr lang="en-US" sz="2400" dirty="0" smtClean="0"/>
              <a:t>Harness Diagram</a:t>
            </a:r>
            <a:endParaRPr lang="en-US" sz="2400" dirty="0" smtClean="0"/>
          </a:p>
          <a:p>
            <a:pPr marL="914400" lvl="1" indent="-457200" algn="l">
              <a:buFont typeface="Wingdings" charset="2"/>
              <a:buChar char="§"/>
            </a:pPr>
            <a:r>
              <a:rPr lang="en-US" dirty="0" smtClean="0"/>
              <a:t>Thermal </a:t>
            </a:r>
            <a:r>
              <a:rPr lang="en-US" dirty="0" smtClean="0"/>
              <a:t>Harness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Design/Assembly/Test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6982" y="20660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3197" y="37814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97840" y="36392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19122" y="1666922"/>
            <a:ext cx="1524000" cy="7497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Preliminary design </a:t>
            </a:r>
          </a:p>
          <a:p>
            <a:pPr algn="ctr"/>
            <a:r>
              <a:rPr lang="en-US" sz="1200" b="1" dirty="0"/>
              <a:t>and schematic</a:t>
            </a:r>
            <a:endParaRPr lang="en-US" sz="1200" dirty="0"/>
          </a:p>
          <a:p>
            <a:pPr algn="ctr"/>
            <a:r>
              <a:rPr lang="en-US" sz="1200" dirty="0"/>
              <a:t>R. Cook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81200" y="1676400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Detailed </a:t>
            </a:r>
            <a:r>
              <a:rPr lang="en-US" sz="1200" b="1" dirty="0" smtClean="0"/>
              <a:t>design</a:t>
            </a:r>
          </a:p>
          <a:p>
            <a:pPr algn="ctr"/>
            <a:r>
              <a:rPr lang="en-US" sz="1200" b="1" dirty="0" smtClean="0"/>
              <a:t>a</a:t>
            </a:r>
            <a:r>
              <a:rPr lang="en-US" sz="1200" b="1" dirty="0" smtClean="0"/>
              <a:t>nd schematic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pPr algn="ctr"/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551238" y="1666875"/>
            <a:ext cx="102076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Layout</a:t>
            </a:r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143000" y="26670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 </a:t>
            </a:r>
            <a:r>
              <a:rPr lang="en-US" sz="1200" b="1" dirty="0" smtClean="0"/>
              <a:t>identification, </a:t>
            </a:r>
            <a:r>
              <a:rPr lang="en-US" sz="1200" b="1" dirty="0"/>
              <a:t>EM and flight </a:t>
            </a:r>
          </a:p>
          <a:p>
            <a:pPr algn="ctr"/>
            <a:r>
              <a:rPr lang="en-US" sz="1200" dirty="0"/>
              <a:t>B. Kecman</a:t>
            </a:r>
            <a:endParaRPr lang="en-US" sz="1200" dirty="0" smtClean="0"/>
          </a:p>
          <a:p>
            <a:pPr algn="ctr"/>
            <a:r>
              <a:rPr lang="en-US" sz="1200" dirty="0" smtClean="0"/>
              <a:t>M. </a:t>
            </a:r>
            <a:r>
              <a:rPr lang="en-US" sz="1200" dirty="0" err="1" smtClean="0"/>
              <a:t>Windhausen</a:t>
            </a:r>
            <a:r>
              <a:rPr lang="en-US" sz="1200" dirty="0" smtClean="0"/>
              <a:t> (GSFC)</a:t>
            </a:r>
            <a:endParaRPr lang="en-US" sz="1200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160690" y="26670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Parts stress</a:t>
            </a:r>
          </a:p>
          <a:p>
            <a:pPr algn="ctr"/>
            <a:r>
              <a:rPr lang="en-US" sz="1200" b="1" dirty="0" smtClean="0"/>
              <a:t>analysis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400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019800" y="16764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EM</a:t>
            </a:r>
            <a:r>
              <a:rPr lang="en-US" sz="1200" b="1" dirty="0" smtClean="0"/>
              <a:t> assembly</a:t>
            </a:r>
            <a:endParaRPr lang="en-US" sz="1200" dirty="0" smtClean="0"/>
          </a:p>
          <a:p>
            <a:r>
              <a:rPr lang="en-US" sz="1200" dirty="0" smtClean="0"/>
              <a:t>J. Burnham</a:t>
            </a:r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524000" y="3505200"/>
            <a:ext cx="716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</a:t>
            </a:r>
            <a:r>
              <a:rPr lang="en-US" sz="1200" b="1" dirty="0" smtClean="0"/>
              <a:t> procurement</a:t>
            </a:r>
            <a:r>
              <a:rPr lang="en-US" sz="1200" b="1" dirty="0"/>
              <a:t>, EM and</a:t>
            </a:r>
            <a:r>
              <a:rPr lang="en-US" sz="1200" b="1" dirty="0" smtClean="0"/>
              <a:t> flight</a:t>
            </a:r>
            <a:endParaRPr lang="en-US" sz="1200" dirty="0"/>
          </a:p>
          <a:p>
            <a:r>
              <a:rPr lang="en-US" sz="1200" dirty="0"/>
              <a:t>B. Kecman,</a:t>
            </a:r>
            <a:r>
              <a:rPr lang="en-US" sz="1200" dirty="0" smtClean="0"/>
              <a:t> M. </a:t>
            </a:r>
            <a:r>
              <a:rPr lang="en-US" sz="1200" dirty="0" err="1" smtClean="0"/>
              <a:t>Windhausen</a:t>
            </a:r>
            <a:r>
              <a:rPr lang="en-US" sz="1200" dirty="0" smtClean="0"/>
              <a:t> (GSFC)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7467600" y="1600200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Test/rework/test</a:t>
            </a:r>
          </a:p>
          <a:p>
            <a:pPr algn="ctr"/>
            <a:r>
              <a:rPr lang="en-US" sz="1200" dirty="0"/>
              <a:t>R. Cook</a:t>
            </a:r>
          </a:p>
          <a:p>
            <a:pPr algn="ctr"/>
            <a:r>
              <a:rPr lang="en-US" sz="1200" dirty="0"/>
              <a:t>B. Kecman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smtClean="0"/>
              <a:t>Burnham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1447800" y="4837113"/>
            <a:ext cx="1752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</a:t>
            </a:r>
          </a:p>
          <a:p>
            <a:pPr algn="ctr"/>
            <a:r>
              <a:rPr lang="en-US" sz="1200" b="1" dirty="0" smtClean="0"/>
              <a:t>assembly &amp; inspection</a:t>
            </a:r>
          </a:p>
          <a:p>
            <a:pPr algn="ctr"/>
            <a:r>
              <a:rPr lang="en-US" sz="1200" dirty="0" smtClean="0"/>
              <a:t>JPL</a:t>
            </a:r>
            <a:endParaRPr lang="en-US" sz="1200" dirty="0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4724400" y="1676400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Layout</a:t>
            </a:r>
            <a:r>
              <a:rPr lang="en-US" sz="1200" b="1" dirty="0" smtClean="0"/>
              <a:t> review</a:t>
            </a:r>
            <a:endParaRPr lang="en-US" sz="1200" b="1" dirty="0"/>
          </a:p>
          <a:p>
            <a:pPr algn="ctr"/>
            <a:r>
              <a:rPr lang="en-US" sz="1200" dirty="0"/>
              <a:t>C. </a:t>
            </a:r>
            <a:r>
              <a:rPr lang="en-US" sz="1200" dirty="0" err="1"/>
              <a:t>Derksen</a:t>
            </a:r>
            <a:endParaRPr lang="en-US" sz="1200" dirty="0"/>
          </a:p>
          <a:p>
            <a:pPr algn="ctr"/>
            <a:r>
              <a:rPr lang="en-US" sz="1200" dirty="0"/>
              <a:t>(JPL)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3505200" y="48387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test</a:t>
            </a:r>
            <a:endParaRPr lang="en-US" sz="1200" b="1" dirty="0"/>
          </a:p>
          <a:p>
            <a:pPr algn="ctr"/>
            <a:r>
              <a:rPr lang="en-US" sz="1200" dirty="0"/>
              <a:t>R. </a:t>
            </a:r>
            <a:r>
              <a:rPr lang="en-US" sz="1200" dirty="0" smtClean="0"/>
              <a:t>Cook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  <a:p>
            <a:pPr algn="ctr"/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smtClean="0"/>
              <a:t>Burnham</a:t>
            </a:r>
            <a:endParaRPr lang="en-US" sz="12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5553497" y="4838891"/>
            <a:ext cx="1447800" cy="847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Staking, </a:t>
            </a:r>
            <a:endParaRPr lang="en-US" sz="1200" b="1" dirty="0" smtClean="0"/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onformal </a:t>
            </a:r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oating</a:t>
            </a:r>
            <a:endParaRPr lang="en-US" sz="1200" b="1" dirty="0"/>
          </a:p>
          <a:p>
            <a:pPr algn="ctr"/>
            <a:r>
              <a:rPr lang="en-US" sz="1200" dirty="0"/>
              <a:t>JPL</a:t>
            </a:r>
          </a:p>
        </p:txBody>
      </p:sp>
      <p:cxnSp>
        <p:nvCxnSpPr>
          <p:cNvPr id="51" name="AutoShape 18"/>
          <p:cNvCxnSpPr>
            <a:cxnSpLocks noChangeShapeType="1"/>
            <a:stCxn id="39" idx="3"/>
            <a:endCxn id="40" idx="1"/>
          </p:cNvCxnSpPr>
          <p:nvPr/>
        </p:nvCxnSpPr>
        <p:spPr bwMode="auto">
          <a:xfrm flipV="1">
            <a:off x="3429000" y="2047875"/>
            <a:ext cx="122238" cy="8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20"/>
          <p:cNvCxnSpPr>
            <a:cxnSpLocks noChangeShapeType="1"/>
            <a:stCxn id="40" idx="3"/>
            <a:endCxn id="47" idx="1"/>
          </p:cNvCxnSpPr>
          <p:nvPr/>
        </p:nvCxnSpPr>
        <p:spPr bwMode="auto">
          <a:xfrm>
            <a:off x="4572000" y="2047875"/>
            <a:ext cx="1524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21"/>
          <p:cNvCxnSpPr>
            <a:cxnSpLocks noChangeShapeType="1"/>
            <a:stCxn id="47" idx="3"/>
            <a:endCxn id="43" idx="1"/>
          </p:cNvCxnSpPr>
          <p:nvPr/>
        </p:nvCxnSpPr>
        <p:spPr bwMode="auto">
          <a:xfrm>
            <a:off x="5867400" y="2057400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22"/>
          <p:cNvCxnSpPr>
            <a:cxnSpLocks noChangeShapeType="1"/>
            <a:stCxn id="43" idx="3"/>
            <a:endCxn id="45" idx="1"/>
          </p:cNvCxnSpPr>
          <p:nvPr/>
        </p:nvCxnSpPr>
        <p:spPr bwMode="auto">
          <a:xfrm>
            <a:off x="7239000" y="20574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3"/>
          <p:cNvCxnSpPr>
            <a:cxnSpLocks noChangeShapeType="1"/>
          </p:cNvCxnSpPr>
          <p:nvPr/>
        </p:nvCxnSpPr>
        <p:spPr bwMode="auto">
          <a:xfrm rot="16200000" flipH="1">
            <a:off x="718169" y="2613315"/>
            <a:ext cx="555093" cy="16187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6" name="AutoShape 25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657600" y="2971800"/>
            <a:ext cx="50309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30"/>
          <p:cNvCxnSpPr>
            <a:cxnSpLocks noChangeShapeType="1"/>
            <a:stCxn id="41" idx="1"/>
            <a:endCxn id="44" idx="1"/>
          </p:cNvCxnSpPr>
          <p:nvPr/>
        </p:nvCxnSpPr>
        <p:spPr bwMode="auto">
          <a:xfrm rot="10800000" flipH="1" flipV="1">
            <a:off x="1143000" y="2971800"/>
            <a:ext cx="381000" cy="762000"/>
          </a:xfrm>
          <a:prstGeom prst="bentConnector3">
            <a:avLst>
              <a:gd name="adj1" fmla="val -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" name="AutoShape 32"/>
          <p:cNvCxnSpPr>
            <a:cxnSpLocks noChangeShapeType="1"/>
            <a:stCxn id="44" idx="0"/>
            <a:endCxn id="44" idx="0"/>
          </p:cNvCxnSpPr>
          <p:nvPr/>
        </p:nvCxnSpPr>
        <p:spPr bwMode="auto">
          <a:xfrm rot="5400000" flipV="1">
            <a:off x="5105400" y="3505200"/>
            <a:ext cx="1588" cy="1588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" name="AutoShape 33"/>
          <p:cNvCxnSpPr>
            <a:cxnSpLocks noChangeShapeType="1"/>
            <a:stCxn id="44" idx="0"/>
            <a:endCxn id="44" idx="0"/>
          </p:cNvCxnSpPr>
          <p:nvPr/>
        </p:nvCxnSpPr>
        <p:spPr bwMode="auto">
          <a:xfrm rot="5400000" flipV="1">
            <a:off x="5105400" y="3505200"/>
            <a:ext cx="1588" cy="1588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35"/>
          <p:cNvCxnSpPr>
            <a:cxnSpLocks noChangeShapeType="1"/>
            <a:stCxn id="44" idx="3"/>
            <a:endCxn id="46" idx="1"/>
          </p:cNvCxnSpPr>
          <p:nvPr/>
        </p:nvCxnSpPr>
        <p:spPr bwMode="auto">
          <a:xfrm flipH="1">
            <a:off x="1447800" y="3733800"/>
            <a:ext cx="7239000" cy="1522413"/>
          </a:xfrm>
          <a:prstGeom prst="bentConnector5">
            <a:avLst>
              <a:gd name="adj1" fmla="val -3157"/>
              <a:gd name="adj2" fmla="val 43690"/>
              <a:gd name="adj3" fmla="val 10315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6"/>
          <p:cNvCxnSpPr>
            <a:cxnSpLocks noChangeShapeType="1"/>
            <a:stCxn id="46" idx="3"/>
            <a:endCxn id="48" idx="1"/>
          </p:cNvCxnSpPr>
          <p:nvPr/>
        </p:nvCxnSpPr>
        <p:spPr bwMode="auto">
          <a:xfrm>
            <a:off x="3200400" y="525621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" name="AutoShape 39"/>
          <p:cNvCxnSpPr>
            <a:cxnSpLocks noChangeShapeType="1"/>
            <a:stCxn id="45" idx="3"/>
          </p:cNvCxnSpPr>
          <p:nvPr/>
        </p:nvCxnSpPr>
        <p:spPr bwMode="auto">
          <a:xfrm>
            <a:off x="8839200" y="2057400"/>
            <a:ext cx="76200" cy="2362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1" name="AutoShape 22"/>
          <p:cNvCxnSpPr>
            <a:cxnSpLocks noChangeShapeType="1"/>
          </p:cNvCxnSpPr>
          <p:nvPr/>
        </p:nvCxnSpPr>
        <p:spPr bwMode="auto">
          <a:xfrm>
            <a:off x="1751928" y="2039209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36"/>
          <p:cNvCxnSpPr>
            <a:cxnSpLocks noChangeShapeType="1"/>
          </p:cNvCxnSpPr>
          <p:nvPr/>
        </p:nvCxnSpPr>
        <p:spPr bwMode="auto">
          <a:xfrm>
            <a:off x="5257898" y="52569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25"/>
          <p:cNvCxnSpPr>
            <a:cxnSpLocks noChangeShapeType="1"/>
          </p:cNvCxnSpPr>
          <p:nvPr/>
        </p:nvCxnSpPr>
        <p:spPr bwMode="auto">
          <a:xfrm rot="16200000" flipV="1">
            <a:off x="6126428" y="2959893"/>
            <a:ext cx="1072018" cy="16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</a:t>
            </a:r>
            <a:r>
              <a:rPr lang="en-US" dirty="0" smtClean="0"/>
              <a:t>Status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854075" y="2006071"/>
          <a:ext cx="7544858" cy="1934846"/>
        </p:xfrm>
        <a:graphic>
          <a:graphicData uri="http://schemas.openxmlformats.org/drawingml/2006/table">
            <a:tbl>
              <a:tblPr/>
              <a:tblGrid>
                <a:gridCol w="1663700"/>
                <a:gridCol w="895350"/>
                <a:gridCol w="777875"/>
                <a:gridCol w="846667"/>
                <a:gridCol w="1151466"/>
                <a:gridCol w="1066800"/>
                <a:gridCol w="11430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Sche-matics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Peer review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Layout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fab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parts procured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test schedule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Telescope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 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Feb ‘14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DPU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~100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90%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Dec ‘13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LVPS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In process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Nov ‘13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50%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80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Jan ‘14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Board Layout</a:t>
            </a:r>
            <a:endParaRPr lang="en-US" dirty="0"/>
          </a:p>
        </p:txBody>
      </p:sp>
      <p:pic>
        <p:nvPicPr>
          <p:cNvPr id="5" name="Picture 4" descr="PCB_PRINT_SPP_DPU_RevA_201306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04" y="38100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r>
              <a:rPr lang="en-US" dirty="0" smtClean="0"/>
              <a:t>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7067"/>
            <a:ext cx="782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Parts </a:t>
            </a:r>
            <a:r>
              <a:rPr lang="en-US" sz="2400" dirty="0" smtClean="0"/>
              <a:t>list submitted to </a:t>
            </a:r>
            <a:r>
              <a:rPr lang="en-US" sz="2400" dirty="0" smtClean="0"/>
              <a:t>Parts Control Board </a:t>
            </a:r>
            <a:r>
              <a:rPr lang="en-US" sz="2400" dirty="0" smtClean="0"/>
              <a:t>for </a:t>
            </a:r>
            <a:r>
              <a:rPr lang="en-US" sz="2400" dirty="0" smtClean="0"/>
              <a:t>review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Will use spare flight parts from Caltech, GSFC, </a:t>
            </a:r>
            <a:r>
              <a:rPr lang="en-US" sz="2400" dirty="0" err="1" smtClean="0"/>
              <a:t>SwRI</a:t>
            </a:r>
            <a:r>
              <a:rPr lang="en-US" sz="2400" dirty="0" smtClean="0"/>
              <a:t> and JPL stock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Plan to test </a:t>
            </a:r>
            <a:r>
              <a:rPr lang="en-US" sz="2400" dirty="0" err="1" smtClean="0"/>
              <a:t>rad</a:t>
            </a:r>
            <a:r>
              <a:rPr lang="en-US" sz="2400" dirty="0" smtClean="0"/>
              <a:t>-hard PHASIC and </a:t>
            </a:r>
            <a:r>
              <a:rPr lang="en-US" sz="2400" dirty="0" err="1" smtClean="0"/>
              <a:t>HKchip</a:t>
            </a:r>
            <a:r>
              <a:rPr lang="en-US" sz="2400" dirty="0" smtClean="0"/>
              <a:t> die for TID and Latch-up at </a:t>
            </a:r>
            <a:r>
              <a:rPr lang="en-US" sz="2400" dirty="0" err="1" smtClean="0"/>
              <a:t>LBNL’s</a:t>
            </a:r>
            <a:r>
              <a:rPr lang="en-US" sz="2400" dirty="0" smtClean="0"/>
              <a:t> 88” Cyclotron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JPL will package PHASIC and </a:t>
            </a:r>
            <a:r>
              <a:rPr lang="en-US" sz="2400" dirty="0" err="1" smtClean="0"/>
              <a:t>HKchip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Screening specs </a:t>
            </a:r>
            <a:r>
              <a:rPr lang="en-US" sz="2400" dirty="0" smtClean="0"/>
              <a:t>for PHASIC and </a:t>
            </a:r>
            <a:r>
              <a:rPr lang="en-US" sz="2400" dirty="0" err="1" smtClean="0"/>
              <a:t>HKchip</a:t>
            </a:r>
            <a:r>
              <a:rPr lang="en-US" sz="2400" dirty="0" smtClean="0"/>
              <a:t> </a:t>
            </a:r>
            <a:r>
              <a:rPr lang="en-US" sz="2400" dirty="0" smtClean="0"/>
              <a:t>submitted </a:t>
            </a:r>
            <a:r>
              <a:rPr lang="en-US" sz="2400" dirty="0" smtClean="0"/>
              <a:t>to </a:t>
            </a:r>
            <a:r>
              <a:rPr lang="en-US" sz="2400" dirty="0" smtClean="0"/>
              <a:t>PCB </a:t>
            </a:r>
            <a:r>
              <a:rPr lang="en-US" sz="2400" dirty="0" smtClean="0"/>
              <a:t>for </a:t>
            </a:r>
            <a:r>
              <a:rPr lang="en-US" sz="2400" dirty="0" smtClean="0"/>
              <a:t>review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Parts Used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733" y="1278467"/>
            <a:ext cx="7823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Microsemi/Actel</a:t>
            </a:r>
            <a:r>
              <a:rPr lang="en-US" sz="2400" dirty="0" smtClean="0"/>
              <a:t> FPGA, RTAX250SL-CQ208B,  heritage </a:t>
            </a:r>
            <a:r>
              <a:rPr lang="en-US" sz="2400" dirty="0" err="1" smtClean="0"/>
              <a:t>NuSTAR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Aeroflex</a:t>
            </a:r>
            <a:r>
              <a:rPr lang="en-US" sz="2400" dirty="0" smtClean="0"/>
              <a:t> SRAM 16Mb (512k </a:t>
            </a:r>
            <a:r>
              <a:rPr lang="en-US" sz="2400" dirty="0" err="1" smtClean="0"/>
              <a:t>x</a:t>
            </a:r>
            <a:r>
              <a:rPr lang="en-US" sz="2400" dirty="0" smtClean="0"/>
              <a:t> 32), UT8CR512K32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Aeroflex</a:t>
            </a:r>
            <a:r>
              <a:rPr lang="en-US" sz="2400" dirty="0" smtClean="0"/>
              <a:t> SRAM 4Mb (128k </a:t>
            </a:r>
            <a:r>
              <a:rPr lang="en-US" sz="2400" dirty="0" err="1" smtClean="0"/>
              <a:t>x</a:t>
            </a:r>
            <a:r>
              <a:rPr lang="en-US" sz="2400" dirty="0" smtClean="0"/>
              <a:t> 32), UT8R128K32, heritage </a:t>
            </a:r>
            <a:r>
              <a:rPr lang="en-US" sz="2400" dirty="0" err="1" smtClean="0"/>
              <a:t>NuSTAR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Aeroflex MRAM </a:t>
            </a:r>
            <a:r>
              <a:rPr lang="en-US" sz="2400" dirty="0" smtClean="0"/>
              <a:t>16Mb (2M </a:t>
            </a:r>
            <a:r>
              <a:rPr lang="en-US" sz="2400" dirty="0" err="1" smtClean="0"/>
              <a:t>x</a:t>
            </a:r>
            <a:r>
              <a:rPr lang="en-US" sz="2400" dirty="0" smtClean="0"/>
              <a:t> 8), UT8MR2M8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PHASIC hybrid, heritage STEREO</a:t>
            </a:r>
          </a:p>
          <a:p>
            <a:pPr algn="l"/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HKchip</a:t>
            </a:r>
            <a:endParaRPr lang="en-US" sz="2400" dirty="0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Screening</a:t>
            </a:r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346"/>
            <a:ext cx="9144000" cy="5133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3012</TotalTime>
  <Words>512</Words>
  <Application>Microsoft Macintosh PowerPoint</Application>
  <PresentationFormat>On-screen Show (4:3)</PresentationFormat>
  <Paragraphs>182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Mid Phase B Status - ISIS - DRAFT 1</vt:lpstr>
      <vt:lpstr>EPI-Hi Electronics</vt:lpstr>
      <vt:lpstr>EPI-Hi Electronics</vt:lpstr>
      <vt:lpstr>Outline</vt:lpstr>
      <vt:lpstr>Design/Assembly/Test Flow</vt:lpstr>
      <vt:lpstr>Boards Status</vt:lpstr>
      <vt:lpstr>DPU Board Layout</vt:lpstr>
      <vt:lpstr>Parts Status</vt:lpstr>
      <vt:lpstr>Major Parts Used</vt:lpstr>
      <vt:lpstr>In-House Screening</vt:lpstr>
      <vt:lpstr>Resources - Power</vt:lpstr>
      <vt:lpstr>Resources - Mass</vt:lpstr>
      <vt:lpstr>Harness Diagram</vt:lpstr>
      <vt:lpstr>Thermal Harness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163</cp:revision>
  <cp:lastPrinted>2012-05-09T16:55:26Z</cp:lastPrinted>
  <dcterms:created xsi:type="dcterms:W3CDTF">2013-10-17T22:26:02Z</dcterms:created>
  <dcterms:modified xsi:type="dcterms:W3CDTF">2013-10-18T18:25:30Z</dcterms:modified>
</cp:coreProperties>
</file>