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13" r:id="rId2"/>
    <p:sldId id="416" r:id="rId3"/>
    <p:sldId id="429" r:id="rId4"/>
    <p:sldId id="419" r:id="rId5"/>
    <p:sldId id="428" r:id="rId6"/>
    <p:sldId id="417" r:id="rId7"/>
    <p:sldId id="433" r:id="rId8"/>
    <p:sldId id="434" r:id="rId9"/>
    <p:sldId id="435" r:id="rId10"/>
    <p:sldId id="423" r:id="rId11"/>
    <p:sldId id="425" r:id="rId12"/>
    <p:sldId id="424" r:id="rId13"/>
    <p:sldId id="432" r:id="rId14"/>
    <p:sldId id="430" r:id="rId15"/>
    <p:sldId id="418" r:id="rId16"/>
    <p:sldId id="436" r:id="rId17"/>
    <p:sldId id="437" r:id="rId18"/>
    <p:sldId id="439" r:id="rId19"/>
    <p:sldId id="426" r:id="rId20"/>
    <p:sldId id="427" r:id="rId21"/>
  </p:sldIdLst>
  <p:sldSz cx="9144000" cy="6858000" type="screen4x3"/>
  <p:notesSz cx="9283700" cy="6985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8" autoAdjust="0"/>
    <p:restoredTop sz="81883" autoAdjust="0"/>
  </p:normalViewPr>
  <p:slideViewPr>
    <p:cSldViewPr snapToGrid="0">
      <p:cViewPr varScale="1">
        <p:scale>
          <a:sx n="73" d="100"/>
          <a:sy n="7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200"/>
        <p:guide pos="29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821" y="1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319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821" y="6634319"/>
            <a:ext cx="4023778" cy="349489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algn="l" defTabSz="92943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8940" y="0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>
            <a:lvl1pPr algn="r" defTabSz="92943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793" y="3318115"/>
            <a:ext cx="7426117" cy="31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5034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algn="l" defTabSz="929434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8940" y="6635034"/>
            <a:ext cx="4022656" cy="34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7" tIns="46474" rIns="92947" bIns="46474" numCol="1" anchor="b" anchorCtr="0" compatLnSpc="1">
            <a:prstTxWarp prst="textNoShape">
              <a:avLst/>
            </a:prstTxWarp>
          </a:bodyPr>
          <a:lstStyle>
            <a:lvl1pPr algn="r" defTabSz="929434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22" name="Picture 21" descr="ISISlogo-002-C.png"/>
          <p:cNvPicPr>
            <a:picLocks noChangeAspect="1"/>
          </p:cNvPicPr>
          <p:nvPr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14 – </a:t>
            </a:r>
            <a:r>
              <a:rPr lang="en-US" sz="1000" baseline="0" dirty="0" smtClean="0"/>
              <a:t> EPI-Hi Mechanical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Sandy Shuman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EPI-Hi </a:t>
            </a:r>
            <a:r>
              <a:rPr lang="en-US" dirty="0" smtClean="0"/>
              <a:t>Mechanical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Interconnect</a:t>
            </a:r>
            <a:endParaRPr lang="en-US" dirty="0"/>
          </a:p>
        </p:txBody>
      </p:sp>
      <p:pic>
        <p:nvPicPr>
          <p:cNvPr id="4" name="Picture 3" descr="epi-hi-config_2_050213.jpg"/>
          <p:cNvPicPr>
            <a:picLocks noChangeAspect="1"/>
          </p:cNvPicPr>
          <p:nvPr/>
        </p:nvPicPr>
        <p:blipFill>
          <a:blip r:embed="rId2" cstate="print"/>
          <a:srcRect l="339" t="18653" r="-26" b="14501"/>
          <a:stretch>
            <a:fillRect/>
          </a:stretch>
        </p:blipFill>
        <p:spPr>
          <a:xfrm>
            <a:off x="233916" y="1520455"/>
            <a:ext cx="8910084" cy="47527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Thermal Isolation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Typical Mounting Foot Showing Thermal Isolation</a:t>
            </a:r>
          </a:p>
        </p:txBody>
      </p:sp>
      <p:pic>
        <p:nvPicPr>
          <p:cNvPr id="8" name="Picture 4" descr="C:\sandy\stereo\sep\mounting-foot-cross.tif"/>
          <p:cNvPicPr>
            <a:picLocks noChangeAspect="1" noChangeArrowheads="1"/>
          </p:cNvPicPr>
          <p:nvPr/>
        </p:nvPicPr>
        <p:blipFill>
          <a:blip r:embed="rId2" cstate="print"/>
          <a:srcRect l="21730" t="-96" r="11983" b="24066"/>
          <a:stretch>
            <a:fillRect/>
          </a:stretch>
        </p:blipFill>
        <p:spPr bwMode="auto">
          <a:xfrm>
            <a:off x="2062716" y="2287772"/>
            <a:ext cx="3657600" cy="3470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03088" y="2828260"/>
            <a:ext cx="211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Bolt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3330" y="3646967"/>
            <a:ext cx="1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39023" y="4465674"/>
            <a:ext cx="193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Ultem</a:t>
            </a:r>
            <a:r>
              <a:rPr lang="en-US" dirty="0" smtClean="0"/>
              <a:t> Isolation Bushings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635795" y="3657600"/>
            <a:ext cx="265814" cy="4572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635795" y="3051544"/>
            <a:ext cx="1594884" cy="42530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1"/>
          </p:cNvCxnSpPr>
          <p:nvPr/>
        </p:nvCxnSpPr>
        <p:spPr bwMode="auto">
          <a:xfrm flipH="1">
            <a:off x="5794744" y="3012926"/>
            <a:ext cx="308344" cy="389493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687340" y="1446028"/>
            <a:ext cx="818707" cy="467832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/>
          <p:nvPr/>
        </p:nvCxnSpPr>
        <p:spPr bwMode="auto">
          <a:xfrm rot="10800000" flipV="1">
            <a:off x="7198243" y="1765005"/>
            <a:ext cx="744279" cy="425302"/>
          </a:xfrm>
          <a:prstGeom prst="bentConnector3">
            <a:avLst>
              <a:gd name="adj1" fmla="val 50000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-2179674" y="1967023"/>
            <a:ext cx="1254641" cy="144602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 flipH="1">
            <a:off x="4635795" y="3030279"/>
            <a:ext cx="1743740" cy="435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667693" y="3838353"/>
            <a:ext cx="1881964" cy="818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52753" y="3668234"/>
            <a:ext cx="2147778" cy="13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844144" y="4667693"/>
            <a:ext cx="1705512" cy="3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Mounts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Able to transmit signals from silicon detectors, via </a:t>
            </a:r>
            <a:r>
              <a:rPr lang="en-US" dirty="0" err="1" smtClean="0"/>
              <a:t>wirebond</a:t>
            </a:r>
            <a:r>
              <a:rPr lang="en-US" dirty="0" smtClean="0"/>
              <a:t> connections to output connector</a:t>
            </a:r>
          </a:p>
          <a:p>
            <a:pPr lvl="1"/>
            <a:r>
              <a:rPr lang="en-US" dirty="0" smtClean="0"/>
              <a:t>Allows the stacking of detectors maintaining 0,5mm spacing surface to surface between thickest detectors (1,0mm) </a:t>
            </a:r>
          </a:p>
          <a:p>
            <a:pPr lvl="1"/>
            <a:r>
              <a:rPr lang="en-US" dirty="0" smtClean="0"/>
              <a:t>Allows any detector to be stacked face up or face down with any other detector</a:t>
            </a:r>
          </a:p>
          <a:p>
            <a:pPr lvl="1"/>
            <a:r>
              <a:rPr lang="en-US" dirty="0" smtClean="0"/>
              <a:t>Allows for the protection of wire bonds from being crushed on either side when placed on flat surface during storage and/or test</a:t>
            </a:r>
          </a:p>
          <a:p>
            <a:pPr lvl="1"/>
            <a:r>
              <a:rPr lang="en-US" dirty="0" smtClean="0"/>
              <a:t>Provides electrical breakdown protection to next detector, when stacked, of up to 200V differential between crown of HV </a:t>
            </a:r>
            <a:r>
              <a:rPr lang="en-US" dirty="0" err="1" smtClean="0"/>
              <a:t>wirebonds</a:t>
            </a:r>
            <a:r>
              <a:rPr lang="en-US" dirty="0" smtClean="0"/>
              <a:t> to conductive surface of opposing detector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5674" y="1403497"/>
            <a:ext cx="4465673" cy="493350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Recessed detector shelf for silicon detector installation.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Micro-strip connector output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Flex stiffener to </a:t>
            </a:r>
            <a:r>
              <a:rPr lang="en-US" kern="1200" dirty="0" err="1" smtClean="0">
                <a:solidFill>
                  <a:sysClr val="windowText" lastClr="000000"/>
                </a:solidFill>
                <a:cs typeface="Arial" pitchFamily="34" charset="0"/>
              </a:rPr>
              <a:t>rigidize</a:t>
            </a:r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 the area where connector is mounted.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Alignment achieved with alignment pins and concentric stacking shelves on mount and connector.</a:t>
            </a:r>
          </a:p>
          <a:p>
            <a:pPr lvl="0">
              <a:buNone/>
            </a:pPr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pPr lvl="0"/>
            <a:r>
              <a:rPr lang="en-US" kern="1200" dirty="0" err="1" smtClean="0">
                <a:solidFill>
                  <a:sysClr val="windowText" lastClr="000000"/>
                </a:solidFill>
                <a:cs typeface="Arial" pitchFamily="34" charset="0"/>
              </a:rPr>
              <a:t>Tolerancing</a:t>
            </a:r>
            <a:r>
              <a:rPr lang="en-US" kern="1200" dirty="0" smtClean="0">
                <a:solidFill>
                  <a:sysClr val="windowText" lastClr="000000"/>
                </a:solidFill>
                <a:cs typeface="Arial" pitchFamily="34" charset="0"/>
              </a:rPr>
              <a:t> for mounts will be tightly constrained, but within current CNC machining capabilities.</a:t>
            </a:r>
          </a:p>
          <a:p>
            <a:pPr lvl="0"/>
            <a:endParaRPr lang="en-US" kern="1200" dirty="0" smtClean="0">
              <a:solidFill>
                <a:sysClr val="windowText" lastClr="000000"/>
              </a:solidFill>
              <a:cs typeface="Arial" pitchFamily="34" charset="0"/>
            </a:endParaRPr>
          </a:p>
          <a:p>
            <a:r>
              <a:rPr lang="en-US" dirty="0" smtClean="0"/>
              <a:t>Detector alignment will be verified through measurement and testing on assembled flight detectors.</a:t>
            </a:r>
            <a:endParaRPr lang="en-US" kern="12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</a:t>
            </a:r>
            <a:endParaRPr lang="en-US" dirty="0"/>
          </a:p>
        </p:txBody>
      </p:sp>
      <p:pic>
        <p:nvPicPr>
          <p:cNvPr id="7" name="Picture 6" descr="Detector-Mount-Assy-092413.jpg"/>
          <p:cNvPicPr>
            <a:picLocks noChangeAspect="1"/>
          </p:cNvPicPr>
          <p:nvPr/>
        </p:nvPicPr>
        <p:blipFill>
          <a:blip r:embed="rId2" cstate="print"/>
          <a:srcRect l="11503" t="31111" r="8300" b="31111"/>
          <a:stretch>
            <a:fillRect/>
          </a:stretch>
        </p:blipFill>
        <p:spPr>
          <a:xfrm>
            <a:off x="244548" y="2316126"/>
            <a:ext cx="4249882" cy="25908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90600" y="4495800"/>
            <a:ext cx="6477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5162" y="1116419"/>
            <a:ext cx="4369981" cy="5254219"/>
          </a:xfrm>
        </p:spPr>
        <p:txBody>
          <a:bodyPr>
            <a:normAutofit fontScale="92500" lnSpcReduction="10000"/>
          </a:bodyPr>
          <a:lstStyle/>
          <a:p>
            <a:r>
              <a:rPr lang="en-US" kern="1200" dirty="0" smtClean="0">
                <a:solidFill>
                  <a:sysClr val="windowText" lastClr="000000"/>
                </a:solidFill>
              </a:rPr>
              <a:t>Mount design allows stacking of detectors face to face, face to back and back to back while maintaining same spacing.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are spaced 1,5mm apart when stacked allowing for 0,5mm separation between thickest detectors.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Detector Voltage ranges from ~2V up to ~200V</a:t>
            </a:r>
          </a:p>
          <a:p>
            <a:pPr>
              <a:buNone/>
            </a:pPr>
            <a:endParaRPr lang="en-US" kern="1200" dirty="0" smtClean="0">
              <a:solidFill>
                <a:sysClr val="windowText" lastClr="000000"/>
              </a:solidFill>
            </a:endParaRPr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Mounts provide adequate spacing/protection for </a:t>
            </a:r>
            <a:r>
              <a:rPr lang="en-US" kern="1200" dirty="0" err="1" smtClean="0">
                <a:solidFill>
                  <a:sysClr val="windowText" lastClr="000000"/>
                </a:solidFill>
              </a:rPr>
              <a:t>wirebond</a:t>
            </a:r>
            <a:r>
              <a:rPr lang="en-US" kern="1200" dirty="0" smtClean="0">
                <a:solidFill>
                  <a:sysClr val="windowText" lastClr="000000"/>
                </a:solidFill>
              </a:rPr>
              <a:t> clearance.</a:t>
            </a:r>
            <a:endParaRPr lang="en-US" kern="1200" dirty="0" smtClean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Detector Mount</a:t>
            </a:r>
            <a:endParaRPr lang="en-US" dirty="0"/>
          </a:p>
        </p:txBody>
      </p:sp>
      <p:pic>
        <p:nvPicPr>
          <p:cNvPr id="16" name="Picture 15" descr="detector-cross-092613.jpg"/>
          <p:cNvPicPr>
            <a:picLocks noChangeAspect="1"/>
          </p:cNvPicPr>
          <p:nvPr/>
        </p:nvPicPr>
        <p:blipFill>
          <a:blip r:embed="rId2" cstate="print"/>
          <a:srcRect l="5752" t="30000" r="8301" b="36667"/>
          <a:stretch>
            <a:fillRect/>
          </a:stretch>
        </p:blipFill>
        <p:spPr>
          <a:xfrm>
            <a:off x="233916" y="1109329"/>
            <a:ext cx="3972106" cy="1993604"/>
          </a:xfrm>
          <a:prstGeom prst="rect">
            <a:avLst/>
          </a:prstGeom>
        </p:spPr>
      </p:pic>
      <p:pic>
        <p:nvPicPr>
          <p:cNvPr id="17" name="Picture 16" descr="detector-cross-092613.jpg"/>
          <p:cNvPicPr>
            <a:picLocks noChangeAspect="1"/>
          </p:cNvPicPr>
          <p:nvPr/>
        </p:nvPicPr>
        <p:blipFill>
          <a:blip r:embed="rId2" cstate="print"/>
          <a:srcRect l="38588" t="37324" r="41233" b="46405"/>
          <a:stretch>
            <a:fillRect/>
          </a:stretch>
        </p:blipFill>
        <p:spPr>
          <a:xfrm>
            <a:off x="1185530" y="3113566"/>
            <a:ext cx="3056860" cy="318976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82116" y="3319129"/>
            <a:ext cx="3123313" cy="269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10516" y="1490329"/>
            <a:ext cx="1063256" cy="689972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20" idx="4"/>
          </p:cNvCxnSpPr>
          <p:nvPr/>
        </p:nvCxnSpPr>
        <p:spPr>
          <a:xfrm flipH="1">
            <a:off x="3583172" y="2180301"/>
            <a:ext cx="458972" cy="90314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3 Telescope comprised of silicon wafer detectors.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Telescope body provides ~6,0mm of aluminum shielding to block unwanted particles from entering through the housing body.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Foils will have TBD coating to achieve proper thermal characteristics.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Telescopes are mounted directly to the top of the enclosure allowing the flex interconnect cable to be routed internally to provide proper RF shielding.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Telescopes will all have red-tag covers over aperture openings.</a:t>
            </a:r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Design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sandy\stereo\paper-pictures\het-exploded-07-06-06.jpg"/>
          <p:cNvPicPr>
            <a:picLocks noChangeAspect="1" noChangeArrowheads="1"/>
          </p:cNvPicPr>
          <p:nvPr/>
        </p:nvPicPr>
        <p:blipFill>
          <a:blip r:embed="rId2" cstate="print"/>
          <a:srcRect l="26883" t="1429" r="43312"/>
          <a:stretch>
            <a:fillRect/>
          </a:stretch>
        </p:blipFill>
        <p:spPr bwMode="auto">
          <a:xfrm>
            <a:off x="270530" y="1057124"/>
            <a:ext cx="1937657" cy="495179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0775" y="1828823"/>
            <a:ext cx="4213225" cy="4405723"/>
          </a:xfrm>
        </p:spPr>
        <p:txBody>
          <a:bodyPr/>
          <a:lstStyle/>
          <a:p>
            <a:r>
              <a:rPr lang="en-US" dirty="0" smtClean="0"/>
              <a:t>Heritage design</a:t>
            </a:r>
          </a:p>
          <a:p>
            <a:r>
              <a:rPr lang="en-US" dirty="0" smtClean="0"/>
              <a:t>Uses alignment pins to stack detectors in telescope body.</a:t>
            </a:r>
          </a:p>
          <a:p>
            <a:r>
              <a:rPr lang="en-US" dirty="0" smtClean="0"/>
              <a:t>Mounting bracket designed into telescope body.</a:t>
            </a:r>
          </a:p>
          <a:p>
            <a:r>
              <a:rPr lang="en-US" dirty="0" smtClean="0"/>
              <a:t>Output signal cable will be completely enclosed in 	 assembly providing proper 	   shielding.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Design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05216" y="5974422"/>
            <a:ext cx="5629527" cy="5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Pictures shown are of STEREO\HET Telescope</a:t>
            </a: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c:\sandy\stereo\het\het-pictures\het-elec-comp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587" y="1373415"/>
            <a:ext cx="2152952" cy="1614714"/>
          </a:xfrm>
          <a:prstGeom prst="rect">
            <a:avLst/>
          </a:prstGeom>
          <a:noFill/>
        </p:spPr>
      </p:pic>
      <p:pic>
        <p:nvPicPr>
          <p:cNvPr id="8" name="Picture 4" descr="c:\sandy\stereo\het\het-pictures\HET-ASSY-W-TE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7930" y="3596319"/>
            <a:ext cx="2200795" cy="1650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t-telescope-092413.jpg"/>
          <p:cNvPicPr>
            <a:picLocks noChangeAspect="1"/>
          </p:cNvPicPr>
          <p:nvPr/>
        </p:nvPicPr>
        <p:blipFill>
          <a:blip r:embed="rId2" cstate="print"/>
          <a:srcRect l="21242" t="25556" r="44248" b="27778"/>
          <a:stretch>
            <a:fillRect/>
          </a:stretch>
        </p:blipFill>
        <p:spPr>
          <a:xfrm>
            <a:off x="574962" y="1177636"/>
            <a:ext cx="2764971" cy="48387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7664" y="1714499"/>
            <a:ext cx="5876487" cy="3751120"/>
          </a:xfrm>
        </p:spPr>
        <p:txBody>
          <a:bodyPr/>
          <a:lstStyle/>
          <a:p>
            <a:r>
              <a:rPr lang="en-US" dirty="0" smtClean="0"/>
              <a:t>2- ~130um (5 mil) Foils for micro-meteorite /light protection on each end.</a:t>
            </a:r>
          </a:p>
          <a:p>
            <a:endParaRPr lang="en-US" dirty="0" smtClean="0"/>
          </a:p>
          <a:p>
            <a:r>
              <a:rPr lang="en-US" dirty="0" smtClean="0"/>
              <a:t>Comprised of 16 silicon wafer detectors mounted in flex-rigid mounts.</a:t>
            </a:r>
          </a:p>
          <a:p>
            <a:endParaRPr lang="en-US" dirty="0" smtClean="0"/>
          </a:p>
          <a:p>
            <a:r>
              <a:rPr lang="en-US" dirty="0" smtClean="0"/>
              <a:t>The front two detectors at each end are spaced apart in order to set a 90 degree FOV angle.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HET Telescope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603351" y="1509656"/>
            <a:ext cx="6540649" cy="44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1118" y="1278081"/>
            <a:ext cx="5392882" cy="4998027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LET1 Telescope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3 Foils for micro-meteorite/light protection on each end.</a:t>
            </a:r>
          </a:p>
          <a:p>
            <a:pPr lvl="2"/>
            <a:r>
              <a:rPr lang="en-US" dirty="0" smtClean="0"/>
              <a:t>Outer foil to be 2um polyimide.</a:t>
            </a:r>
          </a:p>
          <a:p>
            <a:pPr lvl="2"/>
            <a:r>
              <a:rPr lang="en-US" dirty="0" smtClean="0"/>
              <a:t>Inner 2 foils to be 1um polyimide.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Comprised of 10 silicon wafer detectors mounted in flex-rigid mounts.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front 3 detectors at each end are spaced apart in order to set a 90 degree FOV angle.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LET2 Telescope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Comprised of one half of a LET1 Telescope.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 Foils for micro-meteorite/light protection</a:t>
            </a:r>
          </a:p>
          <a:p>
            <a:pPr lvl="2"/>
            <a:r>
              <a:rPr lang="en-US" dirty="0" smtClean="0"/>
              <a:t>Outer foil to be 4um polyimide.</a:t>
            </a:r>
          </a:p>
          <a:p>
            <a:pPr lvl="2"/>
            <a:r>
              <a:rPr lang="en-US" dirty="0" smtClean="0"/>
              <a:t>Inner 2 foils to be 2um polyimide.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LET Telescopes</a:t>
            </a:r>
            <a:endParaRPr lang="en-US" dirty="0"/>
          </a:p>
        </p:txBody>
      </p:sp>
      <p:pic>
        <p:nvPicPr>
          <p:cNvPr id="4" name="Picture 3" descr="let-telescope-092413.jpg"/>
          <p:cNvPicPr>
            <a:picLocks noChangeAspect="1"/>
          </p:cNvPicPr>
          <p:nvPr/>
        </p:nvPicPr>
        <p:blipFill>
          <a:blip r:embed="rId2" cstate="print"/>
          <a:srcRect l="25556" t="28889" r="31307" b="28889"/>
          <a:stretch>
            <a:fillRect/>
          </a:stretch>
        </p:blipFill>
        <p:spPr>
          <a:xfrm>
            <a:off x="426026" y="1454725"/>
            <a:ext cx="2971801" cy="3764281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135582" y="4187536"/>
            <a:ext cx="4572000" cy="26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855" y="5372100"/>
            <a:ext cx="301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LET1 Telescope shown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40327" y="3304310"/>
            <a:ext cx="2410691" cy="124690"/>
          </a:xfrm>
          <a:prstGeom prst="lin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2242" y="1871329"/>
            <a:ext cx="3859619" cy="4540103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Purge will be established to the individual   telescopes with a single purge fitting on the outside of the instrument.</a:t>
            </a:r>
          </a:p>
          <a:p>
            <a:pPr lvl="0">
              <a:defRPr/>
            </a:pPr>
            <a:r>
              <a:rPr lang="en-US" dirty="0" smtClean="0"/>
              <a:t>Purge will be distributed internally through a manifold that will send the purge gas into the center volume of each telescope.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Purge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524001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PI-HI-iso-purge-10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114800" cy="42306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Instrument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of instrument on spacecraft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scope-purge-flow-10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346448" cy="434644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0885" y="1275907"/>
            <a:ext cx="5263116" cy="5179790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Heritage venting strategy that was used on several prior missions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Purge gas enters thru housing into open center volumes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Gas then flows outwards thru vent slots in housing shelves, detector mounts and foil rings</a:t>
            </a:r>
          </a:p>
          <a:p>
            <a:pPr lvl="0">
              <a:defRPr/>
            </a:pPr>
            <a:r>
              <a:rPr lang="en-US" dirty="0" smtClean="0"/>
              <a:t>Gas exits each end of the telescope thru vent slots below outer foil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Telescope Venting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21336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7642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PURGE  GAS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of  FOV’s on spacecraft x3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143" y="1121482"/>
            <a:ext cx="8426450" cy="52385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Component Configuration</a:t>
            </a:r>
            <a:endParaRPr lang="en-US" dirty="0"/>
          </a:p>
        </p:txBody>
      </p:sp>
      <p:pic>
        <p:nvPicPr>
          <p:cNvPr id="4" name="Picture 3" descr="EPI-HI-iso-LVPS-092513.jpg"/>
          <p:cNvPicPr>
            <a:picLocks noChangeAspect="1"/>
          </p:cNvPicPr>
          <p:nvPr/>
        </p:nvPicPr>
        <p:blipFill>
          <a:blip r:embed="rId2" cstate="print"/>
          <a:srcRect l="28431" t="26667" r="22680" b="32222"/>
          <a:stretch>
            <a:fillRect/>
          </a:stretch>
        </p:blipFill>
        <p:spPr>
          <a:xfrm>
            <a:off x="2481943" y="1730828"/>
            <a:ext cx="3352800" cy="3648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6772" y="1431345"/>
            <a:ext cx="20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 1 </a:t>
            </a:r>
            <a:r>
              <a:rPr lang="en-US" sz="2000" dirty="0" smtClean="0"/>
              <a:t>Telescope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39543" y="2340429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HET Telescope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743" y="340722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LET2 Telescope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0343" y="4093029"/>
            <a:ext cx="62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7143" y="561702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DPU/Bias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0743" y="5998029"/>
            <a:ext cx="22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&amp; HET Electronics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39543" y="5083629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LET2 Electronics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67943" y="1654629"/>
            <a:ext cx="9144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5606143" y="2525095"/>
            <a:ext cx="533400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5453743" y="3591895"/>
            <a:ext cx="114300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4844143" y="4702629"/>
            <a:ext cx="1295400" cy="5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86943" y="4931229"/>
            <a:ext cx="762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291551" y="5007429"/>
            <a:ext cx="638192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96143" y="4093029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079" y="1648047"/>
            <a:ext cx="8633637" cy="495650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Work within mass constraints.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Package boards maintaining adequate parts clearance board to board.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needed interconnect means between boards and each other and boards to telescopes.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adequate RF and/or ground shielding board to board and through the enclosure.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 thermal isolation from spacecraft bracket.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Enclosure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17170"/>
            <a:ext cx="8480425" cy="506185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Electronics box is made up of 4 major components, the LVPS Assembly, the DPU/HV Bias Assembly, the HET1/LET1 Electronics Assembly and the LET2 Electronics Assembly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Each  Electronics Assembly is mounted in a perimeter style frame.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All “frames” when assembled together will provide a continuous RF shield for internal electronics.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Internal shielding between critical components will create separate shielded areas as necessary for proper electronics function.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Board interconnect is achieved using  rigid/flex boards w/ built in cables terminating to individual </a:t>
            </a:r>
            <a:r>
              <a:rPr lang="en-US" dirty="0" err="1" smtClean="0"/>
              <a:t>nanonics</a:t>
            </a:r>
            <a:r>
              <a:rPr lang="en-US" dirty="0" smtClean="0"/>
              <a:t>/</a:t>
            </a:r>
            <a:r>
              <a:rPr lang="en-US" dirty="0" err="1" smtClean="0"/>
              <a:t>microstrip</a:t>
            </a:r>
            <a:r>
              <a:rPr lang="en-US" dirty="0" smtClean="0"/>
              <a:t> connectors on mating boards.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Connections to the S/C will be via standard D Subminiature connectors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823" y="1148316"/>
            <a:ext cx="4989401" cy="52223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DPU Board (mounted in one side of frame)</a:t>
            </a:r>
          </a:p>
          <a:p>
            <a:pPr lvl="1"/>
            <a:r>
              <a:rPr lang="en-US" dirty="0" smtClean="0"/>
              <a:t>Flex connection to Telescope Boards</a:t>
            </a:r>
          </a:p>
          <a:p>
            <a:pPr lvl="1"/>
            <a:r>
              <a:rPr lang="en-US" dirty="0" smtClean="0"/>
              <a:t>Flex connection to LVPS</a:t>
            </a:r>
          </a:p>
          <a:p>
            <a:pPr lvl="1"/>
            <a:r>
              <a:rPr lang="en-US" dirty="0" smtClean="0"/>
              <a:t>S/C connectors (PCB mount)</a:t>
            </a:r>
          </a:p>
          <a:p>
            <a:pPr lvl="1"/>
            <a:r>
              <a:rPr lang="en-US" dirty="0" smtClean="0"/>
              <a:t>PCB’s mounted to machined in posts in chassis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Bias Supply Board (mounted in one side of frame)</a:t>
            </a:r>
          </a:p>
          <a:p>
            <a:pPr lvl="1"/>
            <a:r>
              <a:rPr lang="en-US" dirty="0" smtClean="0"/>
              <a:t>Flex connection to 3 Detector Boards</a:t>
            </a:r>
          </a:p>
          <a:p>
            <a:pPr lvl="1"/>
            <a:r>
              <a:rPr lang="en-US" dirty="0" smtClean="0"/>
              <a:t>Flex connection to DPU Board</a:t>
            </a:r>
          </a:p>
          <a:p>
            <a:pPr lvl="1"/>
            <a:r>
              <a:rPr lang="en-US" dirty="0" smtClean="0"/>
              <a:t>R/F shielding </a:t>
            </a:r>
          </a:p>
          <a:p>
            <a:pPr lvl="1"/>
            <a:r>
              <a:rPr lang="en-US" dirty="0" smtClean="0"/>
              <a:t>PCB’s mounted to machined in posts in chassis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4" name="Picture 3" descr="bias-electronics.jpg"/>
          <p:cNvPicPr>
            <a:picLocks noChangeAspect="1"/>
          </p:cNvPicPr>
          <p:nvPr/>
        </p:nvPicPr>
        <p:blipFill>
          <a:blip r:embed="rId2" cstate="print"/>
          <a:srcRect l="31765" t="33636" r="34118" b="30909"/>
          <a:stretch>
            <a:fillRect/>
          </a:stretch>
        </p:blipFill>
        <p:spPr>
          <a:xfrm>
            <a:off x="740734" y="3999614"/>
            <a:ext cx="2763492" cy="2438398"/>
          </a:xfrm>
          <a:prstGeom prst="rect">
            <a:avLst/>
          </a:prstGeom>
        </p:spPr>
      </p:pic>
      <p:pic>
        <p:nvPicPr>
          <p:cNvPr id="5" name="Picture 4" descr="dpu-electronics-092413.jpg"/>
          <p:cNvPicPr>
            <a:picLocks noChangeAspect="1"/>
          </p:cNvPicPr>
          <p:nvPr/>
        </p:nvPicPr>
        <p:blipFill>
          <a:blip r:embed="rId3" cstate="print"/>
          <a:srcRect l="30588" t="30909" r="43529" b="30909"/>
          <a:stretch>
            <a:fillRect/>
          </a:stretch>
        </p:blipFill>
        <p:spPr>
          <a:xfrm>
            <a:off x="762000" y="914400"/>
            <a:ext cx="1636472" cy="2895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1273" y="1371600"/>
            <a:ext cx="5592725" cy="49990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LET2 Telescope Electronics Assembly</a:t>
            </a:r>
          </a:p>
          <a:p>
            <a:pPr lvl="1"/>
            <a:r>
              <a:rPr lang="en-US" dirty="0" smtClean="0"/>
              <a:t>Receives flex connection from Bias Board</a:t>
            </a:r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Receives 2 flex connections from Telescope</a:t>
            </a:r>
          </a:p>
          <a:p>
            <a:pPr lvl="1"/>
            <a:r>
              <a:rPr lang="en-US" dirty="0" smtClean="0"/>
              <a:t>Housing provides feet for Instrument to bracket mounting.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kern="1200" dirty="0" smtClean="0">
                <a:solidFill>
                  <a:sysClr val="windowText" lastClr="000000"/>
                </a:solidFill>
              </a:rPr>
              <a:t>HET1 &amp; LET1 Electronics Assembly</a:t>
            </a:r>
          </a:p>
          <a:p>
            <a:pPr>
              <a:buNone/>
            </a:pPr>
            <a:r>
              <a:rPr lang="en-US" kern="1200" dirty="0" smtClean="0">
                <a:solidFill>
                  <a:sysClr val="windowText" lastClr="000000"/>
                </a:solidFill>
              </a:rPr>
              <a:t>    (each board)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Bias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Flex connection from DPU Board</a:t>
            </a: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2 Flex connections </a:t>
            </a:r>
            <a:r>
              <a:rPr lang="en-US" kern="1200" dirty="0" err="1" smtClean="0">
                <a:solidFill>
                  <a:sysClr val="windowText" lastClr="000000"/>
                </a:solidFill>
              </a:rPr>
              <a:t>fromTelescope</a:t>
            </a:r>
            <a:endParaRPr lang="en-US" kern="1200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kern="1200" dirty="0" smtClean="0">
                <a:solidFill>
                  <a:sysClr val="windowText" lastClr="000000"/>
                </a:solidFill>
              </a:rPr>
              <a:t>PCB’s mounted to machined in posts in chassis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4" name="Picture 3" descr="LET2-Elec-iso-092513.jpg"/>
          <p:cNvPicPr>
            <a:picLocks noChangeAspect="1"/>
          </p:cNvPicPr>
          <p:nvPr/>
        </p:nvPicPr>
        <p:blipFill>
          <a:blip r:embed="rId2" cstate="print"/>
          <a:srcRect l="34183" t="24444" r="22680" b="25556"/>
          <a:stretch>
            <a:fillRect/>
          </a:stretch>
        </p:blipFill>
        <p:spPr>
          <a:xfrm>
            <a:off x="762000" y="1066800"/>
            <a:ext cx="1930400" cy="2895600"/>
          </a:xfrm>
          <a:prstGeom prst="rect">
            <a:avLst/>
          </a:prstGeom>
        </p:spPr>
      </p:pic>
      <p:pic>
        <p:nvPicPr>
          <p:cNvPr id="5" name="Picture 4" descr="HET1-LET1-Electronics.jpg"/>
          <p:cNvPicPr>
            <a:picLocks noChangeAspect="1"/>
          </p:cNvPicPr>
          <p:nvPr/>
        </p:nvPicPr>
        <p:blipFill>
          <a:blip r:embed="rId3" cstate="print"/>
          <a:srcRect l="11176" t="28889" r="19804" b="28889"/>
          <a:stretch>
            <a:fillRect/>
          </a:stretch>
        </p:blipFill>
        <p:spPr>
          <a:xfrm>
            <a:off x="457200" y="4114800"/>
            <a:ext cx="2895600" cy="22923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3442" y="1648046"/>
            <a:ext cx="5911702" cy="3955311"/>
          </a:xfrm>
        </p:spPr>
        <p:txBody>
          <a:bodyPr>
            <a:normAutofit/>
          </a:bodyPr>
          <a:lstStyle/>
          <a:p>
            <a:r>
              <a:rPr lang="en-US" dirty="0" smtClean="0"/>
              <a:t>Low Voltage Power Supply</a:t>
            </a:r>
          </a:p>
          <a:p>
            <a:pPr lvl="1"/>
            <a:r>
              <a:rPr lang="en-US" dirty="0" smtClean="0"/>
              <a:t>Receives flex connection from DPU Board</a:t>
            </a:r>
          </a:p>
          <a:p>
            <a:pPr lvl="1"/>
            <a:r>
              <a:rPr lang="en-US" dirty="0" smtClean="0"/>
              <a:t>S/C connectors (PCB mount)</a:t>
            </a:r>
          </a:p>
          <a:p>
            <a:pPr lvl="1"/>
            <a:r>
              <a:rPr lang="en-US" dirty="0" smtClean="0"/>
              <a:t>Individually shielded primary/secondary circuits top and bottom.</a:t>
            </a:r>
          </a:p>
          <a:p>
            <a:pPr lvl="1"/>
            <a:r>
              <a:rPr lang="en-US" dirty="0" smtClean="0"/>
              <a:t>Housing is tapered to avoid HET Telescope FOV</a:t>
            </a:r>
          </a:p>
          <a:p>
            <a:pPr lvl="1"/>
            <a:r>
              <a:rPr lang="en-US" dirty="0" smtClean="0"/>
              <a:t>Housing provides feet for Instrument to bracket mounting.</a:t>
            </a:r>
          </a:p>
          <a:p>
            <a:pPr lvl="1"/>
            <a:r>
              <a:rPr lang="en-US" dirty="0" smtClean="0"/>
              <a:t>PCB’s mounted to machined in posts 	           	   in chassis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Enclosure</a:t>
            </a:r>
            <a:endParaRPr lang="en-US" dirty="0"/>
          </a:p>
        </p:txBody>
      </p:sp>
      <p:pic>
        <p:nvPicPr>
          <p:cNvPr id="4" name="Picture 3" descr="lvps-back.jpg"/>
          <p:cNvPicPr>
            <a:picLocks noChangeAspect="1"/>
          </p:cNvPicPr>
          <p:nvPr/>
        </p:nvPicPr>
        <p:blipFill>
          <a:blip r:embed="rId2" cstate="print"/>
          <a:srcRect l="31307" t="27778" r="37059" b="27778"/>
          <a:stretch>
            <a:fillRect/>
          </a:stretch>
        </p:blipFill>
        <p:spPr>
          <a:xfrm>
            <a:off x="822252" y="3455582"/>
            <a:ext cx="1447800" cy="2632364"/>
          </a:xfrm>
          <a:prstGeom prst="rect">
            <a:avLst/>
          </a:prstGeom>
        </p:spPr>
      </p:pic>
      <p:pic>
        <p:nvPicPr>
          <p:cNvPr id="5" name="Picture 4" descr="lvps-electronics.jpg"/>
          <p:cNvPicPr>
            <a:picLocks noChangeAspect="1"/>
          </p:cNvPicPr>
          <p:nvPr/>
        </p:nvPicPr>
        <p:blipFill>
          <a:blip r:embed="rId3" cstate="print"/>
          <a:srcRect l="35621" t="28889" r="35621" b="32222"/>
          <a:stretch>
            <a:fillRect/>
          </a:stretch>
        </p:blipFill>
        <p:spPr>
          <a:xfrm>
            <a:off x="1015410" y="1031358"/>
            <a:ext cx="1295400" cy="226695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243470" y="4401879"/>
            <a:ext cx="6340549" cy="29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463550" marR="0" lvl="1" indent="-2349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Pct val="115000"/>
              <a:buFont typeface="Wingdings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553" y="5909700"/>
            <a:ext cx="6337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*LVPS Board provided by APL</a:t>
            </a:r>
            <a:br>
              <a:rPr lang="en-US" dirty="0" smtClean="0"/>
            </a:br>
            <a:r>
              <a:rPr lang="en-US" dirty="0" smtClean="0"/>
              <a:t>*Chassis and shields designed/provided by GSFC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SIS_PDR_14_EPI-Hi_Mechanical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ISIS_PDR_14_EPI-Hi_Mechanical</Template>
  <TotalTime>1273</TotalTime>
  <Words>992</Words>
  <Application>Microsoft Office PowerPoint</Application>
  <PresentationFormat>On-screen Show (4:3)</PresentationFormat>
  <Paragraphs>160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ISIS_PDR_14_EPI-Hi_Mechanical</vt:lpstr>
      <vt:lpstr>EPI-Hi Mechanical</vt:lpstr>
      <vt:lpstr>EPI-HI Instrument</vt:lpstr>
      <vt:lpstr>Slide 3</vt:lpstr>
      <vt:lpstr>EPI-HI Component Configuration</vt:lpstr>
      <vt:lpstr>EPI-HI Enclosure Requirements</vt:lpstr>
      <vt:lpstr>EPI-HI Electronics Enclosure</vt:lpstr>
      <vt:lpstr>EPI-HI Electronics Enclosure</vt:lpstr>
      <vt:lpstr>EPI-HI Electronics Enclosure</vt:lpstr>
      <vt:lpstr>EPI-HI Electronics Enclosure</vt:lpstr>
      <vt:lpstr>EPI-HI Interconnect</vt:lpstr>
      <vt:lpstr>EPI-HI Thermal Isolation</vt:lpstr>
      <vt:lpstr>Mount Design Requirements</vt:lpstr>
      <vt:lpstr>EPI-HI Detector Mount</vt:lpstr>
      <vt:lpstr>EPI-HI Detector Mount</vt:lpstr>
      <vt:lpstr>EPI-HI Telescope Design</vt:lpstr>
      <vt:lpstr>EPI-HI Telescope Design</vt:lpstr>
      <vt:lpstr>EPI-HI HET Telescope</vt:lpstr>
      <vt:lpstr>EPI-HI LET Telescopes</vt:lpstr>
      <vt:lpstr>EPI-HI Telescope Purge</vt:lpstr>
      <vt:lpstr>EPI-HI Telescope Venting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EPI-Hi Mechanical</dc:title>
  <dc:creator>Shuman, Sandy A. (GSFC-660.3)</dc:creator>
  <cp:lastModifiedBy>Shuman, Sandy A. (GSFC-660.3)</cp:lastModifiedBy>
  <cp:revision>43</cp:revision>
  <cp:lastPrinted>2012-05-09T16:55:26Z</cp:lastPrinted>
  <dcterms:created xsi:type="dcterms:W3CDTF">2013-10-17T20:25:44Z</dcterms:created>
  <dcterms:modified xsi:type="dcterms:W3CDTF">2013-10-18T17:45:20Z</dcterms:modified>
</cp:coreProperties>
</file>