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9" r:id="rId1"/>
  </p:sldMasterIdLst>
  <p:notesMasterIdLst>
    <p:notesMasterId r:id="rId46"/>
  </p:notesMasterIdLst>
  <p:handoutMasterIdLst>
    <p:handoutMasterId r:id="rId47"/>
  </p:handoutMasterIdLst>
  <p:sldIdLst>
    <p:sldId id="413" r:id="rId2"/>
    <p:sldId id="415" r:id="rId3"/>
    <p:sldId id="471" r:id="rId4"/>
    <p:sldId id="420" r:id="rId5"/>
    <p:sldId id="477" r:id="rId6"/>
    <p:sldId id="468" r:id="rId7"/>
    <p:sldId id="469" r:id="rId8"/>
    <p:sldId id="478" r:id="rId9"/>
    <p:sldId id="479" r:id="rId10"/>
    <p:sldId id="472" r:id="rId11"/>
    <p:sldId id="473" r:id="rId12"/>
    <p:sldId id="475" r:id="rId13"/>
    <p:sldId id="474" r:id="rId14"/>
    <p:sldId id="476" r:id="rId15"/>
    <p:sldId id="486" r:id="rId16"/>
    <p:sldId id="485" r:id="rId17"/>
    <p:sldId id="451" r:id="rId18"/>
    <p:sldId id="483" r:id="rId19"/>
    <p:sldId id="480" r:id="rId20"/>
    <p:sldId id="481" r:id="rId21"/>
    <p:sldId id="487" r:id="rId22"/>
    <p:sldId id="482" r:id="rId23"/>
    <p:sldId id="455" r:id="rId24"/>
    <p:sldId id="461" r:id="rId25"/>
    <p:sldId id="457" r:id="rId26"/>
    <p:sldId id="452" r:id="rId27"/>
    <p:sldId id="484" r:id="rId28"/>
    <p:sldId id="454" r:id="rId29"/>
    <p:sldId id="462" r:id="rId30"/>
    <p:sldId id="430" r:id="rId31"/>
    <p:sldId id="459" r:id="rId32"/>
    <p:sldId id="460" r:id="rId33"/>
    <p:sldId id="463" r:id="rId34"/>
    <p:sldId id="490" r:id="rId35"/>
    <p:sldId id="488" r:id="rId36"/>
    <p:sldId id="491" r:id="rId37"/>
    <p:sldId id="465" r:id="rId38"/>
    <p:sldId id="436" r:id="rId39"/>
    <p:sldId id="456" r:id="rId40"/>
    <p:sldId id="470" r:id="rId41"/>
    <p:sldId id="489" r:id="rId42"/>
    <p:sldId id="466" r:id="rId43"/>
    <p:sldId id="467" r:id="rId44"/>
    <p:sldId id="464" r:id="rId45"/>
  </p:sldIdLst>
  <p:sldSz cx="9144000" cy="6858000" type="screen4x3"/>
  <p:notesSz cx="7010400" cy="92964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BA8F754F-D314-A544-B58E-3A9AFD86BEAA}">
          <p14:sldIdLst>
            <p14:sldId id="413"/>
            <p14:sldId id="415"/>
            <p14:sldId id="471"/>
            <p14:sldId id="420"/>
            <p14:sldId id="477"/>
            <p14:sldId id="468"/>
            <p14:sldId id="469"/>
            <p14:sldId id="478"/>
            <p14:sldId id="479"/>
            <p14:sldId id="472"/>
            <p14:sldId id="473"/>
            <p14:sldId id="475"/>
            <p14:sldId id="474"/>
            <p14:sldId id="476"/>
            <p14:sldId id="486"/>
            <p14:sldId id="485"/>
            <p14:sldId id="451"/>
            <p14:sldId id="483"/>
            <p14:sldId id="480"/>
            <p14:sldId id="481"/>
            <p14:sldId id="487"/>
            <p14:sldId id="482"/>
            <p14:sldId id="455"/>
            <p14:sldId id="461"/>
            <p14:sldId id="457"/>
            <p14:sldId id="452"/>
            <p14:sldId id="484"/>
            <p14:sldId id="454"/>
            <p14:sldId id="462"/>
            <p14:sldId id="430"/>
            <p14:sldId id="459"/>
            <p14:sldId id="460"/>
            <p14:sldId id="463"/>
            <p14:sldId id="490"/>
            <p14:sldId id="488"/>
            <p14:sldId id="491"/>
            <p14:sldId id="465"/>
            <p14:sldId id="436"/>
            <p14:sldId id="456"/>
            <p14:sldId id="470"/>
            <p14:sldId id="489"/>
            <p14:sldId id="466"/>
            <p14:sldId id="467"/>
            <p14:sldId id="464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/>
  <p:clrMru>
    <a:srgbClr val="7501A2"/>
    <a:srgbClr val="FC00FF"/>
    <a:srgbClr val="FFDC6D"/>
    <a:srgbClr val="0000FF"/>
    <a:srgbClr val="1C1050"/>
    <a:srgbClr val="181E48"/>
    <a:srgbClr val="1F2C6F"/>
    <a:srgbClr val="26216D"/>
    <a:srgbClr val="151A79"/>
    <a:srgbClr val="1D1D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8104" autoAdjust="0"/>
    <p:restoredTop sz="81540" autoAdjust="0"/>
  </p:normalViewPr>
  <p:slideViewPr>
    <p:cSldViewPr snapToGrid="0">
      <p:cViewPr varScale="1">
        <p:scale>
          <a:sx n="88" d="100"/>
          <a:sy n="88" d="100"/>
        </p:scale>
        <p:origin x="-120" y="-101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32" d="100"/>
        <a:sy n="132" d="100"/>
      </p:scale>
      <p:origin x="0" y="4488"/>
    </p:cViewPr>
  </p:sorterViewPr>
  <p:notesViewPr>
    <p:cSldViewPr snapToGrid="0" showGuides="1">
      <p:cViewPr varScale="1">
        <p:scale>
          <a:sx n="82" d="100"/>
          <a:sy n="82" d="100"/>
        </p:scale>
        <p:origin x="-1890" y="-84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notesMaster" Target="notesMasters/notesMaster1.xml"/><Relationship Id="rId47" Type="http://schemas.openxmlformats.org/officeDocument/2006/relationships/handoutMaster" Target="handoutMasters/handoutMaster1.xml"/><Relationship Id="rId48" Type="http://schemas.openxmlformats.org/officeDocument/2006/relationships/printerSettings" Target="printerSettings/printerSettings1.bin"/><Relationship Id="rId49" Type="http://schemas.openxmlformats.org/officeDocument/2006/relationships/presProps" Target="pres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viewProps" Target="viewProps.xml"/><Relationship Id="rId51" Type="http://schemas.openxmlformats.org/officeDocument/2006/relationships/theme" Target="theme/theme1.xml"/><Relationship Id="rId5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B82D2B-4194-414A-8944-2697E22A9174}" type="datetimeFigureOut">
              <a:rPr lang="en-US" smtClean="0"/>
              <a:pPr/>
              <a:t>10/14/13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6C6E07-2FDD-4DBB-81B8-2EF575FB9DA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1303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7628" cy="464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1" tIns="46586" rIns="93171" bIns="46586" numCol="1" anchor="t" anchorCtr="0" compatLnSpc="1">
            <a:prstTxWarp prst="textNoShape">
              <a:avLst/>
            </a:prstTxWarp>
          </a:bodyPr>
          <a:lstStyle>
            <a:lvl1pPr algn="l" defTabSz="931670">
              <a:defRPr sz="120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1183" y="0"/>
            <a:ext cx="3037628" cy="464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1" tIns="46586" rIns="93171" bIns="46586" numCol="1" anchor="t" anchorCtr="0" compatLnSpc="1">
            <a:prstTxWarp prst="textNoShape">
              <a:avLst/>
            </a:prstTxWarp>
          </a:bodyPr>
          <a:lstStyle>
            <a:lvl1pPr algn="r" defTabSz="931670">
              <a:defRPr sz="120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1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8500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359" y="4416108"/>
            <a:ext cx="5607684" cy="4182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1" tIns="46586" rIns="93171" bIns="4658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0627"/>
            <a:ext cx="3037628" cy="464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1" tIns="46586" rIns="93171" bIns="46586" numCol="1" anchor="b" anchorCtr="0" compatLnSpc="1">
            <a:prstTxWarp prst="textNoShape">
              <a:avLst/>
            </a:prstTxWarp>
          </a:bodyPr>
          <a:lstStyle>
            <a:lvl1pPr algn="l" defTabSz="931670">
              <a:defRPr sz="120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2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1183" y="8830627"/>
            <a:ext cx="3037628" cy="464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1" tIns="46586" rIns="93171" bIns="46586" numCol="1" anchor="b" anchorCtr="0" compatLnSpc="1">
            <a:prstTxWarp prst="textNoShape">
              <a:avLst/>
            </a:prstTxWarp>
          </a:bodyPr>
          <a:lstStyle>
            <a:lvl1pPr algn="r" defTabSz="931670">
              <a:defRPr sz="1200" smtClean="0"/>
            </a:lvl1pPr>
          </a:lstStyle>
          <a:p>
            <a:pPr>
              <a:defRPr/>
            </a:pPr>
            <a:fld id="{F847D127-D51C-4188-9A50-71C8B1289DC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2656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dirty="0" smtClean="0"/>
              <a:t>introduction</a:t>
            </a:r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47D127-D51C-4188-9A50-71C8B1289DC7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75364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lueSolarProbePlusBannerTemplate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 bwMode="black">
          <a:xfrm>
            <a:off x="2850776" y="5401876"/>
            <a:ext cx="5832182" cy="1083784"/>
          </a:xfrm>
        </p:spPr>
        <p:txBody>
          <a:bodyPr/>
          <a:lstStyle>
            <a:lvl1pPr marL="0" indent="0" algn="ctr">
              <a:spcAft>
                <a:spcPct val="0"/>
              </a:spcAft>
              <a:buFont typeface="Wingdings" pitchFamily="2" charset="2"/>
              <a:buNone/>
              <a:defRPr sz="2800" i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ctrTitle"/>
          </p:nvPr>
        </p:nvSpPr>
        <p:spPr bwMode="black">
          <a:xfrm>
            <a:off x="2853095" y="3795913"/>
            <a:ext cx="5862638" cy="1248280"/>
          </a:xfrm>
        </p:spPr>
        <p:txBody>
          <a:bodyPr/>
          <a:lstStyle>
            <a:lvl1pPr algn="ctr">
              <a:lnSpc>
                <a:spcPts val="48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8" name="Picture 7" descr="ISISlogo-002-C.png"/>
          <p:cNvPicPr>
            <a:picLocks noChangeAspect="1"/>
          </p:cNvPicPr>
          <p:nvPr userDrawn="1"/>
        </p:nvPicPr>
        <p:blipFill>
          <a:blip r:embed="rId3" cstate="print"/>
          <a:srcRect l="6017" r="3871"/>
          <a:stretch>
            <a:fillRect/>
          </a:stretch>
        </p:blipFill>
        <p:spPr>
          <a:xfrm>
            <a:off x="407255" y="2566467"/>
            <a:ext cx="2317032" cy="4272681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1336765"/>
            <a:ext cx="9144000" cy="41658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>
              <a:lnSpc>
                <a:spcPts val="2400"/>
              </a:lnSpc>
            </a:pPr>
            <a:r>
              <a:rPr lang="en-US" sz="3200" b="1" i="0" cap="none" spc="0" baseline="0" dirty="0" smtClean="0">
                <a:ln w="11430"/>
                <a:solidFill>
                  <a:srgbClr val="FFDC6D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/>
                <a:cs typeface="Arial"/>
              </a:rPr>
              <a:t>Integrated Science Investigation of the Sun</a:t>
            </a:r>
            <a:endParaRPr lang="en-US" sz="3200" b="1" i="0" cap="none" spc="0" dirty="0">
              <a:ln w="11430"/>
              <a:solidFill>
                <a:srgbClr val="FFDC6D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 userDrawn="1"/>
        </p:nvSpPr>
        <p:spPr>
          <a:xfrm>
            <a:off x="0" y="223149"/>
            <a:ext cx="5680364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Arial"/>
                <a:cs typeface="Arial"/>
              </a:rPr>
              <a:t>Solar Probe Plus</a:t>
            </a:r>
          </a:p>
        </p:txBody>
      </p:sp>
      <p:sp>
        <p:nvSpPr>
          <p:cNvPr id="18" name="Rectangle 17"/>
          <p:cNvSpPr/>
          <p:nvPr userDrawn="1"/>
        </p:nvSpPr>
        <p:spPr>
          <a:xfrm>
            <a:off x="951568" y="862284"/>
            <a:ext cx="3660105" cy="369332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r>
              <a:rPr lang="en-US" i="1" dirty="0" smtClean="0">
                <a:solidFill>
                  <a:schemeClr val="bg1"/>
                </a:solidFill>
                <a:effectLst>
                  <a:outerShdw blurRad="1270000" dist="38100" dir="21540000" sx="200000" sy="200000" algn="tl" rotWithShape="0">
                    <a:srgbClr val="000000">
                      <a:alpha val="0"/>
                    </a:srgbClr>
                  </a:outerShdw>
                </a:effectLst>
                <a:latin typeface="Arial"/>
                <a:cs typeface="Arial"/>
              </a:rPr>
              <a:t>A NASA Mission</a:t>
            </a:r>
            <a:r>
              <a:rPr lang="en-US" i="1" baseline="0" dirty="0" smtClean="0">
                <a:solidFill>
                  <a:schemeClr val="bg1"/>
                </a:solidFill>
                <a:effectLst>
                  <a:outerShdw blurRad="1270000" dist="38100" dir="21540000" sx="200000" sy="200000" algn="tl" rotWithShape="0">
                    <a:srgbClr val="000000">
                      <a:alpha val="0"/>
                    </a:srgbClr>
                  </a:outerShdw>
                </a:effectLst>
                <a:latin typeface="Arial"/>
                <a:cs typeface="Arial"/>
              </a:rPr>
              <a:t> to Touch the Sun</a:t>
            </a:r>
            <a:endParaRPr lang="en-US" i="1" dirty="0">
              <a:solidFill>
                <a:schemeClr val="bg1"/>
              </a:solidFill>
              <a:effectLst>
                <a:outerShdw blurRad="1270000" dist="38100" dir="21540000" sx="200000" sy="200000" algn="tl" rotWithShape="0">
                  <a:srgbClr val="000000">
                    <a:alpha val="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19" name="Rectangle 18"/>
          <p:cNvSpPr/>
          <p:nvPr userDrawn="1"/>
        </p:nvSpPr>
        <p:spPr>
          <a:xfrm>
            <a:off x="2242457" y="2630904"/>
            <a:ext cx="6901542" cy="101566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>
              <a:lnSpc>
                <a:spcPts val="2400"/>
              </a:lnSpc>
            </a:pPr>
            <a:r>
              <a:rPr lang="en-US" sz="4000" b="1" i="0" cap="none" spc="0" baseline="0" dirty="0" smtClean="0">
                <a:ln w="11430"/>
                <a:solidFill>
                  <a:srgbClr val="FFDC6D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/>
                <a:cs typeface="Arial"/>
              </a:rPr>
              <a:t>Preliminary Design Review</a:t>
            </a:r>
          </a:p>
          <a:p>
            <a:pPr>
              <a:lnSpc>
                <a:spcPts val="2400"/>
              </a:lnSpc>
            </a:pPr>
            <a:endParaRPr lang="en-US" sz="3200" b="1" i="0" cap="none" spc="0" baseline="0" dirty="0" smtClean="0">
              <a:ln w="11430"/>
              <a:solidFill>
                <a:srgbClr val="FFDC6D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"/>
              <a:cs typeface="Arial"/>
            </a:endParaRPr>
          </a:p>
          <a:p>
            <a:pPr>
              <a:lnSpc>
                <a:spcPts val="2400"/>
              </a:lnSpc>
            </a:pPr>
            <a:r>
              <a:rPr lang="en-US" sz="3200" b="1" i="0" cap="none" spc="0" baseline="0" dirty="0" smtClean="0">
                <a:ln w="11430"/>
                <a:solidFill>
                  <a:srgbClr val="FFDC6D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/>
                <a:cs typeface="Arial"/>
              </a:rPr>
              <a:t>05 – 06 NOV 2013</a:t>
            </a:r>
            <a:endParaRPr lang="en-US" sz="3200" b="1" i="0" cap="none" spc="0" dirty="0">
              <a:ln w="11430"/>
              <a:solidFill>
                <a:srgbClr val="FFDC6D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1" y="1738248"/>
            <a:ext cx="9144000" cy="40011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>
              <a:lnSpc>
                <a:spcPts val="2400"/>
              </a:lnSpc>
            </a:pPr>
            <a:r>
              <a:rPr lang="en-US" sz="3200" b="1" i="0" cap="none" spc="0" baseline="0" dirty="0" smtClean="0">
                <a:ln w="11430"/>
                <a:solidFill>
                  <a:srgbClr val="FFDC6D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/>
                <a:cs typeface="Arial"/>
              </a:rPr>
              <a:t>Energetic Particles</a:t>
            </a:r>
            <a:endParaRPr lang="en-US" sz="3200" b="1" i="0" cap="none" spc="0" dirty="0">
              <a:ln w="11430"/>
              <a:solidFill>
                <a:srgbClr val="FFDC6D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"/>
              <a:cs typeface="Arial"/>
            </a:endParaRPr>
          </a:p>
        </p:txBody>
      </p:sp>
    </p:spTree>
  </p:cSld>
  <p:clrMapOvr>
    <a:masterClrMapping/>
  </p:clrMapOvr>
  <p:transition xmlns:p14="http://schemas.microsoft.com/office/powerpoint/2010/main"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775" y="1132114"/>
            <a:ext cx="8426450" cy="5238524"/>
          </a:xfrm>
        </p:spPr>
        <p:txBody>
          <a:bodyPr/>
          <a:lstStyle>
            <a:lvl1pPr>
              <a:lnSpc>
                <a:spcPct val="95000"/>
              </a:lnSpc>
              <a:spcAft>
                <a:spcPts val="300"/>
              </a:spcAft>
              <a:defRPr sz="2400"/>
            </a:lvl1pPr>
            <a:lvl2pPr marL="463550" indent="-234950">
              <a:lnSpc>
                <a:spcPct val="95000"/>
              </a:lnSpc>
              <a:spcAft>
                <a:spcPts val="300"/>
              </a:spcAft>
              <a:buClrTx/>
              <a:buSzPct val="115000"/>
              <a:buFont typeface="Wingdings" charset="2"/>
              <a:buChar char="§"/>
              <a:defRPr sz="2200"/>
            </a:lvl2pPr>
            <a:lvl3pPr>
              <a:lnSpc>
                <a:spcPct val="95000"/>
              </a:lnSpc>
              <a:spcAft>
                <a:spcPts val="300"/>
              </a:spcAft>
              <a:defRPr sz="1800"/>
            </a:lvl3pPr>
            <a:lvl4pPr>
              <a:lnSpc>
                <a:spcPct val="95000"/>
              </a:lnSpc>
              <a:spcAft>
                <a:spcPts val="300"/>
              </a:spcAft>
              <a:defRPr sz="1600"/>
            </a:lvl4pPr>
            <a:lvl5pPr>
              <a:lnSpc>
                <a:spcPct val="95000"/>
              </a:lnSpc>
              <a:spcAft>
                <a:spcPts val="300"/>
              </a:spcAft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683879" y="185100"/>
            <a:ext cx="7199939" cy="675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198709"/>
            <a:ext cx="4137025" cy="5286615"/>
          </a:xfrm>
        </p:spPr>
        <p:txBody>
          <a:bodyPr/>
          <a:lstStyle>
            <a:lvl1pPr>
              <a:spcAft>
                <a:spcPts val="0"/>
              </a:spcAft>
              <a:defRPr sz="2400"/>
            </a:lvl1pPr>
            <a:lvl2pPr marL="463550" indent="-234950">
              <a:spcAft>
                <a:spcPts val="0"/>
              </a:spcAft>
              <a:buClrTx/>
              <a:buFont typeface="Wingdings" charset="2"/>
              <a:buChar char="§"/>
              <a:defRPr sz="2200"/>
            </a:lvl2pPr>
            <a:lvl3pPr>
              <a:spcAft>
                <a:spcPts val="0"/>
              </a:spcAft>
              <a:defRPr sz="2000"/>
            </a:lvl3pPr>
            <a:lvl4pPr>
              <a:spcAft>
                <a:spcPts val="0"/>
              </a:spcAft>
              <a:defRPr sz="1800"/>
            </a:lvl4pPr>
            <a:lvl5pPr>
              <a:spcAft>
                <a:spcPts val="0"/>
              </a:spcAft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2"/>
          </p:nvPr>
        </p:nvSpPr>
        <p:spPr>
          <a:xfrm>
            <a:off x="4582584" y="1206393"/>
            <a:ext cx="4137025" cy="5286615"/>
          </a:xfrm>
        </p:spPr>
        <p:txBody>
          <a:bodyPr/>
          <a:lstStyle>
            <a:lvl1pPr>
              <a:spcAft>
                <a:spcPts val="0"/>
              </a:spcAft>
              <a:defRPr sz="2400"/>
            </a:lvl1pPr>
            <a:lvl2pPr marL="463550" indent="-234950">
              <a:spcAft>
                <a:spcPts val="0"/>
              </a:spcAft>
              <a:buClrTx/>
              <a:buFont typeface="Wingdings" charset="2"/>
              <a:buChar char="§"/>
              <a:defRPr sz="2000"/>
            </a:lvl2pPr>
            <a:lvl3pPr>
              <a:spcAft>
                <a:spcPts val="0"/>
              </a:spcAft>
              <a:defRPr sz="1800"/>
            </a:lvl3pPr>
            <a:lvl4pPr>
              <a:spcAft>
                <a:spcPts val="0"/>
              </a:spcAft>
              <a:defRPr sz="1600"/>
            </a:lvl4pPr>
            <a:lvl5pPr>
              <a:spcAft>
                <a:spcPts val="0"/>
              </a:spcAft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Relationship Id="rId6" Type="http://schemas.openxmlformats.org/officeDocument/2006/relationships/image" Target="../media/image2.jpeg"/><Relationship Id="rId7" Type="http://schemas.openxmlformats.org/officeDocument/2006/relationships/image" Target="../media/image1.png"/><Relationship Id="rId8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BlueSolarProbePlusBannerTemplate.jpg"/>
          <p:cNvPicPr>
            <a:picLocks noChangeAspect="1"/>
          </p:cNvPicPr>
          <p:nvPr userDrawn="1"/>
        </p:nvPicPr>
        <p:blipFill>
          <a:blip r:embed="rId6" cstate="print"/>
          <a:srcRect t="39458" b="50794"/>
          <a:stretch>
            <a:fillRect/>
          </a:stretch>
        </p:blipFill>
        <p:spPr>
          <a:xfrm>
            <a:off x="0" y="130628"/>
            <a:ext cx="9144000" cy="791456"/>
          </a:xfrm>
          <a:prstGeom prst="rect">
            <a:avLst/>
          </a:prstGeom>
        </p:spPr>
      </p:pic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58775" y="1167973"/>
            <a:ext cx="8426450" cy="5202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4103" name="Line 7"/>
          <p:cNvSpPr>
            <a:spLocks noChangeShapeType="1"/>
          </p:cNvSpPr>
          <p:nvPr/>
        </p:nvSpPr>
        <p:spPr bwMode="gray">
          <a:xfrm flipV="1">
            <a:off x="304800" y="6593649"/>
            <a:ext cx="8501104" cy="0"/>
          </a:xfrm>
          <a:prstGeom prst="line">
            <a:avLst/>
          </a:prstGeom>
          <a:noFill/>
          <a:ln w="38100">
            <a:solidFill>
              <a:srgbClr val="01255B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 bwMode="auto">
          <a:xfrm>
            <a:off x="9607138" y="843148"/>
            <a:ext cx="914400" cy="914400"/>
          </a:xfrm>
          <a:prstGeom prst="line">
            <a:avLst/>
          </a:prstGeom>
          <a:blipFill dpi="0" rotWithShape="0">
            <a:blip r:embed="rId7" cstate="print"/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3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683879" y="185100"/>
            <a:ext cx="7199939" cy="675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pic>
        <p:nvPicPr>
          <p:cNvPr id="22" name="Picture 21" descr="ISISlogo-002-C.png"/>
          <p:cNvPicPr>
            <a:picLocks noChangeAspect="1"/>
          </p:cNvPicPr>
          <p:nvPr userDrawn="1"/>
        </p:nvPicPr>
        <p:blipFill>
          <a:blip r:embed="rId8" cstate="print"/>
          <a:srcRect l="10039" t="1937" r="9771" b="2194"/>
          <a:stretch>
            <a:fillRect/>
          </a:stretch>
        </p:blipFill>
        <p:spPr>
          <a:xfrm>
            <a:off x="30736" y="15368"/>
            <a:ext cx="545566" cy="1083832"/>
          </a:xfrm>
          <a:prstGeom prst="rect">
            <a:avLst/>
          </a:prstGeom>
        </p:spPr>
      </p:pic>
      <p:pic>
        <p:nvPicPr>
          <p:cNvPr id="24" name="Picture 23" descr="BlueSolarProbePlusBannerTemplate.jpg"/>
          <p:cNvPicPr>
            <a:picLocks noChangeAspect="1"/>
          </p:cNvPicPr>
          <p:nvPr userDrawn="1"/>
        </p:nvPicPr>
        <p:blipFill>
          <a:blip r:embed="rId6" cstate="print"/>
          <a:srcRect l="61611" b="71746"/>
          <a:stretch>
            <a:fillRect/>
          </a:stretch>
        </p:blipFill>
        <p:spPr>
          <a:xfrm>
            <a:off x="7942550" y="202410"/>
            <a:ext cx="1183808" cy="653447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945291" y="628630"/>
            <a:ext cx="1213820" cy="271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914400" rtl="0" eaLnBrk="1" fontAlgn="base" latinLnBrk="0" hangingPunct="1">
              <a:lnSpc>
                <a:spcPts val="7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500" b="1" dirty="0" smtClean="0">
                <a:solidFill>
                  <a:schemeClr val="bg1"/>
                </a:solidFill>
                <a:latin typeface="Arial"/>
                <a:cs typeface="Arial"/>
              </a:rPr>
              <a:t>Solar Probe Plus</a:t>
            </a:r>
          </a:p>
          <a:p>
            <a:pPr algn="r">
              <a:lnSpc>
                <a:spcPts val="700"/>
              </a:lnSpc>
            </a:pPr>
            <a:r>
              <a:rPr lang="en-US" sz="500" b="1" i="1" dirty="0" smtClean="0">
                <a:solidFill>
                  <a:schemeClr val="bg1"/>
                </a:solidFill>
                <a:latin typeface="Arial"/>
                <a:cs typeface="Arial"/>
              </a:rPr>
              <a:t>A NASA Mission</a:t>
            </a:r>
            <a:r>
              <a:rPr lang="en-US" sz="500" b="1" i="1" baseline="0" dirty="0" smtClean="0">
                <a:solidFill>
                  <a:schemeClr val="bg1"/>
                </a:solidFill>
                <a:latin typeface="Arial"/>
                <a:cs typeface="Arial"/>
              </a:rPr>
              <a:t> to Touch the Sun</a:t>
            </a:r>
            <a:endParaRPr lang="en-US" sz="500" b="1" i="1" dirty="0" smtClean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9" name="TextBox 28"/>
          <p:cNvSpPr txBox="1"/>
          <p:nvPr userDrawn="1"/>
        </p:nvSpPr>
        <p:spPr>
          <a:xfrm>
            <a:off x="315045" y="6608269"/>
            <a:ext cx="9989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2D0F559F-C369-4EF5-8FAC-43A9680FDB1E}" type="slidenum">
              <a:rPr lang="en-US" sz="1000" smtClean="0"/>
              <a:pPr algn="l"/>
              <a:t>‹#›</a:t>
            </a:fld>
            <a:endParaRPr lang="en-US" sz="1000" dirty="0"/>
          </a:p>
        </p:txBody>
      </p:sp>
      <p:sp>
        <p:nvSpPr>
          <p:cNvPr id="30" name="TextBox 29"/>
          <p:cNvSpPr txBox="1"/>
          <p:nvPr userDrawn="1"/>
        </p:nvSpPr>
        <p:spPr>
          <a:xfrm>
            <a:off x="7271657" y="6606989"/>
            <a:ext cx="153424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smtClean="0"/>
              <a:t>05 - 06 NOV 2013</a:t>
            </a:r>
            <a:endParaRPr lang="en-US" sz="1000" dirty="0"/>
          </a:p>
        </p:txBody>
      </p:sp>
      <p:sp>
        <p:nvSpPr>
          <p:cNvPr id="32" name="TextBox 31"/>
          <p:cNvSpPr txBox="1"/>
          <p:nvPr userDrawn="1"/>
        </p:nvSpPr>
        <p:spPr>
          <a:xfrm>
            <a:off x="2297527" y="6605709"/>
            <a:ext cx="45796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ISIS PDR – 10 – </a:t>
            </a:r>
            <a:r>
              <a:rPr lang="en-US" sz="1000" baseline="0" dirty="0" smtClean="0"/>
              <a:t> EPI-Lo Sensor</a:t>
            </a:r>
            <a:endParaRPr lang="en-US" sz="10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62" r:id="rId2"/>
    <p:sldLayoutId id="2147483664" r:id="rId3"/>
    <p:sldLayoutId id="2147483666" r:id="rId4"/>
  </p:sldLayoutIdLst>
  <p:transition xmlns:p14="http://schemas.microsoft.com/office/powerpoint/2010/main" spd="med">
    <p:fade/>
  </p:transition>
  <p:hf hdr="0" ft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9pPr>
    </p:titleStyle>
    <p:bodyStyle>
      <a:lvl1pPr marL="227013" indent="-227013" algn="l" rtl="0" eaLnBrk="1" fontAlgn="base" hangingPunct="1">
        <a:lnSpc>
          <a:spcPct val="85000"/>
        </a:lnSpc>
        <a:spcBef>
          <a:spcPct val="0"/>
        </a:spcBef>
        <a:spcAft>
          <a:spcPct val="25000"/>
        </a:spcAft>
        <a:buFont typeface="Wingdings" pitchFamily="2" charset="2"/>
        <a:buChar char="§"/>
        <a:defRPr sz="2400" b="0">
          <a:solidFill>
            <a:schemeClr val="tx1"/>
          </a:solidFill>
          <a:latin typeface="+mn-lt"/>
          <a:ea typeface="+mn-ea"/>
          <a:cs typeface="+mn-cs"/>
        </a:defRPr>
      </a:lvl1pPr>
      <a:lvl2pPr marL="463550" indent="-234950" algn="l" rtl="0" eaLnBrk="1" fontAlgn="base" hangingPunct="1">
        <a:lnSpc>
          <a:spcPct val="85000"/>
        </a:lnSpc>
        <a:spcBef>
          <a:spcPct val="0"/>
        </a:spcBef>
        <a:spcAft>
          <a:spcPct val="25000"/>
        </a:spcAft>
        <a:buFont typeface="Wingdings" pitchFamily="2" charset="2"/>
        <a:buChar char="§"/>
        <a:defRPr sz="2200" b="0">
          <a:solidFill>
            <a:schemeClr val="tx1"/>
          </a:solidFill>
          <a:latin typeface="+mn-lt"/>
        </a:defRPr>
      </a:lvl2pPr>
      <a:lvl3pPr marL="798513" indent="-230188" algn="l" rtl="0" eaLnBrk="1" fontAlgn="base" hangingPunct="1">
        <a:lnSpc>
          <a:spcPct val="85000"/>
        </a:lnSpc>
        <a:spcBef>
          <a:spcPct val="0"/>
        </a:spcBef>
        <a:spcAft>
          <a:spcPct val="25000"/>
        </a:spcAft>
        <a:buFont typeface="Wingdings" pitchFamily="2" charset="2"/>
        <a:buChar char="§"/>
        <a:defRPr sz="1800" b="0">
          <a:solidFill>
            <a:schemeClr val="tx1"/>
          </a:solidFill>
          <a:latin typeface="+mn-lt"/>
        </a:defRPr>
      </a:lvl3pPr>
      <a:lvl4pPr marL="1144588" indent="-230188" algn="l" rtl="0" eaLnBrk="1" fontAlgn="base" hangingPunct="1">
        <a:lnSpc>
          <a:spcPct val="85000"/>
        </a:lnSpc>
        <a:spcBef>
          <a:spcPct val="0"/>
        </a:spcBef>
        <a:spcAft>
          <a:spcPct val="25000"/>
        </a:spcAft>
        <a:buFont typeface="Wingdings" pitchFamily="2" charset="2"/>
        <a:buChar char="§"/>
        <a:defRPr sz="1600" b="0">
          <a:solidFill>
            <a:schemeClr val="tx1"/>
          </a:solidFill>
          <a:latin typeface="+mn-lt"/>
        </a:defRPr>
      </a:lvl4pPr>
      <a:lvl5pPr marL="1482725" indent="-222250" algn="l" rtl="0" eaLnBrk="1" fontAlgn="base" hangingPunct="1">
        <a:lnSpc>
          <a:spcPct val="85000"/>
        </a:lnSpc>
        <a:spcBef>
          <a:spcPct val="0"/>
        </a:spcBef>
        <a:spcAft>
          <a:spcPct val="25000"/>
        </a:spcAft>
        <a:buFont typeface="Wingdings" pitchFamily="2" charset="2"/>
        <a:buChar char="§"/>
        <a:defRPr sz="14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lnSpc>
          <a:spcPct val="85000"/>
        </a:lnSpc>
        <a:spcBef>
          <a:spcPct val="0"/>
        </a:spcBef>
        <a:spcAft>
          <a:spcPct val="25000"/>
        </a:spcAft>
        <a:buFont typeface="Wingdings" pitchFamily="2" charset="2"/>
        <a:buChar char="§"/>
        <a:defRPr sz="2000" b="1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lnSpc>
          <a:spcPct val="85000"/>
        </a:lnSpc>
        <a:spcBef>
          <a:spcPct val="0"/>
        </a:spcBef>
        <a:spcAft>
          <a:spcPct val="25000"/>
        </a:spcAft>
        <a:buFont typeface="Wingdings" pitchFamily="2" charset="2"/>
        <a:buChar char="§"/>
        <a:defRPr sz="2000" b="1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lnSpc>
          <a:spcPct val="85000"/>
        </a:lnSpc>
        <a:spcBef>
          <a:spcPct val="0"/>
        </a:spcBef>
        <a:spcAft>
          <a:spcPct val="25000"/>
        </a:spcAft>
        <a:buFont typeface="Wingdings" pitchFamily="2" charset="2"/>
        <a:buChar char="§"/>
        <a:defRPr sz="2000" b="1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lnSpc>
          <a:spcPct val="85000"/>
        </a:lnSpc>
        <a:spcBef>
          <a:spcPct val="0"/>
        </a:spcBef>
        <a:spcAft>
          <a:spcPct val="25000"/>
        </a:spcAft>
        <a:buFont typeface="Wingdings" pitchFamily="2" charset="2"/>
        <a:buChar char="§"/>
        <a:defRPr sz="20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6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jp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2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Don Mitchell, Matt Hill, Ralph McNutt</a:t>
            </a:r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EPI-Lo Sensor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3858200" y="5901993"/>
            <a:ext cx="3118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DRAFT 2013-10-14 5:53 PM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Group 90"/>
          <p:cNvGrpSpPr/>
          <p:nvPr/>
        </p:nvGrpSpPr>
        <p:grpSpPr>
          <a:xfrm>
            <a:off x="-18274" y="984430"/>
            <a:ext cx="10792882" cy="9489686"/>
            <a:chOff x="-18274" y="984430"/>
            <a:chExt cx="10792882" cy="9489686"/>
          </a:xfrm>
        </p:grpSpPr>
        <p:grpSp>
          <p:nvGrpSpPr>
            <p:cNvPr id="92" name="Group 91"/>
            <p:cNvGrpSpPr/>
            <p:nvPr/>
          </p:nvGrpSpPr>
          <p:grpSpPr>
            <a:xfrm>
              <a:off x="-18274" y="984430"/>
              <a:ext cx="10792882" cy="9489686"/>
              <a:chOff x="-18274" y="984430"/>
              <a:chExt cx="10792882" cy="9489686"/>
            </a:xfrm>
          </p:grpSpPr>
          <p:pic>
            <p:nvPicPr>
              <p:cNvPr id="101" name="Picture 100" descr="Screen Shot 2013-10-08 at 8.14.54 PM.png"/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8274" y="984430"/>
                <a:ext cx="8774875" cy="4241631"/>
              </a:xfrm>
              <a:prstGeom prst="rect">
                <a:avLst/>
              </a:prstGeom>
            </p:spPr>
          </p:pic>
          <p:pic>
            <p:nvPicPr>
              <p:cNvPr id="102" name="Picture 101" descr="7464-0000-09b.jpg.jpeg"/>
              <p:cNvPicPr>
                <a:picLocks noChangeAspect="1"/>
              </p:cNvPicPr>
              <p:nvPr/>
            </p:nvPicPr>
            <p:blipFill rotWithShape="1"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759" t="57517" r="27619" b="35675"/>
              <a:stretch/>
            </p:blipFill>
            <p:spPr>
              <a:xfrm>
                <a:off x="890236" y="4627920"/>
                <a:ext cx="6536838" cy="845306"/>
              </a:xfrm>
              <a:prstGeom prst="rect">
                <a:avLst/>
              </a:prstGeom>
            </p:spPr>
          </p:pic>
          <p:pic>
            <p:nvPicPr>
              <p:cNvPr id="103" name="Picture 102" descr="Screen Shot 2013-10-08 at 8.27.45 PM.png"/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97090" y="2499572"/>
                <a:ext cx="2956415" cy="2875556"/>
              </a:xfrm>
              <a:prstGeom prst="rect">
                <a:avLst/>
              </a:prstGeom>
            </p:spPr>
          </p:pic>
          <p:sp>
            <p:nvSpPr>
              <p:cNvPr id="104" name="Arc 103"/>
              <p:cNvSpPr>
                <a:spLocks noChangeAspect="1"/>
              </p:cNvSpPr>
              <p:nvPr/>
            </p:nvSpPr>
            <p:spPr>
              <a:xfrm>
                <a:off x="1352292" y="2363858"/>
                <a:ext cx="9274148" cy="7593800"/>
              </a:xfrm>
              <a:prstGeom prst="arc">
                <a:avLst>
                  <a:gd name="adj1" fmla="val 11997581"/>
                  <a:gd name="adj2" fmla="val 12081102"/>
                </a:avLst>
              </a:prstGeom>
              <a:ln w="5715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n>
                    <a:solidFill>
                      <a:schemeClr val="tx1"/>
                    </a:solidFill>
                  </a:ln>
                </a:endParaRPr>
              </a:p>
            </p:txBody>
          </p:sp>
          <p:cxnSp>
            <p:nvCxnSpPr>
              <p:cNvPr id="105" name="Straight Connector 104"/>
              <p:cNvCxnSpPr>
                <a:cxnSpLocks noChangeAspect="1"/>
              </p:cNvCxnSpPr>
              <p:nvPr/>
            </p:nvCxnSpPr>
            <p:spPr>
              <a:xfrm flipH="1">
                <a:off x="1759177" y="4619336"/>
                <a:ext cx="209075" cy="0"/>
              </a:xfrm>
              <a:prstGeom prst="line">
                <a:avLst/>
              </a:prstGeom>
              <a:ln w="5715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Straight Connector 105"/>
              <p:cNvCxnSpPr/>
              <p:nvPr/>
            </p:nvCxnSpPr>
            <p:spPr>
              <a:xfrm flipH="1">
                <a:off x="7251386" y="3411441"/>
                <a:ext cx="816250" cy="1180637"/>
              </a:xfrm>
              <a:prstGeom prst="line">
                <a:avLst/>
              </a:prstGeom>
              <a:ln w="28575" cmpd="sng">
                <a:solidFill>
                  <a:srgbClr val="000000"/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Straight Connector 106"/>
              <p:cNvCxnSpPr>
                <a:cxnSpLocks noChangeAspect="1"/>
              </p:cNvCxnSpPr>
              <p:nvPr/>
            </p:nvCxnSpPr>
            <p:spPr>
              <a:xfrm flipH="1">
                <a:off x="8067636" y="2762364"/>
                <a:ext cx="0" cy="621470"/>
              </a:xfrm>
              <a:prstGeom prst="line">
                <a:avLst/>
              </a:prstGeom>
              <a:ln w="5715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Straight Connector 107"/>
              <p:cNvCxnSpPr>
                <a:cxnSpLocks noChangeAspect="1"/>
              </p:cNvCxnSpPr>
              <p:nvPr/>
            </p:nvCxnSpPr>
            <p:spPr>
              <a:xfrm flipH="1">
                <a:off x="1683622" y="5180092"/>
                <a:ext cx="5630735" cy="0"/>
              </a:xfrm>
              <a:prstGeom prst="line">
                <a:avLst/>
              </a:prstGeom>
              <a:ln w="5715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09" name="Picture 108" descr="7464-0000-09b.jpg.jpeg"/>
              <p:cNvPicPr>
                <a:picLocks noChangeAspect="1"/>
              </p:cNvPicPr>
              <p:nvPr/>
            </p:nvPicPr>
            <p:blipFill rotWithShape="1"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759" t="64204" r="20596" b="33844"/>
              <a:stretch/>
            </p:blipFill>
            <p:spPr>
              <a:xfrm>
                <a:off x="890236" y="5456064"/>
                <a:ext cx="7377410" cy="180549"/>
              </a:xfrm>
              <a:prstGeom prst="rect">
                <a:avLst/>
              </a:prstGeom>
            </p:spPr>
          </p:pic>
          <p:cxnSp>
            <p:nvCxnSpPr>
              <p:cNvPr id="110" name="Straight Connector 109"/>
              <p:cNvCxnSpPr>
                <a:cxnSpLocks noChangeAspect="1"/>
              </p:cNvCxnSpPr>
              <p:nvPr/>
            </p:nvCxnSpPr>
            <p:spPr>
              <a:xfrm flipH="1">
                <a:off x="1704612" y="5498311"/>
                <a:ext cx="5630735" cy="0"/>
              </a:xfrm>
              <a:prstGeom prst="line">
                <a:avLst/>
              </a:prstGeom>
              <a:ln w="5715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Straight Connector 110"/>
              <p:cNvCxnSpPr/>
              <p:nvPr/>
            </p:nvCxnSpPr>
            <p:spPr>
              <a:xfrm flipH="1">
                <a:off x="8095047" y="2571315"/>
                <a:ext cx="539558" cy="821656"/>
              </a:xfrm>
              <a:prstGeom prst="line">
                <a:avLst/>
              </a:prstGeom>
              <a:ln w="1270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Straight Connector 111"/>
              <p:cNvCxnSpPr>
                <a:cxnSpLocks noChangeAspect="1"/>
              </p:cNvCxnSpPr>
              <p:nvPr/>
            </p:nvCxnSpPr>
            <p:spPr>
              <a:xfrm>
                <a:off x="915979" y="4495966"/>
                <a:ext cx="0" cy="554607"/>
              </a:xfrm>
              <a:prstGeom prst="line">
                <a:avLst/>
              </a:prstGeom>
              <a:ln w="1270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Straight Connector 112"/>
              <p:cNvCxnSpPr>
                <a:cxnSpLocks noChangeAspect="1"/>
              </p:cNvCxnSpPr>
              <p:nvPr/>
            </p:nvCxnSpPr>
            <p:spPr>
              <a:xfrm flipH="1">
                <a:off x="7599576" y="3772090"/>
                <a:ext cx="481649" cy="717525"/>
              </a:xfrm>
              <a:prstGeom prst="line">
                <a:avLst/>
              </a:prstGeom>
              <a:ln w="76200" cmpd="sng">
                <a:solidFill>
                  <a:srgbClr val="0000FF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Straight Connector 113"/>
              <p:cNvCxnSpPr>
                <a:cxnSpLocks noChangeAspect="1"/>
              </p:cNvCxnSpPr>
              <p:nvPr/>
            </p:nvCxnSpPr>
            <p:spPr>
              <a:xfrm flipH="1">
                <a:off x="7872659" y="3765550"/>
                <a:ext cx="315777" cy="471328"/>
              </a:xfrm>
              <a:prstGeom prst="line">
                <a:avLst/>
              </a:prstGeom>
              <a:ln w="76200" cmpd="sng">
                <a:solidFill>
                  <a:srgbClr val="0000FF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5" name="Arc 114"/>
              <p:cNvSpPr>
                <a:spLocks noChangeAspect="1"/>
              </p:cNvSpPr>
              <p:nvPr/>
            </p:nvSpPr>
            <p:spPr>
              <a:xfrm>
                <a:off x="1352292" y="2363858"/>
                <a:ext cx="9274148" cy="7593800"/>
              </a:xfrm>
              <a:prstGeom prst="arc">
                <a:avLst>
                  <a:gd name="adj1" fmla="val 17926997"/>
                  <a:gd name="adj2" fmla="val 18106213"/>
                </a:avLst>
              </a:prstGeom>
              <a:ln w="5715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116" name="Arc 115"/>
              <p:cNvSpPr>
                <a:spLocks noChangeAspect="1"/>
              </p:cNvSpPr>
              <p:nvPr/>
            </p:nvSpPr>
            <p:spPr>
              <a:xfrm>
                <a:off x="1352292" y="2363858"/>
                <a:ext cx="9274148" cy="7593800"/>
              </a:xfrm>
              <a:prstGeom prst="arc">
                <a:avLst>
                  <a:gd name="adj1" fmla="val 12504014"/>
                  <a:gd name="adj2" fmla="val 13985985"/>
                </a:avLst>
              </a:prstGeom>
              <a:ln w="5715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117" name="Arc 116"/>
              <p:cNvSpPr>
                <a:spLocks noChangeAspect="1"/>
              </p:cNvSpPr>
              <p:nvPr/>
            </p:nvSpPr>
            <p:spPr>
              <a:xfrm>
                <a:off x="1352292" y="2363858"/>
                <a:ext cx="9274148" cy="7593800"/>
              </a:xfrm>
              <a:prstGeom prst="arc">
                <a:avLst>
                  <a:gd name="adj1" fmla="val 16349063"/>
                  <a:gd name="adj2" fmla="val 16805627"/>
                </a:avLst>
              </a:prstGeom>
              <a:ln w="5715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118" name="Arc 117"/>
              <p:cNvSpPr>
                <a:spLocks noChangeAspect="1"/>
              </p:cNvSpPr>
              <p:nvPr/>
            </p:nvSpPr>
            <p:spPr>
              <a:xfrm>
                <a:off x="1352292" y="2363858"/>
                <a:ext cx="9274148" cy="7593800"/>
              </a:xfrm>
              <a:prstGeom prst="arc">
                <a:avLst>
                  <a:gd name="adj1" fmla="val 15502330"/>
                  <a:gd name="adj2" fmla="val 15701367"/>
                </a:avLst>
              </a:prstGeom>
              <a:ln w="5715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119" name="Arc 118"/>
              <p:cNvSpPr>
                <a:spLocks noChangeAspect="1"/>
              </p:cNvSpPr>
              <p:nvPr/>
            </p:nvSpPr>
            <p:spPr>
              <a:xfrm>
                <a:off x="1352292" y="2363858"/>
                <a:ext cx="9274148" cy="7593800"/>
              </a:xfrm>
              <a:prstGeom prst="arc">
                <a:avLst>
                  <a:gd name="adj1" fmla="val 14575102"/>
                  <a:gd name="adj2" fmla="val 14727832"/>
                </a:avLst>
              </a:prstGeom>
              <a:ln w="5715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120" name="Arc 119"/>
              <p:cNvSpPr>
                <a:spLocks noChangeAspect="1"/>
              </p:cNvSpPr>
              <p:nvPr/>
            </p:nvSpPr>
            <p:spPr>
              <a:xfrm>
                <a:off x="1352292" y="2363858"/>
                <a:ext cx="9274148" cy="7593800"/>
              </a:xfrm>
              <a:prstGeom prst="arc">
                <a:avLst>
                  <a:gd name="adj1" fmla="val 12103761"/>
                  <a:gd name="adj2" fmla="val 17977547"/>
                </a:avLst>
              </a:prstGeom>
              <a:ln w="28575" cmpd="sng">
                <a:solidFill>
                  <a:schemeClr val="tx1"/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n>
                    <a:solidFill>
                      <a:schemeClr val="tx1"/>
                    </a:solidFill>
                  </a:ln>
                </a:endParaRPr>
              </a:p>
            </p:txBody>
          </p:sp>
          <p:cxnSp>
            <p:nvCxnSpPr>
              <p:cNvPr id="121" name="Straight Connector 120"/>
              <p:cNvCxnSpPr>
                <a:cxnSpLocks noChangeAspect="1"/>
              </p:cNvCxnSpPr>
              <p:nvPr/>
            </p:nvCxnSpPr>
            <p:spPr>
              <a:xfrm flipH="1">
                <a:off x="2397577" y="4619336"/>
                <a:ext cx="531319" cy="0"/>
              </a:xfrm>
              <a:prstGeom prst="line">
                <a:avLst/>
              </a:prstGeom>
              <a:ln w="5715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Straight Connector 121"/>
              <p:cNvCxnSpPr>
                <a:cxnSpLocks noChangeAspect="1"/>
              </p:cNvCxnSpPr>
              <p:nvPr/>
            </p:nvCxnSpPr>
            <p:spPr>
              <a:xfrm flipH="1">
                <a:off x="3460983" y="4618976"/>
                <a:ext cx="936958" cy="0"/>
              </a:xfrm>
              <a:prstGeom prst="line">
                <a:avLst/>
              </a:prstGeom>
              <a:ln w="5715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Straight Connector 122"/>
              <p:cNvCxnSpPr>
                <a:cxnSpLocks noChangeAspect="1"/>
              </p:cNvCxnSpPr>
              <p:nvPr/>
            </p:nvCxnSpPr>
            <p:spPr>
              <a:xfrm flipH="1">
                <a:off x="4661722" y="4612742"/>
                <a:ext cx="917142" cy="0"/>
              </a:xfrm>
              <a:prstGeom prst="line">
                <a:avLst/>
              </a:prstGeom>
              <a:ln w="5715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Straight Connector 123"/>
              <p:cNvCxnSpPr>
                <a:cxnSpLocks noChangeAspect="1"/>
              </p:cNvCxnSpPr>
              <p:nvPr/>
            </p:nvCxnSpPr>
            <p:spPr>
              <a:xfrm flipH="1">
                <a:off x="5831253" y="4612742"/>
                <a:ext cx="476327" cy="0"/>
              </a:xfrm>
              <a:prstGeom prst="line">
                <a:avLst/>
              </a:prstGeom>
              <a:ln w="5715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Straight Connector 124"/>
              <p:cNvCxnSpPr>
                <a:cxnSpLocks noChangeAspect="1"/>
              </p:cNvCxnSpPr>
              <p:nvPr/>
            </p:nvCxnSpPr>
            <p:spPr>
              <a:xfrm flipH="1">
                <a:off x="6536196" y="4606148"/>
                <a:ext cx="424365" cy="0"/>
              </a:xfrm>
              <a:prstGeom prst="line">
                <a:avLst/>
              </a:prstGeom>
              <a:ln w="5715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Straight Connector 125"/>
              <p:cNvCxnSpPr>
                <a:cxnSpLocks noChangeAspect="1"/>
              </p:cNvCxnSpPr>
              <p:nvPr/>
            </p:nvCxnSpPr>
            <p:spPr>
              <a:xfrm flipH="1">
                <a:off x="7180159" y="4606148"/>
                <a:ext cx="91084" cy="0"/>
              </a:xfrm>
              <a:prstGeom prst="line">
                <a:avLst/>
              </a:prstGeom>
              <a:ln w="5715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Straight Connector 126"/>
              <p:cNvCxnSpPr>
                <a:cxnSpLocks noChangeAspect="1"/>
              </p:cNvCxnSpPr>
              <p:nvPr/>
            </p:nvCxnSpPr>
            <p:spPr>
              <a:xfrm flipH="1">
                <a:off x="1939667" y="4606729"/>
                <a:ext cx="5230978" cy="0"/>
              </a:xfrm>
              <a:prstGeom prst="line">
                <a:avLst/>
              </a:prstGeom>
              <a:ln w="28575" cmpd="sng">
                <a:solidFill>
                  <a:srgbClr val="000000"/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8" name="Arc 127"/>
              <p:cNvSpPr>
                <a:spLocks noChangeAspect="1"/>
              </p:cNvSpPr>
              <p:nvPr/>
            </p:nvSpPr>
            <p:spPr>
              <a:xfrm>
                <a:off x="1302234" y="2343855"/>
                <a:ext cx="9274148" cy="7593800"/>
              </a:xfrm>
              <a:prstGeom prst="arc">
                <a:avLst>
                  <a:gd name="adj1" fmla="val 17356730"/>
                  <a:gd name="adj2" fmla="val 17619220"/>
                </a:avLst>
              </a:prstGeom>
              <a:ln w="5715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n>
                    <a:solidFill>
                      <a:schemeClr val="tx1"/>
                    </a:solidFill>
                  </a:ln>
                </a:endParaRPr>
              </a:p>
            </p:txBody>
          </p:sp>
          <p:grpSp>
            <p:nvGrpSpPr>
              <p:cNvPr id="129" name="Group 128"/>
              <p:cNvGrpSpPr/>
              <p:nvPr/>
            </p:nvGrpSpPr>
            <p:grpSpPr>
              <a:xfrm>
                <a:off x="1064688" y="2069853"/>
                <a:ext cx="9709920" cy="8404263"/>
                <a:chOff x="1072777" y="2069853"/>
                <a:chExt cx="9709920" cy="8404263"/>
              </a:xfrm>
            </p:grpSpPr>
            <p:sp>
              <p:nvSpPr>
                <p:cNvPr id="137" name="Arc 136"/>
                <p:cNvSpPr>
                  <a:spLocks noChangeAspect="1"/>
                </p:cNvSpPr>
                <p:nvPr/>
              </p:nvSpPr>
              <p:spPr>
                <a:xfrm>
                  <a:off x="1072777" y="2069853"/>
                  <a:ext cx="9709920" cy="8404263"/>
                </a:xfrm>
                <a:prstGeom prst="arc">
                  <a:avLst>
                    <a:gd name="adj1" fmla="val 12631404"/>
                    <a:gd name="adj2" fmla="val 18000209"/>
                  </a:avLst>
                </a:prstGeom>
                <a:ln w="57150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n>
                      <a:solidFill>
                        <a:schemeClr val="tx1"/>
                      </a:solidFill>
                    </a:ln>
                  </a:endParaRPr>
                </a:p>
              </p:txBody>
            </p:sp>
            <p:cxnSp>
              <p:nvCxnSpPr>
                <p:cNvPr id="138" name="Straight Connector 137"/>
                <p:cNvCxnSpPr>
                  <a:cxnSpLocks noChangeAspect="1"/>
                  <a:stCxn id="137" idx="0"/>
                </p:cNvCxnSpPr>
                <p:nvPr/>
              </p:nvCxnSpPr>
              <p:spPr>
                <a:xfrm flipH="1">
                  <a:off x="1438711" y="3906252"/>
                  <a:ext cx="476558" cy="632336"/>
                </a:xfrm>
                <a:prstGeom prst="line">
                  <a:avLst/>
                </a:prstGeom>
                <a:ln w="5715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30" name="Straight Connector 129"/>
              <p:cNvCxnSpPr/>
              <p:nvPr/>
            </p:nvCxnSpPr>
            <p:spPr>
              <a:xfrm flipH="1">
                <a:off x="1450194" y="4002786"/>
                <a:ext cx="299839" cy="399533"/>
              </a:xfrm>
              <a:prstGeom prst="line">
                <a:avLst/>
              </a:prstGeom>
              <a:ln w="76200" cmpd="sng">
                <a:solidFill>
                  <a:srgbClr val="FF6600"/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Straight Connector 130"/>
              <p:cNvCxnSpPr>
                <a:cxnSpLocks noChangeAspect="1"/>
              </p:cNvCxnSpPr>
              <p:nvPr/>
            </p:nvCxnSpPr>
            <p:spPr>
              <a:xfrm flipH="1">
                <a:off x="3265212" y="2415038"/>
                <a:ext cx="542045" cy="251742"/>
              </a:xfrm>
              <a:prstGeom prst="line">
                <a:avLst/>
              </a:prstGeom>
              <a:ln w="76200" cmpd="sng">
                <a:solidFill>
                  <a:srgbClr val="FF6600"/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Straight Connector 131"/>
              <p:cNvCxnSpPr>
                <a:cxnSpLocks noChangeAspect="1"/>
              </p:cNvCxnSpPr>
              <p:nvPr/>
            </p:nvCxnSpPr>
            <p:spPr>
              <a:xfrm flipH="1">
                <a:off x="1684660" y="4817575"/>
                <a:ext cx="5630735" cy="0"/>
              </a:xfrm>
              <a:prstGeom prst="line">
                <a:avLst/>
              </a:prstGeom>
              <a:ln w="5715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Straight Connector 133"/>
              <p:cNvCxnSpPr/>
              <p:nvPr/>
            </p:nvCxnSpPr>
            <p:spPr>
              <a:xfrm flipH="1" flipV="1">
                <a:off x="6604000" y="2111375"/>
                <a:ext cx="409575" cy="69852"/>
              </a:xfrm>
              <a:prstGeom prst="line">
                <a:avLst/>
              </a:prstGeom>
              <a:ln w="57150" cmpd="sng">
                <a:solidFill>
                  <a:srgbClr val="FFFFFF"/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Straight Connector 134"/>
              <p:cNvCxnSpPr/>
              <p:nvPr/>
            </p:nvCxnSpPr>
            <p:spPr>
              <a:xfrm flipH="1">
                <a:off x="5250460" y="2011047"/>
                <a:ext cx="453328" cy="35944"/>
              </a:xfrm>
              <a:prstGeom prst="line">
                <a:avLst/>
              </a:prstGeom>
              <a:ln w="76200" cmpd="sng">
                <a:solidFill>
                  <a:srgbClr val="FF6600"/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Straight Connector 135"/>
              <p:cNvCxnSpPr>
                <a:cxnSpLocks noChangeAspect="1"/>
              </p:cNvCxnSpPr>
              <p:nvPr/>
            </p:nvCxnSpPr>
            <p:spPr>
              <a:xfrm flipH="1">
                <a:off x="7538718" y="3715030"/>
                <a:ext cx="480399" cy="714373"/>
              </a:xfrm>
              <a:prstGeom prst="line">
                <a:avLst/>
              </a:prstGeom>
              <a:ln w="76200" cmpd="sng">
                <a:solidFill>
                  <a:srgbClr val="FF6600"/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93" name="Straight Connector 92"/>
            <p:cNvCxnSpPr>
              <a:cxnSpLocks noChangeAspect="1"/>
            </p:cNvCxnSpPr>
            <p:nvPr/>
          </p:nvCxnSpPr>
          <p:spPr>
            <a:xfrm flipH="1">
              <a:off x="1675041" y="5006432"/>
              <a:ext cx="5630735" cy="0"/>
            </a:xfrm>
            <a:prstGeom prst="line">
              <a:avLst/>
            </a:prstGeom>
            <a:ln w="76200" cmpd="sng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/>
            <p:cNvCxnSpPr>
              <a:cxnSpLocks noChangeAspect="1"/>
            </p:cNvCxnSpPr>
            <p:nvPr/>
          </p:nvCxnSpPr>
          <p:spPr>
            <a:xfrm flipH="1">
              <a:off x="1678870" y="5008357"/>
              <a:ext cx="624647" cy="0"/>
            </a:xfrm>
            <a:prstGeom prst="line">
              <a:avLst/>
            </a:prstGeom>
            <a:ln w="762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/>
            <p:cNvCxnSpPr>
              <a:cxnSpLocks noChangeAspect="1"/>
            </p:cNvCxnSpPr>
            <p:nvPr/>
          </p:nvCxnSpPr>
          <p:spPr>
            <a:xfrm flipH="1">
              <a:off x="2515634" y="5006432"/>
              <a:ext cx="314330" cy="0"/>
            </a:xfrm>
            <a:prstGeom prst="line">
              <a:avLst/>
            </a:prstGeom>
            <a:ln w="762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/>
            <p:cNvCxnSpPr>
              <a:cxnSpLocks noChangeAspect="1"/>
            </p:cNvCxnSpPr>
            <p:nvPr/>
          </p:nvCxnSpPr>
          <p:spPr>
            <a:xfrm flipH="1">
              <a:off x="3181927" y="5008357"/>
              <a:ext cx="1346280" cy="0"/>
            </a:xfrm>
            <a:prstGeom prst="line">
              <a:avLst/>
            </a:prstGeom>
            <a:ln w="762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/>
            <p:cNvCxnSpPr>
              <a:cxnSpLocks noChangeAspect="1"/>
            </p:cNvCxnSpPr>
            <p:nvPr/>
          </p:nvCxnSpPr>
          <p:spPr>
            <a:xfrm flipH="1">
              <a:off x="4829812" y="5007605"/>
              <a:ext cx="720754" cy="0"/>
            </a:xfrm>
            <a:prstGeom prst="line">
              <a:avLst/>
            </a:prstGeom>
            <a:ln w="762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>
              <a:cxnSpLocks noChangeAspect="1"/>
            </p:cNvCxnSpPr>
            <p:nvPr/>
          </p:nvCxnSpPr>
          <p:spPr>
            <a:xfrm flipH="1">
              <a:off x="5849010" y="5006432"/>
              <a:ext cx="378369" cy="0"/>
            </a:xfrm>
            <a:prstGeom prst="line">
              <a:avLst/>
            </a:prstGeom>
            <a:ln w="762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>
              <a:cxnSpLocks noChangeAspect="1"/>
            </p:cNvCxnSpPr>
            <p:nvPr/>
          </p:nvCxnSpPr>
          <p:spPr>
            <a:xfrm flipH="1">
              <a:off x="6536197" y="5006671"/>
              <a:ext cx="348079" cy="0"/>
            </a:xfrm>
            <a:prstGeom prst="line">
              <a:avLst/>
            </a:prstGeom>
            <a:ln w="762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/>
            <p:cNvCxnSpPr>
              <a:cxnSpLocks noChangeAspect="1"/>
            </p:cNvCxnSpPr>
            <p:nvPr/>
          </p:nvCxnSpPr>
          <p:spPr>
            <a:xfrm flipH="1">
              <a:off x="7180159" y="5002351"/>
              <a:ext cx="125618" cy="0"/>
            </a:xfrm>
            <a:prstGeom prst="line">
              <a:avLst/>
            </a:prstGeom>
            <a:ln w="762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Sensor Functional Schematic</a:t>
            </a:r>
            <a:endParaRPr lang="en-US" dirty="0"/>
          </a:p>
        </p:txBody>
      </p:sp>
      <p:sp>
        <p:nvSpPr>
          <p:cNvPr id="6" name="Content Placeholder 1"/>
          <p:cNvSpPr>
            <a:spLocks noGrp="1"/>
          </p:cNvSpPr>
          <p:nvPr>
            <p:ph idx="1"/>
          </p:nvPr>
        </p:nvSpPr>
        <p:spPr>
          <a:xfrm>
            <a:off x="9420195" y="2253597"/>
            <a:ext cx="2558470" cy="5238524"/>
          </a:xfrm>
        </p:spPr>
        <p:txBody>
          <a:bodyPr/>
          <a:lstStyle/>
          <a:p>
            <a:r>
              <a:rPr lang="en-US" dirty="0" smtClean="0"/>
              <a:t>First</a:t>
            </a:r>
            <a:endParaRPr lang="en-US" dirty="0"/>
          </a:p>
          <a:p>
            <a:pPr lvl="1"/>
            <a:r>
              <a:rPr lang="en-US" dirty="0" err="1" smtClean="0"/>
              <a:t>xxxxx</a:t>
            </a:r>
            <a:r>
              <a:rPr lang="en-US" dirty="0" smtClean="0"/>
              <a:t> </a:t>
            </a:r>
          </a:p>
          <a:p>
            <a:pPr lvl="1"/>
            <a:r>
              <a:rPr lang="en-US" dirty="0" err="1" smtClean="0"/>
              <a:t>xxxxxx</a:t>
            </a:r>
            <a:endParaRPr lang="en-US" dirty="0" smtClean="0"/>
          </a:p>
          <a:p>
            <a:r>
              <a:rPr lang="en-US" dirty="0" smtClean="0"/>
              <a:t>Second</a:t>
            </a:r>
          </a:p>
          <a:p>
            <a:r>
              <a:rPr lang="en-US" dirty="0" smtClean="0"/>
              <a:t>Third</a:t>
            </a:r>
          </a:p>
          <a:p>
            <a:pPr lvl="1"/>
            <a:r>
              <a:rPr lang="en-US" dirty="0" err="1" smtClean="0"/>
              <a:t>xxxxxx</a:t>
            </a:r>
            <a:endParaRPr lang="en-US" dirty="0" smtClean="0"/>
          </a:p>
          <a:p>
            <a:pPr lvl="1"/>
            <a:r>
              <a:rPr lang="en-US" dirty="0" err="1" smtClean="0"/>
              <a:t>xxxx</a:t>
            </a:r>
            <a:endParaRPr lang="en-US" dirty="0" smtClean="0"/>
          </a:p>
          <a:p>
            <a:r>
              <a:rPr lang="en-US" dirty="0" smtClean="0"/>
              <a:t>Forth</a:t>
            </a:r>
          </a:p>
          <a:p>
            <a:pPr lvl="1"/>
            <a:r>
              <a:rPr lang="en-US" dirty="0" err="1" smtClean="0"/>
              <a:t>xxxxxxx</a:t>
            </a:r>
            <a:endParaRPr lang="en-US" dirty="0"/>
          </a:p>
          <a:p>
            <a:pPr lvl="1"/>
            <a:r>
              <a:rPr lang="en-US" dirty="0" err="1" smtClean="0"/>
              <a:t>xxxxxx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4" name="TextBox 53"/>
          <p:cNvSpPr txBox="1"/>
          <p:nvPr/>
        </p:nvSpPr>
        <p:spPr>
          <a:xfrm>
            <a:off x="111244" y="5775682"/>
            <a:ext cx="1904638" cy="83099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0000"/>
                </a:solidFill>
              </a:rPr>
              <a:t>Microchannel</a:t>
            </a:r>
            <a:endParaRPr lang="en-US" sz="2400" dirty="0">
              <a:solidFill>
                <a:srgbClr val="000000"/>
              </a:solidFill>
            </a:endParaRPr>
          </a:p>
          <a:p>
            <a:pPr algn="ctr"/>
            <a:r>
              <a:rPr lang="en-US" sz="2400" dirty="0" smtClean="0">
                <a:solidFill>
                  <a:srgbClr val="000000"/>
                </a:solidFill>
              </a:rPr>
              <a:t>Plate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smtClean="0">
                <a:solidFill>
                  <a:srgbClr val="000000"/>
                </a:solidFill>
              </a:rPr>
              <a:t>(MCP)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2617436" y="6119149"/>
            <a:ext cx="1001596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Anode</a:t>
            </a:r>
          </a:p>
        </p:txBody>
      </p:sp>
      <p:cxnSp>
        <p:nvCxnSpPr>
          <p:cNvPr id="56" name="Straight Connector 55"/>
          <p:cNvCxnSpPr>
            <a:cxnSpLocks/>
          </p:cNvCxnSpPr>
          <p:nvPr/>
        </p:nvCxnSpPr>
        <p:spPr>
          <a:xfrm flipV="1">
            <a:off x="3118234" y="5574783"/>
            <a:ext cx="0" cy="550944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>
            <a:cxnSpLocks/>
          </p:cNvCxnSpPr>
          <p:nvPr/>
        </p:nvCxnSpPr>
        <p:spPr>
          <a:xfrm flipV="1">
            <a:off x="991722" y="5008357"/>
            <a:ext cx="438900" cy="899361"/>
          </a:xfrm>
          <a:prstGeom prst="line">
            <a:avLst/>
          </a:prstGeom>
          <a:ln w="28575" cmpd="sng">
            <a:solidFill>
              <a:srgbClr val="FF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>
            <a:cxnSpLocks/>
          </p:cNvCxnSpPr>
          <p:nvPr/>
        </p:nvCxnSpPr>
        <p:spPr>
          <a:xfrm flipH="1" flipV="1">
            <a:off x="7966729" y="4029164"/>
            <a:ext cx="841415" cy="674914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>
            <a:cxnSpLocks/>
          </p:cNvCxnSpPr>
          <p:nvPr/>
        </p:nvCxnSpPr>
        <p:spPr>
          <a:xfrm flipV="1">
            <a:off x="8808144" y="4693417"/>
            <a:ext cx="1" cy="1321400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>
            <a:off x="6781943" y="5656896"/>
            <a:ext cx="2255395" cy="83099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Solid State</a:t>
            </a:r>
          </a:p>
          <a:p>
            <a:r>
              <a:rPr lang="en-US" sz="2400" dirty="0" smtClean="0">
                <a:solidFill>
                  <a:srgbClr val="000000"/>
                </a:solidFill>
              </a:rPr>
              <a:t>Detectors (SSDs)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2782784" y="3956834"/>
            <a:ext cx="1421934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Start Foils</a:t>
            </a:r>
            <a:endParaRPr lang="en-US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5673707" y="3917601"/>
            <a:ext cx="1267745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E46C0A"/>
                </a:solidFill>
              </a:rPr>
              <a:t>Stop Foil</a:t>
            </a:r>
            <a:endParaRPr lang="en-US" sz="2400" dirty="0">
              <a:solidFill>
                <a:srgbClr val="E46C0A"/>
              </a:solidFill>
            </a:endParaRPr>
          </a:p>
        </p:txBody>
      </p:sp>
      <p:cxnSp>
        <p:nvCxnSpPr>
          <p:cNvPr id="63" name="Straight Connector 62"/>
          <p:cNvCxnSpPr>
            <a:cxnSpLocks/>
          </p:cNvCxnSpPr>
          <p:nvPr/>
        </p:nvCxnSpPr>
        <p:spPr>
          <a:xfrm>
            <a:off x="6881866" y="4212985"/>
            <a:ext cx="732961" cy="17162"/>
          </a:xfrm>
          <a:prstGeom prst="line">
            <a:avLst/>
          </a:prstGeom>
          <a:ln w="28575" cmpd="sng">
            <a:solidFill>
              <a:srgbClr val="E46C0A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>
            <a:cxnSpLocks/>
          </p:cNvCxnSpPr>
          <p:nvPr/>
        </p:nvCxnSpPr>
        <p:spPr>
          <a:xfrm flipH="1">
            <a:off x="1714554" y="4212985"/>
            <a:ext cx="1106162" cy="0"/>
          </a:xfrm>
          <a:prstGeom prst="line">
            <a:avLst/>
          </a:prstGeom>
          <a:ln w="28575" cmpd="sng">
            <a:solidFill>
              <a:srgbClr val="E46C0A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>
            <a:cxnSpLocks/>
          </p:cNvCxnSpPr>
          <p:nvPr/>
        </p:nvCxnSpPr>
        <p:spPr>
          <a:xfrm flipV="1">
            <a:off x="3570980" y="2641403"/>
            <a:ext cx="0" cy="1341174"/>
          </a:xfrm>
          <a:prstGeom prst="line">
            <a:avLst/>
          </a:prstGeom>
          <a:ln w="28575" cmpd="sng">
            <a:solidFill>
              <a:srgbClr val="E46C0A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6" name="TextBox 65"/>
          <p:cNvSpPr txBox="1"/>
          <p:nvPr/>
        </p:nvSpPr>
        <p:spPr>
          <a:xfrm>
            <a:off x="6130843" y="2801186"/>
            <a:ext cx="1421934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E46C0A"/>
                </a:solidFill>
              </a:rPr>
              <a:t>Start Foils</a:t>
            </a:r>
            <a:endParaRPr lang="en-US" sz="2400" dirty="0">
              <a:solidFill>
                <a:srgbClr val="E46C0A"/>
              </a:solidFill>
            </a:endParaRPr>
          </a:p>
        </p:txBody>
      </p:sp>
      <p:cxnSp>
        <p:nvCxnSpPr>
          <p:cNvPr id="67" name="Straight Connector 66"/>
          <p:cNvCxnSpPr>
            <a:cxnSpLocks/>
          </p:cNvCxnSpPr>
          <p:nvPr/>
        </p:nvCxnSpPr>
        <p:spPr>
          <a:xfrm flipH="1" flipV="1">
            <a:off x="5578864" y="2131851"/>
            <a:ext cx="763506" cy="771534"/>
          </a:xfrm>
          <a:prstGeom prst="line">
            <a:avLst/>
          </a:prstGeom>
          <a:ln w="28575" cmpd="sng">
            <a:solidFill>
              <a:srgbClr val="E46C0A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>
            <a:cxnSpLocks/>
            <a:stCxn id="66" idx="0"/>
          </p:cNvCxnSpPr>
          <p:nvPr/>
        </p:nvCxnSpPr>
        <p:spPr>
          <a:xfrm flipH="1" flipV="1">
            <a:off x="6796038" y="2239424"/>
            <a:ext cx="52" cy="561762"/>
          </a:xfrm>
          <a:prstGeom prst="line">
            <a:avLst/>
          </a:prstGeom>
          <a:ln w="28575" cmpd="sng">
            <a:solidFill>
              <a:srgbClr val="E46C0A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>
            <a:cxnSpLocks/>
          </p:cNvCxnSpPr>
          <p:nvPr/>
        </p:nvCxnSpPr>
        <p:spPr>
          <a:xfrm flipV="1">
            <a:off x="7170645" y="2415038"/>
            <a:ext cx="522785" cy="483681"/>
          </a:xfrm>
          <a:prstGeom prst="line">
            <a:avLst/>
          </a:prstGeom>
          <a:ln w="28575" cmpd="sng">
            <a:solidFill>
              <a:srgbClr val="E46C0A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0" name="TextBox 69"/>
          <p:cNvSpPr txBox="1"/>
          <p:nvPr/>
        </p:nvSpPr>
        <p:spPr>
          <a:xfrm>
            <a:off x="6521" y="1527426"/>
            <a:ext cx="1609335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Collimators</a:t>
            </a:r>
            <a:endParaRPr lang="en-US" sz="2400" dirty="0">
              <a:solidFill>
                <a:srgbClr val="000000"/>
              </a:solidFill>
            </a:endParaRPr>
          </a:p>
        </p:txBody>
      </p:sp>
      <p:cxnSp>
        <p:nvCxnSpPr>
          <p:cNvPr id="71" name="Straight Connector 70"/>
          <p:cNvCxnSpPr>
            <a:cxnSpLocks/>
          </p:cNvCxnSpPr>
          <p:nvPr/>
        </p:nvCxnSpPr>
        <p:spPr>
          <a:xfrm>
            <a:off x="671795" y="1997672"/>
            <a:ext cx="0" cy="1710020"/>
          </a:xfrm>
          <a:prstGeom prst="line">
            <a:avLst/>
          </a:prstGeom>
          <a:ln w="28575" cmpd="sng">
            <a:solidFill>
              <a:schemeClr val="tx1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>
            <a:cxnSpLocks/>
          </p:cNvCxnSpPr>
          <p:nvPr/>
        </p:nvCxnSpPr>
        <p:spPr>
          <a:xfrm>
            <a:off x="1577258" y="1839835"/>
            <a:ext cx="636110" cy="0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>
            <a:cxnSpLocks/>
            <a:stCxn id="75" idx="1"/>
          </p:cNvCxnSpPr>
          <p:nvPr/>
        </p:nvCxnSpPr>
        <p:spPr>
          <a:xfrm flipH="1">
            <a:off x="7722167" y="1452170"/>
            <a:ext cx="400249" cy="244368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>
            <a:cxnSpLocks/>
            <a:stCxn id="75" idx="1"/>
          </p:cNvCxnSpPr>
          <p:nvPr/>
        </p:nvCxnSpPr>
        <p:spPr>
          <a:xfrm flipH="1" flipV="1">
            <a:off x="7731437" y="1195920"/>
            <a:ext cx="390979" cy="256250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5" name="TextBox 74"/>
          <p:cNvSpPr txBox="1"/>
          <p:nvPr/>
        </p:nvSpPr>
        <p:spPr>
          <a:xfrm>
            <a:off x="8122416" y="1221337"/>
            <a:ext cx="1021584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Baffles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76" name="Arc 75"/>
          <p:cNvSpPr>
            <a:spLocks noChangeAspect="1"/>
          </p:cNvSpPr>
          <p:nvPr/>
        </p:nvSpPr>
        <p:spPr>
          <a:xfrm>
            <a:off x="1302234" y="2343855"/>
            <a:ext cx="9274148" cy="7593800"/>
          </a:xfrm>
          <a:prstGeom prst="arc">
            <a:avLst>
              <a:gd name="adj1" fmla="val 17225161"/>
              <a:gd name="adj2" fmla="val 17536821"/>
            </a:avLst>
          </a:prstGeom>
          <a:ln w="571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4308714" y="3795415"/>
            <a:ext cx="1076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MCP Grid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78" name="Straight Connector 77"/>
          <p:cNvCxnSpPr>
            <a:cxnSpLocks/>
          </p:cNvCxnSpPr>
          <p:nvPr/>
        </p:nvCxnSpPr>
        <p:spPr>
          <a:xfrm flipH="1">
            <a:off x="4580264" y="4113691"/>
            <a:ext cx="288713" cy="469806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9" name="TextBox 78"/>
          <p:cNvSpPr txBox="1"/>
          <p:nvPr/>
        </p:nvSpPr>
        <p:spPr>
          <a:xfrm>
            <a:off x="2903088" y="1005696"/>
            <a:ext cx="18627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Start Acceleration</a:t>
            </a:r>
          </a:p>
          <a:p>
            <a:pPr algn="ctr"/>
            <a:r>
              <a:rPr lang="en-US" dirty="0" smtClean="0">
                <a:solidFill>
                  <a:srgbClr val="000000"/>
                </a:solidFill>
              </a:rPr>
              <a:t>Grid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80" name="Straight Connector 79"/>
          <p:cNvCxnSpPr>
            <a:cxnSpLocks/>
          </p:cNvCxnSpPr>
          <p:nvPr/>
        </p:nvCxnSpPr>
        <p:spPr>
          <a:xfrm>
            <a:off x="3847178" y="1677997"/>
            <a:ext cx="18540" cy="1001235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1" name="TextBox 80"/>
          <p:cNvSpPr txBox="1"/>
          <p:nvPr/>
        </p:nvSpPr>
        <p:spPr>
          <a:xfrm>
            <a:off x="5506579" y="3375253"/>
            <a:ext cx="16706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Stop </a:t>
            </a:r>
            <a:r>
              <a:rPr lang="en-US" dirty="0" err="1" smtClean="0">
                <a:solidFill>
                  <a:srgbClr val="000000"/>
                </a:solidFill>
              </a:rPr>
              <a:t>Accel</a:t>
            </a:r>
            <a:r>
              <a:rPr lang="en-US" dirty="0" smtClean="0">
                <a:solidFill>
                  <a:srgbClr val="000000"/>
                </a:solidFill>
              </a:rPr>
              <a:t>. Grid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82" name="Straight Connector 81"/>
          <p:cNvCxnSpPr>
            <a:cxnSpLocks/>
          </p:cNvCxnSpPr>
          <p:nvPr/>
        </p:nvCxnSpPr>
        <p:spPr>
          <a:xfrm>
            <a:off x="7142905" y="3643944"/>
            <a:ext cx="523674" cy="312890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3" name="TextBox 82"/>
          <p:cNvSpPr txBox="1"/>
          <p:nvPr/>
        </p:nvSpPr>
        <p:spPr>
          <a:xfrm>
            <a:off x="4029168" y="6057964"/>
            <a:ext cx="1681620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0000"/>
                </a:solidFill>
              </a:rPr>
              <a:t>MCP Spacer</a:t>
            </a:r>
            <a:endParaRPr lang="en-US" sz="2400" dirty="0">
              <a:solidFill>
                <a:srgbClr val="000000"/>
              </a:solidFill>
            </a:endParaRPr>
          </a:p>
        </p:txBody>
      </p:sp>
      <p:cxnSp>
        <p:nvCxnSpPr>
          <p:cNvPr id="84" name="Straight Connector 83"/>
          <p:cNvCxnSpPr>
            <a:cxnSpLocks/>
          </p:cNvCxnSpPr>
          <p:nvPr/>
        </p:nvCxnSpPr>
        <p:spPr>
          <a:xfrm flipV="1">
            <a:off x="4755739" y="4972977"/>
            <a:ext cx="0" cy="1159153"/>
          </a:xfrm>
          <a:prstGeom prst="line">
            <a:avLst/>
          </a:prstGeom>
          <a:ln w="28575" cmpd="sng">
            <a:solidFill>
              <a:srgbClr val="FF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5" name="Left Brace 84"/>
          <p:cNvSpPr/>
          <p:nvPr/>
        </p:nvSpPr>
        <p:spPr>
          <a:xfrm>
            <a:off x="1448156" y="4747365"/>
            <a:ext cx="218098" cy="521983"/>
          </a:xfrm>
          <a:prstGeom prst="leftBrace">
            <a:avLst>
              <a:gd name="adj1" fmla="val 37692"/>
              <a:gd name="adj2" fmla="val 47216"/>
            </a:avLst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9" name="Straight Connector 138"/>
          <p:cNvCxnSpPr/>
          <p:nvPr/>
        </p:nvCxnSpPr>
        <p:spPr>
          <a:xfrm flipH="1" flipV="1">
            <a:off x="7451725" y="2286000"/>
            <a:ext cx="482600" cy="161925"/>
          </a:xfrm>
          <a:prstGeom prst="line">
            <a:avLst/>
          </a:prstGeom>
          <a:ln w="57150" cmpd="sng">
            <a:solidFill>
              <a:srgbClr val="FFFFFF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0078827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" name="Group 84"/>
          <p:cNvGrpSpPr/>
          <p:nvPr/>
        </p:nvGrpSpPr>
        <p:grpSpPr>
          <a:xfrm>
            <a:off x="-18274" y="984430"/>
            <a:ext cx="10792882" cy="9489686"/>
            <a:chOff x="-18274" y="984430"/>
            <a:chExt cx="10792882" cy="9489686"/>
          </a:xfrm>
        </p:grpSpPr>
        <p:grpSp>
          <p:nvGrpSpPr>
            <p:cNvPr id="86" name="Group 85"/>
            <p:cNvGrpSpPr/>
            <p:nvPr/>
          </p:nvGrpSpPr>
          <p:grpSpPr>
            <a:xfrm>
              <a:off x="-18274" y="984430"/>
              <a:ext cx="10792882" cy="9489686"/>
              <a:chOff x="-18274" y="984430"/>
              <a:chExt cx="10792882" cy="9489686"/>
            </a:xfrm>
          </p:grpSpPr>
          <p:pic>
            <p:nvPicPr>
              <p:cNvPr id="95" name="Picture 94" descr="Screen Shot 2013-10-08 at 8.14.54 PM.png"/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8274" y="984430"/>
                <a:ext cx="8774875" cy="4241631"/>
              </a:xfrm>
              <a:prstGeom prst="rect">
                <a:avLst/>
              </a:prstGeom>
            </p:spPr>
          </p:pic>
          <p:pic>
            <p:nvPicPr>
              <p:cNvPr id="96" name="Picture 95" descr="7464-0000-09b.jpg.jpeg"/>
              <p:cNvPicPr>
                <a:picLocks noChangeAspect="1"/>
              </p:cNvPicPr>
              <p:nvPr/>
            </p:nvPicPr>
            <p:blipFill rotWithShape="1"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759" t="57517" r="27619" b="35675"/>
              <a:stretch/>
            </p:blipFill>
            <p:spPr>
              <a:xfrm>
                <a:off x="890236" y="4627920"/>
                <a:ext cx="6536838" cy="845306"/>
              </a:xfrm>
              <a:prstGeom prst="rect">
                <a:avLst/>
              </a:prstGeom>
            </p:spPr>
          </p:pic>
          <p:pic>
            <p:nvPicPr>
              <p:cNvPr id="97" name="Picture 96" descr="Screen Shot 2013-10-08 at 8.27.45 PM.png"/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97090" y="2499572"/>
                <a:ext cx="2956415" cy="2875556"/>
              </a:xfrm>
              <a:prstGeom prst="rect">
                <a:avLst/>
              </a:prstGeom>
            </p:spPr>
          </p:pic>
          <p:sp>
            <p:nvSpPr>
              <p:cNvPr id="98" name="Arc 97"/>
              <p:cNvSpPr>
                <a:spLocks noChangeAspect="1"/>
              </p:cNvSpPr>
              <p:nvPr/>
            </p:nvSpPr>
            <p:spPr>
              <a:xfrm>
                <a:off x="1352292" y="2363858"/>
                <a:ext cx="9274148" cy="7593800"/>
              </a:xfrm>
              <a:prstGeom prst="arc">
                <a:avLst>
                  <a:gd name="adj1" fmla="val 11997581"/>
                  <a:gd name="adj2" fmla="val 12081102"/>
                </a:avLst>
              </a:prstGeom>
              <a:ln w="5715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n>
                    <a:solidFill>
                      <a:schemeClr val="tx1"/>
                    </a:solidFill>
                  </a:ln>
                </a:endParaRPr>
              </a:p>
            </p:txBody>
          </p:sp>
          <p:cxnSp>
            <p:nvCxnSpPr>
              <p:cNvPr id="99" name="Straight Connector 98"/>
              <p:cNvCxnSpPr>
                <a:cxnSpLocks noChangeAspect="1"/>
              </p:cNvCxnSpPr>
              <p:nvPr/>
            </p:nvCxnSpPr>
            <p:spPr>
              <a:xfrm flipH="1">
                <a:off x="1759177" y="4619336"/>
                <a:ext cx="209075" cy="0"/>
              </a:xfrm>
              <a:prstGeom prst="line">
                <a:avLst/>
              </a:prstGeom>
              <a:ln w="5715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Connector 99"/>
              <p:cNvCxnSpPr/>
              <p:nvPr/>
            </p:nvCxnSpPr>
            <p:spPr>
              <a:xfrm flipH="1">
                <a:off x="7251386" y="3411441"/>
                <a:ext cx="816250" cy="1180637"/>
              </a:xfrm>
              <a:prstGeom prst="line">
                <a:avLst/>
              </a:prstGeom>
              <a:ln w="28575" cmpd="sng">
                <a:solidFill>
                  <a:srgbClr val="000000"/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/>
              <p:cNvCxnSpPr>
                <a:cxnSpLocks noChangeAspect="1"/>
              </p:cNvCxnSpPr>
              <p:nvPr/>
            </p:nvCxnSpPr>
            <p:spPr>
              <a:xfrm flipH="1">
                <a:off x="8067636" y="2762364"/>
                <a:ext cx="0" cy="621470"/>
              </a:xfrm>
              <a:prstGeom prst="line">
                <a:avLst/>
              </a:prstGeom>
              <a:ln w="5715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/>
              <p:cNvCxnSpPr>
                <a:cxnSpLocks noChangeAspect="1"/>
              </p:cNvCxnSpPr>
              <p:nvPr/>
            </p:nvCxnSpPr>
            <p:spPr>
              <a:xfrm flipH="1">
                <a:off x="1683622" y="5180092"/>
                <a:ext cx="5630735" cy="0"/>
              </a:xfrm>
              <a:prstGeom prst="line">
                <a:avLst/>
              </a:prstGeom>
              <a:ln w="5715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03" name="Picture 102" descr="7464-0000-09b.jpg.jpeg"/>
              <p:cNvPicPr>
                <a:picLocks noChangeAspect="1"/>
              </p:cNvPicPr>
              <p:nvPr/>
            </p:nvPicPr>
            <p:blipFill rotWithShape="1"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759" t="64204" r="20596" b="33844"/>
              <a:stretch/>
            </p:blipFill>
            <p:spPr>
              <a:xfrm>
                <a:off x="890236" y="5456064"/>
                <a:ext cx="7377410" cy="180549"/>
              </a:xfrm>
              <a:prstGeom prst="rect">
                <a:avLst/>
              </a:prstGeom>
            </p:spPr>
          </p:pic>
          <p:cxnSp>
            <p:nvCxnSpPr>
              <p:cNvPr id="104" name="Straight Connector 103"/>
              <p:cNvCxnSpPr>
                <a:cxnSpLocks noChangeAspect="1"/>
              </p:cNvCxnSpPr>
              <p:nvPr/>
            </p:nvCxnSpPr>
            <p:spPr>
              <a:xfrm flipH="1">
                <a:off x="1704612" y="5498311"/>
                <a:ext cx="5630735" cy="0"/>
              </a:xfrm>
              <a:prstGeom prst="line">
                <a:avLst/>
              </a:prstGeom>
              <a:ln w="5715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Straight Connector 104"/>
              <p:cNvCxnSpPr/>
              <p:nvPr/>
            </p:nvCxnSpPr>
            <p:spPr>
              <a:xfrm flipH="1">
                <a:off x="8095047" y="2571315"/>
                <a:ext cx="539558" cy="821656"/>
              </a:xfrm>
              <a:prstGeom prst="line">
                <a:avLst/>
              </a:prstGeom>
              <a:ln w="1270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Straight Connector 105"/>
              <p:cNvCxnSpPr>
                <a:cxnSpLocks noChangeAspect="1"/>
              </p:cNvCxnSpPr>
              <p:nvPr/>
            </p:nvCxnSpPr>
            <p:spPr>
              <a:xfrm>
                <a:off x="915979" y="4495966"/>
                <a:ext cx="0" cy="554607"/>
              </a:xfrm>
              <a:prstGeom prst="line">
                <a:avLst/>
              </a:prstGeom>
              <a:ln w="1270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Straight Connector 106"/>
              <p:cNvCxnSpPr>
                <a:cxnSpLocks noChangeAspect="1"/>
              </p:cNvCxnSpPr>
              <p:nvPr/>
            </p:nvCxnSpPr>
            <p:spPr>
              <a:xfrm flipH="1">
                <a:off x="7599576" y="3772090"/>
                <a:ext cx="481649" cy="717525"/>
              </a:xfrm>
              <a:prstGeom prst="line">
                <a:avLst/>
              </a:prstGeom>
              <a:ln w="76200" cmpd="sng">
                <a:solidFill>
                  <a:srgbClr val="0000FF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Straight Connector 107"/>
              <p:cNvCxnSpPr>
                <a:cxnSpLocks noChangeAspect="1"/>
              </p:cNvCxnSpPr>
              <p:nvPr/>
            </p:nvCxnSpPr>
            <p:spPr>
              <a:xfrm flipH="1">
                <a:off x="7872659" y="3765550"/>
                <a:ext cx="315777" cy="471328"/>
              </a:xfrm>
              <a:prstGeom prst="line">
                <a:avLst/>
              </a:prstGeom>
              <a:ln w="76200" cmpd="sng">
                <a:solidFill>
                  <a:srgbClr val="0000FF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9" name="Arc 108"/>
              <p:cNvSpPr>
                <a:spLocks noChangeAspect="1"/>
              </p:cNvSpPr>
              <p:nvPr/>
            </p:nvSpPr>
            <p:spPr>
              <a:xfrm>
                <a:off x="1352292" y="2363858"/>
                <a:ext cx="9274148" cy="7593800"/>
              </a:xfrm>
              <a:prstGeom prst="arc">
                <a:avLst>
                  <a:gd name="adj1" fmla="val 17926997"/>
                  <a:gd name="adj2" fmla="val 18106213"/>
                </a:avLst>
              </a:prstGeom>
              <a:ln w="5715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110" name="Arc 109"/>
              <p:cNvSpPr>
                <a:spLocks noChangeAspect="1"/>
              </p:cNvSpPr>
              <p:nvPr/>
            </p:nvSpPr>
            <p:spPr>
              <a:xfrm>
                <a:off x="1352292" y="2363858"/>
                <a:ext cx="9274148" cy="7593800"/>
              </a:xfrm>
              <a:prstGeom prst="arc">
                <a:avLst>
                  <a:gd name="adj1" fmla="val 12504014"/>
                  <a:gd name="adj2" fmla="val 13985985"/>
                </a:avLst>
              </a:prstGeom>
              <a:ln w="5715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111" name="Arc 110"/>
              <p:cNvSpPr>
                <a:spLocks noChangeAspect="1"/>
              </p:cNvSpPr>
              <p:nvPr/>
            </p:nvSpPr>
            <p:spPr>
              <a:xfrm>
                <a:off x="1352292" y="2363858"/>
                <a:ext cx="9274148" cy="7593800"/>
              </a:xfrm>
              <a:prstGeom prst="arc">
                <a:avLst>
                  <a:gd name="adj1" fmla="val 16349063"/>
                  <a:gd name="adj2" fmla="val 16805627"/>
                </a:avLst>
              </a:prstGeom>
              <a:ln w="5715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112" name="Arc 111"/>
              <p:cNvSpPr>
                <a:spLocks noChangeAspect="1"/>
              </p:cNvSpPr>
              <p:nvPr/>
            </p:nvSpPr>
            <p:spPr>
              <a:xfrm>
                <a:off x="1352292" y="2363858"/>
                <a:ext cx="9274148" cy="7593800"/>
              </a:xfrm>
              <a:prstGeom prst="arc">
                <a:avLst>
                  <a:gd name="adj1" fmla="val 15502330"/>
                  <a:gd name="adj2" fmla="val 15701367"/>
                </a:avLst>
              </a:prstGeom>
              <a:ln w="5715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113" name="Arc 112"/>
              <p:cNvSpPr>
                <a:spLocks noChangeAspect="1"/>
              </p:cNvSpPr>
              <p:nvPr/>
            </p:nvSpPr>
            <p:spPr>
              <a:xfrm>
                <a:off x="1352292" y="2363858"/>
                <a:ext cx="9274148" cy="7593800"/>
              </a:xfrm>
              <a:prstGeom prst="arc">
                <a:avLst>
                  <a:gd name="adj1" fmla="val 14575102"/>
                  <a:gd name="adj2" fmla="val 14727832"/>
                </a:avLst>
              </a:prstGeom>
              <a:ln w="5715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114" name="Arc 113"/>
              <p:cNvSpPr>
                <a:spLocks noChangeAspect="1"/>
              </p:cNvSpPr>
              <p:nvPr/>
            </p:nvSpPr>
            <p:spPr>
              <a:xfrm>
                <a:off x="1352292" y="2363858"/>
                <a:ext cx="9274148" cy="7593800"/>
              </a:xfrm>
              <a:prstGeom prst="arc">
                <a:avLst>
                  <a:gd name="adj1" fmla="val 12103761"/>
                  <a:gd name="adj2" fmla="val 17977547"/>
                </a:avLst>
              </a:prstGeom>
              <a:ln w="28575" cmpd="sng">
                <a:solidFill>
                  <a:schemeClr val="tx1"/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n>
                    <a:solidFill>
                      <a:schemeClr val="tx1"/>
                    </a:solidFill>
                  </a:ln>
                </a:endParaRPr>
              </a:p>
            </p:txBody>
          </p:sp>
          <p:cxnSp>
            <p:nvCxnSpPr>
              <p:cNvPr id="115" name="Straight Connector 114"/>
              <p:cNvCxnSpPr>
                <a:cxnSpLocks noChangeAspect="1"/>
              </p:cNvCxnSpPr>
              <p:nvPr/>
            </p:nvCxnSpPr>
            <p:spPr>
              <a:xfrm flipH="1">
                <a:off x="2397577" y="4619336"/>
                <a:ext cx="531319" cy="0"/>
              </a:xfrm>
              <a:prstGeom prst="line">
                <a:avLst/>
              </a:prstGeom>
              <a:ln w="5715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Straight Connector 115"/>
              <p:cNvCxnSpPr>
                <a:cxnSpLocks noChangeAspect="1"/>
              </p:cNvCxnSpPr>
              <p:nvPr/>
            </p:nvCxnSpPr>
            <p:spPr>
              <a:xfrm flipH="1">
                <a:off x="3460983" y="4618976"/>
                <a:ext cx="936958" cy="0"/>
              </a:xfrm>
              <a:prstGeom prst="line">
                <a:avLst/>
              </a:prstGeom>
              <a:ln w="5715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Straight Connector 116"/>
              <p:cNvCxnSpPr>
                <a:cxnSpLocks noChangeAspect="1"/>
              </p:cNvCxnSpPr>
              <p:nvPr/>
            </p:nvCxnSpPr>
            <p:spPr>
              <a:xfrm flipH="1">
                <a:off x="4661722" y="4612742"/>
                <a:ext cx="917142" cy="0"/>
              </a:xfrm>
              <a:prstGeom prst="line">
                <a:avLst/>
              </a:prstGeom>
              <a:ln w="5715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Straight Connector 117"/>
              <p:cNvCxnSpPr>
                <a:cxnSpLocks noChangeAspect="1"/>
              </p:cNvCxnSpPr>
              <p:nvPr/>
            </p:nvCxnSpPr>
            <p:spPr>
              <a:xfrm flipH="1">
                <a:off x="5831253" y="4612742"/>
                <a:ext cx="476327" cy="0"/>
              </a:xfrm>
              <a:prstGeom prst="line">
                <a:avLst/>
              </a:prstGeom>
              <a:ln w="5715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Straight Connector 118"/>
              <p:cNvCxnSpPr>
                <a:cxnSpLocks noChangeAspect="1"/>
              </p:cNvCxnSpPr>
              <p:nvPr/>
            </p:nvCxnSpPr>
            <p:spPr>
              <a:xfrm flipH="1">
                <a:off x="6536196" y="4606148"/>
                <a:ext cx="424365" cy="0"/>
              </a:xfrm>
              <a:prstGeom prst="line">
                <a:avLst/>
              </a:prstGeom>
              <a:ln w="5715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Straight Connector 119"/>
              <p:cNvCxnSpPr>
                <a:cxnSpLocks noChangeAspect="1"/>
              </p:cNvCxnSpPr>
              <p:nvPr/>
            </p:nvCxnSpPr>
            <p:spPr>
              <a:xfrm flipH="1">
                <a:off x="7180159" y="4606148"/>
                <a:ext cx="91084" cy="0"/>
              </a:xfrm>
              <a:prstGeom prst="line">
                <a:avLst/>
              </a:prstGeom>
              <a:ln w="5715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Straight Connector 120"/>
              <p:cNvCxnSpPr>
                <a:cxnSpLocks noChangeAspect="1"/>
              </p:cNvCxnSpPr>
              <p:nvPr/>
            </p:nvCxnSpPr>
            <p:spPr>
              <a:xfrm flipH="1">
                <a:off x="1939667" y="4606729"/>
                <a:ext cx="5230978" cy="0"/>
              </a:xfrm>
              <a:prstGeom prst="line">
                <a:avLst/>
              </a:prstGeom>
              <a:ln w="28575" cmpd="sng">
                <a:solidFill>
                  <a:srgbClr val="000000"/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2" name="Arc 121"/>
              <p:cNvSpPr>
                <a:spLocks noChangeAspect="1"/>
              </p:cNvSpPr>
              <p:nvPr/>
            </p:nvSpPr>
            <p:spPr>
              <a:xfrm>
                <a:off x="1302234" y="2343855"/>
                <a:ext cx="9274148" cy="7593800"/>
              </a:xfrm>
              <a:prstGeom prst="arc">
                <a:avLst>
                  <a:gd name="adj1" fmla="val 17356730"/>
                  <a:gd name="adj2" fmla="val 17619220"/>
                </a:avLst>
              </a:prstGeom>
              <a:ln w="5715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n>
                    <a:solidFill>
                      <a:schemeClr val="tx1"/>
                    </a:solidFill>
                  </a:ln>
                </a:endParaRPr>
              </a:p>
            </p:txBody>
          </p:sp>
          <p:grpSp>
            <p:nvGrpSpPr>
              <p:cNvPr id="123" name="Group 122"/>
              <p:cNvGrpSpPr/>
              <p:nvPr/>
            </p:nvGrpSpPr>
            <p:grpSpPr>
              <a:xfrm>
                <a:off x="1064688" y="2069853"/>
                <a:ext cx="9709920" cy="8404263"/>
                <a:chOff x="1072777" y="2069853"/>
                <a:chExt cx="9709920" cy="8404263"/>
              </a:xfrm>
            </p:grpSpPr>
            <p:sp>
              <p:nvSpPr>
                <p:cNvPr id="131" name="Arc 130"/>
                <p:cNvSpPr>
                  <a:spLocks noChangeAspect="1"/>
                </p:cNvSpPr>
                <p:nvPr/>
              </p:nvSpPr>
              <p:spPr>
                <a:xfrm>
                  <a:off x="1072777" y="2069853"/>
                  <a:ext cx="9709920" cy="8404263"/>
                </a:xfrm>
                <a:prstGeom prst="arc">
                  <a:avLst>
                    <a:gd name="adj1" fmla="val 12631404"/>
                    <a:gd name="adj2" fmla="val 18000209"/>
                  </a:avLst>
                </a:prstGeom>
                <a:ln w="57150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n>
                      <a:solidFill>
                        <a:schemeClr val="tx1"/>
                      </a:solidFill>
                    </a:ln>
                  </a:endParaRPr>
                </a:p>
              </p:txBody>
            </p:sp>
            <p:cxnSp>
              <p:nvCxnSpPr>
                <p:cNvPr id="132" name="Straight Connector 131"/>
                <p:cNvCxnSpPr>
                  <a:cxnSpLocks noChangeAspect="1"/>
                  <a:stCxn id="131" idx="0"/>
                </p:cNvCxnSpPr>
                <p:nvPr/>
              </p:nvCxnSpPr>
              <p:spPr>
                <a:xfrm flipH="1">
                  <a:off x="1438711" y="3906252"/>
                  <a:ext cx="476558" cy="632336"/>
                </a:xfrm>
                <a:prstGeom prst="line">
                  <a:avLst/>
                </a:prstGeom>
                <a:ln w="5715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24" name="Straight Connector 123"/>
              <p:cNvCxnSpPr/>
              <p:nvPr/>
            </p:nvCxnSpPr>
            <p:spPr>
              <a:xfrm flipH="1">
                <a:off x="1450194" y="4002786"/>
                <a:ext cx="299839" cy="399533"/>
              </a:xfrm>
              <a:prstGeom prst="line">
                <a:avLst/>
              </a:prstGeom>
              <a:ln w="76200" cmpd="sng">
                <a:solidFill>
                  <a:srgbClr val="FF6600"/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Straight Connector 124"/>
              <p:cNvCxnSpPr>
                <a:cxnSpLocks noChangeAspect="1"/>
              </p:cNvCxnSpPr>
              <p:nvPr/>
            </p:nvCxnSpPr>
            <p:spPr>
              <a:xfrm flipH="1">
                <a:off x="3265212" y="2415038"/>
                <a:ext cx="542045" cy="251742"/>
              </a:xfrm>
              <a:prstGeom prst="line">
                <a:avLst/>
              </a:prstGeom>
              <a:ln w="76200" cmpd="sng">
                <a:solidFill>
                  <a:srgbClr val="FF6600"/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Straight Connector 125"/>
              <p:cNvCxnSpPr>
                <a:cxnSpLocks noChangeAspect="1"/>
              </p:cNvCxnSpPr>
              <p:nvPr/>
            </p:nvCxnSpPr>
            <p:spPr>
              <a:xfrm flipH="1">
                <a:off x="1684660" y="4817575"/>
                <a:ext cx="5630735" cy="0"/>
              </a:xfrm>
              <a:prstGeom prst="line">
                <a:avLst/>
              </a:prstGeom>
              <a:ln w="5715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Straight Connector 126"/>
              <p:cNvCxnSpPr/>
              <p:nvPr/>
            </p:nvCxnSpPr>
            <p:spPr>
              <a:xfrm flipH="1" flipV="1">
                <a:off x="7512707" y="2239423"/>
                <a:ext cx="385852" cy="120480"/>
              </a:xfrm>
              <a:prstGeom prst="line">
                <a:avLst/>
              </a:prstGeom>
              <a:ln w="76200" cmpd="sng">
                <a:solidFill>
                  <a:srgbClr val="FF6600"/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Straight Connector 127"/>
              <p:cNvCxnSpPr/>
              <p:nvPr/>
            </p:nvCxnSpPr>
            <p:spPr>
              <a:xfrm flipH="1" flipV="1">
                <a:off x="6621973" y="2064974"/>
                <a:ext cx="393556" cy="55670"/>
              </a:xfrm>
              <a:prstGeom prst="line">
                <a:avLst/>
              </a:prstGeom>
              <a:ln w="76200" cmpd="sng">
                <a:solidFill>
                  <a:srgbClr val="FF6600"/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" name="Straight Connector 128"/>
              <p:cNvCxnSpPr/>
              <p:nvPr/>
            </p:nvCxnSpPr>
            <p:spPr>
              <a:xfrm flipH="1">
                <a:off x="5250460" y="2011047"/>
                <a:ext cx="453328" cy="35944"/>
              </a:xfrm>
              <a:prstGeom prst="line">
                <a:avLst/>
              </a:prstGeom>
              <a:ln w="76200" cmpd="sng">
                <a:solidFill>
                  <a:srgbClr val="FF6600"/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Straight Connector 129"/>
              <p:cNvCxnSpPr>
                <a:cxnSpLocks noChangeAspect="1"/>
              </p:cNvCxnSpPr>
              <p:nvPr/>
            </p:nvCxnSpPr>
            <p:spPr>
              <a:xfrm flipH="1">
                <a:off x="7538718" y="3715030"/>
                <a:ext cx="480399" cy="714373"/>
              </a:xfrm>
              <a:prstGeom prst="line">
                <a:avLst/>
              </a:prstGeom>
              <a:ln w="76200" cmpd="sng">
                <a:solidFill>
                  <a:srgbClr val="FF6600"/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7" name="Straight Connector 86"/>
            <p:cNvCxnSpPr>
              <a:cxnSpLocks noChangeAspect="1"/>
            </p:cNvCxnSpPr>
            <p:nvPr/>
          </p:nvCxnSpPr>
          <p:spPr>
            <a:xfrm flipH="1">
              <a:off x="1675041" y="5006432"/>
              <a:ext cx="5630735" cy="0"/>
            </a:xfrm>
            <a:prstGeom prst="line">
              <a:avLst/>
            </a:prstGeom>
            <a:ln w="76200" cmpd="sng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>
              <a:cxnSpLocks noChangeAspect="1"/>
            </p:cNvCxnSpPr>
            <p:nvPr/>
          </p:nvCxnSpPr>
          <p:spPr>
            <a:xfrm flipH="1">
              <a:off x="1678870" y="5008357"/>
              <a:ext cx="624647" cy="0"/>
            </a:xfrm>
            <a:prstGeom prst="line">
              <a:avLst/>
            </a:prstGeom>
            <a:ln w="762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>
              <a:cxnSpLocks noChangeAspect="1"/>
            </p:cNvCxnSpPr>
            <p:nvPr/>
          </p:nvCxnSpPr>
          <p:spPr>
            <a:xfrm flipH="1">
              <a:off x="2515634" y="5006432"/>
              <a:ext cx="314330" cy="0"/>
            </a:xfrm>
            <a:prstGeom prst="line">
              <a:avLst/>
            </a:prstGeom>
            <a:ln w="762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>
              <a:cxnSpLocks noChangeAspect="1"/>
            </p:cNvCxnSpPr>
            <p:nvPr/>
          </p:nvCxnSpPr>
          <p:spPr>
            <a:xfrm flipH="1">
              <a:off x="3181927" y="5008357"/>
              <a:ext cx="1346280" cy="0"/>
            </a:xfrm>
            <a:prstGeom prst="line">
              <a:avLst/>
            </a:prstGeom>
            <a:ln w="762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/>
            <p:cNvCxnSpPr>
              <a:cxnSpLocks noChangeAspect="1"/>
            </p:cNvCxnSpPr>
            <p:nvPr/>
          </p:nvCxnSpPr>
          <p:spPr>
            <a:xfrm flipH="1">
              <a:off x="4829812" y="5007605"/>
              <a:ext cx="720754" cy="0"/>
            </a:xfrm>
            <a:prstGeom prst="line">
              <a:avLst/>
            </a:prstGeom>
            <a:ln w="762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>
              <a:cxnSpLocks noChangeAspect="1"/>
            </p:cNvCxnSpPr>
            <p:nvPr/>
          </p:nvCxnSpPr>
          <p:spPr>
            <a:xfrm flipH="1">
              <a:off x="5849010" y="5006432"/>
              <a:ext cx="378369" cy="0"/>
            </a:xfrm>
            <a:prstGeom prst="line">
              <a:avLst/>
            </a:prstGeom>
            <a:ln w="762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/>
            <p:cNvCxnSpPr>
              <a:cxnSpLocks noChangeAspect="1"/>
            </p:cNvCxnSpPr>
            <p:nvPr/>
          </p:nvCxnSpPr>
          <p:spPr>
            <a:xfrm flipH="1">
              <a:off x="6536197" y="5006671"/>
              <a:ext cx="348079" cy="0"/>
            </a:xfrm>
            <a:prstGeom prst="line">
              <a:avLst/>
            </a:prstGeom>
            <a:ln w="762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/>
            <p:cNvCxnSpPr>
              <a:cxnSpLocks noChangeAspect="1"/>
            </p:cNvCxnSpPr>
            <p:nvPr/>
          </p:nvCxnSpPr>
          <p:spPr>
            <a:xfrm flipH="1">
              <a:off x="7180159" y="5002351"/>
              <a:ext cx="125618" cy="0"/>
            </a:xfrm>
            <a:prstGeom prst="line">
              <a:avLst/>
            </a:prstGeom>
            <a:ln w="762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Sensor Voltages</a:t>
            </a:r>
            <a:endParaRPr lang="en-US" dirty="0"/>
          </a:p>
        </p:txBody>
      </p:sp>
      <p:cxnSp>
        <p:nvCxnSpPr>
          <p:cNvPr id="55" name="Straight Connector 54"/>
          <p:cNvCxnSpPr>
            <a:cxnSpLocks/>
          </p:cNvCxnSpPr>
          <p:nvPr/>
        </p:nvCxnSpPr>
        <p:spPr>
          <a:xfrm>
            <a:off x="873074" y="2058054"/>
            <a:ext cx="1452808" cy="1374648"/>
          </a:xfrm>
          <a:prstGeom prst="line">
            <a:avLst/>
          </a:prstGeom>
          <a:ln w="28575" cmpd="sng">
            <a:solidFill>
              <a:srgbClr val="FF0000"/>
            </a:solidFill>
            <a:prstDash val="solid"/>
            <a:headEnd type="none"/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184923" y="1635433"/>
            <a:ext cx="1133543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Ground</a:t>
            </a:r>
            <a:endParaRPr lang="en-US" sz="2400" dirty="0">
              <a:solidFill>
                <a:srgbClr val="FF0000"/>
              </a:solidFill>
            </a:endParaRPr>
          </a:p>
        </p:txBody>
      </p:sp>
      <p:cxnSp>
        <p:nvCxnSpPr>
          <p:cNvPr id="57" name="Straight Connector 56"/>
          <p:cNvCxnSpPr>
            <a:cxnSpLocks/>
          </p:cNvCxnSpPr>
          <p:nvPr/>
        </p:nvCxnSpPr>
        <p:spPr>
          <a:xfrm flipH="1" flipV="1">
            <a:off x="2265623" y="3906572"/>
            <a:ext cx="10892" cy="2194469"/>
          </a:xfrm>
          <a:prstGeom prst="line">
            <a:avLst/>
          </a:prstGeom>
          <a:ln w="28575" cmpd="sng">
            <a:solidFill>
              <a:srgbClr val="FF0000"/>
            </a:solidFill>
            <a:prstDash val="solid"/>
            <a:headEnd type="none"/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1769905" y="6083879"/>
            <a:ext cx="10567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1000 V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4109058" y="3254590"/>
            <a:ext cx="14415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Equipotential</a:t>
            </a:r>
          </a:p>
          <a:p>
            <a:pPr algn="ctr"/>
            <a:r>
              <a:rPr lang="en-US" dirty="0" smtClean="0">
                <a:solidFill>
                  <a:srgbClr val="000000"/>
                </a:solidFill>
              </a:rPr>
              <a:t>Volume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60" name="Straight Connector 59"/>
          <p:cNvCxnSpPr>
            <a:cxnSpLocks noChangeAspect="1"/>
          </p:cNvCxnSpPr>
          <p:nvPr/>
        </p:nvCxnSpPr>
        <p:spPr>
          <a:xfrm flipV="1">
            <a:off x="3579278" y="4818013"/>
            <a:ext cx="0" cy="1265866"/>
          </a:xfrm>
          <a:prstGeom prst="line">
            <a:avLst/>
          </a:prstGeom>
          <a:ln w="28575" cmpd="sng">
            <a:solidFill>
              <a:srgbClr val="FF0000"/>
            </a:solidFill>
            <a:prstDash val="solid"/>
            <a:headEnd type="none"/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>
            <a:cxnSpLocks noChangeAspect="1"/>
          </p:cNvCxnSpPr>
          <p:nvPr/>
        </p:nvCxnSpPr>
        <p:spPr>
          <a:xfrm flipV="1">
            <a:off x="4888276" y="5184058"/>
            <a:ext cx="0" cy="889221"/>
          </a:xfrm>
          <a:prstGeom prst="line">
            <a:avLst/>
          </a:prstGeom>
          <a:ln w="28575" cmpd="sng">
            <a:solidFill>
              <a:srgbClr val="FF0000"/>
            </a:solidFill>
            <a:prstDash val="solid"/>
            <a:headEnd type="none"/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>
            <a:cxnSpLocks noChangeAspect="1"/>
          </p:cNvCxnSpPr>
          <p:nvPr/>
        </p:nvCxnSpPr>
        <p:spPr>
          <a:xfrm flipV="1">
            <a:off x="6169439" y="5505620"/>
            <a:ext cx="0" cy="578259"/>
          </a:xfrm>
          <a:prstGeom prst="line">
            <a:avLst/>
          </a:prstGeom>
          <a:ln w="28575" cmpd="sng">
            <a:solidFill>
              <a:srgbClr val="FF0000"/>
            </a:solidFill>
            <a:prstDash val="solid"/>
            <a:headEnd type="none"/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3" name="TextBox 62"/>
          <p:cNvSpPr txBox="1"/>
          <p:nvPr/>
        </p:nvSpPr>
        <p:spPr>
          <a:xfrm>
            <a:off x="3172476" y="6073279"/>
            <a:ext cx="9028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900 V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4320844" y="6073279"/>
            <a:ext cx="11601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2900 V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5620397" y="6083879"/>
            <a:ext cx="11601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3000 V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3172656" y="1029859"/>
            <a:ext cx="12078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00FF"/>
                </a:solidFill>
              </a:rPr>
              <a:t>start e</a:t>
            </a:r>
            <a:r>
              <a:rPr lang="en-US" sz="1600" baseline="30000" dirty="0" smtClean="0">
                <a:solidFill>
                  <a:srgbClr val="0000FF"/>
                </a:solidFill>
              </a:rPr>
              <a:t>-</a:t>
            </a:r>
          </a:p>
          <a:p>
            <a:pPr algn="ctr"/>
            <a:r>
              <a:rPr lang="en-US" sz="1600" dirty="0" smtClean="0">
                <a:solidFill>
                  <a:srgbClr val="0000FF"/>
                </a:solidFill>
              </a:rPr>
              <a:t>acceleration</a:t>
            </a:r>
          </a:p>
          <a:p>
            <a:pPr algn="ctr"/>
            <a:r>
              <a:rPr lang="en-US" sz="1600" dirty="0" smtClean="0">
                <a:solidFill>
                  <a:srgbClr val="0000FF"/>
                </a:solidFill>
              </a:rPr>
              <a:t>region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237357" y="5676460"/>
            <a:ext cx="770914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MCP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545350" y="6091821"/>
            <a:ext cx="1001596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Anode</a:t>
            </a:r>
            <a:endParaRPr lang="en-US" sz="2400" dirty="0">
              <a:solidFill>
                <a:srgbClr val="000000"/>
              </a:solidFill>
            </a:endParaRPr>
          </a:p>
        </p:txBody>
      </p:sp>
      <p:cxnSp>
        <p:nvCxnSpPr>
          <p:cNvPr id="69" name="Straight Connector 68"/>
          <p:cNvCxnSpPr>
            <a:cxnSpLocks/>
          </p:cNvCxnSpPr>
          <p:nvPr/>
        </p:nvCxnSpPr>
        <p:spPr>
          <a:xfrm flipV="1">
            <a:off x="1174948" y="5513864"/>
            <a:ext cx="732232" cy="725913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>
            <a:cxnSpLocks noChangeAspect="1"/>
          </p:cNvCxnSpPr>
          <p:nvPr/>
        </p:nvCxnSpPr>
        <p:spPr>
          <a:xfrm flipV="1">
            <a:off x="7805035" y="4018966"/>
            <a:ext cx="0" cy="2054313"/>
          </a:xfrm>
          <a:prstGeom prst="line">
            <a:avLst/>
          </a:prstGeom>
          <a:ln w="28575" cmpd="sng">
            <a:solidFill>
              <a:srgbClr val="FF0000"/>
            </a:solidFill>
            <a:prstDash val="solid"/>
            <a:headEnd type="none"/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1" name="TextBox 70"/>
          <p:cNvSpPr txBox="1"/>
          <p:nvPr/>
        </p:nvSpPr>
        <p:spPr>
          <a:xfrm>
            <a:off x="7162315" y="6073279"/>
            <a:ext cx="1133543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Ground</a:t>
            </a:r>
            <a:endParaRPr lang="en-US" sz="2400" dirty="0">
              <a:solidFill>
                <a:srgbClr val="FF0000"/>
              </a:solidFill>
            </a:endParaRPr>
          </a:p>
        </p:txBody>
      </p:sp>
      <p:cxnSp>
        <p:nvCxnSpPr>
          <p:cNvPr id="72" name="Straight Connector 71"/>
          <p:cNvCxnSpPr>
            <a:cxnSpLocks/>
          </p:cNvCxnSpPr>
          <p:nvPr/>
        </p:nvCxnSpPr>
        <p:spPr>
          <a:xfrm flipV="1">
            <a:off x="951731" y="5077144"/>
            <a:ext cx="732232" cy="725913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3" name="TextBox 72"/>
          <p:cNvSpPr txBox="1"/>
          <p:nvPr/>
        </p:nvSpPr>
        <p:spPr>
          <a:xfrm>
            <a:off x="8203037" y="1149829"/>
            <a:ext cx="7891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00FF"/>
                </a:solidFill>
              </a:rPr>
              <a:t>stop e</a:t>
            </a:r>
            <a:r>
              <a:rPr lang="en-US" sz="1600" baseline="30000" dirty="0" smtClean="0">
                <a:solidFill>
                  <a:srgbClr val="0000FF"/>
                </a:solidFill>
              </a:rPr>
              <a:t>-</a:t>
            </a:r>
          </a:p>
          <a:p>
            <a:pPr algn="ctr"/>
            <a:r>
              <a:rPr lang="en-US" sz="1600" dirty="0" err="1" smtClean="0">
                <a:solidFill>
                  <a:srgbClr val="0000FF"/>
                </a:solidFill>
              </a:rPr>
              <a:t>accel</a:t>
            </a:r>
            <a:r>
              <a:rPr lang="en-US" sz="1600" dirty="0" smtClean="0">
                <a:solidFill>
                  <a:srgbClr val="0000FF"/>
                </a:solidFill>
              </a:rPr>
              <a:t>.</a:t>
            </a:r>
          </a:p>
          <a:p>
            <a:pPr algn="ctr"/>
            <a:r>
              <a:rPr lang="en-US" sz="1600" dirty="0" smtClean="0">
                <a:solidFill>
                  <a:srgbClr val="0000FF"/>
                </a:solidFill>
              </a:rPr>
              <a:t>region</a:t>
            </a:r>
          </a:p>
        </p:txBody>
      </p:sp>
      <p:cxnSp>
        <p:nvCxnSpPr>
          <p:cNvPr id="74" name="Straight Connector 73"/>
          <p:cNvCxnSpPr>
            <a:cxnSpLocks noChangeAspect="1"/>
          </p:cNvCxnSpPr>
          <p:nvPr/>
        </p:nvCxnSpPr>
        <p:spPr>
          <a:xfrm flipH="1">
            <a:off x="8652893" y="2058095"/>
            <a:ext cx="0" cy="605699"/>
          </a:xfrm>
          <a:prstGeom prst="line">
            <a:avLst/>
          </a:prstGeom>
          <a:ln w="28575" cmpd="sng">
            <a:solidFill>
              <a:srgbClr val="0000FF"/>
            </a:solidFill>
            <a:prstDash val="solid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>
            <a:cxnSpLocks/>
          </p:cNvCxnSpPr>
          <p:nvPr/>
        </p:nvCxnSpPr>
        <p:spPr>
          <a:xfrm flipH="1" flipV="1">
            <a:off x="7966729" y="4029164"/>
            <a:ext cx="841415" cy="674914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>
            <a:cxnSpLocks/>
          </p:cNvCxnSpPr>
          <p:nvPr/>
        </p:nvCxnSpPr>
        <p:spPr>
          <a:xfrm flipV="1">
            <a:off x="8808144" y="4693417"/>
            <a:ext cx="1" cy="1321400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7" name="TextBox 76"/>
          <p:cNvSpPr txBox="1"/>
          <p:nvPr/>
        </p:nvSpPr>
        <p:spPr>
          <a:xfrm>
            <a:off x="8301678" y="5937404"/>
            <a:ext cx="777226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SSDs</a:t>
            </a:r>
            <a:endParaRPr lang="en-US" sz="2400" dirty="0">
              <a:solidFill>
                <a:srgbClr val="000000"/>
              </a:solidFill>
            </a:endParaRPr>
          </a:p>
        </p:txBody>
      </p:sp>
      <p:cxnSp>
        <p:nvCxnSpPr>
          <p:cNvPr id="79" name="Straight Connector 78"/>
          <p:cNvCxnSpPr>
            <a:cxnSpLocks/>
          </p:cNvCxnSpPr>
          <p:nvPr/>
        </p:nvCxnSpPr>
        <p:spPr>
          <a:xfrm flipH="1">
            <a:off x="7857753" y="2666825"/>
            <a:ext cx="795140" cy="1165686"/>
          </a:xfrm>
          <a:prstGeom prst="line">
            <a:avLst/>
          </a:prstGeom>
          <a:ln w="28575" cmpd="sng">
            <a:solidFill>
              <a:srgbClr val="0000FF"/>
            </a:solidFill>
            <a:prstDash val="solid"/>
            <a:headEnd type="none"/>
            <a:tailEnd type="diamond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0" name="TextBox 79"/>
          <p:cNvSpPr txBox="1"/>
          <p:nvPr/>
        </p:nvSpPr>
        <p:spPr>
          <a:xfrm>
            <a:off x="147928" y="2753477"/>
            <a:ext cx="1325303" cy="70788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000" dirty="0" smtClean="0"/>
              <a:t>All Foils</a:t>
            </a:r>
          </a:p>
          <a:p>
            <a:r>
              <a:rPr lang="en-US" sz="2000" dirty="0" smtClean="0"/>
              <a:t>at Ground</a:t>
            </a:r>
            <a:endParaRPr lang="en-US" sz="2000" dirty="0"/>
          </a:p>
        </p:txBody>
      </p:sp>
      <p:cxnSp>
        <p:nvCxnSpPr>
          <p:cNvPr id="81" name="Straight Connector 80"/>
          <p:cNvCxnSpPr>
            <a:cxnSpLocks/>
          </p:cNvCxnSpPr>
          <p:nvPr/>
        </p:nvCxnSpPr>
        <p:spPr>
          <a:xfrm>
            <a:off x="6417543" y="3572279"/>
            <a:ext cx="0" cy="1141944"/>
          </a:xfrm>
          <a:prstGeom prst="line">
            <a:avLst/>
          </a:prstGeom>
          <a:ln w="28575" cmpd="sng">
            <a:solidFill>
              <a:srgbClr val="0000FF"/>
            </a:solidFill>
            <a:prstDash val="solid"/>
            <a:headEnd type="none"/>
            <a:tailEnd type="diamon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2" name="TextBox 81"/>
          <p:cNvSpPr txBox="1"/>
          <p:nvPr/>
        </p:nvSpPr>
        <p:spPr>
          <a:xfrm>
            <a:off x="5640229" y="2968335"/>
            <a:ext cx="15186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00FF"/>
                </a:solidFill>
              </a:rPr>
              <a:t>100 V retarding</a:t>
            </a:r>
          </a:p>
          <a:p>
            <a:pPr algn="ctr"/>
            <a:r>
              <a:rPr lang="en-US" sz="1600" dirty="0" smtClean="0">
                <a:solidFill>
                  <a:srgbClr val="0000FF"/>
                </a:solidFill>
              </a:rPr>
              <a:t>potential region</a:t>
            </a:r>
          </a:p>
          <a:p>
            <a:pPr algn="ctr"/>
            <a:endParaRPr lang="en-US" sz="1600" dirty="0" smtClean="0">
              <a:solidFill>
                <a:srgbClr val="0000FF"/>
              </a:solidFill>
            </a:endParaRPr>
          </a:p>
        </p:txBody>
      </p:sp>
      <p:cxnSp>
        <p:nvCxnSpPr>
          <p:cNvPr id="84" name="Straight Connector 83"/>
          <p:cNvCxnSpPr>
            <a:cxnSpLocks noChangeAspect="1"/>
          </p:cNvCxnSpPr>
          <p:nvPr/>
        </p:nvCxnSpPr>
        <p:spPr>
          <a:xfrm>
            <a:off x="3776598" y="1860856"/>
            <a:ext cx="126" cy="814888"/>
          </a:xfrm>
          <a:prstGeom prst="line">
            <a:avLst/>
          </a:prstGeom>
          <a:ln w="28575" cmpd="sng">
            <a:solidFill>
              <a:srgbClr val="0000FF"/>
            </a:solidFill>
            <a:prstDash val="solid"/>
            <a:headEnd type="none"/>
            <a:tailEnd type="diamon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826600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" name="Group 100"/>
          <p:cNvGrpSpPr/>
          <p:nvPr/>
        </p:nvGrpSpPr>
        <p:grpSpPr>
          <a:xfrm>
            <a:off x="-18274" y="979071"/>
            <a:ext cx="10792882" cy="9489686"/>
            <a:chOff x="-18274" y="984430"/>
            <a:chExt cx="10792882" cy="9489686"/>
          </a:xfrm>
        </p:grpSpPr>
        <p:grpSp>
          <p:nvGrpSpPr>
            <p:cNvPr id="102" name="Group 101"/>
            <p:cNvGrpSpPr/>
            <p:nvPr/>
          </p:nvGrpSpPr>
          <p:grpSpPr>
            <a:xfrm>
              <a:off x="-18274" y="984430"/>
              <a:ext cx="10792882" cy="9489686"/>
              <a:chOff x="-18274" y="984430"/>
              <a:chExt cx="10792882" cy="9489686"/>
            </a:xfrm>
          </p:grpSpPr>
          <p:pic>
            <p:nvPicPr>
              <p:cNvPr id="111" name="Picture 110" descr="Screen Shot 2013-10-08 at 8.14.54 PM.png"/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8274" y="984430"/>
                <a:ext cx="8774875" cy="4241631"/>
              </a:xfrm>
              <a:prstGeom prst="rect">
                <a:avLst/>
              </a:prstGeom>
            </p:spPr>
          </p:pic>
          <p:pic>
            <p:nvPicPr>
              <p:cNvPr id="112" name="Picture 111" descr="7464-0000-09b.jpg.jpeg"/>
              <p:cNvPicPr>
                <a:picLocks noChangeAspect="1"/>
              </p:cNvPicPr>
              <p:nvPr/>
            </p:nvPicPr>
            <p:blipFill rotWithShape="1"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759" t="57517" r="27619" b="35675"/>
              <a:stretch/>
            </p:blipFill>
            <p:spPr>
              <a:xfrm>
                <a:off x="890236" y="4627920"/>
                <a:ext cx="6536838" cy="845306"/>
              </a:xfrm>
              <a:prstGeom prst="rect">
                <a:avLst/>
              </a:prstGeom>
            </p:spPr>
          </p:pic>
          <p:pic>
            <p:nvPicPr>
              <p:cNvPr id="113" name="Picture 112" descr="Screen Shot 2013-10-08 at 8.27.45 PM.png"/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97090" y="2499572"/>
                <a:ext cx="2956415" cy="2875556"/>
              </a:xfrm>
              <a:prstGeom prst="rect">
                <a:avLst/>
              </a:prstGeom>
            </p:spPr>
          </p:pic>
          <p:sp>
            <p:nvSpPr>
              <p:cNvPr id="114" name="Arc 113"/>
              <p:cNvSpPr>
                <a:spLocks noChangeAspect="1"/>
              </p:cNvSpPr>
              <p:nvPr/>
            </p:nvSpPr>
            <p:spPr>
              <a:xfrm>
                <a:off x="1352292" y="2363858"/>
                <a:ext cx="9274148" cy="7593800"/>
              </a:xfrm>
              <a:prstGeom prst="arc">
                <a:avLst>
                  <a:gd name="adj1" fmla="val 11997581"/>
                  <a:gd name="adj2" fmla="val 12081102"/>
                </a:avLst>
              </a:prstGeom>
              <a:ln w="5715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n>
                    <a:solidFill>
                      <a:schemeClr val="tx1"/>
                    </a:solidFill>
                  </a:ln>
                </a:endParaRPr>
              </a:p>
            </p:txBody>
          </p:sp>
          <p:cxnSp>
            <p:nvCxnSpPr>
              <p:cNvPr id="115" name="Straight Connector 114"/>
              <p:cNvCxnSpPr>
                <a:cxnSpLocks noChangeAspect="1"/>
              </p:cNvCxnSpPr>
              <p:nvPr/>
            </p:nvCxnSpPr>
            <p:spPr>
              <a:xfrm flipH="1">
                <a:off x="1759177" y="4619336"/>
                <a:ext cx="209075" cy="0"/>
              </a:xfrm>
              <a:prstGeom prst="line">
                <a:avLst/>
              </a:prstGeom>
              <a:ln w="5715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Straight Connector 115"/>
              <p:cNvCxnSpPr/>
              <p:nvPr/>
            </p:nvCxnSpPr>
            <p:spPr>
              <a:xfrm flipH="1">
                <a:off x="7251386" y="3411441"/>
                <a:ext cx="816250" cy="1180637"/>
              </a:xfrm>
              <a:prstGeom prst="line">
                <a:avLst/>
              </a:prstGeom>
              <a:ln w="28575" cmpd="sng">
                <a:solidFill>
                  <a:srgbClr val="000000"/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Straight Connector 116"/>
              <p:cNvCxnSpPr>
                <a:cxnSpLocks noChangeAspect="1"/>
              </p:cNvCxnSpPr>
              <p:nvPr/>
            </p:nvCxnSpPr>
            <p:spPr>
              <a:xfrm flipH="1">
                <a:off x="8067636" y="2762364"/>
                <a:ext cx="0" cy="621470"/>
              </a:xfrm>
              <a:prstGeom prst="line">
                <a:avLst/>
              </a:prstGeom>
              <a:ln w="5715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Straight Connector 117"/>
              <p:cNvCxnSpPr>
                <a:cxnSpLocks noChangeAspect="1"/>
              </p:cNvCxnSpPr>
              <p:nvPr/>
            </p:nvCxnSpPr>
            <p:spPr>
              <a:xfrm flipH="1">
                <a:off x="1683622" y="5180092"/>
                <a:ext cx="5630735" cy="0"/>
              </a:xfrm>
              <a:prstGeom prst="line">
                <a:avLst/>
              </a:prstGeom>
              <a:ln w="5715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19" name="Picture 118" descr="7464-0000-09b.jpg.jpeg"/>
              <p:cNvPicPr>
                <a:picLocks noChangeAspect="1"/>
              </p:cNvPicPr>
              <p:nvPr/>
            </p:nvPicPr>
            <p:blipFill rotWithShape="1"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759" t="64204" r="20596" b="33844"/>
              <a:stretch/>
            </p:blipFill>
            <p:spPr>
              <a:xfrm>
                <a:off x="890236" y="5456064"/>
                <a:ext cx="7377410" cy="180549"/>
              </a:xfrm>
              <a:prstGeom prst="rect">
                <a:avLst/>
              </a:prstGeom>
            </p:spPr>
          </p:pic>
          <p:cxnSp>
            <p:nvCxnSpPr>
              <p:cNvPr id="120" name="Straight Connector 119"/>
              <p:cNvCxnSpPr>
                <a:cxnSpLocks noChangeAspect="1"/>
              </p:cNvCxnSpPr>
              <p:nvPr/>
            </p:nvCxnSpPr>
            <p:spPr>
              <a:xfrm flipH="1">
                <a:off x="1704612" y="5498311"/>
                <a:ext cx="5630735" cy="0"/>
              </a:xfrm>
              <a:prstGeom prst="line">
                <a:avLst/>
              </a:prstGeom>
              <a:ln w="5715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Straight Connector 120"/>
              <p:cNvCxnSpPr/>
              <p:nvPr/>
            </p:nvCxnSpPr>
            <p:spPr>
              <a:xfrm flipH="1">
                <a:off x="8095047" y="2571315"/>
                <a:ext cx="539558" cy="821656"/>
              </a:xfrm>
              <a:prstGeom prst="line">
                <a:avLst/>
              </a:prstGeom>
              <a:ln w="1270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Straight Connector 121"/>
              <p:cNvCxnSpPr>
                <a:cxnSpLocks noChangeAspect="1"/>
              </p:cNvCxnSpPr>
              <p:nvPr/>
            </p:nvCxnSpPr>
            <p:spPr>
              <a:xfrm>
                <a:off x="915979" y="4495966"/>
                <a:ext cx="0" cy="554607"/>
              </a:xfrm>
              <a:prstGeom prst="line">
                <a:avLst/>
              </a:prstGeom>
              <a:ln w="1270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Straight Connector 122"/>
              <p:cNvCxnSpPr>
                <a:cxnSpLocks noChangeAspect="1"/>
              </p:cNvCxnSpPr>
              <p:nvPr/>
            </p:nvCxnSpPr>
            <p:spPr>
              <a:xfrm flipH="1">
                <a:off x="7599576" y="3772090"/>
                <a:ext cx="481649" cy="717525"/>
              </a:xfrm>
              <a:prstGeom prst="line">
                <a:avLst/>
              </a:prstGeom>
              <a:ln w="76200" cmpd="sng">
                <a:solidFill>
                  <a:srgbClr val="0000FF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Straight Connector 123"/>
              <p:cNvCxnSpPr>
                <a:cxnSpLocks noChangeAspect="1"/>
              </p:cNvCxnSpPr>
              <p:nvPr/>
            </p:nvCxnSpPr>
            <p:spPr>
              <a:xfrm flipH="1">
                <a:off x="7872659" y="3765550"/>
                <a:ext cx="315777" cy="471328"/>
              </a:xfrm>
              <a:prstGeom prst="line">
                <a:avLst/>
              </a:prstGeom>
              <a:ln w="76200" cmpd="sng">
                <a:solidFill>
                  <a:srgbClr val="0000FF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5" name="Arc 124"/>
              <p:cNvSpPr>
                <a:spLocks noChangeAspect="1"/>
              </p:cNvSpPr>
              <p:nvPr/>
            </p:nvSpPr>
            <p:spPr>
              <a:xfrm>
                <a:off x="1352292" y="2363858"/>
                <a:ext cx="9274148" cy="7593800"/>
              </a:xfrm>
              <a:prstGeom prst="arc">
                <a:avLst>
                  <a:gd name="adj1" fmla="val 17926997"/>
                  <a:gd name="adj2" fmla="val 18106213"/>
                </a:avLst>
              </a:prstGeom>
              <a:ln w="5715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126" name="Arc 125"/>
              <p:cNvSpPr>
                <a:spLocks noChangeAspect="1"/>
              </p:cNvSpPr>
              <p:nvPr/>
            </p:nvSpPr>
            <p:spPr>
              <a:xfrm>
                <a:off x="1352292" y="2363858"/>
                <a:ext cx="9274148" cy="7593800"/>
              </a:xfrm>
              <a:prstGeom prst="arc">
                <a:avLst>
                  <a:gd name="adj1" fmla="val 12504014"/>
                  <a:gd name="adj2" fmla="val 13985985"/>
                </a:avLst>
              </a:prstGeom>
              <a:ln w="5715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127" name="Arc 126"/>
              <p:cNvSpPr>
                <a:spLocks noChangeAspect="1"/>
              </p:cNvSpPr>
              <p:nvPr/>
            </p:nvSpPr>
            <p:spPr>
              <a:xfrm>
                <a:off x="1352292" y="2363858"/>
                <a:ext cx="9274148" cy="7593800"/>
              </a:xfrm>
              <a:prstGeom prst="arc">
                <a:avLst>
                  <a:gd name="adj1" fmla="val 16349063"/>
                  <a:gd name="adj2" fmla="val 16805627"/>
                </a:avLst>
              </a:prstGeom>
              <a:ln w="5715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128" name="Arc 127"/>
              <p:cNvSpPr>
                <a:spLocks noChangeAspect="1"/>
              </p:cNvSpPr>
              <p:nvPr/>
            </p:nvSpPr>
            <p:spPr>
              <a:xfrm>
                <a:off x="1352292" y="2363858"/>
                <a:ext cx="9274148" cy="7593800"/>
              </a:xfrm>
              <a:prstGeom prst="arc">
                <a:avLst>
                  <a:gd name="adj1" fmla="val 15502330"/>
                  <a:gd name="adj2" fmla="val 15701367"/>
                </a:avLst>
              </a:prstGeom>
              <a:ln w="5715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129" name="Arc 128"/>
              <p:cNvSpPr>
                <a:spLocks noChangeAspect="1"/>
              </p:cNvSpPr>
              <p:nvPr/>
            </p:nvSpPr>
            <p:spPr>
              <a:xfrm>
                <a:off x="1352292" y="2363858"/>
                <a:ext cx="9274148" cy="7593800"/>
              </a:xfrm>
              <a:prstGeom prst="arc">
                <a:avLst>
                  <a:gd name="adj1" fmla="val 14575102"/>
                  <a:gd name="adj2" fmla="val 14727832"/>
                </a:avLst>
              </a:prstGeom>
              <a:ln w="5715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130" name="Arc 129"/>
              <p:cNvSpPr>
                <a:spLocks noChangeAspect="1"/>
              </p:cNvSpPr>
              <p:nvPr/>
            </p:nvSpPr>
            <p:spPr>
              <a:xfrm>
                <a:off x="1352292" y="2363858"/>
                <a:ext cx="9274148" cy="7593800"/>
              </a:xfrm>
              <a:prstGeom prst="arc">
                <a:avLst>
                  <a:gd name="adj1" fmla="val 12103761"/>
                  <a:gd name="adj2" fmla="val 17977547"/>
                </a:avLst>
              </a:prstGeom>
              <a:ln w="28575" cmpd="sng">
                <a:solidFill>
                  <a:schemeClr val="tx1"/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n>
                    <a:solidFill>
                      <a:schemeClr val="tx1"/>
                    </a:solidFill>
                  </a:ln>
                </a:endParaRPr>
              </a:p>
            </p:txBody>
          </p:sp>
          <p:cxnSp>
            <p:nvCxnSpPr>
              <p:cNvPr id="131" name="Straight Connector 130"/>
              <p:cNvCxnSpPr>
                <a:cxnSpLocks noChangeAspect="1"/>
              </p:cNvCxnSpPr>
              <p:nvPr/>
            </p:nvCxnSpPr>
            <p:spPr>
              <a:xfrm flipH="1">
                <a:off x="2397577" y="4619336"/>
                <a:ext cx="531319" cy="0"/>
              </a:xfrm>
              <a:prstGeom prst="line">
                <a:avLst/>
              </a:prstGeom>
              <a:ln w="5715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Straight Connector 131"/>
              <p:cNvCxnSpPr>
                <a:cxnSpLocks noChangeAspect="1"/>
              </p:cNvCxnSpPr>
              <p:nvPr/>
            </p:nvCxnSpPr>
            <p:spPr>
              <a:xfrm flipH="1">
                <a:off x="3460983" y="4618976"/>
                <a:ext cx="936958" cy="0"/>
              </a:xfrm>
              <a:prstGeom prst="line">
                <a:avLst/>
              </a:prstGeom>
              <a:ln w="5715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Straight Connector 132"/>
              <p:cNvCxnSpPr>
                <a:cxnSpLocks noChangeAspect="1"/>
              </p:cNvCxnSpPr>
              <p:nvPr/>
            </p:nvCxnSpPr>
            <p:spPr>
              <a:xfrm flipH="1">
                <a:off x="4661722" y="4612742"/>
                <a:ext cx="917142" cy="0"/>
              </a:xfrm>
              <a:prstGeom prst="line">
                <a:avLst/>
              </a:prstGeom>
              <a:ln w="5715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Straight Connector 133"/>
              <p:cNvCxnSpPr>
                <a:cxnSpLocks noChangeAspect="1"/>
              </p:cNvCxnSpPr>
              <p:nvPr/>
            </p:nvCxnSpPr>
            <p:spPr>
              <a:xfrm flipH="1">
                <a:off x="5831253" y="4612742"/>
                <a:ext cx="476327" cy="0"/>
              </a:xfrm>
              <a:prstGeom prst="line">
                <a:avLst/>
              </a:prstGeom>
              <a:ln w="5715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Straight Connector 134"/>
              <p:cNvCxnSpPr>
                <a:cxnSpLocks noChangeAspect="1"/>
              </p:cNvCxnSpPr>
              <p:nvPr/>
            </p:nvCxnSpPr>
            <p:spPr>
              <a:xfrm flipH="1">
                <a:off x="6536196" y="4606148"/>
                <a:ext cx="424365" cy="0"/>
              </a:xfrm>
              <a:prstGeom prst="line">
                <a:avLst/>
              </a:prstGeom>
              <a:ln w="5715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Straight Connector 135"/>
              <p:cNvCxnSpPr>
                <a:cxnSpLocks noChangeAspect="1"/>
              </p:cNvCxnSpPr>
              <p:nvPr/>
            </p:nvCxnSpPr>
            <p:spPr>
              <a:xfrm flipH="1">
                <a:off x="7180159" y="4606148"/>
                <a:ext cx="91084" cy="0"/>
              </a:xfrm>
              <a:prstGeom prst="line">
                <a:avLst/>
              </a:prstGeom>
              <a:ln w="5715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Straight Connector 136"/>
              <p:cNvCxnSpPr>
                <a:cxnSpLocks noChangeAspect="1"/>
              </p:cNvCxnSpPr>
              <p:nvPr/>
            </p:nvCxnSpPr>
            <p:spPr>
              <a:xfrm flipH="1">
                <a:off x="1939667" y="4606729"/>
                <a:ext cx="5230978" cy="0"/>
              </a:xfrm>
              <a:prstGeom prst="line">
                <a:avLst/>
              </a:prstGeom>
              <a:ln w="28575" cmpd="sng">
                <a:solidFill>
                  <a:srgbClr val="000000"/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8" name="Arc 137"/>
              <p:cNvSpPr>
                <a:spLocks noChangeAspect="1"/>
              </p:cNvSpPr>
              <p:nvPr/>
            </p:nvSpPr>
            <p:spPr>
              <a:xfrm>
                <a:off x="1302234" y="2343855"/>
                <a:ext cx="9274148" cy="7593800"/>
              </a:xfrm>
              <a:prstGeom prst="arc">
                <a:avLst>
                  <a:gd name="adj1" fmla="val 17356730"/>
                  <a:gd name="adj2" fmla="val 17619220"/>
                </a:avLst>
              </a:prstGeom>
              <a:ln w="5715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n>
                    <a:solidFill>
                      <a:schemeClr val="tx1"/>
                    </a:solidFill>
                  </a:ln>
                </a:endParaRPr>
              </a:p>
            </p:txBody>
          </p:sp>
          <p:grpSp>
            <p:nvGrpSpPr>
              <p:cNvPr id="139" name="Group 138"/>
              <p:cNvGrpSpPr/>
              <p:nvPr/>
            </p:nvGrpSpPr>
            <p:grpSpPr>
              <a:xfrm>
                <a:off x="1064688" y="2069853"/>
                <a:ext cx="9709920" cy="8404263"/>
                <a:chOff x="1072777" y="2069853"/>
                <a:chExt cx="9709920" cy="8404263"/>
              </a:xfrm>
            </p:grpSpPr>
            <p:sp>
              <p:nvSpPr>
                <p:cNvPr id="147" name="Arc 146"/>
                <p:cNvSpPr>
                  <a:spLocks noChangeAspect="1"/>
                </p:cNvSpPr>
                <p:nvPr/>
              </p:nvSpPr>
              <p:spPr>
                <a:xfrm>
                  <a:off x="1072777" y="2069853"/>
                  <a:ext cx="9709920" cy="8404263"/>
                </a:xfrm>
                <a:prstGeom prst="arc">
                  <a:avLst>
                    <a:gd name="adj1" fmla="val 12631404"/>
                    <a:gd name="adj2" fmla="val 18000209"/>
                  </a:avLst>
                </a:prstGeom>
                <a:ln w="57150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n>
                      <a:solidFill>
                        <a:schemeClr val="tx1"/>
                      </a:solidFill>
                    </a:ln>
                  </a:endParaRPr>
                </a:p>
              </p:txBody>
            </p:sp>
            <p:cxnSp>
              <p:nvCxnSpPr>
                <p:cNvPr id="148" name="Straight Connector 147"/>
                <p:cNvCxnSpPr>
                  <a:cxnSpLocks noChangeAspect="1"/>
                  <a:stCxn id="147" idx="0"/>
                </p:cNvCxnSpPr>
                <p:nvPr/>
              </p:nvCxnSpPr>
              <p:spPr>
                <a:xfrm flipH="1">
                  <a:off x="1438711" y="3906252"/>
                  <a:ext cx="476558" cy="632336"/>
                </a:xfrm>
                <a:prstGeom prst="line">
                  <a:avLst/>
                </a:prstGeom>
                <a:ln w="5715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40" name="Straight Connector 139"/>
              <p:cNvCxnSpPr/>
              <p:nvPr/>
            </p:nvCxnSpPr>
            <p:spPr>
              <a:xfrm flipH="1">
                <a:off x="1450194" y="4002786"/>
                <a:ext cx="299839" cy="399533"/>
              </a:xfrm>
              <a:prstGeom prst="line">
                <a:avLst/>
              </a:prstGeom>
              <a:ln w="76200" cmpd="sng">
                <a:solidFill>
                  <a:srgbClr val="FF6600"/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Straight Connector 140"/>
              <p:cNvCxnSpPr>
                <a:cxnSpLocks noChangeAspect="1"/>
              </p:cNvCxnSpPr>
              <p:nvPr/>
            </p:nvCxnSpPr>
            <p:spPr>
              <a:xfrm flipH="1">
                <a:off x="3265212" y="2415038"/>
                <a:ext cx="542045" cy="251742"/>
              </a:xfrm>
              <a:prstGeom prst="line">
                <a:avLst/>
              </a:prstGeom>
              <a:ln w="76200" cmpd="sng">
                <a:solidFill>
                  <a:srgbClr val="FF6600"/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Straight Connector 141"/>
              <p:cNvCxnSpPr>
                <a:cxnSpLocks noChangeAspect="1"/>
              </p:cNvCxnSpPr>
              <p:nvPr/>
            </p:nvCxnSpPr>
            <p:spPr>
              <a:xfrm flipH="1">
                <a:off x="1684660" y="4817575"/>
                <a:ext cx="5630735" cy="0"/>
              </a:xfrm>
              <a:prstGeom prst="line">
                <a:avLst/>
              </a:prstGeom>
              <a:ln w="5715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Straight Connector 142"/>
              <p:cNvCxnSpPr/>
              <p:nvPr/>
            </p:nvCxnSpPr>
            <p:spPr>
              <a:xfrm flipH="1" flipV="1">
                <a:off x="7512707" y="2239423"/>
                <a:ext cx="385852" cy="120480"/>
              </a:xfrm>
              <a:prstGeom prst="line">
                <a:avLst/>
              </a:prstGeom>
              <a:ln w="76200" cmpd="sng">
                <a:solidFill>
                  <a:srgbClr val="FF6600"/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Straight Connector 143"/>
              <p:cNvCxnSpPr/>
              <p:nvPr/>
            </p:nvCxnSpPr>
            <p:spPr>
              <a:xfrm flipH="1" flipV="1">
                <a:off x="6621973" y="2064974"/>
                <a:ext cx="393556" cy="55670"/>
              </a:xfrm>
              <a:prstGeom prst="line">
                <a:avLst/>
              </a:prstGeom>
              <a:ln w="76200" cmpd="sng">
                <a:solidFill>
                  <a:srgbClr val="FF6600"/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" name="Straight Connector 144"/>
              <p:cNvCxnSpPr/>
              <p:nvPr/>
            </p:nvCxnSpPr>
            <p:spPr>
              <a:xfrm flipH="1">
                <a:off x="5250460" y="2011047"/>
                <a:ext cx="453328" cy="35944"/>
              </a:xfrm>
              <a:prstGeom prst="line">
                <a:avLst/>
              </a:prstGeom>
              <a:ln w="76200" cmpd="sng">
                <a:solidFill>
                  <a:srgbClr val="FF6600"/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" name="Straight Connector 145"/>
              <p:cNvCxnSpPr>
                <a:cxnSpLocks noChangeAspect="1"/>
              </p:cNvCxnSpPr>
              <p:nvPr/>
            </p:nvCxnSpPr>
            <p:spPr>
              <a:xfrm flipH="1">
                <a:off x="7538718" y="3715030"/>
                <a:ext cx="480399" cy="714373"/>
              </a:xfrm>
              <a:prstGeom prst="line">
                <a:avLst/>
              </a:prstGeom>
              <a:ln w="76200" cmpd="sng">
                <a:solidFill>
                  <a:srgbClr val="FF6600"/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03" name="Straight Connector 102"/>
            <p:cNvCxnSpPr>
              <a:cxnSpLocks noChangeAspect="1"/>
            </p:cNvCxnSpPr>
            <p:nvPr/>
          </p:nvCxnSpPr>
          <p:spPr>
            <a:xfrm flipH="1">
              <a:off x="1675041" y="5006432"/>
              <a:ext cx="5630735" cy="0"/>
            </a:xfrm>
            <a:prstGeom prst="line">
              <a:avLst/>
            </a:prstGeom>
            <a:ln w="76200" cmpd="sng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/>
            <p:cNvCxnSpPr>
              <a:cxnSpLocks noChangeAspect="1"/>
            </p:cNvCxnSpPr>
            <p:nvPr/>
          </p:nvCxnSpPr>
          <p:spPr>
            <a:xfrm flipH="1">
              <a:off x="1678870" y="5008357"/>
              <a:ext cx="624647" cy="0"/>
            </a:xfrm>
            <a:prstGeom prst="line">
              <a:avLst/>
            </a:prstGeom>
            <a:ln w="762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/>
            <p:cNvCxnSpPr>
              <a:cxnSpLocks noChangeAspect="1"/>
            </p:cNvCxnSpPr>
            <p:nvPr/>
          </p:nvCxnSpPr>
          <p:spPr>
            <a:xfrm flipH="1">
              <a:off x="2515634" y="5006432"/>
              <a:ext cx="314330" cy="0"/>
            </a:xfrm>
            <a:prstGeom prst="line">
              <a:avLst/>
            </a:prstGeom>
            <a:ln w="762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/>
            <p:cNvCxnSpPr>
              <a:cxnSpLocks noChangeAspect="1"/>
            </p:cNvCxnSpPr>
            <p:nvPr/>
          </p:nvCxnSpPr>
          <p:spPr>
            <a:xfrm flipH="1">
              <a:off x="3181927" y="5008357"/>
              <a:ext cx="1346280" cy="0"/>
            </a:xfrm>
            <a:prstGeom prst="line">
              <a:avLst/>
            </a:prstGeom>
            <a:ln w="762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/>
            <p:cNvCxnSpPr>
              <a:cxnSpLocks noChangeAspect="1"/>
            </p:cNvCxnSpPr>
            <p:nvPr/>
          </p:nvCxnSpPr>
          <p:spPr>
            <a:xfrm flipH="1">
              <a:off x="4829812" y="5007605"/>
              <a:ext cx="720754" cy="0"/>
            </a:xfrm>
            <a:prstGeom prst="line">
              <a:avLst/>
            </a:prstGeom>
            <a:ln w="762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>
              <a:cxnSpLocks noChangeAspect="1"/>
            </p:cNvCxnSpPr>
            <p:nvPr/>
          </p:nvCxnSpPr>
          <p:spPr>
            <a:xfrm flipH="1">
              <a:off x="5849010" y="5006432"/>
              <a:ext cx="378369" cy="0"/>
            </a:xfrm>
            <a:prstGeom prst="line">
              <a:avLst/>
            </a:prstGeom>
            <a:ln w="762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/>
            <p:cNvCxnSpPr>
              <a:cxnSpLocks noChangeAspect="1"/>
            </p:cNvCxnSpPr>
            <p:nvPr/>
          </p:nvCxnSpPr>
          <p:spPr>
            <a:xfrm flipH="1">
              <a:off x="6536197" y="5006671"/>
              <a:ext cx="348079" cy="0"/>
            </a:xfrm>
            <a:prstGeom prst="line">
              <a:avLst/>
            </a:prstGeom>
            <a:ln w="762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/>
            <p:cNvCxnSpPr>
              <a:cxnSpLocks noChangeAspect="1"/>
            </p:cNvCxnSpPr>
            <p:nvPr/>
          </p:nvCxnSpPr>
          <p:spPr>
            <a:xfrm flipH="1">
              <a:off x="7180159" y="5002351"/>
              <a:ext cx="125618" cy="0"/>
            </a:xfrm>
            <a:prstGeom prst="line">
              <a:avLst/>
            </a:prstGeom>
            <a:ln w="762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55866" y="175761"/>
            <a:ext cx="7199939" cy="675511"/>
          </a:xfrm>
        </p:spPr>
        <p:txBody>
          <a:bodyPr/>
          <a:lstStyle/>
          <a:p>
            <a:r>
              <a:rPr lang="en-US" dirty="0" smtClean="0"/>
              <a:t>Secondary Electrons &amp; Potentials</a:t>
            </a:r>
            <a:endParaRPr lang="en-US" dirty="0"/>
          </a:p>
        </p:txBody>
      </p:sp>
      <p:cxnSp>
        <p:nvCxnSpPr>
          <p:cNvPr id="56" name="Straight Connector 55"/>
          <p:cNvCxnSpPr>
            <a:cxnSpLocks/>
          </p:cNvCxnSpPr>
          <p:nvPr/>
        </p:nvCxnSpPr>
        <p:spPr>
          <a:xfrm flipH="1">
            <a:off x="7857753" y="2666825"/>
            <a:ext cx="795140" cy="1165686"/>
          </a:xfrm>
          <a:prstGeom prst="line">
            <a:avLst/>
          </a:prstGeom>
          <a:ln w="28575" cmpd="sng">
            <a:solidFill>
              <a:srgbClr val="0000FF"/>
            </a:solidFill>
            <a:prstDash val="solid"/>
            <a:headEnd type="none"/>
            <a:tailEnd type="diamond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>
            <a:cxnSpLocks/>
          </p:cNvCxnSpPr>
          <p:nvPr/>
        </p:nvCxnSpPr>
        <p:spPr>
          <a:xfrm flipV="1">
            <a:off x="2999596" y="4692334"/>
            <a:ext cx="0" cy="1402524"/>
          </a:xfrm>
          <a:prstGeom prst="line">
            <a:avLst/>
          </a:prstGeom>
          <a:ln w="28575" cmpd="sng">
            <a:solidFill>
              <a:srgbClr val="0000FF"/>
            </a:solidFill>
            <a:prstDash val="solid"/>
            <a:headEnd type="none"/>
            <a:tailEnd type="diamon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2222282" y="6037340"/>
            <a:ext cx="15186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00FF"/>
                </a:solidFill>
              </a:rPr>
              <a:t>100 V retarding</a:t>
            </a:r>
          </a:p>
          <a:p>
            <a:pPr algn="ctr"/>
            <a:r>
              <a:rPr lang="en-US" sz="1600" dirty="0" smtClean="0">
                <a:solidFill>
                  <a:srgbClr val="0000FF"/>
                </a:solidFill>
              </a:rPr>
              <a:t>potential region</a:t>
            </a:r>
          </a:p>
          <a:p>
            <a:pPr algn="ctr"/>
            <a:endParaRPr lang="en-US" sz="1600" dirty="0" smtClean="0">
              <a:solidFill>
                <a:srgbClr val="0000FF"/>
              </a:solidFill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4109058" y="3254590"/>
            <a:ext cx="14415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Equipotential</a:t>
            </a:r>
          </a:p>
          <a:p>
            <a:pPr algn="ctr"/>
            <a:r>
              <a:rPr lang="en-US" dirty="0" smtClean="0">
                <a:solidFill>
                  <a:srgbClr val="000000"/>
                </a:solidFill>
              </a:rPr>
              <a:t>Volume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61" name="Straight Connector 60"/>
          <p:cNvCxnSpPr>
            <a:cxnSpLocks/>
          </p:cNvCxnSpPr>
          <p:nvPr/>
        </p:nvCxnSpPr>
        <p:spPr>
          <a:xfrm flipH="1" flipV="1">
            <a:off x="7966729" y="4029164"/>
            <a:ext cx="841415" cy="674914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>
            <a:cxnSpLocks/>
          </p:cNvCxnSpPr>
          <p:nvPr/>
        </p:nvCxnSpPr>
        <p:spPr>
          <a:xfrm flipV="1">
            <a:off x="8808144" y="4693417"/>
            <a:ext cx="1" cy="1321400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3" name="Group 62"/>
          <p:cNvGrpSpPr/>
          <p:nvPr/>
        </p:nvGrpSpPr>
        <p:grpSpPr>
          <a:xfrm>
            <a:off x="3068765" y="2404033"/>
            <a:ext cx="4547101" cy="2390593"/>
            <a:chOff x="3068765" y="2404033"/>
            <a:chExt cx="4547101" cy="2390593"/>
          </a:xfrm>
        </p:grpSpPr>
        <p:grpSp>
          <p:nvGrpSpPr>
            <p:cNvPr id="64" name="Group 63"/>
            <p:cNvGrpSpPr/>
            <p:nvPr/>
          </p:nvGrpSpPr>
          <p:grpSpPr>
            <a:xfrm>
              <a:off x="3068765" y="2404033"/>
              <a:ext cx="4547101" cy="2390593"/>
              <a:chOff x="3068765" y="2404033"/>
              <a:chExt cx="4547101" cy="2390593"/>
            </a:xfrm>
          </p:grpSpPr>
          <p:grpSp>
            <p:nvGrpSpPr>
              <p:cNvPr id="66" name="Group 65"/>
              <p:cNvGrpSpPr/>
              <p:nvPr/>
            </p:nvGrpSpPr>
            <p:grpSpPr>
              <a:xfrm>
                <a:off x="3068765" y="2404033"/>
                <a:ext cx="4547101" cy="2390593"/>
                <a:chOff x="3068765" y="2404033"/>
                <a:chExt cx="4547101" cy="2390593"/>
              </a:xfrm>
            </p:grpSpPr>
            <p:cxnSp>
              <p:nvCxnSpPr>
                <p:cNvPr id="68" name="Straight Connector 67"/>
                <p:cNvCxnSpPr>
                  <a:cxnSpLocks noChangeAspect="1"/>
                </p:cNvCxnSpPr>
                <p:nvPr/>
              </p:nvCxnSpPr>
              <p:spPr>
                <a:xfrm flipH="1">
                  <a:off x="3068765" y="2447455"/>
                  <a:ext cx="1605657" cy="2347171"/>
                </a:xfrm>
                <a:prstGeom prst="line">
                  <a:avLst/>
                </a:prstGeom>
                <a:ln w="12700" cmpd="sng">
                  <a:solidFill>
                    <a:srgbClr val="008000"/>
                  </a:solidFill>
                  <a:prstDash val="soli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69" name="Group 68"/>
                <p:cNvGrpSpPr/>
                <p:nvPr/>
              </p:nvGrpSpPr>
              <p:grpSpPr>
                <a:xfrm>
                  <a:off x="4643463" y="2404033"/>
                  <a:ext cx="2972403" cy="1885297"/>
                  <a:chOff x="4643463" y="2404033"/>
                  <a:chExt cx="2972403" cy="1885297"/>
                </a:xfrm>
              </p:grpSpPr>
              <p:cxnSp>
                <p:nvCxnSpPr>
                  <p:cNvPr id="70" name="Straight Connector 69"/>
                  <p:cNvCxnSpPr>
                    <a:cxnSpLocks noChangeAspect="1"/>
                  </p:cNvCxnSpPr>
                  <p:nvPr/>
                </p:nvCxnSpPr>
                <p:spPr>
                  <a:xfrm flipH="1" flipV="1">
                    <a:off x="4829812" y="2423155"/>
                    <a:ext cx="2786054" cy="1866175"/>
                  </a:xfrm>
                  <a:prstGeom prst="line">
                    <a:avLst/>
                  </a:prstGeom>
                  <a:ln w="12700" cmpd="sng">
                    <a:solidFill>
                      <a:srgbClr val="008000"/>
                    </a:solidFill>
                    <a:prstDash val="solid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71" name="Arc 70"/>
                  <p:cNvSpPr/>
                  <p:nvPr/>
                </p:nvSpPr>
                <p:spPr>
                  <a:xfrm>
                    <a:off x="4643463" y="2404033"/>
                    <a:ext cx="244813" cy="262792"/>
                  </a:xfrm>
                  <a:prstGeom prst="arc">
                    <a:avLst>
                      <a:gd name="adj1" fmla="val 13247682"/>
                      <a:gd name="adj2" fmla="val 18037902"/>
                    </a:avLst>
                  </a:prstGeom>
                  <a:ln w="12700" cmpd="sng">
                    <a:solidFill>
                      <a:srgbClr val="008000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cxnSp>
            <p:nvCxnSpPr>
              <p:cNvPr id="67" name="Straight Connector 66"/>
              <p:cNvCxnSpPr>
                <a:cxnSpLocks noChangeAspect="1"/>
              </p:cNvCxnSpPr>
              <p:nvPr/>
            </p:nvCxnSpPr>
            <p:spPr>
              <a:xfrm flipH="1" flipV="1">
                <a:off x="5480115" y="2860230"/>
                <a:ext cx="85985" cy="57595"/>
              </a:xfrm>
              <a:prstGeom prst="line">
                <a:avLst/>
              </a:prstGeom>
              <a:ln w="12700" cmpd="sng">
                <a:solidFill>
                  <a:srgbClr val="008000"/>
                </a:solidFill>
                <a:prstDash val="solid"/>
                <a:headEnd type="none"/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5" name="Straight Connector 64"/>
            <p:cNvCxnSpPr>
              <a:cxnSpLocks noChangeAspect="1"/>
            </p:cNvCxnSpPr>
            <p:nvPr/>
          </p:nvCxnSpPr>
          <p:spPr>
            <a:xfrm flipH="1">
              <a:off x="3807256" y="3586196"/>
              <a:ext cx="88134" cy="128834"/>
            </a:xfrm>
            <a:prstGeom prst="line">
              <a:avLst/>
            </a:prstGeom>
            <a:ln w="12700" cmpd="sng">
              <a:solidFill>
                <a:srgbClr val="008000"/>
              </a:solidFill>
              <a:prstDash val="solid"/>
              <a:headEnd type="none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2" name="Straight Connector 71"/>
          <p:cNvCxnSpPr>
            <a:cxnSpLocks noChangeAspect="1"/>
          </p:cNvCxnSpPr>
          <p:nvPr/>
        </p:nvCxnSpPr>
        <p:spPr>
          <a:xfrm flipH="1">
            <a:off x="6543612" y="3777868"/>
            <a:ext cx="13661" cy="87840"/>
          </a:xfrm>
          <a:prstGeom prst="line">
            <a:avLst/>
          </a:prstGeom>
          <a:ln w="12700" cmpd="sng">
            <a:solidFill>
              <a:srgbClr val="0000FF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>
            <a:cxnSpLocks noChangeAspect="1"/>
          </p:cNvCxnSpPr>
          <p:nvPr/>
        </p:nvCxnSpPr>
        <p:spPr>
          <a:xfrm flipH="1">
            <a:off x="7300046" y="3642868"/>
            <a:ext cx="35301" cy="129647"/>
          </a:xfrm>
          <a:prstGeom prst="line">
            <a:avLst/>
          </a:prstGeom>
          <a:ln w="12700" cmpd="sng">
            <a:solidFill>
              <a:srgbClr val="0000FF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>
            <a:cxnSpLocks noChangeAspect="1"/>
          </p:cNvCxnSpPr>
          <p:nvPr/>
        </p:nvCxnSpPr>
        <p:spPr>
          <a:xfrm>
            <a:off x="4073847" y="3644540"/>
            <a:ext cx="107824" cy="221946"/>
          </a:xfrm>
          <a:prstGeom prst="line">
            <a:avLst/>
          </a:prstGeom>
          <a:ln w="12700" cmpd="sng">
            <a:solidFill>
              <a:srgbClr val="0000FF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>
            <a:cxnSpLocks noChangeAspect="1"/>
          </p:cNvCxnSpPr>
          <p:nvPr/>
        </p:nvCxnSpPr>
        <p:spPr>
          <a:xfrm>
            <a:off x="5580428" y="3591977"/>
            <a:ext cx="9365" cy="123053"/>
          </a:xfrm>
          <a:prstGeom prst="line">
            <a:avLst/>
          </a:prstGeom>
          <a:ln w="12700" cmpd="sng">
            <a:solidFill>
              <a:srgbClr val="0000FF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>
            <a:cxnSpLocks noChangeAspect="1"/>
          </p:cNvCxnSpPr>
          <p:nvPr/>
        </p:nvCxnSpPr>
        <p:spPr>
          <a:xfrm>
            <a:off x="1944667" y="4467530"/>
            <a:ext cx="120003" cy="84389"/>
          </a:xfrm>
          <a:prstGeom prst="line">
            <a:avLst/>
          </a:prstGeom>
          <a:ln w="12700" cmpd="sng">
            <a:solidFill>
              <a:srgbClr val="0000FF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>
            <a:cxnSpLocks/>
          </p:cNvCxnSpPr>
          <p:nvPr/>
        </p:nvCxnSpPr>
        <p:spPr>
          <a:xfrm flipV="1">
            <a:off x="4829812" y="4909810"/>
            <a:ext cx="0" cy="1092508"/>
          </a:xfrm>
          <a:prstGeom prst="line">
            <a:avLst/>
          </a:prstGeom>
          <a:ln w="28575" cmpd="sng">
            <a:solidFill>
              <a:srgbClr val="0000FF"/>
            </a:solidFill>
            <a:prstDash val="solid"/>
            <a:headEnd type="none"/>
            <a:tailEnd type="diamon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8" name="TextBox 77"/>
          <p:cNvSpPr txBox="1"/>
          <p:nvPr/>
        </p:nvSpPr>
        <p:spPr>
          <a:xfrm>
            <a:off x="4148885" y="6033945"/>
            <a:ext cx="143901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00FF"/>
                </a:solidFill>
              </a:rPr>
              <a:t>2000 V</a:t>
            </a:r>
          </a:p>
          <a:p>
            <a:pPr algn="ctr"/>
            <a:r>
              <a:rPr lang="en-US" sz="1600" dirty="0" smtClean="0">
                <a:solidFill>
                  <a:srgbClr val="0000FF"/>
                </a:solidFill>
              </a:rPr>
              <a:t>Across Plates</a:t>
            </a:r>
          </a:p>
          <a:p>
            <a:pPr algn="ctr"/>
            <a:endParaRPr lang="en-US" sz="1600" dirty="0" smtClean="0">
              <a:solidFill>
                <a:srgbClr val="0000FF"/>
              </a:solidFill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5700007" y="6040848"/>
            <a:ext cx="15417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00FF"/>
                </a:solidFill>
              </a:rPr>
              <a:t>100 V</a:t>
            </a:r>
          </a:p>
          <a:p>
            <a:pPr algn="ctr"/>
            <a:r>
              <a:rPr lang="en-US" sz="1600" dirty="0" smtClean="0">
                <a:solidFill>
                  <a:srgbClr val="0000FF"/>
                </a:solidFill>
              </a:rPr>
              <a:t>MCP-to-Anode</a:t>
            </a:r>
          </a:p>
          <a:p>
            <a:pPr algn="ctr"/>
            <a:endParaRPr lang="en-US" sz="1600" dirty="0" smtClean="0">
              <a:solidFill>
                <a:srgbClr val="0000FF"/>
              </a:solidFill>
            </a:endParaRPr>
          </a:p>
        </p:txBody>
      </p:sp>
      <p:cxnSp>
        <p:nvCxnSpPr>
          <p:cNvPr id="80" name="Straight Connector 79"/>
          <p:cNvCxnSpPr>
            <a:cxnSpLocks/>
          </p:cNvCxnSpPr>
          <p:nvPr/>
        </p:nvCxnSpPr>
        <p:spPr>
          <a:xfrm flipV="1">
            <a:off x="6429932" y="5311357"/>
            <a:ext cx="0" cy="777494"/>
          </a:xfrm>
          <a:prstGeom prst="line">
            <a:avLst/>
          </a:prstGeom>
          <a:ln w="28575" cmpd="sng">
            <a:solidFill>
              <a:srgbClr val="0000FF"/>
            </a:solidFill>
            <a:prstDash val="solid"/>
            <a:headEnd type="none"/>
            <a:tailEnd type="diamon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1" name="TextBox 80"/>
          <p:cNvSpPr txBox="1"/>
          <p:nvPr/>
        </p:nvSpPr>
        <p:spPr>
          <a:xfrm>
            <a:off x="2515634" y="3844498"/>
            <a:ext cx="585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Grid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82" name="Straight Connector 81"/>
          <p:cNvCxnSpPr>
            <a:cxnSpLocks/>
          </p:cNvCxnSpPr>
          <p:nvPr/>
        </p:nvCxnSpPr>
        <p:spPr>
          <a:xfrm>
            <a:off x="2829963" y="4171355"/>
            <a:ext cx="321999" cy="420723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3" name="TextBox 82"/>
          <p:cNvSpPr txBox="1"/>
          <p:nvPr/>
        </p:nvSpPr>
        <p:spPr>
          <a:xfrm>
            <a:off x="4635439" y="2753505"/>
            <a:ext cx="585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Grid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84" name="Straight Connector 83"/>
          <p:cNvCxnSpPr>
            <a:cxnSpLocks/>
          </p:cNvCxnSpPr>
          <p:nvPr/>
        </p:nvCxnSpPr>
        <p:spPr>
          <a:xfrm flipH="1" flipV="1">
            <a:off x="4727276" y="2571316"/>
            <a:ext cx="102536" cy="288914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5" name="TextBox 84"/>
          <p:cNvSpPr txBox="1"/>
          <p:nvPr/>
        </p:nvSpPr>
        <p:spPr>
          <a:xfrm>
            <a:off x="7361982" y="3130097"/>
            <a:ext cx="585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Grid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86" name="Straight Connector 85"/>
          <p:cNvCxnSpPr>
            <a:cxnSpLocks/>
          </p:cNvCxnSpPr>
          <p:nvPr/>
        </p:nvCxnSpPr>
        <p:spPr>
          <a:xfrm>
            <a:off x="7641451" y="3439557"/>
            <a:ext cx="0" cy="461364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>
            <a:cxnSpLocks noChangeAspect="1"/>
          </p:cNvCxnSpPr>
          <p:nvPr/>
        </p:nvCxnSpPr>
        <p:spPr>
          <a:xfrm flipH="1">
            <a:off x="7014869" y="2347183"/>
            <a:ext cx="672674" cy="2470392"/>
          </a:xfrm>
          <a:prstGeom prst="line">
            <a:avLst/>
          </a:prstGeom>
          <a:ln w="12700" cmpd="sng">
            <a:solidFill>
              <a:srgbClr val="0000FF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>
            <a:cxnSpLocks noChangeAspect="1"/>
          </p:cNvCxnSpPr>
          <p:nvPr/>
        </p:nvCxnSpPr>
        <p:spPr>
          <a:xfrm flipH="1">
            <a:off x="6399023" y="2160514"/>
            <a:ext cx="408970" cy="2629622"/>
          </a:xfrm>
          <a:prstGeom prst="line">
            <a:avLst/>
          </a:prstGeom>
          <a:ln w="12700" cmpd="sng">
            <a:solidFill>
              <a:srgbClr val="0000FF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>
            <a:cxnSpLocks noChangeAspect="1"/>
          </p:cNvCxnSpPr>
          <p:nvPr/>
        </p:nvCxnSpPr>
        <p:spPr>
          <a:xfrm>
            <a:off x="5468228" y="2063246"/>
            <a:ext cx="207872" cy="2731380"/>
          </a:xfrm>
          <a:prstGeom prst="line">
            <a:avLst/>
          </a:prstGeom>
          <a:ln w="12700" cmpd="sng">
            <a:solidFill>
              <a:srgbClr val="0000FF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>
            <a:cxnSpLocks noChangeAspect="1"/>
          </p:cNvCxnSpPr>
          <p:nvPr/>
        </p:nvCxnSpPr>
        <p:spPr>
          <a:xfrm>
            <a:off x="3564411" y="2595390"/>
            <a:ext cx="1079564" cy="2222185"/>
          </a:xfrm>
          <a:prstGeom prst="line">
            <a:avLst/>
          </a:prstGeom>
          <a:ln w="12700" cmpd="sng">
            <a:solidFill>
              <a:srgbClr val="0000FF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/>
          <p:cNvCxnSpPr>
            <a:cxnSpLocks noChangeAspect="1"/>
          </p:cNvCxnSpPr>
          <p:nvPr/>
        </p:nvCxnSpPr>
        <p:spPr>
          <a:xfrm>
            <a:off x="1650826" y="4265005"/>
            <a:ext cx="746751" cy="525131"/>
          </a:xfrm>
          <a:prstGeom prst="line">
            <a:avLst/>
          </a:prstGeom>
          <a:ln w="12700" cmpd="sng">
            <a:solidFill>
              <a:srgbClr val="0000FF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/>
          <p:cNvCxnSpPr>
            <a:cxnSpLocks/>
          </p:cNvCxnSpPr>
          <p:nvPr/>
        </p:nvCxnSpPr>
        <p:spPr>
          <a:xfrm flipV="1">
            <a:off x="1174948" y="5513864"/>
            <a:ext cx="732232" cy="725913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/>
          <p:cNvCxnSpPr>
            <a:cxnSpLocks/>
          </p:cNvCxnSpPr>
          <p:nvPr/>
        </p:nvCxnSpPr>
        <p:spPr>
          <a:xfrm flipV="1">
            <a:off x="951731" y="5077144"/>
            <a:ext cx="732232" cy="725913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6" name="TextBox 95"/>
          <p:cNvSpPr txBox="1"/>
          <p:nvPr/>
        </p:nvSpPr>
        <p:spPr>
          <a:xfrm>
            <a:off x="8422193" y="5937404"/>
            <a:ext cx="777226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SSDs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3172656" y="1029859"/>
            <a:ext cx="12078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00FF"/>
                </a:solidFill>
              </a:rPr>
              <a:t>start e</a:t>
            </a:r>
            <a:r>
              <a:rPr lang="en-US" sz="1600" baseline="30000" dirty="0" smtClean="0">
                <a:solidFill>
                  <a:srgbClr val="0000FF"/>
                </a:solidFill>
              </a:rPr>
              <a:t>-</a:t>
            </a:r>
          </a:p>
          <a:p>
            <a:pPr algn="ctr"/>
            <a:r>
              <a:rPr lang="en-US" sz="1600" dirty="0" smtClean="0">
                <a:solidFill>
                  <a:srgbClr val="0000FF"/>
                </a:solidFill>
              </a:rPr>
              <a:t>acceleration</a:t>
            </a:r>
          </a:p>
          <a:p>
            <a:pPr algn="ctr"/>
            <a:r>
              <a:rPr lang="en-US" sz="1600" dirty="0" smtClean="0">
                <a:solidFill>
                  <a:srgbClr val="0000FF"/>
                </a:solidFill>
              </a:rPr>
              <a:t>region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8203037" y="1149829"/>
            <a:ext cx="7891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00FF"/>
                </a:solidFill>
              </a:rPr>
              <a:t>stop e</a:t>
            </a:r>
            <a:r>
              <a:rPr lang="en-US" sz="1600" baseline="30000" dirty="0" smtClean="0">
                <a:solidFill>
                  <a:srgbClr val="0000FF"/>
                </a:solidFill>
              </a:rPr>
              <a:t>-</a:t>
            </a:r>
          </a:p>
          <a:p>
            <a:pPr algn="ctr"/>
            <a:r>
              <a:rPr lang="en-US" sz="1600" dirty="0" err="1" smtClean="0">
                <a:solidFill>
                  <a:srgbClr val="0000FF"/>
                </a:solidFill>
              </a:rPr>
              <a:t>accel</a:t>
            </a:r>
            <a:r>
              <a:rPr lang="en-US" sz="1600" dirty="0" smtClean="0">
                <a:solidFill>
                  <a:srgbClr val="0000FF"/>
                </a:solidFill>
              </a:rPr>
              <a:t>.</a:t>
            </a:r>
          </a:p>
          <a:p>
            <a:pPr algn="ctr"/>
            <a:r>
              <a:rPr lang="en-US" sz="1600" dirty="0" smtClean="0">
                <a:solidFill>
                  <a:srgbClr val="0000FF"/>
                </a:solidFill>
              </a:rPr>
              <a:t>region</a:t>
            </a:r>
          </a:p>
        </p:txBody>
      </p:sp>
      <p:cxnSp>
        <p:nvCxnSpPr>
          <p:cNvPr id="99" name="Straight Connector 98"/>
          <p:cNvCxnSpPr>
            <a:cxnSpLocks noChangeAspect="1"/>
          </p:cNvCxnSpPr>
          <p:nvPr/>
        </p:nvCxnSpPr>
        <p:spPr>
          <a:xfrm flipH="1">
            <a:off x="8652893" y="2058095"/>
            <a:ext cx="0" cy="605699"/>
          </a:xfrm>
          <a:prstGeom prst="line">
            <a:avLst/>
          </a:prstGeom>
          <a:ln w="28575" cmpd="sng">
            <a:solidFill>
              <a:srgbClr val="0000FF"/>
            </a:solidFill>
            <a:prstDash val="solid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/>
          <p:cNvCxnSpPr>
            <a:cxnSpLocks noChangeAspect="1"/>
            <a:stCxn id="97" idx="2"/>
          </p:cNvCxnSpPr>
          <p:nvPr/>
        </p:nvCxnSpPr>
        <p:spPr>
          <a:xfrm>
            <a:off x="3776598" y="1860856"/>
            <a:ext cx="126" cy="814888"/>
          </a:xfrm>
          <a:prstGeom prst="line">
            <a:avLst/>
          </a:prstGeom>
          <a:ln w="28575" cmpd="sng">
            <a:solidFill>
              <a:srgbClr val="0000FF"/>
            </a:solidFill>
            <a:prstDash val="solid"/>
            <a:headEnd type="none"/>
            <a:tailEnd type="diamon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9" name="TextBox 148"/>
          <p:cNvSpPr txBox="1"/>
          <p:nvPr/>
        </p:nvSpPr>
        <p:spPr>
          <a:xfrm>
            <a:off x="237357" y="5676460"/>
            <a:ext cx="770914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MCP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50" name="TextBox 149"/>
          <p:cNvSpPr txBox="1"/>
          <p:nvPr/>
        </p:nvSpPr>
        <p:spPr>
          <a:xfrm>
            <a:off x="545350" y="6091821"/>
            <a:ext cx="1001596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Anode</a:t>
            </a:r>
            <a:endParaRPr lang="en-US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9806699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" name="Group 80"/>
          <p:cNvGrpSpPr/>
          <p:nvPr/>
        </p:nvGrpSpPr>
        <p:grpSpPr>
          <a:xfrm>
            <a:off x="-18274" y="984430"/>
            <a:ext cx="10792882" cy="9489686"/>
            <a:chOff x="-18274" y="984430"/>
            <a:chExt cx="10792882" cy="9489686"/>
          </a:xfrm>
        </p:grpSpPr>
        <p:grpSp>
          <p:nvGrpSpPr>
            <p:cNvPr id="82" name="Group 81"/>
            <p:cNvGrpSpPr/>
            <p:nvPr/>
          </p:nvGrpSpPr>
          <p:grpSpPr>
            <a:xfrm>
              <a:off x="-18274" y="984430"/>
              <a:ext cx="10792882" cy="9489686"/>
              <a:chOff x="-18274" y="984430"/>
              <a:chExt cx="10792882" cy="9489686"/>
            </a:xfrm>
          </p:grpSpPr>
          <p:pic>
            <p:nvPicPr>
              <p:cNvPr id="91" name="Picture 90" descr="Screen Shot 2013-10-08 at 8.14.54 PM.png"/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8274" y="984430"/>
                <a:ext cx="8774875" cy="4241631"/>
              </a:xfrm>
              <a:prstGeom prst="rect">
                <a:avLst/>
              </a:prstGeom>
            </p:spPr>
          </p:pic>
          <p:pic>
            <p:nvPicPr>
              <p:cNvPr id="92" name="Picture 91" descr="7464-0000-09b.jpg.jpeg"/>
              <p:cNvPicPr>
                <a:picLocks noChangeAspect="1"/>
              </p:cNvPicPr>
              <p:nvPr/>
            </p:nvPicPr>
            <p:blipFill rotWithShape="1"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759" t="57517" r="27619" b="35675"/>
              <a:stretch/>
            </p:blipFill>
            <p:spPr>
              <a:xfrm>
                <a:off x="890236" y="4627920"/>
                <a:ext cx="6536838" cy="845306"/>
              </a:xfrm>
              <a:prstGeom prst="rect">
                <a:avLst/>
              </a:prstGeom>
            </p:spPr>
          </p:pic>
          <p:pic>
            <p:nvPicPr>
              <p:cNvPr id="93" name="Picture 92" descr="Screen Shot 2013-10-08 at 8.27.45 PM.png"/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97090" y="2499572"/>
                <a:ext cx="2956415" cy="2875556"/>
              </a:xfrm>
              <a:prstGeom prst="rect">
                <a:avLst/>
              </a:prstGeom>
            </p:spPr>
          </p:pic>
          <p:sp>
            <p:nvSpPr>
              <p:cNvPr id="94" name="Arc 93"/>
              <p:cNvSpPr>
                <a:spLocks noChangeAspect="1"/>
              </p:cNvSpPr>
              <p:nvPr/>
            </p:nvSpPr>
            <p:spPr>
              <a:xfrm>
                <a:off x="1352292" y="2363858"/>
                <a:ext cx="9274148" cy="7593800"/>
              </a:xfrm>
              <a:prstGeom prst="arc">
                <a:avLst>
                  <a:gd name="adj1" fmla="val 11997581"/>
                  <a:gd name="adj2" fmla="val 12081102"/>
                </a:avLst>
              </a:prstGeom>
              <a:ln w="5715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n>
                    <a:solidFill>
                      <a:schemeClr val="tx1"/>
                    </a:solidFill>
                  </a:ln>
                </a:endParaRPr>
              </a:p>
            </p:txBody>
          </p:sp>
          <p:cxnSp>
            <p:nvCxnSpPr>
              <p:cNvPr id="95" name="Straight Connector 94"/>
              <p:cNvCxnSpPr>
                <a:cxnSpLocks noChangeAspect="1"/>
              </p:cNvCxnSpPr>
              <p:nvPr/>
            </p:nvCxnSpPr>
            <p:spPr>
              <a:xfrm flipH="1">
                <a:off x="1759177" y="4619336"/>
                <a:ext cx="209075" cy="0"/>
              </a:xfrm>
              <a:prstGeom prst="line">
                <a:avLst/>
              </a:prstGeom>
              <a:ln w="5715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Straight Connector 95"/>
              <p:cNvCxnSpPr/>
              <p:nvPr/>
            </p:nvCxnSpPr>
            <p:spPr>
              <a:xfrm flipH="1">
                <a:off x="7251386" y="3411441"/>
                <a:ext cx="816250" cy="1180637"/>
              </a:xfrm>
              <a:prstGeom prst="line">
                <a:avLst/>
              </a:prstGeom>
              <a:ln w="28575" cmpd="sng">
                <a:solidFill>
                  <a:srgbClr val="000000"/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Straight Connector 96"/>
              <p:cNvCxnSpPr>
                <a:cxnSpLocks noChangeAspect="1"/>
              </p:cNvCxnSpPr>
              <p:nvPr/>
            </p:nvCxnSpPr>
            <p:spPr>
              <a:xfrm flipH="1">
                <a:off x="8067636" y="2762364"/>
                <a:ext cx="0" cy="621470"/>
              </a:xfrm>
              <a:prstGeom prst="line">
                <a:avLst/>
              </a:prstGeom>
              <a:ln w="5715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Straight Connector 97"/>
              <p:cNvCxnSpPr>
                <a:cxnSpLocks noChangeAspect="1"/>
              </p:cNvCxnSpPr>
              <p:nvPr/>
            </p:nvCxnSpPr>
            <p:spPr>
              <a:xfrm flipH="1">
                <a:off x="1683622" y="5180092"/>
                <a:ext cx="5630735" cy="0"/>
              </a:xfrm>
              <a:prstGeom prst="line">
                <a:avLst/>
              </a:prstGeom>
              <a:ln w="5715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99" name="Picture 98" descr="7464-0000-09b.jpg.jpeg"/>
              <p:cNvPicPr>
                <a:picLocks noChangeAspect="1"/>
              </p:cNvPicPr>
              <p:nvPr/>
            </p:nvPicPr>
            <p:blipFill rotWithShape="1"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759" t="64204" r="20596" b="33844"/>
              <a:stretch/>
            </p:blipFill>
            <p:spPr>
              <a:xfrm>
                <a:off x="890236" y="5456064"/>
                <a:ext cx="7377410" cy="180549"/>
              </a:xfrm>
              <a:prstGeom prst="rect">
                <a:avLst/>
              </a:prstGeom>
            </p:spPr>
          </p:pic>
          <p:cxnSp>
            <p:nvCxnSpPr>
              <p:cNvPr id="100" name="Straight Connector 99"/>
              <p:cNvCxnSpPr>
                <a:cxnSpLocks noChangeAspect="1"/>
              </p:cNvCxnSpPr>
              <p:nvPr/>
            </p:nvCxnSpPr>
            <p:spPr>
              <a:xfrm flipH="1">
                <a:off x="1704612" y="5498311"/>
                <a:ext cx="5630735" cy="0"/>
              </a:xfrm>
              <a:prstGeom prst="line">
                <a:avLst/>
              </a:prstGeom>
              <a:ln w="5715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/>
              <p:cNvCxnSpPr/>
              <p:nvPr/>
            </p:nvCxnSpPr>
            <p:spPr>
              <a:xfrm flipH="1">
                <a:off x="8095047" y="2571315"/>
                <a:ext cx="539558" cy="821656"/>
              </a:xfrm>
              <a:prstGeom prst="line">
                <a:avLst/>
              </a:prstGeom>
              <a:ln w="1270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/>
              <p:cNvCxnSpPr>
                <a:cxnSpLocks noChangeAspect="1"/>
              </p:cNvCxnSpPr>
              <p:nvPr/>
            </p:nvCxnSpPr>
            <p:spPr>
              <a:xfrm>
                <a:off x="915979" y="4495966"/>
                <a:ext cx="0" cy="554607"/>
              </a:xfrm>
              <a:prstGeom prst="line">
                <a:avLst/>
              </a:prstGeom>
              <a:ln w="1270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Connector 102"/>
              <p:cNvCxnSpPr>
                <a:cxnSpLocks noChangeAspect="1"/>
              </p:cNvCxnSpPr>
              <p:nvPr/>
            </p:nvCxnSpPr>
            <p:spPr>
              <a:xfrm flipH="1">
                <a:off x="7599576" y="3772090"/>
                <a:ext cx="481649" cy="717525"/>
              </a:xfrm>
              <a:prstGeom prst="line">
                <a:avLst/>
              </a:prstGeom>
              <a:ln w="76200" cmpd="sng">
                <a:solidFill>
                  <a:srgbClr val="0000FF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Straight Connector 103"/>
              <p:cNvCxnSpPr>
                <a:cxnSpLocks noChangeAspect="1"/>
              </p:cNvCxnSpPr>
              <p:nvPr/>
            </p:nvCxnSpPr>
            <p:spPr>
              <a:xfrm flipH="1">
                <a:off x="7872659" y="3765550"/>
                <a:ext cx="315777" cy="471328"/>
              </a:xfrm>
              <a:prstGeom prst="line">
                <a:avLst/>
              </a:prstGeom>
              <a:ln w="76200" cmpd="sng">
                <a:solidFill>
                  <a:srgbClr val="0000FF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5" name="Arc 104"/>
              <p:cNvSpPr>
                <a:spLocks noChangeAspect="1"/>
              </p:cNvSpPr>
              <p:nvPr/>
            </p:nvSpPr>
            <p:spPr>
              <a:xfrm>
                <a:off x="1352292" y="2363858"/>
                <a:ext cx="9274148" cy="7593800"/>
              </a:xfrm>
              <a:prstGeom prst="arc">
                <a:avLst>
                  <a:gd name="adj1" fmla="val 17926997"/>
                  <a:gd name="adj2" fmla="val 18106213"/>
                </a:avLst>
              </a:prstGeom>
              <a:ln w="5715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106" name="Arc 105"/>
              <p:cNvSpPr>
                <a:spLocks noChangeAspect="1"/>
              </p:cNvSpPr>
              <p:nvPr/>
            </p:nvSpPr>
            <p:spPr>
              <a:xfrm>
                <a:off x="1352292" y="2363858"/>
                <a:ext cx="9274148" cy="7593800"/>
              </a:xfrm>
              <a:prstGeom prst="arc">
                <a:avLst>
                  <a:gd name="adj1" fmla="val 12504014"/>
                  <a:gd name="adj2" fmla="val 13985985"/>
                </a:avLst>
              </a:prstGeom>
              <a:ln w="5715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107" name="Arc 106"/>
              <p:cNvSpPr>
                <a:spLocks noChangeAspect="1"/>
              </p:cNvSpPr>
              <p:nvPr/>
            </p:nvSpPr>
            <p:spPr>
              <a:xfrm>
                <a:off x="1352292" y="2363858"/>
                <a:ext cx="9274148" cy="7593800"/>
              </a:xfrm>
              <a:prstGeom prst="arc">
                <a:avLst>
                  <a:gd name="adj1" fmla="val 16349063"/>
                  <a:gd name="adj2" fmla="val 16805627"/>
                </a:avLst>
              </a:prstGeom>
              <a:ln w="5715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108" name="Arc 107"/>
              <p:cNvSpPr>
                <a:spLocks noChangeAspect="1"/>
              </p:cNvSpPr>
              <p:nvPr/>
            </p:nvSpPr>
            <p:spPr>
              <a:xfrm>
                <a:off x="1352292" y="2363858"/>
                <a:ext cx="9274148" cy="7593800"/>
              </a:xfrm>
              <a:prstGeom prst="arc">
                <a:avLst>
                  <a:gd name="adj1" fmla="val 15502330"/>
                  <a:gd name="adj2" fmla="val 15701367"/>
                </a:avLst>
              </a:prstGeom>
              <a:ln w="5715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109" name="Arc 108"/>
              <p:cNvSpPr>
                <a:spLocks noChangeAspect="1"/>
              </p:cNvSpPr>
              <p:nvPr/>
            </p:nvSpPr>
            <p:spPr>
              <a:xfrm>
                <a:off x="1352292" y="2363858"/>
                <a:ext cx="9274148" cy="7593800"/>
              </a:xfrm>
              <a:prstGeom prst="arc">
                <a:avLst>
                  <a:gd name="adj1" fmla="val 14575102"/>
                  <a:gd name="adj2" fmla="val 14727832"/>
                </a:avLst>
              </a:prstGeom>
              <a:ln w="5715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110" name="Arc 109"/>
              <p:cNvSpPr>
                <a:spLocks noChangeAspect="1"/>
              </p:cNvSpPr>
              <p:nvPr/>
            </p:nvSpPr>
            <p:spPr>
              <a:xfrm>
                <a:off x="1352292" y="2363858"/>
                <a:ext cx="9274148" cy="7593800"/>
              </a:xfrm>
              <a:prstGeom prst="arc">
                <a:avLst>
                  <a:gd name="adj1" fmla="val 12103761"/>
                  <a:gd name="adj2" fmla="val 17977547"/>
                </a:avLst>
              </a:prstGeom>
              <a:ln w="28575" cmpd="sng">
                <a:solidFill>
                  <a:schemeClr val="tx1"/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n>
                    <a:solidFill>
                      <a:schemeClr val="tx1"/>
                    </a:solidFill>
                  </a:ln>
                </a:endParaRPr>
              </a:p>
            </p:txBody>
          </p:sp>
          <p:cxnSp>
            <p:nvCxnSpPr>
              <p:cNvPr id="111" name="Straight Connector 110"/>
              <p:cNvCxnSpPr>
                <a:cxnSpLocks noChangeAspect="1"/>
              </p:cNvCxnSpPr>
              <p:nvPr/>
            </p:nvCxnSpPr>
            <p:spPr>
              <a:xfrm flipH="1">
                <a:off x="2397577" y="4619336"/>
                <a:ext cx="531319" cy="0"/>
              </a:xfrm>
              <a:prstGeom prst="line">
                <a:avLst/>
              </a:prstGeom>
              <a:ln w="5715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Straight Connector 111"/>
              <p:cNvCxnSpPr>
                <a:cxnSpLocks noChangeAspect="1"/>
              </p:cNvCxnSpPr>
              <p:nvPr/>
            </p:nvCxnSpPr>
            <p:spPr>
              <a:xfrm flipH="1">
                <a:off x="3460983" y="4618976"/>
                <a:ext cx="936958" cy="0"/>
              </a:xfrm>
              <a:prstGeom prst="line">
                <a:avLst/>
              </a:prstGeom>
              <a:ln w="5715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Straight Connector 112"/>
              <p:cNvCxnSpPr>
                <a:cxnSpLocks noChangeAspect="1"/>
              </p:cNvCxnSpPr>
              <p:nvPr/>
            </p:nvCxnSpPr>
            <p:spPr>
              <a:xfrm flipH="1">
                <a:off x="4661722" y="4612742"/>
                <a:ext cx="917142" cy="0"/>
              </a:xfrm>
              <a:prstGeom prst="line">
                <a:avLst/>
              </a:prstGeom>
              <a:ln w="5715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Straight Connector 113"/>
              <p:cNvCxnSpPr>
                <a:cxnSpLocks noChangeAspect="1"/>
              </p:cNvCxnSpPr>
              <p:nvPr/>
            </p:nvCxnSpPr>
            <p:spPr>
              <a:xfrm flipH="1">
                <a:off x="5831253" y="4612742"/>
                <a:ext cx="476327" cy="0"/>
              </a:xfrm>
              <a:prstGeom prst="line">
                <a:avLst/>
              </a:prstGeom>
              <a:ln w="5715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Straight Connector 114"/>
              <p:cNvCxnSpPr>
                <a:cxnSpLocks noChangeAspect="1"/>
              </p:cNvCxnSpPr>
              <p:nvPr/>
            </p:nvCxnSpPr>
            <p:spPr>
              <a:xfrm flipH="1">
                <a:off x="6536196" y="4606148"/>
                <a:ext cx="424365" cy="0"/>
              </a:xfrm>
              <a:prstGeom prst="line">
                <a:avLst/>
              </a:prstGeom>
              <a:ln w="5715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Straight Connector 115"/>
              <p:cNvCxnSpPr>
                <a:cxnSpLocks noChangeAspect="1"/>
              </p:cNvCxnSpPr>
              <p:nvPr/>
            </p:nvCxnSpPr>
            <p:spPr>
              <a:xfrm flipH="1">
                <a:off x="7180159" y="4606148"/>
                <a:ext cx="91084" cy="0"/>
              </a:xfrm>
              <a:prstGeom prst="line">
                <a:avLst/>
              </a:prstGeom>
              <a:ln w="5715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Straight Connector 116"/>
              <p:cNvCxnSpPr>
                <a:cxnSpLocks noChangeAspect="1"/>
              </p:cNvCxnSpPr>
              <p:nvPr/>
            </p:nvCxnSpPr>
            <p:spPr>
              <a:xfrm flipH="1">
                <a:off x="1939667" y="4606729"/>
                <a:ext cx="5230978" cy="0"/>
              </a:xfrm>
              <a:prstGeom prst="line">
                <a:avLst/>
              </a:prstGeom>
              <a:ln w="28575" cmpd="sng">
                <a:solidFill>
                  <a:srgbClr val="000000"/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8" name="Arc 117"/>
              <p:cNvSpPr>
                <a:spLocks noChangeAspect="1"/>
              </p:cNvSpPr>
              <p:nvPr/>
            </p:nvSpPr>
            <p:spPr>
              <a:xfrm>
                <a:off x="1302234" y="2343855"/>
                <a:ext cx="9274148" cy="7593800"/>
              </a:xfrm>
              <a:prstGeom prst="arc">
                <a:avLst>
                  <a:gd name="adj1" fmla="val 17356730"/>
                  <a:gd name="adj2" fmla="val 17619220"/>
                </a:avLst>
              </a:prstGeom>
              <a:ln w="5715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n>
                    <a:solidFill>
                      <a:schemeClr val="tx1"/>
                    </a:solidFill>
                  </a:ln>
                </a:endParaRPr>
              </a:p>
            </p:txBody>
          </p:sp>
          <p:grpSp>
            <p:nvGrpSpPr>
              <p:cNvPr id="119" name="Group 118"/>
              <p:cNvGrpSpPr/>
              <p:nvPr/>
            </p:nvGrpSpPr>
            <p:grpSpPr>
              <a:xfrm>
                <a:off x="1064688" y="2069853"/>
                <a:ext cx="9709920" cy="8404263"/>
                <a:chOff x="1072777" y="2069853"/>
                <a:chExt cx="9709920" cy="8404263"/>
              </a:xfrm>
            </p:grpSpPr>
            <p:sp>
              <p:nvSpPr>
                <p:cNvPr id="127" name="Arc 126"/>
                <p:cNvSpPr>
                  <a:spLocks noChangeAspect="1"/>
                </p:cNvSpPr>
                <p:nvPr/>
              </p:nvSpPr>
              <p:spPr>
                <a:xfrm>
                  <a:off x="1072777" y="2069853"/>
                  <a:ext cx="9709920" cy="8404263"/>
                </a:xfrm>
                <a:prstGeom prst="arc">
                  <a:avLst>
                    <a:gd name="adj1" fmla="val 12631404"/>
                    <a:gd name="adj2" fmla="val 18000209"/>
                  </a:avLst>
                </a:prstGeom>
                <a:ln w="57150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n>
                      <a:solidFill>
                        <a:schemeClr val="tx1"/>
                      </a:solidFill>
                    </a:ln>
                  </a:endParaRPr>
                </a:p>
              </p:txBody>
            </p:sp>
            <p:cxnSp>
              <p:nvCxnSpPr>
                <p:cNvPr id="128" name="Straight Connector 127"/>
                <p:cNvCxnSpPr>
                  <a:cxnSpLocks noChangeAspect="1"/>
                  <a:stCxn id="127" idx="0"/>
                </p:cNvCxnSpPr>
                <p:nvPr/>
              </p:nvCxnSpPr>
              <p:spPr>
                <a:xfrm flipH="1">
                  <a:off x="1438711" y="3906252"/>
                  <a:ext cx="476558" cy="632336"/>
                </a:xfrm>
                <a:prstGeom prst="line">
                  <a:avLst/>
                </a:prstGeom>
                <a:ln w="5715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20" name="Straight Connector 119"/>
              <p:cNvCxnSpPr/>
              <p:nvPr/>
            </p:nvCxnSpPr>
            <p:spPr>
              <a:xfrm flipH="1">
                <a:off x="1450194" y="4002786"/>
                <a:ext cx="299839" cy="399533"/>
              </a:xfrm>
              <a:prstGeom prst="line">
                <a:avLst/>
              </a:prstGeom>
              <a:ln w="76200" cmpd="sng">
                <a:solidFill>
                  <a:srgbClr val="FF6600"/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Straight Connector 120"/>
              <p:cNvCxnSpPr>
                <a:cxnSpLocks noChangeAspect="1"/>
              </p:cNvCxnSpPr>
              <p:nvPr/>
            </p:nvCxnSpPr>
            <p:spPr>
              <a:xfrm flipH="1">
                <a:off x="3265212" y="2415038"/>
                <a:ext cx="542045" cy="251742"/>
              </a:xfrm>
              <a:prstGeom prst="line">
                <a:avLst/>
              </a:prstGeom>
              <a:ln w="76200" cmpd="sng">
                <a:solidFill>
                  <a:srgbClr val="FF6600"/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Straight Connector 121"/>
              <p:cNvCxnSpPr>
                <a:cxnSpLocks noChangeAspect="1"/>
              </p:cNvCxnSpPr>
              <p:nvPr/>
            </p:nvCxnSpPr>
            <p:spPr>
              <a:xfrm flipH="1">
                <a:off x="1684660" y="4817575"/>
                <a:ext cx="5630735" cy="0"/>
              </a:xfrm>
              <a:prstGeom prst="line">
                <a:avLst/>
              </a:prstGeom>
              <a:ln w="5715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Straight Connector 122"/>
              <p:cNvCxnSpPr/>
              <p:nvPr/>
            </p:nvCxnSpPr>
            <p:spPr>
              <a:xfrm flipH="1" flipV="1">
                <a:off x="7512707" y="2239423"/>
                <a:ext cx="385852" cy="120480"/>
              </a:xfrm>
              <a:prstGeom prst="line">
                <a:avLst/>
              </a:prstGeom>
              <a:ln w="76200" cmpd="sng">
                <a:solidFill>
                  <a:srgbClr val="FF6600"/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Straight Connector 123"/>
              <p:cNvCxnSpPr/>
              <p:nvPr/>
            </p:nvCxnSpPr>
            <p:spPr>
              <a:xfrm flipH="1" flipV="1">
                <a:off x="6621973" y="2064974"/>
                <a:ext cx="393556" cy="55670"/>
              </a:xfrm>
              <a:prstGeom prst="line">
                <a:avLst/>
              </a:prstGeom>
              <a:ln w="76200" cmpd="sng">
                <a:solidFill>
                  <a:srgbClr val="FF6600"/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Straight Connector 124"/>
              <p:cNvCxnSpPr/>
              <p:nvPr/>
            </p:nvCxnSpPr>
            <p:spPr>
              <a:xfrm flipH="1">
                <a:off x="5250460" y="2011047"/>
                <a:ext cx="453328" cy="35944"/>
              </a:xfrm>
              <a:prstGeom prst="line">
                <a:avLst/>
              </a:prstGeom>
              <a:ln w="76200" cmpd="sng">
                <a:solidFill>
                  <a:srgbClr val="FF6600"/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Straight Connector 125"/>
              <p:cNvCxnSpPr>
                <a:cxnSpLocks noChangeAspect="1"/>
              </p:cNvCxnSpPr>
              <p:nvPr/>
            </p:nvCxnSpPr>
            <p:spPr>
              <a:xfrm flipH="1">
                <a:off x="7538718" y="3715030"/>
                <a:ext cx="480399" cy="714373"/>
              </a:xfrm>
              <a:prstGeom prst="line">
                <a:avLst/>
              </a:prstGeom>
              <a:ln w="76200" cmpd="sng">
                <a:solidFill>
                  <a:srgbClr val="FF6600"/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3" name="Straight Connector 82"/>
            <p:cNvCxnSpPr>
              <a:cxnSpLocks noChangeAspect="1"/>
            </p:cNvCxnSpPr>
            <p:nvPr/>
          </p:nvCxnSpPr>
          <p:spPr>
            <a:xfrm flipH="1">
              <a:off x="1675041" y="5006432"/>
              <a:ext cx="5630735" cy="0"/>
            </a:xfrm>
            <a:prstGeom prst="line">
              <a:avLst/>
            </a:prstGeom>
            <a:ln w="76200" cmpd="sng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>
              <a:cxnSpLocks noChangeAspect="1"/>
            </p:cNvCxnSpPr>
            <p:nvPr/>
          </p:nvCxnSpPr>
          <p:spPr>
            <a:xfrm flipH="1">
              <a:off x="1678870" y="5008357"/>
              <a:ext cx="624647" cy="0"/>
            </a:xfrm>
            <a:prstGeom prst="line">
              <a:avLst/>
            </a:prstGeom>
            <a:ln w="762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>
              <a:cxnSpLocks noChangeAspect="1"/>
            </p:cNvCxnSpPr>
            <p:nvPr/>
          </p:nvCxnSpPr>
          <p:spPr>
            <a:xfrm flipH="1">
              <a:off x="2515634" y="5006432"/>
              <a:ext cx="314330" cy="0"/>
            </a:xfrm>
            <a:prstGeom prst="line">
              <a:avLst/>
            </a:prstGeom>
            <a:ln w="762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>
              <a:cxnSpLocks noChangeAspect="1"/>
            </p:cNvCxnSpPr>
            <p:nvPr/>
          </p:nvCxnSpPr>
          <p:spPr>
            <a:xfrm flipH="1">
              <a:off x="3181927" y="5008357"/>
              <a:ext cx="1346280" cy="0"/>
            </a:xfrm>
            <a:prstGeom prst="line">
              <a:avLst/>
            </a:prstGeom>
            <a:ln w="762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>
              <a:cxnSpLocks noChangeAspect="1"/>
            </p:cNvCxnSpPr>
            <p:nvPr/>
          </p:nvCxnSpPr>
          <p:spPr>
            <a:xfrm flipH="1">
              <a:off x="4829812" y="5007605"/>
              <a:ext cx="720754" cy="0"/>
            </a:xfrm>
            <a:prstGeom prst="line">
              <a:avLst/>
            </a:prstGeom>
            <a:ln w="762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>
              <a:cxnSpLocks noChangeAspect="1"/>
            </p:cNvCxnSpPr>
            <p:nvPr/>
          </p:nvCxnSpPr>
          <p:spPr>
            <a:xfrm flipH="1">
              <a:off x="5849010" y="5006432"/>
              <a:ext cx="378369" cy="0"/>
            </a:xfrm>
            <a:prstGeom prst="line">
              <a:avLst/>
            </a:prstGeom>
            <a:ln w="762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>
              <a:cxnSpLocks noChangeAspect="1"/>
            </p:cNvCxnSpPr>
            <p:nvPr/>
          </p:nvCxnSpPr>
          <p:spPr>
            <a:xfrm flipH="1">
              <a:off x="6536197" y="5006671"/>
              <a:ext cx="348079" cy="0"/>
            </a:xfrm>
            <a:prstGeom prst="line">
              <a:avLst/>
            </a:prstGeom>
            <a:ln w="762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>
              <a:cxnSpLocks noChangeAspect="1"/>
            </p:cNvCxnSpPr>
            <p:nvPr/>
          </p:nvCxnSpPr>
          <p:spPr>
            <a:xfrm flipH="1">
              <a:off x="7180159" y="5002351"/>
              <a:ext cx="125618" cy="0"/>
            </a:xfrm>
            <a:prstGeom prst="line">
              <a:avLst/>
            </a:prstGeom>
            <a:ln w="762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Ions (Energy, TOF, and Position)</a:t>
            </a:r>
            <a:endParaRPr lang="en-US" dirty="0"/>
          </a:p>
        </p:txBody>
      </p:sp>
      <p:sp>
        <p:nvSpPr>
          <p:cNvPr id="53" name="TextBox 52"/>
          <p:cNvSpPr txBox="1"/>
          <p:nvPr/>
        </p:nvSpPr>
        <p:spPr>
          <a:xfrm>
            <a:off x="4758831" y="805708"/>
            <a:ext cx="1675459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Incident Ion</a:t>
            </a:r>
            <a:endParaRPr lang="en-US" sz="2400" dirty="0">
              <a:solidFill>
                <a:srgbClr val="FF0000"/>
              </a:solidFill>
            </a:endParaRPr>
          </a:p>
        </p:txBody>
      </p:sp>
      <p:cxnSp>
        <p:nvCxnSpPr>
          <p:cNvPr id="54" name="Straight Connector 53"/>
          <p:cNvCxnSpPr>
            <a:cxnSpLocks noChangeAspect="1"/>
          </p:cNvCxnSpPr>
          <p:nvPr/>
        </p:nvCxnSpPr>
        <p:spPr>
          <a:xfrm flipH="1">
            <a:off x="6400051" y="2075216"/>
            <a:ext cx="421805" cy="2712153"/>
          </a:xfrm>
          <a:prstGeom prst="line">
            <a:avLst/>
          </a:prstGeom>
          <a:ln w="12700" cmpd="sng">
            <a:solidFill>
              <a:srgbClr val="0000FF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>
            <a:cxnSpLocks/>
          </p:cNvCxnSpPr>
          <p:nvPr/>
        </p:nvCxnSpPr>
        <p:spPr>
          <a:xfrm flipH="1" flipV="1">
            <a:off x="7966729" y="4029164"/>
            <a:ext cx="841415" cy="674914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>
            <a:cxnSpLocks/>
          </p:cNvCxnSpPr>
          <p:nvPr/>
        </p:nvCxnSpPr>
        <p:spPr>
          <a:xfrm flipV="1">
            <a:off x="8808144" y="4693417"/>
            <a:ext cx="1" cy="1321400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>
            <a:cxnSpLocks noChangeAspect="1"/>
          </p:cNvCxnSpPr>
          <p:nvPr/>
        </p:nvCxnSpPr>
        <p:spPr>
          <a:xfrm flipH="1">
            <a:off x="6543612" y="3777868"/>
            <a:ext cx="13661" cy="87840"/>
          </a:xfrm>
          <a:prstGeom prst="line">
            <a:avLst/>
          </a:prstGeom>
          <a:ln w="12700" cmpd="sng">
            <a:solidFill>
              <a:srgbClr val="0000FF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>
            <a:cxnSpLocks/>
          </p:cNvCxnSpPr>
          <p:nvPr/>
        </p:nvCxnSpPr>
        <p:spPr>
          <a:xfrm>
            <a:off x="6433594" y="1047589"/>
            <a:ext cx="1230108" cy="3391016"/>
          </a:xfrm>
          <a:prstGeom prst="line">
            <a:avLst/>
          </a:prstGeom>
          <a:ln w="38100" cmpd="sng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>
            <a:cxnSpLocks noChangeAspect="1"/>
          </p:cNvCxnSpPr>
          <p:nvPr/>
        </p:nvCxnSpPr>
        <p:spPr>
          <a:xfrm>
            <a:off x="7047069" y="2727325"/>
            <a:ext cx="47061" cy="130199"/>
          </a:xfrm>
          <a:prstGeom prst="line">
            <a:avLst/>
          </a:prstGeom>
          <a:ln w="38100" cmpd="sng">
            <a:solidFill>
              <a:srgbClr val="FF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0" name="Group 59"/>
          <p:cNvGrpSpPr/>
          <p:nvPr/>
        </p:nvGrpSpPr>
        <p:grpSpPr>
          <a:xfrm>
            <a:off x="3068765" y="2404033"/>
            <a:ext cx="4547101" cy="2390593"/>
            <a:chOff x="3068765" y="2404033"/>
            <a:chExt cx="4547101" cy="2390593"/>
          </a:xfrm>
        </p:grpSpPr>
        <p:grpSp>
          <p:nvGrpSpPr>
            <p:cNvPr id="61" name="Group 60"/>
            <p:cNvGrpSpPr/>
            <p:nvPr/>
          </p:nvGrpSpPr>
          <p:grpSpPr>
            <a:xfrm>
              <a:off x="3068765" y="2404033"/>
              <a:ext cx="4547101" cy="2390593"/>
              <a:chOff x="3068765" y="2404033"/>
              <a:chExt cx="4547101" cy="2390593"/>
            </a:xfrm>
          </p:grpSpPr>
          <p:grpSp>
            <p:nvGrpSpPr>
              <p:cNvPr id="63" name="Group 62"/>
              <p:cNvGrpSpPr/>
              <p:nvPr/>
            </p:nvGrpSpPr>
            <p:grpSpPr>
              <a:xfrm>
                <a:off x="3068765" y="2404033"/>
                <a:ext cx="4547101" cy="2390593"/>
                <a:chOff x="3068765" y="2404033"/>
                <a:chExt cx="4547101" cy="2390593"/>
              </a:xfrm>
            </p:grpSpPr>
            <p:cxnSp>
              <p:nvCxnSpPr>
                <p:cNvPr id="65" name="Straight Connector 64"/>
                <p:cNvCxnSpPr>
                  <a:cxnSpLocks noChangeAspect="1"/>
                </p:cNvCxnSpPr>
                <p:nvPr/>
              </p:nvCxnSpPr>
              <p:spPr>
                <a:xfrm flipH="1">
                  <a:off x="3068765" y="2447455"/>
                  <a:ext cx="1605657" cy="2347171"/>
                </a:xfrm>
                <a:prstGeom prst="line">
                  <a:avLst/>
                </a:prstGeom>
                <a:ln w="12700" cmpd="sng">
                  <a:solidFill>
                    <a:srgbClr val="008000"/>
                  </a:solidFill>
                  <a:prstDash val="soli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66" name="Group 65"/>
                <p:cNvGrpSpPr/>
                <p:nvPr/>
              </p:nvGrpSpPr>
              <p:grpSpPr>
                <a:xfrm>
                  <a:off x="4643463" y="2404033"/>
                  <a:ext cx="2972403" cy="1885297"/>
                  <a:chOff x="4643463" y="2404033"/>
                  <a:chExt cx="2972403" cy="1885297"/>
                </a:xfrm>
              </p:grpSpPr>
              <p:cxnSp>
                <p:nvCxnSpPr>
                  <p:cNvPr id="67" name="Straight Connector 66"/>
                  <p:cNvCxnSpPr>
                    <a:cxnSpLocks noChangeAspect="1"/>
                  </p:cNvCxnSpPr>
                  <p:nvPr/>
                </p:nvCxnSpPr>
                <p:spPr>
                  <a:xfrm flipH="1" flipV="1">
                    <a:off x="4829812" y="2423155"/>
                    <a:ext cx="2786054" cy="1866175"/>
                  </a:xfrm>
                  <a:prstGeom prst="line">
                    <a:avLst/>
                  </a:prstGeom>
                  <a:ln w="12700" cmpd="sng">
                    <a:solidFill>
                      <a:srgbClr val="008000"/>
                    </a:solidFill>
                    <a:prstDash val="solid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68" name="Arc 67"/>
                  <p:cNvSpPr/>
                  <p:nvPr/>
                </p:nvSpPr>
                <p:spPr>
                  <a:xfrm>
                    <a:off x="4643463" y="2404033"/>
                    <a:ext cx="244813" cy="262792"/>
                  </a:xfrm>
                  <a:prstGeom prst="arc">
                    <a:avLst>
                      <a:gd name="adj1" fmla="val 13247682"/>
                      <a:gd name="adj2" fmla="val 18037902"/>
                    </a:avLst>
                  </a:prstGeom>
                  <a:ln w="12700" cmpd="sng">
                    <a:solidFill>
                      <a:srgbClr val="008000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cxnSp>
            <p:nvCxnSpPr>
              <p:cNvPr id="64" name="Straight Connector 63"/>
              <p:cNvCxnSpPr>
                <a:cxnSpLocks noChangeAspect="1"/>
              </p:cNvCxnSpPr>
              <p:nvPr/>
            </p:nvCxnSpPr>
            <p:spPr>
              <a:xfrm flipH="1" flipV="1">
                <a:off x="5480115" y="2860230"/>
                <a:ext cx="85985" cy="57595"/>
              </a:xfrm>
              <a:prstGeom prst="line">
                <a:avLst/>
              </a:prstGeom>
              <a:ln w="12700" cmpd="sng">
                <a:solidFill>
                  <a:srgbClr val="008000"/>
                </a:solidFill>
                <a:prstDash val="solid"/>
                <a:headEnd type="none"/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2" name="Straight Connector 61"/>
            <p:cNvCxnSpPr>
              <a:cxnSpLocks noChangeAspect="1"/>
            </p:cNvCxnSpPr>
            <p:nvPr/>
          </p:nvCxnSpPr>
          <p:spPr>
            <a:xfrm flipH="1">
              <a:off x="3807256" y="3586196"/>
              <a:ext cx="88134" cy="128834"/>
            </a:xfrm>
            <a:prstGeom prst="line">
              <a:avLst/>
            </a:prstGeom>
            <a:ln w="12700" cmpd="sng">
              <a:solidFill>
                <a:srgbClr val="008000"/>
              </a:solidFill>
              <a:prstDash val="solid"/>
              <a:headEnd type="none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9" name="TextBox 68"/>
          <p:cNvSpPr txBox="1"/>
          <p:nvPr/>
        </p:nvSpPr>
        <p:spPr>
          <a:xfrm>
            <a:off x="4525708" y="3292193"/>
            <a:ext cx="1492716" cy="83099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0000"/>
                </a:solidFill>
              </a:rPr>
              <a:t>Secondary</a:t>
            </a:r>
          </a:p>
          <a:p>
            <a:pPr algn="ctr"/>
            <a:r>
              <a:rPr lang="en-US" sz="2400" dirty="0" smtClean="0">
                <a:solidFill>
                  <a:srgbClr val="000000"/>
                </a:solidFill>
              </a:rPr>
              <a:t>Electrons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6056748" y="2404033"/>
            <a:ext cx="686606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0000FF"/>
                </a:solidFill>
              </a:rPr>
              <a:t>Start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6754351" y="4018389"/>
            <a:ext cx="658428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008000"/>
                </a:solidFill>
              </a:rPr>
              <a:t>Stop</a:t>
            </a:r>
          </a:p>
        </p:txBody>
      </p:sp>
      <p:cxnSp>
        <p:nvCxnSpPr>
          <p:cNvPr id="74" name="Straight Connector 73"/>
          <p:cNvCxnSpPr>
            <a:cxnSpLocks/>
          </p:cNvCxnSpPr>
          <p:nvPr/>
        </p:nvCxnSpPr>
        <p:spPr>
          <a:xfrm flipV="1">
            <a:off x="1174948" y="5513864"/>
            <a:ext cx="732232" cy="725913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>
            <a:cxnSpLocks/>
          </p:cNvCxnSpPr>
          <p:nvPr/>
        </p:nvCxnSpPr>
        <p:spPr>
          <a:xfrm flipV="1">
            <a:off x="951731" y="5077144"/>
            <a:ext cx="732232" cy="725913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7" name="TextBox 76"/>
          <p:cNvSpPr txBox="1"/>
          <p:nvPr/>
        </p:nvSpPr>
        <p:spPr>
          <a:xfrm>
            <a:off x="237357" y="5676460"/>
            <a:ext cx="770914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MCP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545350" y="6091821"/>
            <a:ext cx="1001596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Anode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8301678" y="5937404"/>
            <a:ext cx="777226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SSDs</a:t>
            </a:r>
            <a:endParaRPr lang="en-US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9806699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Group 66"/>
          <p:cNvGrpSpPr/>
          <p:nvPr/>
        </p:nvGrpSpPr>
        <p:grpSpPr>
          <a:xfrm>
            <a:off x="-18274" y="984430"/>
            <a:ext cx="10792882" cy="9489686"/>
            <a:chOff x="-18274" y="984430"/>
            <a:chExt cx="10792882" cy="9489686"/>
          </a:xfrm>
        </p:grpSpPr>
        <p:grpSp>
          <p:nvGrpSpPr>
            <p:cNvPr id="68" name="Group 67"/>
            <p:cNvGrpSpPr/>
            <p:nvPr/>
          </p:nvGrpSpPr>
          <p:grpSpPr>
            <a:xfrm>
              <a:off x="-18274" y="984430"/>
              <a:ext cx="10792882" cy="9489686"/>
              <a:chOff x="-18274" y="984430"/>
              <a:chExt cx="10792882" cy="9489686"/>
            </a:xfrm>
          </p:grpSpPr>
          <p:pic>
            <p:nvPicPr>
              <p:cNvPr id="77" name="Picture 76" descr="Screen Shot 2013-10-08 at 8.14.54 PM.png"/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8274" y="984430"/>
                <a:ext cx="8774875" cy="4241631"/>
              </a:xfrm>
              <a:prstGeom prst="rect">
                <a:avLst/>
              </a:prstGeom>
            </p:spPr>
          </p:pic>
          <p:pic>
            <p:nvPicPr>
              <p:cNvPr id="78" name="Picture 77" descr="7464-0000-09b.jpg.jpeg"/>
              <p:cNvPicPr>
                <a:picLocks noChangeAspect="1"/>
              </p:cNvPicPr>
              <p:nvPr/>
            </p:nvPicPr>
            <p:blipFill rotWithShape="1"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759" t="57517" r="27619" b="35675"/>
              <a:stretch/>
            </p:blipFill>
            <p:spPr>
              <a:xfrm>
                <a:off x="890236" y="4627920"/>
                <a:ext cx="6536838" cy="845306"/>
              </a:xfrm>
              <a:prstGeom prst="rect">
                <a:avLst/>
              </a:prstGeom>
            </p:spPr>
          </p:pic>
          <p:pic>
            <p:nvPicPr>
              <p:cNvPr id="79" name="Picture 78" descr="Screen Shot 2013-10-08 at 8.27.45 PM.png"/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97090" y="2499572"/>
                <a:ext cx="2956415" cy="2875556"/>
              </a:xfrm>
              <a:prstGeom prst="rect">
                <a:avLst/>
              </a:prstGeom>
            </p:spPr>
          </p:pic>
          <p:sp>
            <p:nvSpPr>
              <p:cNvPr id="80" name="Arc 79"/>
              <p:cNvSpPr>
                <a:spLocks noChangeAspect="1"/>
              </p:cNvSpPr>
              <p:nvPr/>
            </p:nvSpPr>
            <p:spPr>
              <a:xfrm>
                <a:off x="1352292" y="2363858"/>
                <a:ext cx="9274148" cy="7593800"/>
              </a:xfrm>
              <a:prstGeom prst="arc">
                <a:avLst>
                  <a:gd name="adj1" fmla="val 11997581"/>
                  <a:gd name="adj2" fmla="val 12081102"/>
                </a:avLst>
              </a:prstGeom>
              <a:ln w="5715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n>
                    <a:solidFill>
                      <a:schemeClr val="tx1"/>
                    </a:solidFill>
                  </a:ln>
                </a:endParaRPr>
              </a:p>
            </p:txBody>
          </p:sp>
          <p:cxnSp>
            <p:nvCxnSpPr>
              <p:cNvPr id="81" name="Straight Connector 80"/>
              <p:cNvCxnSpPr>
                <a:cxnSpLocks noChangeAspect="1"/>
              </p:cNvCxnSpPr>
              <p:nvPr/>
            </p:nvCxnSpPr>
            <p:spPr>
              <a:xfrm flipH="1">
                <a:off x="1759177" y="4619336"/>
                <a:ext cx="209075" cy="0"/>
              </a:xfrm>
              <a:prstGeom prst="line">
                <a:avLst/>
              </a:prstGeom>
              <a:ln w="5715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/>
              <p:cNvCxnSpPr/>
              <p:nvPr/>
            </p:nvCxnSpPr>
            <p:spPr>
              <a:xfrm flipH="1">
                <a:off x="7251386" y="3411441"/>
                <a:ext cx="816250" cy="1180637"/>
              </a:xfrm>
              <a:prstGeom prst="line">
                <a:avLst/>
              </a:prstGeom>
              <a:ln w="28575" cmpd="sng">
                <a:solidFill>
                  <a:srgbClr val="000000"/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/>
              <p:cNvCxnSpPr>
                <a:cxnSpLocks noChangeAspect="1"/>
              </p:cNvCxnSpPr>
              <p:nvPr/>
            </p:nvCxnSpPr>
            <p:spPr>
              <a:xfrm flipH="1">
                <a:off x="8067636" y="2762364"/>
                <a:ext cx="0" cy="621470"/>
              </a:xfrm>
              <a:prstGeom prst="line">
                <a:avLst/>
              </a:prstGeom>
              <a:ln w="5715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/>
              <p:cNvCxnSpPr>
                <a:cxnSpLocks noChangeAspect="1"/>
              </p:cNvCxnSpPr>
              <p:nvPr/>
            </p:nvCxnSpPr>
            <p:spPr>
              <a:xfrm flipH="1">
                <a:off x="1683622" y="5180092"/>
                <a:ext cx="5630735" cy="0"/>
              </a:xfrm>
              <a:prstGeom prst="line">
                <a:avLst/>
              </a:prstGeom>
              <a:ln w="5715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85" name="Picture 84" descr="7464-0000-09b.jpg.jpeg"/>
              <p:cNvPicPr>
                <a:picLocks noChangeAspect="1"/>
              </p:cNvPicPr>
              <p:nvPr/>
            </p:nvPicPr>
            <p:blipFill rotWithShape="1"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759" t="64204" r="20596" b="33844"/>
              <a:stretch/>
            </p:blipFill>
            <p:spPr>
              <a:xfrm>
                <a:off x="890236" y="5456064"/>
                <a:ext cx="7377410" cy="180549"/>
              </a:xfrm>
              <a:prstGeom prst="rect">
                <a:avLst/>
              </a:prstGeom>
            </p:spPr>
          </p:pic>
          <p:cxnSp>
            <p:nvCxnSpPr>
              <p:cNvPr id="86" name="Straight Connector 85"/>
              <p:cNvCxnSpPr>
                <a:cxnSpLocks noChangeAspect="1"/>
              </p:cNvCxnSpPr>
              <p:nvPr/>
            </p:nvCxnSpPr>
            <p:spPr>
              <a:xfrm flipH="1">
                <a:off x="1704612" y="5498311"/>
                <a:ext cx="5630735" cy="0"/>
              </a:xfrm>
              <a:prstGeom prst="line">
                <a:avLst/>
              </a:prstGeom>
              <a:ln w="5715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/>
              <p:cNvCxnSpPr/>
              <p:nvPr/>
            </p:nvCxnSpPr>
            <p:spPr>
              <a:xfrm flipH="1">
                <a:off x="8095047" y="2571315"/>
                <a:ext cx="539558" cy="821656"/>
              </a:xfrm>
              <a:prstGeom prst="line">
                <a:avLst/>
              </a:prstGeom>
              <a:ln w="1270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/>
              <p:cNvCxnSpPr>
                <a:cxnSpLocks noChangeAspect="1"/>
              </p:cNvCxnSpPr>
              <p:nvPr/>
            </p:nvCxnSpPr>
            <p:spPr>
              <a:xfrm>
                <a:off x="915979" y="4495966"/>
                <a:ext cx="0" cy="554607"/>
              </a:xfrm>
              <a:prstGeom prst="line">
                <a:avLst/>
              </a:prstGeom>
              <a:ln w="1270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/>
              <p:cNvCxnSpPr>
                <a:cxnSpLocks noChangeAspect="1"/>
              </p:cNvCxnSpPr>
              <p:nvPr/>
            </p:nvCxnSpPr>
            <p:spPr>
              <a:xfrm flipH="1">
                <a:off x="7599576" y="3772090"/>
                <a:ext cx="481649" cy="717525"/>
              </a:xfrm>
              <a:prstGeom prst="line">
                <a:avLst/>
              </a:prstGeom>
              <a:ln w="76200" cmpd="sng">
                <a:solidFill>
                  <a:srgbClr val="0000FF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/>
              <p:cNvCxnSpPr>
                <a:cxnSpLocks noChangeAspect="1"/>
              </p:cNvCxnSpPr>
              <p:nvPr/>
            </p:nvCxnSpPr>
            <p:spPr>
              <a:xfrm flipH="1">
                <a:off x="7872659" y="3765550"/>
                <a:ext cx="315777" cy="471328"/>
              </a:xfrm>
              <a:prstGeom prst="line">
                <a:avLst/>
              </a:prstGeom>
              <a:ln w="76200" cmpd="sng">
                <a:solidFill>
                  <a:srgbClr val="0000FF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1" name="Arc 90"/>
              <p:cNvSpPr>
                <a:spLocks noChangeAspect="1"/>
              </p:cNvSpPr>
              <p:nvPr/>
            </p:nvSpPr>
            <p:spPr>
              <a:xfrm>
                <a:off x="1352292" y="2363858"/>
                <a:ext cx="9274148" cy="7593800"/>
              </a:xfrm>
              <a:prstGeom prst="arc">
                <a:avLst>
                  <a:gd name="adj1" fmla="val 17926997"/>
                  <a:gd name="adj2" fmla="val 18106213"/>
                </a:avLst>
              </a:prstGeom>
              <a:ln w="5715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92" name="Arc 91"/>
              <p:cNvSpPr>
                <a:spLocks noChangeAspect="1"/>
              </p:cNvSpPr>
              <p:nvPr/>
            </p:nvSpPr>
            <p:spPr>
              <a:xfrm>
                <a:off x="1352292" y="2363858"/>
                <a:ext cx="9274148" cy="7593800"/>
              </a:xfrm>
              <a:prstGeom prst="arc">
                <a:avLst>
                  <a:gd name="adj1" fmla="val 12504014"/>
                  <a:gd name="adj2" fmla="val 13985985"/>
                </a:avLst>
              </a:prstGeom>
              <a:ln w="5715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93" name="Arc 92"/>
              <p:cNvSpPr>
                <a:spLocks noChangeAspect="1"/>
              </p:cNvSpPr>
              <p:nvPr/>
            </p:nvSpPr>
            <p:spPr>
              <a:xfrm>
                <a:off x="1352292" y="2363858"/>
                <a:ext cx="9274148" cy="7593800"/>
              </a:xfrm>
              <a:prstGeom prst="arc">
                <a:avLst>
                  <a:gd name="adj1" fmla="val 16349063"/>
                  <a:gd name="adj2" fmla="val 16805627"/>
                </a:avLst>
              </a:prstGeom>
              <a:ln w="5715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94" name="Arc 93"/>
              <p:cNvSpPr>
                <a:spLocks noChangeAspect="1"/>
              </p:cNvSpPr>
              <p:nvPr/>
            </p:nvSpPr>
            <p:spPr>
              <a:xfrm>
                <a:off x="1352292" y="2363858"/>
                <a:ext cx="9274148" cy="7593800"/>
              </a:xfrm>
              <a:prstGeom prst="arc">
                <a:avLst>
                  <a:gd name="adj1" fmla="val 15502330"/>
                  <a:gd name="adj2" fmla="val 15701367"/>
                </a:avLst>
              </a:prstGeom>
              <a:ln w="5715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95" name="Arc 94"/>
              <p:cNvSpPr>
                <a:spLocks noChangeAspect="1"/>
              </p:cNvSpPr>
              <p:nvPr/>
            </p:nvSpPr>
            <p:spPr>
              <a:xfrm>
                <a:off x="1352292" y="2363858"/>
                <a:ext cx="9274148" cy="7593800"/>
              </a:xfrm>
              <a:prstGeom prst="arc">
                <a:avLst>
                  <a:gd name="adj1" fmla="val 14575102"/>
                  <a:gd name="adj2" fmla="val 14727832"/>
                </a:avLst>
              </a:prstGeom>
              <a:ln w="5715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96" name="Arc 95"/>
              <p:cNvSpPr>
                <a:spLocks noChangeAspect="1"/>
              </p:cNvSpPr>
              <p:nvPr/>
            </p:nvSpPr>
            <p:spPr>
              <a:xfrm>
                <a:off x="1352292" y="2363858"/>
                <a:ext cx="9274148" cy="7593800"/>
              </a:xfrm>
              <a:prstGeom prst="arc">
                <a:avLst>
                  <a:gd name="adj1" fmla="val 12103761"/>
                  <a:gd name="adj2" fmla="val 17977547"/>
                </a:avLst>
              </a:prstGeom>
              <a:ln w="28575" cmpd="sng">
                <a:solidFill>
                  <a:schemeClr val="tx1"/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n>
                    <a:solidFill>
                      <a:schemeClr val="tx1"/>
                    </a:solidFill>
                  </a:ln>
                </a:endParaRPr>
              </a:p>
            </p:txBody>
          </p:sp>
          <p:cxnSp>
            <p:nvCxnSpPr>
              <p:cNvPr id="97" name="Straight Connector 96"/>
              <p:cNvCxnSpPr>
                <a:cxnSpLocks noChangeAspect="1"/>
              </p:cNvCxnSpPr>
              <p:nvPr/>
            </p:nvCxnSpPr>
            <p:spPr>
              <a:xfrm flipH="1">
                <a:off x="2397577" y="4619336"/>
                <a:ext cx="531319" cy="0"/>
              </a:xfrm>
              <a:prstGeom prst="line">
                <a:avLst/>
              </a:prstGeom>
              <a:ln w="5715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Straight Connector 97"/>
              <p:cNvCxnSpPr>
                <a:cxnSpLocks noChangeAspect="1"/>
              </p:cNvCxnSpPr>
              <p:nvPr/>
            </p:nvCxnSpPr>
            <p:spPr>
              <a:xfrm flipH="1">
                <a:off x="3460983" y="4618976"/>
                <a:ext cx="936958" cy="0"/>
              </a:xfrm>
              <a:prstGeom prst="line">
                <a:avLst/>
              </a:prstGeom>
              <a:ln w="5715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Straight Connector 98"/>
              <p:cNvCxnSpPr>
                <a:cxnSpLocks noChangeAspect="1"/>
              </p:cNvCxnSpPr>
              <p:nvPr/>
            </p:nvCxnSpPr>
            <p:spPr>
              <a:xfrm flipH="1">
                <a:off x="4661722" y="4612742"/>
                <a:ext cx="917142" cy="0"/>
              </a:xfrm>
              <a:prstGeom prst="line">
                <a:avLst/>
              </a:prstGeom>
              <a:ln w="5715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Connector 99"/>
              <p:cNvCxnSpPr>
                <a:cxnSpLocks noChangeAspect="1"/>
              </p:cNvCxnSpPr>
              <p:nvPr/>
            </p:nvCxnSpPr>
            <p:spPr>
              <a:xfrm flipH="1">
                <a:off x="5831253" y="4612742"/>
                <a:ext cx="476327" cy="0"/>
              </a:xfrm>
              <a:prstGeom prst="line">
                <a:avLst/>
              </a:prstGeom>
              <a:ln w="5715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/>
              <p:cNvCxnSpPr>
                <a:cxnSpLocks noChangeAspect="1"/>
              </p:cNvCxnSpPr>
              <p:nvPr/>
            </p:nvCxnSpPr>
            <p:spPr>
              <a:xfrm flipH="1">
                <a:off x="6536196" y="4606148"/>
                <a:ext cx="424365" cy="0"/>
              </a:xfrm>
              <a:prstGeom prst="line">
                <a:avLst/>
              </a:prstGeom>
              <a:ln w="5715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/>
              <p:cNvCxnSpPr>
                <a:cxnSpLocks noChangeAspect="1"/>
              </p:cNvCxnSpPr>
              <p:nvPr/>
            </p:nvCxnSpPr>
            <p:spPr>
              <a:xfrm flipH="1">
                <a:off x="7180159" y="4606148"/>
                <a:ext cx="91084" cy="0"/>
              </a:xfrm>
              <a:prstGeom prst="line">
                <a:avLst/>
              </a:prstGeom>
              <a:ln w="5715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Connector 102"/>
              <p:cNvCxnSpPr>
                <a:cxnSpLocks noChangeAspect="1"/>
              </p:cNvCxnSpPr>
              <p:nvPr/>
            </p:nvCxnSpPr>
            <p:spPr>
              <a:xfrm flipH="1">
                <a:off x="1939667" y="4606729"/>
                <a:ext cx="5230978" cy="0"/>
              </a:xfrm>
              <a:prstGeom prst="line">
                <a:avLst/>
              </a:prstGeom>
              <a:ln w="28575" cmpd="sng">
                <a:solidFill>
                  <a:srgbClr val="000000"/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4" name="Arc 103"/>
              <p:cNvSpPr>
                <a:spLocks noChangeAspect="1"/>
              </p:cNvSpPr>
              <p:nvPr/>
            </p:nvSpPr>
            <p:spPr>
              <a:xfrm>
                <a:off x="1302234" y="2343855"/>
                <a:ext cx="9274148" cy="7593800"/>
              </a:xfrm>
              <a:prstGeom prst="arc">
                <a:avLst>
                  <a:gd name="adj1" fmla="val 17356730"/>
                  <a:gd name="adj2" fmla="val 17619220"/>
                </a:avLst>
              </a:prstGeom>
              <a:ln w="5715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n>
                    <a:solidFill>
                      <a:schemeClr val="tx1"/>
                    </a:solidFill>
                  </a:ln>
                </a:endParaRPr>
              </a:p>
            </p:txBody>
          </p:sp>
          <p:grpSp>
            <p:nvGrpSpPr>
              <p:cNvPr id="105" name="Group 104"/>
              <p:cNvGrpSpPr/>
              <p:nvPr/>
            </p:nvGrpSpPr>
            <p:grpSpPr>
              <a:xfrm>
                <a:off x="1064688" y="2069853"/>
                <a:ext cx="9709920" cy="8404263"/>
                <a:chOff x="1072777" y="2069853"/>
                <a:chExt cx="9709920" cy="8404263"/>
              </a:xfrm>
            </p:grpSpPr>
            <p:sp>
              <p:nvSpPr>
                <p:cNvPr id="113" name="Arc 112"/>
                <p:cNvSpPr>
                  <a:spLocks noChangeAspect="1"/>
                </p:cNvSpPr>
                <p:nvPr/>
              </p:nvSpPr>
              <p:spPr>
                <a:xfrm>
                  <a:off x="1072777" y="2069853"/>
                  <a:ext cx="9709920" cy="8404263"/>
                </a:xfrm>
                <a:prstGeom prst="arc">
                  <a:avLst>
                    <a:gd name="adj1" fmla="val 12631404"/>
                    <a:gd name="adj2" fmla="val 18000209"/>
                  </a:avLst>
                </a:prstGeom>
                <a:ln w="57150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n>
                      <a:solidFill>
                        <a:schemeClr val="tx1"/>
                      </a:solidFill>
                    </a:ln>
                  </a:endParaRPr>
                </a:p>
              </p:txBody>
            </p:sp>
            <p:cxnSp>
              <p:nvCxnSpPr>
                <p:cNvPr id="114" name="Straight Connector 113"/>
                <p:cNvCxnSpPr>
                  <a:cxnSpLocks noChangeAspect="1"/>
                  <a:stCxn id="113" idx="0"/>
                </p:cNvCxnSpPr>
                <p:nvPr/>
              </p:nvCxnSpPr>
              <p:spPr>
                <a:xfrm flipH="1">
                  <a:off x="1438711" y="3906252"/>
                  <a:ext cx="476558" cy="632336"/>
                </a:xfrm>
                <a:prstGeom prst="line">
                  <a:avLst/>
                </a:prstGeom>
                <a:ln w="5715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06" name="Straight Connector 105"/>
              <p:cNvCxnSpPr/>
              <p:nvPr/>
            </p:nvCxnSpPr>
            <p:spPr>
              <a:xfrm flipH="1">
                <a:off x="1450194" y="4002786"/>
                <a:ext cx="299839" cy="399533"/>
              </a:xfrm>
              <a:prstGeom prst="line">
                <a:avLst/>
              </a:prstGeom>
              <a:ln w="76200" cmpd="sng">
                <a:solidFill>
                  <a:srgbClr val="FF6600"/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Straight Connector 106"/>
              <p:cNvCxnSpPr>
                <a:cxnSpLocks noChangeAspect="1"/>
              </p:cNvCxnSpPr>
              <p:nvPr/>
            </p:nvCxnSpPr>
            <p:spPr>
              <a:xfrm flipH="1">
                <a:off x="3265212" y="2415038"/>
                <a:ext cx="542045" cy="251742"/>
              </a:xfrm>
              <a:prstGeom prst="line">
                <a:avLst/>
              </a:prstGeom>
              <a:ln w="76200" cmpd="sng">
                <a:solidFill>
                  <a:srgbClr val="FF6600"/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Straight Connector 107"/>
              <p:cNvCxnSpPr>
                <a:cxnSpLocks noChangeAspect="1"/>
              </p:cNvCxnSpPr>
              <p:nvPr/>
            </p:nvCxnSpPr>
            <p:spPr>
              <a:xfrm flipH="1">
                <a:off x="1684660" y="4817575"/>
                <a:ext cx="5630735" cy="0"/>
              </a:xfrm>
              <a:prstGeom prst="line">
                <a:avLst/>
              </a:prstGeom>
              <a:ln w="5715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Straight Connector 108"/>
              <p:cNvCxnSpPr/>
              <p:nvPr/>
            </p:nvCxnSpPr>
            <p:spPr>
              <a:xfrm flipH="1" flipV="1">
                <a:off x="7512707" y="2239423"/>
                <a:ext cx="385852" cy="120480"/>
              </a:xfrm>
              <a:prstGeom prst="line">
                <a:avLst/>
              </a:prstGeom>
              <a:ln w="76200" cmpd="sng">
                <a:solidFill>
                  <a:srgbClr val="FF6600"/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Straight Connector 109"/>
              <p:cNvCxnSpPr/>
              <p:nvPr/>
            </p:nvCxnSpPr>
            <p:spPr>
              <a:xfrm flipH="1" flipV="1">
                <a:off x="6621973" y="2064974"/>
                <a:ext cx="393556" cy="55670"/>
              </a:xfrm>
              <a:prstGeom prst="line">
                <a:avLst/>
              </a:prstGeom>
              <a:ln w="76200" cmpd="sng">
                <a:solidFill>
                  <a:srgbClr val="FF6600"/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Straight Connector 110"/>
              <p:cNvCxnSpPr/>
              <p:nvPr/>
            </p:nvCxnSpPr>
            <p:spPr>
              <a:xfrm flipH="1">
                <a:off x="5250460" y="2011047"/>
                <a:ext cx="453328" cy="35944"/>
              </a:xfrm>
              <a:prstGeom prst="line">
                <a:avLst/>
              </a:prstGeom>
              <a:ln w="76200" cmpd="sng">
                <a:solidFill>
                  <a:srgbClr val="FF6600"/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Straight Connector 111"/>
              <p:cNvCxnSpPr>
                <a:cxnSpLocks noChangeAspect="1"/>
              </p:cNvCxnSpPr>
              <p:nvPr/>
            </p:nvCxnSpPr>
            <p:spPr>
              <a:xfrm flipH="1">
                <a:off x="7538718" y="3715030"/>
                <a:ext cx="480399" cy="714373"/>
              </a:xfrm>
              <a:prstGeom prst="line">
                <a:avLst/>
              </a:prstGeom>
              <a:ln w="76200" cmpd="sng">
                <a:solidFill>
                  <a:srgbClr val="FF6600"/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9" name="Straight Connector 68"/>
            <p:cNvCxnSpPr>
              <a:cxnSpLocks noChangeAspect="1"/>
            </p:cNvCxnSpPr>
            <p:nvPr/>
          </p:nvCxnSpPr>
          <p:spPr>
            <a:xfrm flipH="1">
              <a:off x="1675041" y="5006432"/>
              <a:ext cx="5630735" cy="0"/>
            </a:xfrm>
            <a:prstGeom prst="line">
              <a:avLst/>
            </a:prstGeom>
            <a:ln w="76200" cmpd="sng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>
              <a:cxnSpLocks noChangeAspect="1"/>
            </p:cNvCxnSpPr>
            <p:nvPr/>
          </p:nvCxnSpPr>
          <p:spPr>
            <a:xfrm flipH="1">
              <a:off x="1678870" y="5008357"/>
              <a:ext cx="624647" cy="0"/>
            </a:xfrm>
            <a:prstGeom prst="line">
              <a:avLst/>
            </a:prstGeom>
            <a:ln w="762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>
              <a:cxnSpLocks noChangeAspect="1"/>
            </p:cNvCxnSpPr>
            <p:nvPr/>
          </p:nvCxnSpPr>
          <p:spPr>
            <a:xfrm flipH="1">
              <a:off x="2515634" y="5006432"/>
              <a:ext cx="314330" cy="0"/>
            </a:xfrm>
            <a:prstGeom prst="line">
              <a:avLst/>
            </a:prstGeom>
            <a:ln w="762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>
              <a:cxnSpLocks noChangeAspect="1"/>
            </p:cNvCxnSpPr>
            <p:nvPr/>
          </p:nvCxnSpPr>
          <p:spPr>
            <a:xfrm flipH="1">
              <a:off x="3181927" y="5008357"/>
              <a:ext cx="1346280" cy="0"/>
            </a:xfrm>
            <a:prstGeom prst="line">
              <a:avLst/>
            </a:prstGeom>
            <a:ln w="762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>
              <a:cxnSpLocks noChangeAspect="1"/>
            </p:cNvCxnSpPr>
            <p:nvPr/>
          </p:nvCxnSpPr>
          <p:spPr>
            <a:xfrm flipH="1">
              <a:off x="4829812" y="5007605"/>
              <a:ext cx="720754" cy="0"/>
            </a:xfrm>
            <a:prstGeom prst="line">
              <a:avLst/>
            </a:prstGeom>
            <a:ln w="762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>
              <a:cxnSpLocks noChangeAspect="1"/>
            </p:cNvCxnSpPr>
            <p:nvPr/>
          </p:nvCxnSpPr>
          <p:spPr>
            <a:xfrm flipH="1">
              <a:off x="5849010" y="5006432"/>
              <a:ext cx="378369" cy="0"/>
            </a:xfrm>
            <a:prstGeom prst="line">
              <a:avLst/>
            </a:prstGeom>
            <a:ln w="762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>
              <a:cxnSpLocks noChangeAspect="1"/>
            </p:cNvCxnSpPr>
            <p:nvPr/>
          </p:nvCxnSpPr>
          <p:spPr>
            <a:xfrm flipH="1">
              <a:off x="6536197" y="5006671"/>
              <a:ext cx="348079" cy="0"/>
            </a:xfrm>
            <a:prstGeom prst="line">
              <a:avLst/>
            </a:prstGeom>
            <a:ln w="762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>
              <a:cxnSpLocks noChangeAspect="1"/>
            </p:cNvCxnSpPr>
            <p:nvPr/>
          </p:nvCxnSpPr>
          <p:spPr>
            <a:xfrm flipH="1">
              <a:off x="7180159" y="5002351"/>
              <a:ext cx="125618" cy="0"/>
            </a:xfrm>
            <a:prstGeom prst="line">
              <a:avLst/>
            </a:prstGeom>
            <a:ln w="762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Electrons: Energy (&amp; Position)</a:t>
            </a:r>
            <a:endParaRPr lang="en-US" dirty="0"/>
          </a:p>
        </p:txBody>
      </p:sp>
      <p:cxnSp>
        <p:nvCxnSpPr>
          <p:cNvPr id="54" name="Straight Connector 53"/>
          <p:cNvCxnSpPr>
            <a:cxnSpLocks noChangeAspect="1"/>
          </p:cNvCxnSpPr>
          <p:nvPr/>
        </p:nvCxnSpPr>
        <p:spPr>
          <a:xfrm flipH="1">
            <a:off x="6400051" y="2075216"/>
            <a:ext cx="421805" cy="2712153"/>
          </a:xfrm>
          <a:prstGeom prst="line">
            <a:avLst/>
          </a:prstGeom>
          <a:ln w="12700" cmpd="sng">
            <a:solidFill>
              <a:srgbClr val="0000FF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>
            <a:cxnSpLocks/>
          </p:cNvCxnSpPr>
          <p:nvPr/>
        </p:nvCxnSpPr>
        <p:spPr>
          <a:xfrm flipH="1" flipV="1">
            <a:off x="7966729" y="4029164"/>
            <a:ext cx="841415" cy="674914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>
            <a:cxnSpLocks/>
          </p:cNvCxnSpPr>
          <p:nvPr/>
        </p:nvCxnSpPr>
        <p:spPr>
          <a:xfrm flipV="1">
            <a:off x="8808144" y="4693417"/>
            <a:ext cx="1" cy="1321400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5202270" y="2663633"/>
            <a:ext cx="1365090" cy="92333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Secondary</a:t>
            </a:r>
          </a:p>
          <a:p>
            <a:pPr algn="ctr"/>
            <a:r>
              <a:rPr lang="en-US" dirty="0" smtClean="0">
                <a:solidFill>
                  <a:srgbClr val="0000FF"/>
                </a:solidFill>
              </a:rPr>
              <a:t>Electrons</a:t>
            </a:r>
          </a:p>
          <a:p>
            <a:pPr algn="ctr"/>
            <a:r>
              <a:rPr lang="en-US" dirty="0" smtClean="0">
                <a:solidFill>
                  <a:srgbClr val="0000FF"/>
                </a:solidFill>
              </a:rPr>
              <a:t>(infrequent)</a:t>
            </a:r>
          </a:p>
        </p:txBody>
      </p:sp>
      <p:grpSp>
        <p:nvGrpSpPr>
          <p:cNvPr id="58" name="Group 57"/>
          <p:cNvGrpSpPr/>
          <p:nvPr/>
        </p:nvGrpSpPr>
        <p:grpSpPr>
          <a:xfrm>
            <a:off x="6239357" y="1056860"/>
            <a:ext cx="1646001" cy="3038154"/>
            <a:chOff x="6171782" y="926920"/>
            <a:chExt cx="1740492" cy="3232511"/>
          </a:xfrm>
        </p:grpSpPr>
        <p:cxnSp>
          <p:nvCxnSpPr>
            <p:cNvPr id="59" name="Straight Connector 58"/>
            <p:cNvCxnSpPr>
              <a:cxnSpLocks noChangeAspect="1"/>
            </p:cNvCxnSpPr>
            <p:nvPr/>
          </p:nvCxnSpPr>
          <p:spPr>
            <a:xfrm>
              <a:off x="6171782" y="926920"/>
              <a:ext cx="1740492" cy="3232511"/>
            </a:xfrm>
            <a:prstGeom prst="line">
              <a:avLst/>
            </a:prstGeom>
            <a:ln w="38100" cmpd="sng">
              <a:solidFill>
                <a:srgbClr val="008000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>
              <a:cxnSpLocks noChangeAspect="1"/>
            </p:cNvCxnSpPr>
            <p:nvPr/>
          </p:nvCxnSpPr>
          <p:spPr>
            <a:xfrm>
              <a:off x="7260575" y="2945510"/>
              <a:ext cx="89567" cy="166347"/>
            </a:xfrm>
            <a:prstGeom prst="line">
              <a:avLst/>
            </a:prstGeom>
            <a:ln w="38100" cmpd="sng">
              <a:solidFill>
                <a:srgbClr val="008000"/>
              </a:solidFill>
              <a:prstDash val="solid"/>
              <a:headEnd type="none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1" name="TextBox 60"/>
          <p:cNvSpPr txBox="1"/>
          <p:nvPr/>
        </p:nvSpPr>
        <p:spPr>
          <a:xfrm>
            <a:off x="274437" y="5639376"/>
            <a:ext cx="770914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MCP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563890" y="6073279"/>
            <a:ext cx="1001596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Anode</a:t>
            </a:r>
            <a:endParaRPr lang="en-US" sz="2400" dirty="0">
              <a:solidFill>
                <a:srgbClr val="000000"/>
              </a:solidFill>
            </a:endParaRPr>
          </a:p>
        </p:txBody>
      </p:sp>
      <p:cxnSp>
        <p:nvCxnSpPr>
          <p:cNvPr id="63" name="Straight Connector 62"/>
          <p:cNvCxnSpPr>
            <a:cxnSpLocks/>
          </p:cNvCxnSpPr>
          <p:nvPr/>
        </p:nvCxnSpPr>
        <p:spPr>
          <a:xfrm flipV="1">
            <a:off x="1174948" y="5513864"/>
            <a:ext cx="732232" cy="725913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>
            <a:cxnSpLocks/>
          </p:cNvCxnSpPr>
          <p:nvPr/>
        </p:nvCxnSpPr>
        <p:spPr>
          <a:xfrm flipV="1">
            <a:off x="951731" y="5077144"/>
            <a:ext cx="732232" cy="725913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5" name="TextBox 64"/>
          <p:cNvSpPr txBox="1"/>
          <p:nvPr/>
        </p:nvSpPr>
        <p:spPr>
          <a:xfrm>
            <a:off x="8422193" y="5937404"/>
            <a:ext cx="777226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SSDs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3829554" y="814979"/>
            <a:ext cx="2477211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8000"/>
                </a:solidFill>
              </a:rPr>
              <a:t>Incident Electron</a:t>
            </a:r>
            <a:endParaRPr lang="en-US" sz="2400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9806699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3-10-08 at 8.14.54 PM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31" y="984430"/>
            <a:ext cx="8774875" cy="4241631"/>
          </a:xfrm>
          <a:prstGeom prst="rect">
            <a:avLst/>
          </a:prstGeom>
        </p:spPr>
      </p:pic>
      <p:pic>
        <p:nvPicPr>
          <p:cNvPr id="6" name="Picture 5" descr="7464-0000-09b.jpg.jpeg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59" t="57517" r="27619" b="35675"/>
          <a:stretch/>
        </p:blipFill>
        <p:spPr>
          <a:xfrm>
            <a:off x="890236" y="4627920"/>
            <a:ext cx="6536838" cy="845306"/>
          </a:xfrm>
          <a:prstGeom prst="rect">
            <a:avLst/>
          </a:prstGeom>
        </p:spPr>
      </p:pic>
      <p:pic>
        <p:nvPicPr>
          <p:cNvPr id="8" name="Picture 7" descr="Screen Shot 2013-10-08 at 8.27.45 PM.pn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7090" y="2499572"/>
            <a:ext cx="2956415" cy="2875556"/>
          </a:xfrm>
          <a:prstGeom prst="rect">
            <a:avLst/>
          </a:prstGeom>
        </p:spPr>
      </p:pic>
      <p:sp>
        <p:nvSpPr>
          <p:cNvPr id="10" name="Arc 9"/>
          <p:cNvSpPr>
            <a:spLocks noChangeAspect="1"/>
          </p:cNvSpPr>
          <p:nvPr/>
        </p:nvSpPr>
        <p:spPr>
          <a:xfrm>
            <a:off x="1352292" y="2363858"/>
            <a:ext cx="9274148" cy="7593800"/>
          </a:xfrm>
          <a:prstGeom prst="arc">
            <a:avLst>
              <a:gd name="adj1" fmla="val 11997581"/>
              <a:gd name="adj2" fmla="val 12081102"/>
            </a:avLst>
          </a:prstGeom>
          <a:ln w="571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</a:endParaRPr>
          </a:p>
        </p:txBody>
      </p:sp>
      <p:cxnSp>
        <p:nvCxnSpPr>
          <p:cNvPr id="11" name="Straight Connector 10"/>
          <p:cNvCxnSpPr>
            <a:cxnSpLocks noChangeAspect="1"/>
          </p:cNvCxnSpPr>
          <p:nvPr/>
        </p:nvCxnSpPr>
        <p:spPr>
          <a:xfrm flipH="1">
            <a:off x="1759177" y="4619336"/>
            <a:ext cx="209075" cy="0"/>
          </a:xfrm>
          <a:prstGeom prst="line">
            <a:avLst/>
          </a:prstGeom>
          <a:ln w="571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7251386" y="3411441"/>
            <a:ext cx="816250" cy="1180637"/>
          </a:xfrm>
          <a:prstGeom prst="line">
            <a:avLst/>
          </a:prstGeom>
          <a:ln w="28575" cmpd="sng">
            <a:solidFill>
              <a:srgbClr val="000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cxnSpLocks noChangeAspect="1"/>
          </p:cNvCxnSpPr>
          <p:nvPr/>
        </p:nvCxnSpPr>
        <p:spPr>
          <a:xfrm flipH="1">
            <a:off x="8067636" y="2762364"/>
            <a:ext cx="0" cy="621470"/>
          </a:xfrm>
          <a:prstGeom prst="line">
            <a:avLst/>
          </a:prstGeom>
          <a:ln w="571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cxnSpLocks noChangeAspect="1"/>
          </p:cNvCxnSpPr>
          <p:nvPr/>
        </p:nvCxnSpPr>
        <p:spPr>
          <a:xfrm flipH="1">
            <a:off x="1683622" y="5180092"/>
            <a:ext cx="5630735" cy="0"/>
          </a:xfrm>
          <a:prstGeom prst="line">
            <a:avLst/>
          </a:prstGeom>
          <a:ln w="571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Picture 17" descr="7464-0000-09b.jpg.jpeg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59" t="64204" r="20596" b="33844"/>
          <a:stretch/>
        </p:blipFill>
        <p:spPr>
          <a:xfrm>
            <a:off x="890236" y="5456064"/>
            <a:ext cx="7377410" cy="180549"/>
          </a:xfrm>
          <a:prstGeom prst="rect">
            <a:avLst/>
          </a:prstGeom>
        </p:spPr>
      </p:pic>
      <p:cxnSp>
        <p:nvCxnSpPr>
          <p:cNvPr id="16" name="Straight Connector 15"/>
          <p:cNvCxnSpPr>
            <a:cxnSpLocks noChangeAspect="1"/>
          </p:cNvCxnSpPr>
          <p:nvPr/>
        </p:nvCxnSpPr>
        <p:spPr>
          <a:xfrm flipH="1">
            <a:off x="1704612" y="5498311"/>
            <a:ext cx="5630735" cy="0"/>
          </a:xfrm>
          <a:prstGeom prst="line">
            <a:avLst/>
          </a:prstGeom>
          <a:ln w="571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8095047" y="2571315"/>
            <a:ext cx="539558" cy="821656"/>
          </a:xfrm>
          <a:prstGeom prst="line">
            <a:avLst/>
          </a:prstGeom>
          <a:ln w="127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cxnSpLocks noChangeAspect="1"/>
          </p:cNvCxnSpPr>
          <p:nvPr/>
        </p:nvCxnSpPr>
        <p:spPr>
          <a:xfrm>
            <a:off x="915979" y="4495966"/>
            <a:ext cx="0" cy="554607"/>
          </a:xfrm>
          <a:prstGeom prst="line">
            <a:avLst/>
          </a:prstGeom>
          <a:ln w="127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cxnSpLocks noChangeAspect="1"/>
          </p:cNvCxnSpPr>
          <p:nvPr/>
        </p:nvCxnSpPr>
        <p:spPr>
          <a:xfrm flipH="1">
            <a:off x="7599576" y="3772090"/>
            <a:ext cx="481649" cy="717525"/>
          </a:xfrm>
          <a:prstGeom prst="line">
            <a:avLst/>
          </a:prstGeom>
          <a:ln w="76200" cmpd="sng"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>
            <a:cxnSpLocks noChangeAspect="1"/>
          </p:cNvCxnSpPr>
          <p:nvPr/>
        </p:nvCxnSpPr>
        <p:spPr>
          <a:xfrm flipH="1">
            <a:off x="7872659" y="3765550"/>
            <a:ext cx="315777" cy="471328"/>
          </a:xfrm>
          <a:prstGeom prst="line">
            <a:avLst/>
          </a:prstGeom>
          <a:ln w="76200" cmpd="sng"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Arc 33"/>
          <p:cNvSpPr>
            <a:spLocks noChangeAspect="1"/>
          </p:cNvSpPr>
          <p:nvPr/>
        </p:nvSpPr>
        <p:spPr>
          <a:xfrm>
            <a:off x="1352292" y="2363858"/>
            <a:ext cx="9274148" cy="7593800"/>
          </a:xfrm>
          <a:prstGeom prst="arc">
            <a:avLst>
              <a:gd name="adj1" fmla="val 17926997"/>
              <a:gd name="adj2" fmla="val 18106213"/>
            </a:avLst>
          </a:prstGeom>
          <a:ln w="571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36" name="Arc 35"/>
          <p:cNvSpPr>
            <a:spLocks noChangeAspect="1"/>
          </p:cNvSpPr>
          <p:nvPr/>
        </p:nvSpPr>
        <p:spPr>
          <a:xfrm>
            <a:off x="1352292" y="2363858"/>
            <a:ext cx="9274148" cy="7593800"/>
          </a:xfrm>
          <a:prstGeom prst="arc">
            <a:avLst>
              <a:gd name="adj1" fmla="val 12504014"/>
              <a:gd name="adj2" fmla="val 13985985"/>
            </a:avLst>
          </a:prstGeom>
          <a:ln w="571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37" name="Arc 36"/>
          <p:cNvSpPr>
            <a:spLocks noChangeAspect="1"/>
          </p:cNvSpPr>
          <p:nvPr/>
        </p:nvSpPr>
        <p:spPr>
          <a:xfrm>
            <a:off x="1352292" y="2363858"/>
            <a:ext cx="9274148" cy="7593800"/>
          </a:xfrm>
          <a:prstGeom prst="arc">
            <a:avLst>
              <a:gd name="adj1" fmla="val 16349063"/>
              <a:gd name="adj2" fmla="val 16805627"/>
            </a:avLst>
          </a:prstGeom>
          <a:ln w="571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38" name="Arc 37"/>
          <p:cNvSpPr>
            <a:spLocks noChangeAspect="1"/>
          </p:cNvSpPr>
          <p:nvPr/>
        </p:nvSpPr>
        <p:spPr>
          <a:xfrm>
            <a:off x="1352292" y="2363858"/>
            <a:ext cx="9274148" cy="7593800"/>
          </a:xfrm>
          <a:prstGeom prst="arc">
            <a:avLst>
              <a:gd name="adj1" fmla="val 15502330"/>
              <a:gd name="adj2" fmla="val 15701367"/>
            </a:avLst>
          </a:prstGeom>
          <a:ln w="571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39" name="Arc 38"/>
          <p:cNvSpPr>
            <a:spLocks noChangeAspect="1"/>
          </p:cNvSpPr>
          <p:nvPr/>
        </p:nvSpPr>
        <p:spPr>
          <a:xfrm>
            <a:off x="1352292" y="2363858"/>
            <a:ext cx="9274148" cy="7593800"/>
          </a:xfrm>
          <a:prstGeom prst="arc">
            <a:avLst>
              <a:gd name="adj1" fmla="val 14575102"/>
              <a:gd name="adj2" fmla="val 14727832"/>
            </a:avLst>
          </a:prstGeom>
          <a:ln w="571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40" name="Arc 39"/>
          <p:cNvSpPr>
            <a:spLocks noChangeAspect="1"/>
          </p:cNvSpPr>
          <p:nvPr/>
        </p:nvSpPr>
        <p:spPr>
          <a:xfrm>
            <a:off x="1352292" y="2363858"/>
            <a:ext cx="9274148" cy="7593800"/>
          </a:xfrm>
          <a:prstGeom prst="arc">
            <a:avLst>
              <a:gd name="adj1" fmla="val 12103761"/>
              <a:gd name="adj2" fmla="val 17977547"/>
            </a:avLst>
          </a:prstGeom>
          <a:ln w="28575" cmpd="sng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</a:endParaRPr>
          </a:p>
        </p:txBody>
      </p:sp>
      <p:cxnSp>
        <p:nvCxnSpPr>
          <p:cNvPr id="42" name="Straight Connector 41"/>
          <p:cNvCxnSpPr>
            <a:cxnSpLocks noChangeAspect="1"/>
          </p:cNvCxnSpPr>
          <p:nvPr/>
        </p:nvCxnSpPr>
        <p:spPr>
          <a:xfrm flipH="1">
            <a:off x="2397577" y="4619336"/>
            <a:ext cx="531319" cy="0"/>
          </a:xfrm>
          <a:prstGeom prst="line">
            <a:avLst/>
          </a:prstGeom>
          <a:ln w="571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>
            <a:cxnSpLocks noChangeAspect="1"/>
          </p:cNvCxnSpPr>
          <p:nvPr/>
        </p:nvCxnSpPr>
        <p:spPr>
          <a:xfrm flipH="1">
            <a:off x="3460983" y="4618976"/>
            <a:ext cx="936958" cy="0"/>
          </a:xfrm>
          <a:prstGeom prst="line">
            <a:avLst/>
          </a:prstGeom>
          <a:ln w="571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>
            <a:cxnSpLocks noChangeAspect="1"/>
          </p:cNvCxnSpPr>
          <p:nvPr/>
        </p:nvCxnSpPr>
        <p:spPr>
          <a:xfrm flipH="1">
            <a:off x="4661722" y="4612742"/>
            <a:ext cx="917142" cy="0"/>
          </a:xfrm>
          <a:prstGeom prst="line">
            <a:avLst/>
          </a:prstGeom>
          <a:ln w="571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>
            <a:cxnSpLocks noChangeAspect="1"/>
          </p:cNvCxnSpPr>
          <p:nvPr/>
        </p:nvCxnSpPr>
        <p:spPr>
          <a:xfrm flipH="1">
            <a:off x="5831253" y="4612742"/>
            <a:ext cx="476327" cy="0"/>
          </a:xfrm>
          <a:prstGeom prst="line">
            <a:avLst/>
          </a:prstGeom>
          <a:ln w="571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>
            <a:cxnSpLocks noChangeAspect="1"/>
          </p:cNvCxnSpPr>
          <p:nvPr/>
        </p:nvCxnSpPr>
        <p:spPr>
          <a:xfrm flipH="1">
            <a:off x="6536196" y="4606148"/>
            <a:ext cx="424365" cy="0"/>
          </a:xfrm>
          <a:prstGeom prst="line">
            <a:avLst/>
          </a:prstGeom>
          <a:ln w="571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>
            <a:cxnSpLocks noChangeAspect="1"/>
          </p:cNvCxnSpPr>
          <p:nvPr/>
        </p:nvCxnSpPr>
        <p:spPr>
          <a:xfrm flipH="1">
            <a:off x="7180159" y="4606148"/>
            <a:ext cx="91084" cy="0"/>
          </a:xfrm>
          <a:prstGeom prst="line">
            <a:avLst/>
          </a:prstGeom>
          <a:ln w="571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>
            <a:cxnSpLocks noChangeAspect="1"/>
          </p:cNvCxnSpPr>
          <p:nvPr/>
        </p:nvCxnSpPr>
        <p:spPr>
          <a:xfrm flipH="1">
            <a:off x="1939667" y="4606729"/>
            <a:ext cx="5230978" cy="0"/>
          </a:xfrm>
          <a:prstGeom prst="line">
            <a:avLst/>
          </a:prstGeom>
          <a:ln w="28575" cmpd="sng">
            <a:solidFill>
              <a:srgbClr val="000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Arc 50"/>
          <p:cNvSpPr>
            <a:spLocks noChangeAspect="1"/>
          </p:cNvSpPr>
          <p:nvPr/>
        </p:nvSpPr>
        <p:spPr>
          <a:xfrm>
            <a:off x="1302234" y="2343855"/>
            <a:ext cx="9274148" cy="7593800"/>
          </a:xfrm>
          <a:prstGeom prst="arc">
            <a:avLst>
              <a:gd name="adj1" fmla="val 17356730"/>
              <a:gd name="adj2" fmla="val 17619220"/>
            </a:avLst>
          </a:prstGeom>
          <a:ln w="571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</a:endParaRPr>
          </a:p>
        </p:txBody>
      </p:sp>
      <p:cxnSp>
        <p:nvCxnSpPr>
          <p:cNvPr id="52" name="Straight Connector 51"/>
          <p:cNvCxnSpPr>
            <a:cxnSpLocks noChangeAspect="1"/>
          </p:cNvCxnSpPr>
          <p:nvPr/>
        </p:nvCxnSpPr>
        <p:spPr>
          <a:xfrm flipH="1">
            <a:off x="7022487" y="2268420"/>
            <a:ext cx="687230" cy="2523849"/>
          </a:xfrm>
          <a:prstGeom prst="line">
            <a:avLst/>
          </a:prstGeom>
          <a:ln w="12700" cmpd="sng">
            <a:solidFill>
              <a:srgbClr val="0000FF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>
            <a:cxnSpLocks noChangeAspect="1"/>
          </p:cNvCxnSpPr>
          <p:nvPr/>
        </p:nvCxnSpPr>
        <p:spPr>
          <a:xfrm flipH="1">
            <a:off x="6400051" y="2075216"/>
            <a:ext cx="421806" cy="2712153"/>
          </a:xfrm>
          <a:prstGeom prst="line">
            <a:avLst/>
          </a:prstGeom>
          <a:ln w="12700" cmpd="sng">
            <a:solidFill>
              <a:srgbClr val="0000FF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>
            <a:cxnSpLocks noChangeAspect="1"/>
          </p:cNvCxnSpPr>
          <p:nvPr/>
        </p:nvCxnSpPr>
        <p:spPr>
          <a:xfrm>
            <a:off x="5500256" y="2075216"/>
            <a:ext cx="209474" cy="2752428"/>
          </a:xfrm>
          <a:prstGeom prst="line">
            <a:avLst/>
          </a:prstGeom>
          <a:ln w="12700" cmpd="sng">
            <a:solidFill>
              <a:srgbClr val="0000FF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>
            <a:cxnSpLocks noChangeAspect="1"/>
          </p:cNvCxnSpPr>
          <p:nvPr/>
        </p:nvCxnSpPr>
        <p:spPr>
          <a:xfrm>
            <a:off x="3538785" y="2543479"/>
            <a:ext cx="1101817" cy="2267992"/>
          </a:xfrm>
          <a:prstGeom prst="line">
            <a:avLst/>
          </a:prstGeom>
          <a:ln w="12700" cmpd="sng">
            <a:solidFill>
              <a:srgbClr val="0000FF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>
            <a:cxnSpLocks noChangeAspect="1"/>
          </p:cNvCxnSpPr>
          <p:nvPr/>
        </p:nvCxnSpPr>
        <p:spPr>
          <a:xfrm>
            <a:off x="1566468" y="4203178"/>
            <a:ext cx="873690" cy="614397"/>
          </a:xfrm>
          <a:prstGeom prst="line">
            <a:avLst/>
          </a:prstGeom>
          <a:ln w="12700" cmpd="sng">
            <a:solidFill>
              <a:srgbClr val="0000FF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39" name="Group 238"/>
          <p:cNvGrpSpPr/>
          <p:nvPr/>
        </p:nvGrpSpPr>
        <p:grpSpPr>
          <a:xfrm>
            <a:off x="1064688" y="2069853"/>
            <a:ext cx="9709920" cy="8404263"/>
            <a:chOff x="1072777" y="2069853"/>
            <a:chExt cx="9709920" cy="8404263"/>
          </a:xfrm>
        </p:grpSpPr>
        <p:sp>
          <p:nvSpPr>
            <p:cNvPr id="12" name="Arc 11"/>
            <p:cNvSpPr>
              <a:spLocks noChangeAspect="1"/>
            </p:cNvSpPr>
            <p:nvPr/>
          </p:nvSpPr>
          <p:spPr>
            <a:xfrm>
              <a:off x="1072777" y="2069853"/>
              <a:ext cx="9709920" cy="8404263"/>
            </a:xfrm>
            <a:prstGeom prst="arc">
              <a:avLst>
                <a:gd name="adj1" fmla="val 12631404"/>
                <a:gd name="adj2" fmla="val 18000209"/>
              </a:avLst>
            </a:prstGeom>
            <a:ln w="5715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tx1"/>
                  </a:solidFill>
                </a:ln>
              </a:endParaRPr>
            </a:p>
          </p:txBody>
        </p:sp>
        <p:cxnSp>
          <p:nvCxnSpPr>
            <p:cNvPr id="82" name="Straight Connector 81"/>
            <p:cNvCxnSpPr>
              <a:cxnSpLocks noChangeAspect="1"/>
              <a:stCxn id="12" idx="0"/>
            </p:cNvCxnSpPr>
            <p:nvPr/>
          </p:nvCxnSpPr>
          <p:spPr>
            <a:xfrm flipH="1">
              <a:off x="1438711" y="3906252"/>
              <a:ext cx="476558" cy="632336"/>
            </a:xfrm>
            <a:prstGeom prst="line">
              <a:avLst/>
            </a:prstGeom>
            <a:ln w="57150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24" name="Straight Connector 223"/>
          <p:cNvCxnSpPr/>
          <p:nvPr/>
        </p:nvCxnSpPr>
        <p:spPr>
          <a:xfrm flipH="1">
            <a:off x="1450194" y="4002786"/>
            <a:ext cx="299839" cy="399533"/>
          </a:xfrm>
          <a:prstGeom prst="line">
            <a:avLst/>
          </a:prstGeom>
          <a:ln w="76200" cmpd="sng">
            <a:solidFill>
              <a:srgbClr val="FF66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0" name="Straight Connector 219"/>
          <p:cNvCxnSpPr>
            <a:cxnSpLocks noChangeAspect="1"/>
          </p:cNvCxnSpPr>
          <p:nvPr/>
        </p:nvCxnSpPr>
        <p:spPr>
          <a:xfrm flipH="1">
            <a:off x="3265212" y="2415038"/>
            <a:ext cx="542045" cy="251742"/>
          </a:xfrm>
          <a:prstGeom prst="line">
            <a:avLst/>
          </a:prstGeom>
          <a:ln w="76200" cmpd="sng">
            <a:solidFill>
              <a:srgbClr val="FF66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cxnSpLocks noChangeAspect="1"/>
          </p:cNvCxnSpPr>
          <p:nvPr/>
        </p:nvCxnSpPr>
        <p:spPr>
          <a:xfrm flipH="1">
            <a:off x="1684660" y="4817575"/>
            <a:ext cx="5630735" cy="0"/>
          </a:xfrm>
          <a:prstGeom prst="line">
            <a:avLst/>
          </a:prstGeom>
          <a:ln w="571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4" name="Straight Connector 203"/>
          <p:cNvCxnSpPr/>
          <p:nvPr/>
        </p:nvCxnSpPr>
        <p:spPr>
          <a:xfrm flipH="1" flipV="1">
            <a:off x="7512707" y="2239423"/>
            <a:ext cx="385852" cy="120480"/>
          </a:xfrm>
          <a:prstGeom prst="line">
            <a:avLst/>
          </a:prstGeom>
          <a:ln w="76200" cmpd="sng">
            <a:solidFill>
              <a:srgbClr val="FF66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2" name="Straight Connector 211"/>
          <p:cNvCxnSpPr/>
          <p:nvPr/>
        </p:nvCxnSpPr>
        <p:spPr>
          <a:xfrm flipH="1" flipV="1">
            <a:off x="6621973" y="2064974"/>
            <a:ext cx="393556" cy="55670"/>
          </a:xfrm>
          <a:prstGeom prst="line">
            <a:avLst/>
          </a:prstGeom>
          <a:ln w="76200" cmpd="sng">
            <a:solidFill>
              <a:srgbClr val="FF66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6" name="Straight Connector 215"/>
          <p:cNvCxnSpPr/>
          <p:nvPr/>
        </p:nvCxnSpPr>
        <p:spPr>
          <a:xfrm flipH="1">
            <a:off x="5250460" y="2011047"/>
            <a:ext cx="453328" cy="35944"/>
          </a:xfrm>
          <a:prstGeom prst="line">
            <a:avLst/>
          </a:prstGeom>
          <a:ln w="76200" cmpd="sng">
            <a:solidFill>
              <a:srgbClr val="FF66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3" name="Straight Connector 172"/>
          <p:cNvCxnSpPr>
            <a:cxnSpLocks noChangeAspect="1"/>
          </p:cNvCxnSpPr>
          <p:nvPr/>
        </p:nvCxnSpPr>
        <p:spPr>
          <a:xfrm flipH="1">
            <a:off x="7538718" y="3715030"/>
            <a:ext cx="480399" cy="714373"/>
          </a:xfrm>
          <a:prstGeom prst="line">
            <a:avLst/>
          </a:prstGeom>
          <a:ln w="76200" cmpd="sng">
            <a:solidFill>
              <a:srgbClr val="FF66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>
            <a:cxnSpLocks/>
          </p:cNvCxnSpPr>
          <p:nvPr/>
        </p:nvCxnSpPr>
        <p:spPr>
          <a:xfrm>
            <a:off x="5882788" y="401558"/>
            <a:ext cx="2026293" cy="3529973"/>
          </a:xfrm>
          <a:prstGeom prst="line">
            <a:avLst/>
          </a:prstGeom>
          <a:ln w="19050" cmpd="sng">
            <a:solidFill>
              <a:srgbClr val="7501A2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>
            <a:cxnSpLocks/>
          </p:cNvCxnSpPr>
          <p:nvPr/>
        </p:nvCxnSpPr>
        <p:spPr>
          <a:xfrm>
            <a:off x="7507558" y="121401"/>
            <a:ext cx="401523" cy="3800791"/>
          </a:xfrm>
          <a:prstGeom prst="line">
            <a:avLst/>
          </a:prstGeom>
          <a:ln w="19050" cmpd="sng">
            <a:solidFill>
              <a:srgbClr val="7501A2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>
            <a:cxnSpLocks/>
          </p:cNvCxnSpPr>
          <p:nvPr/>
        </p:nvCxnSpPr>
        <p:spPr>
          <a:xfrm>
            <a:off x="3464308" y="401558"/>
            <a:ext cx="4444773" cy="3529973"/>
          </a:xfrm>
          <a:prstGeom prst="line">
            <a:avLst/>
          </a:prstGeom>
          <a:ln w="19050" cmpd="sng">
            <a:solidFill>
              <a:srgbClr val="7501A2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/>
          <p:cNvCxnSpPr>
            <a:cxnSpLocks/>
          </p:cNvCxnSpPr>
          <p:nvPr/>
        </p:nvCxnSpPr>
        <p:spPr>
          <a:xfrm>
            <a:off x="775034" y="1634247"/>
            <a:ext cx="7143385" cy="2325300"/>
          </a:xfrm>
          <a:prstGeom prst="line">
            <a:avLst/>
          </a:prstGeom>
          <a:ln w="19050" cmpd="sng">
            <a:solidFill>
              <a:srgbClr val="7501A2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/>
          <p:cNvCxnSpPr>
            <a:cxnSpLocks/>
          </p:cNvCxnSpPr>
          <p:nvPr/>
        </p:nvCxnSpPr>
        <p:spPr>
          <a:xfrm flipV="1">
            <a:off x="0" y="3940869"/>
            <a:ext cx="7890406" cy="296010"/>
          </a:xfrm>
          <a:prstGeom prst="line">
            <a:avLst/>
          </a:prstGeom>
          <a:ln w="19050" cmpd="sng">
            <a:solidFill>
              <a:srgbClr val="7501A2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4" name="TextBox 213"/>
          <p:cNvSpPr txBox="1"/>
          <p:nvPr/>
        </p:nvSpPr>
        <p:spPr>
          <a:xfrm>
            <a:off x="1457973" y="5822556"/>
            <a:ext cx="69972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Secondary Electrons from Start Foils possible, but Low Probability;</a:t>
            </a:r>
          </a:p>
          <a:p>
            <a:r>
              <a:rPr lang="en-US" dirty="0" smtClean="0"/>
              <a:t>Start Electron present identifies entrance aperture</a:t>
            </a:r>
            <a:endParaRPr lang="en-US" dirty="0"/>
          </a:p>
        </p:txBody>
      </p:sp>
      <p:cxnSp>
        <p:nvCxnSpPr>
          <p:cNvPr id="263" name="Straight Connector 262"/>
          <p:cNvCxnSpPr>
            <a:cxnSpLocks noChangeAspect="1"/>
          </p:cNvCxnSpPr>
          <p:nvPr/>
        </p:nvCxnSpPr>
        <p:spPr>
          <a:xfrm flipH="1">
            <a:off x="1675041" y="5006432"/>
            <a:ext cx="5630735" cy="0"/>
          </a:xfrm>
          <a:prstGeom prst="line">
            <a:avLst/>
          </a:prstGeom>
          <a:ln w="76200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4" name="Straight Connector 263"/>
          <p:cNvCxnSpPr>
            <a:cxnSpLocks noChangeAspect="1"/>
          </p:cNvCxnSpPr>
          <p:nvPr/>
        </p:nvCxnSpPr>
        <p:spPr>
          <a:xfrm flipH="1">
            <a:off x="1678870" y="5008357"/>
            <a:ext cx="624647" cy="0"/>
          </a:xfrm>
          <a:prstGeom prst="line">
            <a:avLst/>
          </a:prstGeom>
          <a:ln w="762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5" name="Straight Connector 264"/>
          <p:cNvCxnSpPr>
            <a:cxnSpLocks noChangeAspect="1"/>
          </p:cNvCxnSpPr>
          <p:nvPr/>
        </p:nvCxnSpPr>
        <p:spPr>
          <a:xfrm flipH="1">
            <a:off x="2515634" y="5006432"/>
            <a:ext cx="314330" cy="0"/>
          </a:xfrm>
          <a:prstGeom prst="line">
            <a:avLst/>
          </a:prstGeom>
          <a:ln w="762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6" name="Straight Connector 265"/>
          <p:cNvCxnSpPr>
            <a:cxnSpLocks noChangeAspect="1"/>
          </p:cNvCxnSpPr>
          <p:nvPr/>
        </p:nvCxnSpPr>
        <p:spPr>
          <a:xfrm flipH="1">
            <a:off x="3181927" y="5008357"/>
            <a:ext cx="1346280" cy="0"/>
          </a:xfrm>
          <a:prstGeom prst="line">
            <a:avLst/>
          </a:prstGeom>
          <a:ln w="762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7" name="Straight Connector 266"/>
          <p:cNvCxnSpPr>
            <a:cxnSpLocks noChangeAspect="1"/>
          </p:cNvCxnSpPr>
          <p:nvPr/>
        </p:nvCxnSpPr>
        <p:spPr>
          <a:xfrm flipH="1">
            <a:off x="4829812" y="5007605"/>
            <a:ext cx="720754" cy="0"/>
          </a:xfrm>
          <a:prstGeom prst="line">
            <a:avLst/>
          </a:prstGeom>
          <a:ln w="762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8" name="Straight Connector 267"/>
          <p:cNvCxnSpPr>
            <a:cxnSpLocks noChangeAspect="1"/>
          </p:cNvCxnSpPr>
          <p:nvPr/>
        </p:nvCxnSpPr>
        <p:spPr>
          <a:xfrm flipH="1">
            <a:off x="5849010" y="5006432"/>
            <a:ext cx="378369" cy="0"/>
          </a:xfrm>
          <a:prstGeom prst="line">
            <a:avLst/>
          </a:prstGeom>
          <a:ln w="762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9" name="Straight Connector 268"/>
          <p:cNvCxnSpPr>
            <a:cxnSpLocks noChangeAspect="1"/>
          </p:cNvCxnSpPr>
          <p:nvPr/>
        </p:nvCxnSpPr>
        <p:spPr>
          <a:xfrm flipH="1">
            <a:off x="6536197" y="5006671"/>
            <a:ext cx="348079" cy="0"/>
          </a:xfrm>
          <a:prstGeom prst="line">
            <a:avLst/>
          </a:prstGeom>
          <a:ln w="762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0" name="Straight Connector 269"/>
          <p:cNvCxnSpPr>
            <a:cxnSpLocks noChangeAspect="1"/>
          </p:cNvCxnSpPr>
          <p:nvPr/>
        </p:nvCxnSpPr>
        <p:spPr>
          <a:xfrm flipH="1">
            <a:off x="7180159" y="5002351"/>
            <a:ext cx="125618" cy="0"/>
          </a:xfrm>
          <a:prstGeom prst="line">
            <a:avLst/>
          </a:prstGeom>
          <a:ln w="762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8" name="Title 2"/>
          <p:cNvSpPr>
            <a:spLocks noGrp="1"/>
          </p:cNvSpPr>
          <p:nvPr>
            <p:ph type="title"/>
          </p:nvPr>
        </p:nvSpPr>
        <p:spPr>
          <a:xfrm>
            <a:off x="655866" y="175761"/>
            <a:ext cx="7199939" cy="675511"/>
          </a:xfrm>
        </p:spPr>
        <p:txBody>
          <a:bodyPr/>
          <a:lstStyle/>
          <a:p>
            <a:r>
              <a:rPr lang="en-US" dirty="0" smtClean="0"/>
              <a:t>Energetic Electron Measurement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5594492" y="4108963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?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6204442" y="4121284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?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06" name="TextBox 105"/>
          <p:cNvSpPr txBox="1"/>
          <p:nvPr/>
        </p:nvSpPr>
        <p:spPr>
          <a:xfrm>
            <a:off x="6914111" y="4111946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?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08" name="TextBox 107"/>
          <p:cNvSpPr txBox="1"/>
          <p:nvPr/>
        </p:nvSpPr>
        <p:spPr>
          <a:xfrm>
            <a:off x="4383579" y="4149300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?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1918411" y="4214671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?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4837515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3-10-08 at 8.14.54 PM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31" y="984430"/>
            <a:ext cx="8774875" cy="4241631"/>
          </a:xfrm>
          <a:prstGeom prst="rect">
            <a:avLst/>
          </a:prstGeom>
        </p:spPr>
      </p:pic>
      <p:pic>
        <p:nvPicPr>
          <p:cNvPr id="6" name="Picture 5" descr="7464-0000-09b.jpg.jpeg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59" t="57517" r="27619" b="35675"/>
          <a:stretch/>
        </p:blipFill>
        <p:spPr>
          <a:xfrm>
            <a:off x="890236" y="4627920"/>
            <a:ext cx="6536838" cy="845306"/>
          </a:xfrm>
          <a:prstGeom prst="rect">
            <a:avLst/>
          </a:prstGeom>
        </p:spPr>
      </p:pic>
      <p:pic>
        <p:nvPicPr>
          <p:cNvPr id="8" name="Picture 7" descr="Screen Shot 2013-10-08 at 8.27.45 PM.pn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7090" y="2499572"/>
            <a:ext cx="2956415" cy="2875556"/>
          </a:xfrm>
          <a:prstGeom prst="rect">
            <a:avLst/>
          </a:prstGeom>
        </p:spPr>
      </p:pic>
      <p:sp>
        <p:nvSpPr>
          <p:cNvPr id="10" name="Arc 9"/>
          <p:cNvSpPr>
            <a:spLocks noChangeAspect="1"/>
          </p:cNvSpPr>
          <p:nvPr/>
        </p:nvSpPr>
        <p:spPr>
          <a:xfrm>
            <a:off x="1352292" y="2363858"/>
            <a:ext cx="9274148" cy="7593800"/>
          </a:xfrm>
          <a:prstGeom prst="arc">
            <a:avLst>
              <a:gd name="adj1" fmla="val 11997581"/>
              <a:gd name="adj2" fmla="val 12081102"/>
            </a:avLst>
          </a:prstGeom>
          <a:ln w="571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</a:endParaRPr>
          </a:p>
        </p:txBody>
      </p:sp>
      <p:cxnSp>
        <p:nvCxnSpPr>
          <p:cNvPr id="11" name="Straight Connector 10"/>
          <p:cNvCxnSpPr>
            <a:cxnSpLocks noChangeAspect="1"/>
          </p:cNvCxnSpPr>
          <p:nvPr/>
        </p:nvCxnSpPr>
        <p:spPr>
          <a:xfrm flipH="1">
            <a:off x="1759177" y="4619336"/>
            <a:ext cx="209075" cy="0"/>
          </a:xfrm>
          <a:prstGeom prst="line">
            <a:avLst/>
          </a:prstGeom>
          <a:ln w="571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7251386" y="3411441"/>
            <a:ext cx="816250" cy="1180637"/>
          </a:xfrm>
          <a:prstGeom prst="line">
            <a:avLst/>
          </a:prstGeom>
          <a:ln w="28575" cmpd="sng">
            <a:solidFill>
              <a:srgbClr val="000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cxnSpLocks noChangeAspect="1"/>
          </p:cNvCxnSpPr>
          <p:nvPr/>
        </p:nvCxnSpPr>
        <p:spPr>
          <a:xfrm flipH="1">
            <a:off x="8067636" y="2762364"/>
            <a:ext cx="0" cy="621470"/>
          </a:xfrm>
          <a:prstGeom prst="line">
            <a:avLst/>
          </a:prstGeom>
          <a:ln w="571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cxnSpLocks noChangeAspect="1"/>
          </p:cNvCxnSpPr>
          <p:nvPr/>
        </p:nvCxnSpPr>
        <p:spPr>
          <a:xfrm flipH="1">
            <a:off x="1683622" y="5180092"/>
            <a:ext cx="5630735" cy="0"/>
          </a:xfrm>
          <a:prstGeom prst="line">
            <a:avLst/>
          </a:prstGeom>
          <a:ln w="571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Picture 17" descr="7464-0000-09b.jpg.jpeg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59" t="64204" r="20596" b="33844"/>
          <a:stretch/>
        </p:blipFill>
        <p:spPr>
          <a:xfrm>
            <a:off x="890236" y="5456064"/>
            <a:ext cx="7377410" cy="180549"/>
          </a:xfrm>
          <a:prstGeom prst="rect">
            <a:avLst/>
          </a:prstGeom>
        </p:spPr>
      </p:pic>
      <p:cxnSp>
        <p:nvCxnSpPr>
          <p:cNvPr id="16" name="Straight Connector 15"/>
          <p:cNvCxnSpPr>
            <a:cxnSpLocks noChangeAspect="1"/>
          </p:cNvCxnSpPr>
          <p:nvPr/>
        </p:nvCxnSpPr>
        <p:spPr>
          <a:xfrm flipH="1">
            <a:off x="1704612" y="5498311"/>
            <a:ext cx="5630735" cy="0"/>
          </a:xfrm>
          <a:prstGeom prst="line">
            <a:avLst/>
          </a:prstGeom>
          <a:ln w="571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8095047" y="2571315"/>
            <a:ext cx="539558" cy="821656"/>
          </a:xfrm>
          <a:prstGeom prst="line">
            <a:avLst/>
          </a:prstGeom>
          <a:ln w="127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cxnSpLocks noChangeAspect="1"/>
          </p:cNvCxnSpPr>
          <p:nvPr/>
        </p:nvCxnSpPr>
        <p:spPr>
          <a:xfrm>
            <a:off x="915979" y="4495966"/>
            <a:ext cx="0" cy="554607"/>
          </a:xfrm>
          <a:prstGeom prst="line">
            <a:avLst/>
          </a:prstGeom>
          <a:ln w="127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cxnSpLocks noChangeAspect="1"/>
          </p:cNvCxnSpPr>
          <p:nvPr/>
        </p:nvCxnSpPr>
        <p:spPr>
          <a:xfrm flipH="1">
            <a:off x="7599576" y="3772090"/>
            <a:ext cx="481649" cy="717525"/>
          </a:xfrm>
          <a:prstGeom prst="line">
            <a:avLst/>
          </a:prstGeom>
          <a:ln w="76200" cmpd="sng"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>
            <a:cxnSpLocks noChangeAspect="1"/>
          </p:cNvCxnSpPr>
          <p:nvPr/>
        </p:nvCxnSpPr>
        <p:spPr>
          <a:xfrm flipH="1">
            <a:off x="7872659" y="3765550"/>
            <a:ext cx="315777" cy="471328"/>
          </a:xfrm>
          <a:prstGeom prst="line">
            <a:avLst/>
          </a:prstGeom>
          <a:ln w="76200" cmpd="sng"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Arc 33"/>
          <p:cNvSpPr>
            <a:spLocks noChangeAspect="1"/>
          </p:cNvSpPr>
          <p:nvPr/>
        </p:nvSpPr>
        <p:spPr>
          <a:xfrm>
            <a:off x="1352292" y="2363858"/>
            <a:ext cx="9274148" cy="7593800"/>
          </a:xfrm>
          <a:prstGeom prst="arc">
            <a:avLst>
              <a:gd name="adj1" fmla="val 17926997"/>
              <a:gd name="adj2" fmla="val 18106213"/>
            </a:avLst>
          </a:prstGeom>
          <a:ln w="571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36" name="Arc 35"/>
          <p:cNvSpPr>
            <a:spLocks noChangeAspect="1"/>
          </p:cNvSpPr>
          <p:nvPr/>
        </p:nvSpPr>
        <p:spPr>
          <a:xfrm>
            <a:off x="1352292" y="2363858"/>
            <a:ext cx="9274148" cy="7593800"/>
          </a:xfrm>
          <a:prstGeom prst="arc">
            <a:avLst>
              <a:gd name="adj1" fmla="val 12504014"/>
              <a:gd name="adj2" fmla="val 13985985"/>
            </a:avLst>
          </a:prstGeom>
          <a:ln w="571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37" name="Arc 36"/>
          <p:cNvSpPr>
            <a:spLocks noChangeAspect="1"/>
          </p:cNvSpPr>
          <p:nvPr/>
        </p:nvSpPr>
        <p:spPr>
          <a:xfrm>
            <a:off x="1352292" y="2363858"/>
            <a:ext cx="9274148" cy="7593800"/>
          </a:xfrm>
          <a:prstGeom prst="arc">
            <a:avLst>
              <a:gd name="adj1" fmla="val 16349063"/>
              <a:gd name="adj2" fmla="val 16805627"/>
            </a:avLst>
          </a:prstGeom>
          <a:ln w="571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38" name="Arc 37"/>
          <p:cNvSpPr>
            <a:spLocks noChangeAspect="1"/>
          </p:cNvSpPr>
          <p:nvPr/>
        </p:nvSpPr>
        <p:spPr>
          <a:xfrm>
            <a:off x="1352292" y="2363858"/>
            <a:ext cx="9274148" cy="7593800"/>
          </a:xfrm>
          <a:prstGeom prst="arc">
            <a:avLst>
              <a:gd name="adj1" fmla="val 15502330"/>
              <a:gd name="adj2" fmla="val 15701367"/>
            </a:avLst>
          </a:prstGeom>
          <a:ln w="571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39" name="Arc 38"/>
          <p:cNvSpPr>
            <a:spLocks noChangeAspect="1"/>
          </p:cNvSpPr>
          <p:nvPr/>
        </p:nvSpPr>
        <p:spPr>
          <a:xfrm>
            <a:off x="1352292" y="2363858"/>
            <a:ext cx="9274148" cy="7593800"/>
          </a:xfrm>
          <a:prstGeom prst="arc">
            <a:avLst>
              <a:gd name="adj1" fmla="val 14575102"/>
              <a:gd name="adj2" fmla="val 14727832"/>
            </a:avLst>
          </a:prstGeom>
          <a:ln w="571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40" name="Arc 39"/>
          <p:cNvSpPr>
            <a:spLocks noChangeAspect="1"/>
          </p:cNvSpPr>
          <p:nvPr/>
        </p:nvSpPr>
        <p:spPr>
          <a:xfrm>
            <a:off x="1352292" y="2363858"/>
            <a:ext cx="9274148" cy="7593800"/>
          </a:xfrm>
          <a:prstGeom prst="arc">
            <a:avLst>
              <a:gd name="adj1" fmla="val 12103761"/>
              <a:gd name="adj2" fmla="val 17977547"/>
            </a:avLst>
          </a:prstGeom>
          <a:ln w="28575" cmpd="sng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</a:endParaRPr>
          </a:p>
        </p:txBody>
      </p:sp>
      <p:cxnSp>
        <p:nvCxnSpPr>
          <p:cNvPr id="42" name="Straight Connector 41"/>
          <p:cNvCxnSpPr>
            <a:cxnSpLocks noChangeAspect="1"/>
          </p:cNvCxnSpPr>
          <p:nvPr/>
        </p:nvCxnSpPr>
        <p:spPr>
          <a:xfrm flipH="1">
            <a:off x="2397577" y="4619336"/>
            <a:ext cx="531319" cy="0"/>
          </a:xfrm>
          <a:prstGeom prst="line">
            <a:avLst/>
          </a:prstGeom>
          <a:ln w="571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>
            <a:cxnSpLocks noChangeAspect="1"/>
          </p:cNvCxnSpPr>
          <p:nvPr/>
        </p:nvCxnSpPr>
        <p:spPr>
          <a:xfrm flipH="1">
            <a:off x="3460983" y="4618976"/>
            <a:ext cx="936958" cy="0"/>
          </a:xfrm>
          <a:prstGeom prst="line">
            <a:avLst/>
          </a:prstGeom>
          <a:ln w="571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>
            <a:cxnSpLocks noChangeAspect="1"/>
          </p:cNvCxnSpPr>
          <p:nvPr/>
        </p:nvCxnSpPr>
        <p:spPr>
          <a:xfrm flipH="1">
            <a:off x="4661722" y="4612742"/>
            <a:ext cx="917142" cy="0"/>
          </a:xfrm>
          <a:prstGeom prst="line">
            <a:avLst/>
          </a:prstGeom>
          <a:ln w="571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>
            <a:cxnSpLocks noChangeAspect="1"/>
          </p:cNvCxnSpPr>
          <p:nvPr/>
        </p:nvCxnSpPr>
        <p:spPr>
          <a:xfrm flipH="1">
            <a:off x="5831253" y="4612742"/>
            <a:ext cx="476327" cy="0"/>
          </a:xfrm>
          <a:prstGeom prst="line">
            <a:avLst/>
          </a:prstGeom>
          <a:ln w="571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>
            <a:cxnSpLocks noChangeAspect="1"/>
          </p:cNvCxnSpPr>
          <p:nvPr/>
        </p:nvCxnSpPr>
        <p:spPr>
          <a:xfrm flipH="1">
            <a:off x="6536196" y="4606148"/>
            <a:ext cx="424365" cy="0"/>
          </a:xfrm>
          <a:prstGeom prst="line">
            <a:avLst/>
          </a:prstGeom>
          <a:ln w="571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>
            <a:cxnSpLocks noChangeAspect="1"/>
          </p:cNvCxnSpPr>
          <p:nvPr/>
        </p:nvCxnSpPr>
        <p:spPr>
          <a:xfrm flipH="1">
            <a:off x="7180159" y="4606148"/>
            <a:ext cx="91084" cy="0"/>
          </a:xfrm>
          <a:prstGeom prst="line">
            <a:avLst/>
          </a:prstGeom>
          <a:ln w="571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>
            <a:cxnSpLocks noChangeAspect="1"/>
          </p:cNvCxnSpPr>
          <p:nvPr/>
        </p:nvCxnSpPr>
        <p:spPr>
          <a:xfrm flipH="1">
            <a:off x="1939667" y="4606729"/>
            <a:ext cx="5230978" cy="0"/>
          </a:xfrm>
          <a:prstGeom prst="line">
            <a:avLst/>
          </a:prstGeom>
          <a:ln w="28575" cmpd="sng">
            <a:solidFill>
              <a:srgbClr val="000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Arc 50"/>
          <p:cNvSpPr>
            <a:spLocks noChangeAspect="1"/>
          </p:cNvSpPr>
          <p:nvPr/>
        </p:nvSpPr>
        <p:spPr>
          <a:xfrm>
            <a:off x="1302234" y="2343855"/>
            <a:ext cx="9274148" cy="7593800"/>
          </a:xfrm>
          <a:prstGeom prst="arc">
            <a:avLst>
              <a:gd name="adj1" fmla="val 17356730"/>
              <a:gd name="adj2" fmla="val 17619220"/>
            </a:avLst>
          </a:prstGeom>
          <a:ln w="571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</a:endParaRPr>
          </a:p>
        </p:txBody>
      </p:sp>
      <p:cxnSp>
        <p:nvCxnSpPr>
          <p:cNvPr id="52" name="Straight Connector 51"/>
          <p:cNvCxnSpPr>
            <a:cxnSpLocks noChangeAspect="1"/>
          </p:cNvCxnSpPr>
          <p:nvPr/>
        </p:nvCxnSpPr>
        <p:spPr>
          <a:xfrm flipH="1">
            <a:off x="7022487" y="2268420"/>
            <a:ext cx="687230" cy="2523849"/>
          </a:xfrm>
          <a:prstGeom prst="line">
            <a:avLst/>
          </a:prstGeom>
          <a:ln w="12700" cmpd="sng">
            <a:solidFill>
              <a:srgbClr val="0000FF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>
            <a:cxnSpLocks noChangeAspect="1"/>
          </p:cNvCxnSpPr>
          <p:nvPr/>
        </p:nvCxnSpPr>
        <p:spPr>
          <a:xfrm flipH="1">
            <a:off x="6400051" y="2075216"/>
            <a:ext cx="421806" cy="2712153"/>
          </a:xfrm>
          <a:prstGeom prst="line">
            <a:avLst/>
          </a:prstGeom>
          <a:ln w="12700" cmpd="sng">
            <a:solidFill>
              <a:srgbClr val="0000FF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>
            <a:cxnSpLocks noChangeAspect="1"/>
          </p:cNvCxnSpPr>
          <p:nvPr/>
        </p:nvCxnSpPr>
        <p:spPr>
          <a:xfrm>
            <a:off x="5500256" y="2075216"/>
            <a:ext cx="209474" cy="2752428"/>
          </a:xfrm>
          <a:prstGeom prst="line">
            <a:avLst/>
          </a:prstGeom>
          <a:ln w="12700" cmpd="sng">
            <a:solidFill>
              <a:srgbClr val="0000FF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>
            <a:cxnSpLocks noChangeAspect="1"/>
          </p:cNvCxnSpPr>
          <p:nvPr/>
        </p:nvCxnSpPr>
        <p:spPr>
          <a:xfrm>
            <a:off x="3538785" y="2543479"/>
            <a:ext cx="1101817" cy="2267992"/>
          </a:xfrm>
          <a:prstGeom prst="line">
            <a:avLst/>
          </a:prstGeom>
          <a:ln w="12700" cmpd="sng">
            <a:solidFill>
              <a:srgbClr val="0000FF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>
            <a:cxnSpLocks noChangeAspect="1"/>
          </p:cNvCxnSpPr>
          <p:nvPr/>
        </p:nvCxnSpPr>
        <p:spPr>
          <a:xfrm>
            <a:off x="1566468" y="4203178"/>
            <a:ext cx="873690" cy="614397"/>
          </a:xfrm>
          <a:prstGeom prst="line">
            <a:avLst/>
          </a:prstGeom>
          <a:ln w="12700" cmpd="sng">
            <a:solidFill>
              <a:srgbClr val="0000FF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>
            <a:cxnSpLocks noChangeAspect="1"/>
          </p:cNvCxnSpPr>
          <p:nvPr/>
        </p:nvCxnSpPr>
        <p:spPr>
          <a:xfrm flipH="1">
            <a:off x="6947896" y="2270228"/>
            <a:ext cx="687230" cy="2523849"/>
          </a:xfrm>
          <a:prstGeom prst="line">
            <a:avLst/>
          </a:prstGeom>
          <a:ln w="12700" cmpd="sng">
            <a:solidFill>
              <a:srgbClr val="0000FF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>
            <a:cxnSpLocks noChangeAspect="1"/>
          </p:cNvCxnSpPr>
          <p:nvPr/>
        </p:nvCxnSpPr>
        <p:spPr>
          <a:xfrm flipH="1">
            <a:off x="7089968" y="2309688"/>
            <a:ext cx="685625" cy="2517956"/>
          </a:xfrm>
          <a:prstGeom prst="line">
            <a:avLst/>
          </a:prstGeom>
          <a:ln w="12700" cmpd="sng">
            <a:solidFill>
              <a:srgbClr val="0000FF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>
            <a:cxnSpLocks noChangeAspect="1"/>
          </p:cNvCxnSpPr>
          <p:nvPr/>
        </p:nvCxnSpPr>
        <p:spPr>
          <a:xfrm flipH="1">
            <a:off x="6319141" y="2100608"/>
            <a:ext cx="424121" cy="2727036"/>
          </a:xfrm>
          <a:prstGeom prst="line">
            <a:avLst/>
          </a:prstGeom>
          <a:ln w="12700" cmpd="sng">
            <a:solidFill>
              <a:srgbClr val="0000FF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>
            <a:cxnSpLocks noChangeAspect="1"/>
          </p:cNvCxnSpPr>
          <p:nvPr/>
        </p:nvCxnSpPr>
        <p:spPr>
          <a:xfrm flipH="1">
            <a:off x="6478058" y="2156174"/>
            <a:ext cx="409977" cy="2636095"/>
          </a:xfrm>
          <a:prstGeom prst="line">
            <a:avLst/>
          </a:prstGeom>
          <a:ln w="12700" cmpd="sng">
            <a:solidFill>
              <a:srgbClr val="0000FF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>
            <a:cxnSpLocks noChangeAspect="1"/>
          </p:cNvCxnSpPr>
          <p:nvPr/>
        </p:nvCxnSpPr>
        <p:spPr>
          <a:xfrm>
            <a:off x="5422152" y="2046991"/>
            <a:ext cx="208446" cy="2738918"/>
          </a:xfrm>
          <a:prstGeom prst="line">
            <a:avLst/>
          </a:prstGeom>
          <a:ln w="12700" cmpd="sng">
            <a:solidFill>
              <a:srgbClr val="0000FF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>
            <a:cxnSpLocks noChangeAspect="1"/>
          </p:cNvCxnSpPr>
          <p:nvPr/>
        </p:nvCxnSpPr>
        <p:spPr>
          <a:xfrm>
            <a:off x="5581365" y="2069853"/>
            <a:ext cx="208361" cy="2737811"/>
          </a:xfrm>
          <a:prstGeom prst="line">
            <a:avLst/>
          </a:prstGeom>
          <a:ln w="12700" cmpd="sng">
            <a:solidFill>
              <a:srgbClr val="0000FF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>
            <a:cxnSpLocks noChangeAspect="1"/>
          </p:cNvCxnSpPr>
          <p:nvPr/>
        </p:nvCxnSpPr>
        <p:spPr>
          <a:xfrm>
            <a:off x="3460983" y="2568871"/>
            <a:ext cx="1089713" cy="2243077"/>
          </a:xfrm>
          <a:prstGeom prst="line">
            <a:avLst/>
          </a:prstGeom>
          <a:ln w="12700" cmpd="sng">
            <a:solidFill>
              <a:srgbClr val="0000FF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>
            <a:cxnSpLocks noChangeAspect="1"/>
          </p:cNvCxnSpPr>
          <p:nvPr/>
        </p:nvCxnSpPr>
        <p:spPr>
          <a:xfrm>
            <a:off x="3611805" y="2521243"/>
            <a:ext cx="1104436" cy="2273383"/>
          </a:xfrm>
          <a:prstGeom prst="line">
            <a:avLst/>
          </a:prstGeom>
          <a:ln w="12700" cmpd="sng">
            <a:solidFill>
              <a:srgbClr val="0000FF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>
            <a:cxnSpLocks noChangeAspect="1"/>
          </p:cNvCxnSpPr>
          <p:nvPr/>
        </p:nvCxnSpPr>
        <p:spPr>
          <a:xfrm>
            <a:off x="1536294" y="4276198"/>
            <a:ext cx="769854" cy="541377"/>
          </a:xfrm>
          <a:prstGeom prst="line">
            <a:avLst/>
          </a:prstGeom>
          <a:ln w="12700" cmpd="sng">
            <a:solidFill>
              <a:srgbClr val="0000FF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>
            <a:cxnSpLocks noChangeAspect="1"/>
          </p:cNvCxnSpPr>
          <p:nvPr/>
        </p:nvCxnSpPr>
        <p:spPr>
          <a:xfrm>
            <a:off x="1625190" y="4142830"/>
            <a:ext cx="951505" cy="669118"/>
          </a:xfrm>
          <a:prstGeom prst="line">
            <a:avLst/>
          </a:prstGeom>
          <a:ln w="12700" cmpd="sng">
            <a:solidFill>
              <a:srgbClr val="0000FF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39" name="Group 238"/>
          <p:cNvGrpSpPr/>
          <p:nvPr/>
        </p:nvGrpSpPr>
        <p:grpSpPr>
          <a:xfrm>
            <a:off x="1064688" y="2069853"/>
            <a:ext cx="9709920" cy="8404263"/>
            <a:chOff x="1072777" y="2069853"/>
            <a:chExt cx="9709920" cy="8404263"/>
          </a:xfrm>
        </p:grpSpPr>
        <p:sp>
          <p:nvSpPr>
            <p:cNvPr id="12" name="Arc 11"/>
            <p:cNvSpPr>
              <a:spLocks noChangeAspect="1"/>
            </p:cNvSpPr>
            <p:nvPr/>
          </p:nvSpPr>
          <p:spPr>
            <a:xfrm>
              <a:off x="1072777" y="2069853"/>
              <a:ext cx="9709920" cy="8404263"/>
            </a:xfrm>
            <a:prstGeom prst="arc">
              <a:avLst>
                <a:gd name="adj1" fmla="val 12631404"/>
                <a:gd name="adj2" fmla="val 18000209"/>
              </a:avLst>
            </a:prstGeom>
            <a:ln w="5715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tx1"/>
                  </a:solidFill>
                </a:ln>
              </a:endParaRPr>
            </a:p>
          </p:txBody>
        </p:sp>
        <p:cxnSp>
          <p:nvCxnSpPr>
            <p:cNvPr id="82" name="Straight Connector 81"/>
            <p:cNvCxnSpPr>
              <a:cxnSpLocks noChangeAspect="1"/>
              <a:stCxn id="12" idx="0"/>
            </p:cNvCxnSpPr>
            <p:nvPr/>
          </p:nvCxnSpPr>
          <p:spPr>
            <a:xfrm flipH="1">
              <a:off x="1438711" y="3906252"/>
              <a:ext cx="476558" cy="632336"/>
            </a:xfrm>
            <a:prstGeom prst="line">
              <a:avLst/>
            </a:prstGeom>
            <a:ln w="57150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1" name="Group 70"/>
          <p:cNvGrpSpPr/>
          <p:nvPr/>
        </p:nvGrpSpPr>
        <p:grpSpPr>
          <a:xfrm>
            <a:off x="3068765" y="2404033"/>
            <a:ext cx="4547101" cy="2390593"/>
            <a:chOff x="3068765" y="2404033"/>
            <a:chExt cx="4547101" cy="2390593"/>
          </a:xfrm>
        </p:grpSpPr>
        <p:grpSp>
          <p:nvGrpSpPr>
            <p:cNvPr id="73" name="Group 72"/>
            <p:cNvGrpSpPr/>
            <p:nvPr/>
          </p:nvGrpSpPr>
          <p:grpSpPr>
            <a:xfrm>
              <a:off x="3068765" y="2404033"/>
              <a:ext cx="4547101" cy="2390593"/>
              <a:chOff x="3068765" y="2404033"/>
              <a:chExt cx="4547101" cy="2390593"/>
            </a:xfrm>
          </p:grpSpPr>
          <p:grpSp>
            <p:nvGrpSpPr>
              <p:cNvPr id="76" name="Group 75"/>
              <p:cNvGrpSpPr/>
              <p:nvPr/>
            </p:nvGrpSpPr>
            <p:grpSpPr>
              <a:xfrm>
                <a:off x="3068765" y="2404033"/>
                <a:ext cx="4547101" cy="2390593"/>
                <a:chOff x="3068765" y="2404033"/>
                <a:chExt cx="4547101" cy="2390593"/>
              </a:xfrm>
            </p:grpSpPr>
            <p:cxnSp>
              <p:nvCxnSpPr>
                <p:cNvPr id="79" name="Straight Connector 78"/>
                <p:cNvCxnSpPr>
                  <a:cxnSpLocks noChangeAspect="1"/>
                </p:cNvCxnSpPr>
                <p:nvPr/>
              </p:nvCxnSpPr>
              <p:spPr>
                <a:xfrm flipH="1">
                  <a:off x="3068765" y="2447455"/>
                  <a:ext cx="1605658" cy="2347171"/>
                </a:xfrm>
                <a:prstGeom prst="line">
                  <a:avLst/>
                </a:prstGeom>
                <a:ln w="12700" cmpd="sng">
                  <a:solidFill>
                    <a:srgbClr val="008000"/>
                  </a:solidFill>
                  <a:prstDash val="soli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80" name="Group 79"/>
                <p:cNvGrpSpPr/>
                <p:nvPr/>
              </p:nvGrpSpPr>
              <p:grpSpPr>
                <a:xfrm>
                  <a:off x="4643463" y="2404033"/>
                  <a:ext cx="2972403" cy="1885297"/>
                  <a:chOff x="4643463" y="2404033"/>
                  <a:chExt cx="2972403" cy="1885297"/>
                </a:xfrm>
              </p:grpSpPr>
              <p:cxnSp>
                <p:nvCxnSpPr>
                  <p:cNvPr id="81" name="Straight Connector 80"/>
                  <p:cNvCxnSpPr>
                    <a:cxnSpLocks noChangeAspect="1"/>
                  </p:cNvCxnSpPr>
                  <p:nvPr/>
                </p:nvCxnSpPr>
                <p:spPr>
                  <a:xfrm flipH="1" flipV="1">
                    <a:off x="4829812" y="2423155"/>
                    <a:ext cx="2786054" cy="1866175"/>
                  </a:xfrm>
                  <a:prstGeom prst="line">
                    <a:avLst/>
                  </a:prstGeom>
                  <a:ln w="12700" cmpd="sng">
                    <a:solidFill>
                      <a:srgbClr val="008000"/>
                    </a:solidFill>
                    <a:prstDash val="solid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83" name="Arc 82"/>
                  <p:cNvSpPr/>
                  <p:nvPr/>
                </p:nvSpPr>
                <p:spPr>
                  <a:xfrm>
                    <a:off x="4643463" y="2404033"/>
                    <a:ext cx="244813" cy="262792"/>
                  </a:xfrm>
                  <a:prstGeom prst="arc">
                    <a:avLst>
                      <a:gd name="adj1" fmla="val 13247682"/>
                      <a:gd name="adj2" fmla="val 18037902"/>
                    </a:avLst>
                  </a:prstGeom>
                  <a:ln w="12700" cmpd="sng">
                    <a:solidFill>
                      <a:srgbClr val="008000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cxnSp>
            <p:nvCxnSpPr>
              <p:cNvPr id="78" name="Straight Connector 77"/>
              <p:cNvCxnSpPr>
                <a:cxnSpLocks noChangeAspect="1"/>
              </p:cNvCxnSpPr>
              <p:nvPr/>
            </p:nvCxnSpPr>
            <p:spPr>
              <a:xfrm flipH="1" flipV="1">
                <a:off x="5480115" y="2860230"/>
                <a:ext cx="85985" cy="57595"/>
              </a:xfrm>
              <a:prstGeom prst="line">
                <a:avLst/>
              </a:prstGeom>
              <a:ln w="12700" cmpd="sng">
                <a:solidFill>
                  <a:srgbClr val="008000"/>
                </a:solidFill>
                <a:prstDash val="solid"/>
                <a:headEnd type="none"/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4" name="Straight Connector 73"/>
            <p:cNvCxnSpPr>
              <a:cxnSpLocks noChangeAspect="1"/>
            </p:cNvCxnSpPr>
            <p:nvPr/>
          </p:nvCxnSpPr>
          <p:spPr>
            <a:xfrm flipH="1">
              <a:off x="3807256" y="3586196"/>
              <a:ext cx="88134" cy="128834"/>
            </a:xfrm>
            <a:prstGeom prst="line">
              <a:avLst/>
            </a:prstGeom>
            <a:ln w="12700" cmpd="sng">
              <a:solidFill>
                <a:srgbClr val="008000"/>
              </a:solidFill>
              <a:prstDash val="solid"/>
              <a:headEnd type="none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4" name="Group 83"/>
          <p:cNvGrpSpPr/>
          <p:nvPr/>
        </p:nvGrpSpPr>
        <p:grpSpPr>
          <a:xfrm>
            <a:off x="2898072" y="2448423"/>
            <a:ext cx="4630997" cy="2363525"/>
            <a:chOff x="3087282" y="2404033"/>
            <a:chExt cx="4630997" cy="2363525"/>
          </a:xfrm>
        </p:grpSpPr>
        <p:grpSp>
          <p:nvGrpSpPr>
            <p:cNvPr id="85" name="Group 84"/>
            <p:cNvGrpSpPr/>
            <p:nvPr/>
          </p:nvGrpSpPr>
          <p:grpSpPr>
            <a:xfrm>
              <a:off x="3087282" y="2404033"/>
              <a:ext cx="4630997" cy="2363525"/>
              <a:chOff x="3087282" y="2404033"/>
              <a:chExt cx="4630997" cy="2363525"/>
            </a:xfrm>
          </p:grpSpPr>
          <p:grpSp>
            <p:nvGrpSpPr>
              <p:cNvPr id="87" name="Group 86"/>
              <p:cNvGrpSpPr/>
              <p:nvPr/>
            </p:nvGrpSpPr>
            <p:grpSpPr>
              <a:xfrm>
                <a:off x="3087282" y="2404033"/>
                <a:ext cx="4630997" cy="2363525"/>
                <a:chOff x="3087282" y="2404033"/>
                <a:chExt cx="4630997" cy="2363525"/>
              </a:xfrm>
            </p:grpSpPr>
            <p:cxnSp>
              <p:nvCxnSpPr>
                <p:cNvPr id="89" name="Straight Connector 88"/>
                <p:cNvCxnSpPr>
                  <a:cxnSpLocks noChangeAspect="1"/>
                </p:cNvCxnSpPr>
                <p:nvPr/>
              </p:nvCxnSpPr>
              <p:spPr>
                <a:xfrm flipH="1">
                  <a:off x="3087282" y="2447455"/>
                  <a:ext cx="1587142" cy="2320103"/>
                </a:xfrm>
                <a:prstGeom prst="line">
                  <a:avLst/>
                </a:prstGeom>
                <a:ln w="12700" cmpd="sng">
                  <a:solidFill>
                    <a:srgbClr val="008000"/>
                  </a:solidFill>
                  <a:prstDash val="soli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90" name="Group 89"/>
                <p:cNvGrpSpPr/>
                <p:nvPr/>
              </p:nvGrpSpPr>
              <p:grpSpPr>
                <a:xfrm>
                  <a:off x="4643463" y="2404033"/>
                  <a:ext cx="3074816" cy="1953896"/>
                  <a:chOff x="4643463" y="2404033"/>
                  <a:chExt cx="3074816" cy="1953896"/>
                </a:xfrm>
              </p:grpSpPr>
              <p:cxnSp>
                <p:nvCxnSpPr>
                  <p:cNvPr id="91" name="Straight Connector 90"/>
                  <p:cNvCxnSpPr>
                    <a:cxnSpLocks noChangeAspect="1"/>
                  </p:cNvCxnSpPr>
                  <p:nvPr/>
                </p:nvCxnSpPr>
                <p:spPr>
                  <a:xfrm flipH="1" flipV="1">
                    <a:off x="4829812" y="2423157"/>
                    <a:ext cx="2888467" cy="1934772"/>
                  </a:xfrm>
                  <a:prstGeom prst="line">
                    <a:avLst/>
                  </a:prstGeom>
                  <a:ln w="12700" cmpd="sng">
                    <a:solidFill>
                      <a:srgbClr val="008000"/>
                    </a:solidFill>
                    <a:prstDash val="solid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92" name="Arc 91"/>
                  <p:cNvSpPr/>
                  <p:nvPr/>
                </p:nvSpPr>
                <p:spPr>
                  <a:xfrm>
                    <a:off x="4643463" y="2404033"/>
                    <a:ext cx="244813" cy="262792"/>
                  </a:xfrm>
                  <a:prstGeom prst="arc">
                    <a:avLst>
                      <a:gd name="adj1" fmla="val 13247682"/>
                      <a:gd name="adj2" fmla="val 18037902"/>
                    </a:avLst>
                  </a:prstGeom>
                  <a:ln w="12700" cmpd="sng">
                    <a:solidFill>
                      <a:srgbClr val="008000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cxnSp>
            <p:nvCxnSpPr>
              <p:cNvPr id="88" name="Straight Connector 87"/>
              <p:cNvCxnSpPr>
                <a:cxnSpLocks noChangeAspect="1"/>
              </p:cNvCxnSpPr>
              <p:nvPr/>
            </p:nvCxnSpPr>
            <p:spPr>
              <a:xfrm flipH="1" flipV="1">
                <a:off x="5480115" y="2860230"/>
                <a:ext cx="85985" cy="57595"/>
              </a:xfrm>
              <a:prstGeom prst="line">
                <a:avLst/>
              </a:prstGeom>
              <a:ln w="12700" cmpd="sng">
                <a:solidFill>
                  <a:srgbClr val="008000"/>
                </a:solidFill>
                <a:prstDash val="solid"/>
                <a:headEnd type="none"/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6" name="Straight Connector 85"/>
            <p:cNvCxnSpPr>
              <a:cxnSpLocks noChangeAspect="1"/>
            </p:cNvCxnSpPr>
            <p:nvPr/>
          </p:nvCxnSpPr>
          <p:spPr>
            <a:xfrm flipH="1">
              <a:off x="3807256" y="3586196"/>
              <a:ext cx="88134" cy="128834"/>
            </a:xfrm>
            <a:prstGeom prst="line">
              <a:avLst/>
            </a:prstGeom>
            <a:ln w="12700" cmpd="sng">
              <a:solidFill>
                <a:srgbClr val="008000"/>
              </a:solidFill>
              <a:prstDash val="solid"/>
              <a:headEnd type="none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4" name="Group 93"/>
          <p:cNvGrpSpPr/>
          <p:nvPr/>
        </p:nvGrpSpPr>
        <p:grpSpPr>
          <a:xfrm>
            <a:off x="3233841" y="2335765"/>
            <a:ext cx="4475876" cy="2476183"/>
            <a:chOff x="3010215" y="2404033"/>
            <a:chExt cx="4475876" cy="2476183"/>
          </a:xfrm>
        </p:grpSpPr>
        <p:grpSp>
          <p:nvGrpSpPr>
            <p:cNvPr id="95" name="Group 94"/>
            <p:cNvGrpSpPr/>
            <p:nvPr/>
          </p:nvGrpSpPr>
          <p:grpSpPr>
            <a:xfrm>
              <a:off x="3010215" y="2404033"/>
              <a:ext cx="4475876" cy="2476183"/>
              <a:chOff x="3010215" y="2404033"/>
              <a:chExt cx="4475876" cy="2476183"/>
            </a:xfrm>
          </p:grpSpPr>
          <p:grpSp>
            <p:nvGrpSpPr>
              <p:cNvPr id="97" name="Group 96"/>
              <p:cNvGrpSpPr/>
              <p:nvPr/>
            </p:nvGrpSpPr>
            <p:grpSpPr>
              <a:xfrm>
                <a:off x="3010215" y="2404033"/>
                <a:ext cx="4475876" cy="2476183"/>
                <a:chOff x="3010215" y="2404033"/>
                <a:chExt cx="4475876" cy="2476183"/>
              </a:xfrm>
            </p:grpSpPr>
            <p:cxnSp>
              <p:nvCxnSpPr>
                <p:cNvPr id="100" name="Straight Connector 99"/>
                <p:cNvCxnSpPr>
                  <a:cxnSpLocks noChangeAspect="1"/>
                </p:cNvCxnSpPr>
                <p:nvPr/>
              </p:nvCxnSpPr>
              <p:spPr>
                <a:xfrm flipH="1">
                  <a:off x="3010215" y="2447455"/>
                  <a:ext cx="1664209" cy="2432761"/>
                </a:xfrm>
                <a:prstGeom prst="line">
                  <a:avLst/>
                </a:prstGeom>
                <a:ln w="12700" cmpd="sng">
                  <a:solidFill>
                    <a:srgbClr val="008000"/>
                  </a:solidFill>
                  <a:prstDash val="soli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01" name="Group 100"/>
                <p:cNvGrpSpPr/>
                <p:nvPr/>
              </p:nvGrpSpPr>
              <p:grpSpPr>
                <a:xfrm>
                  <a:off x="4643463" y="2404033"/>
                  <a:ext cx="2842628" cy="1798370"/>
                  <a:chOff x="4643463" y="2404033"/>
                  <a:chExt cx="2842628" cy="1798370"/>
                </a:xfrm>
              </p:grpSpPr>
              <p:cxnSp>
                <p:nvCxnSpPr>
                  <p:cNvPr id="102" name="Straight Connector 101"/>
                  <p:cNvCxnSpPr>
                    <a:cxnSpLocks noChangeAspect="1"/>
                  </p:cNvCxnSpPr>
                  <p:nvPr/>
                </p:nvCxnSpPr>
                <p:spPr>
                  <a:xfrm flipH="1" flipV="1">
                    <a:off x="4829812" y="2423156"/>
                    <a:ext cx="2656279" cy="1779247"/>
                  </a:xfrm>
                  <a:prstGeom prst="line">
                    <a:avLst/>
                  </a:prstGeom>
                  <a:ln w="12700" cmpd="sng">
                    <a:solidFill>
                      <a:srgbClr val="008000"/>
                    </a:solidFill>
                    <a:prstDash val="solid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03" name="Arc 102"/>
                  <p:cNvSpPr/>
                  <p:nvPr/>
                </p:nvSpPr>
                <p:spPr>
                  <a:xfrm>
                    <a:off x="4643463" y="2404033"/>
                    <a:ext cx="244813" cy="262792"/>
                  </a:xfrm>
                  <a:prstGeom prst="arc">
                    <a:avLst>
                      <a:gd name="adj1" fmla="val 13247682"/>
                      <a:gd name="adj2" fmla="val 18037902"/>
                    </a:avLst>
                  </a:prstGeom>
                  <a:ln w="12700" cmpd="sng">
                    <a:solidFill>
                      <a:srgbClr val="008000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cxnSp>
            <p:nvCxnSpPr>
              <p:cNvPr id="98" name="Straight Connector 97"/>
              <p:cNvCxnSpPr>
                <a:cxnSpLocks noChangeAspect="1"/>
              </p:cNvCxnSpPr>
              <p:nvPr/>
            </p:nvCxnSpPr>
            <p:spPr>
              <a:xfrm flipH="1" flipV="1">
                <a:off x="5480115" y="2860230"/>
                <a:ext cx="85985" cy="57595"/>
              </a:xfrm>
              <a:prstGeom prst="line">
                <a:avLst/>
              </a:prstGeom>
              <a:ln w="12700" cmpd="sng">
                <a:solidFill>
                  <a:srgbClr val="008000"/>
                </a:solidFill>
                <a:prstDash val="solid"/>
                <a:headEnd type="none"/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96" name="Straight Connector 95"/>
            <p:cNvCxnSpPr>
              <a:cxnSpLocks noChangeAspect="1"/>
            </p:cNvCxnSpPr>
            <p:nvPr/>
          </p:nvCxnSpPr>
          <p:spPr>
            <a:xfrm flipH="1">
              <a:off x="3807256" y="3586196"/>
              <a:ext cx="88134" cy="128834"/>
            </a:xfrm>
            <a:prstGeom prst="line">
              <a:avLst/>
            </a:prstGeom>
            <a:ln w="12700" cmpd="sng">
              <a:solidFill>
                <a:srgbClr val="008000"/>
              </a:solidFill>
              <a:prstDash val="solid"/>
              <a:headEnd type="none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24" name="Straight Connector 223"/>
          <p:cNvCxnSpPr/>
          <p:nvPr/>
        </p:nvCxnSpPr>
        <p:spPr>
          <a:xfrm flipH="1">
            <a:off x="1450194" y="4002786"/>
            <a:ext cx="299839" cy="399533"/>
          </a:xfrm>
          <a:prstGeom prst="line">
            <a:avLst/>
          </a:prstGeom>
          <a:ln w="76200" cmpd="sng">
            <a:solidFill>
              <a:srgbClr val="FF66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0" name="Straight Connector 219"/>
          <p:cNvCxnSpPr>
            <a:cxnSpLocks noChangeAspect="1"/>
          </p:cNvCxnSpPr>
          <p:nvPr/>
        </p:nvCxnSpPr>
        <p:spPr>
          <a:xfrm flipH="1">
            <a:off x="3265212" y="2415038"/>
            <a:ext cx="542045" cy="251742"/>
          </a:xfrm>
          <a:prstGeom prst="line">
            <a:avLst/>
          </a:prstGeom>
          <a:ln w="76200" cmpd="sng">
            <a:solidFill>
              <a:srgbClr val="FF66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cxnSpLocks noChangeAspect="1"/>
          </p:cNvCxnSpPr>
          <p:nvPr/>
        </p:nvCxnSpPr>
        <p:spPr>
          <a:xfrm flipH="1">
            <a:off x="1684660" y="4817575"/>
            <a:ext cx="5630735" cy="0"/>
          </a:xfrm>
          <a:prstGeom prst="line">
            <a:avLst/>
          </a:prstGeom>
          <a:ln w="571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4" name="Straight Connector 203"/>
          <p:cNvCxnSpPr/>
          <p:nvPr/>
        </p:nvCxnSpPr>
        <p:spPr>
          <a:xfrm flipH="1" flipV="1">
            <a:off x="7512707" y="2239423"/>
            <a:ext cx="385852" cy="120480"/>
          </a:xfrm>
          <a:prstGeom prst="line">
            <a:avLst/>
          </a:prstGeom>
          <a:ln w="76200" cmpd="sng">
            <a:solidFill>
              <a:srgbClr val="FF66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2" name="Straight Connector 211"/>
          <p:cNvCxnSpPr/>
          <p:nvPr/>
        </p:nvCxnSpPr>
        <p:spPr>
          <a:xfrm flipH="1" flipV="1">
            <a:off x="6621973" y="2064974"/>
            <a:ext cx="393556" cy="55670"/>
          </a:xfrm>
          <a:prstGeom prst="line">
            <a:avLst/>
          </a:prstGeom>
          <a:ln w="76200" cmpd="sng">
            <a:solidFill>
              <a:srgbClr val="FF66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6" name="Straight Connector 215"/>
          <p:cNvCxnSpPr/>
          <p:nvPr/>
        </p:nvCxnSpPr>
        <p:spPr>
          <a:xfrm flipH="1">
            <a:off x="5250460" y="2011047"/>
            <a:ext cx="453328" cy="35944"/>
          </a:xfrm>
          <a:prstGeom prst="line">
            <a:avLst/>
          </a:prstGeom>
          <a:ln w="76200" cmpd="sng">
            <a:solidFill>
              <a:srgbClr val="FF66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3" name="Straight Connector 172"/>
          <p:cNvCxnSpPr>
            <a:cxnSpLocks noChangeAspect="1"/>
          </p:cNvCxnSpPr>
          <p:nvPr/>
        </p:nvCxnSpPr>
        <p:spPr>
          <a:xfrm flipH="1">
            <a:off x="7538718" y="3715030"/>
            <a:ext cx="480399" cy="714373"/>
          </a:xfrm>
          <a:prstGeom prst="line">
            <a:avLst/>
          </a:prstGeom>
          <a:ln w="76200" cmpd="sng">
            <a:solidFill>
              <a:srgbClr val="FF66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>
            <a:cxnSpLocks/>
          </p:cNvCxnSpPr>
          <p:nvPr/>
        </p:nvCxnSpPr>
        <p:spPr>
          <a:xfrm flipH="1">
            <a:off x="7666301" y="177433"/>
            <a:ext cx="130727" cy="4108963"/>
          </a:xfrm>
          <a:prstGeom prst="line">
            <a:avLst/>
          </a:prstGeom>
          <a:ln w="19050" cmpd="sng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>
            <a:cxnSpLocks/>
          </p:cNvCxnSpPr>
          <p:nvPr/>
        </p:nvCxnSpPr>
        <p:spPr>
          <a:xfrm>
            <a:off x="3856494" y="298834"/>
            <a:ext cx="3800468" cy="3987562"/>
          </a:xfrm>
          <a:prstGeom prst="line">
            <a:avLst/>
          </a:prstGeom>
          <a:ln w="19050" cmpd="sng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>
            <a:cxnSpLocks/>
          </p:cNvCxnSpPr>
          <p:nvPr/>
        </p:nvCxnSpPr>
        <p:spPr>
          <a:xfrm>
            <a:off x="868412" y="1400783"/>
            <a:ext cx="6807225" cy="2885613"/>
          </a:xfrm>
          <a:prstGeom prst="line">
            <a:avLst/>
          </a:prstGeom>
          <a:ln w="19050" cmpd="sng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/>
          <p:cNvCxnSpPr>
            <a:cxnSpLocks/>
          </p:cNvCxnSpPr>
          <p:nvPr/>
        </p:nvCxnSpPr>
        <p:spPr>
          <a:xfrm>
            <a:off x="-18274" y="4276198"/>
            <a:ext cx="7693911" cy="19536"/>
          </a:xfrm>
          <a:prstGeom prst="line">
            <a:avLst/>
          </a:prstGeom>
          <a:ln w="19050" cmpd="sng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4" name="TextBox 213"/>
          <p:cNvSpPr txBox="1"/>
          <p:nvPr/>
        </p:nvSpPr>
        <p:spPr>
          <a:xfrm>
            <a:off x="619180" y="5943957"/>
            <a:ext cx="805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Ion Measurement Logic can require TOF or not, but with not TOF, no species</a:t>
            </a:r>
            <a:endParaRPr lang="en-US" dirty="0"/>
          </a:p>
        </p:txBody>
      </p:sp>
      <p:cxnSp>
        <p:nvCxnSpPr>
          <p:cNvPr id="263" name="Straight Connector 262"/>
          <p:cNvCxnSpPr>
            <a:cxnSpLocks noChangeAspect="1"/>
          </p:cNvCxnSpPr>
          <p:nvPr/>
        </p:nvCxnSpPr>
        <p:spPr>
          <a:xfrm flipH="1">
            <a:off x="1675041" y="5006432"/>
            <a:ext cx="5630735" cy="0"/>
          </a:xfrm>
          <a:prstGeom prst="line">
            <a:avLst/>
          </a:prstGeom>
          <a:ln w="76200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4" name="Straight Connector 263"/>
          <p:cNvCxnSpPr>
            <a:cxnSpLocks noChangeAspect="1"/>
          </p:cNvCxnSpPr>
          <p:nvPr/>
        </p:nvCxnSpPr>
        <p:spPr>
          <a:xfrm flipH="1">
            <a:off x="1678870" y="5008357"/>
            <a:ext cx="624647" cy="0"/>
          </a:xfrm>
          <a:prstGeom prst="line">
            <a:avLst/>
          </a:prstGeom>
          <a:ln w="762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5" name="Straight Connector 264"/>
          <p:cNvCxnSpPr>
            <a:cxnSpLocks noChangeAspect="1"/>
          </p:cNvCxnSpPr>
          <p:nvPr/>
        </p:nvCxnSpPr>
        <p:spPr>
          <a:xfrm flipH="1">
            <a:off x="2515634" y="5006432"/>
            <a:ext cx="314330" cy="0"/>
          </a:xfrm>
          <a:prstGeom prst="line">
            <a:avLst/>
          </a:prstGeom>
          <a:ln w="762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6" name="Straight Connector 265"/>
          <p:cNvCxnSpPr>
            <a:cxnSpLocks noChangeAspect="1"/>
          </p:cNvCxnSpPr>
          <p:nvPr/>
        </p:nvCxnSpPr>
        <p:spPr>
          <a:xfrm flipH="1">
            <a:off x="3181927" y="5008357"/>
            <a:ext cx="1346280" cy="0"/>
          </a:xfrm>
          <a:prstGeom prst="line">
            <a:avLst/>
          </a:prstGeom>
          <a:ln w="762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7" name="Straight Connector 266"/>
          <p:cNvCxnSpPr>
            <a:cxnSpLocks noChangeAspect="1"/>
          </p:cNvCxnSpPr>
          <p:nvPr/>
        </p:nvCxnSpPr>
        <p:spPr>
          <a:xfrm flipH="1">
            <a:off x="4829812" y="5007605"/>
            <a:ext cx="720754" cy="0"/>
          </a:xfrm>
          <a:prstGeom prst="line">
            <a:avLst/>
          </a:prstGeom>
          <a:ln w="762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8" name="Straight Connector 267"/>
          <p:cNvCxnSpPr>
            <a:cxnSpLocks noChangeAspect="1"/>
          </p:cNvCxnSpPr>
          <p:nvPr/>
        </p:nvCxnSpPr>
        <p:spPr>
          <a:xfrm flipH="1">
            <a:off x="5849010" y="5006432"/>
            <a:ext cx="378369" cy="0"/>
          </a:xfrm>
          <a:prstGeom prst="line">
            <a:avLst/>
          </a:prstGeom>
          <a:ln w="762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9" name="Straight Connector 268"/>
          <p:cNvCxnSpPr>
            <a:cxnSpLocks noChangeAspect="1"/>
          </p:cNvCxnSpPr>
          <p:nvPr/>
        </p:nvCxnSpPr>
        <p:spPr>
          <a:xfrm flipH="1">
            <a:off x="6536197" y="5006671"/>
            <a:ext cx="348079" cy="0"/>
          </a:xfrm>
          <a:prstGeom prst="line">
            <a:avLst/>
          </a:prstGeom>
          <a:ln w="762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0" name="Straight Connector 269"/>
          <p:cNvCxnSpPr>
            <a:cxnSpLocks noChangeAspect="1"/>
          </p:cNvCxnSpPr>
          <p:nvPr/>
        </p:nvCxnSpPr>
        <p:spPr>
          <a:xfrm flipH="1">
            <a:off x="7180159" y="5002351"/>
            <a:ext cx="125618" cy="0"/>
          </a:xfrm>
          <a:prstGeom prst="line">
            <a:avLst/>
          </a:prstGeom>
          <a:ln w="762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>
            <a:cxnSpLocks/>
          </p:cNvCxnSpPr>
          <p:nvPr/>
        </p:nvCxnSpPr>
        <p:spPr>
          <a:xfrm>
            <a:off x="6200272" y="326849"/>
            <a:ext cx="1456690" cy="3959547"/>
          </a:xfrm>
          <a:prstGeom prst="line">
            <a:avLst/>
          </a:prstGeom>
          <a:ln w="19050" cmpd="sng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8" name="Title 2"/>
          <p:cNvSpPr>
            <a:spLocks noGrp="1"/>
          </p:cNvSpPr>
          <p:nvPr>
            <p:ph type="title"/>
          </p:nvPr>
        </p:nvSpPr>
        <p:spPr>
          <a:xfrm>
            <a:off x="655866" y="175761"/>
            <a:ext cx="7199939" cy="675511"/>
          </a:xfrm>
        </p:spPr>
        <p:txBody>
          <a:bodyPr/>
          <a:lstStyle/>
          <a:p>
            <a:r>
              <a:rPr lang="en-US" dirty="0" smtClean="0"/>
              <a:t>Energetic Ion Measurement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7248004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Electrostatic Optics</a:t>
            </a:r>
            <a:endParaRPr lang="en-US" dirty="0"/>
          </a:p>
        </p:txBody>
      </p:sp>
      <p:pic>
        <p:nvPicPr>
          <p:cNvPr id="6" name="Content Placeholder 3"/>
          <p:cNvPicPr>
            <a:picLocks noChangeAspect="1"/>
          </p:cNvPicPr>
          <p:nvPr/>
        </p:nvPicPr>
        <p:blipFill>
          <a:blip r:embed="rId2"/>
          <a:srcRect t="-10021" b="-10021"/>
          <a:stretch>
            <a:fillRect/>
          </a:stretch>
        </p:blipFill>
        <p:spPr bwMode="auto">
          <a:xfrm>
            <a:off x="512411" y="914146"/>
            <a:ext cx="8229600" cy="45257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58775" y="5435038"/>
            <a:ext cx="8426450" cy="935599"/>
          </a:xfrm>
        </p:spPr>
        <p:txBody>
          <a:bodyPr/>
          <a:lstStyle/>
          <a:p>
            <a:r>
              <a:rPr lang="en-US" dirty="0" smtClean="0"/>
              <a:t>SIMION simulation of electron optics using ~3eV random initial electron velocities.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3148699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" name="Group 84"/>
          <p:cNvGrpSpPr/>
          <p:nvPr/>
        </p:nvGrpSpPr>
        <p:grpSpPr>
          <a:xfrm>
            <a:off x="-18274" y="984430"/>
            <a:ext cx="10792882" cy="9489686"/>
            <a:chOff x="-18274" y="984430"/>
            <a:chExt cx="10792882" cy="9489686"/>
          </a:xfrm>
        </p:grpSpPr>
        <p:grpSp>
          <p:nvGrpSpPr>
            <p:cNvPr id="86" name="Group 85"/>
            <p:cNvGrpSpPr/>
            <p:nvPr/>
          </p:nvGrpSpPr>
          <p:grpSpPr>
            <a:xfrm>
              <a:off x="-18274" y="984430"/>
              <a:ext cx="10792882" cy="9489686"/>
              <a:chOff x="-18274" y="984430"/>
              <a:chExt cx="10792882" cy="9489686"/>
            </a:xfrm>
          </p:grpSpPr>
          <p:pic>
            <p:nvPicPr>
              <p:cNvPr id="95" name="Picture 94" descr="Screen Shot 2013-10-08 at 8.14.54 PM.png"/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8274" y="984430"/>
                <a:ext cx="8774875" cy="4241631"/>
              </a:xfrm>
              <a:prstGeom prst="rect">
                <a:avLst/>
              </a:prstGeom>
            </p:spPr>
          </p:pic>
          <p:pic>
            <p:nvPicPr>
              <p:cNvPr id="96" name="Picture 95" descr="7464-0000-09b.jpg.jpeg"/>
              <p:cNvPicPr>
                <a:picLocks noChangeAspect="1"/>
              </p:cNvPicPr>
              <p:nvPr/>
            </p:nvPicPr>
            <p:blipFill rotWithShape="1"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759" t="57517" r="27619" b="35675"/>
              <a:stretch/>
            </p:blipFill>
            <p:spPr>
              <a:xfrm>
                <a:off x="890236" y="4627920"/>
                <a:ext cx="6536838" cy="845306"/>
              </a:xfrm>
              <a:prstGeom prst="rect">
                <a:avLst/>
              </a:prstGeom>
            </p:spPr>
          </p:pic>
          <p:pic>
            <p:nvPicPr>
              <p:cNvPr id="97" name="Picture 96" descr="Screen Shot 2013-10-08 at 8.27.45 PM.png"/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97090" y="2499572"/>
                <a:ext cx="2956415" cy="2875556"/>
              </a:xfrm>
              <a:prstGeom prst="rect">
                <a:avLst/>
              </a:prstGeom>
            </p:spPr>
          </p:pic>
          <p:sp>
            <p:nvSpPr>
              <p:cNvPr id="98" name="Arc 97"/>
              <p:cNvSpPr>
                <a:spLocks noChangeAspect="1"/>
              </p:cNvSpPr>
              <p:nvPr/>
            </p:nvSpPr>
            <p:spPr>
              <a:xfrm>
                <a:off x="1352292" y="2363858"/>
                <a:ext cx="9274148" cy="7593800"/>
              </a:xfrm>
              <a:prstGeom prst="arc">
                <a:avLst>
                  <a:gd name="adj1" fmla="val 11997581"/>
                  <a:gd name="adj2" fmla="val 12081102"/>
                </a:avLst>
              </a:prstGeom>
              <a:ln w="5715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n>
                    <a:solidFill>
                      <a:schemeClr val="tx1"/>
                    </a:solidFill>
                  </a:ln>
                </a:endParaRPr>
              </a:p>
            </p:txBody>
          </p:sp>
          <p:cxnSp>
            <p:nvCxnSpPr>
              <p:cNvPr id="99" name="Straight Connector 98"/>
              <p:cNvCxnSpPr>
                <a:cxnSpLocks noChangeAspect="1"/>
              </p:cNvCxnSpPr>
              <p:nvPr/>
            </p:nvCxnSpPr>
            <p:spPr>
              <a:xfrm flipH="1">
                <a:off x="1759177" y="4619336"/>
                <a:ext cx="209075" cy="0"/>
              </a:xfrm>
              <a:prstGeom prst="line">
                <a:avLst/>
              </a:prstGeom>
              <a:ln w="5715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Connector 99"/>
              <p:cNvCxnSpPr/>
              <p:nvPr/>
            </p:nvCxnSpPr>
            <p:spPr>
              <a:xfrm flipH="1">
                <a:off x="7251386" y="3411441"/>
                <a:ext cx="816250" cy="1180637"/>
              </a:xfrm>
              <a:prstGeom prst="line">
                <a:avLst/>
              </a:prstGeom>
              <a:ln w="28575" cmpd="sng">
                <a:solidFill>
                  <a:srgbClr val="000000"/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/>
              <p:cNvCxnSpPr>
                <a:cxnSpLocks noChangeAspect="1"/>
              </p:cNvCxnSpPr>
              <p:nvPr/>
            </p:nvCxnSpPr>
            <p:spPr>
              <a:xfrm flipH="1">
                <a:off x="8067636" y="2762364"/>
                <a:ext cx="0" cy="621470"/>
              </a:xfrm>
              <a:prstGeom prst="line">
                <a:avLst/>
              </a:prstGeom>
              <a:ln w="5715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/>
              <p:cNvCxnSpPr>
                <a:cxnSpLocks noChangeAspect="1"/>
              </p:cNvCxnSpPr>
              <p:nvPr/>
            </p:nvCxnSpPr>
            <p:spPr>
              <a:xfrm flipH="1">
                <a:off x="1683622" y="5180092"/>
                <a:ext cx="5630735" cy="0"/>
              </a:xfrm>
              <a:prstGeom prst="line">
                <a:avLst/>
              </a:prstGeom>
              <a:ln w="5715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03" name="Picture 102" descr="7464-0000-09b.jpg.jpeg"/>
              <p:cNvPicPr>
                <a:picLocks noChangeAspect="1"/>
              </p:cNvPicPr>
              <p:nvPr/>
            </p:nvPicPr>
            <p:blipFill rotWithShape="1"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759" t="64204" r="20596" b="33844"/>
              <a:stretch/>
            </p:blipFill>
            <p:spPr>
              <a:xfrm>
                <a:off x="890236" y="5456064"/>
                <a:ext cx="7377410" cy="180549"/>
              </a:xfrm>
              <a:prstGeom prst="rect">
                <a:avLst/>
              </a:prstGeom>
            </p:spPr>
          </p:pic>
          <p:cxnSp>
            <p:nvCxnSpPr>
              <p:cNvPr id="104" name="Straight Connector 103"/>
              <p:cNvCxnSpPr>
                <a:cxnSpLocks noChangeAspect="1"/>
              </p:cNvCxnSpPr>
              <p:nvPr/>
            </p:nvCxnSpPr>
            <p:spPr>
              <a:xfrm flipH="1">
                <a:off x="1704612" y="5498311"/>
                <a:ext cx="5630735" cy="0"/>
              </a:xfrm>
              <a:prstGeom prst="line">
                <a:avLst/>
              </a:prstGeom>
              <a:ln w="5715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Straight Connector 104"/>
              <p:cNvCxnSpPr/>
              <p:nvPr/>
            </p:nvCxnSpPr>
            <p:spPr>
              <a:xfrm flipH="1">
                <a:off x="8095047" y="2571315"/>
                <a:ext cx="539558" cy="821656"/>
              </a:xfrm>
              <a:prstGeom prst="line">
                <a:avLst/>
              </a:prstGeom>
              <a:ln w="1270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Straight Connector 105"/>
              <p:cNvCxnSpPr>
                <a:cxnSpLocks noChangeAspect="1"/>
              </p:cNvCxnSpPr>
              <p:nvPr/>
            </p:nvCxnSpPr>
            <p:spPr>
              <a:xfrm>
                <a:off x="915979" y="4495966"/>
                <a:ext cx="0" cy="554607"/>
              </a:xfrm>
              <a:prstGeom prst="line">
                <a:avLst/>
              </a:prstGeom>
              <a:ln w="1270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Straight Connector 106"/>
              <p:cNvCxnSpPr>
                <a:cxnSpLocks noChangeAspect="1"/>
              </p:cNvCxnSpPr>
              <p:nvPr/>
            </p:nvCxnSpPr>
            <p:spPr>
              <a:xfrm flipH="1">
                <a:off x="7599576" y="3772090"/>
                <a:ext cx="481649" cy="717525"/>
              </a:xfrm>
              <a:prstGeom prst="line">
                <a:avLst/>
              </a:prstGeom>
              <a:ln w="76200" cmpd="sng">
                <a:solidFill>
                  <a:srgbClr val="0000FF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Straight Connector 107"/>
              <p:cNvCxnSpPr>
                <a:cxnSpLocks noChangeAspect="1"/>
              </p:cNvCxnSpPr>
              <p:nvPr/>
            </p:nvCxnSpPr>
            <p:spPr>
              <a:xfrm flipH="1">
                <a:off x="7872659" y="3765550"/>
                <a:ext cx="315777" cy="471328"/>
              </a:xfrm>
              <a:prstGeom prst="line">
                <a:avLst/>
              </a:prstGeom>
              <a:ln w="76200" cmpd="sng">
                <a:solidFill>
                  <a:srgbClr val="0000FF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9" name="Arc 108"/>
              <p:cNvSpPr>
                <a:spLocks noChangeAspect="1"/>
              </p:cNvSpPr>
              <p:nvPr/>
            </p:nvSpPr>
            <p:spPr>
              <a:xfrm>
                <a:off x="1352292" y="2363858"/>
                <a:ext cx="9274148" cy="7593800"/>
              </a:xfrm>
              <a:prstGeom prst="arc">
                <a:avLst>
                  <a:gd name="adj1" fmla="val 17926997"/>
                  <a:gd name="adj2" fmla="val 18106213"/>
                </a:avLst>
              </a:prstGeom>
              <a:ln w="5715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110" name="Arc 109"/>
              <p:cNvSpPr>
                <a:spLocks noChangeAspect="1"/>
              </p:cNvSpPr>
              <p:nvPr/>
            </p:nvSpPr>
            <p:spPr>
              <a:xfrm>
                <a:off x="1352292" y="2363858"/>
                <a:ext cx="9274148" cy="7593800"/>
              </a:xfrm>
              <a:prstGeom prst="arc">
                <a:avLst>
                  <a:gd name="adj1" fmla="val 12504014"/>
                  <a:gd name="adj2" fmla="val 13985985"/>
                </a:avLst>
              </a:prstGeom>
              <a:ln w="5715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111" name="Arc 110"/>
              <p:cNvSpPr>
                <a:spLocks noChangeAspect="1"/>
              </p:cNvSpPr>
              <p:nvPr/>
            </p:nvSpPr>
            <p:spPr>
              <a:xfrm>
                <a:off x="1352292" y="2363858"/>
                <a:ext cx="9274148" cy="7593800"/>
              </a:xfrm>
              <a:prstGeom prst="arc">
                <a:avLst>
                  <a:gd name="adj1" fmla="val 16349063"/>
                  <a:gd name="adj2" fmla="val 16805627"/>
                </a:avLst>
              </a:prstGeom>
              <a:ln w="5715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112" name="Arc 111"/>
              <p:cNvSpPr>
                <a:spLocks noChangeAspect="1"/>
              </p:cNvSpPr>
              <p:nvPr/>
            </p:nvSpPr>
            <p:spPr>
              <a:xfrm>
                <a:off x="1352292" y="2363858"/>
                <a:ext cx="9274148" cy="7593800"/>
              </a:xfrm>
              <a:prstGeom prst="arc">
                <a:avLst>
                  <a:gd name="adj1" fmla="val 15502330"/>
                  <a:gd name="adj2" fmla="val 15701367"/>
                </a:avLst>
              </a:prstGeom>
              <a:ln w="5715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113" name="Arc 112"/>
              <p:cNvSpPr>
                <a:spLocks noChangeAspect="1"/>
              </p:cNvSpPr>
              <p:nvPr/>
            </p:nvSpPr>
            <p:spPr>
              <a:xfrm>
                <a:off x="1352292" y="2363858"/>
                <a:ext cx="9274148" cy="7593800"/>
              </a:xfrm>
              <a:prstGeom prst="arc">
                <a:avLst>
                  <a:gd name="adj1" fmla="val 14575102"/>
                  <a:gd name="adj2" fmla="val 14727832"/>
                </a:avLst>
              </a:prstGeom>
              <a:ln w="5715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114" name="Arc 113"/>
              <p:cNvSpPr>
                <a:spLocks noChangeAspect="1"/>
              </p:cNvSpPr>
              <p:nvPr/>
            </p:nvSpPr>
            <p:spPr>
              <a:xfrm>
                <a:off x="1352292" y="2363858"/>
                <a:ext cx="9274148" cy="7593800"/>
              </a:xfrm>
              <a:prstGeom prst="arc">
                <a:avLst>
                  <a:gd name="adj1" fmla="val 12103761"/>
                  <a:gd name="adj2" fmla="val 17977547"/>
                </a:avLst>
              </a:prstGeom>
              <a:ln w="28575" cmpd="sng">
                <a:solidFill>
                  <a:schemeClr val="tx1"/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n>
                    <a:solidFill>
                      <a:schemeClr val="tx1"/>
                    </a:solidFill>
                  </a:ln>
                </a:endParaRPr>
              </a:p>
            </p:txBody>
          </p:sp>
          <p:cxnSp>
            <p:nvCxnSpPr>
              <p:cNvPr id="115" name="Straight Connector 114"/>
              <p:cNvCxnSpPr>
                <a:cxnSpLocks noChangeAspect="1"/>
              </p:cNvCxnSpPr>
              <p:nvPr/>
            </p:nvCxnSpPr>
            <p:spPr>
              <a:xfrm flipH="1">
                <a:off x="2397577" y="4619336"/>
                <a:ext cx="531319" cy="0"/>
              </a:xfrm>
              <a:prstGeom prst="line">
                <a:avLst/>
              </a:prstGeom>
              <a:ln w="5715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Straight Connector 115"/>
              <p:cNvCxnSpPr>
                <a:cxnSpLocks noChangeAspect="1"/>
              </p:cNvCxnSpPr>
              <p:nvPr/>
            </p:nvCxnSpPr>
            <p:spPr>
              <a:xfrm flipH="1">
                <a:off x="3460983" y="4618976"/>
                <a:ext cx="936958" cy="0"/>
              </a:xfrm>
              <a:prstGeom prst="line">
                <a:avLst/>
              </a:prstGeom>
              <a:ln w="5715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Straight Connector 116"/>
              <p:cNvCxnSpPr>
                <a:cxnSpLocks noChangeAspect="1"/>
              </p:cNvCxnSpPr>
              <p:nvPr/>
            </p:nvCxnSpPr>
            <p:spPr>
              <a:xfrm flipH="1">
                <a:off x="4661722" y="4612742"/>
                <a:ext cx="917142" cy="0"/>
              </a:xfrm>
              <a:prstGeom prst="line">
                <a:avLst/>
              </a:prstGeom>
              <a:ln w="5715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Straight Connector 117"/>
              <p:cNvCxnSpPr>
                <a:cxnSpLocks noChangeAspect="1"/>
              </p:cNvCxnSpPr>
              <p:nvPr/>
            </p:nvCxnSpPr>
            <p:spPr>
              <a:xfrm flipH="1">
                <a:off x="5831253" y="4612742"/>
                <a:ext cx="476327" cy="0"/>
              </a:xfrm>
              <a:prstGeom prst="line">
                <a:avLst/>
              </a:prstGeom>
              <a:ln w="5715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Straight Connector 118"/>
              <p:cNvCxnSpPr>
                <a:cxnSpLocks noChangeAspect="1"/>
              </p:cNvCxnSpPr>
              <p:nvPr/>
            </p:nvCxnSpPr>
            <p:spPr>
              <a:xfrm flipH="1">
                <a:off x="6536196" y="4606148"/>
                <a:ext cx="424365" cy="0"/>
              </a:xfrm>
              <a:prstGeom prst="line">
                <a:avLst/>
              </a:prstGeom>
              <a:ln w="5715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Straight Connector 119"/>
              <p:cNvCxnSpPr>
                <a:cxnSpLocks noChangeAspect="1"/>
              </p:cNvCxnSpPr>
              <p:nvPr/>
            </p:nvCxnSpPr>
            <p:spPr>
              <a:xfrm flipH="1">
                <a:off x="7180159" y="4606148"/>
                <a:ext cx="91084" cy="0"/>
              </a:xfrm>
              <a:prstGeom prst="line">
                <a:avLst/>
              </a:prstGeom>
              <a:ln w="5715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Straight Connector 120"/>
              <p:cNvCxnSpPr>
                <a:cxnSpLocks noChangeAspect="1"/>
              </p:cNvCxnSpPr>
              <p:nvPr/>
            </p:nvCxnSpPr>
            <p:spPr>
              <a:xfrm flipH="1">
                <a:off x="1939667" y="4606729"/>
                <a:ext cx="5230978" cy="0"/>
              </a:xfrm>
              <a:prstGeom prst="line">
                <a:avLst/>
              </a:prstGeom>
              <a:ln w="28575" cmpd="sng">
                <a:solidFill>
                  <a:srgbClr val="000000"/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2" name="Arc 121"/>
              <p:cNvSpPr>
                <a:spLocks noChangeAspect="1"/>
              </p:cNvSpPr>
              <p:nvPr/>
            </p:nvSpPr>
            <p:spPr>
              <a:xfrm>
                <a:off x="1302234" y="2343855"/>
                <a:ext cx="9274148" cy="7593800"/>
              </a:xfrm>
              <a:prstGeom prst="arc">
                <a:avLst>
                  <a:gd name="adj1" fmla="val 17356730"/>
                  <a:gd name="adj2" fmla="val 17619220"/>
                </a:avLst>
              </a:prstGeom>
              <a:ln w="5715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n>
                    <a:solidFill>
                      <a:schemeClr val="tx1"/>
                    </a:solidFill>
                  </a:ln>
                </a:endParaRPr>
              </a:p>
            </p:txBody>
          </p:sp>
          <p:grpSp>
            <p:nvGrpSpPr>
              <p:cNvPr id="123" name="Group 122"/>
              <p:cNvGrpSpPr/>
              <p:nvPr/>
            </p:nvGrpSpPr>
            <p:grpSpPr>
              <a:xfrm>
                <a:off x="1064688" y="2069853"/>
                <a:ext cx="9709920" cy="8404263"/>
                <a:chOff x="1072777" y="2069853"/>
                <a:chExt cx="9709920" cy="8404263"/>
              </a:xfrm>
            </p:grpSpPr>
            <p:sp>
              <p:nvSpPr>
                <p:cNvPr id="131" name="Arc 130"/>
                <p:cNvSpPr>
                  <a:spLocks noChangeAspect="1"/>
                </p:cNvSpPr>
                <p:nvPr/>
              </p:nvSpPr>
              <p:spPr>
                <a:xfrm>
                  <a:off x="1072777" y="2069853"/>
                  <a:ext cx="9709920" cy="8404263"/>
                </a:xfrm>
                <a:prstGeom prst="arc">
                  <a:avLst>
                    <a:gd name="adj1" fmla="val 12631404"/>
                    <a:gd name="adj2" fmla="val 18000209"/>
                  </a:avLst>
                </a:prstGeom>
                <a:ln w="57150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n>
                      <a:solidFill>
                        <a:schemeClr val="tx1"/>
                      </a:solidFill>
                    </a:ln>
                  </a:endParaRPr>
                </a:p>
              </p:txBody>
            </p:sp>
            <p:cxnSp>
              <p:nvCxnSpPr>
                <p:cNvPr id="132" name="Straight Connector 131"/>
                <p:cNvCxnSpPr>
                  <a:cxnSpLocks noChangeAspect="1"/>
                  <a:stCxn id="131" idx="0"/>
                </p:cNvCxnSpPr>
                <p:nvPr/>
              </p:nvCxnSpPr>
              <p:spPr>
                <a:xfrm flipH="1">
                  <a:off x="1438711" y="3906252"/>
                  <a:ext cx="476558" cy="632336"/>
                </a:xfrm>
                <a:prstGeom prst="line">
                  <a:avLst/>
                </a:prstGeom>
                <a:ln w="5715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24" name="Straight Connector 123"/>
              <p:cNvCxnSpPr/>
              <p:nvPr/>
            </p:nvCxnSpPr>
            <p:spPr>
              <a:xfrm flipH="1">
                <a:off x="1450194" y="4002786"/>
                <a:ext cx="299839" cy="399533"/>
              </a:xfrm>
              <a:prstGeom prst="line">
                <a:avLst/>
              </a:prstGeom>
              <a:ln w="76200" cmpd="sng">
                <a:solidFill>
                  <a:srgbClr val="FF6600"/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Straight Connector 124"/>
              <p:cNvCxnSpPr>
                <a:cxnSpLocks noChangeAspect="1"/>
              </p:cNvCxnSpPr>
              <p:nvPr/>
            </p:nvCxnSpPr>
            <p:spPr>
              <a:xfrm flipH="1">
                <a:off x="3265212" y="2415038"/>
                <a:ext cx="542045" cy="251742"/>
              </a:xfrm>
              <a:prstGeom prst="line">
                <a:avLst/>
              </a:prstGeom>
              <a:ln w="76200" cmpd="sng">
                <a:solidFill>
                  <a:srgbClr val="FF6600"/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Straight Connector 125"/>
              <p:cNvCxnSpPr>
                <a:cxnSpLocks noChangeAspect="1"/>
              </p:cNvCxnSpPr>
              <p:nvPr/>
            </p:nvCxnSpPr>
            <p:spPr>
              <a:xfrm flipH="1">
                <a:off x="1684660" y="4817575"/>
                <a:ext cx="5630735" cy="0"/>
              </a:xfrm>
              <a:prstGeom prst="line">
                <a:avLst/>
              </a:prstGeom>
              <a:ln w="5715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Straight Connector 126"/>
              <p:cNvCxnSpPr/>
              <p:nvPr/>
            </p:nvCxnSpPr>
            <p:spPr>
              <a:xfrm flipH="1" flipV="1">
                <a:off x="7512707" y="2239423"/>
                <a:ext cx="385852" cy="120480"/>
              </a:xfrm>
              <a:prstGeom prst="line">
                <a:avLst/>
              </a:prstGeom>
              <a:ln w="76200" cmpd="sng">
                <a:solidFill>
                  <a:srgbClr val="FF6600"/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Straight Connector 127"/>
              <p:cNvCxnSpPr/>
              <p:nvPr/>
            </p:nvCxnSpPr>
            <p:spPr>
              <a:xfrm flipH="1" flipV="1">
                <a:off x="6621973" y="2064974"/>
                <a:ext cx="393556" cy="55670"/>
              </a:xfrm>
              <a:prstGeom prst="line">
                <a:avLst/>
              </a:prstGeom>
              <a:ln w="76200" cmpd="sng">
                <a:solidFill>
                  <a:srgbClr val="FF6600"/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" name="Straight Connector 128"/>
              <p:cNvCxnSpPr/>
              <p:nvPr/>
            </p:nvCxnSpPr>
            <p:spPr>
              <a:xfrm flipH="1">
                <a:off x="5250460" y="2011047"/>
                <a:ext cx="453328" cy="35944"/>
              </a:xfrm>
              <a:prstGeom prst="line">
                <a:avLst/>
              </a:prstGeom>
              <a:ln w="76200" cmpd="sng">
                <a:solidFill>
                  <a:srgbClr val="FF6600"/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Straight Connector 129"/>
              <p:cNvCxnSpPr>
                <a:cxnSpLocks noChangeAspect="1"/>
              </p:cNvCxnSpPr>
              <p:nvPr/>
            </p:nvCxnSpPr>
            <p:spPr>
              <a:xfrm flipH="1">
                <a:off x="7538718" y="3715030"/>
                <a:ext cx="480399" cy="714373"/>
              </a:xfrm>
              <a:prstGeom prst="line">
                <a:avLst/>
              </a:prstGeom>
              <a:ln w="76200" cmpd="sng">
                <a:solidFill>
                  <a:srgbClr val="FF6600"/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7" name="Straight Connector 86"/>
            <p:cNvCxnSpPr>
              <a:cxnSpLocks noChangeAspect="1"/>
            </p:cNvCxnSpPr>
            <p:nvPr/>
          </p:nvCxnSpPr>
          <p:spPr>
            <a:xfrm flipH="1">
              <a:off x="1675041" y="5006432"/>
              <a:ext cx="5630735" cy="0"/>
            </a:xfrm>
            <a:prstGeom prst="line">
              <a:avLst/>
            </a:prstGeom>
            <a:ln w="76200" cmpd="sng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>
              <a:cxnSpLocks noChangeAspect="1"/>
            </p:cNvCxnSpPr>
            <p:nvPr/>
          </p:nvCxnSpPr>
          <p:spPr>
            <a:xfrm flipH="1">
              <a:off x="1678870" y="5008357"/>
              <a:ext cx="624647" cy="0"/>
            </a:xfrm>
            <a:prstGeom prst="line">
              <a:avLst/>
            </a:prstGeom>
            <a:ln w="762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>
              <a:cxnSpLocks noChangeAspect="1"/>
            </p:cNvCxnSpPr>
            <p:nvPr/>
          </p:nvCxnSpPr>
          <p:spPr>
            <a:xfrm flipH="1">
              <a:off x="2515634" y="5006432"/>
              <a:ext cx="314330" cy="0"/>
            </a:xfrm>
            <a:prstGeom prst="line">
              <a:avLst/>
            </a:prstGeom>
            <a:ln w="762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>
              <a:cxnSpLocks noChangeAspect="1"/>
            </p:cNvCxnSpPr>
            <p:nvPr/>
          </p:nvCxnSpPr>
          <p:spPr>
            <a:xfrm flipH="1">
              <a:off x="3181927" y="5008357"/>
              <a:ext cx="1346280" cy="0"/>
            </a:xfrm>
            <a:prstGeom prst="line">
              <a:avLst/>
            </a:prstGeom>
            <a:ln w="762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/>
            <p:cNvCxnSpPr>
              <a:cxnSpLocks noChangeAspect="1"/>
            </p:cNvCxnSpPr>
            <p:nvPr/>
          </p:nvCxnSpPr>
          <p:spPr>
            <a:xfrm flipH="1">
              <a:off x="4829812" y="5007605"/>
              <a:ext cx="720754" cy="0"/>
            </a:xfrm>
            <a:prstGeom prst="line">
              <a:avLst/>
            </a:prstGeom>
            <a:ln w="762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>
              <a:cxnSpLocks noChangeAspect="1"/>
            </p:cNvCxnSpPr>
            <p:nvPr/>
          </p:nvCxnSpPr>
          <p:spPr>
            <a:xfrm flipH="1">
              <a:off x="5849010" y="5006432"/>
              <a:ext cx="378369" cy="0"/>
            </a:xfrm>
            <a:prstGeom prst="line">
              <a:avLst/>
            </a:prstGeom>
            <a:ln w="762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/>
            <p:cNvCxnSpPr>
              <a:cxnSpLocks noChangeAspect="1"/>
            </p:cNvCxnSpPr>
            <p:nvPr/>
          </p:nvCxnSpPr>
          <p:spPr>
            <a:xfrm flipH="1">
              <a:off x="6536197" y="5006671"/>
              <a:ext cx="348079" cy="0"/>
            </a:xfrm>
            <a:prstGeom prst="line">
              <a:avLst/>
            </a:prstGeom>
            <a:ln w="762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/>
            <p:cNvCxnSpPr>
              <a:cxnSpLocks noChangeAspect="1"/>
            </p:cNvCxnSpPr>
            <p:nvPr/>
          </p:nvCxnSpPr>
          <p:spPr>
            <a:xfrm flipH="1">
              <a:off x="7180159" y="5002351"/>
              <a:ext cx="125618" cy="0"/>
            </a:xfrm>
            <a:prstGeom prst="line">
              <a:avLst/>
            </a:prstGeom>
            <a:ln w="762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Sensor Voltages</a:t>
            </a:r>
            <a:endParaRPr lang="en-US" dirty="0"/>
          </a:p>
        </p:txBody>
      </p:sp>
      <p:cxnSp>
        <p:nvCxnSpPr>
          <p:cNvPr id="55" name="Straight Connector 54"/>
          <p:cNvCxnSpPr>
            <a:cxnSpLocks/>
          </p:cNvCxnSpPr>
          <p:nvPr/>
        </p:nvCxnSpPr>
        <p:spPr>
          <a:xfrm>
            <a:off x="873074" y="2058054"/>
            <a:ext cx="1452808" cy="1374648"/>
          </a:xfrm>
          <a:prstGeom prst="line">
            <a:avLst/>
          </a:prstGeom>
          <a:ln w="28575" cmpd="sng">
            <a:solidFill>
              <a:srgbClr val="FF0000"/>
            </a:solidFill>
            <a:prstDash val="solid"/>
            <a:headEnd type="none"/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184923" y="1635433"/>
            <a:ext cx="1133543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Ground</a:t>
            </a:r>
            <a:endParaRPr lang="en-US" sz="2400" dirty="0">
              <a:solidFill>
                <a:srgbClr val="FF0000"/>
              </a:solidFill>
            </a:endParaRPr>
          </a:p>
        </p:txBody>
      </p:sp>
      <p:cxnSp>
        <p:nvCxnSpPr>
          <p:cNvPr id="57" name="Straight Connector 56"/>
          <p:cNvCxnSpPr>
            <a:cxnSpLocks/>
          </p:cNvCxnSpPr>
          <p:nvPr/>
        </p:nvCxnSpPr>
        <p:spPr>
          <a:xfrm flipH="1" flipV="1">
            <a:off x="2265623" y="3906572"/>
            <a:ext cx="10892" cy="2194469"/>
          </a:xfrm>
          <a:prstGeom prst="line">
            <a:avLst/>
          </a:prstGeom>
          <a:ln w="28575" cmpd="sng">
            <a:solidFill>
              <a:srgbClr val="FF0000"/>
            </a:solidFill>
            <a:prstDash val="solid"/>
            <a:headEnd type="none"/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1769905" y="6083879"/>
            <a:ext cx="10567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1000 V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4109058" y="3254590"/>
            <a:ext cx="14415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Equipotential</a:t>
            </a:r>
          </a:p>
          <a:p>
            <a:pPr algn="ctr"/>
            <a:r>
              <a:rPr lang="en-US" dirty="0" smtClean="0">
                <a:solidFill>
                  <a:srgbClr val="000000"/>
                </a:solidFill>
              </a:rPr>
              <a:t>Volume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60" name="Straight Connector 59"/>
          <p:cNvCxnSpPr>
            <a:cxnSpLocks noChangeAspect="1"/>
          </p:cNvCxnSpPr>
          <p:nvPr/>
        </p:nvCxnSpPr>
        <p:spPr>
          <a:xfrm flipV="1">
            <a:off x="3579278" y="4818013"/>
            <a:ext cx="0" cy="1265866"/>
          </a:xfrm>
          <a:prstGeom prst="line">
            <a:avLst/>
          </a:prstGeom>
          <a:ln w="28575" cmpd="sng">
            <a:solidFill>
              <a:srgbClr val="FF0000"/>
            </a:solidFill>
            <a:prstDash val="solid"/>
            <a:headEnd type="none"/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>
            <a:cxnSpLocks noChangeAspect="1"/>
          </p:cNvCxnSpPr>
          <p:nvPr/>
        </p:nvCxnSpPr>
        <p:spPr>
          <a:xfrm flipV="1">
            <a:off x="4888276" y="5184058"/>
            <a:ext cx="0" cy="889221"/>
          </a:xfrm>
          <a:prstGeom prst="line">
            <a:avLst/>
          </a:prstGeom>
          <a:ln w="28575" cmpd="sng">
            <a:solidFill>
              <a:srgbClr val="FF0000"/>
            </a:solidFill>
            <a:prstDash val="solid"/>
            <a:headEnd type="none"/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>
            <a:cxnSpLocks noChangeAspect="1"/>
          </p:cNvCxnSpPr>
          <p:nvPr/>
        </p:nvCxnSpPr>
        <p:spPr>
          <a:xfrm flipV="1">
            <a:off x="6169439" y="5505620"/>
            <a:ext cx="0" cy="578259"/>
          </a:xfrm>
          <a:prstGeom prst="line">
            <a:avLst/>
          </a:prstGeom>
          <a:ln w="28575" cmpd="sng">
            <a:solidFill>
              <a:srgbClr val="FF0000"/>
            </a:solidFill>
            <a:prstDash val="solid"/>
            <a:headEnd type="none"/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3" name="TextBox 62"/>
          <p:cNvSpPr txBox="1"/>
          <p:nvPr/>
        </p:nvSpPr>
        <p:spPr>
          <a:xfrm>
            <a:off x="3172476" y="6073279"/>
            <a:ext cx="9028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900 V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4320844" y="6073279"/>
            <a:ext cx="11601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2900 V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5620397" y="6083879"/>
            <a:ext cx="11601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3000 V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3172656" y="1029859"/>
            <a:ext cx="12078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00FF"/>
                </a:solidFill>
              </a:rPr>
              <a:t>start e</a:t>
            </a:r>
            <a:r>
              <a:rPr lang="en-US" sz="1600" baseline="30000" dirty="0" smtClean="0">
                <a:solidFill>
                  <a:srgbClr val="0000FF"/>
                </a:solidFill>
              </a:rPr>
              <a:t>-</a:t>
            </a:r>
          </a:p>
          <a:p>
            <a:pPr algn="ctr"/>
            <a:r>
              <a:rPr lang="en-US" sz="1600" dirty="0" smtClean="0">
                <a:solidFill>
                  <a:srgbClr val="0000FF"/>
                </a:solidFill>
              </a:rPr>
              <a:t>acceleration</a:t>
            </a:r>
          </a:p>
          <a:p>
            <a:pPr algn="ctr"/>
            <a:r>
              <a:rPr lang="en-US" sz="1600" dirty="0" smtClean="0">
                <a:solidFill>
                  <a:srgbClr val="0000FF"/>
                </a:solidFill>
              </a:rPr>
              <a:t>region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237357" y="5676460"/>
            <a:ext cx="770914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MCP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545350" y="6091821"/>
            <a:ext cx="1001596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Anode</a:t>
            </a:r>
            <a:endParaRPr lang="en-US" sz="2400" dirty="0">
              <a:solidFill>
                <a:srgbClr val="000000"/>
              </a:solidFill>
            </a:endParaRPr>
          </a:p>
        </p:txBody>
      </p:sp>
      <p:cxnSp>
        <p:nvCxnSpPr>
          <p:cNvPr id="69" name="Straight Connector 68"/>
          <p:cNvCxnSpPr>
            <a:cxnSpLocks/>
          </p:cNvCxnSpPr>
          <p:nvPr/>
        </p:nvCxnSpPr>
        <p:spPr>
          <a:xfrm flipV="1">
            <a:off x="1174948" y="5513864"/>
            <a:ext cx="732232" cy="725913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>
            <a:cxnSpLocks noChangeAspect="1"/>
          </p:cNvCxnSpPr>
          <p:nvPr/>
        </p:nvCxnSpPr>
        <p:spPr>
          <a:xfrm flipV="1">
            <a:off x="7805035" y="4018966"/>
            <a:ext cx="0" cy="2054313"/>
          </a:xfrm>
          <a:prstGeom prst="line">
            <a:avLst/>
          </a:prstGeom>
          <a:ln w="28575" cmpd="sng">
            <a:solidFill>
              <a:srgbClr val="FF0000"/>
            </a:solidFill>
            <a:prstDash val="solid"/>
            <a:headEnd type="none"/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1" name="TextBox 70"/>
          <p:cNvSpPr txBox="1"/>
          <p:nvPr/>
        </p:nvSpPr>
        <p:spPr>
          <a:xfrm>
            <a:off x="7162315" y="6073279"/>
            <a:ext cx="1133543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Ground</a:t>
            </a:r>
            <a:endParaRPr lang="en-US" sz="2400" dirty="0">
              <a:solidFill>
                <a:srgbClr val="FF0000"/>
              </a:solidFill>
            </a:endParaRPr>
          </a:p>
        </p:txBody>
      </p:sp>
      <p:cxnSp>
        <p:nvCxnSpPr>
          <p:cNvPr id="72" name="Straight Connector 71"/>
          <p:cNvCxnSpPr>
            <a:cxnSpLocks/>
          </p:cNvCxnSpPr>
          <p:nvPr/>
        </p:nvCxnSpPr>
        <p:spPr>
          <a:xfrm flipV="1">
            <a:off x="951731" y="5077144"/>
            <a:ext cx="732232" cy="725913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3" name="TextBox 72"/>
          <p:cNvSpPr txBox="1"/>
          <p:nvPr/>
        </p:nvSpPr>
        <p:spPr>
          <a:xfrm>
            <a:off x="8203037" y="1149829"/>
            <a:ext cx="7891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00FF"/>
                </a:solidFill>
              </a:rPr>
              <a:t>stop e</a:t>
            </a:r>
            <a:r>
              <a:rPr lang="en-US" sz="1600" baseline="30000" dirty="0" smtClean="0">
                <a:solidFill>
                  <a:srgbClr val="0000FF"/>
                </a:solidFill>
              </a:rPr>
              <a:t>-</a:t>
            </a:r>
          </a:p>
          <a:p>
            <a:pPr algn="ctr"/>
            <a:r>
              <a:rPr lang="en-US" sz="1600" dirty="0" err="1" smtClean="0">
                <a:solidFill>
                  <a:srgbClr val="0000FF"/>
                </a:solidFill>
              </a:rPr>
              <a:t>accel</a:t>
            </a:r>
            <a:r>
              <a:rPr lang="en-US" sz="1600" dirty="0" smtClean="0">
                <a:solidFill>
                  <a:srgbClr val="0000FF"/>
                </a:solidFill>
              </a:rPr>
              <a:t>.</a:t>
            </a:r>
          </a:p>
          <a:p>
            <a:pPr algn="ctr"/>
            <a:r>
              <a:rPr lang="en-US" sz="1600" dirty="0" smtClean="0">
                <a:solidFill>
                  <a:srgbClr val="0000FF"/>
                </a:solidFill>
              </a:rPr>
              <a:t>region</a:t>
            </a:r>
          </a:p>
        </p:txBody>
      </p:sp>
      <p:cxnSp>
        <p:nvCxnSpPr>
          <p:cNvPr id="74" name="Straight Connector 73"/>
          <p:cNvCxnSpPr>
            <a:cxnSpLocks noChangeAspect="1"/>
          </p:cNvCxnSpPr>
          <p:nvPr/>
        </p:nvCxnSpPr>
        <p:spPr>
          <a:xfrm flipH="1">
            <a:off x="8652893" y="2058095"/>
            <a:ext cx="0" cy="605699"/>
          </a:xfrm>
          <a:prstGeom prst="line">
            <a:avLst/>
          </a:prstGeom>
          <a:ln w="28575" cmpd="sng">
            <a:solidFill>
              <a:srgbClr val="0000FF"/>
            </a:solidFill>
            <a:prstDash val="solid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>
            <a:cxnSpLocks/>
          </p:cNvCxnSpPr>
          <p:nvPr/>
        </p:nvCxnSpPr>
        <p:spPr>
          <a:xfrm flipH="1" flipV="1">
            <a:off x="7966729" y="4029164"/>
            <a:ext cx="841415" cy="674914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>
            <a:cxnSpLocks/>
          </p:cNvCxnSpPr>
          <p:nvPr/>
        </p:nvCxnSpPr>
        <p:spPr>
          <a:xfrm flipV="1">
            <a:off x="8808144" y="4693417"/>
            <a:ext cx="1" cy="1321400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7" name="TextBox 76"/>
          <p:cNvSpPr txBox="1"/>
          <p:nvPr/>
        </p:nvSpPr>
        <p:spPr>
          <a:xfrm>
            <a:off x="8301678" y="5937404"/>
            <a:ext cx="777226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SSDs</a:t>
            </a:r>
            <a:endParaRPr lang="en-US" sz="2400" dirty="0">
              <a:solidFill>
                <a:srgbClr val="000000"/>
              </a:solidFill>
            </a:endParaRPr>
          </a:p>
        </p:txBody>
      </p:sp>
      <p:cxnSp>
        <p:nvCxnSpPr>
          <p:cNvPr id="79" name="Straight Connector 78"/>
          <p:cNvCxnSpPr>
            <a:cxnSpLocks/>
          </p:cNvCxnSpPr>
          <p:nvPr/>
        </p:nvCxnSpPr>
        <p:spPr>
          <a:xfrm flipH="1">
            <a:off x="7857753" y="2666825"/>
            <a:ext cx="795140" cy="1165686"/>
          </a:xfrm>
          <a:prstGeom prst="line">
            <a:avLst/>
          </a:prstGeom>
          <a:ln w="28575" cmpd="sng">
            <a:solidFill>
              <a:srgbClr val="0000FF"/>
            </a:solidFill>
            <a:prstDash val="solid"/>
            <a:headEnd type="none"/>
            <a:tailEnd type="diamond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0" name="TextBox 79"/>
          <p:cNvSpPr txBox="1"/>
          <p:nvPr/>
        </p:nvSpPr>
        <p:spPr>
          <a:xfrm>
            <a:off x="147928" y="2753477"/>
            <a:ext cx="1325303" cy="70788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000" dirty="0" smtClean="0"/>
              <a:t>All Foils</a:t>
            </a:r>
          </a:p>
          <a:p>
            <a:r>
              <a:rPr lang="en-US" sz="2000" dirty="0" smtClean="0"/>
              <a:t>at Ground</a:t>
            </a:r>
            <a:endParaRPr lang="en-US" sz="2000" dirty="0"/>
          </a:p>
        </p:txBody>
      </p:sp>
      <p:cxnSp>
        <p:nvCxnSpPr>
          <p:cNvPr id="81" name="Straight Connector 80"/>
          <p:cNvCxnSpPr>
            <a:cxnSpLocks/>
          </p:cNvCxnSpPr>
          <p:nvPr/>
        </p:nvCxnSpPr>
        <p:spPr>
          <a:xfrm>
            <a:off x="6417543" y="3572279"/>
            <a:ext cx="0" cy="1141944"/>
          </a:xfrm>
          <a:prstGeom prst="line">
            <a:avLst/>
          </a:prstGeom>
          <a:ln w="28575" cmpd="sng">
            <a:solidFill>
              <a:srgbClr val="0000FF"/>
            </a:solidFill>
            <a:prstDash val="solid"/>
            <a:headEnd type="none"/>
            <a:tailEnd type="diamon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2" name="TextBox 81"/>
          <p:cNvSpPr txBox="1"/>
          <p:nvPr/>
        </p:nvSpPr>
        <p:spPr>
          <a:xfrm>
            <a:off x="5640229" y="2968335"/>
            <a:ext cx="15186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00FF"/>
                </a:solidFill>
              </a:rPr>
              <a:t>100 V retarding</a:t>
            </a:r>
          </a:p>
          <a:p>
            <a:pPr algn="ctr"/>
            <a:r>
              <a:rPr lang="en-US" sz="1600" dirty="0" smtClean="0">
                <a:solidFill>
                  <a:srgbClr val="0000FF"/>
                </a:solidFill>
              </a:rPr>
              <a:t>potential region</a:t>
            </a:r>
          </a:p>
          <a:p>
            <a:pPr algn="ctr"/>
            <a:endParaRPr lang="en-US" sz="1600" dirty="0" smtClean="0">
              <a:solidFill>
                <a:srgbClr val="0000FF"/>
              </a:solidFill>
            </a:endParaRPr>
          </a:p>
        </p:txBody>
      </p:sp>
      <p:cxnSp>
        <p:nvCxnSpPr>
          <p:cNvPr id="84" name="Straight Connector 83"/>
          <p:cNvCxnSpPr>
            <a:cxnSpLocks noChangeAspect="1"/>
          </p:cNvCxnSpPr>
          <p:nvPr/>
        </p:nvCxnSpPr>
        <p:spPr>
          <a:xfrm>
            <a:off x="3776598" y="1860856"/>
            <a:ext cx="126" cy="814888"/>
          </a:xfrm>
          <a:prstGeom prst="line">
            <a:avLst/>
          </a:prstGeom>
          <a:ln w="28575" cmpd="sng">
            <a:solidFill>
              <a:srgbClr val="0000FF"/>
            </a:solidFill>
            <a:prstDash val="solid"/>
            <a:headEnd type="none"/>
            <a:tailEnd type="diamon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684101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TOFDeltaFi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050" y="2608565"/>
            <a:ext cx="4579950" cy="2194560"/>
          </a:xfrm>
          <a:prstGeom prst="rect">
            <a:avLst/>
          </a:prstGeom>
        </p:spPr>
      </p:pic>
      <p:pic>
        <p:nvPicPr>
          <p:cNvPr id="14" name="Content Placeholder 3" descr="InitialEnerg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23" r="-1123"/>
          <a:stretch>
            <a:fillRect/>
          </a:stretch>
        </p:blipFill>
        <p:spPr>
          <a:xfrm>
            <a:off x="5573046" y="917375"/>
            <a:ext cx="3325325" cy="1828800"/>
          </a:xfrm>
          <a:prstGeom prst="rect">
            <a:avLst/>
          </a:prstGeom>
        </p:spPr>
      </p:pic>
      <p:pic>
        <p:nvPicPr>
          <p:cNvPr id="4" name="Content Placeholder 3" descr="splats.png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58" r="-1358"/>
          <a:stretch>
            <a:fillRect/>
          </a:stretch>
        </p:blipFill>
        <p:spPr>
          <a:xfrm>
            <a:off x="131827" y="2462662"/>
            <a:ext cx="4580318" cy="4656830"/>
          </a:xfrm>
        </p:spPr>
      </p:pic>
      <p:sp>
        <p:nvSpPr>
          <p:cNvPr id="5" name="TextBox 4"/>
          <p:cNvSpPr txBox="1"/>
          <p:nvPr/>
        </p:nvSpPr>
        <p:spPr>
          <a:xfrm>
            <a:off x="1143931" y="5841930"/>
            <a:ext cx="9087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Elevation 1</a:t>
            </a:r>
            <a:endParaRPr lang="en-US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2254954" y="5360377"/>
            <a:ext cx="8826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Elevation 2</a:t>
            </a:r>
            <a:endParaRPr lang="en-US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3013403" y="3595206"/>
            <a:ext cx="9534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Elevation 3</a:t>
            </a:r>
            <a:endParaRPr lang="en-US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3280744" y="5083378"/>
            <a:ext cx="9389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Elevation 4</a:t>
            </a:r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3688675" y="3970834"/>
            <a:ext cx="9430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Elevation 5</a:t>
            </a:r>
            <a:endParaRPr lang="en-US" sz="1200" dirty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6809609"/>
              </p:ext>
            </p:extLst>
          </p:nvPr>
        </p:nvGraphicFramePr>
        <p:xfrm>
          <a:off x="4958350" y="4697295"/>
          <a:ext cx="3772454" cy="1865815"/>
        </p:xfrm>
        <a:graphic>
          <a:graphicData uri="http://schemas.openxmlformats.org/drawingml/2006/table">
            <a:tbl>
              <a:tblPr/>
              <a:tblGrid>
                <a:gridCol w="965392"/>
                <a:gridCol w="1396105"/>
                <a:gridCol w="1410957"/>
              </a:tblGrid>
              <a:tr h="266545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Name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Mean TOF (ns)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TOF Sigma (ns)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</a:tr>
              <a:tr h="266545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Elevation 1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1.06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0.19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6545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Elevation 2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2.17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0.13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6545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Elevation 3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2.35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0.05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6545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Elevation 4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2.33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0.06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6545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Elevation 5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2.32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0.12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6545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Stops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5.23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0.11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6797653" y="1220055"/>
            <a:ext cx="1778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Initial Energy Distribution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447286" y="3004495"/>
            <a:ext cx="12831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Electron Dispersion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1937296" y="3036263"/>
            <a:ext cx="17513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Hit Locations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 flipH="1">
            <a:off x="346360" y="381403"/>
            <a:ext cx="4937760" cy="2181194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01289" y="371776"/>
            <a:ext cx="17513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Sample Trajectories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5014376" y="0"/>
            <a:ext cx="36120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SIMION, </a:t>
            </a:r>
            <a:r>
              <a:rPr lang="en-US" sz="2800" dirty="0" err="1" smtClean="0">
                <a:solidFill>
                  <a:schemeClr val="bg1"/>
                </a:solidFill>
              </a:rPr>
              <a:t>Alegrini</a:t>
            </a:r>
            <a:r>
              <a:rPr lang="en-US" sz="2800" dirty="0" smtClean="0">
                <a:solidFill>
                  <a:schemeClr val="bg1"/>
                </a:solidFill>
              </a:rPr>
              <a:t> Energy Distribution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9" name="Slide Number Placeholder 2"/>
          <p:cNvSpPr txBox="1">
            <a:spLocks/>
          </p:cNvSpPr>
          <p:nvPr/>
        </p:nvSpPr>
        <p:spPr>
          <a:xfrm>
            <a:off x="304800" y="6624638"/>
            <a:ext cx="457200" cy="18256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864957D8-4150-40A6-8BC4-D18521F33502}" type="slidenum">
              <a:rPr lang="en-US" sz="1100" smtClean="0"/>
              <a:pPr>
                <a:defRPr/>
              </a:pPr>
              <a:t>19</a:t>
            </a:fld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287776955"/>
      </p:ext>
    </p:extLst>
  </p:cSld>
  <p:clrMapOvr>
    <a:masterClrMapping/>
  </p:clrMapOvr>
  <p:transition xmlns:p14="http://schemas.microsoft.com/office/powerpoint/2010/main"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180618"/>
            <a:ext cx="7706446" cy="668468"/>
          </a:xfrm>
        </p:spPr>
        <p:txBody>
          <a:bodyPr/>
          <a:lstStyle/>
          <a:p>
            <a:r>
              <a:rPr lang="en-US" dirty="0" smtClean="0"/>
              <a:t>Outline EPI-Lo Sensor Design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ISIS Science Requirements Relevant for EPI-Lo</a:t>
            </a:r>
          </a:p>
          <a:p>
            <a:r>
              <a:rPr lang="en-US" sz="2000" dirty="0" smtClean="0"/>
              <a:t>EPI-Lo Instrument</a:t>
            </a:r>
          </a:p>
          <a:p>
            <a:r>
              <a:rPr lang="en-US" sz="2000" dirty="0" smtClean="0"/>
              <a:t>Block Diagram(s)</a:t>
            </a:r>
          </a:p>
          <a:p>
            <a:r>
              <a:rPr lang="en-US" sz="1800" dirty="0" smtClean="0"/>
              <a:t>Principles of Operation Overview</a:t>
            </a:r>
          </a:p>
          <a:p>
            <a:r>
              <a:rPr lang="en-US" sz="1800" dirty="0" smtClean="0"/>
              <a:t>Sensor Voltages</a:t>
            </a:r>
          </a:p>
          <a:p>
            <a:r>
              <a:rPr lang="en-US" sz="1800" dirty="0" smtClean="0"/>
              <a:t>Electrostatic Optics</a:t>
            </a:r>
          </a:p>
          <a:p>
            <a:r>
              <a:rPr lang="en-US" sz="1800" dirty="0" smtClean="0"/>
              <a:t>Collimators and Start Foils</a:t>
            </a:r>
          </a:p>
          <a:p>
            <a:r>
              <a:rPr lang="en-US" sz="1800" dirty="0" smtClean="0"/>
              <a:t>Solid State Detectors &amp; Stop Foils</a:t>
            </a:r>
          </a:p>
          <a:p>
            <a:pPr lvl="1"/>
            <a:r>
              <a:rPr lang="en-US" sz="1600" dirty="0" smtClean="0"/>
              <a:t>Anti-coincidence System</a:t>
            </a:r>
          </a:p>
          <a:p>
            <a:pPr lvl="1"/>
            <a:r>
              <a:rPr lang="en-US" sz="1600" dirty="0" smtClean="0"/>
              <a:t>GEANT</a:t>
            </a:r>
            <a:endParaRPr lang="en-US" sz="1200" dirty="0" smtClean="0"/>
          </a:p>
          <a:p>
            <a:r>
              <a:rPr lang="en-US" sz="1800" dirty="0" err="1" smtClean="0"/>
              <a:t>Microchannel</a:t>
            </a:r>
            <a:r>
              <a:rPr lang="en-US" sz="1800" dirty="0" smtClean="0"/>
              <a:t> Plate (MCP)</a:t>
            </a:r>
          </a:p>
          <a:p>
            <a:r>
              <a:rPr lang="en-US" sz="1800" dirty="0" smtClean="0"/>
              <a:t>Mass Resolution</a:t>
            </a:r>
          </a:p>
          <a:p>
            <a:r>
              <a:rPr lang="en-US" sz="1800" dirty="0" smtClean="0"/>
              <a:t>Light &amp; Dust Mitigation</a:t>
            </a:r>
            <a:endParaRPr lang="en-US" sz="2000" dirty="0" smtClean="0"/>
          </a:p>
          <a:p>
            <a:r>
              <a:rPr lang="en-US" sz="2000" dirty="0" smtClean="0"/>
              <a:t>Follow-up from peer reviews</a:t>
            </a:r>
          </a:p>
          <a:p>
            <a:r>
              <a:rPr lang="en-US" sz="2000" dirty="0" smtClean="0"/>
              <a:t>Summary</a:t>
            </a:r>
          </a:p>
          <a:p>
            <a:endParaRPr lang="en-US" sz="2000" dirty="0"/>
          </a:p>
          <a:p>
            <a:r>
              <a:rPr lang="en-US" sz="2000" b="1" dirty="0" smtClean="0">
                <a:solidFill>
                  <a:srgbClr val="FF0000"/>
                </a:solidFill>
              </a:rPr>
              <a:t>THIS IS NOT UP TO DATE...IGNORE THIS PAGE.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pPr>
              <a:buNone/>
            </a:pPr>
            <a:endParaRPr lang="en-US" sz="1800" dirty="0" smtClean="0"/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solidFill>
                  <a:srgbClr val="FFFFFF"/>
                </a:solidFill>
              </a:rPr>
              <a:t>EPI-Lo </a:t>
            </a:r>
            <a:r>
              <a:rPr lang="en-US" sz="3600" dirty="0" smtClean="0">
                <a:solidFill>
                  <a:srgbClr val="FFFFFF"/>
                </a:solidFill>
              </a:rPr>
              <a:t>Wedge, Exploded View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35" t="18318" r="27909" b="15419"/>
          <a:stretch/>
        </p:blipFill>
        <p:spPr>
          <a:xfrm>
            <a:off x="2053428" y="1504506"/>
            <a:ext cx="4976784" cy="479395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013149" y="6298460"/>
            <a:ext cx="50170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EPI</a:t>
            </a:r>
            <a:r>
              <a:rPr lang="en-US" sz="12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-LO INDIVIDUAL SENSOR WEDGE </a:t>
            </a:r>
            <a:r>
              <a:rPr lang="en-US" sz="1200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ASSY</a:t>
            </a:r>
            <a:r>
              <a:rPr lang="en-US" sz="12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CROSS SECTION</a:t>
            </a:r>
            <a:endParaRPr lang="en-US" sz="12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123170" y="1928626"/>
            <a:ext cx="208649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APERTURE START FOILS, GROUND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429318" y="3254372"/>
            <a:ext cx="239909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WEDGE COVER INSULATOR, </a:t>
            </a:r>
            <a:r>
              <a:rPr lang="en-US" sz="9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ULTEM</a:t>
            </a:r>
            <a:r>
              <a:rPr lang="en-US" sz="9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2300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306589" y="3819466"/>
            <a:ext cx="208649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WEDGE GRID, 1KV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429318" y="2752665"/>
            <a:ext cx="208649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WEDGE COVER, GROUND</a:t>
            </a:r>
          </a:p>
        </p:txBody>
      </p:sp>
      <p:cxnSp>
        <p:nvCxnSpPr>
          <p:cNvPr id="19" name="Straight Connector 18"/>
          <p:cNvCxnSpPr>
            <a:stCxn id="14" idx="1"/>
          </p:cNvCxnSpPr>
          <p:nvPr/>
        </p:nvCxnSpPr>
        <p:spPr bwMode="auto">
          <a:xfrm flipH="1">
            <a:off x="5745345" y="2044042"/>
            <a:ext cx="377825" cy="399753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stCxn id="17" idx="1"/>
          </p:cNvCxnSpPr>
          <p:nvPr/>
        </p:nvCxnSpPr>
        <p:spPr bwMode="auto">
          <a:xfrm flipH="1">
            <a:off x="6123170" y="2868081"/>
            <a:ext cx="306148" cy="115416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2545142" y="5358300"/>
            <a:ext cx="208649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SIDE WALL REMOVED FOR CLARITY</a:t>
            </a:r>
          </a:p>
        </p:txBody>
      </p:sp>
      <p:cxnSp>
        <p:nvCxnSpPr>
          <p:cNvPr id="26" name="Straight Connector 25"/>
          <p:cNvCxnSpPr>
            <a:stCxn id="16" idx="1"/>
          </p:cNvCxnSpPr>
          <p:nvPr/>
        </p:nvCxnSpPr>
        <p:spPr bwMode="auto">
          <a:xfrm flipH="1">
            <a:off x="5745345" y="3934882"/>
            <a:ext cx="561244" cy="115416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9" name="Straight Connector 28"/>
          <p:cNvCxnSpPr>
            <a:stCxn id="15" idx="1"/>
          </p:cNvCxnSpPr>
          <p:nvPr/>
        </p:nvCxnSpPr>
        <p:spPr bwMode="auto">
          <a:xfrm flipH="1">
            <a:off x="6052842" y="3369788"/>
            <a:ext cx="376476" cy="115416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5451137"/>
      </p:ext>
    </p:extLst>
  </p:cSld>
  <p:clrMapOvr>
    <a:masterClrMapping/>
  </p:clrMapOvr>
  <p:transition xmlns:p14="http://schemas.microsoft.com/office/powerpoint/2010/main" spd="med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35" t="20177" r="28756" b="17994"/>
          <a:stretch/>
        </p:blipFill>
        <p:spPr>
          <a:xfrm>
            <a:off x="3301550" y="1391828"/>
            <a:ext cx="2767633" cy="47548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>
                <a:solidFill>
                  <a:srgbClr val="FFFFFF"/>
                </a:solidFill>
              </a:rPr>
              <a:t>MCP </a:t>
            </a:r>
            <a:r>
              <a:rPr lang="en-US" dirty="0" smtClean="0">
                <a:solidFill>
                  <a:srgbClr val="FFFFFF"/>
                </a:solidFill>
              </a:rPr>
              <a:t>Inter-Plate Spacer also a mask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2913132" y="6219942"/>
            <a:ext cx="35119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EXPLODED VIEW “NEW” </a:t>
            </a:r>
            <a:r>
              <a:rPr lang="en-US" sz="1200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MCP</a:t>
            </a:r>
            <a:r>
              <a:rPr lang="en-US" sz="12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ASSEMBLY</a:t>
            </a:r>
            <a:endParaRPr lang="en-US" sz="12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932277" y="4829597"/>
            <a:ext cx="130281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2.9KV LUG </a:t>
            </a:r>
            <a:r>
              <a:rPr lang="en-US" sz="900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ASSY</a:t>
            </a:r>
            <a:endParaRPr lang="en-US" sz="900" b="1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35902" y="2890566"/>
            <a:ext cx="117604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900 V LUG </a:t>
            </a:r>
            <a:r>
              <a:rPr lang="en-US" sz="900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ASSY</a:t>
            </a:r>
            <a:endParaRPr lang="en-US" sz="900" b="1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95442" y="5886747"/>
            <a:ext cx="130281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1KV LUG </a:t>
            </a:r>
            <a:r>
              <a:rPr lang="en-US" sz="900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ASSY</a:t>
            </a:r>
            <a:endParaRPr lang="en-US" sz="900" b="1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303532" y="2550131"/>
            <a:ext cx="130281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GUARD WASHER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835707" y="4330379"/>
            <a:ext cx="58127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SCREW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718372" y="4579314"/>
            <a:ext cx="70400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WASHER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044587" y="4270830"/>
            <a:ext cx="181666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LINEAR EXPANDERS, 3 PLACES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488300" y="4809937"/>
            <a:ext cx="11612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2.9KV ELECTRODE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142670" y="5436860"/>
            <a:ext cx="212739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SLIDES FOR EXPANDERS, 2 PLACES</a:t>
            </a:r>
          </a:p>
        </p:txBody>
      </p:sp>
      <p:cxnSp>
        <p:nvCxnSpPr>
          <p:cNvPr id="20" name="Straight Connector 19"/>
          <p:cNvCxnSpPr>
            <a:stCxn id="18" idx="1"/>
          </p:cNvCxnSpPr>
          <p:nvPr/>
        </p:nvCxnSpPr>
        <p:spPr bwMode="auto">
          <a:xfrm flipH="1">
            <a:off x="5518768" y="5552276"/>
            <a:ext cx="623902" cy="71689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 bwMode="auto">
          <a:xfrm>
            <a:off x="3236813" y="6004290"/>
            <a:ext cx="466642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 bwMode="auto">
          <a:xfrm>
            <a:off x="3317735" y="2702740"/>
            <a:ext cx="364141" cy="16184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0" name="Straight Connector 29"/>
          <p:cNvCxnSpPr>
            <a:stCxn id="7" idx="3"/>
          </p:cNvCxnSpPr>
          <p:nvPr/>
        </p:nvCxnSpPr>
        <p:spPr bwMode="auto">
          <a:xfrm flipV="1">
            <a:off x="3511943" y="2961685"/>
            <a:ext cx="226577" cy="44297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5" name="Straight Connector 34"/>
          <p:cNvCxnSpPr>
            <a:stCxn id="17" idx="3"/>
          </p:cNvCxnSpPr>
          <p:nvPr/>
        </p:nvCxnSpPr>
        <p:spPr bwMode="auto">
          <a:xfrm>
            <a:off x="3649508" y="4925353"/>
            <a:ext cx="380326" cy="67433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stCxn id="16" idx="3"/>
          </p:cNvCxnSpPr>
          <p:nvPr/>
        </p:nvCxnSpPr>
        <p:spPr bwMode="auto">
          <a:xfrm>
            <a:off x="3861248" y="4386246"/>
            <a:ext cx="387071" cy="104834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2055379" y="3910524"/>
            <a:ext cx="161840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SLIDE-SPACER-ELECTRODE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6109486" y="3963844"/>
            <a:ext cx="42078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MCP</a:t>
            </a:r>
            <a:endParaRPr lang="en-US" sz="9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975967" y="3430187"/>
            <a:ext cx="130281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SPACER .002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5961133" y="3692969"/>
            <a:ext cx="130281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ALTERNATE SPACER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6151578" y="3183247"/>
            <a:ext cx="130281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MCP</a:t>
            </a:r>
            <a:endParaRPr lang="en-US" sz="9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6199313" y="2873736"/>
            <a:ext cx="133437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900V ELECTRODE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6125671" y="2016057"/>
            <a:ext cx="130281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COMPRESSION PLATE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6247866" y="2521523"/>
            <a:ext cx="1302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INSULATED SHIM, </a:t>
            </a:r>
            <a:r>
              <a:rPr lang="en-US" sz="9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ULTEM</a:t>
            </a:r>
            <a:r>
              <a:rPr lang="en-US" sz="9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1000</a:t>
            </a:r>
          </a:p>
        </p:txBody>
      </p:sp>
      <p:cxnSp>
        <p:nvCxnSpPr>
          <p:cNvPr id="51" name="Straight Connector 50"/>
          <p:cNvCxnSpPr>
            <a:stCxn id="48" idx="1"/>
          </p:cNvCxnSpPr>
          <p:nvPr/>
        </p:nvCxnSpPr>
        <p:spPr bwMode="auto">
          <a:xfrm flipH="1">
            <a:off x="5833780" y="2131473"/>
            <a:ext cx="291891" cy="134026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54" name="Straight Connector 53"/>
          <p:cNvCxnSpPr>
            <a:stCxn id="49" idx="1"/>
          </p:cNvCxnSpPr>
          <p:nvPr/>
        </p:nvCxnSpPr>
        <p:spPr bwMode="auto">
          <a:xfrm flipH="1" flipV="1">
            <a:off x="5616116" y="2650635"/>
            <a:ext cx="631750" cy="55554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57" name="Straight Connector 56"/>
          <p:cNvCxnSpPr>
            <a:stCxn id="47" idx="1"/>
          </p:cNvCxnSpPr>
          <p:nvPr/>
        </p:nvCxnSpPr>
        <p:spPr bwMode="auto">
          <a:xfrm flipH="1" flipV="1">
            <a:off x="5744769" y="2952036"/>
            <a:ext cx="454544" cy="37116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64" name="Straight Connector 63"/>
          <p:cNvCxnSpPr>
            <a:stCxn id="45" idx="1"/>
          </p:cNvCxnSpPr>
          <p:nvPr/>
        </p:nvCxnSpPr>
        <p:spPr bwMode="auto">
          <a:xfrm flipH="1" flipV="1">
            <a:off x="5728585" y="3225879"/>
            <a:ext cx="422993" cy="72784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69" name="Straight Connector 68"/>
          <p:cNvCxnSpPr>
            <a:stCxn id="40" idx="3"/>
          </p:cNvCxnSpPr>
          <p:nvPr/>
        </p:nvCxnSpPr>
        <p:spPr bwMode="auto">
          <a:xfrm flipV="1">
            <a:off x="3673785" y="4005558"/>
            <a:ext cx="242760" cy="20382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73" name="Straight Connector 72"/>
          <p:cNvCxnSpPr>
            <a:stCxn id="41" idx="1"/>
          </p:cNvCxnSpPr>
          <p:nvPr/>
        </p:nvCxnSpPr>
        <p:spPr bwMode="auto">
          <a:xfrm flipH="1" flipV="1">
            <a:off x="5801990" y="4005558"/>
            <a:ext cx="307496" cy="73702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76" name="Straight Connector 75"/>
          <p:cNvCxnSpPr>
            <a:endCxn id="42" idx="1"/>
          </p:cNvCxnSpPr>
          <p:nvPr/>
        </p:nvCxnSpPr>
        <p:spPr bwMode="auto">
          <a:xfrm>
            <a:off x="5721069" y="3536219"/>
            <a:ext cx="254898" cy="9384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79" name="Straight Connector 78"/>
          <p:cNvCxnSpPr>
            <a:endCxn id="43" idx="1"/>
          </p:cNvCxnSpPr>
          <p:nvPr/>
        </p:nvCxnSpPr>
        <p:spPr bwMode="auto">
          <a:xfrm>
            <a:off x="5777713" y="3803257"/>
            <a:ext cx="183420" cy="5128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63" name="TextBox 62"/>
          <p:cNvSpPr txBox="1"/>
          <p:nvPr/>
        </p:nvSpPr>
        <p:spPr>
          <a:xfrm>
            <a:off x="2785009" y="3213678"/>
            <a:ext cx="42752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NUT</a:t>
            </a:r>
          </a:p>
        </p:txBody>
      </p:sp>
      <p:cxnSp>
        <p:nvCxnSpPr>
          <p:cNvPr id="58" name="Straight Connector 57"/>
          <p:cNvCxnSpPr/>
          <p:nvPr/>
        </p:nvCxnSpPr>
        <p:spPr bwMode="auto">
          <a:xfrm flipV="1">
            <a:off x="3252998" y="3261090"/>
            <a:ext cx="477430" cy="64737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67" name="TextBox 66"/>
          <p:cNvSpPr txBox="1"/>
          <p:nvPr/>
        </p:nvSpPr>
        <p:spPr>
          <a:xfrm>
            <a:off x="2735109" y="2273654"/>
            <a:ext cx="55834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SCREW</a:t>
            </a:r>
          </a:p>
        </p:txBody>
      </p:sp>
      <p:cxnSp>
        <p:nvCxnSpPr>
          <p:cNvPr id="62" name="Straight Connector 61"/>
          <p:cNvCxnSpPr/>
          <p:nvPr/>
        </p:nvCxnSpPr>
        <p:spPr bwMode="auto">
          <a:xfrm>
            <a:off x="3317735" y="2403335"/>
            <a:ext cx="396509" cy="16184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68" name="Straight Connector 67"/>
          <p:cNvCxnSpPr>
            <a:stCxn id="13" idx="1"/>
          </p:cNvCxnSpPr>
          <p:nvPr/>
        </p:nvCxnSpPr>
        <p:spPr bwMode="auto">
          <a:xfrm flipH="1" flipV="1">
            <a:off x="5008970" y="4304963"/>
            <a:ext cx="826737" cy="140832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72" name="Straight Connector 71"/>
          <p:cNvCxnSpPr>
            <a:stCxn id="14" idx="1"/>
          </p:cNvCxnSpPr>
          <p:nvPr/>
        </p:nvCxnSpPr>
        <p:spPr bwMode="auto">
          <a:xfrm flipH="1" flipV="1">
            <a:off x="5033246" y="4515356"/>
            <a:ext cx="685126" cy="179374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77" name="Straight Connector 76"/>
          <p:cNvCxnSpPr>
            <a:stCxn id="6" idx="1"/>
          </p:cNvCxnSpPr>
          <p:nvPr/>
        </p:nvCxnSpPr>
        <p:spPr bwMode="auto">
          <a:xfrm flipH="1" flipV="1">
            <a:off x="5057522" y="4758117"/>
            <a:ext cx="874755" cy="186896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0249897"/>
      </p:ext>
    </p:extLst>
  </p:cSld>
  <p:clrMapOvr>
    <a:masterClrMapping/>
  </p:clrMapOvr>
  <p:transition xmlns:p14="http://schemas.microsoft.com/office/powerpoint/2010/main" spd="med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TOFDeltaFi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050" y="2608565"/>
            <a:ext cx="4579950" cy="2194560"/>
          </a:xfrm>
          <a:prstGeom prst="rect">
            <a:avLst/>
          </a:prstGeom>
        </p:spPr>
      </p:pic>
      <p:pic>
        <p:nvPicPr>
          <p:cNvPr id="14" name="Content Placeholder 3" descr="InitialEnerg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23" r="-1123"/>
          <a:stretch>
            <a:fillRect/>
          </a:stretch>
        </p:blipFill>
        <p:spPr>
          <a:xfrm>
            <a:off x="5573046" y="917375"/>
            <a:ext cx="3325325" cy="1828800"/>
          </a:xfrm>
          <a:prstGeom prst="rect">
            <a:avLst/>
          </a:prstGeom>
        </p:spPr>
      </p:pic>
      <p:pic>
        <p:nvPicPr>
          <p:cNvPr id="4" name="Content Placeholder 3" descr="splats.png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58" r="-1358"/>
          <a:stretch>
            <a:fillRect/>
          </a:stretch>
        </p:blipFill>
        <p:spPr>
          <a:xfrm>
            <a:off x="131827" y="2462662"/>
            <a:ext cx="4580318" cy="4656830"/>
          </a:xfrm>
        </p:spPr>
      </p:pic>
      <p:sp>
        <p:nvSpPr>
          <p:cNvPr id="5" name="TextBox 4"/>
          <p:cNvSpPr txBox="1"/>
          <p:nvPr/>
        </p:nvSpPr>
        <p:spPr>
          <a:xfrm>
            <a:off x="1143931" y="5841930"/>
            <a:ext cx="9087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Elevation 1</a:t>
            </a:r>
            <a:endParaRPr lang="en-US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2254954" y="5360377"/>
            <a:ext cx="8826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Elevation 2</a:t>
            </a:r>
            <a:endParaRPr lang="en-US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3013403" y="3595206"/>
            <a:ext cx="9534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Elevation 3</a:t>
            </a:r>
            <a:endParaRPr lang="en-US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3280744" y="5083378"/>
            <a:ext cx="9389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Elevation 4</a:t>
            </a:r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3688675" y="3970834"/>
            <a:ext cx="9430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Elevation 5</a:t>
            </a:r>
            <a:endParaRPr lang="en-US" sz="1200" dirty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1353819"/>
              </p:ext>
            </p:extLst>
          </p:nvPr>
        </p:nvGraphicFramePr>
        <p:xfrm>
          <a:off x="4958350" y="4697295"/>
          <a:ext cx="3772454" cy="1865815"/>
        </p:xfrm>
        <a:graphic>
          <a:graphicData uri="http://schemas.openxmlformats.org/drawingml/2006/table">
            <a:tbl>
              <a:tblPr/>
              <a:tblGrid>
                <a:gridCol w="965392"/>
                <a:gridCol w="1396105"/>
                <a:gridCol w="1410957"/>
              </a:tblGrid>
              <a:tr h="266545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Name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Mean TOF (ns)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TOF Sigma (ns)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</a:tr>
              <a:tr h="266545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Elevation 1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1.06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0.19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6545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Elevation 2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2.17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0.13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6545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Elevation 3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2.35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0.05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6545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Elevation 4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2.33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0.06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6545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Elevation 5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2.32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0.12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6545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Stops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5.23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0.11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6797653" y="1220055"/>
            <a:ext cx="1778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Initial Energy Distribution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447286" y="3004495"/>
            <a:ext cx="12831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Electron Dispersion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1937296" y="3036263"/>
            <a:ext cx="17513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Hit Locations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 flipH="1">
            <a:off x="346360" y="381403"/>
            <a:ext cx="4937760" cy="2181194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01289" y="371776"/>
            <a:ext cx="17513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Sample Trajectories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5014376" y="0"/>
            <a:ext cx="36120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SIMION, </a:t>
            </a:r>
            <a:r>
              <a:rPr lang="en-US" sz="2800" dirty="0" err="1" smtClean="0">
                <a:solidFill>
                  <a:schemeClr val="bg1"/>
                </a:solidFill>
              </a:rPr>
              <a:t>Alegrini</a:t>
            </a:r>
            <a:r>
              <a:rPr lang="en-US" sz="2800" dirty="0" smtClean="0">
                <a:solidFill>
                  <a:schemeClr val="bg1"/>
                </a:solidFill>
              </a:rPr>
              <a:t> Energy Distribution</a:t>
            </a:r>
            <a:endParaRPr lang="en-US" sz="2800" dirty="0">
              <a:solidFill>
                <a:schemeClr val="bg1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143931" y="3265987"/>
            <a:ext cx="3070101" cy="2506106"/>
            <a:chOff x="1143931" y="3004495"/>
            <a:chExt cx="3070101" cy="2506106"/>
          </a:xfrm>
        </p:grpSpPr>
        <p:sp>
          <p:nvSpPr>
            <p:cNvPr id="2" name="Rectangle 1"/>
            <p:cNvSpPr/>
            <p:nvPr/>
          </p:nvSpPr>
          <p:spPr>
            <a:xfrm>
              <a:off x="1644360" y="3650826"/>
              <a:ext cx="278254" cy="1223364"/>
            </a:xfrm>
            <a:prstGeom prst="rect">
              <a:avLst/>
            </a:prstGeom>
            <a:noFill/>
            <a:ln w="28575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Oval 2"/>
            <p:cNvSpPr/>
            <p:nvPr/>
          </p:nvSpPr>
          <p:spPr>
            <a:xfrm>
              <a:off x="1143931" y="3004495"/>
              <a:ext cx="294884" cy="240071"/>
            </a:xfrm>
            <a:prstGeom prst="ellipse">
              <a:avLst/>
            </a:prstGeom>
            <a:noFill/>
            <a:ln w="1905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1148889" y="3773879"/>
              <a:ext cx="294884" cy="240071"/>
            </a:xfrm>
            <a:prstGeom prst="ellipse">
              <a:avLst/>
            </a:prstGeom>
            <a:noFill/>
            <a:ln w="1905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1143931" y="4513516"/>
              <a:ext cx="294884" cy="240071"/>
            </a:xfrm>
            <a:prstGeom prst="ellipse">
              <a:avLst/>
            </a:prstGeom>
            <a:noFill/>
            <a:ln w="1905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1148889" y="5270530"/>
              <a:ext cx="294884" cy="240071"/>
            </a:xfrm>
            <a:prstGeom prst="ellipse">
              <a:avLst/>
            </a:prstGeom>
            <a:noFill/>
            <a:ln w="1905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/>
            <p:cNvSpPr/>
            <p:nvPr/>
          </p:nvSpPr>
          <p:spPr>
            <a:xfrm>
              <a:off x="2429837" y="3575069"/>
              <a:ext cx="365760" cy="365760"/>
            </a:xfrm>
            <a:prstGeom prst="ellipse">
              <a:avLst/>
            </a:prstGeom>
            <a:noFill/>
            <a:ln w="1905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2429837" y="4578048"/>
              <a:ext cx="365760" cy="365760"/>
            </a:xfrm>
            <a:prstGeom prst="ellipse">
              <a:avLst/>
            </a:prstGeom>
            <a:noFill/>
            <a:ln w="1905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3028085" y="3807730"/>
              <a:ext cx="365760" cy="365760"/>
            </a:xfrm>
            <a:prstGeom prst="ellipse">
              <a:avLst/>
            </a:prstGeom>
            <a:noFill/>
            <a:ln w="1905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>
              <a:off x="3028085" y="4352659"/>
              <a:ext cx="365760" cy="365760"/>
            </a:xfrm>
            <a:prstGeom prst="ellipse">
              <a:avLst/>
            </a:prstGeom>
            <a:noFill/>
            <a:ln w="1905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>
              <a:off x="3491112" y="4085888"/>
              <a:ext cx="329184" cy="365760"/>
            </a:xfrm>
            <a:prstGeom prst="ellipse">
              <a:avLst/>
            </a:prstGeom>
            <a:noFill/>
            <a:ln w="1905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3884848" y="4085888"/>
              <a:ext cx="329184" cy="365760"/>
            </a:xfrm>
            <a:prstGeom prst="ellipse">
              <a:avLst/>
            </a:prstGeom>
            <a:noFill/>
            <a:ln w="1905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Rectangle 28"/>
          <p:cNvSpPr/>
          <p:nvPr/>
        </p:nvSpPr>
        <p:spPr bwMode="auto">
          <a:xfrm>
            <a:off x="6368143" y="1877786"/>
            <a:ext cx="1106714" cy="616857"/>
          </a:xfrm>
          <a:prstGeom prst="rect">
            <a:avLst/>
          </a:prstGeom>
          <a:solidFill>
            <a:srgbClr val="FFFFFF">
              <a:alpha val="7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572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0" name="Slide Number Placeholder 2"/>
          <p:cNvSpPr txBox="1">
            <a:spLocks/>
          </p:cNvSpPr>
          <p:nvPr/>
        </p:nvSpPr>
        <p:spPr>
          <a:xfrm>
            <a:off x="304800" y="6624638"/>
            <a:ext cx="457200" cy="18256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864957D8-4150-40A6-8BC4-D18521F33502}" type="slidenum">
              <a:rPr lang="en-US" sz="1100" smtClean="0"/>
              <a:pPr>
                <a:defRPr/>
              </a:pPr>
              <a:t>22</a:t>
            </a:fld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436320709"/>
      </p:ext>
    </p:extLst>
  </p:cSld>
  <p:clrMapOvr>
    <a:masterClrMapping/>
  </p:clrMapOvr>
  <p:transition xmlns:p14="http://schemas.microsoft.com/office/powerpoint/2010/main" spd="med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Microchannel</a:t>
            </a:r>
            <a:r>
              <a:rPr lang="en-US" dirty="0" smtClean="0"/>
              <a:t> Plate (MCP)</a:t>
            </a:r>
            <a:endParaRPr lang="en-US" dirty="0"/>
          </a:p>
        </p:txBody>
      </p:sp>
      <p:sp>
        <p:nvSpPr>
          <p:cNvPr id="6" name="Content Placeholder 1"/>
          <p:cNvSpPr>
            <a:spLocks noGrp="1"/>
          </p:cNvSpPr>
          <p:nvPr>
            <p:ph idx="1"/>
          </p:nvPr>
        </p:nvSpPr>
        <p:spPr>
          <a:xfrm>
            <a:off x="358775" y="1132114"/>
            <a:ext cx="2558470" cy="5238524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7" name="Content Placeholder 5" descr="SIMION_Lab_Comparison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8" r="1869"/>
          <a:stretch/>
        </p:blipFill>
        <p:spPr bwMode="auto">
          <a:xfrm>
            <a:off x="2705584" y="1506319"/>
            <a:ext cx="6178550" cy="468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70734990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Mass Resolution</a:t>
            </a:r>
            <a:endParaRPr lang="en-US" dirty="0"/>
          </a:p>
        </p:txBody>
      </p:sp>
      <p:sp>
        <p:nvSpPr>
          <p:cNvPr id="5" name="Content Placeholder 1"/>
          <p:cNvSpPr txBox="1">
            <a:spLocks/>
          </p:cNvSpPr>
          <p:nvPr/>
        </p:nvSpPr>
        <p:spPr bwMode="auto">
          <a:xfrm>
            <a:off x="358775" y="1132114"/>
            <a:ext cx="2558470" cy="5238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27013" indent="-227013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ts val="300"/>
              </a:spcAft>
              <a:buFont typeface="Wingdings" pitchFamily="2" charset="2"/>
              <a:buChar char="§"/>
              <a:defRPr sz="24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550" indent="-23495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ts val="300"/>
              </a:spcAft>
              <a:buClrTx/>
              <a:buSzPct val="115000"/>
              <a:buFont typeface="Wingdings" charset="2"/>
              <a:buChar char="§"/>
              <a:defRPr sz="2200" b="0">
                <a:solidFill>
                  <a:schemeClr val="tx1"/>
                </a:solidFill>
                <a:latin typeface="+mn-lt"/>
              </a:defRPr>
            </a:lvl2pPr>
            <a:lvl3pPr marL="798513" indent="-230188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ts val="300"/>
              </a:spcAft>
              <a:buFont typeface="Wingdings" pitchFamily="2" charset="2"/>
              <a:buChar char="§"/>
              <a:defRPr sz="1800" b="0">
                <a:solidFill>
                  <a:schemeClr val="tx1"/>
                </a:solidFill>
                <a:latin typeface="+mn-lt"/>
              </a:defRPr>
            </a:lvl3pPr>
            <a:lvl4pPr marL="1144588" indent="-230188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ts val="300"/>
              </a:spcAft>
              <a:buFont typeface="Wingdings" pitchFamily="2" charset="2"/>
              <a:buChar char="§"/>
              <a:defRPr sz="1600" b="0">
                <a:solidFill>
                  <a:schemeClr val="tx1"/>
                </a:solidFill>
                <a:latin typeface="+mn-lt"/>
              </a:defRPr>
            </a:lvl4pPr>
            <a:lvl5pPr marL="1482725" indent="-22225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ts val="300"/>
              </a:spcAft>
              <a:buFont typeface="Wingdings" pitchFamily="2" charset="2"/>
              <a:buChar char="§"/>
              <a:defRPr sz="1400" b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25000"/>
              </a:spcAft>
              <a:buFont typeface="Wingdings" pitchFamily="2" charset="2"/>
              <a:buChar char="§"/>
              <a:defRPr sz="2000" b="1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25000"/>
              </a:spcAft>
              <a:buFont typeface="Wingdings" pitchFamily="2" charset="2"/>
              <a:buChar char="§"/>
              <a:defRPr sz="2000" b="1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25000"/>
              </a:spcAft>
              <a:buFont typeface="Wingdings" pitchFamily="2" charset="2"/>
              <a:buChar char="§"/>
              <a:defRPr sz="2000" b="1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25000"/>
              </a:spcAft>
              <a:buFont typeface="Wingdings" pitchFamily="2" charset="2"/>
              <a:buChar char="§"/>
              <a:defRPr sz="2000" b="1">
                <a:solidFill>
                  <a:schemeClr val="tx1"/>
                </a:solidFill>
                <a:latin typeface="+mn-lt"/>
              </a:defRPr>
            </a:lvl9pPr>
          </a:lstStyle>
          <a:p>
            <a:endParaRPr lang="en-US" dirty="0" smtClean="0"/>
          </a:p>
          <a:p>
            <a:pPr marL="0" indent="0">
              <a:buFont typeface="Wingdings" pitchFamily="2" charset="2"/>
              <a:buNone/>
            </a:pP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73919" y="1068916"/>
            <a:ext cx="7181378" cy="5302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493631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Mass Resolution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3582"/>
            <a:ext cx="9144000" cy="5148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3341875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Collimators and Start Foils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42" t="22288" r="21920" b="48593"/>
          <a:stretch/>
        </p:blipFill>
        <p:spPr>
          <a:xfrm>
            <a:off x="2457111" y="1156317"/>
            <a:ext cx="7122865" cy="5097774"/>
          </a:xfrm>
          <a:prstGeom prst="rect">
            <a:avLst/>
          </a:prstGeom>
        </p:spPr>
      </p:pic>
      <p:sp>
        <p:nvSpPr>
          <p:cNvPr id="6" name="Content Placeholder 1"/>
          <p:cNvSpPr>
            <a:spLocks noGrp="1"/>
          </p:cNvSpPr>
          <p:nvPr>
            <p:ph idx="1"/>
          </p:nvPr>
        </p:nvSpPr>
        <p:spPr>
          <a:xfrm>
            <a:off x="130729" y="1132114"/>
            <a:ext cx="2343777" cy="5238524"/>
          </a:xfrm>
        </p:spPr>
        <p:txBody>
          <a:bodyPr/>
          <a:lstStyle/>
          <a:p>
            <a:r>
              <a:rPr lang="en-US" sz="2000" dirty="0" smtClean="0"/>
              <a:t>Foils Mount on Apertures (red)</a:t>
            </a:r>
            <a:endParaRPr lang="en-US" sz="2000" dirty="0"/>
          </a:p>
          <a:p>
            <a:pPr lvl="1"/>
            <a:r>
              <a:rPr lang="en-US" sz="2000" dirty="0" smtClean="0"/>
              <a:t>Each elevation tailored for equal GF </a:t>
            </a:r>
          </a:p>
          <a:p>
            <a:pPr lvl="1"/>
            <a:r>
              <a:rPr lang="en-US" sz="2000" dirty="0" smtClean="0"/>
              <a:t>Second foil planned at intermediate baffle</a:t>
            </a:r>
          </a:p>
          <a:p>
            <a:r>
              <a:rPr lang="en-US" sz="2000" dirty="0" smtClean="0"/>
              <a:t>Collimators screw-mount to outer cover, capture foils</a:t>
            </a:r>
          </a:p>
          <a:p>
            <a:pPr lvl="1"/>
            <a:r>
              <a:rPr lang="en-US" sz="2000" dirty="0" smtClean="0"/>
              <a:t>Each Elevation and azimuth is unique</a:t>
            </a:r>
          </a:p>
        </p:txBody>
      </p:sp>
    </p:spTree>
    <p:extLst>
      <p:ext uri="{BB962C8B-B14F-4D97-AF65-F5344CB8AC3E}">
        <p14:creationId xmlns:p14="http://schemas.microsoft.com/office/powerpoint/2010/main" val="4138154070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83" t="16283" r="20549" b="19528"/>
          <a:stretch/>
        </p:blipFill>
        <p:spPr>
          <a:xfrm>
            <a:off x="2492347" y="1472751"/>
            <a:ext cx="4248318" cy="440206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solidFill>
                  <a:srgbClr val="FFFFFF"/>
                </a:solidFill>
              </a:rPr>
              <a:t>EPI-Lo </a:t>
            </a:r>
            <a:r>
              <a:rPr lang="en-US" sz="3600" dirty="0" smtClean="0">
                <a:solidFill>
                  <a:srgbClr val="FFFFFF"/>
                </a:solidFill>
              </a:rPr>
              <a:t>SSD Assemblies (8)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195233" y="6114746"/>
            <a:ext cx="67045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SSD</a:t>
            </a:r>
            <a:r>
              <a:rPr lang="en-US" sz="2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ASSY</a:t>
            </a:r>
            <a:r>
              <a:rPr lang="en-US" sz="2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TO WEDGE EXPLODED CROSS SECTION</a:t>
            </a:r>
            <a:endParaRPr lang="en-US" sz="20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578823" y="3600956"/>
            <a:ext cx="16570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ENERGY </a:t>
            </a:r>
            <a:r>
              <a:rPr lang="en-US" sz="12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PWB</a:t>
            </a:r>
            <a:r>
              <a:rPr lang="en-US" sz="1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2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ASSY</a:t>
            </a:r>
            <a:endParaRPr lang="en-US" sz="12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38679" y="4543368"/>
            <a:ext cx="11668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SSD</a:t>
            </a:r>
            <a:r>
              <a:rPr lang="en-US" sz="1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2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ASSY</a:t>
            </a:r>
            <a:endParaRPr lang="en-US" sz="12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83858" y="3170832"/>
            <a:ext cx="26562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SSD</a:t>
            </a:r>
            <a:r>
              <a:rPr lang="en-US" sz="1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2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ASSY</a:t>
            </a:r>
            <a:r>
              <a:rPr lang="en-US" sz="1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HOUSING, </a:t>
            </a:r>
            <a:r>
              <a:rPr lang="en-US" sz="12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ULTEM</a:t>
            </a:r>
            <a:r>
              <a:rPr lang="en-US" sz="1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1000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363387" y="1648647"/>
            <a:ext cx="1939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SSD</a:t>
            </a:r>
            <a:r>
              <a:rPr lang="en-US" sz="1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WEDGE GRID, 1KV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085373" y="2264027"/>
            <a:ext cx="24875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SSD</a:t>
            </a:r>
            <a:r>
              <a:rPr lang="en-US" sz="1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STOP GRID-FOIL, GROUND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25630" y="4068840"/>
            <a:ext cx="24954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SSD</a:t>
            </a:r>
            <a:r>
              <a:rPr lang="en-US" sz="1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INSULATOR, </a:t>
            </a:r>
            <a:r>
              <a:rPr lang="en-US" sz="12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ULTEM</a:t>
            </a:r>
            <a:r>
              <a:rPr lang="en-US" sz="1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1000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18689" y="4778138"/>
            <a:ext cx="16440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SCREWS, </a:t>
            </a:r>
            <a:r>
              <a:rPr lang="en-US" sz="12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TORLON</a:t>
            </a:r>
            <a:endParaRPr lang="en-US" sz="12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254423" y="2740802"/>
            <a:ext cx="17208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GROUNDING SCREW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3379" y="2426263"/>
            <a:ext cx="18230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SENSOR WEDGE  1KV</a:t>
            </a:r>
          </a:p>
        </p:txBody>
      </p:sp>
      <p:cxnSp>
        <p:nvCxnSpPr>
          <p:cNvPr id="26" name="Straight Connector 25"/>
          <p:cNvCxnSpPr>
            <a:stCxn id="19" idx="3"/>
          </p:cNvCxnSpPr>
          <p:nvPr/>
        </p:nvCxnSpPr>
        <p:spPr bwMode="auto">
          <a:xfrm flipV="1">
            <a:off x="1916465" y="2557086"/>
            <a:ext cx="834827" cy="7677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44" name="Straight Connector 43"/>
          <p:cNvCxnSpPr>
            <a:stCxn id="12" idx="1"/>
          </p:cNvCxnSpPr>
          <p:nvPr/>
        </p:nvCxnSpPr>
        <p:spPr bwMode="auto">
          <a:xfrm flipH="1">
            <a:off x="4037927" y="1787147"/>
            <a:ext cx="325460" cy="341058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47" name="Straight Connector 46"/>
          <p:cNvCxnSpPr>
            <a:stCxn id="13" idx="1"/>
          </p:cNvCxnSpPr>
          <p:nvPr/>
        </p:nvCxnSpPr>
        <p:spPr bwMode="auto">
          <a:xfrm flipH="1">
            <a:off x="4758117" y="2402527"/>
            <a:ext cx="327256" cy="316397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50" name="Straight Connector 49"/>
          <p:cNvCxnSpPr>
            <a:stCxn id="16" idx="1"/>
          </p:cNvCxnSpPr>
          <p:nvPr/>
        </p:nvCxnSpPr>
        <p:spPr bwMode="auto">
          <a:xfrm flipH="1">
            <a:off x="4434435" y="2879302"/>
            <a:ext cx="819988" cy="406064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53" name="Straight Connector 52"/>
          <p:cNvCxnSpPr>
            <a:stCxn id="11" idx="1"/>
          </p:cNvCxnSpPr>
          <p:nvPr/>
        </p:nvCxnSpPr>
        <p:spPr bwMode="auto">
          <a:xfrm flipH="1">
            <a:off x="5677380" y="3309332"/>
            <a:ext cx="406478" cy="230832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56" name="Straight Connector 55"/>
          <p:cNvCxnSpPr>
            <a:stCxn id="9" idx="1"/>
          </p:cNvCxnSpPr>
          <p:nvPr/>
        </p:nvCxnSpPr>
        <p:spPr bwMode="auto">
          <a:xfrm flipH="1">
            <a:off x="6174223" y="3739456"/>
            <a:ext cx="404600" cy="225641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63" name="Straight Connector 62"/>
          <p:cNvCxnSpPr>
            <a:stCxn id="15" idx="1"/>
          </p:cNvCxnSpPr>
          <p:nvPr/>
        </p:nvCxnSpPr>
        <p:spPr bwMode="auto">
          <a:xfrm flipH="1" flipV="1">
            <a:off x="6554549" y="4903775"/>
            <a:ext cx="364140" cy="12863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66" name="Straight Connector 65"/>
          <p:cNvCxnSpPr>
            <a:stCxn id="10" idx="3"/>
          </p:cNvCxnSpPr>
          <p:nvPr/>
        </p:nvCxnSpPr>
        <p:spPr bwMode="auto">
          <a:xfrm flipV="1">
            <a:off x="4005558" y="4321149"/>
            <a:ext cx="226577" cy="360719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 bwMode="auto">
          <a:xfrm flipV="1">
            <a:off x="5227455" y="4758117"/>
            <a:ext cx="137563" cy="356049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4" name="Straight Connector 33"/>
          <p:cNvCxnSpPr>
            <a:stCxn id="14" idx="3"/>
          </p:cNvCxnSpPr>
          <p:nvPr/>
        </p:nvCxnSpPr>
        <p:spPr bwMode="auto">
          <a:xfrm flipV="1">
            <a:off x="3121062" y="3738523"/>
            <a:ext cx="390881" cy="468817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9645413"/>
      </p:ext>
    </p:extLst>
  </p:cSld>
  <p:clrMapOvr>
    <a:masterClrMapping/>
  </p:clrMapOvr>
  <p:transition xmlns:p14="http://schemas.microsoft.com/office/powerpoint/2010/main" spd="med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Anti-coincidence System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22" t="42754" r="24688" b="36983"/>
          <a:stretch/>
        </p:blipFill>
        <p:spPr>
          <a:xfrm>
            <a:off x="3294555" y="1334331"/>
            <a:ext cx="5328344" cy="5028418"/>
          </a:xfrm>
          <a:prstGeom prst="rect">
            <a:avLst/>
          </a:prstGeom>
        </p:spPr>
      </p:pic>
      <p:sp>
        <p:nvSpPr>
          <p:cNvPr id="6" name="Content Placeholder 1"/>
          <p:cNvSpPr>
            <a:spLocks noGrp="1"/>
          </p:cNvSpPr>
          <p:nvPr>
            <p:ph idx="1"/>
          </p:nvPr>
        </p:nvSpPr>
        <p:spPr>
          <a:xfrm>
            <a:off x="358775" y="1132114"/>
            <a:ext cx="2558470" cy="5238524"/>
          </a:xfrm>
        </p:spPr>
        <p:txBody>
          <a:bodyPr/>
          <a:lstStyle/>
          <a:p>
            <a:r>
              <a:rPr lang="en-US" dirty="0" smtClean="0"/>
              <a:t>Electron SSD is backed by an anti-coincidence SSD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8256862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Anti-coincidence System: GEANT</a:t>
            </a:r>
            <a:endParaRPr lang="en-US" dirty="0"/>
          </a:p>
        </p:txBody>
      </p:sp>
      <p:sp>
        <p:nvSpPr>
          <p:cNvPr id="6" name="Content Placeholder 1"/>
          <p:cNvSpPr>
            <a:spLocks noGrp="1"/>
          </p:cNvSpPr>
          <p:nvPr>
            <p:ph idx="1"/>
          </p:nvPr>
        </p:nvSpPr>
        <p:spPr>
          <a:xfrm>
            <a:off x="358775" y="4613244"/>
            <a:ext cx="2558470" cy="1757393"/>
          </a:xfrm>
        </p:spPr>
        <p:txBody>
          <a:bodyPr/>
          <a:lstStyle/>
          <a:p>
            <a:r>
              <a:rPr lang="en-US" dirty="0" smtClean="0"/>
              <a:t>Setup for GEANT4 model of electron SSD anticoincidence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2123" y="1679382"/>
            <a:ext cx="3697717" cy="4114800"/>
          </a:xfrm>
          <a:prstGeom prst="rect">
            <a:avLst/>
          </a:prstGeom>
        </p:spPr>
      </p:pic>
      <p:pic>
        <p:nvPicPr>
          <p:cNvPr id="9" name="Content Placeholder 3"/>
          <p:cNvPicPr>
            <a:picLocks noGrp="1"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034" y="1598868"/>
            <a:ext cx="3716715" cy="4135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891598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201" name="Group 109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8403575"/>
              </p:ext>
            </p:extLst>
          </p:nvPr>
        </p:nvGraphicFramePr>
        <p:xfrm>
          <a:off x="743855" y="1041052"/>
          <a:ext cx="8066691" cy="5414386"/>
        </p:xfrm>
        <a:graphic>
          <a:graphicData uri="http://schemas.openxmlformats.org/drawingml/2006/table">
            <a:tbl>
              <a:tblPr/>
              <a:tblGrid>
                <a:gridCol w="1436299"/>
                <a:gridCol w="2209260"/>
                <a:gridCol w="2235111"/>
                <a:gridCol w="2186021"/>
              </a:tblGrid>
              <a:tr h="26930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Parameter</a:t>
                      </a:r>
                    </a:p>
                  </a:txBody>
                  <a:tcPr marT="45716" marB="4571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Required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Goal (Capability)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Comment/Heritage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</a:tr>
              <a:tr h="448841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Electron Energies</a:t>
                      </a:r>
                    </a:p>
                  </a:txBody>
                  <a:tcPr marT="45716" marB="4571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50 - 500keV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25 - 1000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keV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Electron capability from 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JEDI, RBSPICE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8381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Ion Energies</a:t>
                      </a:r>
                    </a:p>
                  </a:txBody>
                  <a:tcPr marT="45716" marB="4571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i-FI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50 </a:t>
                      </a:r>
                      <a:r>
                        <a:rPr kumimoji="0" lang="fi-FI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keV/nucleon</a:t>
                      </a:r>
                      <a:r>
                        <a:rPr kumimoji="0" lang="fi-FI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 –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i-FI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15000 </a:t>
                      </a:r>
                      <a:r>
                        <a:rPr kumimoji="0" lang="fi-FI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keV</a:t>
                      </a:r>
                      <a:r>
                        <a:rPr kumimoji="0" lang="fi-FI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 Total E</a:t>
                      </a:r>
                      <a:endParaRPr kumimoji="0" lang="fi-FI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i-FI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50 </a:t>
                      </a:r>
                      <a:r>
                        <a:rPr kumimoji="0" lang="fi-FI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keV/nucleon</a:t>
                      </a:r>
                      <a:r>
                        <a:rPr kumimoji="0" lang="fi-FI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 –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i-FI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15000 </a:t>
                      </a:r>
                      <a:r>
                        <a:rPr kumimoji="0" lang="fi-FI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keV</a:t>
                      </a:r>
                      <a:r>
                        <a:rPr kumimoji="0" lang="fi-FI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 Total E</a:t>
                      </a: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Capability partially based on 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RBSPICE capabilities.  Top energy ~250keV/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nuc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 for Fe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8841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Energy Resolution</a:t>
                      </a:r>
                    </a:p>
                  </a:txBody>
                  <a:tcPr marT="45716" marB="4571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45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% for required energy range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40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% for required energy 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range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Telemetry limited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8841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Time sampling</a:t>
                      </a:r>
                    </a:p>
                  </a:txBody>
                  <a:tcPr marT="45716" marB="4571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5 sec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 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sec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Telemetry and/or statistics limited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130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Angle resolution</a:t>
                      </a:r>
                    </a:p>
                  </a:txBody>
                  <a:tcPr marT="45716" marB="4571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&lt;30° x &lt;30°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Ions, ~15 x 12 to &lt;30° x &lt;30° e-, 45°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Varies with elevation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701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Pitch Angle (PA) </a:t>
                      </a: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Coverage</a:t>
                      </a: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16" marB="4571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0°-90° or 90°-180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°, some samples in both hemispheres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0°-90° or 90°-180°, some samples in both hemispheres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930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Time for Full PA</a:t>
                      </a:r>
                    </a:p>
                  </a:txBody>
                  <a:tcPr marT="45716" marB="4571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 – 5 sec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 – 5 sec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Telemetry limited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8841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Ion Composition</a:t>
                      </a:r>
                    </a:p>
                  </a:txBody>
                  <a:tcPr marT="45716" marB="4571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H, He3, He4, C, O, Ne, Mg, Si, Fe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H, He3, He4, C, O, Ne, Mg, Si, Fe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He3/He4 ~50 to 1000 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keV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/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nuc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2003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Electron Sensitivity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: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j=Intensity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16" marB="4571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j = 1E1-1E6/cm</a:t>
                      </a:r>
                      <a:r>
                        <a:rPr kumimoji="0" lang="en-US" sz="12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-s-sr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Sensor-G: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0.144 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(cm</a:t>
                      </a:r>
                      <a:r>
                        <a:rPr kumimoji="0" lang="en-US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.sr)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Pixel-G: 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~0.02 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(cm</a:t>
                      </a:r>
                      <a:r>
                        <a:rPr kumimoji="0" lang="en-US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.sr)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Up to 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6E6 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1/s counting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j=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Intensity (1/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cm</a:t>
                      </a:r>
                      <a:r>
                        <a:rPr kumimoji="0" lang="en-US" sz="12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-s-sr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)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G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=Geom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. 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Factor 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(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cm</a:t>
                      </a:r>
                      <a:r>
                        <a:rPr kumimoji="0" lang="en-US" sz="12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-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sr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)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8 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pixels/sensor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0508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Ion Sensitivity</a:t>
                      </a:r>
                    </a:p>
                  </a:txBody>
                  <a:tcPr marT="45716" marB="4571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j 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= 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1E1-1E6/cm</a:t>
                      </a:r>
                      <a:r>
                        <a:rPr kumimoji="0" lang="en-US" sz="12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-s-sr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Sensor-G: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0.16 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(cm</a:t>
                      </a:r>
                      <a:r>
                        <a:rPr kumimoji="0" lang="en-US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.sr)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Pixel-G: 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~0.002 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(cm</a:t>
                      </a:r>
                      <a:r>
                        <a:rPr kumimoji="0" lang="en-US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.sr)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Up to 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3.5E6/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s 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rate (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TOFxE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)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80 pixels/sensor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83879" y="185100"/>
            <a:ext cx="7199939" cy="675511"/>
          </a:xfrm>
        </p:spPr>
        <p:txBody>
          <a:bodyPr/>
          <a:lstStyle/>
          <a:p>
            <a:r>
              <a:rPr lang="en-US" dirty="0" smtClean="0"/>
              <a:t>The EPI-Lo Instrument Requirements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3095932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EPI-Lo Block Diagram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75" y="1141854"/>
            <a:ext cx="7647053" cy="51827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011813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Sensor Voltages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304800" y="6599238"/>
            <a:ext cx="2908300" cy="1968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638D548-EDF1-4DF9-9FEB-55BCBD4F6889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grpSp>
        <p:nvGrpSpPr>
          <p:cNvPr id="5" name="Group 4"/>
          <p:cNvGrpSpPr>
            <a:grpSpLocks noChangeAspect="1"/>
          </p:cNvGrpSpPr>
          <p:nvPr/>
        </p:nvGrpSpPr>
        <p:grpSpPr>
          <a:xfrm>
            <a:off x="0" y="1023044"/>
            <a:ext cx="9227968" cy="5526963"/>
            <a:chOff x="926995" y="1667405"/>
            <a:chExt cx="7920672" cy="4743977"/>
          </a:xfrm>
        </p:grpSpPr>
        <p:grpSp>
          <p:nvGrpSpPr>
            <p:cNvPr id="7" name="Group 151"/>
            <p:cNvGrpSpPr>
              <a:grpSpLocks/>
            </p:cNvGrpSpPr>
            <p:nvPr/>
          </p:nvGrpSpPr>
          <p:grpSpPr bwMode="auto">
            <a:xfrm>
              <a:off x="3056467" y="3605742"/>
              <a:ext cx="3124200" cy="762000"/>
              <a:chOff x="2895600" y="3886200"/>
              <a:chExt cx="2883243" cy="914400"/>
            </a:xfrm>
          </p:grpSpPr>
          <p:sp>
            <p:nvSpPr>
              <p:cNvPr id="122" name="Rectangle 121"/>
              <p:cNvSpPr/>
              <p:nvPr/>
            </p:nvSpPr>
            <p:spPr>
              <a:xfrm>
                <a:off x="2895600" y="3886200"/>
                <a:ext cx="2883243" cy="914400"/>
              </a:xfrm>
              <a:prstGeom prst="rect">
                <a:avLst/>
              </a:prstGeom>
              <a:solidFill>
                <a:srgbClr val="CCFF3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0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23" name="Rectangle 122"/>
              <p:cNvSpPr/>
              <p:nvPr/>
            </p:nvSpPr>
            <p:spPr>
              <a:xfrm>
                <a:off x="2971783" y="3886200"/>
                <a:ext cx="2303078" cy="762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000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8" name="Rectangle 7"/>
            <p:cNvSpPr/>
            <p:nvPr/>
          </p:nvSpPr>
          <p:spPr>
            <a:xfrm>
              <a:off x="3132667" y="3681942"/>
              <a:ext cx="2438400" cy="152400"/>
            </a:xfrm>
            <a:prstGeom prst="rect">
              <a:avLst/>
            </a:prstGeom>
            <a:solidFill>
              <a:schemeClr val="accent5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400" dirty="0">
                  <a:solidFill>
                    <a:schemeClr val="tx1"/>
                  </a:solidFill>
                </a:rPr>
                <a:t>MCP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3132667" y="4291542"/>
              <a:ext cx="2438400" cy="152400"/>
            </a:xfrm>
            <a:prstGeom prst="rect">
              <a:avLst/>
            </a:prstGeom>
            <a:solidFill>
              <a:srgbClr val="DFCB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000" dirty="0">
                  <a:solidFill>
                    <a:schemeClr val="tx1"/>
                  </a:solidFill>
                </a:rPr>
                <a:t>Anode/Preamp</a:t>
              </a:r>
            </a:p>
          </p:txBody>
        </p:sp>
        <p:cxnSp>
          <p:nvCxnSpPr>
            <p:cNvPr id="10" name="Straight Connector 9"/>
            <p:cNvCxnSpPr/>
            <p:nvPr/>
          </p:nvCxnSpPr>
          <p:spPr>
            <a:xfrm>
              <a:off x="3437467" y="4443942"/>
              <a:ext cx="381000" cy="1588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4123267" y="4443942"/>
              <a:ext cx="381000" cy="1588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4809067" y="4443942"/>
              <a:ext cx="381000" cy="1588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/>
            <p:cNvSpPr/>
            <p:nvPr/>
          </p:nvSpPr>
          <p:spPr>
            <a:xfrm>
              <a:off x="3970867" y="4443942"/>
              <a:ext cx="152400" cy="152400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4656667" y="4443942"/>
              <a:ext cx="152400" cy="152400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3285067" y="4443942"/>
              <a:ext cx="152400" cy="152400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5266267" y="4443942"/>
              <a:ext cx="152400" cy="152400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17" name="Straight Connector 16"/>
            <p:cNvCxnSpPr/>
            <p:nvPr/>
          </p:nvCxnSpPr>
          <p:spPr>
            <a:xfrm>
              <a:off x="3437467" y="4291542"/>
              <a:ext cx="381000" cy="1588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4123267" y="4291542"/>
              <a:ext cx="381000" cy="1588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4809067" y="4291542"/>
              <a:ext cx="381000" cy="1588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ectangle 19"/>
            <p:cNvSpPr/>
            <p:nvPr/>
          </p:nvSpPr>
          <p:spPr>
            <a:xfrm>
              <a:off x="3132667" y="3834342"/>
              <a:ext cx="2438400" cy="152400"/>
            </a:xfrm>
            <a:prstGeom prst="rect">
              <a:avLst/>
            </a:prstGeom>
            <a:solidFill>
              <a:schemeClr val="accent5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400" dirty="0">
                  <a:solidFill>
                    <a:schemeClr val="tx1"/>
                  </a:solidFill>
                </a:rPr>
                <a:t>MCP</a:t>
              </a:r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5571067" y="3986742"/>
              <a:ext cx="152400" cy="1588"/>
            </a:xfrm>
            <a:prstGeom prst="line">
              <a:avLst/>
            </a:prstGeom>
            <a:ln>
              <a:solidFill>
                <a:schemeClr val="tx1"/>
              </a:solidFill>
              <a:headEnd type="oval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 Box 32"/>
            <p:cNvSpPr txBox="1">
              <a:spLocks noChangeArrowheads="1"/>
            </p:cNvSpPr>
            <p:nvPr/>
          </p:nvSpPr>
          <p:spPr bwMode="auto">
            <a:xfrm>
              <a:off x="4833226" y="3942606"/>
              <a:ext cx="990600" cy="264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1400" dirty="0" smtClean="0"/>
                <a:t>+2900V</a:t>
              </a:r>
              <a:endParaRPr lang="en-US" sz="1400" dirty="0"/>
            </a:p>
          </p:txBody>
        </p:sp>
        <p:cxnSp>
          <p:nvCxnSpPr>
            <p:cNvPr id="23" name="Straight Connector 22"/>
            <p:cNvCxnSpPr/>
            <p:nvPr/>
          </p:nvCxnSpPr>
          <p:spPr>
            <a:xfrm rot="10800000">
              <a:off x="3285067" y="4291542"/>
              <a:ext cx="2286000" cy="158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 Box 32"/>
            <p:cNvSpPr txBox="1">
              <a:spLocks noChangeArrowheads="1"/>
            </p:cNvSpPr>
            <p:nvPr/>
          </p:nvSpPr>
          <p:spPr bwMode="auto">
            <a:xfrm>
              <a:off x="5298016" y="5352521"/>
              <a:ext cx="838200" cy="7132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1600" dirty="0">
                  <a:solidFill>
                    <a:srgbClr val="FF0000"/>
                  </a:solidFill>
                </a:rPr>
                <a:t>HVPS Out +</a:t>
              </a:r>
              <a:r>
                <a:rPr lang="en-US" sz="1600" b="1" dirty="0" smtClean="0">
                  <a:solidFill>
                    <a:srgbClr val="FF0000"/>
                  </a:solidFill>
                </a:rPr>
                <a:t>3000V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grpSp>
          <p:nvGrpSpPr>
            <p:cNvPr id="25" name="Group 85"/>
            <p:cNvGrpSpPr>
              <a:grpSpLocks/>
            </p:cNvGrpSpPr>
            <p:nvPr/>
          </p:nvGrpSpPr>
          <p:grpSpPr bwMode="auto">
            <a:xfrm rot="10800000">
              <a:off x="5571067" y="3986742"/>
              <a:ext cx="304800" cy="306388"/>
              <a:chOff x="6858000" y="5334794"/>
              <a:chExt cx="457200" cy="457200"/>
            </a:xfrm>
          </p:grpSpPr>
          <p:cxnSp>
            <p:nvCxnSpPr>
              <p:cNvPr id="117" name="Straight Connector 116"/>
              <p:cNvCxnSpPr/>
              <p:nvPr/>
            </p:nvCxnSpPr>
            <p:spPr>
              <a:xfrm rot="5400000">
                <a:off x="6858000" y="5563394"/>
                <a:ext cx="4572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Straight Connector 117"/>
              <p:cNvCxnSpPr/>
              <p:nvPr/>
            </p:nvCxnSpPr>
            <p:spPr>
              <a:xfrm rot="10800000">
                <a:off x="6943725" y="5486404"/>
                <a:ext cx="304800" cy="237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9" name="Isosceles Triangle 118"/>
              <p:cNvSpPr/>
              <p:nvPr/>
            </p:nvSpPr>
            <p:spPr>
              <a:xfrm>
                <a:off x="7019925" y="5476928"/>
                <a:ext cx="152400" cy="151610"/>
              </a:xfrm>
              <a:prstGeom prst="triangl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cxnSp>
            <p:nvCxnSpPr>
              <p:cNvPr id="120" name="Straight Connector 119"/>
              <p:cNvCxnSpPr/>
              <p:nvPr/>
            </p:nvCxnSpPr>
            <p:spPr>
              <a:xfrm rot="10800000" flipV="1">
                <a:off x="6867525" y="5476928"/>
                <a:ext cx="76200" cy="7580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Straight Connector 120"/>
              <p:cNvCxnSpPr/>
              <p:nvPr/>
            </p:nvCxnSpPr>
            <p:spPr>
              <a:xfrm rot="5400000">
                <a:off x="7248722" y="5400926"/>
                <a:ext cx="75805" cy="762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6" name="Straight Connector 25"/>
            <p:cNvCxnSpPr/>
            <p:nvPr/>
          </p:nvCxnSpPr>
          <p:spPr>
            <a:xfrm>
              <a:off x="5571067" y="3681942"/>
              <a:ext cx="893763" cy="1588"/>
            </a:xfrm>
            <a:prstGeom prst="line">
              <a:avLst/>
            </a:prstGeom>
            <a:ln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flipV="1">
              <a:off x="6469593" y="3480329"/>
              <a:ext cx="0" cy="99827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 Box 32"/>
            <p:cNvSpPr txBox="1">
              <a:spLocks noChangeArrowheads="1"/>
            </p:cNvSpPr>
            <p:nvPr/>
          </p:nvSpPr>
          <p:spPr bwMode="auto">
            <a:xfrm>
              <a:off x="4961466" y="3469470"/>
              <a:ext cx="704849" cy="264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1400" dirty="0"/>
                <a:t>+  900V</a:t>
              </a:r>
            </a:p>
          </p:txBody>
        </p:sp>
        <p:cxnSp>
          <p:nvCxnSpPr>
            <p:cNvPr id="29" name="Straight Connector 28"/>
            <p:cNvCxnSpPr/>
            <p:nvPr/>
          </p:nvCxnSpPr>
          <p:spPr>
            <a:xfrm rot="16200000" flipH="1">
              <a:off x="2446867" y="2954867"/>
              <a:ext cx="685800" cy="381000"/>
            </a:xfrm>
            <a:prstGeom prst="line">
              <a:avLst/>
            </a:prstGeom>
            <a:ln w="28575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0" name="Group 109"/>
            <p:cNvGrpSpPr>
              <a:grpSpLocks/>
            </p:cNvGrpSpPr>
            <p:nvPr/>
          </p:nvGrpSpPr>
          <p:grpSpPr bwMode="auto">
            <a:xfrm>
              <a:off x="2613555" y="2292880"/>
              <a:ext cx="3033712" cy="1204912"/>
              <a:chOff x="4280271" y="3495368"/>
              <a:chExt cx="3102647" cy="697457"/>
            </a:xfrm>
          </p:grpSpPr>
          <p:cxnSp>
            <p:nvCxnSpPr>
              <p:cNvPr id="114" name="Straight Connector 113"/>
              <p:cNvCxnSpPr/>
              <p:nvPr/>
            </p:nvCxnSpPr>
            <p:spPr>
              <a:xfrm rot="10800000">
                <a:off x="4877746" y="4190987"/>
                <a:ext cx="2436982" cy="1838"/>
              </a:xfrm>
              <a:prstGeom prst="line">
                <a:avLst/>
              </a:prstGeom>
              <a:ln w="12700">
                <a:solidFill>
                  <a:schemeClr val="accent2">
                    <a:lumMod val="60000"/>
                    <a:lumOff val="4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Straight Connector 114"/>
              <p:cNvCxnSpPr/>
              <p:nvPr/>
            </p:nvCxnSpPr>
            <p:spPr>
              <a:xfrm rot="16200000" flipH="1">
                <a:off x="4300074" y="3613316"/>
                <a:ext cx="621187" cy="534156"/>
              </a:xfrm>
              <a:prstGeom prst="line">
                <a:avLst/>
              </a:prstGeom>
              <a:ln w="12700">
                <a:solidFill>
                  <a:schemeClr val="accent2">
                    <a:lumMod val="60000"/>
                    <a:lumOff val="4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6" name="Arc 115"/>
              <p:cNvSpPr/>
              <p:nvPr/>
            </p:nvSpPr>
            <p:spPr>
              <a:xfrm rot="1030116">
                <a:off x="4280271" y="3495368"/>
                <a:ext cx="3102647" cy="618430"/>
              </a:xfrm>
              <a:prstGeom prst="arc">
                <a:avLst>
                  <a:gd name="adj1" fmla="val 10762462"/>
                  <a:gd name="adj2" fmla="val 21408046"/>
                </a:avLst>
              </a:prstGeom>
              <a:ln w="19050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grpSp>
          <p:nvGrpSpPr>
            <p:cNvPr id="31" name="Group 121"/>
            <p:cNvGrpSpPr>
              <a:grpSpLocks/>
            </p:cNvGrpSpPr>
            <p:nvPr/>
          </p:nvGrpSpPr>
          <p:grpSpPr bwMode="auto">
            <a:xfrm>
              <a:off x="6317193" y="4378589"/>
              <a:ext cx="304800" cy="306388"/>
              <a:chOff x="6858000" y="5334794"/>
              <a:chExt cx="457200" cy="457200"/>
            </a:xfrm>
          </p:grpSpPr>
          <p:cxnSp>
            <p:nvCxnSpPr>
              <p:cNvPr id="109" name="Straight Connector 108"/>
              <p:cNvCxnSpPr/>
              <p:nvPr/>
            </p:nvCxnSpPr>
            <p:spPr>
              <a:xfrm rot="5400000">
                <a:off x="6858000" y="5563394"/>
                <a:ext cx="4572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Straight Connector 109"/>
              <p:cNvCxnSpPr/>
              <p:nvPr/>
            </p:nvCxnSpPr>
            <p:spPr>
              <a:xfrm rot="10800000">
                <a:off x="6941345" y="5486404"/>
                <a:ext cx="304800" cy="237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1" name="Isosceles Triangle 110"/>
              <p:cNvSpPr/>
              <p:nvPr/>
            </p:nvSpPr>
            <p:spPr>
              <a:xfrm>
                <a:off x="7017545" y="5479298"/>
                <a:ext cx="152400" cy="151610"/>
              </a:xfrm>
              <a:prstGeom prst="triangl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cxnSp>
            <p:nvCxnSpPr>
              <p:cNvPr id="112" name="Straight Connector 111"/>
              <p:cNvCxnSpPr/>
              <p:nvPr/>
            </p:nvCxnSpPr>
            <p:spPr>
              <a:xfrm rot="10800000" flipV="1">
                <a:off x="6865145" y="5479298"/>
                <a:ext cx="76200" cy="7580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Straight Connector 112"/>
              <p:cNvCxnSpPr/>
              <p:nvPr/>
            </p:nvCxnSpPr>
            <p:spPr>
              <a:xfrm rot="5400000">
                <a:off x="7246342" y="5403296"/>
                <a:ext cx="75805" cy="762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2" name="Straight Connector 31"/>
            <p:cNvCxnSpPr/>
            <p:nvPr/>
          </p:nvCxnSpPr>
          <p:spPr>
            <a:xfrm rot="10800000" flipV="1">
              <a:off x="5571067" y="3183467"/>
              <a:ext cx="1371600" cy="1588"/>
            </a:xfrm>
            <a:prstGeom prst="line">
              <a:avLst/>
            </a:prstGeom>
            <a:ln>
              <a:solidFill>
                <a:srgbClr val="FF0000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 Box 32"/>
            <p:cNvSpPr txBox="1">
              <a:spLocks noChangeArrowheads="1"/>
            </p:cNvSpPr>
            <p:nvPr/>
          </p:nvSpPr>
          <p:spPr bwMode="auto">
            <a:xfrm>
              <a:off x="7247467" y="4707467"/>
              <a:ext cx="1600200" cy="13472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1600" dirty="0"/>
                <a:t>MCP Return is a ground reference at HVPS (allows MCP current measurement across resistor)</a:t>
              </a:r>
            </a:p>
          </p:txBody>
        </p:sp>
        <p:sp>
          <p:nvSpPr>
            <p:cNvPr id="34" name="Rectangle 33"/>
            <p:cNvSpPr/>
            <p:nvPr/>
          </p:nvSpPr>
          <p:spPr>
            <a:xfrm rot="3618110">
              <a:off x="2200804" y="3156480"/>
              <a:ext cx="873125" cy="114300"/>
            </a:xfrm>
            <a:prstGeom prst="rect">
              <a:avLst/>
            </a:prstGeom>
            <a:solidFill>
              <a:srgbClr val="00B0F0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400" dirty="0">
                  <a:solidFill>
                    <a:schemeClr val="tx1"/>
                  </a:solidFill>
                </a:rPr>
                <a:t>SSD</a:t>
              </a:r>
            </a:p>
          </p:txBody>
        </p:sp>
        <p:cxnSp>
          <p:nvCxnSpPr>
            <p:cNvPr id="35" name="Straight Connector 34"/>
            <p:cNvCxnSpPr/>
            <p:nvPr/>
          </p:nvCxnSpPr>
          <p:spPr>
            <a:xfrm rot="5400000">
              <a:off x="5190068" y="4858279"/>
              <a:ext cx="1066800" cy="3175"/>
            </a:xfrm>
            <a:prstGeom prst="line">
              <a:avLst/>
            </a:prstGeom>
            <a:ln>
              <a:solidFill>
                <a:srgbClr val="FF0000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rot="10800000">
              <a:off x="5494867" y="4291542"/>
              <a:ext cx="228600" cy="158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rot="5400000" flipH="1" flipV="1">
              <a:off x="6317987" y="4893733"/>
              <a:ext cx="304800" cy="1588"/>
            </a:xfrm>
            <a:prstGeom prst="line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 Box 32"/>
            <p:cNvSpPr txBox="1">
              <a:spLocks noChangeArrowheads="1"/>
            </p:cNvSpPr>
            <p:nvPr/>
          </p:nvSpPr>
          <p:spPr bwMode="auto">
            <a:xfrm>
              <a:off x="6682007" y="4058265"/>
              <a:ext cx="533400" cy="713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200" b="1" dirty="0"/>
                <a:t>900V (total diode drop)</a:t>
              </a:r>
              <a:endParaRPr lang="en-US" sz="1050" b="1" dirty="0"/>
            </a:p>
          </p:txBody>
        </p:sp>
        <p:sp>
          <p:nvSpPr>
            <p:cNvPr id="39" name="Text Box 32"/>
            <p:cNvSpPr txBox="1">
              <a:spLocks noChangeArrowheads="1"/>
            </p:cNvSpPr>
            <p:nvPr/>
          </p:nvSpPr>
          <p:spPr bwMode="auto">
            <a:xfrm>
              <a:off x="5763191" y="4059455"/>
              <a:ext cx="457200" cy="264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400" dirty="0" smtClean="0"/>
                <a:t>100</a:t>
              </a:r>
              <a:endParaRPr lang="en-US" sz="1400" dirty="0"/>
            </a:p>
          </p:txBody>
        </p:sp>
        <p:sp>
          <p:nvSpPr>
            <p:cNvPr id="40" name="Text Box 32"/>
            <p:cNvSpPr txBox="1">
              <a:spLocks noChangeArrowheads="1"/>
            </p:cNvSpPr>
            <p:nvPr/>
          </p:nvSpPr>
          <p:spPr bwMode="auto">
            <a:xfrm>
              <a:off x="2904067" y="4062942"/>
              <a:ext cx="990600" cy="264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1400" dirty="0"/>
                <a:t>+</a:t>
              </a:r>
              <a:r>
                <a:rPr lang="en-US" sz="1400" dirty="0" smtClean="0"/>
                <a:t>3000V</a:t>
              </a:r>
              <a:endParaRPr lang="en-US" sz="1400" dirty="0"/>
            </a:p>
          </p:txBody>
        </p:sp>
        <p:sp>
          <p:nvSpPr>
            <p:cNvPr id="41" name="Rectangle 187"/>
            <p:cNvSpPr>
              <a:spLocks noChangeArrowheads="1"/>
            </p:cNvSpPr>
            <p:nvPr/>
          </p:nvSpPr>
          <p:spPr bwMode="auto">
            <a:xfrm>
              <a:off x="3091392" y="2356380"/>
              <a:ext cx="247650" cy="368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 </a:t>
              </a:r>
            </a:p>
          </p:txBody>
        </p:sp>
        <p:sp>
          <p:nvSpPr>
            <p:cNvPr id="42" name="Text Box 32"/>
            <p:cNvSpPr txBox="1">
              <a:spLocks noChangeArrowheads="1"/>
            </p:cNvSpPr>
            <p:nvPr/>
          </p:nvSpPr>
          <p:spPr bwMode="auto">
            <a:xfrm>
              <a:off x="6942667" y="3031067"/>
              <a:ext cx="838200" cy="2905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1600" b="1" dirty="0">
                  <a:solidFill>
                    <a:srgbClr val="0070C0"/>
                  </a:solidFill>
                </a:rPr>
                <a:t>1000V</a:t>
              </a:r>
            </a:p>
          </p:txBody>
        </p:sp>
        <p:sp>
          <p:nvSpPr>
            <p:cNvPr id="43" name="Text Box 32"/>
            <p:cNvSpPr txBox="1">
              <a:spLocks noChangeArrowheads="1"/>
            </p:cNvSpPr>
            <p:nvPr/>
          </p:nvSpPr>
          <p:spPr bwMode="auto">
            <a:xfrm>
              <a:off x="1303866" y="2116667"/>
              <a:ext cx="977648" cy="5019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1600" dirty="0"/>
                <a:t>Grounded Foils</a:t>
              </a:r>
            </a:p>
          </p:txBody>
        </p:sp>
        <p:cxnSp>
          <p:nvCxnSpPr>
            <p:cNvPr id="44" name="Straight Arrow Connector 43"/>
            <p:cNvCxnSpPr/>
            <p:nvPr/>
          </p:nvCxnSpPr>
          <p:spPr>
            <a:xfrm>
              <a:off x="2142067" y="2421467"/>
              <a:ext cx="457200" cy="3810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Rectangle 44"/>
            <p:cNvSpPr/>
            <p:nvPr/>
          </p:nvSpPr>
          <p:spPr>
            <a:xfrm>
              <a:off x="4580467" y="4215342"/>
              <a:ext cx="152400" cy="76200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3894667" y="4215342"/>
              <a:ext cx="152400" cy="76200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47" name="Straight Connector 46"/>
            <p:cNvCxnSpPr/>
            <p:nvPr/>
          </p:nvCxnSpPr>
          <p:spPr bwMode="auto">
            <a:xfrm rot="5400000">
              <a:off x="5414699" y="3316023"/>
              <a:ext cx="334962" cy="22225"/>
            </a:xfrm>
            <a:prstGeom prst="line">
              <a:avLst/>
            </a:prstGeom>
            <a:ln w="12700">
              <a:solidFill>
                <a:schemeClr val="accent2">
                  <a:lumMod val="60000"/>
                  <a:lumOff val="4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8" name="Group 209"/>
            <p:cNvGrpSpPr>
              <a:grpSpLocks/>
            </p:cNvGrpSpPr>
            <p:nvPr/>
          </p:nvGrpSpPr>
          <p:grpSpPr bwMode="auto">
            <a:xfrm rot="19265239">
              <a:off x="3556530" y="1795992"/>
              <a:ext cx="414337" cy="282575"/>
              <a:chOff x="5137840" y="3123557"/>
              <a:chExt cx="414514" cy="282404"/>
            </a:xfrm>
          </p:grpSpPr>
          <p:sp>
            <p:nvSpPr>
              <p:cNvPr id="106" name="Flowchart: Manual Operation 105"/>
              <p:cNvSpPr/>
              <p:nvPr/>
            </p:nvSpPr>
            <p:spPr>
              <a:xfrm rot="4300608">
                <a:off x="5216677" y="3110368"/>
                <a:ext cx="282404" cy="304930"/>
              </a:xfrm>
              <a:prstGeom prst="flowChartManualOperation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07" name="Flowchart: Manual Operation 106"/>
              <p:cNvSpPr/>
              <p:nvPr/>
            </p:nvSpPr>
            <p:spPr>
              <a:xfrm rot="4300608">
                <a:off x="5256711" y="3073769"/>
                <a:ext cx="180865" cy="409750"/>
              </a:xfrm>
              <a:prstGeom prst="flowChartManualOperation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cxnSp>
            <p:nvCxnSpPr>
              <p:cNvPr id="108" name="Straight Connector 107"/>
              <p:cNvCxnSpPr/>
              <p:nvPr/>
            </p:nvCxnSpPr>
            <p:spPr>
              <a:xfrm rot="16200000" flipV="1">
                <a:off x="5100943" y="3309103"/>
                <a:ext cx="117404" cy="44469"/>
              </a:xfrm>
              <a:prstGeom prst="line">
                <a:avLst/>
              </a:prstGeom>
              <a:ln w="28575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9" name="Group 187"/>
            <p:cNvGrpSpPr>
              <a:grpSpLocks/>
            </p:cNvGrpSpPr>
            <p:nvPr/>
          </p:nvGrpSpPr>
          <p:grpSpPr bwMode="auto">
            <a:xfrm rot="20902165">
              <a:off x="4832880" y="2196042"/>
              <a:ext cx="414337" cy="282575"/>
              <a:chOff x="5137840" y="3123557"/>
              <a:chExt cx="414514" cy="282404"/>
            </a:xfrm>
          </p:grpSpPr>
          <p:sp>
            <p:nvSpPr>
              <p:cNvPr id="103" name="Flowchart: Manual Operation 102"/>
              <p:cNvSpPr/>
              <p:nvPr/>
            </p:nvSpPr>
            <p:spPr>
              <a:xfrm rot="4300608">
                <a:off x="5213411" y="3109392"/>
                <a:ext cx="282404" cy="304930"/>
              </a:xfrm>
              <a:prstGeom prst="flowChartManualOperation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04" name="Flowchart: Manual Operation 103"/>
              <p:cNvSpPr/>
              <p:nvPr/>
            </p:nvSpPr>
            <p:spPr>
              <a:xfrm rot="4300608">
                <a:off x="5255076" y="3069688"/>
                <a:ext cx="180865" cy="409750"/>
              </a:xfrm>
              <a:prstGeom prst="flowChartManualOperation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cxnSp>
            <p:nvCxnSpPr>
              <p:cNvPr id="105" name="Straight Connector 104"/>
              <p:cNvCxnSpPr/>
              <p:nvPr/>
            </p:nvCxnSpPr>
            <p:spPr>
              <a:xfrm rot="16200000" flipV="1">
                <a:off x="5100235" y="3307915"/>
                <a:ext cx="117404" cy="44469"/>
              </a:xfrm>
              <a:prstGeom prst="line">
                <a:avLst/>
              </a:prstGeom>
              <a:ln w="28575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0" name="Group 213"/>
            <p:cNvGrpSpPr>
              <a:grpSpLocks/>
            </p:cNvGrpSpPr>
            <p:nvPr/>
          </p:nvGrpSpPr>
          <p:grpSpPr bwMode="auto">
            <a:xfrm rot="19958582">
              <a:off x="4299480" y="1948392"/>
              <a:ext cx="414337" cy="282575"/>
              <a:chOff x="5137840" y="3123557"/>
              <a:chExt cx="414514" cy="282404"/>
            </a:xfrm>
          </p:grpSpPr>
          <p:sp>
            <p:nvSpPr>
              <p:cNvPr id="100" name="Flowchart: Manual Operation 99"/>
              <p:cNvSpPr/>
              <p:nvPr/>
            </p:nvSpPr>
            <p:spPr>
              <a:xfrm rot="4300608">
                <a:off x="5217393" y="3112126"/>
                <a:ext cx="282404" cy="304930"/>
              </a:xfrm>
              <a:prstGeom prst="flowChartManualOperation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01" name="Flowchart: Manual Operation 100"/>
              <p:cNvSpPr/>
              <p:nvPr/>
            </p:nvSpPr>
            <p:spPr>
              <a:xfrm rot="4300608">
                <a:off x="5257313" y="3073758"/>
                <a:ext cx="180865" cy="409750"/>
              </a:xfrm>
              <a:prstGeom prst="flowChartManualOperation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cxnSp>
            <p:nvCxnSpPr>
              <p:cNvPr id="102" name="Straight Connector 101"/>
              <p:cNvCxnSpPr/>
              <p:nvPr/>
            </p:nvCxnSpPr>
            <p:spPr>
              <a:xfrm rot="16200000" flipV="1">
                <a:off x="5100789" y="3309147"/>
                <a:ext cx="117404" cy="44469"/>
              </a:xfrm>
              <a:prstGeom prst="line">
                <a:avLst/>
              </a:prstGeom>
              <a:ln w="28575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1" name="Group 205"/>
            <p:cNvGrpSpPr>
              <a:grpSpLocks/>
            </p:cNvGrpSpPr>
            <p:nvPr/>
          </p:nvGrpSpPr>
          <p:grpSpPr bwMode="auto">
            <a:xfrm rot="17774870">
              <a:off x="2775480" y="1734080"/>
              <a:ext cx="414337" cy="280987"/>
              <a:chOff x="5137840" y="3123557"/>
              <a:chExt cx="414514" cy="282404"/>
            </a:xfrm>
          </p:grpSpPr>
          <p:sp>
            <p:nvSpPr>
              <p:cNvPr id="97" name="Flowchart: Manual Operation 96"/>
              <p:cNvSpPr/>
              <p:nvPr/>
            </p:nvSpPr>
            <p:spPr>
              <a:xfrm rot="4300608">
                <a:off x="5215280" y="3108433"/>
                <a:ext cx="282405" cy="304930"/>
              </a:xfrm>
              <a:prstGeom prst="flowChartManualOperation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98" name="Flowchart: Manual Operation 97"/>
              <p:cNvSpPr/>
              <p:nvPr/>
            </p:nvSpPr>
            <p:spPr>
              <a:xfrm rot="4300608">
                <a:off x="5255585" y="3073802"/>
                <a:ext cx="180292" cy="409750"/>
              </a:xfrm>
              <a:prstGeom prst="flowChartManualOperation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cxnSp>
            <p:nvCxnSpPr>
              <p:cNvPr id="99" name="Straight Connector 98"/>
              <p:cNvCxnSpPr/>
              <p:nvPr/>
            </p:nvCxnSpPr>
            <p:spPr>
              <a:xfrm rot="16200000" flipV="1">
                <a:off x="5099688" y="3310340"/>
                <a:ext cx="116471" cy="44469"/>
              </a:xfrm>
              <a:prstGeom prst="line">
                <a:avLst/>
              </a:prstGeom>
              <a:ln w="28575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2" name="Group 188"/>
            <p:cNvGrpSpPr>
              <a:grpSpLocks/>
            </p:cNvGrpSpPr>
            <p:nvPr/>
          </p:nvGrpSpPr>
          <p:grpSpPr bwMode="auto">
            <a:xfrm rot="21161976">
              <a:off x="5521855" y="2675467"/>
              <a:ext cx="414337" cy="282575"/>
              <a:chOff x="5137840" y="3123557"/>
              <a:chExt cx="414514" cy="282404"/>
            </a:xfrm>
          </p:grpSpPr>
          <p:sp>
            <p:nvSpPr>
              <p:cNvPr id="94" name="Flowchart: Manual Operation 93"/>
              <p:cNvSpPr/>
              <p:nvPr/>
            </p:nvSpPr>
            <p:spPr>
              <a:xfrm rot="4300608">
                <a:off x="5212962" y="3110256"/>
                <a:ext cx="282404" cy="304930"/>
              </a:xfrm>
              <a:prstGeom prst="flowChartManualOperation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95" name="Flowchart: Manual Operation 94"/>
              <p:cNvSpPr/>
              <p:nvPr/>
            </p:nvSpPr>
            <p:spPr>
              <a:xfrm rot="4300608">
                <a:off x="5255816" y="3069628"/>
                <a:ext cx="180865" cy="409750"/>
              </a:xfrm>
              <a:prstGeom prst="flowChartManualOperation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cxnSp>
            <p:nvCxnSpPr>
              <p:cNvPr id="96" name="Straight Connector 95"/>
              <p:cNvCxnSpPr/>
              <p:nvPr/>
            </p:nvCxnSpPr>
            <p:spPr>
              <a:xfrm rot="16200000" flipV="1">
                <a:off x="5101022" y="3308374"/>
                <a:ext cx="117404" cy="44469"/>
              </a:xfrm>
              <a:prstGeom prst="line">
                <a:avLst/>
              </a:prstGeom>
              <a:ln w="28575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7" name="Straight Arrow Connector 56"/>
            <p:cNvCxnSpPr>
              <a:endCxn id="98" idx="2"/>
            </p:cNvCxnSpPr>
            <p:nvPr/>
          </p:nvCxnSpPr>
          <p:spPr>
            <a:xfrm flipV="1">
              <a:off x="2142067" y="2081742"/>
              <a:ext cx="825500" cy="339725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 Box 32"/>
            <p:cNvSpPr txBox="1">
              <a:spLocks noChangeArrowheads="1"/>
            </p:cNvSpPr>
            <p:nvPr/>
          </p:nvSpPr>
          <p:spPr bwMode="auto">
            <a:xfrm>
              <a:off x="926995" y="1763774"/>
              <a:ext cx="1066621" cy="2905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1600" dirty="0"/>
                <a:t>Collimators</a:t>
              </a:r>
            </a:p>
          </p:txBody>
        </p:sp>
        <p:cxnSp>
          <p:nvCxnSpPr>
            <p:cNvPr id="59" name="Straight Arrow Connector 58"/>
            <p:cNvCxnSpPr>
              <a:stCxn id="58" idx="3"/>
            </p:cNvCxnSpPr>
            <p:nvPr/>
          </p:nvCxnSpPr>
          <p:spPr>
            <a:xfrm flipV="1">
              <a:off x="1993616" y="1811868"/>
              <a:ext cx="834251" cy="97203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0" name="Group 121"/>
            <p:cNvGrpSpPr>
              <a:grpSpLocks/>
            </p:cNvGrpSpPr>
            <p:nvPr/>
          </p:nvGrpSpPr>
          <p:grpSpPr bwMode="auto">
            <a:xfrm>
              <a:off x="6317193" y="4132527"/>
              <a:ext cx="304800" cy="306388"/>
              <a:chOff x="6858000" y="5334794"/>
              <a:chExt cx="457200" cy="457200"/>
            </a:xfrm>
          </p:grpSpPr>
          <p:cxnSp>
            <p:nvCxnSpPr>
              <p:cNvPr id="89" name="Straight Connector 88"/>
              <p:cNvCxnSpPr/>
              <p:nvPr/>
            </p:nvCxnSpPr>
            <p:spPr>
              <a:xfrm rot="5400000">
                <a:off x="6858000" y="5563394"/>
                <a:ext cx="4572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/>
              <p:cNvCxnSpPr/>
              <p:nvPr/>
            </p:nvCxnSpPr>
            <p:spPr>
              <a:xfrm rot="10800000">
                <a:off x="6941345" y="5486404"/>
                <a:ext cx="304800" cy="237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1" name="Isosceles Triangle 90"/>
              <p:cNvSpPr/>
              <p:nvPr/>
            </p:nvSpPr>
            <p:spPr>
              <a:xfrm>
                <a:off x="7017545" y="5479298"/>
                <a:ext cx="152400" cy="151610"/>
              </a:xfrm>
              <a:prstGeom prst="triangl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cxnSp>
            <p:nvCxnSpPr>
              <p:cNvPr id="92" name="Straight Connector 91"/>
              <p:cNvCxnSpPr/>
              <p:nvPr/>
            </p:nvCxnSpPr>
            <p:spPr>
              <a:xfrm rot="10800000" flipV="1">
                <a:off x="6865145" y="5479298"/>
                <a:ext cx="76200" cy="7580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/>
              <p:cNvCxnSpPr/>
              <p:nvPr/>
            </p:nvCxnSpPr>
            <p:spPr>
              <a:xfrm rot="5400000">
                <a:off x="7246342" y="5403296"/>
                <a:ext cx="75805" cy="762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1" name="Group 121"/>
            <p:cNvGrpSpPr>
              <a:grpSpLocks/>
            </p:cNvGrpSpPr>
            <p:nvPr/>
          </p:nvGrpSpPr>
          <p:grpSpPr bwMode="auto">
            <a:xfrm>
              <a:off x="6317193" y="4589727"/>
              <a:ext cx="304800" cy="306388"/>
              <a:chOff x="6858000" y="5334794"/>
              <a:chExt cx="457200" cy="457200"/>
            </a:xfrm>
          </p:grpSpPr>
          <p:cxnSp>
            <p:nvCxnSpPr>
              <p:cNvPr id="84" name="Straight Connector 83"/>
              <p:cNvCxnSpPr/>
              <p:nvPr/>
            </p:nvCxnSpPr>
            <p:spPr>
              <a:xfrm rot="5400000">
                <a:off x="6858000" y="5563394"/>
                <a:ext cx="4572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/>
              <p:cNvCxnSpPr/>
              <p:nvPr/>
            </p:nvCxnSpPr>
            <p:spPr>
              <a:xfrm rot="10800000">
                <a:off x="6941345" y="5486404"/>
                <a:ext cx="304800" cy="237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6" name="Isosceles Triangle 85"/>
              <p:cNvSpPr/>
              <p:nvPr/>
            </p:nvSpPr>
            <p:spPr>
              <a:xfrm>
                <a:off x="7017545" y="5479298"/>
                <a:ext cx="152400" cy="151610"/>
              </a:xfrm>
              <a:prstGeom prst="triangl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cxnSp>
            <p:nvCxnSpPr>
              <p:cNvPr id="87" name="Straight Connector 86"/>
              <p:cNvCxnSpPr/>
              <p:nvPr/>
            </p:nvCxnSpPr>
            <p:spPr>
              <a:xfrm rot="10800000" flipV="1">
                <a:off x="6865145" y="5479298"/>
                <a:ext cx="76200" cy="7580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/>
              <p:cNvCxnSpPr/>
              <p:nvPr/>
            </p:nvCxnSpPr>
            <p:spPr>
              <a:xfrm rot="5400000">
                <a:off x="7246342" y="5403296"/>
                <a:ext cx="75805" cy="762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2" name="Straight Connector 61"/>
            <p:cNvCxnSpPr/>
            <p:nvPr/>
          </p:nvCxnSpPr>
          <p:spPr>
            <a:xfrm>
              <a:off x="6476870" y="5046926"/>
              <a:ext cx="396080" cy="1"/>
            </a:xfrm>
            <a:prstGeom prst="line">
              <a:avLst/>
            </a:prstGeom>
            <a:ln>
              <a:solidFill>
                <a:srgbClr val="FF0000"/>
              </a:solidFill>
              <a:headEnd type="none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Text Box 32"/>
            <p:cNvSpPr txBox="1">
              <a:spLocks noChangeArrowheads="1"/>
            </p:cNvSpPr>
            <p:nvPr/>
          </p:nvSpPr>
          <p:spPr bwMode="auto">
            <a:xfrm>
              <a:off x="6637867" y="5164667"/>
              <a:ext cx="838200" cy="5019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1600" b="1" dirty="0">
                  <a:solidFill>
                    <a:srgbClr val="FF0000"/>
                  </a:solidFill>
                </a:rPr>
                <a:t>MCP return</a:t>
              </a:r>
            </a:p>
          </p:txBody>
        </p:sp>
        <p:sp>
          <p:nvSpPr>
            <p:cNvPr id="69" name="Text Box 32"/>
            <p:cNvSpPr txBox="1">
              <a:spLocks noChangeArrowheads="1"/>
            </p:cNvSpPr>
            <p:nvPr/>
          </p:nvSpPr>
          <p:spPr bwMode="auto">
            <a:xfrm>
              <a:off x="6136216" y="2262793"/>
              <a:ext cx="1138588" cy="3170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dirty="0" err="1"/>
                <a:t>Tecan</a:t>
              </a:r>
              <a:r>
                <a:rPr lang="en-US" dirty="0"/>
                <a:t> Grid</a:t>
              </a:r>
            </a:p>
          </p:txBody>
        </p:sp>
        <p:cxnSp>
          <p:nvCxnSpPr>
            <p:cNvPr id="70" name="Straight Arrow Connector 69"/>
            <p:cNvCxnSpPr/>
            <p:nvPr/>
          </p:nvCxnSpPr>
          <p:spPr>
            <a:xfrm flipH="1">
              <a:off x="5647267" y="2527508"/>
              <a:ext cx="674688" cy="884559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Rectangle 72"/>
            <p:cNvSpPr/>
            <p:nvPr/>
          </p:nvSpPr>
          <p:spPr>
            <a:xfrm rot="893615">
              <a:off x="3523192" y="2145242"/>
              <a:ext cx="234950" cy="952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74" name="Rectangle 73"/>
            <p:cNvSpPr/>
            <p:nvPr/>
          </p:nvSpPr>
          <p:spPr>
            <a:xfrm rot="1276110">
              <a:off x="4183592" y="2286530"/>
              <a:ext cx="234950" cy="952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75" name="Rectangle 74"/>
            <p:cNvSpPr/>
            <p:nvPr/>
          </p:nvSpPr>
          <p:spPr>
            <a:xfrm rot="2023617">
              <a:off x="4663017" y="2478617"/>
              <a:ext cx="234950" cy="952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76" name="Rectangle 75"/>
            <p:cNvSpPr/>
            <p:nvPr/>
          </p:nvSpPr>
          <p:spPr>
            <a:xfrm rot="3794784">
              <a:off x="5351992" y="2918355"/>
              <a:ext cx="234950" cy="952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77" name="Straight Connector 76"/>
            <p:cNvCxnSpPr>
              <a:stCxn id="74" idx="1"/>
              <a:endCxn id="74" idx="3"/>
            </p:cNvCxnSpPr>
            <p:nvPr/>
          </p:nvCxnSpPr>
          <p:spPr bwMode="auto">
            <a:xfrm rot="10800000" flipH="1" flipV="1">
              <a:off x="4191530" y="2291292"/>
              <a:ext cx="219075" cy="85725"/>
            </a:xfrm>
            <a:prstGeom prst="line">
              <a:avLst/>
            </a:prstGeom>
            <a:ln w="12700">
              <a:solidFill>
                <a:schemeClr val="accent2">
                  <a:lumMod val="60000"/>
                  <a:lumOff val="4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Rectangle 77"/>
            <p:cNvSpPr/>
            <p:nvPr/>
          </p:nvSpPr>
          <p:spPr>
            <a:xfrm rot="20811040">
              <a:off x="2835805" y="2142067"/>
              <a:ext cx="234950" cy="952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79" name="Straight Connector 78"/>
            <p:cNvCxnSpPr>
              <a:stCxn id="75" idx="1"/>
            </p:cNvCxnSpPr>
            <p:nvPr/>
          </p:nvCxnSpPr>
          <p:spPr bwMode="auto">
            <a:xfrm rot="10800000" flipH="1" flipV="1">
              <a:off x="4683655" y="2461155"/>
              <a:ext cx="201612" cy="112712"/>
            </a:xfrm>
            <a:prstGeom prst="line">
              <a:avLst/>
            </a:prstGeom>
            <a:ln w="12700">
              <a:solidFill>
                <a:schemeClr val="accent2">
                  <a:lumMod val="60000"/>
                  <a:lumOff val="4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 bwMode="auto">
            <a:xfrm>
              <a:off x="5342467" y="2878667"/>
              <a:ext cx="201613" cy="188913"/>
            </a:xfrm>
            <a:prstGeom prst="line">
              <a:avLst/>
            </a:prstGeom>
            <a:ln w="12700">
              <a:solidFill>
                <a:schemeClr val="accent2">
                  <a:lumMod val="60000"/>
                  <a:lumOff val="4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>
              <a:stCxn id="73" idx="1"/>
            </p:cNvCxnSpPr>
            <p:nvPr/>
          </p:nvCxnSpPr>
          <p:spPr bwMode="auto">
            <a:xfrm rot="10800000" flipH="1" flipV="1">
              <a:off x="3527955" y="2162705"/>
              <a:ext cx="290512" cy="30162"/>
            </a:xfrm>
            <a:prstGeom prst="line">
              <a:avLst/>
            </a:prstGeom>
            <a:ln w="12700">
              <a:solidFill>
                <a:schemeClr val="accent2">
                  <a:lumMod val="60000"/>
                  <a:lumOff val="4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>
              <a:stCxn id="78" idx="1"/>
              <a:endCxn id="78" idx="3"/>
            </p:cNvCxnSpPr>
            <p:nvPr/>
          </p:nvCxnSpPr>
          <p:spPr bwMode="auto">
            <a:xfrm rot="10800000" flipH="1">
              <a:off x="2838980" y="2162705"/>
              <a:ext cx="228600" cy="53975"/>
            </a:xfrm>
            <a:prstGeom prst="line">
              <a:avLst/>
            </a:prstGeom>
            <a:ln w="12700">
              <a:solidFill>
                <a:schemeClr val="accent2">
                  <a:lumMod val="60000"/>
                  <a:lumOff val="4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4" name="Group 121"/>
            <p:cNvGrpSpPr>
              <a:grpSpLocks/>
            </p:cNvGrpSpPr>
            <p:nvPr/>
          </p:nvGrpSpPr>
          <p:grpSpPr bwMode="auto">
            <a:xfrm>
              <a:off x="6312430" y="3173941"/>
              <a:ext cx="304800" cy="306388"/>
              <a:chOff x="6858000" y="5334794"/>
              <a:chExt cx="457200" cy="457200"/>
            </a:xfrm>
          </p:grpSpPr>
          <p:cxnSp>
            <p:nvCxnSpPr>
              <p:cNvPr id="125" name="Straight Connector 124"/>
              <p:cNvCxnSpPr/>
              <p:nvPr/>
            </p:nvCxnSpPr>
            <p:spPr>
              <a:xfrm rot="5400000">
                <a:off x="6858000" y="5563394"/>
                <a:ext cx="4572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Straight Connector 125"/>
              <p:cNvCxnSpPr/>
              <p:nvPr/>
            </p:nvCxnSpPr>
            <p:spPr>
              <a:xfrm rot="10800000">
                <a:off x="6941345" y="5486404"/>
                <a:ext cx="304800" cy="237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7" name="Isosceles Triangle 126"/>
              <p:cNvSpPr/>
              <p:nvPr/>
            </p:nvSpPr>
            <p:spPr>
              <a:xfrm>
                <a:off x="7017545" y="5479298"/>
                <a:ext cx="152400" cy="151610"/>
              </a:xfrm>
              <a:prstGeom prst="triangl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cxnSp>
            <p:nvCxnSpPr>
              <p:cNvPr id="128" name="Straight Connector 127"/>
              <p:cNvCxnSpPr/>
              <p:nvPr/>
            </p:nvCxnSpPr>
            <p:spPr>
              <a:xfrm rot="10800000" flipV="1">
                <a:off x="6865145" y="5479298"/>
                <a:ext cx="76200" cy="7580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" name="Straight Connector 128"/>
              <p:cNvCxnSpPr/>
              <p:nvPr/>
            </p:nvCxnSpPr>
            <p:spPr>
              <a:xfrm rot="5400000">
                <a:off x="7246342" y="5403296"/>
                <a:ext cx="75805" cy="762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1" name="TextBox 130"/>
            <p:cNvSpPr txBox="1"/>
            <p:nvPr/>
          </p:nvSpPr>
          <p:spPr>
            <a:xfrm>
              <a:off x="6489677" y="3213365"/>
              <a:ext cx="466988" cy="2377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100V</a:t>
              </a:r>
              <a:endParaRPr lang="en-US" sz="1200" dirty="0"/>
            </a:p>
          </p:txBody>
        </p:sp>
        <p:cxnSp>
          <p:nvCxnSpPr>
            <p:cNvPr id="136" name="Straight Connector 135"/>
            <p:cNvCxnSpPr/>
            <p:nvPr/>
          </p:nvCxnSpPr>
          <p:spPr bwMode="auto">
            <a:xfrm>
              <a:off x="6256867" y="2724680"/>
              <a:ext cx="0" cy="2188103"/>
            </a:xfrm>
            <a:prstGeom prst="line">
              <a:avLst/>
            </a:prstGeom>
            <a:blipFill dpi="0" rotWithShape="0">
              <a:blip r:embed="rId2"/>
              <a:srcRect/>
              <a:stretch>
                <a:fillRect/>
              </a:stretch>
            </a:blipFill>
            <a:ln w="9525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0" name="Straight Connector 139"/>
            <p:cNvCxnSpPr/>
            <p:nvPr/>
          </p:nvCxnSpPr>
          <p:spPr bwMode="auto">
            <a:xfrm flipH="1">
              <a:off x="4999567" y="4912783"/>
              <a:ext cx="1257300" cy="0"/>
            </a:xfrm>
            <a:prstGeom prst="line">
              <a:avLst/>
            </a:prstGeom>
            <a:blipFill dpi="0" rotWithShape="0">
              <a:blip r:embed="rId2"/>
              <a:srcRect/>
              <a:stretch>
                <a:fillRect/>
              </a:stretch>
            </a:blipFill>
            <a:ln w="9525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1" name="Straight Connector 140"/>
            <p:cNvCxnSpPr/>
            <p:nvPr/>
          </p:nvCxnSpPr>
          <p:spPr bwMode="auto">
            <a:xfrm>
              <a:off x="4999567" y="4912783"/>
              <a:ext cx="8467" cy="1498599"/>
            </a:xfrm>
            <a:prstGeom prst="line">
              <a:avLst/>
            </a:prstGeom>
            <a:blipFill dpi="0" rotWithShape="0">
              <a:blip r:embed="rId2"/>
              <a:srcRect/>
              <a:stretch>
                <a:fillRect/>
              </a:stretch>
            </a:blipFill>
            <a:ln w="9525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3" name="Straight Connector 142"/>
            <p:cNvCxnSpPr/>
            <p:nvPr/>
          </p:nvCxnSpPr>
          <p:spPr bwMode="auto">
            <a:xfrm flipH="1">
              <a:off x="6256867" y="2722563"/>
              <a:ext cx="1934633" cy="0"/>
            </a:xfrm>
            <a:prstGeom prst="line">
              <a:avLst/>
            </a:prstGeom>
            <a:blipFill dpi="0" rotWithShape="0">
              <a:blip r:embed="rId2"/>
              <a:srcRect/>
              <a:stretch>
                <a:fillRect/>
              </a:stretch>
            </a:blipFill>
            <a:ln w="9525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5397" y="5407022"/>
            <a:ext cx="3656462" cy="989886"/>
          </a:xfrm>
        </p:spPr>
        <p:txBody>
          <a:bodyPr/>
          <a:lstStyle/>
          <a:p>
            <a:r>
              <a:rPr lang="en-US" dirty="0" smtClean="0"/>
              <a:t>Voltage Control Cartoon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7918813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EPI-Lo Block Diagram</a:t>
            </a:r>
            <a:endParaRPr lang="en-US" dirty="0"/>
          </a:p>
        </p:txBody>
      </p:sp>
      <p:pic>
        <p:nvPicPr>
          <p:cNvPr id="2" name="Picture 1" descr="EpiLo_FPGA_Block_Diagram_rev15_marianstoke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499" y="467454"/>
            <a:ext cx="8267051" cy="6390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94438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Light &amp; Dust Mitigation</a:t>
            </a:r>
            <a:endParaRPr lang="en-US" dirty="0"/>
          </a:p>
        </p:txBody>
      </p:sp>
      <p:sp>
        <p:nvSpPr>
          <p:cNvPr id="5" name="Content Placeholder 1"/>
          <p:cNvSpPr txBox="1">
            <a:spLocks/>
          </p:cNvSpPr>
          <p:nvPr/>
        </p:nvSpPr>
        <p:spPr bwMode="auto">
          <a:xfrm>
            <a:off x="358775" y="1132114"/>
            <a:ext cx="2558470" cy="5238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27013" indent="-227013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ts val="300"/>
              </a:spcAft>
              <a:buFont typeface="Wingdings" pitchFamily="2" charset="2"/>
              <a:buChar char="§"/>
              <a:defRPr sz="24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550" indent="-23495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ts val="300"/>
              </a:spcAft>
              <a:buClrTx/>
              <a:buSzPct val="115000"/>
              <a:buFont typeface="Wingdings" charset="2"/>
              <a:buChar char="§"/>
              <a:defRPr sz="2200" b="0">
                <a:solidFill>
                  <a:schemeClr val="tx1"/>
                </a:solidFill>
                <a:latin typeface="+mn-lt"/>
              </a:defRPr>
            </a:lvl2pPr>
            <a:lvl3pPr marL="798513" indent="-230188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ts val="300"/>
              </a:spcAft>
              <a:buFont typeface="Wingdings" pitchFamily="2" charset="2"/>
              <a:buChar char="§"/>
              <a:defRPr sz="1800" b="0">
                <a:solidFill>
                  <a:schemeClr val="tx1"/>
                </a:solidFill>
                <a:latin typeface="+mn-lt"/>
              </a:defRPr>
            </a:lvl3pPr>
            <a:lvl4pPr marL="1144588" indent="-230188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ts val="300"/>
              </a:spcAft>
              <a:buFont typeface="Wingdings" pitchFamily="2" charset="2"/>
              <a:buChar char="§"/>
              <a:defRPr sz="1600" b="0">
                <a:solidFill>
                  <a:schemeClr val="tx1"/>
                </a:solidFill>
                <a:latin typeface="+mn-lt"/>
              </a:defRPr>
            </a:lvl4pPr>
            <a:lvl5pPr marL="1482725" indent="-22225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ts val="300"/>
              </a:spcAft>
              <a:buFont typeface="Wingdings" pitchFamily="2" charset="2"/>
              <a:buChar char="§"/>
              <a:defRPr sz="1400" b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25000"/>
              </a:spcAft>
              <a:buFont typeface="Wingdings" pitchFamily="2" charset="2"/>
              <a:buChar char="§"/>
              <a:defRPr sz="2000" b="1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25000"/>
              </a:spcAft>
              <a:buFont typeface="Wingdings" pitchFamily="2" charset="2"/>
              <a:buChar char="§"/>
              <a:defRPr sz="2000" b="1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25000"/>
              </a:spcAft>
              <a:buFont typeface="Wingdings" pitchFamily="2" charset="2"/>
              <a:buChar char="§"/>
              <a:defRPr sz="2000" b="1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25000"/>
              </a:spcAft>
              <a:buFont typeface="Wingdings" pitchFamily="2" charset="2"/>
              <a:buChar char="§"/>
              <a:defRPr sz="2000" b="1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dirty="0" smtClean="0"/>
              <a:t>TBD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1008683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Dust: Simulating the Environment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173175" y="3315833"/>
            <a:ext cx="4060962" cy="3163373"/>
            <a:chOff x="-22936" y="1990724"/>
            <a:chExt cx="5318836" cy="4386042"/>
          </a:xfrm>
        </p:grpSpPr>
        <p:sp>
          <p:nvSpPr>
            <p:cNvPr id="7" name="Oval 6"/>
            <p:cNvSpPr>
              <a:spLocks noChangeAspect="1"/>
            </p:cNvSpPr>
            <p:nvPr/>
          </p:nvSpPr>
          <p:spPr>
            <a:xfrm>
              <a:off x="2093328" y="3796100"/>
              <a:ext cx="1130770" cy="113077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957822" y="2627151"/>
              <a:ext cx="3443008" cy="3443007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>
              <a:spLocks noChangeAspect="1"/>
            </p:cNvSpPr>
            <p:nvPr/>
          </p:nvSpPr>
          <p:spPr>
            <a:xfrm>
              <a:off x="1227761" y="2890112"/>
              <a:ext cx="2968033" cy="2968032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" name="Straight Arrow Connector 9"/>
            <p:cNvCxnSpPr/>
            <p:nvPr/>
          </p:nvCxnSpPr>
          <p:spPr>
            <a:xfrm flipV="1">
              <a:off x="2689858" y="1990724"/>
              <a:ext cx="0" cy="353795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2580332" y="2036226"/>
              <a:ext cx="1278930" cy="38406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+Z-</a:t>
              </a:r>
              <a:r>
                <a:rPr lang="en-US" sz="1200" dirty="0" err="1" smtClean="0"/>
                <a:t>ish</a:t>
              </a:r>
              <a:endParaRPr lang="en-US" sz="1200" dirty="0"/>
            </a:p>
          </p:txBody>
        </p:sp>
        <p:sp>
          <p:nvSpPr>
            <p:cNvPr id="12" name="Oval 11"/>
            <p:cNvSpPr>
              <a:spLocks noChangeAspect="1"/>
            </p:cNvSpPr>
            <p:nvPr/>
          </p:nvSpPr>
          <p:spPr>
            <a:xfrm>
              <a:off x="1616486" y="3269061"/>
              <a:ext cx="2151039" cy="215103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Connector 12"/>
            <p:cNvCxnSpPr>
              <a:stCxn id="8" idx="1"/>
              <a:endCxn id="8" idx="5"/>
            </p:cNvCxnSpPr>
            <p:nvPr/>
          </p:nvCxnSpPr>
          <p:spPr>
            <a:xfrm>
              <a:off x="1462038" y="3131367"/>
              <a:ext cx="2434574" cy="2434574"/>
            </a:xfrm>
            <a:prstGeom prst="line">
              <a:avLst/>
            </a:prstGeom>
            <a:ln w="190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>
              <a:stCxn id="8" idx="2"/>
              <a:endCxn id="8" idx="6"/>
            </p:cNvCxnSpPr>
            <p:nvPr/>
          </p:nvCxnSpPr>
          <p:spPr>
            <a:xfrm>
              <a:off x="957822" y="4348654"/>
              <a:ext cx="3443008" cy="0"/>
            </a:xfrm>
            <a:prstGeom prst="line">
              <a:avLst/>
            </a:prstGeom>
            <a:ln w="190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>
              <a:stCxn id="8" idx="3"/>
              <a:endCxn id="8" idx="7"/>
            </p:cNvCxnSpPr>
            <p:nvPr/>
          </p:nvCxnSpPr>
          <p:spPr>
            <a:xfrm flipV="1">
              <a:off x="1462038" y="3131367"/>
              <a:ext cx="2434574" cy="2434574"/>
            </a:xfrm>
            <a:prstGeom prst="line">
              <a:avLst/>
            </a:prstGeom>
            <a:ln w="190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>
              <a:endCxn id="8" idx="0"/>
            </p:cNvCxnSpPr>
            <p:nvPr/>
          </p:nvCxnSpPr>
          <p:spPr>
            <a:xfrm flipV="1">
              <a:off x="2664069" y="2627151"/>
              <a:ext cx="15257" cy="342863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3989991" y="2764568"/>
              <a:ext cx="87728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olidFill>
                    <a:srgbClr val="008000"/>
                  </a:solidFill>
                </a:rPr>
                <a:t>45 </a:t>
              </a:r>
              <a:r>
                <a:rPr lang="en-US" sz="1200" b="1" dirty="0" err="1">
                  <a:solidFill>
                    <a:srgbClr val="008000"/>
                  </a:solidFill>
                </a:rPr>
                <a:t>deg</a:t>
              </a:r>
              <a:endParaRPr lang="en-US" sz="1200" b="1" dirty="0">
                <a:solidFill>
                  <a:srgbClr val="008000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488502" y="4187738"/>
              <a:ext cx="80739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olidFill>
                    <a:srgbClr val="008000"/>
                  </a:solidFill>
                </a:rPr>
                <a:t>90 </a:t>
              </a:r>
              <a:r>
                <a:rPr lang="en-US" sz="1200" b="1" dirty="0" err="1">
                  <a:solidFill>
                    <a:srgbClr val="008000"/>
                  </a:solidFill>
                </a:rPr>
                <a:t>deg</a:t>
              </a:r>
              <a:endParaRPr lang="en-US" sz="1200" b="1" dirty="0">
                <a:solidFill>
                  <a:srgbClr val="008000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925463" y="5539788"/>
              <a:ext cx="94181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olidFill>
                    <a:srgbClr val="008000"/>
                  </a:solidFill>
                </a:rPr>
                <a:t>135 </a:t>
              </a:r>
              <a:r>
                <a:rPr lang="en-US" sz="1200" b="1" dirty="0" err="1">
                  <a:solidFill>
                    <a:srgbClr val="008000"/>
                  </a:solidFill>
                </a:rPr>
                <a:t>deg</a:t>
              </a:r>
              <a:endParaRPr lang="en-US" sz="1200" b="1" dirty="0">
                <a:solidFill>
                  <a:srgbClr val="008000"/>
                </a:solidFill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828801" y="6099767"/>
              <a:ext cx="88497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olidFill>
                    <a:srgbClr val="008000"/>
                  </a:solidFill>
                </a:rPr>
                <a:t>180 </a:t>
              </a:r>
              <a:r>
                <a:rPr lang="en-US" sz="1200" b="1" dirty="0" err="1">
                  <a:solidFill>
                    <a:srgbClr val="008000"/>
                  </a:solidFill>
                </a:rPr>
                <a:t>deg</a:t>
              </a:r>
              <a:endParaRPr lang="en-US" sz="1200" b="1" dirty="0">
                <a:solidFill>
                  <a:srgbClr val="008000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762001" y="5539788"/>
              <a:ext cx="84489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olidFill>
                    <a:srgbClr val="008000"/>
                  </a:solidFill>
                </a:rPr>
                <a:t>225 </a:t>
              </a:r>
              <a:r>
                <a:rPr lang="en-US" sz="1200" b="1" dirty="0" err="1" smtClean="0">
                  <a:solidFill>
                    <a:srgbClr val="008000"/>
                  </a:solidFill>
                </a:rPr>
                <a:t>deg</a:t>
              </a:r>
              <a:endParaRPr lang="en-US" sz="1200" b="1" dirty="0">
                <a:solidFill>
                  <a:srgbClr val="008000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-22936" y="4209011"/>
              <a:ext cx="1063215" cy="3840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olidFill>
                    <a:srgbClr val="008000"/>
                  </a:solidFill>
                </a:rPr>
                <a:t>270 </a:t>
              </a:r>
              <a:r>
                <a:rPr lang="en-US" sz="1200" b="1" dirty="0" err="1">
                  <a:solidFill>
                    <a:srgbClr val="008000"/>
                  </a:solidFill>
                </a:rPr>
                <a:t>deg</a:t>
              </a:r>
              <a:endParaRPr lang="en-US" sz="1200" b="1" dirty="0">
                <a:solidFill>
                  <a:srgbClr val="008000"/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86861" y="2801322"/>
              <a:ext cx="123236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rgbClr val="008000"/>
                  </a:solidFill>
                </a:rPr>
                <a:t>315 </a:t>
              </a:r>
              <a:r>
                <a:rPr lang="en-US" sz="1200" b="1" dirty="0" err="1">
                  <a:solidFill>
                    <a:srgbClr val="008000"/>
                  </a:solidFill>
                </a:rPr>
                <a:t>deg</a:t>
              </a:r>
              <a:endParaRPr lang="en-US" sz="1200" b="1" dirty="0">
                <a:solidFill>
                  <a:srgbClr val="008000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0" y="3569939"/>
              <a:ext cx="84566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rgbClr val="008000"/>
                  </a:solidFill>
                </a:rPr>
                <a:t>azimuthal angle</a:t>
              </a:r>
            </a:p>
            <a:p>
              <a:endParaRPr lang="en-US" sz="1200" b="1" dirty="0">
                <a:solidFill>
                  <a:srgbClr val="008000"/>
                </a:solidFill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2558652" y="2597084"/>
              <a:ext cx="256954" cy="105408"/>
            </a:xfrm>
            <a:prstGeom prst="ellipse">
              <a:avLst/>
            </a:prstGeom>
            <a:solidFill>
              <a:srgbClr val="FF0000"/>
            </a:solidFill>
            <a:ln w="28575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>
              <a:off x="2559174" y="2834783"/>
              <a:ext cx="256954" cy="105408"/>
            </a:xfrm>
            <a:prstGeom prst="ellipse">
              <a:avLst/>
            </a:prstGeom>
            <a:solidFill>
              <a:srgbClr val="FFFF00"/>
            </a:solidFill>
            <a:ln w="28575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2552585" y="3216886"/>
              <a:ext cx="256954" cy="144405"/>
            </a:xfrm>
            <a:prstGeom prst="ellipse">
              <a:avLst/>
            </a:prstGeom>
            <a:solidFill>
              <a:srgbClr val="FF0000"/>
            </a:solidFill>
            <a:ln w="28575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2545996" y="3704398"/>
              <a:ext cx="256954" cy="197109"/>
            </a:xfrm>
            <a:prstGeom prst="ellipse">
              <a:avLst/>
            </a:prstGeom>
            <a:solidFill>
              <a:srgbClr val="FFFF00"/>
            </a:solidFill>
            <a:ln w="28575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2545997" y="4205086"/>
              <a:ext cx="256954" cy="249813"/>
            </a:xfrm>
            <a:prstGeom prst="ellipse">
              <a:avLst/>
            </a:prstGeom>
            <a:solidFill>
              <a:srgbClr val="FF0000"/>
            </a:solidFill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2539408" y="6010198"/>
              <a:ext cx="256954" cy="105408"/>
            </a:xfrm>
            <a:prstGeom prst="ellipse">
              <a:avLst/>
            </a:prstGeom>
            <a:solidFill>
              <a:srgbClr val="FF0000"/>
            </a:solidFill>
            <a:ln w="28575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/>
            <p:cNvSpPr/>
            <p:nvPr/>
          </p:nvSpPr>
          <p:spPr>
            <a:xfrm>
              <a:off x="2539930" y="5793325"/>
              <a:ext cx="256954" cy="105408"/>
            </a:xfrm>
            <a:prstGeom prst="ellipse">
              <a:avLst/>
            </a:prstGeom>
            <a:solidFill>
              <a:srgbClr val="FFFF00"/>
            </a:solidFill>
            <a:ln w="28575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2539929" y="5332164"/>
              <a:ext cx="256954" cy="144405"/>
            </a:xfrm>
            <a:prstGeom prst="ellipse">
              <a:avLst/>
            </a:prstGeom>
            <a:solidFill>
              <a:srgbClr val="FF0000"/>
            </a:solidFill>
            <a:ln w="28575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2539929" y="4798536"/>
              <a:ext cx="256954" cy="197109"/>
            </a:xfrm>
            <a:prstGeom prst="ellipse">
              <a:avLst/>
            </a:prstGeom>
            <a:solidFill>
              <a:srgbClr val="FFFF00"/>
            </a:solidFill>
            <a:ln w="28575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 rot="5400000">
              <a:off x="4272202" y="4284142"/>
              <a:ext cx="256954" cy="105408"/>
            </a:xfrm>
            <a:prstGeom prst="ellipse">
              <a:avLst/>
            </a:prstGeom>
            <a:solidFill>
              <a:srgbClr val="FF0000"/>
            </a:solidFill>
            <a:ln w="28575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/>
            <p:cNvSpPr/>
            <p:nvPr/>
          </p:nvSpPr>
          <p:spPr>
            <a:xfrm rot="5400000">
              <a:off x="846667" y="4271497"/>
              <a:ext cx="256954" cy="105408"/>
            </a:xfrm>
            <a:prstGeom prst="ellipse">
              <a:avLst/>
            </a:prstGeom>
            <a:solidFill>
              <a:srgbClr val="FF0000"/>
            </a:solidFill>
            <a:ln w="28575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/>
            <p:cNvSpPr/>
            <p:nvPr/>
          </p:nvSpPr>
          <p:spPr>
            <a:xfrm rot="5400000">
              <a:off x="4068477" y="4278086"/>
              <a:ext cx="256954" cy="105408"/>
            </a:xfrm>
            <a:prstGeom prst="ellipse">
              <a:avLst/>
            </a:prstGeom>
            <a:solidFill>
              <a:srgbClr val="FFFF00"/>
            </a:solidFill>
            <a:ln w="28575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/>
            <p:cNvSpPr/>
            <p:nvPr/>
          </p:nvSpPr>
          <p:spPr>
            <a:xfrm rot="5400000">
              <a:off x="1103621" y="4284673"/>
              <a:ext cx="256954" cy="105408"/>
            </a:xfrm>
            <a:prstGeom prst="ellipse">
              <a:avLst/>
            </a:prstGeom>
            <a:solidFill>
              <a:srgbClr val="FFFF00"/>
            </a:solidFill>
            <a:ln w="28575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/>
            <p:cNvSpPr/>
            <p:nvPr/>
          </p:nvSpPr>
          <p:spPr>
            <a:xfrm rot="5400000">
              <a:off x="3640220" y="4258320"/>
              <a:ext cx="256954" cy="144405"/>
            </a:xfrm>
            <a:prstGeom prst="ellipse">
              <a:avLst/>
            </a:prstGeom>
            <a:solidFill>
              <a:srgbClr val="FF0000"/>
            </a:solidFill>
            <a:ln w="28575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/>
            <p:cNvSpPr/>
            <p:nvPr/>
          </p:nvSpPr>
          <p:spPr>
            <a:xfrm rot="5400000">
              <a:off x="1492868" y="4285203"/>
              <a:ext cx="256954" cy="144405"/>
            </a:xfrm>
            <a:prstGeom prst="ellipse">
              <a:avLst/>
            </a:prstGeom>
            <a:solidFill>
              <a:srgbClr val="FF0000"/>
            </a:solidFill>
            <a:ln w="28575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/>
            <p:cNvSpPr/>
            <p:nvPr/>
          </p:nvSpPr>
          <p:spPr>
            <a:xfrm rot="5400000">
              <a:off x="3093369" y="4238557"/>
              <a:ext cx="256954" cy="197109"/>
            </a:xfrm>
            <a:prstGeom prst="ellipse">
              <a:avLst/>
            </a:prstGeom>
            <a:solidFill>
              <a:srgbClr val="FFFF00"/>
            </a:solidFill>
            <a:ln w="28575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/>
            <p:cNvSpPr/>
            <p:nvPr/>
          </p:nvSpPr>
          <p:spPr>
            <a:xfrm rot="5400000">
              <a:off x="1967246" y="4239088"/>
              <a:ext cx="256954" cy="197109"/>
            </a:xfrm>
            <a:prstGeom prst="ellipse">
              <a:avLst/>
            </a:prstGeom>
            <a:solidFill>
              <a:srgbClr val="FFFF00"/>
            </a:solidFill>
            <a:ln w="28575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/>
            <p:cNvSpPr/>
            <p:nvPr/>
          </p:nvSpPr>
          <p:spPr>
            <a:xfrm rot="2795328">
              <a:off x="3745638" y="3072481"/>
              <a:ext cx="256954" cy="105408"/>
            </a:xfrm>
            <a:prstGeom prst="ellipse">
              <a:avLst/>
            </a:prstGeom>
            <a:solidFill>
              <a:srgbClr val="FFFF00"/>
            </a:solidFill>
            <a:ln w="28575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/>
            <p:cNvSpPr/>
            <p:nvPr/>
          </p:nvSpPr>
          <p:spPr>
            <a:xfrm rot="2795328">
              <a:off x="1341332" y="5484219"/>
              <a:ext cx="256954" cy="105408"/>
            </a:xfrm>
            <a:prstGeom prst="ellipse">
              <a:avLst/>
            </a:prstGeom>
            <a:solidFill>
              <a:srgbClr val="FFFF00"/>
            </a:solidFill>
            <a:ln w="28575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/>
            <p:cNvSpPr/>
            <p:nvPr/>
          </p:nvSpPr>
          <p:spPr>
            <a:xfrm rot="19120241">
              <a:off x="3759859" y="5491337"/>
              <a:ext cx="256954" cy="105408"/>
            </a:xfrm>
            <a:prstGeom prst="ellipse">
              <a:avLst/>
            </a:prstGeom>
            <a:solidFill>
              <a:srgbClr val="FFFF00"/>
            </a:solidFill>
            <a:ln w="28575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/>
            <p:cNvSpPr/>
            <p:nvPr/>
          </p:nvSpPr>
          <p:spPr>
            <a:xfrm rot="19120241">
              <a:off x="1355553" y="3087249"/>
              <a:ext cx="256954" cy="105408"/>
            </a:xfrm>
            <a:prstGeom prst="ellipse">
              <a:avLst/>
            </a:prstGeom>
            <a:solidFill>
              <a:srgbClr val="FFFF00"/>
            </a:solidFill>
            <a:ln w="28575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/>
            <p:cNvSpPr/>
            <p:nvPr/>
          </p:nvSpPr>
          <p:spPr>
            <a:xfrm rot="19076104">
              <a:off x="1815187" y="3520465"/>
              <a:ext cx="256954" cy="144405"/>
            </a:xfrm>
            <a:prstGeom prst="ellipse">
              <a:avLst/>
            </a:prstGeom>
            <a:solidFill>
              <a:srgbClr val="D9D9D9"/>
            </a:solidFill>
            <a:ln w="28575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/>
            <p:cNvSpPr/>
            <p:nvPr/>
          </p:nvSpPr>
          <p:spPr>
            <a:xfrm rot="19076104">
              <a:off x="3311314" y="5042824"/>
              <a:ext cx="256954" cy="144405"/>
            </a:xfrm>
            <a:prstGeom prst="ellipse">
              <a:avLst/>
            </a:prstGeom>
            <a:solidFill>
              <a:srgbClr val="D9D9D9"/>
            </a:solidFill>
            <a:ln w="28575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/>
            <p:cNvSpPr/>
            <p:nvPr/>
          </p:nvSpPr>
          <p:spPr>
            <a:xfrm rot="2717116">
              <a:off x="3311835" y="3514938"/>
              <a:ext cx="256954" cy="144405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28575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/>
            <p:cNvSpPr/>
            <p:nvPr/>
          </p:nvSpPr>
          <p:spPr>
            <a:xfrm rot="2717116">
              <a:off x="1803574" y="5017533"/>
              <a:ext cx="256954" cy="144405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28575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/>
            <p:cNvSpPr/>
            <p:nvPr/>
          </p:nvSpPr>
          <p:spPr>
            <a:xfrm rot="19296449">
              <a:off x="1531879" y="3270121"/>
              <a:ext cx="256954" cy="105408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28575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/>
            <p:cNvSpPr/>
            <p:nvPr/>
          </p:nvSpPr>
          <p:spPr>
            <a:xfrm rot="19296449">
              <a:off x="3634155" y="5365635"/>
              <a:ext cx="256954" cy="105408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28575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/>
            <p:cNvSpPr/>
            <p:nvPr/>
          </p:nvSpPr>
          <p:spPr>
            <a:xfrm rot="2394415">
              <a:off x="3614911" y="3244831"/>
              <a:ext cx="256954" cy="105408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28575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/>
            <p:cNvSpPr/>
            <p:nvPr/>
          </p:nvSpPr>
          <p:spPr>
            <a:xfrm rot="2394415">
              <a:off x="1513679" y="5333758"/>
              <a:ext cx="256954" cy="105408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28575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/>
            <p:cNvSpPr/>
            <p:nvPr/>
          </p:nvSpPr>
          <p:spPr>
            <a:xfrm rot="2805666">
              <a:off x="2138548" y="4640954"/>
              <a:ext cx="256954" cy="197109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28575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/>
            <p:cNvSpPr/>
            <p:nvPr/>
          </p:nvSpPr>
          <p:spPr>
            <a:xfrm rot="2805666">
              <a:off x="2929698" y="3857512"/>
              <a:ext cx="256954" cy="197109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28575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/>
            <p:cNvSpPr/>
            <p:nvPr/>
          </p:nvSpPr>
          <p:spPr>
            <a:xfrm rot="18752039">
              <a:off x="2139592" y="3831691"/>
              <a:ext cx="256954" cy="197109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28575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/>
            <p:cNvSpPr/>
            <p:nvPr/>
          </p:nvSpPr>
          <p:spPr>
            <a:xfrm rot="18752039">
              <a:off x="2950507" y="4642545"/>
              <a:ext cx="256954" cy="197109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28575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2399316" y="2297843"/>
              <a:ext cx="87728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olidFill>
                    <a:srgbClr val="008000"/>
                  </a:solidFill>
                </a:rPr>
                <a:t>0 </a:t>
              </a:r>
              <a:r>
                <a:rPr lang="en-US" sz="1200" b="1" dirty="0" err="1">
                  <a:solidFill>
                    <a:srgbClr val="008000"/>
                  </a:solidFill>
                </a:rPr>
                <a:t>deg</a:t>
              </a:r>
              <a:endParaRPr lang="en-US" sz="1200" b="1" dirty="0">
                <a:solidFill>
                  <a:srgbClr val="008000"/>
                </a:solidFill>
              </a:endParaRP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-158744" y="952399"/>
            <a:ext cx="3149533" cy="2885354"/>
            <a:chOff x="313610" y="4576"/>
            <a:chExt cx="6925390" cy="6320024"/>
          </a:xfrm>
        </p:grpSpPr>
        <p:grpSp>
          <p:nvGrpSpPr>
            <p:cNvPr id="61" name="Group 60"/>
            <p:cNvGrpSpPr/>
            <p:nvPr/>
          </p:nvGrpSpPr>
          <p:grpSpPr>
            <a:xfrm>
              <a:off x="1905000" y="990600"/>
              <a:ext cx="5334000" cy="5334000"/>
              <a:chOff x="1143000" y="838200"/>
              <a:chExt cx="5334000" cy="5334000"/>
            </a:xfrm>
          </p:grpSpPr>
          <p:sp>
            <p:nvSpPr>
              <p:cNvPr id="77" name="Arc 76"/>
              <p:cNvSpPr/>
              <p:nvPr/>
            </p:nvSpPr>
            <p:spPr>
              <a:xfrm>
                <a:off x="1143000" y="838200"/>
                <a:ext cx="5334000" cy="5334000"/>
              </a:xfrm>
              <a:prstGeom prst="arc">
                <a:avLst>
                  <a:gd name="adj1" fmla="val 10819098"/>
                  <a:gd name="adj2" fmla="val 13033"/>
                </a:avLst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" name="Rectangle 77"/>
              <p:cNvSpPr/>
              <p:nvPr/>
            </p:nvSpPr>
            <p:spPr>
              <a:xfrm>
                <a:off x="1143000" y="3505200"/>
                <a:ext cx="5334000" cy="9906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62" name="Straight Connector 61"/>
            <p:cNvCxnSpPr>
              <a:stCxn id="78" idx="0"/>
            </p:cNvCxnSpPr>
            <p:nvPr/>
          </p:nvCxnSpPr>
          <p:spPr>
            <a:xfrm flipV="1">
              <a:off x="4572000" y="995115"/>
              <a:ext cx="5924" cy="266248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>
              <a:stCxn id="78" idx="0"/>
            </p:cNvCxnSpPr>
            <p:nvPr/>
          </p:nvCxnSpPr>
          <p:spPr>
            <a:xfrm flipH="1" flipV="1">
              <a:off x="2682303" y="1781729"/>
              <a:ext cx="1889697" cy="187587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>
              <a:stCxn id="78" idx="0"/>
            </p:cNvCxnSpPr>
            <p:nvPr/>
          </p:nvCxnSpPr>
          <p:spPr>
            <a:xfrm flipH="1" flipV="1">
              <a:off x="3450030" y="1251002"/>
              <a:ext cx="1121970" cy="240659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>
              <a:stCxn id="78" idx="0"/>
            </p:cNvCxnSpPr>
            <p:nvPr/>
          </p:nvCxnSpPr>
          <p:spPr>
            <a:xfrm flipH="1" flipV="1">
              <a:off x="2104139" y="2644162"/>
              <a:ext cx="2467861" cy="101343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TextBox 65"/>
            <p:cNvSpPr txBox="1"/>
            <p:nvPr/>
          </p:nvSpPr>
          <p:spPr>
            <a:xfrm>
              <a:off x="313610" y="2595306"/>
              <a:ext cx="1808743" cy="60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olidFill>
                    <a:srgbClr val="0000FF"/>
                  </a:solidFill>
                </a:rPr>
                <a:t>0 </a:t>
              </a:r>
              <a:r>
                <a:rPr lang="en-US" sz="1200" b="1" dirty="0" err="1" smtClean="0">
                  <a:solidFill>
                    <a:srgbClr val="0000FF"/>
                  </a:solidFill>
                </a:rPr>
                <a:t>deg</a:t>
              </a:r>
              <a:endParaRPr lang="en-US" sz="1200" b="1" dirty="0">
                <a:solidFill>
                  <a:srgbClr val="0000FF"/>
                </a:solidFill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313610" y="1881082"/>
              <a:ext cx="2221262" cy="6067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olidFill>
                    <a:srgbClr val="0000FF"/>
                  </a:solidFill>
                </a:rPr>
                <a:t>22.5 </a:t>
              </a:r>
              <a:r>
                <a:rPr lang="en-US" sz="1200" b="1" dirty="0" err="1" smtClean="0">
                  <a:solidFill>
                    <a:srgbClr val="0000FF"/>
                  </a:solidFill>
                </a:rPr>
                <a:t>deg</a:t>
              </a:r>
              <a:endParaRPr lang="en-US" sz="1200" b="1" dirty="0">
                <a:solidFill>
                  <a:srgbClr val="0000FF"/>
                </a:solidFill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886183" y="1401932"/>
              <a:ext cx="2029478" cy="6067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olidFill>
                    <a:srgbClr val="0000FF"/>
                  </a:solidFill>
                </a:rPr>
                <a:t>45 </a:t>
              </a:r>
              <a:r>
                <a:rPr lang="en-US" sz="1200" b="1" dirty="0" err="1" smtClean="0">
                  <a:solidFill>
                    <a:srgbClr val="0000FF"/>
                  </a:solidFill>
                </a:rPr>
                <a:t>deg</a:t>
              </a:r>
              <a:endParaRPr lang="en-US" sz="1200" b="1" dirty="0">
                <a:solidFill>
                  <a:srgbClr val="0000FF"/>
                </a:solidFill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1614635" y="859519"/>
              <a:ext cx="1917729" cy="6067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olidFill>
                    <a:srgbClr val="0000FF"/>
                  </a:solidFill>
                </a:rPr>
                <a:t>67.5 </a:t>
              </a:r>
              <a:r>
                <a:rPr lang="en-US" sz="1200" b="1" dirty="0" err="1" smtClean="0">
                  <a:solidFill>
                    <a:srgbClr val="0000FF"/>
                  </a:solidFill>
                </a:rPr>
                <a:t>deg</a:t>
              </a:r>
              <a:endParaRPr lang="en-US" sz="1200" b="1" dirty="0">
                <a:solidFill>
                  <a:srgbClr val="0000FF"/>
                </a:solidFill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2699637" y="250203"/>
              <a:ext cx="1522000" cy="511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olidFill>
                    <a:srgbClr val="0000FF"/>
                  </a:solidFill>
                </a:rPr>
                <a:t>90 </a:t>
              </a:r>
              <a:r>
                <a:rPr lang="en-US" sz="1200" b="1" dirty="0" err="1" smtClean="0">
                  <a:solidFill>
                    <a:srgbClr val="0000FF"/>
                  </a:solidFill>
                </a:rPr>
                <a:t>deg</a:t>
              </a:r>
              <a:endParaRPr lang="en-US" sz="1200" b="1" dirty="0">
                <a:solidFill>
                  <a:srgbClr val="0000FF"/>
                </a:solidFill>
              </a:endParaRPr>
            </a:p>
          </p:txBody>
        </p:sp>
        <p:cxnSp>
          <p:nvCxnSpPr>
            <p:cNvPr id="71" name="Straight Arrow Connector 70"/>
            <p:cNvCxnSpPr/>
            <p:nvPr/>
          </p:nvCxnSpPr>
          <p:spPr>
            <a:xfrm flipH="1">
              <a:off x="1847815" y="5041409"/>
              <a:ext cx="1156327" cy="236931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TextBox 71"/>
            <p:cNvSpPr txBox="1"/>
            <p:nvPr/>
          </p:nvSpPr>
          <p:spPr>
            <a:xfrm>
              <a:off x="1808840" y="5238517"/>
              <a:ext cx="1900128" cy="6067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+Z</a:t>
              </a:r>
              <a:endParaRPr lang="en-US" sz="1200" dirty="0"/>
            </a:p>
          </p:txBody>
        </p:sp>
        <p:cxnSp>
          <p:nvCxnSpPr>
            <p:cNvPr id="73" name="Straight Arrow Connector 72"/>
            <p:cNvCxnSpPr/>
            <p:nvPr/>
          </p:nvCxnSpPr>
          <p:spPr>
            <a:xfrm flipH="1" flipV="1">
              <a:off x="3351921" y="4823585"/>
              <a:ext cx="152401" cy="81581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TextBox 73"/>
            <p:cNvSpPr txBox="1"/>
            <p:nvPr/>
          </p:nvSpPr>
          <p:spPr>
            <a:xfrm>
              <a:off x="2810945" y="5093895"/>
              <a:ext cx="2421177" cy="6067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+x-</a:t>
              </a:r>
              <a:r>
                <a:rPr lang="en-US" sz="1200" dirty="0" err="1" smtClean="0"/>
                <a:t>ish</a:t>
              </a:r>
              <a:endParaRPr lang="en-US" sz="1200" dirty="0"/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3244573" y="4576"/>
              <a:ext cx="3510699" cy="6067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olidFill>
                    <a:srgbClr val="0000FF"/>
                  </a:solidFill>
                </a:rPr>
                <a:t>elevation angle</a:t>
              </a:r>
              <a:endParaRPr lang="en-US" sz="1200" b="1" dirty="0">
                <a:solidFill>
                  <a:srgbClr val="0000FF"/>
                </a:solidFill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3469298" y="3776385"/>
              <a:ext cx="223651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align with plane of instrument</a:t>
              </a:r>
              <a:endParaRPr lang="en-US" sz="1200" kern="1200" dirty="0"/>
            </a:p>
          </p:txBody>
        </p:sp>
      </p:grpSp>
      <p:grpSp>
        <p:nvGrpSpPr>
          <p:cNvPr id="150" name="Group 149"/>
          <p:cNvGrpSpPr/>
          <p:nvPr/>
        </p:nvGrpSpPr>
        <p:grpSpPr>
          <a:xfrm>
            <a:off x="4795735" y="1171083"/>
            <a:ext cx="4019942" cy="4868277"/>
            <a:chOff x="643118" y="2069116"/>
            <a:chExt cx="3690757" cy="4132433"/>
          </a:xfrm>
        </p:grpSpPr>
        <p:cxnSp>
          <p:nvCxnSpPr>
            <p:cNvPr id="151" name="Straight Connector 150"/>
            <p:cNvCxnSpPr/>
            <p:nvPr/>
          </p:nvCxnSpPr>
          <p:spPr>
            <a:xfrm>
              <a:off x="2003872" y="6139332"/>
              <a:ext cx="1021456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/>
            <p:cNvCxnSpPr/>
            <p:nvPr/>
          </p:nvCxnSpPr>
          <p:spPr>
            <a:xfrm>
              <a:off x="1766400" y="3704956"/>
              <a:ext cx="122835" cy="1458992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Connector 152"/>
            <p:cNvCxnSpPr/>
            <p:nvPr/>
          </p:nvCxnSpPr>
          <p:spPr>
            <a:xfrm flipH="1">
              <a:off x="3090882" y="3705225"/>
              <a:ext cx="151777" cy="1474008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4" name="TextBox 153"/>
            <p:cNvSpPr txBox="1"/>
            <p:nvPr/>
          </p:nvSpPr>
          <p:spPr>
            <a:xfrm>
              <a:off x="643118" y="5194132"/>
              <a:ext cx="11430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Virtual surface</a:t>
              </a:r>
              <a:endParaRPr lang="en-US" sz="1200" dirty="0"/>
            </a:p>
          </p:txBody>
        </p:sp>
        <p:sp>
          <p:nvSpPr>
            <p:cNvPr id="155" name="TextBox 154"/>
            <p:cNvSpPr txBox="1"/>
            <p:nvPr/>
          </p:nvSpPr>
          <p:spPr>
            <a:xfrm>
              <a:off x="3152775" y="5924550"/>
              <a:ext cx="77152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Back foil</a:t>
              </a:r>
              <a:endParaRPr lang="en-US" sz="1200" dirty="0"/>
            </a:p>
          </p:txBody>
        </p:sp>
        <p:sp>
          <p:nvSpPr>
            <p:cNvPr id="156" name="TextBox 155"/>
            <p:cNvSpPr txBox="1"/>
            <p:nvPr/>
          </p:nvSpPr>
          <p:spPr>
            <a:xfrm>
              <a:off x="1925035" y="3501339"/>
              <a:ext cx="1066800" cy="391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Collimator</a:t>
              </a:r>
            </a:p>
            <a:p>
              <a:pPr algn="ctr"/>
              <a:r>
                <a:rPr lang="en-US" sz="1200" dirty="0" smtClean="0"/>
                <a:t>opening</a:t>
              </a:r>
              <a:endParaRPr lang="en-US" sz="1200" dirty="0"/>
            </a:p>
          </p:txBody>
        </p:sp>
        <p:cxnSp>
          <p:nvCxnSpPr>
            <p:cNvPr id="157" name="Straight Arrow Connector 156"/>
            <p:cNvCxnSpPr/>
            <p:nvPr/>
          </p:nvCxnSpPr>
          <p:spPr>
            <a:xfrm>
              <a:off x="1133475" y="2466975"/>
              <a:ext cx="606193" cy="1190625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8" name="TextBox 157"/>
            <p:cNvSpPr txBox="1"/>
            <p:nvPr/>
          </p:nvSpPr>
          <p:spPr>
            <a:xfrm>
              <a:off x="1531900" y="2085882"/>
              <a:ext cx="1085850" cy="1332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rgbClr val="FF0000"/>
                  </a:solidFill>
                </a:rPr>
                <a:t>Impacts within the back foil angle will pass through the collimator opening and front foil and hit the back foil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  <p:cxnSp>
          <p:nvCxnSpPr>
            <p:cNvPr id="159" name="Straight Connector 158"/>
            <p:cNvCxnSpPr/>
            <p:nvPr/>
          </p:nvCxnSpPr>
          <p:spPr>
            <a:xfrm>
              <a:off x="1908622" y="5177307"/>
              <a:ext cx="1196528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0" name="TextBox 159"/>
            <p:cNvSpPr txBox="1"/>
            <p:nvPr/>
          </p:nvSpPr>
          <p:spPr>
            <a:xfrm>
              <a:off x="3190875" y="5057775"/>
              <a:ext cx="11430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Front foil</a:t>
              </a:r>
              <a:endParaRPr lang="en-US" sz="1200" dirty="0"/>
            </a:p>
          </p:txBody>
        </p:sp>
        <p:cxnSp>
          <p:nvCxnSpPr>
            <p:cNvPr id="161" name="Straight Arrow Connector 160"/>
            <p:cNvCxnSpPr/>
            <p:nvPr/>
          </p:nvCxnSpPr>
          <p:spPr>
            <a:xfrm flipH="1">
              <a:off x="3320062" y="2619375"/>
              <a:ext cx="889988" cy="1009650"/>
            </a:xfrm>
            <a:prstGeom prst="straightConnector1">
              <a:avLst/>
            </a:prstGeom>
            <a:ln w="12700">
              <a:solidFill>
                <a:srgbClr val="341AF2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2" name="TextBox 161"/>
            <p:cNvSpPr txBox="1"/>
            <p:nvPr/>
          </p:nvSpPr>
          <p:spPr>
            <a:xfrm>
              <a:off x="2778178" y="2069116"/>
              <a:ext cx="1085850" cy="117565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rgbClr val="341AF2"/>
                  </a:solidFill>
                </a:rPr>
                <a:t>Impacts within the front foil angle will pass through the collimator opening and hit the front foil</a:t>
              </a:r>
              <a:endParaRPr lang="en-US" sz="1200" dirty="0">
                <a:solidFill>
                  <a:srgbClr val="341AF2"/>
                </a:solidFill>
              </a:endParaRPr>
            </a:p>
          </p:txBody>
        </p:sp>
        <p:cxnSp>
          <p:nvCxnSpPr>
            <p:cNvPr id="163" name="Straight Connector 162"/>
            <p:cNvCxnSpPr/>
            <p:nvPr/>
          </p:nvCxnSpPr>
          <p:spPr>
            <a:xfrm flipH="1">
              <a:off x="1895475" y="3810000"/>
              <a:ext cx="1266825" cy="1381125"/>
            </a:xfrm>
            <a:prstGeom prst="line">
              <a:avLst/>
            </a:prstGeom>
            <a:ln w="3175">
              <a:solidFill>
                <a:srgbClr val="341AF2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Straight Connector 163"/>
            <p:cNvCxnSpPr/>
            <p:nvPr/>
          </p:nvCxnSpPr>
          <p:spPr>
            <a:xfrm>
              <a:off x="1790700" y="3743325"/>
              <a:ext cx="1190625" cy="2362200"/>
            </a:xfrm>
            <a:prstGeom prst="line">
              <a:avLst/>
            </a:prstGeom>
            <a:ln w="3175">
              <a:solidFill>
                <a:srgbClr val="FF0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5" name="Arc 164"/>
            <p:cNvSpPr/>
            <p:nvPr/>
          </p:nvSpPr>
          <p:spPr>
            <a:xfrm>
              <a:off x="1085850" y="2486025"/>
              <a:ext cx="1143000" cy="628650"/>
            </a:xfrm>
            <a:prstGeom prst="arc">
              <a:avLst>
                <a:gd name="adj1" fmla="val 12201334"/>
                <a:gd name="adj2" fmla="val 14857234"/>
              </a:avLst>
            </a:prstGeom>
            <a:ln w="12700"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Arc 165"/>
            <p:cNvSpPr/>
            <p:nvPr/>
          </p:nvSpPr>
          <p:spPr>
            <a:xfrm>
              <a:off x="3028950" y="2600325"/>
              <a:ext cx="1143000" cy="628650"/>
            </a:xfrm>
            <a:prstGeom prst="arc">
              <a:avLst>
                <a:gd name="adj1" fmla="val 18264511"/>
                <a:gd name="adj2" fmla="val 20518691"/>
              </a:avLst>
            </a:prstGeom>
            <a:ln w="12700">
              <a:solidFill>
                <a:srgbClr val="341AF2"/>
              </a:solidFill>
              <a:headEnd type="arrow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67" name="Straight Arrow Connector 166"/>
          <p:cNvCxnSpPr/>
          <p:nvPr/>
        </p:nvCxnSpPr>
        <p:spPr>
          <a:xfrm>
            <a:off x="4630537" y="5079585"/>
            <a:ext cx="1479850" cy="1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8" name="TextBox 167"/>
          <p:cNvSpPr txBox="1"/>
          <p:nvPr/>
        </p:nvSpPr>
        <p:spPr>
          <a:xfrm>
            <a:off x="4682695" y="3978914"/>
            <a:ext cx="1330508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Impacts in the hemisphere will hit the “virtual surfaces” (ignores the collimator) </a:t>
            </a:r>
            <a:endParaRPr lang="en-US" sz="1200" dirty="0"/>
          </a:p>
        </p:txBody>
      </p:sp>
      <p:sp>
        <p:nvSpPr>
          <p:cNvPr id="169" name="Arc 168"/>
          <p:cNvSpPr/>
          <p:nvPr/>
        </p:nvSpPr>
        <p:spPr>
          <a:xfrm>
            <a:off x="4672035" y="4417542"/>
            <a:ext cx="1244946" cy="1324087"/>
          </a:xfrm>
          <a:prstGeom prst="arc">
            <a:avLst>
              <a:gd name="adj1" fmla="val 10793412"/>
              <a:gd name="adj2" fmla="val 12283121"/>
            </a:avLst>
          </a:prstGeom>
          <a:ln w="12700">
            <a:solidFill>
              <a:schemeClr val="tx1"/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0" name="TextBox 169"/>
          <p:cNvSpPr txBox="1"/>
          <p:nvPr/>
        </p:nvSpPr>
        <p:spPr>
          <a:xfrm>
            <a:off x="4064200" y="6050545"/>
            <a:ext cx="5209681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en-US" sz="1100" dirty="0" smtClean="0"/>
              <a:t>NOTE: actually only polar angle is limited, not position on surface, so foil area was adjusted to account for this and produce actual foil geometry factors,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28271290"/>
      </p:ext>
    </p:extLst>
  </p:cSld>
  <p:clrMapOvr>
    <a:masterClrMapping/>
  </p:clrMapOvr>
  <p:transition xmlns:p14="http://schemas.microsoft.com/office/powerpoint/2010/main" spd="med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Dust: Simulating the Environment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487" y="3149861"/>
            <a:ext cx="4310063" cy="3243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1237" y="2580672"/>
            <a:ext cx="4322763" cy="3687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0" name="Content Placeholder 1"/>
          <p:cNvSpPr>
            <a:spLocks noGrp="1"/>
          </p:cNvSpPr>
          <p:nvPr>
            <p:ph idx="1"/>
          </p:nvPr>
        </p:nvSpPr>
        <p:spPr>
          <a:xfrm>
            <a:off x="373203" y="1193263"/>
            <a:ext cx="8660759" cy="1894821"/>
          </a:xfrm>
        </p:spPr>
        <p:txBody>
          <a:bodyPr/>
          <a:lstStyle/>
          <a:p>
            <a:r>
              <a:rPr lang="en-US" dirty="0" smtClean="0"/>
              <a:t>Each unprotected foil would expect ~10 damage-inducing hits per mission.  Reduced to ~1 hit per mission with collimator.  Order of magnitude decrease.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5866320"/>
      </p:ext>
    </p:extLst>
  </p:cSld>
  <p:clrMapOvr>
    <a:masterClrMapping/>
  </p:clrMapOvr>
  <p:transition xmlns:p14="http://schemas.microsoft.com/office/powerpoint/2010/main" spd="med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Dust: Lab tests</a:t>
            </a:r>
            <a:endParaRPr lang="en-US" dirty="0"/>
          </a:p>
        </p:txBody>
      </p:sp>
      <p:sp>
        <p:nvSpPr>
          <p:cNvPr id="60" name="Content Placeholder 1"/>
          <p:cNvSpPr>
            <a:spLocks noGrp="1"/>
          </p:cNvSpPr>
          <p:nvPr>
            <p:ph idx="1"/>
          </p:nvPr>
        </p:nvSpPr>
        <p:spPr>
          <a:xfrm>
            <a:off x="373203" y="1193263"/>
            <a:ext cx="8660759" cy="1894821"/>
          </a:xfrm>
        </p:spPr>
        <p:txBody>
          <a:bodyPr/>
          <a:lstStyle/>
          <a:p>
            <a:r>
              <a:rPr lang="en-US" dirty="0" smtClean="0"/>
              <a:t>TBD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737612"/>
      </p:ext>
    </p:extLst>
  </p:cSld>
  <p:clrMapOvr>
    <a:masterClrMapping/>
  </p:clrMapOvr>
  <p:transition xmlns:p14="http://schemas.microsoft.com/office/powerpoint/2010/main" spd="med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180618"/>
            <a:ext cx="7706446" cy="668468"/>
          </a:xfrm>
          <a:solidFill>
            <a:srgbClr val="FFFF66"/>
          </a:solidFill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SLIDE PREPARATION NOTES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740" y="1587563"/>
            <a:ext cx="8426450" cy="4587265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 smtClean="0"/>
              <a:t>Are we handling dust in this presentations?  Assuming yes.</a:t>
            </a:r>
          </a:p>
          <a:p>
            <a:pPr marL="0" indent="0">
              <a:buNone/>
            </a:pPr>
            <a:r>
              <a:rPr lang="en-US" sz="2000" dirty="0" smtClean="0"/>
              <a:t>Should we discuss photons suppression here?  Assuming yes, it’s background.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 smtClean="0"/>
              <a:t>How about details like how the MCPs work (in general)?  Or this could be handled when someone discusses the anode boards.  Special features like the inter-plate mask (or is that handled in a mechanical section)?</a:t>
            </a:r>
          </a:p>
          <a:p>
            <a:pPr marL="0" indent="0">
              <a:buNone/>
            </a:pPr>
            <a:r>
              <a:rPr lang="en-US" sz="2000" dirty="0" smtClean="0"/>
              <a:t>Backup slides: MCPs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 smtClean="0"/>
              <a:t>We are only supposed to respond to requirements, so I wasn’t going to go into any of the rate estimates from the work that I (Matt) and Rob D. did since that is for goals.  Is this the right approach?</a:t>
            </a:r>
          </a:p>
          <a:p>
            <a:pPr>
              <a:buNone/>
            </a:pPr>
            <a:endParaRPr lang="en-US" sz="1800" dirty="0" smtClean="0"/>
          </a:p>
        </p:txBody>
      </p:sp>
    </p:spTree>
    <p:extLst>
      <p:ext uri="{BB962C8B-B14F-4D97-AF65-F5344CB8AC3E}">
        <p14:creationId xmlns:p14="http://schemas.microsoft.com/office/powerpoint/2010/main" val="1743493373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Follow Up from Peer Reviews</a:t>
            </a:r>
            <a:endParaRPr lang="en-US" dirty="0"/>
          </a:p>
        </p:txBody>
      </p:sp>
      <p:sp>
        <p:nvSpPr>
          <p:cNvPr id="5" name="Content Placeholder 1"/>
          <p:cNvSpPr txBox="1">
            <a:spLocks/>
          </p:cNvSpPr>
          <p:nvPr/>
        </p:nvSpPr>
        <p:spPr bwMode="auto">
          <a:xfrm>
            <a:off x="358775" y="1132114"/>
            <a:ext cx="2558470" cy="5238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27013" indent="-227013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ts val="300"/>
              </a:spcAft>
              <a:buFont typeface="Wingdings" pitchFamily="2" charset="2"/>
              <a:buChar char="§"/>
              <a:defRPr sz="24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550" indent="-23495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ts val="300"/>
              </a:spcAft>
              <a:buClrTx/>
              <a:buSzPct val="115000"/>
              <a:buFont typeface="Wingdings" charset="2"/>
              <a:buChar char="§"/>
              <a:defRPr sz="2200" b="0">
                <a:solidFill>
                  <a:schemeClr val="tx1"/>
                </a:solidFill>
                <a:latin typeface="+mn-lt"/>
              </a:defRPr>
            </a:lvl2pPr>
            <a:lvl3pPr marL="798513" indent="-230188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ts val="300"/>
              </a:spcAft>
              <a:buFont typeface="Wingdings" pitchFamily="2" charset="2"/>
              <a:buChar char="§"/>
              <a:defRPr sz="1800" b="0">
                <a:solidFill>
                  <a:schemeClr val="tx1"/>
                </a:solidFill>
                <a:latin typeface="+mn-lt"/>
              </a:defRPr>
            </a:lvl3pPr>
            <a:lvl4pPr marL="1144588" indent="-230188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ts val="300"/>
              </a:spcAft>
              <a:buFont typeface="Wingdings" pitchFamily="2" charset="2"/>
              <a:buChar char="§"/>
              <a:defRPr sz="1600" b="0">
                <a:solidFill>
                  <a:schemeClr val="tx1"/>
                </a:solidFill>
                <a:latin typeface="+mn-lt"/>
              </a:defRPr>
            </a:lvl4pPr>
            <a:lvl5pPr marL="1482725" indent="-22225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ts val="300"/>
              </a:spcAft>
              <a:buFont typeface="Wingdings" pitchFamily="2" charset="2"/>
              <a:buChar char="§"/>
              <a:defRPr sz="1400" b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25000"/>
              </a:spcAft>
              <a:buFont typeface="Wingdings" pitchFamily="2" charset="2"/>
              <a:buChar char="§"/>
              <a:defRPr sz="2000" b="1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25000"/>
              </a:spcAft>
              <a:buFont typeface="Wingdings" pitchFamily="2" charset="2"/>
              <a:buChar char="§"/>
              <a:defRPr sz="2000" b="1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25000"/>
              </a:spcAft>
              <a:buFont typeface="Wingdings" pitchFamily="2" charset="2"/>
              <a:buChar char="§"/>
              <a:defRPr sz="2000" b="1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25000"/>
              </a:spcAft>
              <a:buFont typeface="Wingdings" pitchFamily="2" charset="2"/>
              <a:buChar char="§"/>
              <a:defRPr sz="2000" b="1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dirty="0" smtClean="0"/>
              <a:t>TBD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0486768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5" name="Content Placeholder 1"/>
          <p:cNvSpPr txBox="1">
            <a:spLocks/>
          </p:cNvSpPr>
          <p:nvPr/>
        </p:nvSpPr>
        <p:spPr bwMode="auto">
          <a:xfrm>
            <a:off x="358775" y="1132114"/>
            <a:ext cx="2558470" cy="5238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27013" indent="-227013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ts val="300"/>
              </a:spcAft>
              <a:buFont typeface="Wingdings" pitchFamily="2" charset="2"/>
              <a:buChar char="§"/>
              <a:defRPr sz="24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550" indent="-23495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ts val="300"/>
              </a:spcAft>
              <a:buClrTx/>
              <a:buSzPct val="115000"/>
              <a:buFont typeface="Wingdings" charset="2"/>
              <a:buChar char="§"/>
              <a:defRPr sz="2200" b="0">
                <a:solidFill>
                  <a:schemeClr val="tx1"/>
                </a:solidFill>
                <a:latin typeface="+mn-lt"/>
              </a:defRPr>
            </a:lvl2pPr>
            <a:lvl3pPr marL="798513" indent="-230188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ts val="300"/>
              </a:spcAft>
              <a:buFont typeface="Wingdings" pitchFamily="2" charset="2"/>
              <a:buChar char="§"/>
              <a:defRPr sz="1800" b="0">
                <a:solidFill>
                  <a:schemeClr val="tx1"/>
                </a:solidFill>
                <a:latin typeface="+mn-lt"/>
              </a:defRPr>
            </a:lvl3pPr>
            <a:lvl4pPr marL="1144588" indent="-230188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ts val="300"/>
              </a:spcAft>
              <a:buFont typeface="Wingdings" pitchFamily="2" charset="2"/>
              <a:buChar char="§"/>
              <a:defRPr sz="1600" b="0">
                <a:solidFill>
                  <a:schemeClr val="tx1"/>
                </a:solidFill>
                <a:latin typeface="+mn-lt"/>
              </a:defRPr>
            </a:lvl4pPr>
            <a:lvl5pPr marL="1482725" indent="-22225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ts val="300"/>
              </a:spcAft>
              <a:buFont typeface="Wingdings" pitchFamily="2" charset="2"/>
              <a:buChar char="§"/>
              <a:defRPr sz="1400" b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25000"/>
              </a:spcAft>
              <a:buFont typeface="Wingdings" pitchFamily="2" charset="2"/>
              <a:buChar char="§"/>
              <a:defRPr sz="2000" b="1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25000"/>
              </a:spcAft>
              <a:buFont typeface="Wingdings" pitchFamily="2" charset="2"/>
              <a:buChar char="§"/>
              <a:defRPr sz="2000" b="1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25000"/>
              </a:spcAft>
              <a:buFont typeface="Wingdings" pitchFamily="2" charset="2"/>
              <a:buChar char="§"/>
              <a:defRPr sz="2000" b="1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25000"/>
              </a:spcAft>
              <a:buFont typeface="Wingdings" pitchFamily="2" charset="2"/>
              <a:buChar char="§"/>
              <a:defRPr sz="2000" b="1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dirty="0" smtClean="0"/>
              <a:t>TBD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3842627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EPI-Lo Instrument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304800" y="6599238"/>
            <a:ext cx="2908300" cy="1968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638D548-EDF1-4DF9-9FEB-55BCBD4F6889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pic>
        <p:nvPicPr>
          <p:cNvPr id="7" name="Picture 6" descr="Screen Shot 2013-09-16 at 4.23.31 PM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7035" y="2594726"/>
            <a:ext cx="5138688" cy="3926188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91" t="20627" r="13333" b="22274"/>
          <a:stretch/>
        </p:blipFill>
        <p:spPr bwMode="auto">
          <a:xfrm>
            <a:off x="109646" y="926299"/>
            <a:ext cx="5579925" cy="3998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2128953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5985570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Collimator Foil FOV</a:t>
            </a:r>
            <a:endParaRPr lang="en-US" dirty="0"/>
          </a:p>
        </p:txBody>
      </p:sp>
      <p:pic>
        <p:nvPicPr>
          <p:cNvPr id="2" name="Picture 1" descr="EPI_lo_FOV_plot_March2013_ion_elect_foi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2360"/>
            <a:ext cx="9144000" cy="4164866"/>
          </a:xfrm>
          <a:prstGeom prst="rect">
            <a:avLst/>
          </a:prstGeom>
        </p:spPr>
      </p:pic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708521" y="5450313"/>
            <a:ext cx="4958716" cy="989886"/>
          </a:xfrm>
        </p:spPr>
        <p:txBody>
          <a:bodyPr/>
          <a:lstStyle/>
          <a:p>
            <a:r>
              <a:rPr lang="en-US" dirty="0" smtClean="0"/>
              <a:t>Foil FOVs shown in yellow (these are not with the latest collimators).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0509630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err="1">
                <a:solidFill>
                  <a:srgbClr val="FFFFFF"/>
                </a:solidFill>
              </a:rPr>
              <a:t>EPI</a:t>
            </a:r>
            <a:r>
              <a:rPr lang="en-US" sz="3600" dirty="0">
                <a:solidFill>
                  <a:srgbClr val="FFFFFF"/>
                </a:solidFill>
              </a:rPr>
              <a:t>-Lo Instrument</a:t>
            </a:r>
            <a:br>
              <a:rPr lang="en-US" sz="3600" dirty="0">
                <a:solidFill>
                  <a:srgbClr val="FFFFFF"/>
                </a:solidFill>
              </a:rPr>
            </a:br>
            <a:r>
              <a:rPr lang="en-US" dirty="0">
                <a:solidFill>
                  <a:srgbClr val="FFFFFF"/>
                </a:solidFill>
              </a:rPr>
              <a:t>Peer Review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304800" y="6624638"/>
            <a:ext cx="457200" cy="18256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64957D8-4150-40A6-8BC4-D18521F33502}" type="slidenum">
              <a:rPr lang="en-US" smtClean="0"/>
              <a:pPr>
                <a:defRPr/>
              </a:pPr>
              <a:t>42</a:t>
            </a:fld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35" t="18318" r="27909" b="15419"/>
          <a:stretch/>
        </p:blipFill>
        <p:spPr>
          <a:xfrm>
            <a:off x="2053428" y="1504506"/>
            <a:ext cx="4976784" cy="479395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013149" y="6298460"/>
            <a:ext cx="50170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EPI</a:t>
            </a:r>
            <a:r>
              <a:rPr lang="en-US" sz="12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-LO INDIVIDUAL SENSOR WEDGE </a:t>
            </a:r>
            <a:r>
              <a:rPr lang="en-US" sz="1200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ASSY</a:t>
            </a:r>
            <a:r>
              <a:rPr lang="en-US" sz="12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CROSS SECTION</a:t>
            </a:r>
            <a:endParaRPr lang="en-US" sz="12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123170" y="1928626"/>
            <a:ext cx="208649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APERTURE START FOILS, GROUND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429318" y="3254372"/>
            <a:ext cx="239909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WEDGE COVER INSULATOR, </a:t>
            </a:r>
            <a:r>
              <a:rPr lang="en-US" sz="9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ULTEM</a:t>
            </a:r>
            <a:r>
              <a:rPr lang="en-US" sz="9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2300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306589" y="3819466"/>
            <a:ext cx="208649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WEDGE GRID, 1KV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429318" y="2752665"/>
            <a:ext cx="208649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WEDGE COVER, GROUND</a:t>
            </a:r>
          </a:p>
        </p:txBody>
      </p:sp>
      <p:cxnSp>
        <p:nvCxnSpPr>
          <p:cNvPr id="19" name="Straight Connector 18"/>
          <p:cNvCxnSpPr>
            <a:stCxn id="14" idx="1"/>
          </p:cNvCxnSpPr>
          <p:nvPr/>
        </p:nvCxnSpPr>
        <p:spPr bwMode="auto">
          <a:xfrm flipH="1">
            <a:off x="5745345" y="2044042"/>
            <a:ext cx="377825" cy="399753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stCxn id="17" idx="1"/>
          </p:cNvCxnSpPr>
          <p:nvPr/>
        </p:nvCxnSpPr>
        <p:spPr bwMode="auto">
          <a:xfrm flipH="1">
            <a:off x="6123170" y="2868081"/>
            <a:ext cx="306148" cy="115416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2545142" y="5358300"/>
            <a:ext cx="208649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SIDE WALL REMOVED FOR CLARITY</a:t>
            </a:r>
          </a:p>
        </p:txBody>
      </p:sp>
      <p:cxnSp>
        <p:nvCxnSpPr>
          <p:cNvPr id="26" name="Straight Connector 25"/>
          <p:cNvCxnSpPr>
            <a:stCxn id="16" idx="1"/>
          </p:cNvCxnSpPr>
          <p:nvPr/>
        </p:nvCxnSpPr>
        <p:spPr bwMode="auto">
          <a:xfrm flipH="1">
            <a:off x="5745345" y="3934882"/>
            <a:ext cx="561244" cy="115416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9" name="Straight Connector 28"/>
          <p:cNvCxnSpPr>
            <a:stCxn id="15" idx="1"/>
          </p:cNvCxnSpPr>
          <p:nvPr/>
        </p:nvCxnSpPr>
        <p:spPr bwMode="auto">
          <a:xfrm flipH="1">
            <a:off x="6052842" y="3369788"/>
            <a:ext cx="376476" cy="115416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9962817"/>
      </p:ext>
    </p:extLst>
  </p:cSld>
  <p:clrMapOvr>
    <a:masterClrMapping/>
  </p:clrMapOvr>
  <p:transition xmlns:p14="http://schemas.microsoft.com/office/powerpoint/2010/main" spd="med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35" t="20177" r="28756" b="17994"/>
          <a:stretch/>
        </p:blipFill>
        <p:spPr>
          <a:xfrm>
            <a:off x="3301550" y="1391828"/>
            <a:ext cx="2767633" cy="47548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err="1">
                <a:solidFill>
                  <a:srgbClr val="FFFFFF"/>
                </a:solidFill>
              </a:rPr>
              <a:t>EPI</a:t>
            </a:r>
            <a:r>
              <a:rPr lang="en-US" sz="3600" dirty="0">
                <a:solidFill>
                  <a:srgbClr val="FFFFFF"/>
                </a:solidFill>
              </a:rPr>
              <a:t>-Lo Instrument</a:t>
            </a:r>
            <a:br>
              <a:rPr lang="en-US" sz="3600" dirty="0">
                <a:solidFill>
                  <a:srgbClr val="FFFFFF"/>
                </a:solidFill>
              </a:rPr>
            </a:br>
            <a:r>
              <a:rPr lang="en-US" dirty="0">
                <a:solidFill>
                  <a:srgbClr val="FFFFFF"/>
                </a:solidFill>
              </a:rPr>
              <a:t>Peer Review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304800" y="6624638"/>
            <a:ext cx="457200" cy="18256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64957D8-4150-40A6-8BC4-D18521F33502}" type="slidenum">
              <a:rPr lang="en-US" smtClean="0"/>
              <a:pPr>
                <a:defRPr/>
              </a:pPr>
              <a:t>43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913132" y="6219942"/>
            <a:ext cx="35119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EXPLODED VIEW “NEW” </a:t>
            </a:r>
            <a:r>
              <a:rPr lang="en-US" sz="1200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MCP</a:t>
            </a:r>
            <a:r>
              <a:rPr lang="en-US" sz="12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ASSEMBLY</a:t>
            </a:r>
            <a:endParaRPr lang="en-US" sz="12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932277" y="4829597"/>
            <a:ext cx="130281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2.9KV LUG </a:t>
            </a:r>
            <a:r>
              <a:rPr lang="en-US" sz="900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ASSY</a:t>
            </a:r>
            <a:endParaRPr lang="en-US" sz="900" b="1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35902" y="2890566"/>
            <a:ext cx="117604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900 V LUG </a:t>
            </a:r>
            <a:r>
              <a:rPr lang="en-US" sz="900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ASSY</a:t>
            </a:r>
            <a:endParaRPr lang="en-US" sz="900" b="1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95442" y="5886747"/>
            <a:ext cx="130281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1KV LUG </a:t>
            </a:r>
            <a:r>
              <a:rPr lang="en-US" sz="900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ASSY</a:t>
            </a:r>
            <a:endParaRPr lang="en-US" sz="900" b="1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303532" y="2550131"/>
            <a:ext cx="130281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GUARD WASHER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835707" y="4330379"/>
            <a:ext cx="58127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SCREW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718372" y="4579314"/>
            <a:ext cx="70400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WASHER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044587" y="4270830"/>
            <a:ext cx="181666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LINEAR EXPANDERS, 3 PLACES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488300" y="4809937"/>
            <a:ext cx="11612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2.9KV ELECTRODE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142670" y="5436860"/>
            <a:ext cx="212739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SLIDES FOR EXPANDERS, 2 PLACES</a:t>
            </a:r>
          </a:p>
        </p:txBody>
      </p:sp>
      <p:cxnSp>
        <p:nvCxnSpPr>
          <p:cNvPr id="20" name="Straight Connector 19"/>
          <p:cNvCxnSpPr>
            <a:stCxn id="18" idx="1"/>
          </p:cNvCxnSpPr>
          <p:nvPr/>
        </p:nvCxnSpPr>
        <p:spPr bwMode="auto">
          <a:xfrm flipH="1">
            <a:off x="5518768" y="5552276"/>
            <a:ext cx="623902" cy="71689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 bwMode="auto">
          <a:xfrm>
            <a:off x="3236813" y="6004290"/>
            <a:ext cx="466642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 bwMode="auto">
          <a:xfrm>
            <a:off x="3317735" y="2702740"/>
            <a:ext cx="364141" cy="16184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0" name="Straight Connector 29"/>
          <p:cNvCxnSpPr>
            <a:stCxn id="7" idx="3"/>
          </p:cNvCxnSpPr>
          <p:nvPr/>
        </p:nvCxnSpPr>
        <p:spPr bwMode="auto">
          <a:xfrm flipV="1">
            <a:off x="3511943" y="2961685"/>
            <a:ext cx="226577" cy="44297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5" name="Straight Connector 34"/>
          <p:cNvCxnSpPr>
            <a:stCxn id="17" idx="3"/>
          </p:cNvCxnSpPr>
          <p:nvPr/>
        </p:nvCxnSpPr>
        <p:spPr bwMode="auto">
          <a:xfrm>
            <a:off x="3649508" y="4925353"/>
            <a:ext cx="380326" cy="67433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stCxn id="16" idx="3"/>
          </p:cNvCxnSpPr>
          <p:nvPr/>
        </p:nvCxnSpPr>
        <p:spPr bwMode="auto">
          <a:xfrm>
            <a:off x="3861248" y="4386246"/>
            <a:ext cx="387071" cy="104834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2055379" y="3910524"/>
            <a:ext cx="161840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SLIDE-SPACER-ELECTRODE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6109486" y="3963844"/>
            <a:ext cx="42078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MCP</a:t>
            </a:r>
            <a:endParaRPr lang="en-US" sz="9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975967" y="3430187"/>
            <a:ext cx="130281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SPACER .002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5961133" y="3692969"/>
            <a:ext cx="130281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ALTERNATE SPACER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6151578" y="3183247"/>
            <a:ext cx="130281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MCP</a:t>
            </a:r>
            <a:endParaRPr lang="en-US" sz="9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6199313" y="2873736"/>
            <a:ext cx="133437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900V ELECTRODE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6125671" y="2016057"/>
            <a:ext cx="130281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COMPRESSION PLATE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6247866" y="2521523"/>
            <a:ext cx="1302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INSULATED SHIM, </a:t>
            </a:r>
            <a:r>
              <a:rPr lang="en-US" sz="9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ULTEM</a:t>
            </a:r>
            <a:r>
              <a:rPr lang="en-US" sz="9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1000</a:t>
            </a:r>
          </a:p>
        </p:txBody>
      </p:sp>
      <p:cxnSp>
        <p:nvCxnSpPr>
          <p:cNvPr id="51" name="Straight Connector 50"/>
          <p:cNvCxnSpPr>
            <a:stCxn id="48" idx="1"/>
          </p:cNvCxnSpPr>
          <p:nvPr/>
        </p:nvCxnSpPr>
        <p:spPr bwMode="auto">
          <a:xfrm flipH="1">
            <a:off x="5833780" y="2131473"/>
            <a:ext cx="291891" cy="134026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54" name="Straight Connector 53"/>
          <p:cNvCxnSpPr>
            <a:stCxn id="49" idx="1"/>
          </p:cNvCxnSpPr>
          <p:nvPr/>
        </p:nvCxnSpPr>
        <p:spPr bwMode="auto">
          <a:xfrm flipH="1" flipV="1">
            <a:off x="5616116" y="2650635"/>
            <a:ext cx="631750" cy="55554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57" name="Straight Connector 56"/>
          <p:cNvCxnSpPr>
            <a:stCxn id="47" idx="1"/>
          </p:cNvCxnSpPr>
          <p:nvPr/>
        </p:nvCxnSpPr>
        <p:spPr bwMode="auto">
          <a:xfrm flipH="1" flipV="1">
            <a:off x="5744769" y="2952036"/>
            <a:ext cx="454544" cy="37116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64" name="Straight Connector 63"/>
          <p:cNvCxnSpPr>
            <a:stCxn id="45" idx="1"/>
          </p:cNvCxnSpPr>
          <p:nvPr/>
        </p:nvCxnSpPr>
        <p:spPr bwMode="auto">
          <a:xfrm flipH="1" flipV="1">
            <a:off x="5728585" y="3225879"/>
            <a:ext cx="422993" cy="72784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69" name="Straight Connector 68"/>
          <p:cNvCxnSpPr>
            <a:stCxn id="40" idx="3"/>
          </p:cNvCxnSpPr>
          <p:nvPr/>
        </p:nvCxnSpPr>
        <p:spPr bwMode="auto">
          <a:xfrm flipV="1">
            <a:off x="3673785" y="4005558"/>
            <a:ext cx="242760" cy="20382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73" name="Straight Connector 72"/>
          <p:cNvCxnSpPr>
            <a:stCxn id="41" idx="1"/>
          </p:cNvCxnSpPr>
          <p:nvPr/>
        </p:nvCxnSpPr>
        <p:spPr bwMode="auto">
          <a:xfrm flipH="1" flipV="1">
            <a:off x="5801990" y="4005558"/>
            <a:ext cx="307496" cy="73702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76" name="Straight Connector 75"/>
          <p:cNvCxnSpPr>
            <a:endCxn id="42" idx="1"/>
          </p:cNvCxnSpPr>
          <p:nvPr/>
        </p:nvCxnSpPr>
        <p:spPr bwMode="auto">
          <a:xfrm>
            <a:off x="5721069" y="3536219"/>
            <a:ext cx="254898" cy="9384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79" name="Straight Connector 78"/>
          <p:cNvCxnSpPr>
            <a:endCxn id="43" idx="1"/>
          </p:cNvCxnSpPr>
          <p:nvPr/>
        </p:nvCxnSpPr>
        <p:spPr bwMode="auto">
          <a:xfrm>
            <a:off x="5777713" y="3803257"/>
            <a:ext cx="183420" cy="5128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63" name="TextBox 62"/>
          <p:cNvSpPr txBox="1"/>
          <p:nvPr/>
        </p:nvSpPr>
        <p:spPr>
          <a:xfrm>
            <a:off x="2785009" y="3213678"/>
            <a:ext cx="42752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NUT</a:t>
            </a:r>
          </a:p>
        </p:txBody>
      </p:sp>
      <p:cxnSp>
        <p:nvCxnSpPr>
          <p:cNvPr id="58" name="Straight Connector 57"/>
          <p:cNvCxnSpPr/>
          <p:nvPr/>
        </p:nvCxnSpPr>
        <p:spPr bwMode="auto">
          <a:xfrm flipV="1">
            <a:off x="3252998" y="3261090"/>
            <a:ext cx="477430" cy="64737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67" name="TextBox 66"/>
          <p:cNvSpPr txBox="1"/>
          <p:nvPr/>
        </p:nvSpPr>
        <p:spPr>
          <a:xfrm>
            <a:off x="2735109" y="2273654"/>
            <a:ext cx="55834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SCREW</a:t>
            </a:r>
          </a:p>
        </p:txBody>
      </p:sp>
      <p:cxnSp>
        <p:nvCxnSpPr>
          <p:cNvPr id="62" name="Straight Connector 61"/>
          <p:cNvCxnSpPr/>
          <p:nvPr/>
        </p:nvCxnSpPr>
        <p:spPr bwMode="auto">
          <a:xfrm>
            <a:off x="3317735" y="2403335"/>
            <a:ext cx="396509" cy="16184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68" name="Straight Connector 67"/>
          <p:cNvCxnSpPr>
            <a:stCxn id="13" idx="1"/>
          </p:cNvCxnSpPr>
          <p:nvPr/>
        </p:nvCxnSpPr>
        <p:spPr bwMode="auto">
          <a:xfrm flipH="1" flipV="1">
            <a:off x="5008970" y="4304963"/>
            <a:ext cx="826737" cy="140832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72" name="Straight Connector 71"/>
          <p:cNvCxnSpPr>
            <a:stCxn id="14" idx="1"/>
          </p:cNvCxnSpPr>
          <p:nvPr/>
        </p:nvCxnSpPr>
        <p:spPr bwMode="auto">
          <a:xfrm flipH="1" flipV="1">
            <a:off x="5033246" y="4515356"/>
            <a:ext cx="685126" cy="179374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77" name="Straight Connector 76"/>
          <p:cNvCxnSpPr>
            <a:stCxn id="6" idx="1"/>
          </p:cNvCxnSpPr>
          <p:nvPr/>
        </p:nvCxnSpPr>
        <p:spPr bwMode="auto">
          <a:xfrm flipH="1" flipV="1">
            <a:off x="5057522" y="4758117"/>
            <a:ext cx="874755" cy="186896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6884972"/>
      </p:ext>
    </p:extLst>
  </p:cSld>
  <p:clrMapOvr>
    <a:masterClrMapping/>
  </p:clrMapOvr>
  <p:transition xmlns:p14="http://schemas.microsoft.com/office/powerpoint/2010/main" spd="med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Principles of Operation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5027" y="1356944"/>
            <a:ext cx="7218973" cy="4546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231211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solidFill>
                  <a:srgbClr val="FFFFFF"/>
                </a:solidFill>
              </a:rPr>
              <a:t>EPI-Lo </a:t>
            </a:r>
            <a:r>
              <a:rPr lang="en-US" sz="3600" dirty="0" smtClean="0">
                <a:solidFill>
                  <a:srgbClr val="FFFFFF"/>
                </a:solidFill>
              </a:rPr>
              <a:t>Instrument, cut-away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775567" y="6233699"/>
            <a:ext cx="38518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EPI</a:t>
            </a:r>
            <a:r>
              <a:rPr lang="en-US" sz="12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-LO  CROSS-SECTION  VIEW  ISOMETRIC</a:t>
            </a:r>
            <a:endParaRPr lang="en-US" sz="12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70" t="18357" r="8240" b="19292"/>
          <a:stretch/>
        </p:blipFill>
        <p:spPr>
          <a:xfrm>
            <a:off x="1229987" y="1517833"/>
            <a:ext cx="6973564" cy="4572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79728" y="5036080"/>
            <a:ext cx="140801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POWER SUPPLY </a:t>
            </a:r>
            <a:r>
              <a:rPr lang="en-US" sz="9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ASSY</a:t>
            </a:r>
            <a:endParaRPr lang="en-US" sz="9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04007" y="4417248"/>
            <a:ext cx="134327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EVENT </a:t>
            </a:r>
            <a:r>
              <a:rPr lang="en-US" sz="9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PWB</a:t>
            </a:r>
            <a:r>
              <a:rPr lang="en-US" sz="9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9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ASSY</a:t>
            </a:r>
            <a:endParaRPr lang="en-US" sz="9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1706" y="3876085"/>
            <a:ext cx="154557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ANODE </a:t>
            </a:r>
            <a:r>
              <a:rPr lang="en-US" sz="9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PWB</a:t>
            </a:r>
            <a:r>
              <a:rPr lang="en-US" sz="9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9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ASSY</a:t>
            </a:r>
            <a:endParaRPr lang="en-US" sz="9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cxnSp>
        <p:nvCxnSpPr>
          <p:cNvPr id="12" name="Straight Arrow Connector 11"/>
          <p:cNvCxnSpPr/>
          <p:nvPr/>
        </p:nvCxnSpPr>
        <p:spPr bwMode="auto">
          <a:xfrm flipV="1">
            <a:off x="1553671" y="3528127"/>
            <a:ext cx="614994" cy="485523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 bwMode="auto">
          <a:xfrm flipV="1">
            <a:off x="1715512" y="4207858"/>
            <a:ext cx="736375" cy="347958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 bwMode="auto">
          <a:xfrm flipV="1">
            <a:off x="1950181" y="4847129"/>
            <a:ext cx="517890" cy="307498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0351863"/>
      </p:ext>
    </p:extLst>
  </p:cSld>
  <p:clrMapOvr>
    <a:masterClrMapping/>
  </p:clrMapOvr>
  <p:transition xmlns:p14="http://schemas.microsoft.com/office/powerpoint/2010/main"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EPI-Lo Field of View</a:t>
            </a:r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94" t="26480" r="18615" b="26999"/>
          <a:stretch/>
        </p:blipFill>
        <p:spPr bwMode="auto">
          <a:xfrm>
            <a:off x="228600" y="1524000"/>
            <a:ext cx="8771631" cy="3722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Oval 7"/>
          <p:cNvSpPr/>
          <p:nvPr/>
        </p:nvSpPr>
        <p:spPr>
          <a:xfrm>
            <a:off x="4745528" y="3335495"/>
            <a:ext cx="52113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6827047" y="3332146"/>
            <a:ext cx="52113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0" name="TextBox 44"/>
          <p:cNvSpPr txBox="1"/>
          <p:nvPr/>
        </p:nvSpPr>
        <p:spPr>
          <a:xfrm>
            <a:off x="4336736" y="3014192"/>
            <a:ext cx="555357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 smtClean="0">
                <a:solidFill>
                  <a:srgbClr val="FF0000"/>
                </a:solidFill>
              </a:rPr>
              <a:t>SUN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11" name="TextBox 45"/>
          <p:cNvSpPr txBox="1"/>
          <p:nvPr/>
        </p:nvSpPr>
        <p:spPr>
          <a:xfrm>
            <a:off x="6834190" y="3014670"/>
            <a:ext cx="555357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 smtClean="0">
                <a:solidFill>
                  <a:srgbClr val="FF0000"/>
                </a:solidFill>
              </a:rPr>
              <a:t>RAM</a:t>
            </a:r>
            <a:endParaRPr lang="en-US" sz="1200" dirty="0">
              <a:solidFill>
                <a:srgbClr val="FF0000"/>
              </a:solidFill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50664" y="1520751"/>
            <a:ext cx="8823359" cy="4796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869232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/>
          <p:nvPr/>
        </p:nvSpPr>
        <p:spPr>
          <a:xfrm>
            <a:off x="4727575" y="2835275"/>
            <a:ext cx="209550" cy="120650"/>
          </a:xfrm>
          <a:custGeom>
            <a:avLst/>
            <a:gdLst>
              <a:gd name="connsiteX0" fmla="*/ 57150 w 209550"/>
              <a:gd name="connsiteY0" fmla="*/ 0 h 120650"/>
              <a:gd name="connsiteX1" fmla="*/ 209550 w 209550"/>
              <a:gd name="connsiteY1" fmla="*/ 44450 h 120650"/>
              <a:gd name="connsiteX2" fmla="*/ 209550 w 209550"/>
              <a:gd name="connsiteY2" fmla="*/ 73025 h 120650"/>
              <a:gd name="connsiteX3" fmla="*/ 174625 w 209550"/>
              <a:gd name="connsiteY3" fmla="*/ 76200 h 120650"/>
              <a:gd name="connsiteX4" fmla="*/ 177800 w 209550"/>
              <a:gd name="connsiteY4" fmla="*/ 111125 h 120650"/>
              <a:gd name="connsiteX5" fmla="*/ 98425 w 209550"/>
              <a:gd name="connsiteY5" fmla="*/ 111125 h 120650"/>
              <a:gd name="connsiteX6" fmla="*/ 76200 w 209550"/>
              <a:gd name="connsiteY6" fmla="*/ 120650 h 120650"/>
              <a:gd name="connsiteX7" fmla="*/ 0 w 209550"/>
              <a:gd name="connsiteY7" fmla="*/ 111125 h 120650"/>
              <a:gd name="connsiteX8" fmla="*/ 57150 w 209550"/>
              <a:gd name="connsiteY8" fmla="*/ 0 h 120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9550" h="120650">
                <a:moveTo>
                  <a:pt x="57150" y="0"/>
                </a:moveTo>
                <a:lnTo>
                  <a:pt x="209550" y="44450"/>
                </a:lnTo>
                <a:lnTo>
                  <a:pt x="209550" y="73025"/>
                </a:lnTo>
                <a:lnTo>
                  <a:pt x="174625" y="76200"/>
                </a:lnTo>
                <a:lnTo>
                  <a:pt x="177800" y="111125"/>
                </a:lnTo>
                <a:lnTo>
                  <a:pt x="98425" y="111125"/>
                </a:lnTo>
                <a:lnTo>
                  <a:pt x="76200" y="120650"/>
                </a:lnTo>
                <a:lnTo>
                  <a:pt x="0" y="111125"/>
                </a:lnTo>
                <a:lnTo>
                  <a:pt x="57150" y="0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/>
          <p:cNvSpPr/>
          <p:nvPr/>
        </p:nvSpPr>
        <p:spPr>
          <a:xfrm>
            <a:off x="4536831" y="1160585"/>
            <a:ext cx="722923" cy="1582615"/>
          </a:xfrm>
          <a:custGeom>
            <a:avLst/>
            <a:gdLst>
              <a:gd name="connsiteX0" fmla="*/ 0 w 722923"/>
              <a:gd name="connsiteY0" fmla="*/ 11723 h 1582615"/>
              <a:gd name="connsiteX1" fmla="*/ 54707 w 722923"/>
              <a:gd name="connsiteY1" fmla="*/ 101600 h 1582615"/>
              <a:gd name="connsiteX2" fmla="*/ 101600 w 722923"/>
              <a:gd name="connsiteY2" fmla="*/ 230553 h 1582615"/>
              <a:gd name="connsiteX3" fmla="*/ 148492 w 722923"/>
              <a:gd name="connsiteY3" fmla="*/ 367323 h 1582615"/>
              <a:gd name="connsiteX4" fmla="*/ 199292 w 722923"/>
              <a:gd name="connsiteY4" fmla="*/ 488461 h 1582615"/>
              <a:gd name="connsiteX5" fmla="*/ 246184 w 722923"/>
              <a:gd name="connsiteY5" fmla="*/ 640861 h 1582615"/>
              <a:gd name="connsiteX6" fmla="*/ 277446 w 722923"/>
              <a:gd name="connsiteY6" fmla="*/ 773723 h 1582615"/>
              <a:gd name="connsiteX7" fmla="*/ 293077 w 722923"/>
              <a:gd name="connsiteY7" fmla="*/ 898769 h 1582615"/>
              <a:gd name="connsiteX8" fmla="*/ 316523 w 722923"/>
              <a:gd name="connsiteY8" fmla="*/ 1074615 h 1582615"/>
              <a:gd name="connsiteX9" fmla="*/ 316523 w 722923"/>
              <a:gd name="connsiteY9" fmla="*/ 1203569 h 1582615"/>
              <a:gd name="connsiteX10" fmla="*/ 293077 w 722923"/>
              <a:gd name="connsiteY10" fmla="*/ 1359877 h 1582615"/>
              <a:gd name="connsiteX11" fmla="*/ 296984 w 722923"/>
              <a:gd name="connsiteY11" fmla="*/ 1453661 h 1582615"/>
              <a:gd name="connsiteX12" fmla="*/ 277446 w 722923"/>
              <a:gd name="connsiteY12" fmla="*/ 1535723 h 1582615"/>
              <a:gd name="connsiteX13" fmla="*/ 277446 w 722923"/>
              <a:gd name="connsiteY13" fmla="*/ 1574800 h 1582615"/>
              <a:gd name="connsiteX14" fmla="*/ 277446 w 722923"/>
              <a:gd name="connsiteY14" fmla="*/ 1574800 h 1582615"/>
              <a:gd name="connsiteX15" fmla="*/ 324338 w 722923"/>
              <a:gd name="connsiteY15" fmla="*/ 1582615 h 1582615"/>
              <a:gd name="connsiteX16" fmla="*/ 324338 w 722923"/>
              <a:gd name="connsiteY16" fmla="*/ 1582615 h 1582615"/>
              <a:gd name="connsiteX17" fmla="*/ 347784 w 722923"/>
              <a:gd name="connsiteY17" fmla="*/ 1508369 h 1582615"/>
              <a:gd name="connsiteX18" fmla="*/ 347784 w 722923"/>
              <a:gd name="connsiteY18" fmla="*/ 1508369 h 1582615"/>
              <a:gd name="connsiteX19" fmla="*/ 406400 w 722923"/>
              <a:gd name="connsiteY19" fmla="*/ 1508369 h 1582615"/>
              <a:gd name="connsiteX20" fmla="*/ 441569 w 722923"/>
              <a:gd name="connsiteY20" fmla="*/ 1262184 h 1582615"/>
              <a:gd name="connsiteX21" fmla="*/ 554892 w 722923"/>
              <a:gd name="connsiteY21" fmla="*/ 1227015 h 1582615"/>
              <a:gd name="connsiteX22" fmla="*/ 617415 w 722923"/>
              <a:gd name="connsiteY22" fmla="*/ 914400 h 1582615"/>
              <a:gd name="connsiteX23" fmla="*/ 652584 w 722923"/>
              <a:gd name="connsiteY23" fmla="*/ 691661 h 1582615"/>
              <a:gd name="connsiteX24" fmla="*/ 722923 w 722923"/>
              <a:gd name="connsiteY24" fmla="*/ 390769 h 1582615"/>
              <a:gd name="connsiteX25" fmla="*/ 613507 w 722923"/>
              <a:gd name="connsiteY25" fmla="*/ 351692 h 1582615"/>
              <a:gd name="connsiteX26" fmla="*/ 633046 w 722923"/>
              <a:gd name="connsiteY26" fmla="*/ 300892 h 1582615"/>
              <a:gd name="connsiteX27" fmla="*/ 617415 w 722923"/>
              <a:gd name="connsiteY27" fmla="*/ 269630 h 1582615"/>
              <a:gd name="connsiteX28" fmla="*/ 605692 w 722923"/>
              <a:gd name="connsiteY28" fmla="*/ 207107 h 1582615"/>
              <a:gd name="connsiteX29" fmla="*/ 570523 w 722923"/>
              <a:gd name="connsiteY29" fmla="*/ 175846 h 1582615"/>
              <a:gd name="connsiteX30" fmla="*/ 500184 w 722923"/>
              <a:gd name="connsiteY30" fmla="*/ 195384 h 1582615"/>
              <a:gd name="connsiteX31" fmla="*/ 441569 w 722923"/>
              <a:gd name="connsiteY31" fmla="*/ 195384 h 1582615"/>
              <a:gd name="connsiteX32" fmla="*/ 336061 w 722923"/>
              <a:gd name="connsiteY32" fmla="*/ 148492 h 1582615"/>
              <a:gd name="connsiteX33" fmla="*/ 336061 w 722923"/>
              <a:gd name="connsiteY33" fmla="*/ 62523 h 1582615"/>
              <a:gd name="connsiteX34" fmla="*/ 211015 w 722923"/>
              <a:gd name="connsiteY34" fmla="*/ 0 h 1582615"/>
              <a:gd name="connsiteX35" fmla="*/ 0 w 722923"/>
              <a:gd name="connsiteY35" fmla="*/ 11723 h 1582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722923" h="1582615">
                <a:moveTo>
                  <a:pt x="0" y="11723"/>
                </a:moveTo>
                <a:lnTo>
                  <a:pt x="54707" y="101600"/>
                </a:lnTo>
                <a:lnTo>
                  <a:pt x="101600" y="230553"/>
                </a:lnTo>
                <a:lnTo>
                  <a:pt x="148492" y="367323"/>
                </a:lnTo>
                <a:lnTo>
                  <a:pt x="199292" y="488461"/>
                </a:lnTo>
                <a:lnTo>
                  <a:pt x="246184" y="640861"/>
                </a:lnTo>
                <a:lnTo>
                  <a:pt x="277446" y="773723"/>
                </a:lnTo>
                <a:lnTo>
                  <a:pt x="293077" y="898769"/>
                </a:lnTo>
                <a:lnTo>
                  <a:pt x="316523" y="1074615"/>
                </a:lnTo>
                <a:lnTo>
                  <a:pt x="316523" y="1203569"/>
                </a:lnTo>
                <a:lnTo>
                  <a:pt x="293077" y="1359877"/>
                </a:lnTo>
                <a:lnTo>
                  <a:pt x="296984" y="1453661"/>
                </a:lnTo>
                <a:lnTo>
                  <a:pt x="277446" y="1535723"/>
                </a:lnTo>
                <a:lnTo>
                  <a:pt x="277446" y="1574800"/>
                </a:lnTo>
                <a:lnTo>
                  <a:pt x="277446" y="1574800"/>
                </a:lnTo>
                <a:lnTo>
                  <a:pt x="324338" y="1582615"/>
                </a:lnTo>
                <a:lnTo>
                  <a:pt x="324338" y="1582615"/>
                </a:lnTo>
                <a:lnTo>
                  <a:pt x="347784" y="1508369"/>
                </a:lnTo>
                <a:lnTo>
                  <a:pt x="347784" y="1508369"/>
                </a:lnTo>
                <a:lnTo>
                  <a:pt x="406400" y="1508369"/>
                </a:lnTo>
                <a:lnTo>
                  <a:pt x="441569" y="1262184"/>
                </a:lnTo>
                <a:lnTo>
                  <a:pt x="554892" y="1227015"/>
                </a:lnTo>
                <a:lnTo>
                  <a:pt x="617415" y="914400"/>
                </a:lnTo>
                <a:lnTo>
                  <a:pt x="652584" y="691661"/>
                </a:lnTo>
                <a:lnTo>
                  <a:pt x="722923" y="390769"/>
                </a:lnTo>
                <a:lnTo>
                  <a:pt x="613507" y="351692"/>
                </a:lnTo>
                <a:lnTo>
                  <a:pt x="633046" y="300892"/>
                </a:lnTo>
                <a:lnTo>
                  <a:pt x="617415" y="269630"/>
                </a:lnTo>
                <a:lnTo>
                  <a:pt x="605692" y="207107"/>
                </a:lnTo>
                <a:lnTo>
                  <a:pt x="570523" y="175846"/>
                </a:lnTo>
                <a:lnTo>
                  <a:pt x="500184" y="195384"/>
                </a:lnTo>
                <a:lnTo>
                  <a:pt x="441569" y="195384"/>
                </a:lnTo>
                <a:lnTo>
                  <a:pt x="336061" y="148492"/>
                </a:lnTo>
                <a:lnTo>
                  <a:pt x="336061" y="62523"/>
                </a:lnTo>
                <a:lnTo>
                  <a:pt x="211015" y="0"/>
                </a:lnTo>
                <a:lnTo>
                  <a:pt x="0" y="11723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3707303" y="3314711"/>
            <a:ext cx="52113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7" name="TextBox 44"/>
          <p:cNvSpPr txBox="1"/>
          <p:nvPr/>
        </p:nvSpPr>
        <p:spPr>
          <a:xfrm>
            <a:off x="3298511" y="2951840"/>
            <a:ext cx="555357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 smtClean="0">
                <a:solidFill>
                  <a:srgbClr val="FF0000"/>
                </a:solidFill>
              </a:rPr>
              <a:t>SUN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22452" y="838199"/>
            <a:ext cx="19340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These trapezoids, with the rounded corners, represent EPI-Lo unobstructed FOV’s</a:t>
            </a:r>
            <a:endParaRPr lang="en-US" sz="1200" dirty="0"/>
          </a:p>
        </p:txBody>
      </p:sp>
      <p:sp>
        <p:nvSpPr>
          <p:cNvPr id="19" name="TextBox 18"/>
          <p:cNvSpPr txBox="1"/>
          <p:nvPr/>
        </p:nvSpPr>
        <p:spPr>
          <a:xfrm>
            <a:off x="298652" y="2464855"/>
            <a:ext cx="19340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This line(s) represents the obstruction caused by the TPS</a:t>
            </a:r>
            <a:endParaRPr lang="en-US" sz="1200" dirty="0"/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271546" y="1027588"/>
            <a:ext cx="5314070" cy="4102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 bwMode="auto">
          <a:xfrm>
            <a:off x="2258785" y="1070429"/>
            <a:ext cx="544285" cy="40005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572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2386532" y="1219200"/>
            <a:ext cx="2080172" cy="132096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2036012" y="2791145"/>
            <a:ext cx="1393933" cy="1580695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2036012" y="2788020"/>
            <a:ext cx="2404773" cy="92718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>
            <a:off x="5114679" y="1548039"/>
            <a:ext cx="1905248" cy="162681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>
            <a:off x="5157877" y="1548039"/>
            <a:ext cx="1862048" cy="931641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7019925" y="1224873"/>
            <a:ext cx="193400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This line(s) represent the obstruction caused by WISPR: Red was March 2013 and 2011-ish envelope and yellow is the Sept 2013 one.  Outer purple is the closed door (Sept 2013).</a:t>
            </a:r>
            <a:endParaRPr lang="en-US" sz="1200" dirty="0"/>
          </a:p>
        </p:txBody>
      </p:sp>
      <p:cxnSp>
        <p:nvCxnSpPr>
          <p:cNvPr id="29" name="Straight Arrow Connector 28"/>
          <p:cNvCxnSpPr/>
          <p:nvPr/>
        </p:nvCxnSpPr>
        <p:spPr>
          <a:xfrm flipH="1" flipV="1">
            <a:off x="5140944" y="2826814"/>
            <a:ext cx="1962589" cy="1053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7079191" y="2677966"/>
            <a:ext cx="19340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Don’t think this red obstruction was in 2011 model.  Part of WISPR?</a:t>
            </a:r>
            <a:endParaRPr lang="en-US" sz="1200" dirty="0"/>
          </a:p>
        </p:txBody>
      </p:sp>
      <p:sp>
        <p:nvSpPr>
          <p:cNvPr id="31" name="TextBox 30"/>
          <p:cNvSpPr txBox="1"/>
          <p:nvPr/>
        </p:nvSpPr>
        <p:spPr>
          <a:xfrm>
            <a:off x="7028392" y="3397632"/>
            <a:ext cx="19340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At 0 degrees elevation, the viewing angle is 9.4 degrees off from looking straight at the sun</a:t>
            </a:r>
            <a:endParaRPr lang="en-US" sz="1200" dirty="0"/>
          </a:p>
        </p:txBody>
      </p:sp>
      <p:sp>
        <p:nvSpPr>
          <p:cNvPr id="3" name="Rectangle 2"/>
          <p:cNvSpPr/>
          <p:nvPr/>
        </p:nvSpPr>
        <p:spPr bwMode="auto">
          <a:xfrm>
            <a:off x="3610429" y="3193143"/>
            <a:ext cx="272142" cy="108857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572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4669973" y="3189514"/>
            <a:ext cx="1271813" cy="121557"/>
            <a:chOff x="4669973" y="3189514"/>
            <a:chExt cx="1271813" cy="121557"/>
          </a:xfrm>
        </p:grpSpPr>
        <p:sp>
          <p:nvSpPr>
            <p:cNvPr id="32" name="Rectangle 31"/>
            <p:cNvSpPr/>
            <p:nvPr/>
          </p:nvSpPr>
          <p:spPr bwMode="auto">
            <a:xfrm>
              <a:off x="4669973" y="3200400"/>
              <a:ext cx="192314" cy="110671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4572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6" name="Rectangle 35"/>
            <p:cNvSpPr/>
            <p:nvPr/>
          </p:nvSpPr>
          <p:spPr bwMode="auto">
            <a:xfrm>
              <a:off x="5656944" y="3189514"/>
              <a:ext cx="284842" cy="112486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4572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2128837" y="1129770"/>
            <a:ext cx="6550659" cy="4995989"/>
            <a:chOff x="2128837" y="1129770"/>
            <a:chExt cx="6550659" cy="4995989"/>
          </a:xfrm>
        </p:grpSpPr>
        <p:pic>
          <p:nvPicPr>
            <p:cNvPr id="33" name="Picture 32" descr="Screen Shot 2013-09-27 at 1.27.20 PM.png"/>
            <p:cNvPicPr>
              <a:picLocks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654" b="-1191"/>
            <a:stretch/>
          </p:blipFill>
          <p:spPr>
            <a:xfrm>
              <a:off x="2128837" y="1129770"/>
              <a:ext cx="6550659" cy="4995989"/>
            </a:xfrm>
            <a:prstGeom prst="rect">
              <a:avLst/>
            </a:prstGeom>
          </p:spPr>
        </p:pic>
        <p:sp>
          <p:nvSpPr>
            <p:cNvPr id="34" name="Rectangle 33"/>
            <p:cNvSpPr/>
            <p:nvPr/>
          </p:nvSpPr>
          <p:spPr>
            <a:xfrm>
              <a:off x="6096000" y="4241800"/>
              <a:ext cx="1540933" cy="685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6146801" y="4309533"/>
            <a:ext cx="9657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FF00"/>
                </a:solidFill>
              </a:rPr>
              <a:t>ion</a:t>
            </a:r>
          </a:p>
          <a:p>
            <a:r>
              <a:rPr lang="en-US" dirty="0" smtClean="0">
                <a:solidFill>
                  <a:srgbClr val="0080FF"/>
                </a:solidFill>
              </a:rPr>
              <a:t>electron</a:t>
            </a:r>
            <a:endParaRPr lang="en-US" dirty="0">
              <a:solidFill>
                <a:srgbClr val="0080FF"/>
              </a:solidFill>
            </a:endParaRPr>
          </a:p>
        </p:txBody>
      </p:sp>
      <p:sp>
        <p:nvSpPr>
          <p:cNvPr id="37" name="Title 1"/>
          <p:cNvSpPr>
            <a:spLocks noGrp="1"/>
          </p:cNvSpPr>
          <p:nvPr>
            <p:ph type="title"/>
          </p:nvPr>
        </p:nvSpPr>
        <p:spPr>
          <a:xfrm>
            <a:off x="683879" y="185100"/>
            <a:ext cx="7199939" cy="675511"/>
          </a:xfrm>
        </p:spPr>
        <p:txBody>
          <a:bodyPr/>
          <a:lstStyle/>
          <a:p>
            <a:r>
              <a:rPr lang="en-US" dirty="0" smtClean="0"/>
              <a:t>The EPI-Lo Field of 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6917742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07" t="17461" r="20676" b="15988"/>
          <a:stretch/>
        </p:blipFill>
        <p:spPr>
          <a:xfrm>
            <a:off x="1990641" y="1642683"/>
            <a:ext cx="4936141" cy="456390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79651" y="6268494"/>
            <a:ext cx="50170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EPI</a:t>
            </a:r>
            <a:r>
              <a:rPr lang="en-US" sz="12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-LO INDIVIDUAL SENSOR WEDGE </a:t>
            </a:r>
            <a:r>
              <a:rPr lang="en-US" sz="1200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ASSY</a:t>
            </a:r>
            <a:r>
              <a:rPr lang="en-US" sz="12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CROSS SECTION</a:t>
            </a:r>
            <a:endParaRPr lang="en-US" sz="12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54819" y="4903772"/>
            <a:ext cx="126640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BOTTOM MCP 2.9kV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899011" y="4948072"/>
            <a:ext cx="113288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TOP </a:t>
            </a:r>
            <a:r>
              <a:rPr lang="en-US" sz="9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MCP</a:t>
            </a:r>
            <a:r>
              <a:rPr lang="en-US" sz="9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, 900V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848396" y="4758117"/>
            <a:ext cx="113288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MCP GRID, 1kV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007701" y="4082223"/>
            <a:ext cx="130281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SCREWS, </a:t>
            </a:r>
            <a:r>
              <a:rPr lang="en-US" sz="9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TORLON</a:t>
            </a:r>
            <a:endParaRPr lang="en-US" sz="9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238877" y="1486806"/>
            <a:ext cx="13028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SENSOR WEDGE COVER, GROUND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939552" y="1795084"/>
            <a:ext cx="13028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APERTURE START FOIL GRID, GROUND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901570" y="3200721"/>
            <a:ext cx="130281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INSULATOR, SENSOR WEDGE COVER</a:t>
            </a:r>
          </a:p>
          <a:p>
            <a:r>
              <a:rPr lang="en-US" sz="9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ULTEM</a:t>
            </a:r>
            <a:r>
              <a:rPr lang="en-US" sz="9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1000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029909" y="4040828"/>
            <a:ext cx="1302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MCP COMPRESSION PLATE, 1kV</a:t>
            </a:r>
          </a:p>
        </p:txBody>
      </p:sp>
      <p:cxnSp>
        <p:nvCxnSpPr>
          <p:cNvPr id="26" name="Straight Connector 25"/>
          <p:cNvCxnSpPr/>
          <p:nvPr/>
        </p:nvCxnSpPr>
        <p:spPr bwMode="auto">
          <a:xfrm flipV="1">
            <a:off x="6199004" y="3455265"/>
            <a:ext cx="738951" cy="38501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 bwMode="auto">
          <a:xfrm>
            <a:off x="4238877" y="1671472"/>
            <a:ext cx="155098" cy="837059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3" name="Straight Connector 32"/>
          <p:cNvCxnSpPr>
            <a:stCxn id="18" idx="1"/>
          </p:cNvCxnSpPr>
          <p:nvPr/>
        </p:nvCxnSpPr>
        <p:spPr bwMode="auto">
          <a:xfrm flipH="1">
            <a:off x="5704885" y="1979750"/>
            <a:ext cx="234667" cy="1135684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6" name="Straight Connector 35"/>
          <p:cNvCxnSpPr>
            <a:stCxn id="18" idx="1"/>
          </p:cNvCxnSpPr>
          <p:nvPr/>
        </p:nvCxnSpPr>
        <p:spPr bwMode="auto">
          <a:xfrm flipH="1">
            <a:off x="5267915" y="1979750"/>
            <a:ext cx="671637" cy="901015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9" name="Straight Connector 38"/>
          <p:cNvCxnSpPr>
            <a:stCxn id="21" idx="3"/>
          </p:cNvCxnSpPr>
          <p:nvPr/>
        </p:nvCxnSpPr>
        <p:spPr bwMode="auto">
          <a:xfrm flipV="1">
            <a:off x="2332727" y="3576682"/>
            <a:ext cx="450933" cy="648812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 bwMode="auto">
          <a:xfrm flipH="1">
            <a:off x="5873450" y="2950983"/>
            <a:ext cx="1027154" cy="438912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63" name="Straight Connector 62"/>
          <p:cNvCxnSpPr>
            <a:stCxn id="15" idx="1"/>
          </p:cNvCxnSpPr>
          <p:nvPr/>
        </p:nvCxnSpPr>
        <p:spPr bwMode="auto">
          <a:xfrm flipH="1" flipV="1">
            <a:off x="6336064" y="4046018"/>
            <a:ext cx="671637" cy="151621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73" name="Straight Connector 72"/>
          <p:cNvCxnSpPr>
            <a:stCxn id="8" idx="0"/>
          </p:cNvCxnSpPr>
          <p:nvPr/>
        </p:nvCxnSpPr>
        <p:spPr bwMode="auto">
          <a:xfrm flipV="1">
            <a:off x="3414839" y="3778981"/>
            <a:ext cx="663547" cy="979136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81" name="Straight Connector 80"/>
          <p:cNvCxnSpPr>
            <a:stCxn id="7" idx="0"/>
          </p:cNvCxnSpPr>
          <p:nvPr/>
        </p:nvCxnSpPr>
        <p:spPr bwMode="auto">
          <a:xfrm flipV="1">
            <a:off x="4465454" y="4224042"/>
            <a:ext cx="163190" cy="72403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84" name="Straight Connector 83"/>
          <p:cNvCxnSpPr>
            <a:stCxn id="6" idx="0"/>
          </p:cNvCxnSpPr>
          <p:nvPr/>
        </p:nvCxnSpPr>
        <p:spPr bwMode="auto">
          <a:xfrm flipV="1">
            <a:off x="2288022" y="3924637"/>
            <a:ext cx="981160" cy="979135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86" name="TextBox 85"/>
          <p:cNvSpPr txBox="1"/>
          <p:nvPr/>
        </p:nvSpPr>
        <p:spPr>
          <a:xfrm>
            <a:off x="1916464" y="5640149"/>
            <a:ext cx="257056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(TOP OF ANODE </a:t>
            </a:r>
            <a:r>
              <a:rPr lang="en-US" sz="900" i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PWB</a:t>
            </a:r>
            <a:r>
              <a:rPr lang="en-US" sz="900" i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NOT SHOWN, 3KV</a:t>
            </a:r>
            <a:r>
              <a:rPr lang="en-US" sz="9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)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6579256" y="2472687"/>
            <a:ext cx="183646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COLLIMATORS, AT GROUND</a:t>
            </a:r>
          </a:p>
        </p:txBody>
      </p:sp>
      <p:cxnSp>
        <p:nvCxnSpPr>
          <p:cNvPr id="31" name="Straight Connector 30"/>
          <p:cNvCxnSpPr>
            <a:stCxn id="46" idx="1"/>
          </p:cNvCxnSpPr>
          <p:nvPr/>
        </p:nvCxnSpPr>
        <p:spPr bwMode="auto">
          <a:xfrm flipH="1">
            <a:off x="6004290" y="2588103"/>
            <a:ext cx="574966" cy="130821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EPI-Lo Wedge </a:t>
            </a:r>
            <a:r>
              <a:rPr lang="en-US" dirty="0"/>
              <a:t>Components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6890399" y="2746488"/>
            <a:ext cx="1634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ACCELERATION SURFACE, +1kV</a:t>
            </a:r>
          </a:p>
        </p:txBody>
      </p:sp>
    </p:spTree>
    <p:extLst>
      <p:ext uri="{BB962C8B-B14F-4D97-AF65-F5344CB8AC3E}">
        <p14:creationId xmlns:p14="http://schemas.microsoft.com/office/powerpoint/2010/main" val="2751333650"/>
      </p:ext>
    </p:extLst>
  </p:cSld>
  <p:clrMapOvr>
    <a:masterClrMapping/>
  </p:clrMapOvr>
  <p:transition xmlns:p14="http://schemas.microsoft.com/office/powerpoint/2010/main"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solidFill>
                  <a:srgbClr val="FFFFFF"/>
                </a:solidFill>
              </a:rPr>
              <a:t>EPI-Lo </a:t>
            </a:r>
            <a:r>
              <a:rPr lang="en-US" sz="3600" dirty="0" smtClean="0">
                <a:solidFill>
                  <a:srgbClr val="FFFFFF"/>
                </a:solidFill>
              </a:rPr>
              <a:t>Wedge, Exploded View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35" t="18318" r="27909" b="15419"/>
          <a:stretch/>
        </p:blipFill>
        <p:spPr>
          <a:xfrm>
            <a:off x="2053428" y="1504506"/>
            <a:ext cx="4976784" cy="479395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013149" y="6298460"/>
            <a:ext cx="50170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EPI</a:t>
            </a:r>
            <a:r>
              <a:rPr lang="en-US" sz="12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-LO INDIVIDUAL SENSOR WEDGE </a:t>
            </a:r>
            <a:r>
              <a:rPr lang="en-US" sz="1200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ASSY</a:t>
            </a:r>
            <a:r>
              <a:rPr lang="en-US" sz="12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CROSS SECTION</a:t>
            </a:r>
            <a:endParaRPr lang="en-US" sz="12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123170" y="1928626"/>
            <a:ext cx="208649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APERTURE START FOILS, GROUND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429318" y="3254372"/>
            <a:ext cx="239909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WEDGE COVER INSULATOR, </a:t>
            </a:r>
            <a:r>
              <a:rPr lang="en-US" sz="9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ULTEM</a:t>
            </a:r>
            <a:r>
              <a:rPr lang="en-US" sz="9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2300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306589" y="3819466"/>
            <a:ext cx="208649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WEDGE GRID, 1KV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429318" y="2752665"/>
            <a:ext cx="208649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WEDGE COVER, GROUND</a:t>
            </a:r>
          </a:p>
        </p:txBody>
      </p:sp>
      <p:cxnSp>
        <p:nvCxnSpPr>
          <p:cNvPr id="19" name="Straight Connector 18"/>
          <p:cNvCxnSpPr>
            <a:stCxn id="14" idx="1"/>
          </p:cNvCxnSpPr>
          <p:nvPr/>
        </p:nvCxnSpPr>
        <p:spPr bwMode="auto">
          <a:xfrm flipH="1">
            <a:off x="5745345" y="2044042"/>
            <a:ext cx="377825" cy="399753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stCxn id="17" idx="1"/>
          </p:cNvCxnSpPr>
          <p:nvPr/>
        </p:nvCxnSpPr>
        <p:spPr bwMode="auto">
          <a:xfrm flipH="1">
            <a:off x="6123170" y="2868081"/>
            <a:ext cx="306148" cy="115416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2545142" y="5358300"/>
            <a:ext cx="208649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SIDE WALL REMOVED FOR CLARITY</a:t>
            </a:r>
          </a:p>
        </p:txBody>
      </p:sp>
      <p:cxnSp>
        <p:nvCxnSpPr>
          <p:cNvPr id="26" name="Straight Connector 25"/>
          <p:cNvCxnSpPr>
            <a:stCxn id="16" idx="1"/>
          </p:cNvCxnSpPr>
          <p:nvPr/>
        </p:nvCxnSpPr>
        <p:spPr bwMode="auto">
          <a:xfrm flipH="1">
            <a:off x="5745345" y="3934882"/>
            <a:ext cx="561244" cy="115416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9" name="Straight Connector 28"/>
          <p:cNvCxnSpPr>
            <a:stCxn id="15" idx="1"/>
          </p:cNvCxnSpPr>
          <p:nvPr/>
        </p:nvCxnSpPr>
        <p:spPr bwMode="auto">
          <a:xfrm flipH="1">
            <a:off x="6052842" y="3369788"/>
            <a:ext cx="376476" cy="115416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3460872"/>
      </p:ext>
    </p:extLst>
  </p:cSld>
  <p:clrMapOvr>
    <a:masterClrMapping/>
  </p:clrMapOvr>
  <p:transition xmlns:p14="http://schemas.microsoft.com/office/powerpoint/2010/main" spd="med">
    <p:fade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Mid Phase B Status - ISIS - DRAFT 1">
  <a:themeElements>
    <a:clrScheme name="Heritage Blu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Heritage Blu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stretch>
            <a:fillRect/>
          </a:stretch>
        </a:blip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4572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stretch>
            <a:fillRect/>
          </a:stretch>
        </a:blip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4572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Heritage Blu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eritage Blu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eritage Blu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eritage Blu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eritage Blu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eritage Blu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eritage Blu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eritage Blu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eritage Blu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eritage Blu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eritage Blu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eritage Blu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eritage Blue 13">
        <a:dk1>
          <a:srgbClr val="333300"/>
        </a:dk1>
        <a:lt1>
          <a:srgbClr val="FFFFFF"/>
        </a:lt1>
        <a:dk2>
          <a:srgbClr val="990000"/>
        </a:dk2>
        <a:lt2>
          <a:srgbClr val="996633"/>
        </a:lt2>
        <a:accent1>
          <a:srgbClr val="C8BBAC"/>
        </a:accent1>
        <a:accent2>
          <a:srgbClr val="336699"/>
        </a:accent2>
        <a:accent3>
          <a:srgbClr val="FFFFFF"/>
        </a:accent3>
        <a:accent4>
          <a:srgbClr val="2A2A00"/>
        </a:accent4>
        <a:accent5>
          <a:srgbClr val="E0DAD2"/>
        </a:accent5>
        <a:accent6>
          <a:srgbClr val="2D5C8A"/>
        </a:accent6>
        <a:hlink>
          <a:srgbClr val="669900"/>
        </a:hlink>
        <a:folHlink>
          <a:srgbClr val="99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eritage Blue 14">
        <a:dk1>
          <a:srgbClr val="333300"/>
        </a:dk1>
        <a:lt1>
          <a:srgbClr val="FFFFFF"/>
        </a:lt1>
        <a:dk2>
          <a:srgbClr val="990000"/>
        </a:dk2>
        <a:lt2>
          <a:srgbClr val="846F58"/>
        </a:lt2>
        <a:accent1>
          <a:srgbClr val="C8BBAC"/>
        </a:accent1>
        <a:accent2>
          <a:srgbClr val="336699"/>
        </a:accent2>
        <a:accent3>
          <a:srgbClr val="FFFFFF"/>
        </a:accent3>
        <a:accent4>
          <a:srgbClr val="2A2A00"/>
        </a:accent4>
        <a:accent5>
          <a:srgbClr val="E0DAD2"/>
        </a:accent5>
        <a:accent6>
          <a:srgbClr val="2D5C8A"/>
        </a:accent6>
        <a:hlink>
          <a:srgbClr val="669900"/>
        </a:hlink>
        <a:folHlink>
          <a:srgbClr val="99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eritage Blue 15">
        <a:dk1>
          <a:srgbClr val="000000"/>
        </a:dk1>
        <a:lt1>
          <a:srgbClr val="FFFFFF"/>
        </a:lt1>
        <a:dk2>
          <a:srgbClr val="002850"/>
        </a:dk2>
        <a:lt2>
          <a:srgbClr val="846F58"/>
        </a:lt2>
        <a:accent1>
          <a:srgbClr val="C8BBAC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E0DAD2"/>
        </a:accent5>
        <a:accent6>
          <a:srgbClr val="B9B9E7"/>
        </a:accent6>
        <a:hlink>
          <a:srgbClr val="006699"/>
        </a:hlink>
        <a:folHlink>
          <a:srgbClr val="00285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eritage Blue 16">
        <a:dk1>
          <a:srgbClr val="000000"/>
        </a:dk1>
        <a:lt1>
          <a:srgbClr val="FFFFFF"/>
        </a:lt1>
        <a:dk2>
          <a:srgbClr val="01255B"/>
        </a:dk2>
        <a:lt2>
          <a:srgbClr val="846F58"/>
        </a:lt2>
        <a:accent1>
          <a:srgbClr val="C8BBAC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E0DAD2"/>
        </a:accent5>
        <a:accent6>
          <a:srgbClr val="B9B9E7"/>
        </a:accent6>
        <a:hlink>
          <a:srgbClr val="006699"/>
        </a:hlink>
        <a:folHlink>
          <a:srgbClr val="01255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Mid Phase B Status - ISIS - DRAFT 1</Template>
  <TotalTime>8574</TotalTime>
  <Words>1805</Words>
  <Application>Microsoft Macintosh PowerPoint</Application>
  <PresentationFormat>On-screen Show (4:3)</PresentationFormat>
  <Paragraphs>457</Paragraphs>
  <Slides>44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5" baseType="lpstr">
      <vt:lpstr>Mid Phase B Status - ISIS - DRAFT 1</vt:lpstr>
      <vt:lpstr>EPI-Lo Sensor</vt:lpstr>
      <vt:lpstr>Outline EPI-Lo Sensor Design</vt:lpstr>
      <vt:lpstr>The EPI-Lo Instrument Requirements</vt:lpstr>
      <vt:lpstr>The EPI-Lo Instrument</vt:lpstr>
      <vt:lpstr>EPI-Lo Instrument, cut-away</vt:lpstr>
      <vt:lpstr>The EPI-Lo Field of View</vt:lpstr>
      <vt:lpstr>The EPI-Lo Field of View</vt:lpstr>
      <vt:lpstr>EPI-Lo Wedge Components</vt:lpstr>
      <vt:lpstr>EPI-Lo Wedge, Exploded View</vt:lpstr>
      <vt:lpstr>Sensor Functional Schematic</vt:lpstr>
      <vt:lpstr>Sensor Voltages</vt:lpstr>
      <vt:lpstr>Secondary Electrons &amp; Potentials</vt:lpstr>
      <vt:lpstr>Ions (Energy, TOF, and Position)</vt:lpstr>
      <vt:lpstr>Electrons: Energy (&amp; Position)</vt:lpstr>
      <vt:lpstr>Energetic Electron Measurement</vt:lpstr>
      <vt:lpstr>Energetic Ion Measurement</vt:lpstr>
      <vt:lpstr>Electrostatic Optics</vt:lpstr>
      <vt:lpstr>Sensor Voltages</vt:lpstr>
      <vt:lpstr>PowerPoint Presentation</vt:lpstr>
      <vt:lpstr>EPI-Lo Wedge, Exploded View</vt:lpstr>
      <vt:lpstr>MCP Inter-Plate Spacer also a mask</vt:lpstr>
      <vt:lpstr>PowerPoint Presentation</vt:lpstr>
      <vt:lpstr>Microchannel Plate (MCP)</vt:lpstr>
      <vt:lpstr>Mass Resolution</vt:lpstr>
      <vt:lpstr>Mass Resolution</vt:lpstr>
      <vt:lpstr>Collimators and Start Foils</vt:lpstr>
      <vt:lpstr>EPI-Lo SSD Assemblies (8)</vt:lpstr>
      <vt:lpstr>Anti-coincidence System</vt:lpstr>
      <vt:lpstr>Anti-coincidence System: GEANT</vt:lpstr>
      <vt:lpstr>EPI-Lo Block Diagram</vt:lpstr>
      <vt:lpstr>Sensor Voltages</vt:lpstr>
      <vt:lpstr>EPI-Lo Block Diagram</vt:lpstr>
      <vt:lpstr>Light &amp; Dust Mitigation</vt:lpstr>
      <vt:lpstr>Dust: Simulating the Environment</vt:lpstr>
      <vt:lpstr>Dust: Simulating the Environment</vt:lpstr>
      <vt:lpstr>Dust: Lab tests</vt:lpstr>
      <vt:lpstr>SLIDE PREPARATION NOTES</vt:lpstr>
      <vt:lpstr>Follow Up from Peer Reviews</vt:lpstr>
      <vt:lpstr>Summary</vt:lpstr>
      <vt:lpstr>Backup</vt:lpstr>
      <vt:lpstr>Collimator Foil FOV</vt:lpstr>
      <vt:lpstr>EPI-Lo Instrument Peer Review</vt:lpstr>
      <vt:lpstr>EPI-Lo Instrument Peer Review</vt:lpstr>
      <vt:lpstr>Principles of Operation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Integrated Science Investigation of the Sun (ISIS) – Energetic Particles</dc:title>
  <dc:creator>sweidner</dc:creator>
  <cp:lastModifiedBy>Matthew Hill</cp:lastModifiedBy>
  <cp:revision>170</cp:revision>
  <cp:lastPrinted>2012-05-09T16:55:26Z</cp:lastPrinted>
  <dcterms:created xsi:type="dcterms:W3CDTF">2013-01-28T12:52:32Z</dcterms:created>
  <dcterms:modified xsi:type="dcterms:W3CDTF">2013-10-14T21:54:45Z</dcterms:modified>
</cp:coreProperties>
</file>