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413" r:id="rId2"/>
    <p:sldId id="415" r:id="rId3"/>
    <p:sldId id="441" r:id="rId4"/>
    <p:sldId id="416" r:id="rId5"/>
    <p:sldId id="419" r:id="rId6"/>
    <p:sldId id="420" r:id="rId7"/>
    <p:sldId id="421" r:id="rId8"/>
    <p:sldId id="439" r:id="rId9"/>
    <p:sldId id="426" r:id="rId10"/>
    <p:sldId id="432" r:id="rId11"/>
    <p:sldId id="440" r:id="rId12"/>
    <p:sldId id="433" r:id="rId13"/>
    <p:sldId id="428" r:id="rId14"/>
    <p:sldId id="429" r:id="rId15"/>
    <p:sldId id="427" r:id="rId16"/>
    <p:sldId id="443" r:id="rId17"/>
    <p:sldId id="434" r:id="rId18"/>
    <p:sldId id="438" r:id="rId19"/>
    <p:sldId id="430" r:id="rId20"/>
    <p:sldId id="444" r:id="rId21"/>
    <p:sldId id="445" r:id="rId22"/>
    <p:sldId id="435" r:id="rId23"/>
    <p:sldId id="436" r:id="rId24"/>
    <p:sldId id="437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1"/>
            <p14:sldId id="416"/>
            <p14:sldId id="419"/>
            <p14:sldId id="420"/>
            <p14:sldId id="421"/>
            <p14:sldId id="439"/>
            <p14:sldId id="426"/>
            <p14:sldId id="432"/>
            <p14:sldId id="440"/>
            <p14:sldId id="433"/>
            <p14:sldId id="428"/>
            <p14:sldId id="429"/>
            <p14:sldId id="427"/>
            <p14:sldId id="443"/>
            <p14:sldId id="434"/>
            <p14:sldId id="438"/>
            <p14:sldId id="430"/>
            <p14:sldId id="444"/>
            <p14:sldId id="445"/>
            <p14:sldId id="435"/>
            <p14:sldId id="436"/>
            <p14:sldId id="4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>
        <p:scale>
          <a:sx n="150" d="100"/>
          <a:sy n="150" d="100"/>
        </p:scale>
        <p:origin x="-6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07 – </a:t>
            </a:r>
            <a:r>
              <a:rPr lang="en-US" sz="1000" baseline="0" dirty="0" smtClean="0"/>
              <a:t> EPI-Lo Technology Development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Technology Development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542" y="2215882"/>
            <a:ext cx="7159204" cy="132343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 DRAFT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CFD:  200pS</a:t>
            </a:r>
          </a:p>
          <a:p>
            <a:r>
              <a:rPr lang="en-US" dirty="0" smtClean="0"/>
              <a:t>TOF ASIC:  200pS</a:t>
            </a:r>
          </a:p>
          <a:p>
            <a:r>
              <a:rPr lang="en-US" dirty="0" smtClean="0"/>
              <a:t>Electron Dispersion:  200pS</a:t>
            </a:r>
          </a:p>
          <a:p>
            <a:r>
              <a:rPr lang="en-US" dirty="0" smtClean="0"/>
              <a:t>Total:  350pS  (requirement is 400pS)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performance: Timing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971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250 </a:t>
            </a:r>
            <a:r>
              <a:rPr lang="en-US" dirty="0" err="1"/>
              <a:t>ps</a:t>
            </a:r>
            <a:r>
              <a:rPr lang="en-US" dirty="0"/>
              <a:t> Time Markers</a:t>
            </a:r>
            <a:endParaRPr lang="en-US" dirty="0" smtClean="0"/>
          </a:p>
          <a:p>
            <a:r>
              <a:rPr lang="en-US" dirty="0" smtClean="0"/>
              <a:t>Electron dispersion is less than 200pS</a:t>
            </a:r>
            <a:endParaRPr lang="en-US" dirty="0"/>
          </a:p>
        </p:txBody>
      </p:sp>
      <p:pic>
        <p:nvPicPr>
          <p:cNvPr id="4" name="Content Placeholder 7" descr="EpiLo_250ps_Tick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51" r="9269" b="-614"/>
          <a:stretch/>
        </p:blipFill>
        <p:spPr bwMode="auto">
          <a:xfrm rot="10800000">
            <a:off x="554995" y="3456769"/>
            <a:ext cx="4321804" cy="193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tchdg1-ml3-hd:Users:mitchdg1:Documents:My Documents:proposals:PIDDP (Mushroom):Start-Stop-electrons-FWH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54446"/>
            <a:ext cx="4102100" cy="31734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4395" y="2676919"/>
            <a:ext cx="7532831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Updates expected from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Joe Westlake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budget – secondary electron dispersion </a:t>
            </a:r>
            <a:r>
              <a:rPr lang="en-US" dirty="0" err="1" smtClean="0"/>
              <a:t>simulatoins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245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9" y="3725129"/>
            <a:ext cx="3757162" cy="27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4794250" cy="5238524"/>
          </a:xfrm>
        </p:spPr>
        <p:txBody>
          <a:bodyPr/>
          <a:lstStyle/>
          <a:p>
            <a:r>
              <a:rPr lang="en-US" sz="2000" dirty="0" smtClean="0"/>
              <a:t>TOF-D performance meets requirement</a:t>
            </a:r>
          </a:p>
          <a:p>
            <a:r>
              <a:rPr lang="en-US" sz="2000" dirty="0" smtClean="0"/>
              <a:t>INL variations compensated for with look-up-tables</a:t>
            </a:r>
          </a:p>
          <a:p>
            <a:pPr lvl="1"/>
            <a:r>
              <a:rPr lang="en-US" sz="2000" dirty="0" smtClean="0"/>
              <a:t>Same LUTs used to normalize path length for different apertures</a:t>
            </a:r>
          </a:p>
          <a:p>
            <a:r>
              <a:rPr lang="en-US" sz="2000" dirty="0" smtClean="0"/>
              <a:t>Jitter is less than 1 LSB FWHM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TOF-D Test Results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15975" y="3565927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66825" y="3556179"/>
            <a:ext cx="0" cy="2550315"/>
          </a:xfrm>
          <a:prstGeom prst="lin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35458" y="3333750"/>
            <a:ext cx="172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TOF range for He3/He4 separation requirement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628775" y="3933914"/>
            <a:ext cx="857250" cy="276136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4" y="1020807"/>
            <a:ext cx="39338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79262"/>
            <a:ext cx="4197349" cy="27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660541" y="2410420"/>
            <a:ext cx="5661165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Check TOF range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9144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Prototype Quadrant Sensor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66" y="1254305"/>
            <a:ext cx="4665133" cy="4678363"/>
          </a:xfrm>
        </p:spPr>
        <p:txBody>
          <a:bodyPr/>
          <a:lstStyle/>
          <a:p>
            <a:r>
              <a:rPr lang="en-US" sz="2000" dirty="0" smtClean="0"/>
              <a:t>Timing performance testing completed on prototype sensor </a:t>
            </a:r>
          </a:p>
          <a:p>
            <a:r>
              <a:rPr lang="en-US" sz="2000" dirty="0" smtClean="0"/>
              <a:t>End-to-end test includes variations due to electron dispersion, anode board performance, and CFDD V0 performance</a:t>
            </a:r>
          </a:p>
          <a:p>
            <a:pPr lvl="1"/>
            <a:r>
              <a:rPr lang="en-US" sz="1800" dirty="0" smtClean="0"/>
              <a:t>Does not include TOFD ASIC</a:t>
            </a:r>
          </a:p>
          <a:p>
            <a:r>
              <a:rPr lang="en-US" sz="2000" dirty="0" smtClean="0"/>
              <a:t>Prototype anode board is close to flight configuration</a:t>
            </a:r>
          </a:p>
          <a:p>
            <a:pPr lvl="1"/>
            <a:r>
              <a:rPr lang="en-US" sz="2000" dirty="0" smtClean="0"/>
              <a:t>HV isolation in imbedded capacitance</a:t>
            </a:r>
          </a:p>
          <a:p>
            <a:pPr lvl="1"/>
            <a:r>
              <a:rPr lang="en-US" sz="2000" dirty="0" smtClean="0"/>
              <a:t>Start delay line covers two sensors</a:t>
            </a:r>
          </a:p>
          <a:p>
            <a:pPr lvl="1"/>
            <a:r>
              <a:rPr lang="en-US" sz="2000" dirty="0" smtClean="0"/>
              <a:t>Does not mechanically fit flight design</a:t>
            </a:r>
          </a:p>
          <a:p>
            <a:r>
              <a:rPr lang="en-US" sz="2000" dirty="0" smtClean="0"/>
              <a:t>Prototype sensor is similar to flight sensor – key sensor geometries are the same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2377" t="16035" r="24712" b="14842"/>
          <a:stretch/>
        </p:blipFill>
        <p:spPr bwMode="auto">
          <a:xfrm>
            <a:off x="5024176" y="4149968"/>
            <a:ext cx="3466325" cy="2260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2336" t="3341" r="19303" b="5727"/>
          <a:stretch/>
        </p:blipFill>
        <p:spPr bwMode="auto">
          <a:xfrm>
            <a:off x="5024176" y="1254305"/>
            <a:ext cx="3466325" cy="2714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9755" y="3993917"/>
            <a:ext cx="5925220" cy="1569660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TOF-D used in presentation 10,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TOFD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Keep consistent.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837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Quadrant Sensor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93" y="1348049"/>
            <a:ext cx="5646218" cy="4678363"/>
          </a:xfrm>
        </p:spPr>
        <p:txBody>
          <a:bodyPr/>
          <a:lstStyle/>
          <a:p>
            <a:pPr lvl="0"/>
            <a:r>
              <a:rPr lang="en-US" sz="2000" dirty="0" smtClean="0"/>
              <a:t>Initial </a:t>
            </a:r>
            <a:r>
              <a:rPr lang="en-US" sz="2000" dirty="0"/>
              <a:t>results show about </a:t>
            </a:r>
            <a:r>
              <a:rPr lang="en-US" sz="2000" dirty="0" smtClean="0"/>
              <a:t>300pS </a:t>
            </a:r>
            <a:r>
              <a:rPr lang="en-US" sz="2000" dirty="0"/>
              <a:t>FWHM timing </a:t>
            </a:r>
            <a:r>
              <a:rPr lang="en-US" sz="2000" dirty="0" smtClean="0"/>
              <a:t>performance (CFD and Electron optics contributions), </a:t>
            </a:r>
            <a:r>
              <a:rPr lang="en-US" sz="2000" dirty="0"/>
              <a:t>which meets our requirements.  The next version of the CFD </a:t>
            </a:r>
            <a:r>
              <a:rPr lang="en-US" sz="2000" dirty="0" smtClean="0"/>
              <a:t>has lower </a:t>
            </a:r>
            <a:r>
              <a:rPr lang="en-US" sz="2000" dirty="0"/>
              <a:t>jitter at low </a:t>
            </a:r>
            <a:r>
              <a:rPr lang="en-US" sz="2000" dirty="0" smtClean="0"/>
              <a:t>thresholds and reduced walk, </a:t>
            </a:r>
            <a:r>
              <a:rPr lang="en-US" sz="2000" dirty="0"/>
              <a:t>which we expect will improve </a:t>
            </a:r>
            <a:r>
              <a:rPr lang="en-US" sz="2000" dirty="0" smtClean="0"/>
              <a:t>performance.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8211" y="1664009"/>
            <a:ext cx="28114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012882"/>
            <a:ext cx="3260725" cy="251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4194" y="3622132"/>
            <a:ext cx="2541996" cy="296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892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CFDD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00175"/>
            <a:ext cx="4752975" cy="4678363"/>
          </a:xfrm>
        </p:spPr>
        <p:txBody>
          <a:bodyPr/>
          <a:lstStyle/>
          <a:p>
            <a:r>
              <a:rPr lang="en-US" dirty="0" smtClean="0"/>
              <a:t>CFDD extensively tested</a:t>
            </a:r>
          </a:p>
          <a:p>
            <a:r>
              <a:rPr lang="en-US" dirty="0" smtClean="0"/>
              <a:t>Tests performed using CFDD test board</a:t>
            </a:r>
          </a:p>
          <a:p>
            <a:r>
              <a:rPr lang="en-US" dirty="0" smtClean="0"/>
              <a:t>CFDD V3 has improved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325" t="29446" r="26163" b="30600"/>
          <a:stretch/>
        </p:blipFill>
        <p:spPr bwMode="auto">
          <a:xfrm>
            <a:off x="4981575" y="1594948"/>
            <a:ext cx="4076700" cy="1762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186" r="7870" b="4539"/>
          <a:stretch/>
        </p:blipFill>
        <p:spPr bwMode="auto">
          <a:xfrm>
            <a:off x="4689476" y="3419992"/>
            <a:ext cx="3644562" cy="295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5421" r="7903" b="1976"/>
          <a:stretch/>
        </p:blipFill>
        <p:spPr bwMode="auto">
          <a:xfrm>
            <a:off x="395808" y="3357487"/>
            <a:ext cx="3903507" cy="30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702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6127749" cy="5238524"/>
          </a:xfrm>
        </p:spPr>
        <p:txBody>
          <a:bodyPr/>
          <a:lstStyle/>
          <a:p>
            <a:r>
              <a:rPr lang="en-US" sz="2000" dirty="0" smtClean="0"/>
              <a:t>First version of TOF 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Functionality verified over 10ps to 2ns LSB</a:t>
            </a:r>
          </a:p>
          <a:p>
            <a:pPr lvl="1"/>
            <a:r>
              <a:rPr lang="en-US" sz="2000" dirty="0" smtClean="0"/>
              <a:t>Successfully completed SEE testing at Texas A&amp;M</a:t>
            </a:r>
          </a:p>
          <a:p>
            <a:pPr lvl="1"/>
            <a:r>
              <a:rPr lang="en-US" sz="2000" dirty="0" smtClean="0"/>
              <a:t>Completed total dose testing</a:t>
            </a:r>
          </a:p>
          <a:p>
            <a:r>
              <a:rPr lang="en-US" sz="2000" dirty="0" smtClean="0"/>
              <a:t>Second version of TOF chip and first version of CFD chip fabricated and tested</a:t>
            </a:r>
          </a:p>
          <a:p>
            <a:r>
              <a:rPr lang="en-US" sz="2000" dirty="0" smtClean="0"/>
              <a:t>Flight Fabrication - Third version of TOF chip and second version of CFD chip fabricated and tested</a:t>
            </a:r>
          </a:p>
          <a:p>
            <a:pPr lvl="1"/>
            <a:r>
              <a:rPr lang="en-US" sz="2000" dirty="0" smtClean="0"/>
              <a:t>Temperature testing from -40°C TO 70°C</a:t>
            </a:r>
          </a:p>
          <a:p>
            <a:pPr lvl="1"/>
            <a:r>
              <a:rPr lang="en-US" sz="2000" dirty="0" smtClean="0"/>
              <a:t>Supply tested from 3.0V to 3.6V</a:t>
            </a:r>
          </a:p>
          <a:p>
            <a:pPr lvl="1"/>
            <a:r>
              <a:rPr lang="en-US" sz="2000" dirty="0" smtClean="0"/>
              <a:t>TOF functionality verified over 10ps to 2ns LSB</a:t>
            </a:r>
          </a:p>
          <a:p>
            <a:r>
              <a:rPr lang="en-US" sz="2000" dirty="0" smtClean="0"/>
              <a:t>Working with vendor for final qualification of both ASICs</a:t>
            </a:r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Development:</a:t>
            </a:r>
            <a:br>
              <a:rPr lang="en-US" smtClean="0"/>
            </a:br>
            <a:r>
              <a:rPr lang="en-US" smtClean="0"/>
              <a:t>ASIC Progress</a:t>
            </a:r>
            <a:endParaRPr 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A7546B53-3151-4608-8E50-88868010D33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911" t="10930" r="8832" b="19928"/>
          <a:stretch>
            <a:fillRect/>
          </a:stretch>
        </p:blipFill>
        <p:spPr bwMode="auto">
          <a:xfrm rot="5400000">
            <a:off x="5875506" y="2292191"/>
            <a:ext cx="3535383" cy="23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03712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TOF, CFD ASICs</a:t>
            </a:r>
          </a:p>
          <a:p>
            <a:pPr lvl="1"/>
            <a:r>
              <a:rPr lang="en-US" dirty="0" smtClean="0"/>
              <a:t>Complete qualification with external test house</a:t>
            </a:r>
          </a:p>
          <a:p>
            <a:pPr lvl="1"/>
            <a:r>
              <a:rPr lang="en-US" dirty="0" smtClean="0"/>
              <a:t>Radiation testing on flight parts (prototype parts passed all radiation testing)</a:t>
            </a:r>
          </a:p>
          <a:p>
            <a:r>
              <a:rPr lang="en-US" dirty="0" smtClean="0"/>
              <a:t>Sensor Development</a:t>
            </a:r>
          </a:p>
          <a:p>
            <a:pPr lvl="1"/>
            <a:r>
              <a:rPr lang="en-US" dirty="0" smtClean="0"/>
              <a:t>Build and test EM sensor</a:t>
            </a:r>
          </a:p>
          <a:p>
            <a:pPr lvl="1"/>
            <a:r>
              <a:rPr lang="en-US" dirty="0" smtClean="0"/>
              <a:t>Integrate sensor with SSD</a:t>
            </a:r>
          </a:p>
          <a:p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EM design complete</a:t>
            </a:r>
          </a:p>
          <a:p>
            <a:pPr lvl="1"/>
            <a:r>
              <a:rPr lang="en-US" dirty="0" smtClean="0"/>
              <a:t>Flight design will be identical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8480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will be removed from the final presentation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173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to Don</a:t>
            </a:r>
          </a:p>
          <a:p>
            <a:pPr lvl="1"/>
            <a:r>
              <a:rPr lang="en-US" dirty="0" smtClean="0"/>
              <a:t>We are officially moving ahead with 0.4nS FWHM, 15keV FWHM.  All model simulations are based on these performance numbers</a:t>
            </a:r>
          </a:p>
          <a:p>
            <a:pPr lvl="1"/>
            <a:r>
              <a:rPr lang="en-US" dirty="0" smtClean="0"/>
              <a:t>Helium not much affected at 200keV by foil losses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Something on efficiency???  Not sure why this made it into </a:t>
            </a:r>
            <a:r>
              <a:rPr lang="en-US" dirty="0" err="1" smtClean="0">
                <a:solidFill>
                  <a:srgbClr val="FF0000"/>
                </a:solidFill>
              </a:rPr>
              <a:t>SwRI’s</a:t>
            </a:r>
            <a:r>
              <a:rPr lang="en-US" dirty="0" smtClean="0">
                <a:solidFill>
                  <a:srgbClr val="FF0000"/>
                </a:solidFill>
              </a:rPr>
              <a:t> spreadsheet for TRL6 activities, but I think Ken has results on this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03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EPI-Lo Technology Developments to TRL6</a:t>
            </a:r>
          </a:p>
          <a:p>
            <a:r>
              <a:rPr lang="en-US" dirty="0" smtClean="0"/>
              <a:t>Performance requirements and derivation</a:t>
            </a:r>
          </a:p>
          <a:p>
            <a:r>
              <a:rPr lang="en-US" dirty="0" smtClean="0"/>
              <a:t>Energy System Development</a:t>
            </a:r>
          </a:p>
          <a:p>
            <a:pPr lvl="1"/>
            <a:r>
              <a:rPr lang="en-US" dirty="0"/>
              <a:t>Fidelity of Test Article</a:t>
            </a:r>
          </a:p>
          <a:p>
            <a:pPr lvl="1"/>
            <a:r>
              <a:rPr lang="en-US" dirty="0"/>
              <a:t>Test and Analysis Results</a:t>
            </a:r>
          </a:p>
          <a:p>
            <a:pPr lvl="1"/>
            <a:r>
              <a:rPr lang="en-US" dirty="0"/>
              <a:t>Transition to Flight</a:t>
            </a:r>
          </a:p>
          <a:p>
            <a:r>
              <a:rPr lang="en-US" dirty="0" smtClean="0"/>
              <a:t>Sensor / Timing System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pPr lvl="1"/>
            <a:r>
              <a:rPr lang="en-US" dirty="0" smtClean="0"/>
              <a:t>Transition to Flight</a:t>
            </a:r>
          </a:p>
          <a:p>
            <a:r>
              <a:rPr lang="en-US" dirty="0" smtClean="0"/>
              <a:t>TOF/CFDD ASIC Development</a:t>
            </a:r>
          </a:p>
          <a:p>
            <a:pPr lvl="1"/>
            <a:r>
              <a:rPr lang="en-US" dirty="0" smtClean="0"/>
              <a:t>Fidelity of Test Article</a:t>
            </a:r>
          </a:p>
          <a:p>
            <a:pPr lvl="1"/>
            <a:r>
              <a:rPr lang="en-US" dirty="0" smtClean="0"/>
              <a:t>Test and Analysis Results</a:t>
            </a:r>
          </a:p>
          <a:p>
            <a:pPr lvl="1"/>
            <a:r>
              <a:rPr lang="en-US" dirty="0" smtClean="0"/>
              <a:t>Transition to Flight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97047" y="2732385"/>
            <a:ext cx="5455340" cy="17543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Update to match 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340485"/>
          <a:ext cx="6553200" cy="4821555"/>
        </p:xfrm>
        <a:graphic>
          <a:graphicData uri="http://schemas.openxmlformats.org/drawingml/2006/table">
            <a:tbl>
              <a:tblPr/>
              <a:tblGrid>
                <a:gridCol w="3048000"/>
                <a:gridCol w="1168400"/>
                <a:gridCol w="23368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EPI-Lo Wedge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 Measurement of detector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Fabrication/testing of quadrant electronics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 of dectector wedges to quadrant anode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Demonstration of low TOF dispersion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demonstration of separation of 3He 4He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TRL6 achieved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EPI_Lo TOF ASIC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ASIC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of Flight ASICs for TRL6 success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Fabrication and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Temperature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Supply Voltage variation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TOF functionality 10ps to 2 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JHU/APL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Radiation Testing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 A&amp;M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1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663353" y="0"/>
            <a:ext cx="6597650" cy="1163638"/>
          </a:xfrm>
        </p:spPr>
        <p:txBody>
          <a:bodyPr/>
          <a:lstStyle/>
          <a:p>
            <a:r>
              <a:rPr lang="en-US" dirty="0" smtClean="0"/>
              <a:t>EPI-Lo performance Model</a:t>
            </a:r>
          </a:p>
        </p:txBody>
      </p:sp>
      <p:sp>
        <p:nvSpPr>
          <p:cNvPr id="112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  <a:noFill/>
        </p:spPr>
        <p:txBody>
          <a:bodyPr/>
          <a:lstStyle/>
          <a:p>
            <a:fld id="{F511852B-574E-4A64-9572-899043E196CF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31344" r="27113" b="41491"/>
          <a:stretch/>
        </p:blipFill>
        <p:spPr bwMode="auto">
          <a:xfrm>
            <a:off x="188683" y="1735163"/>
            <a:ext cx="5817951" cy="213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19771" r="30171" b="13843"/>
          <a:stretch/>
        </p:blipFill>
        <p:spPr bwMode="auto">
          <a:xfrm>
            <a:off x="4773231" y="2413039"/>
            <a:ext cx="3577749" cy="38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201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6" y="1654810"/>
            <a:ext cx="6858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245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3" y="1808163"/>
            <a:ext cx="60102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337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741488"/>
            <a:ext cx="62198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851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Species composition driven by two systems, energy system and timing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Energy and TOF performance to meet 3He / 4He separation</a:t>
            </a:r>
            <a:endParaRPr lang="en-US" dirty="0"/>
          </a:p>
          <a:p>
            <a:pPr lvl="1"/>
            <a:r>
              <a:rPr lang="en-US" dirty="0" smtClean="0"/>
              <a:t>Validate one anode covering two quadrants has adequate timing performance</a:t>
            </a:r>
          </a:p>
          <a:p>
            <a:pPr lvl="1"/>
            <a:r>
              <a:rPr lang="en-US" dirty="0" smtClean="0"/>
              <a:t>Validate SSD has adequate energy performance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3He, 4He: 0.5 FWHM AMU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for incoming energies between ≤0.2 MeV and ≥2.0MeV</a:t>
            </a:r>
            <a:endParaRPr lang="en-US" dirty="0" smtClean="0"/>
          </a:p>
          <a:p>
            <a:r>
              <a:rPr lang="en-US" dirty="0" smtClean="0"/>
              <a:t>TOF and CFD ASIC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EPI-Lo Technology Developments to </a:t>
            </a:r>
            <a:r>
              <a:rPr lang="en-US" sz="2800" dirty="0" smtClean="0"/>
              <a:t>TRL6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303" y="4510384"/>
            <a:ext cx="6479859" cy="1569660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slides use TOF and CFD,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use TOFD and CFDD.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does the extra “D” stand for?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84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independent models used</a:t>
            </a:r>
          </a:p>
          <a:p>
            <a:pPr lvl="1"/>
            <a:r>
              <a:rPr lang="en-US" dirty="0"/>
              <a:t>Monte-Carlo</a:t>
            </a:r>
          </a:p>
          <a:p>
            <a:pPr lvl="2"/>
            <a:r>
              <a:rPr lang="en-US" dirty="0"/>
              <a:t>Inputs are timing noise, SSD noise, and path length variation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can by any distribution (not limited to Gaussian)</a:t>
            </a:r>
          </a:p>
          <a:p>
            <a:pPr lvl="1"/>
            <a:r>
              <a:rPr lang="en-US" dirty="0"/>
              <a:t>Analytical</a:t>
            </a:r>
          </a:p>
          <a:p>
            <a:pPr lvl="2"/>
            <a:r>
              <a:rPr lang="en-US" dirty="0" smtClean="0"/>
              <a:t>Inputs </a:t>
            </a:r>
            <a:r>
              <a:rPr lang="en-US" dirty="0"/>
              <a:t>are timing noise, SSD noise, and path length variation</a:t>
            </a:r>
          </a:p>
          <a:p>
            <a:pPr lvl="2"/>
            <a:r>
              <a:rPr lang="en-US" dirty="0"/>
              <a:t>All inputs are Gaussian</a:t>
            </a:r>
          </a:p>
          <a:p>
            <a:pPr lvl="1"/>
            <a:r>
              <a:rPr lang="en-US" dirty="0"/>
              <a:t>The two models have been compared and shown to give </a:t>
            </a:r>
            <a:r>
              <a:rPr lang="en-US" dirty="0" smtClean="0"/>
              <a:t>identical </a:t>
            </a:r>
            <a:r>
              <a:rPr lang="en-US" dirty="0"/>
              <a:t>results</a:t>
            </a:r>
          </a:p>
          <a:p>
            <a:pPr lvl="1"/>
            <a:r>
              <a:rPr lang="en-US" dirty="0"/>
              <a:t>Does not include foil </a:t>
            </a:r>
            <a:r>
              <a:rPr lang="en-US" dirty="0" smtClean="0"/>
              <a:t>losses (not significant for 200keV He)</a:t>
            </a:r>
          </a:p>
          <a:p>
            <a:r>
              <a:rPr lang="en-US" b="1" dirty="0" smtClean="0"/>
              <a:t>Modeling shows </a:t>
            </a:r>
            <a:r>
              <a:rPr lang="en-US" b="1" dirty="0" smtClean="0">
                <a:solidFill>
                  <a:srgbClr val="FF0000"/>
                </a:solidFill>
              </a:rPr>
              <a:t>400nS FWHM, 15keV FWHM </a:t>
            </a:r>
            <a:r>
              <a:rPr lang="en-US" b="1" dirty="0" smtClean="0"/>
              <a:t>performance comfortably meets requirements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6156" y="2080451"/>
            <a:ext cx="2922194" cy="58477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Bullet demoted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4085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7785"/>
          <a:stretch/>
        </p:blipFill>
        <p:spPr bwMode="auto">
          <a:xfrm>
            <a:off x="3095625" y="931069"/>
            <a:ext cx="1287688" cy="6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22.5 degree aperture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50" y="2179546"/>
            <a:ext cx="6164700" cy="44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691" y="2725255"/>
            <a:ext cx="15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separation requirement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724525" y="3186920"/>
            <a:ext cx="1333500" cy="146830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sz="2000" dirty="0" smtClean="0"/>
              <a:t>Mass is calculated by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 uncertainty is mass measurement is  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04950"/>
            <a:ext cx="3143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502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314652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Simulations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28" y="2295413"/>
            <a:ext cx="6581670" cy="40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for all species </a:t>
            </a:r>
            <a:r>
              <a:rPr lang="en-US" dirty="0"/>
              <a:t>with </a:t>
            </a:r>
            <a:r>
              <a:rPr lang="en-US" dirty="0" err="1"/>
              <a:t>with</a:t>
            </a:r>
            <a:r>
              <a:rPr lang="en-US" dirty="0"/>
              <a:t> 400nS FWHM timing and 15keV FWHM energy resolutions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6136" y="52210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6136" y="355225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52822" y="61914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2479" y="619143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3350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He3/He4 separation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6" y="2382923"/>
            <a:ext cx="6381007" cy="39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Monte-</a:t>
            </a:r>
            <a:r>
              <a:rPr lang="en-US" dirty="0" err="1" smtClean="0"/>
              <a:t>carlo</a:t>
            </a:r>
            <a:r>
              <a:rPr lang="en-US" dirty="0" smtClean="0"/>
              <a:t> model shows separation of He3/He4 over 200 </a:t>
            </a:r>
            <a:r>
              <a:rPr lang="en-US" dirty="0" err="1" smtClean="0"/>
              <a:t>keV</a:t>
            </a:r>
            <a:r>
              <a:rPr lang="en-US" dirty="0" smtClean="0"/>
              <a:t> to 2 MeV with 400nS FWHM timing and 15keV FWHM energy resolutions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3822" y="610254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 </a:t>
            </a:r>
            <a:r>
              <a:rPr lang="en-US" sz="1200" dirty="0" err="1" smtClean="0"/>
              <a:t>nS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6436" y="526567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46436" y="346359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MeV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3229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81124"/>
            <a:ext cx="8426450" cy="4989513"/>
          </a:xfrm>
        </p:spPr>
        <p:txBody>
          <a:bodyPr/>
          <a:lstStyle/>
          <a:p>
            <a:r>
              <a:rPr lang="en-US" sz="2000" dirty="0" smtClean="0"/>
              <a:t>Solid State Detector is fabricated and mounted to carrier board</a:t>
            </a:r>
          </a:p>
          <a:p>
            <a:r>
              <a:rPr lang="en-US" sz="2000" dirty="0" smtClean="0"/>
              <a:t>Energy board is fabricated and populated</a:t>
            </a:r>
          </a:p>
          <a:p>
            <a:r>
              <a:rPr lang="en-US" sz="2000" dirty="0" smtClean="0"/>
              <a:t>All components nearly identical to flight – no design changes expected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Energy System Development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21433" r="39505" b="19875"/>
          <a:stretch/>
        </p:blipFill>
        <p:spPr>
          <a:xfrm>
            <a:off x="495637" y="2840489"/>
            <a:ext cx="1663792" cy="1892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21952" r="34882" b="17612"/>
          <a:stretch/>
        </p:blipFill>
        <p:spPr>
          <a:xfrm>
            <a:off x="2863907" y="3113624"/>
            <a:ext cx="1767336" cy="19659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113624"/>
            <a:ext cx="2781300" cy="33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924" y="3018135"/>
            <a:ext cx="9571851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 SSD tested 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energy board by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</a:t>
            </a:r>
            <a:b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photos of hardware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4293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RBSPICE DATA with </a:t>
            </a:r>
            <a:r>
              <a:rPr lang="en-US" sz="2400" dirty="0" smtClean="0"/>
              <a:t>60keV </a:t>
            </a:r>
            <a:r>
              <a:rPr lang="en-US" sz="2400" dirty="0"/>
              <a:t>X-ray source</a:t>
            </a:r>
            <a:br>
              <a:rPr lang="en-US" sz="2400" dirty="0"/>
            </a:br>
            <a:r>
              <a:rPr lang="en-US" sz="2400" dirty="0"/>
              <a:t>FWHM in </a:t>
            </a:r>
            <a:r>
              <a:rPr lang="en-US" sz="2400" dirty="0" err="1" smtClean="0"/>
              <a:t>keV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976" y="2772980"/>
            <a:ext cx="6213255" cy="36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/>
          <a:p>
            <a:r>
              <a:rPr lang="en-US" dirty="0" smtClean="0"/>
              <a:t>SSD performance base-lined on RBSPICE instrument tested with 60keV </a:t>
            </a:r>
            <a:r>
              <a:rPr lang="en-US" dirty="0" err="1" smtClean="0"/>
              <a:t>Xray</a:t>
            </a:r>
            <a:endParaRPr lang="en-US" dirty="0" smtClean="0"/>
          </a:p>
          <a:p>
            <a:r>
              <a:rPr lang="en-US" dirty="0" smtClean="0"/>
              <a:t>Performance is ~11keV FWHM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63071" y="2494260"/>
            <a:ext cx="10708381" cy="304698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Expect SSD tested 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energy board by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early</a:t>
            </a: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Oct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test data</a:t>
            </a:r>
            <a:b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data not available use puck test data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363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2113</TotalTime>
  <Words>1037</Words>
  <Application>Microsoft Macintosh PowerPoint</Application>
  <PresentationFormat>On-screen Show (4:3)</PresentationFormat>
  <Paragraphs>208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Mid Phase B Status - ISIS - DRAFT 1</vt:lpstr>
      <vt:lpstr>EPI-Lo Technology Development</vt:lpstr>
      <vt:lpstr>Outline</vt:lpstr>
      <vt:lpstr>EPI-Lo Technology Developments to TRL6</vt:lpstr>
      <vt:lpstr>EPI-Lo Performance Modeling</vt:lpstr>
      <vt:lpstr>22.5 degree aperture</vt:lpstr>
      <vt:lpstr>Track Simulations </vt:lpstr>
      <vt:lpstr>He3/He4 separation </vt:lpstr>
      <vt:lpstr>Energy System Development</vt:lpstr>
      <vt:lpstr>RBSPICE DATA with 60keV X-ray source FWHM in keV</vt:lpstr>
      <vt:lpstr>Timing performance: Timing Budget</vt:lpstr>
      <vt:lpstr>Timing budget – secondary electron dispersion simulatoins</vt:lpstr>
      <vt:lpstr>TOF-D Test Results</vt:lpstr>
      <vt:lpstr>Prototype Quadrant Sensor Testing</vt:lpstr>
      <vt:lpstr>Prototype Quadrant Sensor Testing</vt:lpstr>
      <vt:lpstr>CFDD test results</vt:lpstr>
      <vt:lpstr>Technical Development: ASIC Progress</vt:lpstr>
      <vt:lpstr>Transition to Flight</vt:lpstr>
      <vt:lpstr>Notes</vt:lpstr>
      <vt:lpstr>PowerPoint Presentation</vt:lpstr>
      <vt:lpstr>PowerPoint Presentation</vt:lpstr>
      <vt:lpstr>EPI-Lo performance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Nigel Angold</cp:lastModifiedBy>
  <cp:revision>102</cp:revision>
  <cp:lastPrinted>2012-05-09T16:55:26Z</cp:lastPrinted>
  <dcterms:created xsi:type="dcterms:W3CDTF">2013-01-28T12:52:32Z</dcterms:created>
  <dcterms:modified xsi:type="dcterms:W3CDTF">2013-10-17T16:09:04Z</dcterms:modified>
</cp:coreProperties>
</file>