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9"/>
  </p:notesMasterIdLst>
  <p:handoutMasterIdLst>
    <p:handoutMasterId r:id="rId10"/>
  </p:handoutMasterIdLst>
  <p:sldIdLst>
    <p:sldId id="413" r:id="rId2"/>
    <p:sldId id="416" r:id="rId3"/>
    <p:sldId id="419" r:id="rId4"/>
    <p:sldId id="417" r:id="rId5"/>
    <p:sldId id="418" r:id="rId6"/>
    <p:sldId id="421" r:id="rId7"/>
    <p:sldId id="420" r:id="rId8"/>
  </p:sldIdLst>
  <p:sldSz cx="9144000" cy="6858000" type="screen4x3"/>
  <p:notesSz cx="7010400" cy="9296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8F754F-D314-A544-B58E-3A9AFD86BEAA}">
          <p14:sldIdLst>
            <p14:sldId id="413"/>
            <p14:sldId id="416"/>
            <p14:sldId id="419"/>
            <p14:sldId id="417"/>
            <p14:sldId id="418"/>
            <p14:sldId id="421"/>
            <p14:sldId id="4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FFDC6D"/>
    <a:srgbClr val="0000FF"/>
    <a:srgbClr val="1C1050"/>
    <a:srgbClr val="181E48"/>
    <a:srgbClr val="1F2C6F"/>
    <a:srgbClr val="26216D"/>
    <a:srgbClr val="151A79"/>
    <a:srgbClr val="1D1D71"/>
    <a:srgbClr val="FFFF66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81540" autoAdjust="0"/>
  </p:normalViewPr>
  <p:slideViewPr>
    <p:cSldViewPr snapToGrid="0">
      <p:cViewPr varScale="1">
        <p:scale>
          <a:sx n="63" d="100"/>
          <a:sy n="63" d="100"/>
        </p:scale>
        <p:origin x="-13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1890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B82D2B-4194-414A-8944-2697E22A9174}" type="datetimeFigureOut">
              <a:rPr lang="en-US" smtClean="0"/>
              <a:pPr/>
              <a:t>9/28/2013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6E07-2FDD-4DBB-81B8-2EF575FB9D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303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183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59" y="4416108"/>
            <a:ext cx="5607684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l" defTabSz="931670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183" y="8830627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670">
              <a:defRPr sz="1200" smtClean="0"/>
            </a:lvl1pPr>
          </a:lstStyle>
          <a:p>
            <a:pPr>
              <a:defRPr/>
            </a:pPr>
            <a:fld id="{F847D127-D51C-4188-9A50-71C8B1289D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introduction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47D127-D51C-4188-9A50-71C8B1289DC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6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SolarProbePlusBannerTemplat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2850776" y="5401876"/>
            <a:ext cx="5832182" cy="1083784"/>
          </a:xfrm>
        </p:spPr>
        <p:txBody>
          <a:bodyPr/>
          <a:lstStyle>
            <a:lvl1pPr marL="0" indent="0" algn="ctr">
              <a:spcAft>
                <a:spcPct val="0"/>
              </a:spcAft>
              <a:buFont typeface="Wingdings" pitchFamily="2" charset="2"/>
              <a:buNone/>
              <a:defRPr sz="2800" i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 bwMode="black">
          <a:xfrm>
            <a:off x="2853095" y="3795913"/>
            <a:ext cx="5862638" cy="1248280"/>
          </a:xfrm>
        </p:spPr>
        <p:txBody>
          <a:bodyPr/>
          <a:lstStyle>
            <a:lvl1pPr algn="ctr">
              <a:lnSpc>
                <a:spcPts val="48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ISISlogo-002-C.png"/>
          <p:cNvPicPr>
            <a:picLocks noChangeAspect="1"/>
          </p:cNvPicPr>
          <p:nvPr userDrawn="1"/>
        </p:nvPicPr>
        <p:blipFill>
          <a:blip r:embed="rId3" cstate="print"/>
          <a:srcRect l="6017" r="3871"/>
          <a:stretch>
            <a:fillRect/>
          </a:stretch>
        </p:blipFill>
        <p:spPr>
          <a:xfrm>
            <a:off x="407255" y="2566467"/>
            <a:ext cx="2317032" cy="427268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336765"/>
            <a:ext cx="9144000" cy="41658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Integrated Science Investigation of the Sun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223149"/>
            <a:ext cx="568036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951568" y="862284"/>
            <a:ext cx="3660105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A NASA Mission</a:t>
            </a:r>
            <a:r>
              <a:rPr lang="en-US" i="1" baseline="0" dirty="0" smtClean="0">
                <a:solidFill>
                  <a:schemeClr val="bg1"/>
                </a:solidFill>
                <a:effectLst>
                  <a:outerShdw blurRad="1270000" dist="38100" dir="21540000" sx="200000" sy="200000" algn="tl" rotWithShape="0">
                    <a:srgbClr val="000000">
                      <a:alpha val="0"/>
                    </a:srgbClr>
                  </a:outerShdw>
                </a:effectLst>
                <a:latin typeface="Arial"/>
                <a:cs typeface="Arial"/>
              </a:rPr>
              <a:t> to Touch the Sun</a:t>
            </a:r>
            <a:endParaRPr lang="en-US" i="1" dirty="0">
              <a:solidFill>
                <a:schemeClr val="bg1"/>
              </a:solidFill>
              <a:effectLst>
                <a:outerShdw blurRad="1270000" dist="38100" dir="21540000" sx="200000" sy="200000" algn="tl" rotWithShape="0">
                  <a:srgbClr val="000000">
                    <a:alpha val="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2242457" y="2630904"/>
            <a:ext cx="6901542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40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Preliminary Design Review</a:t>
            </a:r>
          </a:p>
          <a:p>
            <a:pPr>
              <a:lnSpc>
                <a:spcPts val="2400"/>
              </a:lnSpc>
            </a:pPr>
            <a:endParaRPr lang="en-US" sz="3200" b="1" i="0" cap="none" spc="0" baseline="0" dirty="0" smtClean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05 – 06 NOV 2013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" y="1738248"/>
            <a:ext cx="91440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lnSpc>
                <a:spcPts val="2400"/>
              </a:lnSpc>
            </a:pPr>
            <a:r>
              <a:rPr lang="en-US" sz="3200" b="1" i="0" cap="none" spc="0" baseline="0" dirty="0" smtClean="0">
                <a:ln w="11430"/>
                <a:solidFill>
                  <a:srgbClr val="FFDC6D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Energetic Particles</a:t>
            </a:r>
            <a:endParaRPr lang="en-US" sz="3200" b="1" i="0" cap="none" spc="0" dirty="0">
              <a:ln w="11430"/>
              <a:solidFill>
                <a:srgbClr val="FFDC6D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132114"/>
            <a:ext cx="8426450" cy="5238524"/>
          </a:xfrm>
        </p:spPr>
        <p:txBody>
          <a:bodyPr/>
          <a:lstStyle>
            <a:lvl1pPr>
              <a:lnSpc>
                <a:spcPct val="95000"/>
              </a:lnSpc>
              <a:spcAft>
                <a:spcPts val="300"/>
              </a:spcAft>
              <a:defRPr sz="2400"/>
            </a:lvl1pPr>
            <a:lvl2pPr marL="463550" indent="-234950">
              <a:lnSpc>
                <a:spcPct val="95000"/>
              </a:lnSpc>
              <a:spcAft>
                <a:spcPts val="300"/>
              </a:spcAft>
              <a:buClrTx/>
              <a:buSzPct val="115000"/>
              <a:buFont typeface="Wingdings" charset="2"/>
              <a:buChar char="§"/>
              <a:defRPr sz="2200"/>
            </a:lvl2pPr>
            <a:lvl3pPr>
              <a:lnSpc>
                <a:spcPct val="95000"/>
              </a:lnSpc>
              <a:spcAft>
                <a:spcPts val="300"/>
              </a:spcAft>
              <a:defRPr sz="1800"/>
            </a:lvl3pPr>
            <a:lvl4pPr>
              <a:lnSpc>
                <a:spcPct val="95000"/>
              </a:lnSpc>
              <a:spcAft>
                <a:spcPts val="300"/>
              </a:spcAft>
              <a:defRPr sz="1600"/>
            </a:lvl4pPr>
            <a:lvl5pPr>
              <a:lnSpc>
                <a:spcPct val="95000"/>
              </a:lnSpc>
              <a:spcAft>
                <a:spcPts val="300"/>
              </a:spcAft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98709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200"/>
            </a:lvl2pPr>
            <a:lvl3pPr>
              <a:spcAft>
                <a:spcPts val="0"/>
              </a:spcAft>
              <a:defRPr sz="2000"/>
            </a:lvl3pPr>
            <a:lvl4pPr>
              <a:spcAft>
                <a:spcPts val="0"/>
              </a:spcAft>
              <a:defRPr sz="18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2"/>
          </p:nvPr>
        </p:nvSpPr>
        <p:spPr>
          <a:xfrm>
            <a:off x="4582584" y="1206393"/>
            <a:ext cx="4137025" cy="5286615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  <a:lvl2pPr marL="463550" indent="-234950">
              <a:spcAft>
                <a:spcPts val="0"/>
              </a:spcAft>
              <a:buClrTx/>
              <a:buFont typeface="Wingdings" charset="2"/>
              <a:buChar char="§"/>
              <a:defRPr sz="2000"/>
            </a:lvl2pPr>
            <a:lvl3pPr>
              <a:spcAft>
                <a:spcPts val="0"/>
              </a:spcAft>
              <a:defRPr sz="1800"/>
            </a:lvl3pPr>
            <a:lvl4pPr>
              <a:spcAft>
                <a:spcPts val="0"/>
              </a:spcAft>
              <a:defRPr sz="1600"/>
            </a:lvl4pPr>
            <a:lvl5pPr>
              <a:spcAft>
                <a:spcPts val="0"/>
              </a:spcAft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t="39458" b="50794"/>
          <a:stretch>
            <a:fillRect/>
          </a:stretch>
        </p:blipFill>
        <p:spPr>
          <a:xfrm>
            <a:off x="0" y="130628"/>
            <a:ext cx="9144000" cy="791456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1167973"/>
            <a:ext cx="8426450" cy="5202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gray">
          <a:xfrm flipV="1">
            <a:off x="304800" y="6593649"/>
            <a:ext cx="8501104" cy="0"/>
          </a:xfrm>
          <a:prstGeom prst="line">
            <a:avLst/>
          </a:prstGeom>
          <a:noFill/>
          <a:ln w="38100">
            <a:solidFill>
              <a:srgbClr val="01255B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9607138" y="843148"/>
            <a:ext cx="914400" cy="914400"/>
          </a:xfrm>
          <a:prstGeom prst="line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83879" y="185100"/>
            <a:ext cx="7199939" cy="675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22" name="Picture 21" descr="ISISlogo-002-C.png"/>
          <p:cNvPicPr>
            <a:picLocks noChangeAspect="1"/>
          </p:cNvPicPr>
          <p:nvPr userDrawn="1"/>
        </p:nvPicPr>
        <p:blipFill>
          <a:blip r:embed="rId8" cstate="print"/>
          <a:srcRect l="10039" t="1937" r="9771" b="2194"/>
          <a:stretch>
            <a:fillRect/>
          </a:stretch>
        </p:blipFill>
        <p:spPr>
          <a:xfrm>
            <a:off x="30736" y="15368"/>
            <a:ext cx="545566" cy="1083832"/>
          </a:xfrm>
          <a:prstGeom prst="rect">
            <a:avLst/>
          </a:prstGeom>
        </p:spPr>
      </p:pic>
      <p:pic>
        <p:nvPicPr>
          <p:cNvPr id="24" name="Picture 23" descr="BlueSolarProbePlusBannerTemplate.jpg"/>
          <p:cNvPicPr>
            <a:picLocks noChangeAspect="1"/>
          </p:cNvPicPr>
          <p:nvPr userDrawn="1"/>
        </p:nvPicPr>
        <p:blipFill>
          <a:blip r:embed="rId6" cstate="print"/>
          <a:srcRect l="61611" b="71746"/>
          <a:stretch>
            <a:fillRect/>
          </a:stretch>
        </p:blipFill>
        <p:spPr>
          <a:xfrm>
            <a:off x="7942550" y="202410"/>
            <a:ext cx="1183808" cy="65344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45291" y="628630"/>
            <a:ext cx="1213820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ts val="7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00" b="1" dirty="0" smtClean="0">
                <a:solidFill>
                  <a:schemeClr val="bg1"/>
                </a:solidFill>
                <a:latin typeface="Arial"/>
                <a:cs typeface="Arial"/>
              </a:rPr>
              <a:t>Solar Probe Plus</a:t>
            </a:r>
          </a:p>
          <a:p>
            <a:pPr algn="r">
              <a:lnSpc>
                <a:spcPts val="700"/>
              </a:lnSpc>
            </a:pPr>
            <a:r>
              <a:rPr lang="en-US" sz="500" b="1" i="1" dirty="0" smtClean="0">
                <a:solidFill>
                  <a:schemeClr val="bg1"/>
                </a:solidFill>
                <a:latin typeface="Arial"/>
                <a:cs typeface="Arial"/>
              </a:rPr>
              <a:t>A NASA Mission</a:t>
            </a:r>
            <a:r>
              <a:rPr lang="en-US" sz="500" b="1" i="1" baseline="0" dirty="0" smtClean="0">
                <a:solidFill>
                  <a:schemeClr val="bg1"/>
                </a:solidFill>
                <a:latin typeface="Arial"/>
                <a:cs typeface="Arial"/>
              </a:rPr>
              <a:t> to Touch the Sun</a:t>
            </a:r>
            <a:endParaRPr lang="en-US" sz="500" b="1" i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9" name="TextBox 28"/>
          <p:cNvSpPr txBox="1"/>
          <p:nvPr userDrawn="1"/>
        </p:nvSpPr>
        <p:spPr>
          <a:xfrm>
            <a:off x="315045" y="6608269"/>
            <a:ext cx="9989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2D0F559F-C369-4EF5-8FAC-43A9680FDB1E}" type="slidenum">
              <a:rPr lang="en-US" sz="1000" smtClean="0"/>
              <a:pPr algn="l"/>
              <a:t>‹#›</a:t>
            </a:fld>
            <a:endParaRPr lang="en-US" sz="1000" dirty="0"/>
          </a:p>
        </p:txBody>
      </p:sp>
      <p:sp>
        <p:nvSpPr>
          <p:cNvPr id="30" name="TextBox 29"/>
          <p:cNvSpPr txBox="1"/>
          <p:nvPr userDrawn="1"/>
        </p:nvSpPr>
        <p:spPr>
          <a:xfrm>
            <a:off x="7271657" y="6606989"/>
            <a:ext cx="15342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05 - 06 NOV 2013</a:t>
            </a:r>
            <a:endParaRPr lang="en-US" sz="1000" dirty="0"/>
          </a:p>
        </p:txBody>
      </p:sp>
      <p:sp>
        <p:nvSpPr>
          <p:cNvPr id="32" name="TextBox 31"/>
          <p:cNvSpPr txBox="1"/>
          <p:nvPr userDrawn="1"/>
        </p:nvSpPr>
        <p:spPr>
          <a:xfrm>
            <a:off x="2297527" y="6605709"/>
            <a:ext cx="4579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ISIS PDR – 18 – </a:t>
            </a:r>
            <a:r>
              <a:rPr lang="en-US" sz="1000" baseline="0" dirty="0" smtClean="0"/>
              <a:t> EMI / EMC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4" r:id="rId3"/>
    <p:sldLayoutId id="2147483666" r:id="rId4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27013" indent="-227013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400" b="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49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200" b="0">
          <a:solidFill>
            <a:schemeClr val="tx1"/>
          </a:solidFill>
          <a:latin typeface="+mn-lt"/>
        </a:defRPr>
      </a:lvl2pPr>
      <a:lvl3pPr marL="798513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800" b="0">
          <a:solidFill>
            <a:schemeClr val="tx1"/>
          </a:solidFill>
          <a:latin typeface="+mn-lt"/>
        </a:defRPr>
      </a:lvl3pPr>
      <a:lvl4pPr marL="1144588" indent="-230188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600" b="0">
          <a:solidFill>
            <a:schemeClr val="tx1"/>
          </a:solidFill>
          <a:latin typeface="+mn-lt"/>
        </a:defRPr>
      </a:lvl4pPr>
      <a:lvl5pPr marL="1482725" indent="-22225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14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85000"/>
        </a:lnSpc>
        <a:spcBef>
          <a:spcPct val="0"/>
        </a:spcBef>
        <a:spcAft>
          <a:spcPct val="2500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Reid Gurnee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EMI / EMC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Power supplies crystal controlled to a frequency window centered at n*50 kHz with n&gt;=3 and 500 ppm wide over all operating conditions and time.</a:t>
            </a:r>
          </a:p>
          <a:p>
            <a:pPr lvl="1"/>
            <a:r>
              <a:rPr lang="en-US" sz="2000" dirty="0" smtClean="0"/>
              <a:t>The LVPS is synchronized to 200kHz provided by the digital boards.</a:t>
            </a:r>
          </a:p>
          <a:p>
            <a:pPr lvl="1"/>
            <a:r>
              <a:rPr lang="en-US" sz="2000" dirty="0" smtClean="0"/>
              <a:t>EPI-Hi has 60MHz oscillator and EPI-Lo has 40MHz oscillator.  Both evenly divide to 200kHz. </a:t>
            </a:r>
            <a:r>
              <a:rPr lang="en-US" sz="2000" dirty="0" smtClean="0">
                <a:solidFill>
                  <a:srgbClr val="FF0000"/>
                </a:solidFill>
              </a:rPr>
              <a:t>(crystal specifications?)</a:t>
            </a:r>
          </a:p>
          <a:p>
            <a:r>
              <a:rPr lang="en-US" sz="2000" dirty="0" smtClean="0"/>
              <a:t>Transformers and big inductors are placed as far from Box walls as possible.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Show this / mention it in power supply slides</a:t>
            </a:r>
          </a:p>
          <a:p>
            <a:r>
              <a:rPr lang="en-US" sz="2000" dirty="0" smtClean="0"/>
              <a:t>Stable currents to minimize changes in Magnetic Emissions</a:t>
            </a:r>
          </a:p>
          <a:p>
            <a:r>
              <a:rPr lang="en-US" sz="2000" dirty="0" smtClean="0"/>
              <a:t>Control all current paths inside your box to minimize loop area.  Cannot use a solid return plane if a trace is the source.  Any circuit over 100 milliamps AC or 1 amp DC will be analyzed</a:t>
            </a:r>
          </a:p>
          <a:p>
            <a:r>
              <a:rPr lang="en-US" sz="2000" dirty="0" smtClean="0"/>
              <a:t>All Cables outside the metal box must be twisted shielded with 360deg shields terminated to the Box with less than 20 </a:t>
            </a:r>
            <a:r>
              <a:rPr lang="en-US" sz="2000" dirty="0" err="1" smtClean="0"/>
              <a:t>mOhms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smtClean="0"/>
              <a:t>EPI-Lo has no external cables.  </a:t>
            </a:r>
            <a:r>
              <a:rPr lang="en-US" sz="2000" dirty="0" smtClean="0">
                <a:solidFill>
                  <a:srgbClr val="FF0000"/>
                </a:solidFill>
              </a:rPr>
              <a:t>EPI-Hi ???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EMC Design Considerations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830747"/>
            <a:ext cx="7923297" cy="2585323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 will add to these slides to show how we plan to meet these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326711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>
                <a:ea typeface="ＭＳ Ｐゴシック" charset="-128"/>
              </a:rPr>
              <a:t>EMI </a:t>
            </a:r>
            <a:r>
              <a:rPr lang="en-US" sz="1800" dirty="0" err="1">
                <a:ea typeface="ＭＳ Ｐゴシック" charset="-128"/>
              </a:rPr>
              <a:t>Backshells</a:t>
            </a:r>
            <a:r>
              <a:rPr lang="en-US" sz="1800" dirty="0">
                <a:ea typeface="ＭＳ Ｐゴシック" charset="-128"/>
              </a:rPr>
              <a:t> not required by EME but shield must cover connector fully</a:t>
            </a:r>
          </a:p>
          <a:p>
            <a:pPr lvl="1"/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I thought we had EMI </a:t>
            </a:r>
            <a:r>
              <a:rPr lang="en-US" sz="1600" dirty="0" err="1">
                <a:solidFill>
                  <a:srgbClr val="FF0000"/>
                </a:solidFill>
                <a:ea typeface="ＭＳ Ｐゴシック" charset="-128"/>
              </a:rPr>
              <a:t>backshells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 on all S/C connections???</a:t>
            </a:r>
          </a:p>
          <a:p>
            <a:r>
              <a:rPr lang="en-US" sz="1800" dirty="0">
                <a:ea typeface="ＭＳ Ｐゴシック" charset="-128"/>
              </a:rPr>
              <a:t>Connector shell to Box resistance before mated &lt; 5 </a:t>
            </a:r>
            <a:r>
              <a:rPr lang="en-US" sz="1800" dirty="0" err="1">
                <a:ea typeface="ＭＳ Ｐゴシック" charset="-128"/>
              </a:rPr>
              <a:t>mOhms</a:t>
            </a:r>
            <a:endParaRPr lang="en-US" sz="1800" dirty="0">
              <a:ea typeface="ＭＳ Ｐゴシック" charset="-128"/>
            </a:endParaRPr>
          </a:p>
          <a:p>
            <a:r>
              <a:rPr lang="en-US" sz="1800" dirty="0">
                <a:ea typeface="ＭＳ Ｐゴシック" charset="-128"/>
              </a:rPr>
              <a:t>Any cable outside the spacecraft body attached to a device must have either 13 mils shielding or DDD first circuit protection</a:t>
            </a:r>
          </a:p>
          <a:p>
            <a:pPr lvl="1"/>
            <a:r>
              <a:rPr lang="en-US" sz="1600" dirty="0">
                <a:ea typeface="ＭＳ Ｐゴシック" charset="-128"/>
              </a:rPr>
              <a:t>EPI-Lo has no external cables.  </a:t>
            </a:r>
            <a:r>
              <a:rPr lang="en-US" sz="1600" dirty="0">
                <a:solidFill>
                  <a:srgbClr val="FF0000"/>
                </a:solidFill>
                <a:ea typeface="ＭＳ Ｐゴシック" charset="-128"/>
              </a:rPr>
              <a:t>EPI-Hi </a:t>
            </a:r>
            <a:r>
              <a:rPr lang="en-US" sz="1600" dirty="0" smtClean="0">
                <a:solidFill>
                  <a:srgbClr val="FF0000"/>
                </a:solidFill>
                <a:ea typeface="ＭＳ Ｐゴシック" charset="-128"/>
              </a:rPr>
              <a:t>???  Are S/C cables going to be shielded, or do we depend on LVDS chips to make this ok?</a:t>
            </a:r>
            <a:endParaRPr lang="en-US" sz="1600" dirty="0">
              <a:ea typeface="ＭＳ Ｐゴシック" charset="-128"/>
            </a:endParaRPr>
          </a:p>
          <a:p>
            <a:r>
              <a:rPr lang="en-US" sz="1800" dirty="0">
                <a:ea typeface="ＭＳ Ｐゴシック" charset="-128"/>
              </a:rPr>
              <a:t>All use of Magnetic Materials (Nickel, 400 Series CRSS, </a:t>
            </a:r>
            <a:r>
              <a:rPr lang="en-US" sz="1800" dirty="0" err="1">
                <a:ea typeface="ＭＳ Ｐゴシック" charset="-128"/>
              </a:rPr>
              <a:t>etc</a:t>
            </a:r>
            <a:r>
              <a:rPr lang="en-US" sz="1800" dirty="0">
                <a:ea typeface="ＭＳ Ｐゴシック" charset="-128"/>
              </a:rPr>
              <a:t>) must be identified and approved by the project.  High Phosphor Nickel coating is allowed because it is not magnetic.</a:t>
            </a:r>
          </a:p>
          <a:p>
            <a:pPr lvl="1"/>
            <a:r>
              <a:rPr lang="en-US" sz="1600" dirty="0">
                <a:ea typeface="ＭＳ Ｐゴシック" charset="-128"/>
              </a:rPr>
              <a:t>EPI-Lo has Nickel grids.  Working with project to develop magnetic mitigation plan</a:t>
            </a:r>
            <a:r>
              <a:rPr lang="en-US" sz="1600" dirty="0" smtClean="0">
                <a:ea typeface="ＭＳ Ｐゴシック" charset="-128"/>
              </a:rPr>
              <a:t>.  </a:t>
            </a:r>
            <a:r>
              <a:rPr lang="en-US" sz="1600" dirty="0" smtClean="0">
                <a:solidFill>
                  <a:srgbClr val="FF0000"/>
                </a:solidFill>
                <a:ea typeface="ＭＳ Ｐゴシック" charset="-128"/>
              </a:rPr>
              <a:t>EPI-Hi?</a:t>
            </a:r>
            <a:endParaRPr lang="en-US" sz="1600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Design Considerations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62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Primary power supplies isolated by &gt;1 M</a:t>
            </a:r>
            <a:r>
              <a:rPr lang="el-GR" dirty="0">
                <a:ea typeface="ＭＳ Ｐゴシック" charset="-128"/>
                <a:cs typeface="Arial" charset="0"/>
              </a:rPr>
              <a:t>Ω</a:t>
            </a:r>
            <a:r>
              <a:rPr lang="en-US" dirty="0">
                <a:ea typeface="ＭＳ Ｐゴシック" charset="-128"/>
              </a:rPr>
              <a:t>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Secondary </a:t>
            </a:r>
            <a:r>
              <a:rPr lang="en-US" dirty="0">
                <a:ea typeface="ＭＳ Ｐゴシック" charset="-128"/>
              </a:rPr>
              <a:t>power supply returns tied to chassis with &lt;2.5 m</a:t>
            </a:r>
            <a:r>
              <a:rPr lang="el-GR" dirty="0">
                <a:ea typeface="ＭＳ Ｐゴシック" charset="-128"/>
                <a:cs typeface="Arial" charset="0"/>
              </a:rPr>
              <a:t>Ω</a:t>
            </a:r>
            <a:r>
              <a:rPr lang="en-US" dirty="0">
                <a:ea typeface="ＭＳ Ｐゴシック" charset="-128"/>
              </a:rPr>
              <a:t> in only the Box using the power.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Grounding </a:t>
            </a:r>
            <a:r>
              <a:rPr lang="en-US" dirty="0">
                <a:ea typeface="ＭＳ Ｐゴシック" charset="-128"/>
              </a:rPr>
              <a:t>Diagrams will show all chassis grounds, primary and secondary power feeds and returns, shields, and signals with returns</a:t>
            </a:r>
          </a:p>
          <a:p>
            <a:r>
              <a:rPr lang="en-US" dirty="0">
                <a:ea typeface="ＭＳ Ｐゴシック" charset="-128"/>
              </a:rPr>
              <a:t>ID all connector pins with first circuits</a:t>
            </a:r>
          </a:p>
          <a:p>
            <a:r>
              <a:rPr lang="en-US" dirty="0">
                <a:ea typeface="ＭＳ Ｐゴシック" charset="-128"/>
              </a:rPr>
              <a:t>Connectors unused in flight shall have a conductive cover with less that 10 </a:t>
            </a:r>
            <a:r>
              <a:rPr lang="en-US" dirty="0" err="1">
                <a:ea typeface="ＭＳ Ｐゴシック" charset="-128"/>
              </a:rPr>
              <a:t>m</a:t>
            </a:r>
            <a:r>
              <a:rPr lang="en-US" dirty="0" err="1">
                <a:latin typeface="Symbol" pitchFamily="18" charset="2"/>
                <a:ea typeface="ＭＳ Ｐゴシック" charset="-128"/>
              </a:rPr>
              <a:t>W</a:t>
            </a:r>
            <a:r>
              <a:rPr lang="en-US" dirty="0">
                <a:ea typeface="ＭＳ Ｐゴシック" charset="-128"/>
              </a:rPr>
              <a:t> from cover to Box chassis </a:t>
            </a:r>
          </a:p>
          <a:p>
            <a:r>
              <a:rPr lang="en-US" dirty="0">
                <a:ea typeface="ＭＳ Ｐゴシック" charset="-128"/>
              </a:rPr>
              <a:t>“Conductive” Box </a:t>
            </a:r>
            <a:r>
              <a:rPr lang="en-US" dirty="0" smtClean="0">
                <a:ea typeface="ＭＳ Ｐゴシック" charset="-128"/>
              </a:rPr>
              <a:t>exterior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Exterior will be MLI,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and XXX white conductive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paint, talk to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</a:rPr>
              <a:t>shawn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about other surfaces like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-128"/>
              </a:rPr>
              <a:t>kapton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 tape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  <a:p>
            <a:r>
              <a:rPr lang="en-US" dirty="0">
                <a:ea typeface="ＭＳ Ｐゴシック" charset="-128"/>
              </a:rPr>
              <a:t>Box design must be at least tongue and groove.  EMI gaskets on flat joints is acceptable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Talk to Carl, he said this was not needed.  Use copper tape?  EPI-Hi???</a:t>
            </a:r>
            <a:endParaRPr lang="en-US" dirty="0">
              <a:solidFill>
                <a:srgbClr val="FF0000"/>
              </a:solidFill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EMC Grounding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759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Early Testing (Breadboard, Card level, Engineering Model (EM)) can identify a problem when it can still be fixed without major schedule slip.</a:t>
            </a:r>
          </a:p>
          <a:p>
            <a:pPr>
              <a:buFontTx/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None/>
            </a:pPr>
            <a:r>
              <a:rPr lang="en-US" sz="2000" u="sng" dirty="0">
                <a:ea typeface="ＭＳ Ｐゴシック" charset="-128"/>
              </a:rPr>
              <a:t>Doing conducted emissions  (CE) can find most issues</a:t>
            </a:r>
            <a:r>
              <a:rPr lang="en-US" sz="2000" u="sng" dirty="0" smtClean="0">
                <a:ea typeface="ＭＳ Ｐゴシック" charset="-128"/>
              </a:rPr>
              <a:t>.</a:t>
            </a:r>
          </a:p>
          <a:p>
            <a:pPr>
              <a:buNone/>
            </a:pPr>
            <a:endParaRPr lang="en-US" sz="2000" u="sng" dirty="0" smtClean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u="sng" dirty="0" smtClean="0">
                <a:ea typeface="ＭＳ Ｐゴシック" charset="-128"/>
              </a:rPr>
              <a:t>Initial CE test on LVPS will occur in Q1 2013.  EPI-Hi and EPI-Lo will test EM units for CE in Q3 2013.</a:t>
            </a:r>
            <a:endParaRPr lang="en-US" sz="2000" u="sng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endParaRPr lang="en-US" sz="2000" dirty="0">
              <a:ea typeface="ＭＳ Ｐゴシック" charset="-128"/>
            </a:endParaRP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Required Tests:			Bonding &amp; Isolation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Emissions:		CE-01, CE-02, CE-07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Conducted Susceptibility:	</a:t>
            </a:r>
            <a:r>
              <a:rPr lang="en-US" sz="2000" dirty="0" smtClean="0">
                <a:ea typeface="ＭＳ Ｐゴシック" charset="-128"/>
              </a:rPr>
              <a:t>              	CS-01</a:t>
            </a:r>
            <a:r>
              <a:rPr lang="en-US" sz="2000" dirty="0">
                <a:ea typeface="ＭＳ Ｐゴシック" charset="-128"/>
              </a:rPr>
              <a:t>, CS-02, CS-06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Emissions:		RE-01, RE-02, Mag Sniff</a:t>
            </a:r>
          </a:p>
          <a:p>
            <a:pPr>
              <a:buFontTx/>
              <a:buNone/>
            </a:pPr>
            <a:r>
              <a:rPr lang="en-US" sz="2000" dirty="0">
                <a:ea typeface="ＭＳ Ｐゴシック" charset="-128"/>
              </a:rPr>
              <a:t>Radiated Susceptibility:		RS-03, ESD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EMC Testing</a:t>
            </a:r>
          </a:p>
        </p:txBody>
      </p:sp>
    </p:spTree>
    <p:extLst>
      <p:ext uri="{BB962C8B-B14F-4D97-AF65-F5344CB8AC3E}">
        <p14:creationId xmlns:p14="http://schemas.microsoft.com/office/powerpoint/2010/main" val="266114240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heritage supply that meets MMS requirements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LVPS CE predicted performance</a:t>
            </a:r>
            <a:endParaRPr lang="en-US" dirty="0"/>
          </a:p>
        </p:txBody>
      </p:sp>
      <p:pic>
        <p:nvPicPr>
          <p:cNvPr id="1026" name="Picture 2" descr="C:\MyStuff\Solar Probe\Engineering\system engineering\Meetings\PDR\New_CE0103_Comm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5754"/>
          <a:stretch/>
        </p:blipFill>
        <p:spPr bwMode="auto">
          <a:xfrm>
            <a:off x="0" y="2017140"/>
            <a:ext cx="4510007" cy="371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MyStuff\Solar Probe\Engineering\system engineering\Meetings\PDR\New_CE0103_DiffMod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33"/>
          <a:stretch/>
        </p:blipFill>
        <p:spPr bwMode="auto">
          <a:xfrm>
            <a:off x="4340010" y="2037904"/>
            <a:ext cx="4649008" cy="374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603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180618"/>
            <a:ext cx="7706446" cy="668468"/>
          </a:xfrm>
        </p:spPr>
        <p:txBody>
          <a:bodyPr/>
          <a:lstStyle/>
          <a:p>
            <a:r>
              <a:rPr lang="en-US" dirty="0" smtClean="0"/>
              <a:t>Original Outline – do not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EMI/EMC requirements and specifications as well as descriptions of design mitigations to meet these requirements</a:t>
            </a:r>
          </a:p>
          <a:p>
            <a:r>
              <a:rPr lang="en-US" dirty="0" smtClean="0"/>
              <a:t>Include the deep dielectric discharge mitigation approach</a:t>
            </a:r>
          </a:p>
          <a:p>
            <a:r>
              <a:rPr lang="en-US" dirty="0" smtClean="0"/>
              <a:t>Testing to be performed to verify compliance and when the testing will take place</a:t>
            </a:r>
          </a:p>
          <a:p>
            <a:pPr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60567337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id Phase B Status - ISIS - DRAFT 1">
  <a:themeElements>
    <a:clrScheme name="Heritage Blu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eritage 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572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Heritage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eritage Blue 13">
        <a:dk1>
          <a:srgbClr val="333300"/>
        </a:dk1>
        <a:lt1>
          <a:srgbClr val="FFFFFF"/>
        </a:lt1>
        <a:dk2>
          <a:srgbClr val="990000"/>
        </a:dk2>
        <a:lt2>
          <a:srgbClr val="996633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4">
        <a:dk1>
          <a:srgbClr val="333300"/>
        </a:dk1>
        <a:lt1>
          <a:srgbClr val="FFFFFF"/>
        </a:lt1>
        <a:dk2>
          <a:srgbClr val="990000"/>
        </a:dk2>
        <a:lt2>
          <a:srgbClr val="846F58"/>
        </a:lt2>
        <a:accent1>
          <a:srgbClr val="C8BBAC"/>
        </a:accent1>
        <a:accent2>
          <a:srgbClr val="336699"/>
        </a:accent2>
        <a:accent3>
          <a:srgbClr val="FFFFFF"/>
        </a:accent3>
        <a:accent4>
          <a:srgbClr val="2A2A00"/>
        </a:accent4>
        <a:accent5>
          <a:srgbClr val="E0DAD2"/>
        </a:accent5>
        <a:accent6>
          <a:srgbClr val="2D5C8A"/>
        </a:accent6>
        <a:hlink>
          <a:srgbClr val="6699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5">
        <a:dk1>
          <a:srgbClr val="000000"/>
        </a:dk1>
        <a:lt1>
          <a:srgbClr val="FFFFFF"/>
        </a:lt1>
        <a:dk2>
          <a:srgbClr val="002850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0285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eritage Blue 16">
        <a:dk1>
          <a:srgbClr val="000000"/>
        </a:dk1>
        <a:lt1>
          <a:srgbClr val="FFFFFF"/>
        </a:lt1>
        <a:dk2>
          <a:srgbClr val="01255B"/>
        </a:dk2>
        <a:lt2>
          <a:srgbClr val="846F58"/>
        </a:lt2>
        <a:accent1>
          <a:srgbClr val="C8BBAC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E0DAD2"/>
        </a:accent5>
        <a:accent6>
          <a:srgbClr val="B9B9E7"/>
        </a:accent6>
        <a:hlink>
          <a:srgbClr val="006699"/>
        </a:hlink>
        <a:folHlink>
          <a:srgbClr val="0125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Mid Phase B Status - ISIS - DRAFT 1</Template>
  <TotalTime>1407</TotalTime>
  <Words>580</Words>
  <Application>Microsoft Office PowerPoint</Application>
  <PresentationFormat>On-screen Show (4:3)</PresentationFormat>
  <Paragraphs>52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Mid Phase B Status - ISIS - DRAFT 1</vt:lpstr>
      <vt:lpstr>EMI / EMC</vt:lpstr>
      <vt:lpstr>EMC Design Considerations </vt:lpstr>
      <vt:lpstr>EMC Design Considerations </vt:lpstr>
      <vt:lpstr>EMC Grounding</vt:lpstr>
      <vt:lpstr>EMC Testing</vt:lpstr>
      <vt:lpstr>LVPS CE predicted performance</vt:lpstr>
      <vt:lpstr>Original Outline – do not present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Science Investigation of the Sun (ISIS) – Energetic Particles</dc:title>
  <dc:creator>sweidner</dc:creator>
  <cp:lastModifiedBy>Reid Gurnee</cp:lastModifiedBy>
  <cp:revision>73</cp:revision>
  <cp:lastPrinted>2012-05-09T16:55:26Z</cp:lastPrinted>
  <dcterms:created xsi:type="dcterms:W3CDTF">2013-01-28T12:52:32Z</dcterms:created>
  <dcterms:modified xsi:type="dcterms:W3CDTF">2013-09-28T23:19:18Z</dcterms:modified>
</cp:coreProperties>
</file>