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2" r:id="rId2"/>
    <p:sldId id="283" r:id="rId3"/>
    <p:sldId id="296" r:id="rId4"/>
    <p:sldId id="297" r:id="rId5"/>
    <p:sldId id="298" r:id="rId6"/>
    <p:sldId id="279" r:id="rId7"/>
    <p:sldId id="258" r:id="rId8"/>
    <p:sldId id="259" r:id="rId9"/>
    <p:sldId id="265" r:id="rId10"/>
    <p:sldId id="290" r:id="rId11"/>
    <p:sldId id="291" r:id="rId12"/>
    <p:sldId id="293" r:id="rId13"/>
    <p:sldId id="294" r:id="rId14"/>
    <p:sldId id="295" r:id="rId15"/>
    <p:sldId id="292" r:id="rId16"/>
    <p:sldId id="281"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181E48"/>
    <a:srgbClr val="FF8989"/>
    <a:srgbClr val="E6EF8D"/>
    <a:srgbClr val="FF0000"/>
    <a:srgbClr val="339933"/>
    <a:srgbClr val="00CC00"/>
    <a:srgbClr val="FF3300"/>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1" autoAdjust="0"/>
    <p:restoredTop sz="89356" autoAdjust="0"/>
  </p:normalViewPr>
  <p:slideViewPr>
    <p:cSldViewPr>
      <p:cViewPr varScale="1">
        <p:scale>
          <a:sx n="74" d="100"/>
          <a:sy n="74" d="100"/>
        </p:scale>
        <p:origin x="-1147" y="-77"/>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3143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43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43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3143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0CA512C2-EBD0-409E-8B86-7E42428C1FF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905BAA3-5E08-4EBF-96FA-9B6D8AD617CD}" type="slidenum">
              <a:rPr lang="en-US" smtClean="0">
                <a:latin typeface="Times New Roman" charset="0"/>
              </a:rPr>
              <a:pPr/>
              <a:t>7</a:t>
            </a:fld>
            <a:endParaRPr lang="en-US" dirty="0" smtClean="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6E6433B-E98B-423B-BE19-A9CC9275FF2B}" type="slidenum">
              <a:rPr lang="en-US" smtClean="0">
                <a:latin typeface="Times New Roman" charset="0"/>
              </a:rPr>
              <a:pPr/>
              <a:t>8</a:t>
            </a:fld>
            <a:endParaRPr lang="en-US" dirty="0" smtClean="0">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A512C2-EBD0-409E-8B86-7E42428C1FF7}"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p:nvPicPr>
        <p:blipFill>
          <a:blip r:embed="rId2" cstate="print"/>
          <a:stretch>
            <a:fillRect/>
          </a:stretch>
        </p:blipFill>
        <p:spPr>
          <a:xfrm>
            <a:off x="0" y="-1"/>
            <a:ext cx="9144000" cy="6858001"/>
          </a:xfrm>
          <a:prstGeom prst="rect">
            <a:avLst/>
          </a:prstGeom>
        </p:spPr>
      </p:pic>
      <p:pic>
        <p:nvPicPr>
          <p:cNvPr id="13" name="Picture 12" descr="ISISlogo-002-C.png"/>
          <p:cNvPicPr>
            <a:picLocks noChangeAspect="1"/>
          </p:cNvPicPr>
          <p:nvPr userDrawn="1"/>
        </p:nvPicPr>
        <p:blipFill>
          <a:blip r:embed="rId3" cstate="print"/>
          <a:stretch>
            <a:fillRect/>
          </a:stretch>
        </p:blipFill>
        <p:spPr>
          <a:xfrm>
            <a:off x="381000" y="2575432"/>
            <a:ext cx="2159048" cy="4160520"/>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smtClean="0"/>
              <a:t>Click to edit Master title style</a:t>
            </a:r>
            <a:endParaRPr lang="en-US" dirty="0"/>
          </a:p>
        </p:txBody>
      </p:sp>
      <p:sp>
        <p:nvSpPr>
          <p:cNvPr id="9" name="Rectangle 8"/>
          <p:cNvSpPr/>
          <p:nvPr/>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en-US" sz="3200" b="1" dirty="0" smtClean="0">
                <a:solidFill>
                  <a:schemeClr val="bg1"/>
                </a:solidFill>
                <a:latin typeface="Arial"/>
                <a:cs typeface="Arial"/>
              </a:rPr>
              <a:t>Solar Probe Plus</a:t>
            </a:r>
          </a:p>
        </p:txBody>
      </p:sp>
      <p:sp>
        <p:nvSpPr>
          <p:cNvPr id="18" name="Rectangle 17"/>
          <p:cNvSpPr/>
          <p:nvPr/>
        </p:nvSpPr>
        <p:spPr>
          <a:xfrm>
            <a:off x="951568" y="834500"/>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sz="1800"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sz="1800"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sz="1800"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0" name="Rectangle 9"/>
          <p:cNvSpPr/>
          <p:nvPr/>
        </p:nvSpPr>
        <p:spPr>
          <a:xfrm>
            <a:off x="1" y="1738248"/>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2" name="Rectangle 11"/>
          <p:cNvSpPr/>
          <p:nvPr userDrawn="1"/>
        </p:nvSpPr>
        <p:spPr>
          <a:xfrm>
            <a:off x="2242457" y="2630904"/>
            <a:ext cx="6901542" cy="1032142"/>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gn="ct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gn="ct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6A48BCBC-A85E-4C04-B6D8-63A1D1F5988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smtClean="0"/>
              <a:t>3/25/2011</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50383B-BA36-40A0-BDCE-F20690217867}" type="slidenum">
              <a:rPr lang="en-US" smtClean="0"/>
              <a:pPr/>
              <a:t>‹#›</a:t>
            </a:fld>
            <a:endParaRPr lang="en-US" dirty="0"/>
          </a:p>
        </p:txBody>
      </p:sp>
      <p:sp>
        <p:nvSpPr>
          <p:cNvPr id="7" name="Line 14"/>
          <p:cNvSpPr>
            <a:spLocks noChangeShapeType="1"/>
          </p:cNvSpPr>
          <p:nvPr userDrawn="1"/>
        </p:nvSpPr>
        <p:spPr bwMode="auto">
          <a:xfrm>
            <a:off x="762000" y="609600"/>
            <a:ext cx="7620000" cy="0"/>
          </a:xfrm>
          <a:prstGeom prst="line">
            <a:avLst/>
          </a:prstGeom>
          <a:noFill/>
          <a:ln w="57150" cmpd="thinThick">
            <a:solidFill>
              <a:srgbClr val="000080"/>
            </a:solidFill>
            <a:round/>
            <a:headEnd/>
            <a:tailEnd/>
          </a:ln>
          <a:effectLst/>
        </p:spPr>
        <p:txBody>
          <a:bodyPr wrap="none" anchor="ct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smtClean="0"/>
              <a:t>3/25/2011</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750383B-BA36-40A0-BDCE-F20690217867}" type="slidenum">
              <a:rPr lang="en-US" smtClean="0"/>
              <a:pPr/>
              <a:t>‹#›</a:t>
            </a:fld>
            <a:endParaRPr lang="en-US" dirty="0"/>
          </a:p>
        </p:txBody>
      </p:sp>
      <p:sp>
        <p:nvSpPr>
          <p:cNvPr id="7" name="Line 14"/>
          <p:cNvSpPr>
            <a:spLocks noChangeShapeType="1"/>
          </p:cNvSpPr>
          <p:nvPr userDrawn="1"/>
        </p:nvSpPr>
        <p:spPr bwMode="auto">
          <a:xfrm>
            <a:off x="762000" y="609600"/>
            <a:ext cx="7620000" cy="0"/>
          </a:xfrm>
          <a:prstGeom prst="line">
            <a:avLst/>
          </a:prstGeom>
          <a:noFill/>
          <a:ln w="57150" cmpd="thinThick">
            <a:solidFill>
              <a:srgbClr val="000080"/>
            </a:solidFill>
            <a:round/>
            <a:headEnd/>
            <a:tailEnd/>
          </a:ln>
          <a:effectLst/>
        </p:spPr>
        <p:txBody>
          <a:bodyPr wrap="none" anchor="ct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p:nvPicPr>
        <p:blipFill>
          <a:blip r:embed="rId9" cstate="print"/>
          <a:srcRect/>
          <a:stretch>
            <a:fillRect/>
          </a:stretch>
        </p:blipFill>
        <p:spPr>
          <a:xfrm>
            <a:off x="0" y="130628"/>
            <a:ext cx="9144000" cy="791456"/>
          </a:xfrm>
          <a:prstGeom prst="rect">
            <a:avLst/>
          </a:prstGeom>
        </p:spPr>
      </p:pic>
      <p:pic>
        <p:nvPicPr>
          <p:cNvPr id="13" name="Picture 12" descr="ISISlogo-002-C.png"/>
          <p:cNvPicPr>
            <a:picLocks noChangeAspect="1"/>
          </p:cNvPicPr>
          <p:nvPr userDrawn="1"/>
        </p:nvPicPr>
        <p:blipFill>
          <a:blip r:embed="rId10" cstate="print"/>
          <a:stretch>
            <a:fillRect/>
          </a:stretch>
        </p:blipFill>
        <p:spPr>
          <a:xfrm>
            <a:off x="29160" y="7883"/>
            <a:ext cx="564674" cy="108813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latin typeface="+mj-lt"/>
            </a:endParaRPr>
          </a:p>
        </p:txBody>
      </p:sp>
      <p:cxnSp>
        <p:nvCxnSpPr>
          <p:cNvPr id="18" name="Straight Connector 17"/>
          <p:cNvCxnSpPr/>
          <p:nvPr/>
        </p:nvCxnSpPr>
        <p:spPr bwMode="auto">
          <a:xfrm>
            <a:off x="9607138" y="843148"/>
            <a:ext cx="914400" cy="914400"/>
          </a:xfrm>
          <a:prstGeom prst="line">
            <a:avLst/>
          </a:prstGeom>
          <a:blipFill dpi="0" rotWithShape="0">
            <a:blip r:embed="rId11"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pic>
        <p:nvPicPr>
          <p:cNvPr id="24" name="Picture 23" descr="BlueSolarProbePlusBannerTemplate.jpg"/>
          <p:cNvPicPr>
            <a:picLocks noChangeAspect="1"/>
          </p:cNvPicPr>
          <p:nvPr/>
        </p:nvPicPr>
        <p:blipFill>
          <a:blip r:embed="rId12" cstate="print"/>
          <a:srcRect/>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latin typeface="+mj-lt"/>
              </a:rPr>
              <a:pPr algn="l"/>
              <a:t>‹#›</a:t>
            </a:fld>
            <a:endParaRPr lang="en-US" sz="1000" dirty="0">
              <a:latin typeface="+mj-lt"/>
            </a:endParaRPr>
          </a:p>
        </p:txBody>
      </p:sp>
      <p:sp>
        <p:nvSpPr>
          <p:cNvPr id="30" name="TextBox 29"/>
          <p:cNvSpPr txBox="1"/>
          <p:nvPr/>
        </p:nvSpPr>
        <p:spPr>
          <a:xfrm>
            <a:off x="7271657" y="6606989"/>
            <a:ext cx="1534245" cy="246221"/>
          </a:xfrm>
          <a:prstGeom prst="rect">
            <a:avLst/>
          </a:prstGeom>
          <a:noFill/>
        </p:spPr>
        <p:txBody>
          <a:bodyPr wrap="square" rtlCol="0">
            <a:spAutoFit/>
          </a:bodyPr>
          <a:lstStyle/>
          <a:p>
            <a:pPr algn="r"/>
            <a:r>
              <a:rPr lang="en-US" sz="1000" dirty="0" smtClean="0">
                <a:latin typeface="+mj-lt"/>
              </a:rPr>
              <a:t>05 - 06 NOV 2013</a:t>
            </a:r>
            <a:endParaRPr lang="en-US" sz="1000" dirty="0">
              <a:latin typeface="+mj-lt"/>
            </a:endParaRPr>
          </a:p>
        </p:txBody>
      </p:sp>
      <p:sp>
        <p:nvSpPr>
          <p:cNvPr id="32" name="TextBox 31"/>
          <p:cNvSpPr txBox="1"/>
          <p:nvPr/>
        </p:nvSpPr>
        <p:spPr>
          <a:xfrm>
            <a:off x="2297527" y="6605709"/>
            <a:ext cx="4579684" cy="246221"/>
          </a:xfrm>
          <a:prstGeom prst="rect">
            <a:avLst/>
          </a:prstGeom>
          <a:noFill/>
        </p:spPr>
        <p:txBody>
          <a:bodyPr wrap="square" rtlCol="0">
            <a:spAutoFit/>
          </a:bodyPr>
          <a:lstStyle/>
          <a:p>
            <a:pPr algn="ctr"/>
            <a:r>
              <a:rPr lang="en-US" sz="1000" dirty="0" smtClean="0">
                <a:latin typeface="+mj-lt"/>
              </a:rPr>
              <a:t>ISIS PDR – 28 – </a:t>
            </a:r>
            <a:r>
              <a:rPr lang="en-US" sz="1000" baseline="0" dirty="0" smtClean="0">
                <a:latin typeface="+mj-lt"/>
              </a:rPr>
              <a:t> Risk Status</a:t>
            </a:r>
            <a:endParaRPr lang="en-US" sz="1000" dirty="0">
              <a:latin typeface="+mj-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spd="med">
    <p:fade/>
  </p:transition>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Risk Status</a:t>
            </a:r>
            <a:endParaRPr lang="en-US" dirty="0"/>
          </a:p>
        </p:txBody>
      </p:sp>
      <p:sp>
        <p:nvSpPr>
          <p:cNvPr id="7" name="Subtitle 3"/>
          <p:cNvSpPr txBox="1">
            <a:spLocks/>
          </p:cNvSpPr>
          <p:nvPr/>
        </p:nvSpPr>
        <p:spPr bwMode="black">
          <a:xfrm>
            <a:off x="2700380" y="5001425"/>
            <a:ext cx="6063578" cy="10837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John Dickinson</a:t>
            </a: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endParaRPr kumimoji="0" lang="en-US" sz="2000" b="0" i="1" u="none" strike="noStrike" kern="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base" latinLnBrk="0" hangingPunct="1">
              <a:lnSpc>
                <a:spcPct val="85000"/>
              </a:lnSpc>
              <a:spcBef>
                <a:spcPct val="0"/>
              </a:spcBef>
              <a:spcAft>
                <a:spcPct val="0"/>
              </a:spcAft>
              <a:buClrTx/>
              <a:buSzTx/>
              <a:buFont typeface="Wingdings" pitchFamily="2" charset="2"/>
              <a:buNone/>
              <a:tabLst/>
              <a:defRPr/>
            </a:pPr>
            <a:r>
              <a:rPr kumimoji="0" lang="en-US" sz="2400" b="0" i="1" u="none" strike="noStrike" kern="0" cap="none" spc="0" normalizeH="0" baseline="0" noProof="0" dirty="0" smtClean="0">
                <a:ln>
                  <a:noFill/>
                </a:ln>
                <a:solidFill>
                  <a:schemeClr val="bg1"/>
                </a:solidFill>
                <a:effectLst/>
                <a:uLnTx/>
                <a:uFillTx/>
                <a:latin typeface="+mn-lt"/>
                <a:ea typeface="+mn-ea"/>
                <a:cs typeface="+mn-cs"/>
              </a:rPr>
              <a:t>ISIS SE (SwRI)</a:t>
            </a:r>
          </a:p>
        </p:txBody>
      </p:sp>
      <p:sp>
        <p:nvSpPr>
          <p:cNvPr id="8" name="Rectangle 12"/>
          <p:cNvSpPr>
            <a:spLocks noChangeArrowheads="1"/>
          </p:cNvSpPr>
          <p:nvPr/>
        </p:nvSpPr>
        <p:spPr bwMode="auto">
          <a:xfrm>
            <a:off x="2461846" y="6011863"/>
            <a:ext cx="6682155" cy="777875"/>
          </a:xfrm>
          <a:prstGeom prst="rect">
            <a:avLst/>
          </a:prstGeom>
          <a:noFill/>
          <a:ln w="9525">
            <a:noFill/>
            <a:miter lim="800000"/>
            <a:headEnd/>
            <a:tailEnd/>
          </a:ln>
          <a:effectLst/>
        </p:spPr>
        <p:txBody>
          <a:bodyPr anchor="b"/>
          <a:lstStyle/>
          <a:p>
            <a:pPr algn="just"/>
            <a:r>
              <a:rPr kumimoji="1" lang="en-US" sz="900" b="1" i="1" dirty="0">
                <a:solidFill>
                  <a:schemeClr val="bg1"/>
                </a:solidFill>
                <a:latin typeface="+mj-lt"/>
              </a:rPr>
              <a:t>This document contains technical data that may be controlled by the International Traffic in Arms Regulations (22 CFR 120-130) and may not be provided, disclosed or transferred in any manner to any person, whether in the U.S. or abroad, who is not 1) a citizen of the United States, 2) a lawful permanent resident of the United States, or 3) a protected individual as defined by 8 USC 1324b(a)(3), without the written permission of the United States Department of State.</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Initial concerns about dust</a:t>
            </a:r>
          </a:p>
          <a:p>
            <a:pPr lvl="1"/>
            <a:r>
              <a:rPr lang="en-US" dirty="0" smtClean="0"/>
              <a:t>The SPP dust environment is not known</a:t>
            </a:r>
          </a:p>
          <a:p>
            <a:r>
              <a:rPr lang="en-US" dirty="0" smtClean="0"/>
              <a:t>There are sensitive apertures on the ISIS instruments</a:t>
            </a:r>
          </a:p>
          <a:p>
            <a:pPr lvl="1"/>
            <a:r>
              <a:rPr lang="en-US" dirty="0" smtClean="0"/>
              <a:t>SSDs sensitive to UV light contamination (background noise)</a:t>
            </a:r>
          </a:p>
          <a:p>
            <a:r>
              <a:rPr lang="en-US" dirty="0" smtClean="0"/>
              <a:t>The need for detector protection was known</a:t>
            </a:r>
          </a:p>
          <a:p>
            <a:pPr lvl="1"/>
            <a:r>
              <a:rPr lang="en-US" dirty="0" smtClean="0"/>
              <a:t>Windows were required to protect the detectors from UV light</a:t>
            </a:r>
          </a:p>
          <a:p>
            <a:pPr lvl="1"/>
            <a:r>
              <a:rPr lang="en-US" dirty="0" smtClean="0"/>
              <a:t>Various materials were allowable, so long as they were light-tight, had an outer surface with low </a:t>
            </a:r>
            <a:r>
              <a:rPr lang="el-GR" dirty="0" smtClean="0"/>
              <a:t>α</a:t>
            </a:r>
            <a:r>
              <a:rPr lang="en-US" dirty="0" smtClean="0"/>
              <a:t>/</a:t>
            </a:r>
            <a:r>
              <a:rPr lang="el-GR" dirty="0" smtClean="0"/>
              <a:t>ε</a:t>
            </a:r>
            <a:endParaRPr lang="en-US" dirty="0" smtClean="0"/>
          </a:p>
          <a:p>
            <a:r>
              <a:rPr lang="en-US" dirty="0" smtClean="0"/>
              <a:t>Realization that windows are sensitive</a:t>
            </a:r>
          </a:p>
          <a:p>
            <a:pPr lvl="1"/>
            <a:r>
              <a:rPr lang="en-US" dirty="0" smtClean="0"/>
              <a:t>While protective windows were expected in the design, it was not known what configuration would be required or adequate to mitigate the dust environment</a:t>
            </a:r>
          </a:p>
          <a:p>
            <a:r>
              <a:rPr lang="en-US" dirty="0" smtClean="0"/>
              <a:t>A risk was written to capture the progress of this concern</a:t>
            </a:r>
            <a:endParaRPr lang="en-US" dirty="0"/>
          </a:p>
        </p:txBody>
      </p:sp>
      <p:sp>
        <p:nvSpPr>
          <p:cNvPr id="2" name="Title 1"/>
          <p:cNvSpPr>
            <a:spLocks noGrp="1"/>
          </p:cNvSpPr>
          <p:nvPr>
            <p:ph type="title"/>
          </p:nvPr>
        </p:nvSpPr>
        <p:spPr/>
        <p:txBody>
          <a:bodyPr/>
          <a:lstStyle/>
          <a:p>
            <a:r>
              <a:rPr lang="en-US" dirty="0" smtClean="0"/>
              <a:t>Process: Initiation</a:t>
            </a:r>
            <a:endParaRPr lang="en-US"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In order to mitigate the risk, more information was needed about the environment, the window configuration, and the response of the windows to dust impacts in the environment</a:t>
            </a:r>
          </a:p>
          <a:p>
            <a:r>
              <a:rPr lang="en-US" dirty="0" smtClean="0"/>
              <a:t>ISIS worked with Doug Mehoke and the project to refine dust models</a:t>
            </a:r>
          </a:p>
          <a:p>
            <a:pPr lvl="1"/>
            <a:r>
              <a:rPr lang="en-US" dirty="0" smtClean="0"/>
              <a:t>ISIS actively participated in early discussions of the most appropriate dust model to apply to the mission</a:t>
            </a:r>
          </a:p>
          <a:p>
            <a:pPr lvl="1"/>
            <a:r>
              <a:rPr lang="en-US" dirty="0" smtClean="0"/>
              <a:t>Project ran simulations on the environment accounting for ISIS geometry to produce impact statistics</a:t>
            </a:r>
          </a:p>
          <a:p>
            <a:r>
              <a:rPr lang="en-US" dirty="0" smtClean="0"/>
              <a:t>ISIS established a plan for testing of candidate windows at Heidelberg dust impact facility</a:t>
            </a:r>
          </a:p>
          <a:p>
            <a:pPr lvl="1"/>
            <a:r>
              <a:rPr lang="en-US" dirty="0" smtClean="0"/>
              <a:t>Few dust accelerator facilities in the world</a:t>
            </a:r>
          </a:p>
          <a:p>
            <a:pPr lvl="1"/>
            <a:r>
              <a:rPr lang="en-US" dirty="0" smtClean="0"/>
              <a:t>Dust impact plan was established</a:t>
            </a:r>
          </a:p>
          <a:p>
            <a:pPr lvl="1"/>
            <a:r>
              <a:rPr lang="en-US" dirty="0" smtClean="0"/>
              <a:t>Eric Christian travelled to Heidelberg with the samples to perform the test</a:t>
            </a:r>
          </a:p>
          <a:p>
            <a:r>
              <a:rPr lang="en-US" dirty="0" smtClean="0"/>
              <a:t>ISIS used dust impact results to determine a viable window configuration</a:t>
            </a:r>
            <a:endParaRPr lang="en-US" dirty="0"/>
          </a:p>
        </p:txBody>
      </p:sp>
      <p:sp>
        <p:nvSpPr>
          <p:cNvPr id="2" name="Title 1"/>
          <p:cNvSpPr>
            <a:spLocks noGrp="1"/>
          </p:cNvSpPr>
          <p:nvPr>
            <p:ph type="title"/>
          </p:nvPr>
        </p:nvSpPr>
        <p:spPr/>
        <p:txBody>
          <a:bodyPr/>
          <a:lstStyle/>
          <a:p>
            <a:r>
              <a:rPr lang="en-US" dirty="0" smtClean="0"/>
              <a:t>Process: Mitigation Approach</a:t>
            </a:r>
            <a:endParaRPr lang="en-US"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eb-5646-7b.jpg"/>
          <p:cNvPicPr>
            <a:picLocks noChangeAspect="1"/>
          </p:cNvPicPr>
          <p:nvPr/>
        </p:nvPicPr>
        <p:blipFill>
          <a:blip r:embed="rId2" cstate="print"/>
          <a:srcRect t="21111" r="34261" b="17757"/>
          <a:stretch>
            <a:fillRect/>
          </a:stretch>
        </p:blipFill>
        <p:spPr>
          <a:xfrm>
            <a:off x="4676942" y="3923055"/>
            <a:ext cx="3657600" cy="2550955"/>
          </a:xfrm>
          <a:prstGeom prst="rect">
            <a:avLst/>
          </a:prstGeom>
        </p:spPr>
      </p:pic>
      <p:pic>
        <p:nvPicPr>
          <p:cNvPr id="10" name="Picture 9" descr="meb-5646-7a.jpg"/>
          <p:cNvPicPr>
            <a:picLocks noChangeAspect="1"/>
          </p:cNvPicPr>
          <p:nvPr/>
        </p:nvPicPr>
        <p:blipFill>
          <a:blip r:embed="rId3" cstate="print"/>
          <a:srcRect l="3019" t="8833" r="38396" b="13934"/>
          <a:stretch>
            <a:fillRect/>
          </a:stretch>
        </p:blipFill>
        <p:spPr>
          <a:xfrm>
            <a:off x="879895" y="3687396"/>
            <a:ext cx="2898476" cy="2865804"/>
          </a:xfrm>
          <a:prstGeom prst="rect">
            <a:avLst/>
          </a:prstGeom>
        </p:spPr>
      </p:pic>
      <p:pic>
        <p:nvPicPr>
          <p:cNvPr id="9" name="Picture 8" descr="meb-5646-6b.jpg"/>
          <p:cNvPicPr>
            <a:picLocks noChangeAspect="1"/>
          </p:cNvPicPr>
          <p:nvPr/>
        </p:nvPicPr>
        <p:blipFill>
          <a:blip r:embed="rId4" cstate="print"/>
          <a:srcRect t="20706" r="34471" b="15772"/>
          <a:stretch>
            <a:fillRect/>
          </a:stretch>
        </p:blipFill>
        <p:spPr>
          <a:xfrm>
            <a:off x="4618484" y="1031786"/>
            <a:ext cx="3657600" cy="2659166"/>
          </a:xfrm>
          <a:prstGeom prst="rect">
            <a:avLst/>
          </a:prstGeom>
        </p:spPr>
      </p:pic>
      <p:pic>
        <p:nvPicPr>
          <p:cNvPr id="7" name="Picture 6" descr="meb-5646-6a.jpg"/>
          <p:cNvPicPr>
            <a:picLocks noChangeAspect="1"/>
          </p:cNvPicPr>
          <p:nvPr/>
        </p:nvPicPr>
        <p:blipFill>
          <a:blip r:embed="rId5" cstate="print"/>
          <a:srcRect l="1981" t="8805" r="38113" b="13962"/>
          <a:stretch>
            <a:fillRect/>
          </a:stretch>
        </p:blipFill>
        <p:spPr>
          <a:xfrm>
            <a:off x="828138" y="919189"/>
            <a:ext cx="2950232" cy="2852666"/>
          </a:xfrm>
          <a:prstGeom prst="rect">
            <a:avLst/>
          </a:prstGeom>
        </p:spPr>
      </p:pic>
      <p:sp>
        <p:nvSpPr>
          <p:cNvPr id="8" name="TextBox 7"/>
          <p:cNvSpPr txBox="1"/>
          <p:nvPr/>
        </p:nvSpPr>
        <p:spPr>
          <a:xfrm>
            <a:off x="1519059" y="6217522"/>
            <a:ext cx="1239442" cy="307777"/>
          </a:xfrm>
          <a:prstGeom prst="rect">
            <a:avLst/>
          </a:prstGeom>
        </p:spPr>
        <p:txBody>
          <a:bodyPr wrap="none" rtlCol="0">
            <a:spAutoFit/>
          </a:bodyPr>
          <a:lstStyle/>
          <a:p>
            <a:pPr marL="342900" indent="-342900"/>
            <a:r>
              <a:rPr lang="en-US" sz="1400" dirty="0" smtClean="0">
                <a:latin typeface="Arial" pitchFamily="34" charset="0"/>
                <a:cs typeface="Arial" pitchFamily="34" charset="0"/>
              </a:rPr>
              <a:t>Height image</a:t>
            </a:r>
          </a:p>
        </p:txBody>
      </p:sp>
      <p:sp>
        <p:nvSpPr>
          <p:cNvPr id="13" name="TextBox 12"/>
          <p:cNvSpPr txBox="1"/>
          <p:nvPr/>
        </p:nvSpPr>
        <p:spPr>
          <a:xfrm>
            <a:off x="5990516" y="6335652"/>
            <a:ext cx="1010213" cy="307777"/>
          </a:xfrm>
          <a:prstGeom prst="rect">
            <a:avLst/>
          </a:prstGeom>
        </p:spPr>
        <p:txBody>
          <a:bodyPr wrap="none" rtlCol="0">
            <a:spAutoFit/>
          </a:bodyPr>
          <a:lstStyle/>
          <a:p>
            <a:pPr marL="342900" indent="-342900"/>
            <a:r>
              <a:rPr lang="en-US" sz="1400" dirty="0" smtClean="0">
                <a:latin typeface="Arial" pitchFamily="34" charset="0"/>
                <a:cs typeface="Arial" pitchFamily="34" charset="0"/>
              </a:rPr>
              <a:t>3-D image</a:t>
            </a:r>
          </a:p>
        </p:txBody>
      </p:sp>
      <p:sp>
        <p:nvSpPr>
          <p:cNvPr id="15" name="TextBox 14"/>
          <p:cNvSpPr txBox="1"/>
          <p:nvPr/>
        </p:nvSpPr>
        <p:spPr>
          <a:xfrm>
            <a:off x="5165158" y="3700046"/>
            <a:ext cx="3336170" cy="338554"/>
          </a:xfrm>
          <a:prstGeom prst="rect">
            <a:avLst/>
          </a:prstGeom>
          <a:ln>
            <a:solidFill>
              <a:schemeClr val="tx1"/>
            </a:solidFill>
          </a:ln>
        </p:spPr>
        <p:txBody>
          <a:bodyPr wrap="none" rtlCol="0">
            <a:spAutoFit/>
          </a:bodyPr>
          <a:lstStyle/>
          <a:p>
            <a:pPr marL="342900" indent="-342900"/>
            <a:r>
              <a:rPr lang="en-US" sz="1600" dirty="0" smtClean="0">
                <a:latin typeface="Arial"/>
                <a:cs typeface="Arial"/>
              </a:rPr>
              <a:t>The diameter of the hole: ~2.1 µm </a:t>
            </a:r>
            <a:endParaRPr lang="en-US" sz="1600" dirty="0" smtClean="0">
              <a:latin typeface="Arial" pitchFamily="34" charset="0"/>
              <a:cs typeface="Arial" pitchFamily="34" charset="0"/>
            </a:endParaRPr>
          </a:p>
        </p:txBody>
      </p:sp>
      <p:sp>
        <p:nvSpPr>
          <p:cNvPr id="12" name="Title 11"/>
          <p:cNvSpPr>
            <a:spLocks noGrp="1"/>
          </p:cNvSpPr>
          <p:nvPr>
            <p:ph type="title"/>
          </p:nvPr>
        </p:nvSpPr>
        <p:spPr/>
        <p:txBody>
          <a:bodyPr/>
          <a:lstStyle/>
          <a:p>
            <a:pPr lvl="0"/>
            <a:r>
              <a:rPr lang="en-US" dirty="0" smtClean="0"/>
              <a:t>Process: Mitigation - Dust Testing</a:t>
            </a:r>
            <a:endParaRPr lang="en-US" dirty="0"/>
          </a:p>
        </p:txBody>
      </p:sp>
      <p:sp>
        <p:nvSpPr>
          <p:cNvPr id="16" name="TextBox 15"/>
          <p:cNvSpPr txBox="1"/>
          <p:nvPr/>
        </p:nvSpPr>
        <p:spPr>
          <a:xfrm>
            <a:off x="3505200" y="3352800"/>
            <a:ext cx="1516634" cy="584775"/>
          </a:xfrm>
          <a:prstGeom prst="rect">
            <a:avLst/>
          </a:prstGeom>
          <a:ln>
            <a:solidFill>
              <a:schemeClr val="tx1"/>
            </a:solidFill>
          </a:ln>
        </p:spPr>
        <p:txBody>
          <a:bodyPr wrap="none" rtlCol="0">
            <a:spAutoFit/>
          </a:bodyPr>
          <a:lstStyle/>
          <a:p>
            <a:pPr marL="342900" indent="-342900"/>
            <a:r>
              <a:rPr lang="en-US" sz="1600" dirty="0" smtClean="0">
                <a:latin typeface="Arial"/>
                <a:cs typeface="Arial"/>
              </a:rPr>
              <a:t>Foil #1, Hole A</a:t>
            </a:r>
          </a:p>
          <a:p>
            <a:pPr marL="342900" indent="-342900" algn="ctr"/>
            <a:r>
              <a:rPr lang="en-US" sz="1600" dirty="0" smtClean="0">
                <a:latin typeface="Arial"/>
                <a:cs typeface="Arial"/>
              </a:rPr>
              <a:t>Top Shown</a:t>
            </a:r>
            <a:endParaRPr lang="en-US" sz="1600"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eb-5646-08b.jpg"/>
          <p:cNvPicPr>
            <a:picLocks noChangeAspect="1"/>
          </p:cNvPicPr>
          <p:nvPr/>
        </p:nvPicPr>
        <p:blipFill>
          <a:blip r:embed="rId2" cstate="print"/>
          <a:srcRect t="21083" r="32772" b="18036"/>
          <a:stretch>
            <a:fillRect/>
          </a:stretch>
        </p:blipFill>
        <p:spPr>
          <a:xfrm>
            <a:off x="4290677" y="2089439"/>
            <a:ext cx="4305636" cy="2924354"/>
          </a:xfrm>
          <a:prstGeom prst="rect">
            <a:avLst/>
          </a:prstGeom>
        </p:spPr>
      </p:pic>
      <p:pic>
        <p:nvPicPr>
          <p:cNvPr id="11" name="Picture 10" descr="meb-5646-08a.jpg"/>
          <p:cNvPicPr>
            <a:picLocks noChangeAspect="1"/>
          </p:cNvPicPr>
          <p:nvPr/>
        </p:nvPicPr>
        <p:blipFill>
          <a:blip r:embed="rId3" cstate="print"/>
          <a:srcRect l="2547" t="8302" r="39245" b="14591"/>
          <a:stretch>
            <a:fillRect/>
          </a:stretch>
        </p:blipFill>
        <p:spPr>
          <a:xfrm>
            <a:off x="483080" y="1835371"/>
            <a:ext cx="3674852" cy="3651029"/>
          </a:xfrm>
          <a:prstGeom prst="rect">
            <a:avLst/>
          </a:prstGeom>
        </p:spPr>
      </p:pic>
      <p:sp>
        <p:nvSpPr>
          <p:cNvPr id="18" name="TextBox 17"/>
          <p:cNvSpPr txBox="1"/>
          <p:nvPr/>
        </p:nvSpPr>
        <p:spPr>
          <a:xfrm>
            <a:off x="1210844" y="6043195"/>
            <a:ext cx="6590131" cy="276999"/>
          </a:xfrm>
          <a:prstGeom prst="rect">
            <a:avLst/>
          </a:prstGeom>
          <a:ln>
            <a:solidFill>
              <a:schemeClr val="tx1"/>
            </a:solidFill>
          </a:ln>
        </p:spPr>
        <p:txBody>
          <a:bodyPr wrap="square" rtlCol="0">
            <a:spAutoFit/>
          </a:bodyPr>
          <a:lstStyle/>
          <a:p>
            <a:pPr marL="342900" indent="-342900"/>
            <a:r>
              <a:rPr lang="en-US" sz="1200" dirty="0" smtClean="0">
                <a:latin typeface="Arial" pitchFamily="34" charset="0"/>
                <a:cs typeface="Arial" pitchFamily="34" charset="0"/>
              </a:rPr>
              <a:t>Note that there are some artifacts in all AFM images due to AFM tip shape and scanning speed</a:t>
            </a:r>
          </a:p>
        </p:txBody>
      </p:sp>
      <p:sp>
        <p:nvSpPr>
          <p:cNvPr id="9" name="TextBox 8"/>
          <p:cNvSpPr txBox="1"/>
          <p:nvPr/>
        </p:nvSpPr>
        <p:spPr>
          <a:xfrm>
            <a:off x="3120698" y="5638800"/>
            <a:ext cx="3235181" cy="338554"/>
          </a:xfrm>
          <a:prstGeom prst="rect">
            <a:avLst/>
          </a:prstGeom>
          <a:ln>
            <a:solidFill>
              <a:schemeClr val="tx1"/>
            </a:solidFill>
          </a:ln>
        </p:spPr>
        <p:txBody>
          <a:bodyPr wrap="none" rtlCol="0">
            <a:spAutoFit/>
          </a:bodyPr>
          <a:lstStyle/>
          <a:p>
            <a:pPr marL="342900" indent="-342900"/>
            <a:r>
              <a:rPr lang="en-US" sz="1600" dirty="0" smtClean="0">
                <a:latin typeface="Arial"/>
                <a:cs typeface="Arial"/>
              </a:rPr>
              <a:t>The height of the crater: ~0.9 µm </a:t>
            </a:r>
            <a:endParaRPr lang="en-US" sz="1600" dirty="0" smtClean="0">
              <a:latin typeface="Arial" pitchFamily="34" charset="0"/>
              <a:cs typeface="Arial" pitchFamily="34" charset="0"/>
            </a:endParaRPr>
          </a:p>
        </p:txBody>
      </p:sp>
      <p:sp>
        <p:nvSpPr>
          <p:cNvPr id="8" name="TextBox 7"/>
          <p:cNvSpPr txBox="1"/>
          <p:nvPr/>
        </p:nvSpPr>
        <p:spPr>
          <a:xfrm>
            <a:off x="762000" y="5334000"/>
            <a:ext cx="1239442" cy="307777"/>
          </a:xfrm>
          <a:prstGeom prst="rect">
            <a:avLst/>
          </a:prstGeom>
        </p:spPr>
        <p:txBody>
          <a:bodyPr wrap="none" rtlCol="0">
            <a:spAutoFit/>
          </a:bodyPr>
          <a:lstStyle/>
          <a:p>
            <a:pPr marL="342900" indent="-342900"/>
            <a:r>
              <a:rPr lang="en-US" sz="1400" dirty="0" smtClean="0">
                <a:latin typeface="Arial" pitchFamily="34" charset="0"/>
                <a:cs typeface="Arial" pitchFamily="34" charset="0"/>
              </a:rPr>
              <a:t>Height image</a:t>
            </a:r>
          </a:p>
        </p:txBody>
      </p:sp>
      <p:sp>
        <p:nvSpPr>
          <p:cNvPr id="13" name="TextBox 12"/>
          <p:cNvSpPr txBox="1"/>
          <p:nvPr/>
        </p:nvSpPr>
        <p:spPr>
          <a:xfrm>
            <a:off x="6705600" y="4114800"/>
            <a:ext cx="1010213" cy="307777"/>
          </a:xfrm>
          <a:prstGeom prst="rect">
            <a:avLst/>
          </a:prstGeom>
        </p:spPr>
        <p:txBody>
          <a:bodyPr wrap="none" rtlCol="0">
            <a:spAutoFit/>
          </a:bodyPr>
          <a:lstStyle/>
          <a:p>
            <a:pPr marL="342900" indent="-342900"/>
            <a:r>
              <a:rPr lang="en-US" sz="1400" dirty="0" smtClean="0">
                <a:latin typeface="Arial" pitchFamily="34" charset="0"/>
                <a:cs typeface="Arial" pitchFamily="34" charset="0"/>
              </a:rPr>
              <a:t>3-D image</a:t>
            </a:r>
          </a:p>
        </p:txBody>
      </p:sp>
      <p:sp>
        <p:nvSpPr>
          <p:cNvPr id="14" name="Title 13"/>
          <p:cNvSpPr>
            <a:spLocks noGrp="1"/>
          </p:cNvSpPr>
          <p:nvPr>
            <p:ph type="title"/>
          </p:nvPr>
        </p:nvSpPr>
        <p:spPr/>
        <p:txBody>
          <a:bodyPr/>
          <a:lstStyle/>
          <a:p>
            <a:pPr lvl="0"/>
            <a:r>
              <a:rPr lang="en-US" dirty="0" smtClean="0"/>
              <a:t>Process: Mitigation - Dust Testing</a:t>
            </a:r>
            <a:endParaRPr lang="en-US" dirty="0"/>
          </a:p>
        </p:txBody>
      </p:sp>
      <p:sp>
        <p:nvSpPr>
          <p:cNvPr id="15" name="TextBox 14"/>
          <p:cNvSpPr txBox="1"/>
          <p:nvPr/>
        </p:nvSpPr>
        <p:spPr>
          <a:xfrm>
            <a:off x="2743200" y="1371600"/>
            <a:ext cx="2896690" cy="338554"/>
          </a:xfrm>
          <a:prstGeom prst="rect">
            <a:avLst/>
          </a:prstGeom>
          <a:ln>
            <a:solidFill>
              <a:schemeClr val="tx1"/>
            </a:solidFill>
          </a:ln>
        </p:spPr>
        <p:txBody>
          <a:bodyPr wrap="none" rtlCol="0">
            <a:spAutoFit/>
          </a:bodyPr>
          <a:lstStyle/>
          <a:p>
            <a:pPr marL="342900" indent="-342900"/>
            <a:r>
              <a:rPr lang="en-US" sz="1600" dirty="0" smtClean="0">
                <a:latin typeface="Arial"/>
                <a:cs typeface="Arial"/>
              </a:rPr>
              <a:t>Foil #1, Hole A Bottom Shown</a:t>
            </a:r>
            <a:endParaRPr lang="en-US" sz="1600"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Tests showed the Windows performed as we had hoped</a:t>
            </a:r>
          </a:p>
          <a:p>
            <a:endParaRPr lang="en-US" dirty="0" smtClean="0"/>
          </a:p>
          <a:p>
            <a:r>
              <a:rPr lang="en-US" dirty="0" smtClean="0"/>
              <a:t>Dust impacts did not propagate into large-scale tears</a:t>
            </a:r>
          </a:p>
          <a:p>
            <a:r>
              <a:rPr lang="en-US" dirty="0" smtClean="0"/>
              <a:t>Affected regions remained on the order of the particle size</a:t>
            </a:r>
          </a:p>
          <a:p>
            <a:r>
              <a:rPr lang="en-US" dirty="0" smtClean="0"/>
              <a:t>Triple stack of Windows effectively stopped lower energy particles (in some cases first two Windows were penetrated, but third was only dented)</a:t>
            </a:r>
          </a:p>
          <a:p>
            <a:r>
              <a:rPr lang="en-US" dirty="0" smtClean="0"/>
              <a:t>Even when full penetration occurs, collimation provided by the stack of Windows limits UV background</a:t>
            </a:r>
          </a:p>
          <a:p>
            <a:endParaRPr lang="en-US" dirty="0" smtClean="0"/>
          </a:p>
          <a:p>
            <a:r>
              <a:rPr lang="en-US" dirty="0" smtClean="0"/>
              <a:t>Risk level was lowered through a combination of test and analysis</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Process: Analysis and Results</a:t>
            </a:r>
            <a:endParaRPr lang="en-US"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Road Map</a:t>
            </a:r>
            <a:endParaRPr lang="en-US" dirty="0"/>
          </a:p>
        </p:txBody>
      </p:sp>
      <p:sp>
        <p:nvSpPr>
          <p:cNvPr id="5" name="TextBox 4"/>
          <p:cNvSpPr txBox="1"/>
          <p:nvPr/>
        </p:nvSpPr>
        <p:spPr>
          <a:xfrm>
            <a:off x="609600" y="1600200"/>
            <a:ext cx="338554" cy="461665"/>
          </a:xfrm>
          <a:prstGeom prst="rect">
            <a:avLst/>
          </a:prstGeom>
          <a:noFill/>
        </p:spPr>
        <p:txBody>
          <a:bodyPr wrap="none" rtlCol="0">
            <a:spAutoFit/>
          </a:bodyPr>
          <a:lstStyle/>
          <a:p>
            <a:r>
              <a:rPr lang="en-US" dirty="0" smtClean="0"/>
              <a:t>8</a:t>
            </a:r>
          </a:p>
        </p:txBody>
      </p:sp>
      <p:sp>
        <p:nvSpPr>
          <p:cNvPr id="6" name="TextBox 5"/>
          <p:cNvSpPr txBox="1"/>
          <p:nvPr/>
        </p:nvSpPr>
        <p:spPr>
          <a:xfrm>
            <a:off x="3733800" y="6096000"/>
            <a:ext cx="821443" cy="461665"/>
          </a:xfrm>
          <a:prstGeom prst="rect">
            <a:avLst/>
          </a:prstGeom>
          <a:noFill/>
        </p:spPr>
        <p:txBody>
          <a:bodyPr wrap="none" rtlCol="0">
            <a:spAutoFit/>
          </a:bodyPr>
          <a:lstStyle/>
          <a:p>
            <a:r>
              <a:rPr lang="en-US" dirty="0" smtClean="0"/>
              <a:t>Time</a:t>
            </a:r>
          </a:p>
        </p:txBody>
      </p:sp>
      <p:sp>
        <p:nvSpPr>
          <p:cNvPr id="7" name="TextBox 6"/>
          <p:cNvSpPr txBox="1"/>
          <p:nvPr/>
        </p:nvSpPr>
        <p:spPr>
          <a:xfrm rot="16200000">
            <a:off x="-1519002" y="3050163"/>
            <a:ext cx="3499676" cy="461665"/>
          </a:xfrm>
          <a:prstGeom prst="rect">
            <a:avLst/>
          </a:prstGeom>
          <a:noFill/>
        </p:spPr>
        <p:txBody>
          <a:bodyPr wrap="none" rtlCol="0">
            <a:spAutoFit/>
          </a:bodyPr>
          <a:lstStyle/>
          <a:p>
            <a:r>
              <a:rPr lang="en-US" dirty="0" smtClean="0"/>
              <a:t>Likelihood + Consequence</a:t>
            </a:r>
          </a:p>
        </p:txBody>
      </p:sp>
      <p:sp>
        <p:nvSpPr>
          <p:cNvPr id="8" name="TextBox 7"/>
          <p:cNvSpPr txBox="1"/>
          <p:nvPr/>
        </p:nvSpPr>
        <p:spPr>
          <a:xfrm>
            <a:off x="609600" y="2057400"/>
            <a:ext cx="338554" cy="461665"/>
          </a:xfrm>
          <a:prstGeom prst="rect">
            <a:avLst/>
          </a:prstGeom>
          <a:noFill/>
        </p:spPr>
        <p:txBody>
          <a:bodyPr wrap="none" rtlCol="0">
            <a:spAutoFit/>
          </a:bodyPr>
          <a:lstStyle/>
          <a:p>
            <a:r>
              <a:rPr lang="en-US" dirty="0" smtClean="0"/>
              <a:t>7</a:t>
            </a:r>
          </a:p>
        </p:txBody>
      </p:sp>
      <p:sp>
        <p:nvSpPr>
          <p:cNvPr id="9" name="TextBox 8"/>
          <p:cNvSpPr txBox="1"/>
          <p:nvPr/>
        </p:nvSpPr>
        <p:spPr>
          <a:xfrm>
            <a:off x="609600" y="2514600"/>
            <a:ext cx="338554" cy="461665"/>
          </a:xfrm>
          <a:prstGeom prst="rect">
            <a:avLst/>
          </a:prstGeom>
          <a:noFill/>
        </p:spPr>
        <p:txBody>
          <a:bodyPr wrap="none" rtlCol="0">
            <a:spAutoFit/>
          </a:bodyPr>
          <a:lstStyle/>
          <a:p>
            <a:r>
              <a:rPr lang="en-US" dirty="0" smtClean="0"/>
              <a:t>6</a:t>
            </a:r>
          </a:p>
        </p:txBody>
      </p:sp>
      <p:sp>
        <p:nvSpPr>
          <p:cNvPr id="10" name="TextBox 9"/>
          <p:cNvSpPr txBox="1"/>
          <p:nvPr/>
        </p:nvSpPr>
        <p:spPr>
          <a:xfrm>
            <a:off x="609600" y="2971800"/>
            <a:ext cx="338554" cy="461665"/>
          </a:xfrm>
          <a:prstGeom prst="rect">
            <a:avLst/>
          </a:prstGeom>
          <a:noFill/>
        </p:spPr>
        <p:txBody>
          <a:bodyPr wrap="none" rtlCol="0">
            <a:spAutoFit/>
          </a:bodyPr>
          <a:lstStyle/>
          <a:p>
            <a:r>
              <a:rPr lang="en-US" dirty="0" smtClean="0"/>
              <a:t>5</a:t>
            </a:r>
          </a:p>
        </p:txBody>
      </p:sp>
      <p:sp>
        <p:nvSpPr>
          <p:cNvPr id="11" name="TextBox 10"/>
          <p:cNvSpPr txBox="1"/>
          <p:nvPr/>
        </p:nvSpPr>
        <p:spPr>
          <a:xfrm>
            <a:off x="609600" y="3429000"/>
            <a:ext cx="338554" cy="461665"/>
          </a:xfrm>
          <a:prstGeom prst="rect">
            <a:avLst/>
          </a:prstGeom>
          <a:noFill/>
        </p:spPr>
        <p:txBody>
          <a:bodyPr wrap="none" rtlCol="0">
            <a:spAutoFit/>
          </a:bodyPr>
          <a:lstStyle/>
          <a:p>
            <a:r>
              <a:rPr lang="en-US" dirty="0" smtClean="0"/>
              <a:t>4</a:t>
            </a:r>
          </a:p>
        </p:txBody>
      </p:sp>
      <p:sp>
        <p:nvSpPr>
          <p:cNvPr id="12" name="TextBox 11"/>
          <p:cNvSpPr txBox="1"/>
          <p:nvPr/>
        </p:nvSpPr>
        <p:spPr>
          <a:xfrm>
            <a:off x="609600" y="3886200"/>
            <a:ext cx="338554" cy="461665"/>
          </a:xfrm>
          <a:prstGeom prst="rect">
            <a:avLst/>
          </a:prstGeom>
          <a:noFill/>
        </p:spPr>
        <p:txBody>
          <a:bodyPr wrap="none" rtlCol="0">
            <a:spAutoFit/>
          </a:bodyPr>
          <a:lstStyle/>
          <a:p>
            <a:r>
              <a:rPr lang="en-US" dirty="0" smtClean="0"/>
              <a:t>3</a:t>
            </a:r>
          </a:p>
        </p:txBody>
      </p:sp>
      <p:sp>
        <p:nvSpPr>
          <p:cNvPr id="13" name="TextBox 12"/>
          <p:cNvSpPr txBox="1"/>
          <p:nvPr/>
        </p:nvSpPr>
        <p:spPr>
          <a:xfrm>
            <a:off x="609600" y="4343400"/>
            <a:ext cx="338554" cy="461665"/>
          </a:xfrm>
          <a:prstGeom prst="rect">
            <a:avLst/>
          </a:prstGeom>
          <a:noFill/>
        </p:spPr>
        <p:txBody>
          <a:bodyPr wrap="none" rtlCol="0">
            <a:spAutoFit/>
          </a:bodyPr>
          <a:lstStyle/>
          <a:p>
            <a:r>
              <a:rPr lang="en-US" dirty="0" smtClean="0"/>
              <a:t>2</a:t>
            </a:r>
          </a:p>
        </p:txBody>
      </p:sp>
      <p:sp>
        <p:nvSpPr>
          <p:cNvPr id="14" name="TextBox 13"/>
          <p:cNvSpPr txBox="1"/>
          <p:nvPr/>
        </p:nvSpPr>
        <p:spPr>
          <a:xfrm>
            <a:off x="609600" y="4800600"/>
            <a:ext cx="338554" cy="461665"/>
          </a:xfrm>
          <a:prstGeom prst="rect">
            <a:avLst/>
          </a:prstGeom>
          <a:noFill/>
        </p:spPr>
        <p:txBody>
          <a:bodyPr wrap="none" rtlCol="0">
            <a:spAutoFit/>
          </a:bodyPr>
          <a:lstStyle/>
          <a:p>
            <a:r>
              <a:rPr lang="en-US" dirty="0" smtClean="0"/>
              <a:t>1</a:t>
            </a:r>
          </a:p>
        </p:txBody>
      </p:sp>
      <p:sp>
        <p:nvSpPr>
          <p:cNvPr id="15" name="TextBox 14"/>
          <p:cNvSpPr txBox="1"/>
          <p:nvPr/>
        </p:nvSpPr>
        <p:spPr>
          <a:xfrm>
            <a:off x="0" y="5257800"/>
            <a:ext cx="1088760" cy="461665"/>
          </a:xfrm>
          <a:prstGeom prst="rect">
            <a:avLst/>
          </a:prstGeom>
          <a:noFill/>
        </p:spPr>
        <p:txBody>
          <a:bodyPr wrap="none" rtlCol="0">
            <a:spAutoFit/>
          </a:bodyPr>
          <a:lstStyle/>
          <a:p>
            <a:r>
              <a:rPr lang="en-US" dirty="0" smtClean="0"/>
              <a:t>Retired</a:t>
            </a:r>
          </a:p>
        </p:txBody>
      </p:sp>
      <p:sp>
        <p:nvSpPr>
          <p:cNvPr id="16" name="TextBox 15"/>
          <p:cNvSpPr txBox="1"/>
          <p:nvPr/>
        </p:nvSpPr>
        <p:spPr>
          <a:xfrm>
            <a:off x="1371600" y="5715000"/>
            <a:ext cx="970137" cy="461665"/>
          </a:xfrm>
          <a:prstGeom prst="rect">
            <a:avLst/>
          </a:prstGeom>
          <a:noFill/>
        </p:spPr>
        <p:txBody>
          <a:bodyPr wrap="none" rtlCol="0">
            <a:spAutoFit/>
          </a:bodyPr>
          <a:lstStyle/>
          <a:p>
            <a:r>
              <a:rPr lang="en-US" dirty="0" smtClean="0"/>
              <a:t>3/5/12</a:t>
            </a:r>
          </a:p>
        </p:txBody>
      </p:sp>
      <p:sp>
        <p:nvSpPr>
          <p:cNvPr id="17" name="TextBox 16"/>
          <p:cNvSpPr txBox="1"/>
          <p:nvPr/>
        </p:nvSpPr>
        <p:spPr>
          <a:xfrm>
            <a:off x="1143744" y="2463225"/>
            <a:ext cx="1402948" cy="584775"/>
          </a:xfrm>
          <a:prstGeom prst="rect">
            <a:avLst/>
          </a:prstGeom>
          <a:solidFill>
            <a:schemeClr val="bg1">
              <a:alpha val="0"/>
            </a:schemeClr>
          </a:solidFill>
          <a:ln>
            <a:solidFill>
              <a:srgbClr val="0000FF"/>
            </a:solidFill>
          </a:ln>
        </p:spPr>
        <p:txBody>
          <a:bodyPr wrap="none" rtlCol="0">
            <a:spAutoFit/>
          </a:bodyPr>
          <a:lstStyle/>
          <a:p>
            <a:pPr algn="ctr"/>
            <a:r>
              <a:rPr lang="en-US" sz="1600" dirty="0" smtClean="0">
                <a:latin typeface="+mn-lt"/>
              </a:rPr>
              <a:t>Risk Initiation</a:t>
            </a:r>
          </a:p>
          <a:p>
            <a:pPr algn="ctr"/>
            <a:r>
              <a:rPr lang="en-US" sz="1600" dirty="0" smtClean="0">
                <a:latin typeface="+mn-lt"/>
              </a:rPr>
              <a:t>L:2/C:4</a:t>
            </a:r>
          </a:p>
        </p:txBody>
      </p:sp>
      <p:cxnSp>
        <p:nvCxnSpPr>
          <p:cNvPr id="19" name="Straight Connector 18"/>
          <p:cNvCxnSpPr>
            <a:stCxn id="14" idx="0"/>
          </p:cNvCxnSpPr>
          <p:nvPr/>
        </p:nvCxnSpPr>
        <p:spPr bwMode="auto">
          <a:xfrm>
            <a:off x="778877" y="48006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778877" y="52578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778877" y="38862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778877" y="43434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8877" y="29718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78877" y="34290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778877" y="20574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778877" y="25146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778877" y="16002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78877" y="5791200"/>
            <a:ext cx="8365123" cy="0"/>
          </a:xfrm>
          <a:prstGeom prst="line">
            <a:avLst/>
          </a:prstGeom>
          <a:blipFill dpi="0" rotWithShape="0">
            <a:blip r:embed="rId3"/>
            <a:srcRect/>
            <a:stretch>
              <a:fillRect/>
            </a:stretch>
          </a:blipFill>
          <a:ln w="9525" cap="flat" cmpd="sng" algn="ctr">
            <a:solidFill>
              <a:schemeClr val="tx1"/>
            </a:solidFill>
            <a:prstDash val="solid"/>
            <a:round/>
            <a:headEnd type="none" w="med" len="med"/>
            <a:tailEnd type="none" w="med" len="med"/>
          </a:ln>
          <a:effectLst/>
        </p:spPr>
      </p:cxnSp>
      <p:sp>
        <p:nvSpPr>
          <p:cNvPr id="31" name="TextBox 30"/>
          <p:cNvSpPr txBox="1"/>
          <p:nvPr/>
        </p:nvSpPr>
        <p:spPr>
          <a:xfrm>
            <a:off x="3399704" y="2895600"/>
            <a:ext cx="1309141" cy="584775"/>
          </a:xfrm>
          <a:prstGeom prst="rect">
            <a:avLst/>
          </a:prstGeom>
          <a:solidFill>
            <a:schemeClr val="bg1">
              <a:alpha val="0"/>
            </a:schemeClr>
          </a:solidFill>
          <a:ln>
            <a:solidFill>
              <a:srgbClr val="0000FF"/>
            </a:solidFill>
          </a:ln>
        </p:spPr>
        <p:txBody>
          <a:bodyPr wrap="none" rtlCol="0">
            <a:spAutoFit/>
          </a:bodyPr>
          <a:lstStyle/>
          <a:p>
            <a:pPr algn="ctr"/>
            <a:r>
              <a:rPr lang="en-US" sz="1600" dirty="0" smtClean="0">
                <a:latin typeface="+mn-lt"/>
              </a:rPr>
              <a:t>Dust Testing</a:t>
            </a:r>
          </a:p>
          <a:p>
            <a:pPr algn="ctr"/>
            <a:r>
              <a:rPr lang="en-US" sz="1600" dirty="0" smtClean="0">
                <a:latin typeface="+mn-lt"/>
              </a:rPr>
              <a:t>L:2/C:3</a:t>
            </a:r>
          </a:p>
        </p:txBody>
      </p:sp>
      <p:sp>
        <p:nvSpPr>
          <p:cNvPr id="32" name="TextBox 31"/>
          <p:cNvSpPr txBox="1"/>
          <p:nvPr/>
        </p:nvSpPr>
        <p:spPr>
          <a:xfrm>
            <a:off x="3505200" y="5715000"/>
            <a:ext cx="1124026" cy="461665"/>
          </a:xfrm>
          <a:prstGeom prst="rect">
            <a:avLst/>
          </a:prstGeom>
          <a:noFill/>
        </p:spPr>
        <p:txBody>
          <a:bodyPr wrap="none" rtlCol="0">
            <a:spAutoFit/>
          </a:bodyPr>
          <a:lstStyle/>
          <a:p>
            <a:r>
              <a:rPr lang="en-US" dirty="0" smtClean="0"/>
              <a:t>7/10/13</a:t>
            </a:r>
          </a:p>
        </p:txBody>
      </p:sp>
      <p:sp>
        <p:nvSpPr>
          <p:cNvPr id="34" name="TextBox 33"/>
          <p:cNvSpPr txBox="1"/>
          <p:nvPr/>
        </p:nvSpPr>
        <p:spPr>
          <a:xfrm>
            <a:off x="5744124" y="3352800"/>
            <a:ext cx="946093" cy="584775"/>
          </a:xfrm>
          <a:prstGeom prst="rect">
            <a:avLst/>
          </a:prstGeom>
          <a:solidFill>
            <a:schemeClr val="bg1">
              <a:alpha val="0"/>
            </a:schemeClr>
          </a:solidFill>
          <a:ln>
            <a:solidFill>
              <a:srgbClr val="0000FF"/>
            </a:solidFill>
          </a:ln>
        </p:spPr>
        <p:txBody>
          <a:bodyPr wrap="none" rtlCol="0">
            <a:spAutoFit/>
          </a:bodyPr>
          <a:lstStyle/>
          <a:p>
            <a:pPr algn="ctr"/>
            <a:r>
              <a:rPr lang="en-US" sz="1600" dirty="0" smtClean="0">
                <a:latin typeface="+mn-lt"/>
              </a:rPr>
              <a:t>Analysis</a:t>
            </a:r>
          </a:p>
          <a:p>
            <a:pPr algn="ctr"/>
            <a:r>
              <a:rPr lang="en-US" sz="1600" dirty="0" smtClean="0">
                <a:latin typeface="+mn-lt"/>
              </a:rPr>
              <a:t>L:2/C:2</a:t>
            </a:r>
          </a:p>
        </p:txBody>
      </p:sp>
      <p:sp>
        <p:nvSpPr>
          <p:cNvPr id="35" name="TextBox 34"/>
          <p:cNvSpPr txBox="1"/>
          <p:nvPr/>
        </p:nvSpPr>
        <p:spPr>
          <a:xfrm>
            <a:off x="5638800" y="5715000"/>
            <a:ext cx="1124026" cy="461665"/>
          </a:xfrm>
          <a:prstGeom prst="rect">
            <a:avLst/>
          </a:prstGeom>
          <a:noFill/>
        </p:spPr>
        <p:txBody>
          <a:bodyPr wrap="none" rtlCol="0">
            <a:spAutoFit/>
          </a:bodyPr>
          <a:lstStyle/>
          <a:p>
            <a:r>
              <a:rPr lang="en-US" dirty="0" smtClean="0"/>
              <a:t>9/30/13</a:t>
            </a:r>
          </a:p>
        </p:txBody>
      </p:sp>
      <p:cxnSp>
        <p:nvCxnSpPr>
          <p:cNvPr id="40" name="Elbow Connector 39"/>
          <p:cNvCxnSpPr>
            <a:stCxn id="17" idx="3"/>
            <a:endCxn id="31" idx="1"/>
          </p:cNvCxnSpPr>
          <p:nvPr/>
        </p:nvCxnSpPr>
        <p:spPr bwMode="auto">
          <a:xfrm>
            <a:off x="2546692" y="2755613"/>
            <a:ext cx="853012" cy="432375"/>
          </a:xfrm>
          <a:prstGeom prst="bentConnector3">
            <a:avLst>
              <a:gd name="adj1" fmla="val 50000"/>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41" name="Elbow Connector 40"/>
          <p:cNvCxnSpPr>
            <a:stCxn id="31" idx="3"/>
            <a:endCxn id="34" idx="1"/>
          </p:cNvCxnSpPr>
          <p:nvPr/>
        </p:nvCxnSpPr>
        <p:spPr bwMode="auto">
          <a:xfrm>
            <a:off x="4708845" y="3187988"/>
            <a:ext cx="1035279" cy="457200"/>
          </a:xfrm>
          <a:prstGeom prst="bentConnector3">
            <a:avLst>
              <a:gd name="adj1" fmla="val 50000"/>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ISIS risk process is effective and active</a:t>
            </a:r>
          </a:p>
          <a:p>
            <a:r>
              <a:rPr lang="en-US" dirty="0" smtClean="0"/>
              <a:t>Excellent coordination between SPP Project Team and ISIS in making analyses and running tests to reduce risk</a:t>
            </a:r>
          </a:p>
          <a:p>
            <a:r>
              <a:rPr lang="en-US" dirty="0" smtClean="0"/>
              <a:t>ISIS has made good progress in driving down and mitigating early risks during Phase B</a:t>
            </a:r>
          </a:p>
          <a:p>
            <a:r>
              <a:rPr lang="en-US" dirty="0" smtClean="0"/>
              <a:t>New risks will continue to be identified, and this process will be used to systematically work these risks down</a:t>
            </a:r>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Risk Mitigation Plan Overview</a:t>
            </a:r>
          </a:p>
          <a:p>
            <a:r>
              <a:rPr lang="en-US" dirty="0" smtClean="0"/>
              <a:t>Team Member Roles</a:t>
            </a:r>
          </a:p>
          <a:p>
            <a:r>
              <a:rPr lang="en-US" dirty="0" smtClean="0"/>
              <a:t>Risk Management Plan Flow</a:t>
            </a:r>
          </a:p>
          <a:p>
            <a:r>
              <a:rPr lang="en-US" dirty="0" smtClean="0"/>
              <a:t>Risk Analysis Score Card</a:t>
            </a:r>
          </a:p>
          <a:p>
            <a:r>
              <a:rPr lang="en-US" dirty="0" smtClean="0"/>
              <a:t>Risk Summary</a:t>
            </a:r>
          </a:p>
          <a:p>
            <a:r>
              <a:rPr lang="en-US" dirty="0" smtClean="0"/>
              <a:t>Progress on Top Risks</a:t>
            </a:r>
          </a:p>
          <a:p>
            <a:r>
              <a:rPr lang="en-US" dirty="0" smtClean="0"/>
              <a:t>Tracking the “life cycle” of one of the top risks</a:t>
            </a:r>
          </a:p>
          <a:p>
            <a:r>
              <a:rPr lang="en-US" dirty="0" smtClean="0"/>
              <a:t>Summary</a:t>
            </a:r>
          </a:p>
        </p:txBody>
      </p:sp>
      <p:sp>
        <p:nvSpPr>
          <p:cNvPr id="3" name="Title 2"/>
          <p:cNvSpPr>
            <a:spLocks noGrp="1"/>
          </p:cNvSpPr>
          <p:nvPr>
            <p:ph type="title"/>
          </p:nvPr>
        </p:nvSpPr>
        <p:spPr>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Outline</a:t>
            </a:r>
            <a:endParaRPr lang="en-US" kern="1200"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Mitigation Plan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Team members constantly weigh potential risks</a:t>
            </a:r>
          </a:p>
          <a:p>
            <a:r>
              <a:rPr lang="en-US" dirty="0" smtClean="0"/>
              <a:t>Team members can suggest a risk at any time</a:t>
            </a:r>
          </a:p>
          <a:p>
            <a:r>
              <a:rPr lang="en-US" dirty="0" smtClean="0"/>
              <a:t>With team member input, SE enters risk into PIMS </a:t>
            </a:r>
          </a:p>
          <a:p>
            <a:r>
              <a:rPr lang="en-US" dirty="0" smtClean="0"/>
              <a:t>Instrument leads generate risk mitigation plan including potential cost and schedule, technical, and safety impacts</a:t>
            </a:r>
          </a:p>
          <a:p>
            <a:r>
              <a:rPr lang="en-US" dirty="0" smtClean="0"/>
              <a:t>SE assesses probability and consequences of risks</a:t>
            </a:r>
          </a:p>
          <a:p>
            <a:r>
              <a:rPr lang="en-US" dirty="0" smtClean="0"/>
              <a:t>Once a mitigation strategy is selected by team and confirmed by SE/PM, it is executed</a:t>
            </a:r>
          </a:p>
          <a:p>
            <a:r>
              <a:rPr lang="en-US" dirty="0" smtClean="0"/>
              <a:t>SE ensures risks are handled by assigning and tracking action items</a:t>
            </a:r>
          </a:p>
          <a:p>
            <a:r>
              <a:rPr lang="en-US" dirty="0" smtClean="0"/>
              <a:t>Team members review risks in weekly meetings</a:t>
            </a:r>
          </a:p>
          <a:p>
            <a:r>
              <a:rPr lang="en-US" dirty="0" smtClean="0"/>
              <a:t>PM and SE will continuously monitor and audit risk list</a:t>
            </a:r>
          </a:p>
          <a:p>
            <a:r>
              <a:rPr lang="en-US" dirty="0" smtClean="0"/>
              <a:t>PM elevates risks that impact other instruments or ISIS resources to SPP Project in PIMS system (web-based tool, open to SPP)</a:t>
            </a:r>
          </a:p>
          <a:p>
            <a:r>
              <a:rPr lang="en-US" dirty="0" smtClean="0"/>
              <a:t>PM and SE consensus is required for risk closure with SPP Project concurrence as needed</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Member Roles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Bottoms-up approach</a:t>
            </a:r>
          </a:p>
          <a:p>
            <a:r>
              <a:rPr lang="en-US" dirty="0" smtClean="0"/>
              <a:t>All team members</a:t>
            </a:r>
          </a:p>
          <a:p>
            <a:pPr lvl="1"/>
            <a:r>
              <a:rPr lang="en-US" dirty="0" smtClean="0"/>
              <a:t>Assess threats to determine if any are risks</a:t>
            </a:r>
          </a:p>
          <a:p>
            <a:pPr lvl="1"/>
            <a:r>
              <a:rPr lang="en-US" dirty="0" smtClean="0"/>
              <a:t>Provide risk details to SE for entry into PIMS</a:t>
            </a:r>
          </a:p>
          <a:p>
            <a:pPr lvl="1"/>
            <a:r>
              <a:rPr lang="en-US" dirty="0" smtClean="0"/>
              <a:t>Analyze identified risks</a:t>
            </a:r>
          </a:p>
          <a:p>
            <a:r>
              <a:rPr lang="en-US" dirty="0" smtClean="0"/>
              <a:t>Instrument Team Leads (Wiedenbeck/Cummings and McNutt/Seifert)</a:t>
            </a:r>
          </a:p>
          <a:p>
            <a:pPr lvl="1"/>
            <a:r>
              <a:rPr lang="en-US" dirty="0" smtClean="0"/>
              <a:t>Manage and report on instrument risks</a:t>
            </a:r>
          </a:p>
          <a:p>
            <a:pPr lvl="1"/>
            <a:r>
              <a:rPr lang="en-US" dirty="0" smtClean="0"/>
              <a:t>Determine mitigation strategies</a:t>
            </a:r>
          </a:p>
          <a:p>
            <a:pPr lvl="1"/>
            <a:r>
              <a:rPr lang="en-US" dirty="0" smtClean="0"/>
              <a:t>Determine how risks might affect the SPP mission</a:t>
            </a:r>
          </a:p>
          <a:p>
            <a:r>
              <a:rPr lang="en-US" dirty="0" smtClean="0"/>
              <a:t>ISIS SE (Dickinson)</a:t>
            </a:r>
          </a:p>
          <a:p>
            <a:pPr lvl="1"/>
            <a:r>
              <a:rPr lang="en-US" dirty="0" smtClean="0"/>
              <a:t>Assist ISIS PM as needed, especially with technical input and analyses</a:t>
            </a:r>
          </a:p>
          <a:p>
            <a:pPr lvl="1"/>
            <a:r>
              <a:rPr lang="en-US" dirty="0" smtClean="0"/>
              <a:t>Review mitigation plans</a:t>
            </a:r>
          </a:p>
          <a:p>
            <a:pPr lvl="1"/>
            <a:r>
              <a:rPr lang="en-US" dirty="0" smtClean="0"/>
              <a:t>Address concerns from SPP Project Office</a:t>
            </a:r>
          </a:p>
          <a:p>
            <a:pPr lvl="1"/>
            <a:r>
              <a:rPr lang="en-US" dirty="0" smtClean="0"/>
              <a:t>Ensures risks are documented as appropriate</a:t>
            </a:r>
          </a:p>
          <a:p>
            <a:r>
              <a:rPr lang="en-US" dirty="0" smtClean="0"/>
              <a:t>ISIS PM (Weidner)</a:t>
            </a:r>
          </a:p>
          <a:p>
            <a:pPr lvl="1"/>
            <a:r>
              <a:rPr lang="en-US" dirty="0" smtClean="0"/>
              <a:t>Oversee and manage risk list</a:t>
            </a:r>
          </a:p>
          <a:p>
            <a:pPr lvl="1"/>
            <a:r>
              <a:rPr lang="en-US" dirty="0" smtClean="0"/>
              <a:t>Work with SE and instrument teams to determine risk mitigation plans</a:t>
            </a:r>
          </a:p>
          <a:p>
            <a:pPr lvl="1"/>
            <a:r>
              <a:rPr lang="en-US" dirty="0" smtClean="0"/>
              <a:t>Report major risks to SPP Project in Monthly Risk Status Reports</a:t>
            </a:r>
            <a:endParaRPr lang="en-US"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RMP Flow</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795824" y="1148067"/>
            <a:ext cx="7780953" cy="4866667"/>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noFill/>
          <a:ln w="9525">
            <a:noFill/>
            <a:miter lim="800000"/>
            <a:headEnd/>
            <a:tailEnd/>
          </a:ln>
        </p:spPr>
        <p:txBody>
          <a:bodyPr vert="horz" wrap="square" lIns="0" tIns="0" rIns="0" bIns="0" numCol="1" anchor="ctr" anchorCtr="0" compatLnSpc="1">
            <a:prstTxWarp prst="textNoShape">
              <a:avLst/>
            </a:prstTxWarp>
          </a:bodyPr>
          <a:lstStyle/>
          <a:p>
            <a:r>
              <a:rPr lang="en-US" kern="1200" dirty="0" smtClean="0"/>
              <a:t>Risk Analysis Score Card</a:t>
            </a:r>
          </a:p>
        </p:txBody>
      </p:sp>
      <p:graphicFrame>
        <p:nvGraphicFramePr>
          <p:cNvPr id="11" name="Content Placeholder 10"/>
          <p:cNvGraphicFramePr>
            <a:graphicFrameLocks noGrp="1"/>
          </p:cNvGraphicFramePr>
          <p:nvPr>
            <p:ph idx="4294967295"/>
          </p:nvPr>
        </p:nvGraphicFramePr>
        <p:xfrm>
          <a:off x="677008" y="1009650"/>
          <a:ext cx="5638800" cy="2419350"/>
        </p:xfrm>
        <a:graphic>
          <a:graphicData uri="http://schemas.openxmlformats.org/drawingml/2006/table">
            <a:tbl>
              <a:tblPr/>
              <a:tblGrid>
                <a:gridCol w="1010222"/>
                <a:gridCol w="1346327"/>
                <a:gridCol w="1529651"/>
                <a:gridCol w="1752600"/>
              </a:tblGrid>
              <a:tr h="1038225">
                <a:tc>
                  <a:txBody>
                    <a:bodyPr/>
                    <a:lstStyle/>
                    <a:p>
                      <a:pPr algn="ctr" fontAlgn="t"/>
                      <a:r>
                        <a:rPr lang="en-US" sz="1200" b="1" i="0" u="none" strike="noStrike" dirty="0">
                          <a:solidFill>
                            <a:srgbClr val="000000"/>
                          </a:solidFill>
                          <a:latin typeface="Calibri"/>
                        </a:rPr>
                        <a:t>Likelihood Bins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Safety </a:t>
                      </a:r>
                      <a:r>
                        <a:rPr lang="en-US" sz="1050" b="0" i="0" u="none" strike="noStrike" dirty="0">
                          <a:solidFill>
                            <a:srgbClr val="000000"/>
                          </a:solidFill>
                          <a:latin typeface="Calibri"/>
                        </a:rPr>
                        <a:t/>
                      </a:r>
                      <a:br>
                        <a:rPr lang="en-US" sz="1050" b="0" i="0" u="none" strike="noStrike" dirty="0">
                          <a:solidFill>
                            <a:srgbClr val="000000"/>
                          </a:solidFill>
                          <a:latin typeface="Calibri"/>
                        </a:rPr>
                      </a:br>
                      <a:r>
                        <a:rPr lang="en-US" sz="1100" b="0" i="0" u="none" strike="noStrike" dirty="0">
                          <a:solidFill>
                            <a:srgbClr val="000000"/>
                          </a:solidFill>
                          <a:latin typeface="Calibri"/>
                        </a:rPr>
                        <a:t>(likelihood of safety event </a:t>
                      </a:r>
                      <a:r>
                        <a:rPr lang="en-US" sz="1100" b="0" i="0" u="none" strike="noStrike" dirty="0" smtClean="0">
                          <a:solidFill>
                            <a:srgbClr val="000000"/>
                          </a:solidFill>
                          <a:latin typeface="Calibri"/>
                        </a:rPr>
                        <a:t>occurrences)</a:t>
                      </a:r>
                      <a:endParaRPr lang="en-US" sz="105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Technical</a:t>
                      </a:r>
                      <a:r>
                        <a:rPr lang="en-US" sz="1050" b="0" i="0" u="none" strike="noStrike" dirty="0">
                          <a:solidFill>
                            <a:srgbClr val="000000"/>
                          </a:solidFill>
                          <a:latin typeface="Calibri"/>
                        </a:rPr>
                        <a:t> </a:t>
                      </a:r>
                      <a:br>
                        <a:rPr lang="en-US" sz="1050" b="0" i="0" u="none" strike="noStrike" dirty="0">
                          <a:solidFill>
                            <a:srgbClr val="000000"/>
                          </a:solidFill>
                          <a:latin typeface="Calibri"/>
                        </a:rPr>
                      </a:br>
                      <a:r>
                        <a:rPr lang="en-US" sz="1100" b="0" i="0" u="none" strike="noStrike" dirty="0">
                          <a:solidFill>
                            <a:srgbClr val="000000"/>
                          </a:solidFill>
                          <a:latin typeface="Calibri"/>
                        </a:rPr>
                        <a:t>(Estimated likelihood of not meeting mission technical performance requirements)</a:t>
                      </a:r>
                      <a:endParaRPr lang="en-US" sz="105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latin typeface="Calibri"/>
                        </a:rPr>
                        <a:t>Cost/schedule</a:t>
                      </a:r>
                      <a:r>
                        <a:rPr lang="en-US" sz="1050" b="0" i="0" u="none" strike="noStrike" dirty="0">
                          <a:solidFill>
                            <a:srgbClr val="000000"/>
                          </a:solidFill>
                          <a:latin typeface="Calibri"/>
                        </a:rPr>
                        <a:t/>
                      </a:r>
                      <a:br>
                        <a:rPr lang="en-US" sz="1050" b="0" i="0" u="none" strike="noStrike" dirty="0">
                          <a:solidFill>
                            <a:srgbClr val="000000"/>
                          </a:solidFill>
                          <a:latin typeface="Calibri"/>
                        </a:rPr>
                      </a:br>
                      <a:r>
                        <a:rPr lang="en-US" sz="1100" b="0" i="0" u="none" strike="noStrike" dirty="0">
                          <a:solidFill>
                            <a:srgbClr val="000000"/>
                          </a:solidFill>
                          <a:latin typeface="Calibri"/>
                        </a:rPr>
                        <a:t>(Estimated likelihood of not meeting allocated Cost/Schedule </a:t>
                      </a:r>
                      <a:br>
                        <a:rPr lang="en-US" sz="1100" b="0" i="0" u="none" strike="noStrike" dirty="0">
                          <a:solidFill>
                            <a:srgbClr val="000000"/>
                          </a:solidFill>
                          <a:latin typeface="Calibri"/>
                        </a:rPr>
                      </a:br>
                      <a:r>
                        <a:rPr lang="en-US" sz="1100" b="0" i="0" u="none" strike="noStrike" dirty="0">
                          <a:solidFill>
                            <a:srgbClr val="000000"/>
                          </a:solidFill>
                          <a:latin typeface="Calibri"/>
                        </a:rPr>
                        <a:t>requirements or margin)</a:t>
                      </a:r>
                      <a:endParaRPr lang="en-US" sz="105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5 Very 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&gt; 10</a:t>
                      </a:r>
                      <a:r>
                        <a:rPr lang="en-US" sz="1200" b="0" i="0" u="none" strike="noStrike" baseline="30000" dirty="0">
                          <a:solidFill>
                            <a:srgbClr val="000000"/>
                          </a:solidFill>
                          <a:latin typeface="Calibri"/>
                        </a:rPr>
                        <a:t>-1</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&gt;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&gt; 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4 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(10</a:t>
                      </a:r>
                      <a:r>
                        <a:rPr lang="en-US" sz="1200" b="0" i="0" u="none" strike="noStrike" baseline="30000" dirty="0">
                          <a:solidFill>
                            <a:srgbClr val="000000"/>
                          </a:solidFill>
                          <a:latin typeface="Calibri"/>
                        </a:rPr>
                        <a:t>-2</a:t>
                      </a:r>
                      <a:r>
                        <a:rPr lang="en-US" sz="1200" b="0" i="0" u="none" strike="noStrike" dirty="0">
                          <a:solidFill>
                            <a:srgbClr val="000000"/>
                          </a:solidFill>
                          <a:latin typeface="Calibri"/>
                        </a:rPr>
                        <a:t> &lt; 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-1</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(50% &lt; 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3 Moderate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(10</a:t>
                      </a:r>
                      <a:r>
                        <a:rPr lang="en-US" sz="1200" b="0" i="0" u="none" strike="noStrike" baseline="30000" dirty="0">
                          <a:solidFill>
                            <a:srgbClr val="000000"/>
                          </a:solidFill>
                          <a:latin typeface="Calibri"/>
                        </a:rPr>
                        <a:t>-3</a:t>
                      </a:r>
                      <a:r>
                        <a:rPr lang="en-US" sz="1200" b="0" i="0" u="none" strike="noStrike" dirty="0">
                          <a:solidFill>
                            <a:srgbClr val="000000"/>
                          </a:solidFill>
                          <a:latin typeface="Calibri"/>
                        </a:rPr>
                        <a:t> &lt; 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-2</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(15%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(25% &lt; 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2 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(10</a:t>
                      </a:r>
                      <a:r>
                        <a:rPr lang="en-US" sz="1200" b="0" i="0" u="none" strike="noStrike" baseline="30000" dirty="0">
                          <a:solidFill>
                            <a:srgbClr val="000000"/>
                          </a:solidFill>
                          <a:latin typeface="Calibri"/>
                        </a:rPr>
                        <a:t>-6</a:t>
                      </a:r>
                      <a:r>
                        <a:rPr lang="en-US" sz="1200" b="0" i="0" u="none" strike="noStrike" dirty="0">
                          <a:solidFill>
                            <a:srgbClr val="000000"/>
                          </a:solidFill>
                          <a:latin typeface="Calibri"/>
                        </a:rPr>
                        <a:t> &lt; 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-3</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(2%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(10% &lt; 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b"/>
                      <a:r>
                        <a:rPr lang="en-US" sz="1200" b="1" i="0" u="none" strike="noStrike" dirty="0">
                          <a:solidFill>
                            <a:srgbClr val="000000"/>
                          </a:solidFill>
                          <a:latin typeface="Calibri"/>
                        </a:rPr>
                        <a:t>1 Very 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s</a:t>
                      </a:r>
                      <a:r>
                        <a:rPr lang="en-US" sz="1200" b="0" i="0" u="none" strike="noStrike" dirty="0">
                          <a:solidFill>
                            <a:srgbClr val="000000"/>
                          </a:solidFill>
                          <a:latin typeface="Calibri"/>
                        </a:rPr>
                        <a:t> ≤ 10</a:t>
                      </a:r>
                      <a:r>
                        <a:rPr lang="en-US" sz="1200" b="0" i="0" u="none" strike="noStrike" baseline="30000" dirty="0">
                          <a:solidFill>
                            <a:srgbClr val="000000"/>
                          </a:solidFill>
                          <a:latin typeface="Calibri"/>
                        </a:rPr>
                        <a:t>-6</a:t>
                      </a:r>
                      <a:r>
                        <a:rPr lang="en-US" sz="1200" b="0" i="0" u="none" strike="noStrike" dirty="0">
                          <a:solidFill>
                            <a:srgbClr val="000000"/>
                          </a:solidFill>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(0.1% &lt; P</a:t>
                      </a:r>
                      <a:r>
                        <a:rPr lang="en-US" sz="1200" b="0" i="0" u="none" strike="noStrike" baseline="-25000" dirty="0">
                          <a:solidFill>
                            <a:srgbClr val="000000"/>
                          </a:solidFill>
                          <a:latin typeface="Calibri"/>
                        </a:rPr>
                        <a:t>T</a:t>
                      </a:r>
                      <a:r>
                        <a:rPr lang="en-US" sz="1200" b="0" i="0" u="none" strike="noStrike" dirty="0">
                          <a:solidFill>
                            <a:srgbClr val="000000"/>
                          </a:solidFill>
                          <a:latin typeface="Calibri"/>
                        </a:rPr>
                        <a:t>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(P</a:t>
                      </a:r>
                      <a:r>
                        <a:rPr lang="en-US" sz="1200" b="0" i="0" u="none" strike="noStrike" baseline="-25000" dirty="0">
                          <a:solidFill>
                            <a:srgbClr val="000000"/>
                          </a:solidFill>
                          <a:latin typeface="Calibri"/>
                        </a:rPr>
                        <a:t>CS</a:t>
                      </a:r>
                      <a:r>
                        <a:rPr lang="en-US" sz="1200" b="0" i="0" u="none" strike="noStrike" dirty="0">
                          <a:solidFill>
                            <a:srgbClr val="000000"/>
                          </a:solidFill>
                          <a:latin typeface="Calibri"/>
                        </a:rPr>
                        <a:t> ≤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051" name="Picture 5"/>
          <p:cNvPicPr>
            <a:picLocks noChangeAspect="1" noChangeArrowheads="1"/>
          </p:cNvPicPr>
          <p:nvPr/>
        </p:nvPicPr>
        <p:blipFill>
          <a:blip r:embed="rId2" cstate="print"/>
          <a:srcRect t="3572"/>
          <a:stretch>
            <a:fillRect/>
          </a:stretch>
        </p:blipFill>
        <p:spPr bwMode="auto">
          <a:xfrm>
            <a:off x="6629400" y="990600"/>
            <a:ext cx="2373313" cy="2057400"/>
          </a:xfrm>
          <a:prstGeom prst="rect">
            <a:avLst/>
          </a:prstGeom>
          <a:noFill/>
          <a:ln w="9525">
            <a:noFill/>
            <a:miter lim="800000"/>
            <a:headEnd/>
            <a:tailEnd/>
          </a:ln>
        </p:spPr>
      </p:pic>
      <p:sp>
        <p:nvSpPr>
          <p:cNvPr id="10" name="Right Arrow 9"/>
          <p:cNvSpPr/>
          <p:nvPr/>
        </p:nvSpPr>
        <p:spPr>
          <a:xfrm>
            <a:off x="6324600" y="14478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Down Arrow 11"/>
          <p:cNvSpPr/>
          <p:nvPr/>
        </p:nvSpPr>
        <p:spPr>
          <a:xfrm flipV="1">
            <a:off x="8001000" y="3124200"/>
            <a:ext cx="27463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3" name="Table 12"/>
          <p:cNvGraphicFramePr>
            <a:graphicFrameLocks noGrp="1"/>
          </p:cNvGraphicFramePr>
          <p:nvPr/>
        </p:nvGraphicFramePr>
        <p:xfrm>
          <a:off x="457200" y="3511370"/>
          <a:ext cx="8534400" cy="2761607"/>
        </p:xfrm>
        <a:graphic>
          <a:graphicData uri="http://schemas.openxmlformats.org/drawingml/2006/table">
            <a:tbl>
              <a:tblPr/>
              <a:tblGrid>
                <a:gridCol w="1422400"/>
                <a:gridCol w="1422400"/>
                <a:gridCol w="1422400"/>
                <a:gridCol w="1422400"/>
                <a:gridCol w="1422400"/>
                <a:gridCol w="1422400"/>
              </a:tblGrid>
              <a:tr h="179823">
                <a:tc>
                  <a:txBody>
                    <a:bodyPr/>
                    <a:lstStyle/>
                    <a:p>
                      <a:pPr algn="ctr" fontAlgn="ctr"/>
                      <a:r>
                        <a:rPr lang="en-US" sz="1100" b="1" i="0" u="none" strike="noStrike" dirty="0">
                          <a:solidFill>
                            <a:schemeClr val="tx1"/>
                          </a:solidFill>
                          <a:latin typeface="Calibri"/>
                        </a:rPr>
                        <a:t>LEVEL</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Minimal (1)</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Minor (2)</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Medium (3)</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Major (4)</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1" i="0" u="none" strike="noStrike" dirty="0">
                          <a:solidFill>
                            <a:schemeClr val="tx1"/>
                          </a:solidFill>
                          <a:latin typeface="Calibri"/>
                        </a:rPr>
                        <a:t>Very High (5)</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02102">
                <a:tc>
                  <a:txBody>
                    <a:bodyPr/>
                    <a:lstStyle/>
                    <a:p>
                      <a:pPr algn="ctr" fontAlgn="ctr"/>
                      <a:r>
                        <a:rPr lang="en-US" sz="1100" b="1" i="0" u="none" strike="noStrike" dirty="0">
                          <a:solidFill>
                            <a:schemeClr val="tx1"/>
                          </a:solidFill>
                          <a:latin typeface="Calibri"/>
                        </a:rPr>
                        <a:t>Safety</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dirty="0">
                          <a:solidFill>
                            <a:srgbClr val="000000"/>
                          </a:solidFill>
                          <a:latin typeface="Calibri"/>
                        </a:rPr>
                        <a:t>Negligible safety impact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Minor injury with no lost work time</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Injury with lost work time</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Severe injury</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Death or permanent disabling injury</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3714">
                <a:tc>
                  <a:txBody>
                    <a:bodyPr/>
                    <a:lstStyle/>
                    <a:p>
                      <a:pPr algn="ctr" fontAlgn="ctr"/>
                      <a:r>
                        <a:rPr lang="en-US" sz="1100" b="1" i="0" u="none" strike="noStrike" dirty="0">
                          <a:solidFill>
                            <a:schemeClr val="tx1"/>
                          </a:solidFill>
                          <a:latin typeface="Calibri"/>
                        </a:rPr>
                        <a:t>Technical</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dirty="0">
                          <a:solidFill>
                            <a:srgbClr val="000000"/>
                          </a:solidFill>
                          <a:latin typeface="Calibri"/>
                        </a:rPr>
                        <a:t>Negligible technical impact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Decrease in instrument capability/margin. But all instrument requirements met, or need for requirement definition or design/implementation workaround</a:t>
                      </a:r>
                      <a:endParaRPr lang="en-US" sz="1050" b="0" i="0" u="none" strike="noStrike" dirty="0">
                        <a:solidFill>
                          <a:srgbClr val="000000"/>
                        </a:solidFill>
                        <a:latin typeface="Calibri"/>
                      </a:endParaRP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Major loss of </a:t>
                      </a:r>
                      <a:r>
                        <a:rPr lang="en-US" sz="1050" b="0" i="0" u="none" strike="noStrike" dirty="0" smtClean="0">
                          <a:solidFill>
                            <a:srgbClr val="000000"/>
                          </a:solidFill>
                          <a:latin typeface="Calibri"/>
                        </a:rPr>
                        <a:t>instrument capability</a:t>
                      </a:r>
                      <a:endParaRPr lang="en-US" sz="1050" b="0" i="0" u="none" strike="noStrike" dirty="0">
                        <a:solidFill>
                          <a:srgbClr val="000000"/>
                        </a:solidFill>
                        <a:latin typeface="Calibri"/>
                      </a:endParaRP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Loss of Instrument </a:t>
                      </a:r>
                    </a:p>
                    <a:p>
                      <a:pPr algn="ctr" fontAlgn="ctr"/>
                      <a:r>
                        <a:rPr lang="en-US" sz="1050" b="0" i="0" u="none" strike="noStrike" dirty="0" smtClean="0">
                          <a:solidFill>
                            <a:srgbClr val="000000"/>
                          </a:solidFill>
                          <a:latin typeface="Calibri"/>
                        </a:rPr>
                        <a:t>(EPI-Hi or EPI-Lo)</a:t>
                      </a:r>
                      <a:endParaRPr lang="en-US" sz="1050" b="0" i="0" u="none" strike="noStrike" dirty="0">
                        <a:solidFill>
                          <a:srgbClr val="000000"/>
                        </a:solidFill>
                        <a:latin typeface="Calibri"/>
                      </a:endParaRP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latin typeface="Calibri"/>
                        </a:rPr>
                        <a:t>Loss of one or more Level-1 science requirements</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153">
                <a:tc>
                  <a:txBody>
                    <a:bodyPr/>
                    <a:lstStyle/>
                    <a:p>
                      <a:pPr algn="ctr" fontAlgn="ctr"/>
                      <a:r>
                        <a:rPr lang="en-US" sz="1100" b="1" i="0" u="none" strike="noStrike" dirty="0">
                          <a:solidFill>
                            <a:schemeClr val="tx1"/>
                          </a:solidFill>
                          <a:latin typeface="Calibri"/>
                        </a:rPr>
                        <a:t>Cost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of less than 1%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between 1% to 3%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between 3% to 10%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between 10% to 20%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ISIS Project </a:t>
                      </a:r>
                      <a:r>
                        <a:rPr lang="en-US" sz="1050" b="0" i="0" u="none" strike="noStrike" dirty="0">
                          <a:solidFill>
                            <a:srgbClr val="000000"/>
                          </a:solidFill>
                          <a:latin typeface="Calibri"/>
                        </a:rPr>
                        <a:t>cost overrun of greater than 20% of allocated</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205">
                <a:tc>
                  <a:txBody>
                    <a:bodyPr/>
                    <a:lstStyle/>
                    <a:p>
                      <a:pPr algn="ctr" fontAlgn="ctr"/>
                      <a:r>
                        <a:rPr lang="en-US" sz="1100" b="1" i="0" u="none" strike="noStrike" dirty="0">
                          <a:solidFill>
                            <a:schemeClr val="tx1"/>
                          </a:solidFill>
                          <a:latin typeface="Calibri"/>
                        </a:rPr>
                        <a:t>Schedule</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0" i="0" u="none" strike="noStrike" dirty="0">
                          <a:solidFill>
                            <a:srgbClr val="000000"/>
                          </a:solidFill>
                          <a:latin typeface="Calibri"/>
                        </a:rPr>
                        <a:t>Negligible schedule slip</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Schedule slip not on critical path</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Schedule slip affecting critical path but not launch or post-launch critical event</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Schedule slip of 1 to 3 months</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Schedule slip of greater than 3 months</a:t>
                      </a:r>
                    </a:p>
                  </a:txBody>
                  <a:tcPr marL="5366" marR="5366" marT="5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585" name="Group 1137"/>
          <p:cNvGraphicFramePr>
            <a:graphicFrameLocks noGrp="1"/>
          </p:cNvGraphicFramePr>
          <p:nvPr/>
        </p:nvGraphicFramePr>
        <p:xfrm>
          <a:off x="1295400" y="1143000"/>
          <a:ext cx="6705600" cy="4038600"/>
        </p:xfrm>
        <a:graphic>
          <a:graphicData uri="http://schemas.openxmlformats.org/drawingml/2006/table">
            <a:tbl>
              <a:tblPr/>
              <a:tblGrid>
                <a:gridCol w="1341438"/>
                <a:gridCol w="1341437"/>
                <a:gridCol w="1355725"/>
                <a:gridCol w="1325563"/>
                <a:gridCol w="1341437"/>
              </a:tblGrid>
              <a:tr h="78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13   17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7   14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6   19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1   2  3  5   8   9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rgbClr val="000000"/>
                          </a:solidFill>
                          <a:effectLst/>
                          <a:latin typeface="Arial" charset="0"/>
                        </a:rPr>
                        <a:t>4   15   16</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18   12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4136" name="Text Box 40"/>
          <p:cNvSpPr txBox="1">
            <a:spLocks noChangeArrowheads="1"/>
          </p:cNvSpPr>
          <p:nvPr/>
        </p:nvSpPr>
        <p:spPr bwMode="auto">
          <a:xfrm>
            <a:off x="762000" y="228600"/>
            <a:ext cx="7010400" cy="5847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3200" b="1" dirty="0">
                <a:solidFill>
                  <a:schemeClr val="bg1"/>
                </a:solidFill>
                <a:latin typeface="+mj-lt"/>
                <a:ea typeface="+mj-ea"/>
                <a:cs typeface="+mj-cs"/>
              </a:rPr>
              <a:t>Risk Summary</a:t>
            </a:r>
          </a:p>
        </p:txBody>
      </p:sp>
      <p:sp>
        <p:nvSpPr>
          <p:cNvPr id="4137" name="Text Box 41"/>
          <p:cNvSpPr txBox="1">
            <a:spLocks noChangeArrowheads="1"/>
          </p:cNvSpPr>
          <p:nvPr/>
        </p:nvSpPr>
        <p:spPr bwMode="auto">
          <a:xfrm>
            <a:off x="1143000" y="5334000"/>
            <a:ext cx="6858000" cy="822325"/>
          </a:xfrm>
          <a:prstGeom prst="rect">
            <a:avLst/>
          </a:prstGeom>
          <a:noFill/>
          <a:ln w="12700">
            <a:noFill/>
            <a:miter lim="800000"/>
            <a:headEnd/>
            <a:tailEnd/>
          </a:ln>
        </p:spPr>
        <p:txBody>
          <a:bodyPr>
            <a:spAutoFit/>
          </a:bodyPr>
          <a:lstStyle/>
          <a:p>
            <a:pPr algn="ctr" eaLnBrk="0" hangingPunct="0"/>
            <a:r>
              <a:rPr lang="en-US" b="1" dirty="0">
                <a:latin typeface="Arial" charset="0"/>
              </a:rPr>
              <a:t>1               2              3               4              5</a:t>
            </a:r>
            <a:br>
              <a:rPr lang="en-US" b="1" dirty="0">
                <a:latin typeface="Arial" charset="0"/>
              </a:rPr>
            </a:br>
            <a:r>
              <a:rPr lang="en-US" b="1" dirty="0">
                <a:latin typeface="Arial" charset="0"/>
              </a:rPr>
              <a:t>Consequence</a:t>
            </a:r>
          </a:p>
        </p:txBody>
      </p:sp>
      <p:sp>
        <p:nvSpPr>
          <p:cNvPr id="4138" name="Text Box 42"/>
          <p:cNvSpPr txBox="1">
            <a:spLocks noChangeArrowheads="1"/>
          </p:cNvSpPr>
          <p:nvPr/>
        </p:nvSpPr>
        <p:spPr bwMode="auto">
          <a:xfrm rot="-5400000">
            <a:off x="-1570037" y="2789237"/>
            <a:ext cx="4419600" cy="822325"/>
          </a:xfrm>
          <a:prstGeom prst="rect">
            <a:avLst/>
          </a:prstGeom>
          <a:noFill/>
          <a:ln w="12700">
            <a:noFill/>
            <a:miter lim="800000"/>
            <a:headEnd/>
            <a:tailEnd/>
          </a:ln>
        </p:spPr>
        <p:txBody>
          <a:bodyPr>
            <a:spAutoFit/>
          </a:bodyPr>
          <a:lstStyle/>
          <a:p>
            <a:pPr algn="ctr" eaLnBrk="0" hangingPunct="0"/>
            <a:r>
              <a:rPr lang="en-US" b="1" dirty="0">
                <a:latin typeface="Arial" charset="0"/>
              </a:rPr>
              <a:t>Likelihood </a:t>
            </a:r>
            <a:br>
              <a:rPr lang="en-US" b="1" dirty="0">
                <a:latin typeface="Arial" charset="0"/>
              </a:rPr>
            </a:br>
            <a:r>
              <a:rPr lang="en-US" b="1" dirty="0">
                <a:latin typeface="Arial" charset="0"/>
              </a:rPr>
              <a:t>1        2        3        4       5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719" name="Group 919"/>
          <p:cNvGraphicFramePr>
            <a:graphicFrameLocks noGrp="1"/>
          </p:cNvGraphicFramePr>
          <p:nvPr/>
        </p:nvGraphicFramePr>
        <p:xfrm>
          <a:off x="914400" y="1219200"/>
          <a:ext cx="3429000" cy="2819401"/>
        </p:xfrm>
        <a:graphic>
          <a:graphicData uri="http://schemas.openxmlformats.org/drawingml/2006/table">
            <a:tbl>
              <a:tblPr/>
              <a:tblGrid>
                <a:gridCol w="685800"/>
                <a:gridCol w="685800"/>
                <a:gridCol w="693738"/>
                <a:gridCol w="677862"/>
                <a:gridCol w="685800"/>
              </a:tblGrid>
              <a:tr h="549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13  17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6   19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1   3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4   15   16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5160" name="Text Box 40"/>
          <p:cNvSpPr txBox="1">
            <a:spLocks noChangeArrowheads="1"/>
          </p:cNvSpPr>
          <p:nvPr/>
        </p:nvSpPr>
        <p:spPr bwMode="auto">
          <a:xfrm>
            <a:off x="838200" y="228600"/>
            <a:ext cx="7010400" cy="5847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r>
              <a:rPr lang="en-US" sz="3200" b="1" dirty="0" smtClean="0">
                <a:solidFill>
                  <a:schemeClr val="bg1"/>
                </a:solidFill>
                <a:latin typeface="+mj-lt"/>
                <a:ea typeface="+mj-ea"/>
                <a:cs typeface="+mj-cs"/>
              </a:rPr>
              <a:t>Progress on Top Risks</a:t>
            </a:r>
            <a:endParaRPr lang="en-US" sz="3200" b="1" dirty="0">
              <a:solidFill>
                <a:schemeClr val="bg1"/>
              </a:solidFill>
              <a:latin typeface="+mj-lt"/>
              <a:ea typeface="+mj-ea"/>
              <a:cs typeface="+mj-cs"/>
            </a:endParaRPr>
          </a:p>
        </p:txBody>
      </p:sp>
      <p:sp>
        <p:nvSpPr>
          <p:cNvPr id="5161" name="Text Box 41"/>
          <p:cNvSpPr txBox="1">
            <a:spLocks noChangeArrowheads="1"/>
          </p:cNvSpPr>
          <p:nvPr/>
        </p:nvSpPr>
        <p:spPr bwMode="auto">
          <a:xfrm>
            <a:off x="914400" y="4267200"/>
            <a:ext cx="3429000" cy="641350"/>
          </a:xfrm>
          <a:prstGeom prst="rect">
            <a:avLst/>
          </a:prstGeom>
          <a:noFill/>
          <a:ln w="12700">
            <a:noFill/>
            <a:miter lim="800000"/>
            <a:headEnd/>
            <a:tailEnd/>
          </a:ln>
        </p:spPr>
        <p:txBody>
          <a:bodyPr>
            <a:spAutoFit/>
          </a:bodyPr>
          <a:lstStyle/>
          <a:p>
            <a:pPr algn="ctr" eaLnBrk="0" hangingPunct="0"/>
            <a:r>
              <a:rPr lang="en-US" sz="1800" b="1" dirty="0">
                <a:latin typeface="Arial" charset="0"/>
              </a:rPr>
              <a:t>1          2         3         4         5</a:t>
            </a:r>
            <a:br>
              <a:rPr lang="en-US" sz="1800" b="1" dirty="0">
                <a:latin typeface="Arial" charset="0"/>
              </a:rPr>
            </a:br>
            <a:r>
              <a:rPr lang="en-US" sz="1800" b="1" dirty="0">
                <a:latin typeface="Arial" charset="0"/>
              </a:rPr>
              <a:t>Consequence</a:t>
            </a:r>
          </a:p>
        </p:txBody>
      </p:sp>
      <p:sp>
        <p:nvSpPr>
          <p:cNvPr id="5162" name="Text Box 42"/>
          <p:cNvSpPr txBox="1">
            <a:spLocks noChangeArrowheads="1"/>
          </p:cNvSpPr>
          <p:nvPr/>
        </p:nvSpPr>
        <p:spPr bwMode="auto">
          <a:xfrm rot="-5400000">
            <a:off x="-975519" y="2347119"/>
            <a:ext cx="3049588" cy="641350"/>
          </a:xfrm>
          <a:prstGeom prst="rect">
            <a:avLst/>
          </a:prstGeom>
          <a:noFill/>
          <a:ln w="12700">
            <a:noFill/>
            <a:miter lim="800000"/>
            <a:headEnd/>
            <a:tailEnd/>
          </a:ln>
        </p:spPr>
        <p:txBody>
          <a:bodyPr>
            <a:spAutoFit/>
          </a:bodyPr>
          <a:lstStyle/>
          <a:p>
            <a:pPr algn="ctr" eaLnBrk="0" hangingPunct="0"/>
            <a:r>
              <a:rPr lang="en-US" sz="1800" b="1" dirty="0">
                <a:latin typeface="Arial" charset="0"/>
              </a:rPr>
              <a:t>Likelihood </a:t>
            </a:r>
            <a:br>
              <a:rPr lang="en-US" sz="1800" b="1" dirty="0">
                <a:latin typeface="Arial" charset="0"/>
              </a:rPr>
            </a:br>
            <a:r>
              <a:rPr lang="en-US" sz="1800" b="1" dirty="0">
                <a:latin typeface="Arial" charset="0"/>
              </a:rPr>
              <a:t>1       2       3       4      5</a:t>
            </a:r>
          </a:p>
        </p:txBody>
      </p:sp>
      <p:graphicFrame>
        <p:nvGraphicFramePr>
          <p:cNvPr id="5837812" name="Group 1012"/>
          <p:cNvGraphicFramePr>
            <a:graphicFrameLocks noGrp="1"/>
          </p:cNvGraphicFramePr>
          <p:nvPr/>
        </p:nvGraphicFramePr>
        <p:xfrm>
          <a:off x="4648200" y="1006475"/>
          <a:ext cx="4419600" cy="5516880"/>
        </p:xfrm>
        <a:graphic>
          <a:graphicData uri="http://schemas.openxmlformats.org/drawingml/2006/table">
            <a:tbl>
              <a:tblPr/>
              <a:tblGrid>
                <a:gridCol w="509905"/>
                <a:gridCol w="552767"/>
                <a:gridCol w="446087"/>
                <a:gridCol w="533400"/>
                <a:gridCol w="2377441"/>
              </a:tblGrid>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Rank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Trend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Risk 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Approach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Times New Roman" pitchFamily="18" charset="0"/>
                        </a:rPr>
                        <a:t>Risk Title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ISIS Vibration Levels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ISIS Increased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ISIS Shock Testing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EPI-Lo Dust Impact Susceptibility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ISIS Increased Ground Software Demands Due to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ISIS Increased Instrument FSW Demands Due to Autonomy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ISIS Time Tagged Commands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Configuring ISIS Based on Solar Distance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EPI-Hi Thin Detector Availability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00FF"/>
                          </a:solidFill>
                          <a:effectLst/>
                          <a:latin typeface="Times New Roman" pitchFamily="18" charset="0"/>
                        </a:rPr>
                        <a:t>EPI-Hi LET Thin Windows and Dust Impact Susceptibility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7" name="Rectangle 903"/>
          <p:cNvSpPr>
            <a:spLocks noChangeArrowheads="1"/>
          </p:cNvSpPr>
          <p:nvPr/>
        </p:nvSpPr>
        <p:spPr bwMode="auto">
          <a:xfrm>
            <a:off x="685800" y="5819775"/>
            <a:ext cx="566738" cy="249238"/>
          </a:xfrm>
          <a:prstGeom prst="rect">
            <a:avLst/>
          </a:prstGeom>
          <a:solidFill>
            <a:srgbClr val="FFFF66"/>
          </a:solidFill>
          <a:ln w="25400">
            <a:solidFill>
              <a:schemeClr val="tx1"/>
            </a:solidFill>
            <a:miter lim="800000"/>
            <a:headEnd/>
            <a:tailEnd/>
          </a:ln>
        </p:spPr>
        <p:txBody>
          <a:bodyPr wrap="none" lIns="91434" tIns="45717" rIns="91434" bIns="45717" anchor="ctr"/>
          <a:lstStyle/>
          <a:p>
            <a:pPr algn="ctr" eaLnBrk="0" hangingPunct="0"/>
            <a:r>
              <a:rPr lang="en-US" sz="1800" dirty="0">
                <a:latin typeface="Times" pitchFamily="18" charset="0"/>
                <a:ea typeface="ＭＳ Ｐゴシック" charset="-128"/>
              </a:rPr>
              <a:t>Med</a:t>
            </a:r>
          </a:p>
        </p:txBody>
      </p:sp>
      <p:sp>
        <p:nvSpPr>
          <p:cNvPr id="5238" name="Rectangle 904"/>
          <p:cNvSpPr>
            <a:spLocks noChangeArrowheads="1"/>
          </p:cNvSpPr>
          <p:nvPr/>
        </p:nvSpPr>
        <p:spPr bwMode="auto">
          <a:xfrm>
            <a:off x="685800" y="5503863"/>
            <a:ext cx="566738" cy="250825"/>
          </a:xfrm>
          <a:prstGeom prst="rect">
            <a:avLst/>
          </a:prstGeom>
          <a:solidFill>
            <a:srgbClr val="FF0000"/>
          </a:solidFill>
          <a:ln w="25400">
            <a:solidFill>
              <a:schemeClr val="tx1"/>
            </a:solidFill>
            <a:miter lim="800000"/>
            <a:headEnd/>
            <a:tailEnd/>
          </a:ln>
        </p:spPr>
        <p:txBody>
          <a:bodyPr wrap="none" lIns="91434" tIns="45717" rIns="91434" bIns="45717" anchor="ctr"/>
          <a:lstStyle/>
          <a:p>
            <a:pPr algn="ctr" eaLnBrk="0" hangingPunct="0"/>
            <a:r>
              <a:rPr lang="en-US" sz="1800" dirty="0">
                <a:latin typeface="Times" pitchFamily="18" charset="0"/>
                <a:ea typeface="ＭＳ Ｐゴシック" charset="-128"/>
              </a:rPr>
              <a:t>High</a:t>
            </a:r>
          </a:p>
        </p:txBody>
      </p:sp>
      <p:sp>
        <p:nvSpPr>
          <p:cNvPr id="5239" name="Rectangle 905"/>
          <p:cNvSpPr>
            <a:spLocks noChangeArrowheads="1"/>
          </p:cNvSpPr>
          <p:nvPr/>
        </p:nvSpPr>
        <p:spPr bwMode="auto">
          <a:xfrm>
            <a:off x="685800" y="6134100"/>
            <a:ext cx="566738" cy="249238"/>
          </a:xfrm>
          <a:prstGeom prst="rect">
            <a:avLst/>
          </a:prstGeom>
          <a:solidFill>
            <a:srgbClr val="00CC00"/>
          </a:solidFill>
          <a:ln w="25400">
            <a:solidFill>
              <a:schemeClr val="tx1"/>
            </a:solidFill>
            <a:miter lim="800000"/>
            <a:headEnd/>
            <a:tailEnd/>
          </a:ln>
        </p:spPr>
        <p:txBody>
          <a:bodyPr wrap="none" lIns="91434" tIns="45717" rIns="91434" bIns="45717" anchor="ctr"/>
          <a:lstStyle/>
          <a:p>
            <a:pPr algn="ctr" eaLnBrk="0" hangingPunct="0"/>
            <a:r>
              <a:rPr lang="en-US" sz="1800" dirty="0">
                <a:latin typeface="Times" pitchFamily="18" charset="0"/>
                <a:ea typeface="ＭＳ Ｐゴシック" charset="-128"/>
              </a:rPr>
              <a:t>Low</a:t>
            </a:r>
          </a:p>
        </p:txBody>
      </p:sp>
      <p:sp>
        <p:nvSpPr>
          <p:cNvPr id="5240" name="Text Box 906"/>
          <p:cNvSpPr txBox="1">
            <a:spLocks noChangeArrowheads="1"/>
          </p:cNvSpPr>
          <p:nvPr/>
        </p:nvSpPr>
        <p:spPr bwMode="auto">
          <a:xfrm>
            <a:off x="533400" y="5213350"/>
            <a:ext cx="963613" cy="304800"/>
          </a:xfrm>
          <a:prstGeom prst="rect">
            <a:avLst/>
          </a:prstGeom>
          <a:noFill/>
          <a:ln w="9525">
            <a:noFill/>
            <a:miter lim="800000"/>
            <a:headEnd/>
            <a:tailEnd/>
          </a:ln>
        </p:spPr>
        <p:txBody>
          <a:bodyPr wrap="none" lIns="91434" tIns="45717" rIns="91434" bIns="45717">
            <a:spAutoFit/>
          </a:bodyPr>
          <a:lstStyle/>
          <a:p>
            <a:pPr eaLnBrk="0" hangingPunct="0"/>
            <a:r>
              <a:rPr lang="en-US" sz="1400" b="1" u="sng" dirty="0">
                <a:latin typeface="Times" pitchFamily="18" charset="0"/>
                <a:ea typeface="ＭＳ Ｐゴシック" charset="-128"/>
              </a:rPr>
              <a:t>Criticality</a:t>
            </a:r>
          </a:p>
        </p:txBody>
      </p:sp>
      <p:sp>
        <p:nvSpPr>
          <p:cNvPr id="5241" name="Text Box 907"/>
          <p:cNvSpPr txBox="1">
            <a:spLocks noChangeArrowheads="1"/>
          </p:cNvSpPr>
          <p:nvPr/>
        </p:nvSpPr>
        <p:spPr bwMode="auto">
          <a:xfrm>
            <a:off x="1406525" y="5183188"/>
            <a:ext cx="2187575" cy="1370012"/>
          </a:xfrm>
          <a:prstGeom prst="rect">
            <a:avLst/>
          </a:prstGeom>
          <a:noFill/>
          <a:ln w="9525">
            <a:noFill/>
            <a:miter lim="800000"/>
            <a:headEnd/>
            <a:tailEnd/>
          </a:ln>
        </p:spPr>
        <p:txBody>
          <a:bodyPr wrap="none" lIns="91434" tIns="45717" rIns="91434" bIns="45717">
            <a:spAutoFit/>
          </a:bodyPr>
          <a:lstStyle/>
          <a:p>
            <a:pPr marL="290513" indent="-290513" eaLnBrk="0" hangingPunct="0">
              <a:lnSpc>
                <a:spcPct val="120000"/>
              </a:lnSpc>
              <a:tabLst>
                <a:tab pos="290513" algn="l"/>
              </a:tabLst>
            </a:pPr>
            <a:r>
              <a:rPr lang="en-US" sz="1400" b="1" u="sng" dirty="0">
                <a:latin typeface="Times" pitchFamily="18" charset="0"/>
                <a:ea typeface="ＭＳ Ｐゴシック" charset="-128"/>
              </a:rPr>
              <a:t>L x C Trend</a:t>
            </a:r>
            <a:endParaRPr lang="en-US" sz="1400" u="sng" dirty="0">
              <a:latin typeface="Times" pitchFamily="18" charset="0"/>
              <a:ea typeface="ＭＳ Ｐゴシック" charset="-128"/>
            </a:endParaRPr>
          </a:p>
          <a:p>
            <a:pPr marL="290513" indent="-290513" eaLnBrk="0" hangingPunct="0">
              <a:lnSpc>
                <a:spcPct val="120000"/>
              </a:lnSpc>
              <a:tabLst>
                <a:tab pos="290513" algn="l"/>
              </a:tabLst>
            </a:pPr>
            <a:r>
              <a:rPr lang="en-US" sz="1400" dirty="0">
                <a:latin typeface="Times" pitchFamily="18" charset="0"/>
                <a:ea typeface="ＭＳ Ｐゴシック" charset="-128"/>
              </a:rPr>
              <a:t>	Decreasing (Improving)</a:t>
            </a:r>
          </a:p>
          <a:p>
            <a:pPr marL="290513" indent="-290513" eaLnBrk="0" hangingPunct="0">
              <a:lnSpc>
                <a:spcPct val="120000"/>
              </a:lnSpc>
              <a:tabLst>
                <a:tab pos="290513" algn="l"/>
              </a:tabLst>
            </a:pPr>
            <a:r>
              <a:rPr lang="en-US" sz="1400" dirty="0">
                <a:latin typeface="Times" pitchFamily="18" charset="0"/>
                <a:ea typeface="ＭＳ Ｐゴシック" charset="-128"/>
              </a:rPr>
              <a:t>	Increasing (Worsening)</a:t>
            </a:r>
          </a:p>
          <a:p>
            <a:pPr marL="290513" indent="-290513" eaLnBrk="0" hangingPunct="0">
              <a:lnSpc>
                <a:spcPct val="120000"/>
              </a:lnSpc>
              <a:tabLst>
                <a:tab pos="290513" algn="l"/>
              </a:tabLst>
            </a:pPr>
            <a:r>
              <a:rPr lang="en-US" sz="1400" dirty="0">
                <a:latin typeface="Times" pitchFamily="18" charset="0"/>
                <a:ea typeface="ＭＳ Ｐゴシック" charset="-128"/>
              </a:rPr>
              <a:t>	Unchanged</a:t>
            </a:r>
          </a:p>
          <a:p>
            <a:pPr marL="290513" indent="-290513" eaLnBrk="0" hangingPunct="0">
              <a:lnSpc>
                <a:spcPct val="120000"/>
              </a:lnSpc>
              <a:tabLst>
                <a:tab pos="290513" algn="l"/>
              </a:tabLst>
            </a:pPr>
            <a:r>
              <a:rPr lang="en-US" sz="1400" dirty="0">
                <a:latin typeface="Times" pitchFamily="18" charset="0"/>
                <a:ea typeface="ＭＳ Ｐゴシック" charset="-128"/>
              </a:rPr>
              <a:t>	New Since Last Period</a:t>
            </a:r>
            <a:endParaRPr lang="en-US" sz="1400" u="sng" dirty="0">
              <a:latin typeface="Times" pitchFamily="18" charset="0"/>
              <a:ea typeface="ＭＳ Ｐゴシック" charset="-128"/>
            </a:endParaRPr>
          </a:p>
        </p:txBody>
      </p:sp>
      <p:sp>
        <p:nvSpPr>
          <p:cNvPr id="5242" name="AutoShape 908"/>
          <p:cNvSpPr>
            <a:spLocks noChangeArrowheads="1"/>
          </p:cNvSpPr>
          <p:nvPr/>
        </p:nvSpPr>
        <p:spPr bwMode="auto">
          <a:xfrm>
            <a:off x="1509713" y="5735638"/>
            <a:ext cx="184150" cy="192087"/>
          </a:xfrm>
          <a:prstGeom prst="upArrow">
            <a:avLst>
              <a:gd name="adj1" fmla="val 50000"/>
              <a:gd name="adj2" fmla="val 26078"/>
            </a:avLst>
          </a:prstGeom>
          <a:noFill/>
          <a:ln w="9525">
            <a:solidFill>
              <a:schemeClr val="tx1"/>
            </a:solidFill>
            <a:miter lim="800000"/>
            <a:headEnd/>
            <a:tailEnd/>
          </a:ln>
        </p:spPr>
        <p:txBody>
          <a:bodyPr wrap="none" anchor="ctr"/>
          <a:lstStyle/>
          <a:p>
            <a:endParaRPr lang="en-US" dirty="0"/>
          </a:p>
        </p:txBody>
      </p:sp>
      <p:sp>
        <p:nvSpPr>
          <p:cNvPr id="5243" name="AutoShape 909"/>
          <p:cNvSpPr>
            <a:spLocks noChangeArrowheads="1"/>
          </p:cNvSpPr>
          <p:nvPr/>
        </p:nvSpPr>
        <p:spPr bwMode="auto">
          <a:xfrm flipV="1">
            <a:off x="1509713" y="5495925"/>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5244" name="AutoShape 910"/>
          <p:cNvSpPr>
            <a:spLocks noChangeArrowheads="1"/>
          </p:cNvSpPr>
          <p:nvPr/>
        </p:nvSpPr>
        <p:spPr bwMode="auto">
          <a:xfrm rot="5400000">
            <a:off x="1504950" y="5969001"/>
            <a:ext cx="193675" cy="1841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dirty="0"/>
          </a:p>
        </p:txBody>
      </p:sp>
      <p:sp>
        <p:nvSpPr>
          <p:cNvPr id="5245" name="Rectangle 911"/>
          <p:cNvSpPr>
            <a:spLocks noChangeArrowheads="1"/>
          </p:cNvSpPr>
          <p:nvPr/>
        </p:nvSpPr>
        <p:spPr bwMode="auto">
          <a:xfrm>
            <a:off x="533400" y="5189538"/>
            <a:ext cx="4038600" cy="1309687"/>
          </a:xfrm>
          <a:prstGeom prst="rect">
            <a:avLst/>
          </a:prstGeom>
          <a:noFill/>
          <a:ln w="12700">
            <a:solidFill>
              <a:schemeClr val="tx1"/>
            </a:solidFill>
            <a:miter lim="800000"/>
            <a:headEnd/>
            <a:tailEnd/>
          </a:ln>
        </p:spPr>
        <p:txBody>
          <a:bodyPr wrap="none" anchor="ctr"/>
          <a:lstStyle/>
          <a:p>
            <a:endParaRPr lang="en-US" dirty="0"/>
          </a:p>
        </p:txBody>
      </p:sp>
      <p:sp>
        <p:nvSpPr>
          <p:cNvPr id="5246" name="Rectangle 912"/>
          <p:cNvSpPr>
            <a:spLocks noChangeArrowheads="1"/>
          </p:cNvSpPr>
          <p:nvPr/>
        </p:nvSpPr>
        <p:spPr bwMode="auto">
          <a:xfrm>
            <a:off x="1508125" y="6242050"/>
            <a:ext cx="138113" cy="158750"/>
          </a:xfrm>
          <a:prstGeom prst="rect">
            <a:avLst/>
          </a:prstGeom>
          <a:noFill/>
          <a:ln w="9525">
            <a:solidFill>
              <a:schemeClr val="tx1"/>
            </a:solidFill>
            <a:miter lim="800000"/>
            <a:headEnd/>
            <a:tailEnd/>
          </a:ln>
        </p:spPr>
        <p:txBody>
          <a:bodyPr wrap="none" anchor="ctr"/>
          <a:lstStyle/>
          <a:p>
            <a:endParaRPr lang="en-US" dirty="0"/>
          </a:p>
        </p:txBody>
      </p:sp>
      <p:sp>
        <p:nvSpPr>
          <p:cNvPr id="5247" name="Text Box 913"/>
          <p:cNvSpPr txBox="1">
            <a:spLocks noChangeArrowheads="1"/>
          </p:cNvSpPr>
          <p:nvPr/>
        </p:nvSpPr>
        <p:spPr bwMode="auto">
          <a:xfrm>
            <a:off x="3502025" y="5167313"/>
            <a:ext cx="1231900" cy="1370012"/>
          </a:xfrm>
          <a:prstGeom prst="rect">
            <a:avLst/>
          </a:prstGeom>
          <a:noFill/>
          <a:ln w="9525">
            <a:noFill/>
            <a:miter lim="800000"/>
            <a:headEnd/>
            <a:tailEnd/>
          </a:ln>
        </p:spPr>
        <p:txBody>
          <a:bodyPr lIns="91434" tIns="45717" rIns="91434" bIns="45717">
            <a:spAutoFit/>
          </a:bodyPr>
          <a:lstStyle/>
          <a:p>
            <a:pPr defTabSz="1206500" eaLnBrk="0" hangingPunct="0">
              <a:lnSpc>
                <a:spcPct val="120000"/>
              </a:lnSpc>
            </a:pPr>
            <a:r>
              <a:rPr lang="en-US" sz="1400" b="1" u="sng" dirty="0">
                <a:latin typeface="Times" pitchFamily="18" charset="0"/>
                <a:ea typeface="ＭＳ Ｐゴシック" charset="-128"/>
              </a:rPr>
              <a:t>Approach</a:t>
            </a:r>
            <a:endParaRPr lang="en-US" sz="1400" u="sng" dirty="0">
              <a:latin typeface="Times" pitchFamily="18" charset="0"/>
              <a:ea typeface="ＭＳ Ｐゴシック" charset="-128"/>
            </a:endParaRPr>
          </a:p>
          <a:p>
            <a:pPr defTabSz="1206500" eaLnBrk="0" hangingPunct="0">
              <a:lnSpc>
                <a:spcPct val="120000"/>
              </a:lnSpc>
            </a:pPr>
            <a:r>
              <a:rPr lang="en-US" sz="1400" dirty="0">
                <a:latin typeface="Times" pitchFamily="18" charset="0"/>
                <a:ea typeface="ＭＳ Ｐゴシック" charset="-128"/>
              </a:rPr>
              <a:t>M - Mitigate</a:t>
            </a:r>
          </a:p>
          <a:p>
            <a:pPr defTabSz="1206500" eaLnBrk="0" hangingPunct="0">
              <a:lnSpc>
                <a:spcPct val="120000"/>
              </a:lnSpc>
            </a:pPr>
            <a:r>
              <a:rPr lang="en-US" sz="1400" dirty="0">
                <a:latin typeface="Times" pitchFamily="18" charset="0"/>
                <a:ea typeface="ＭＳ Ｐゴシック" charset="-128"/>
              </a:rPr>
              <a:t>W - Watch</a:t>
            </a:r>
          </a:p>
          <a:p>
            <a:pPr defTabSz="1206500" eaLnBrk="0" hangingPunct="0">
              <a:lnSpc>
                <a:spcPct val="120000"/>
              </a:lnSpc>
            </a:pPr>
            <a:r>
              <a:rPr lang="en-US" sz="1400" dirty="0">
                <a:latin typeface="Times" pitchFamily="18" charset="0"/>
                <a:ea typeface="ＭＳ Ｐゴシック" charset="-128"/>
              </a:rPr>
              <a:t>A - Accept</a:t>
            </a:r>
          </a:p>
          <a:p>
            <a:pPr defTabSz="1206500" eaLnBrk="0" hangingPunct="0">
              <a:lnSpc>
                <a:spcPct val="120000"/>
              </a:lnSpc>
            </a:pPr>
            <a:r>
              <a:rPr lang="en-US" sz="1400" dirty="0">
                <a:latin typeface="Times" pitchFamily="18" charset="0"/>
                <a:ea typeface="ＭＳ Ｐゴシック" charset="-128"/>
              </a:rPr>
              <a:t>R - Research</a:t>
            </a:r>
          </a:p>
        </p:txBody>
      </p:sp>
      <p:sp>
        <p:nvSpPr>
          <p:cNvPr id="24" name="AutoShape 909"/>
          <p:cNvSpPr>
            <a:spLocks noChangeArrowheads="1"/>
          </p:cNvSpPr>
          <p:nvPr/>
        </p:nvSpPr>
        <p:spPr bwMode="auto">
          <a:xfrm flipV="1">
            <a:off x="5334000" y="49149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26" name="AutoShape 909"/>
          <p:cNvSpPr>
            <a:spLocks noChangeArrowheads="1"/>
          </p:cNvSpPr>
          <p:nvPr/>
        </p:nvSpPr>
        <p:spPr bwMode="auto">
          <a:xfrm flipV="1">
            <a:off x="5334000" y="59817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28" name="AutoShape 909"/>
          <p:cNvSpPr>
            <a:spLocks noChangeArrowheads="1"/>
          </p:cNvSpPr>
          <p:nvPr/>
        </p:nvSpPr>
        <p:spPr bwMode="auto">
          <a:xfrm flipV="1">
            <a:off x="5334000" y="54102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29" name="AutoShape 910"/>
          <p:cNvSpPr>
            <a:spLocks noChangeArrowheads="1"/>
          </p:cNvSpPr>
          <p:nvPr/>
        </p:nvSpPr>
        <p:spPr bwMode="auto">
          <a:xfrm rot="5400000">
            <a:off x="5329238" y="2088935"/>
            <a:ext cx="193675" cy="1841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dirty="0"/>
          </a:p>
        </p:txBody>
      </p:sp>
      <p:sp>
        <p:nvSpPr>
          <p:cNvPr id="30" name="AutoShape 910"/>
          <p:cNvSpPr>
            <a:spLocks noChangeArrowheads="1"/>
          </p:cNvSpPr>
          <p:nvPr/>
        </p:nvSpPr>
        <p:spPr bwMode="auto">
          <a:xfrm rot="5400000">
            <a:off x="5329237" y="1487487"/>
            <a:ext cx="193675" cy="184150"/>
          </a:xfrm>
          <a:prstGeom prst="upArrow">
            <a:avLst>
              <a:gd name="adj1" fmla="val 50000"/>
              <a:gd name="adj2" fmla="val 25000"/>
            </a:avLst>
          </a:prstGeom>
          <a:noFill/>
          <a:ln w="9525">
            <a:solidFill>
              <a:schemeClr val="tx1"/>
            </a:solidFill>
            <a:miter lim="800000"/>
            <a:headEnd/>
            <a:tailEnd/>
          </a:ln>
        </p:spPr>
        <p:txBody>
          <a:bodyPr wrap="none" anchor="ctr"/>
          <a:lstStyle/>
          <a:p>
            <a:endParaRPr lang="en-US" dirty="0"/>
          </a:p>
        </p:txBody>
      </p:sp>
      <p:sp>
        <p:nvSpPr>
          <p:cNvPr id="32" name="AutoShape 909"/>
          <p:cNvSpPr>
            <a:spLocks noChangeArrowheads="1"/>
          </p:cNvSpPr>
          <p:nvPr/>
        </p:nvSpPr>
        <p:spPr bwMode="auto">
          <a:xfrm flipV="1">
            <a:off x="5334000" y="44577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33" name="AutoShape 909"/>
          <p:cNvSpPr>
            <a:spLocks noChangeArrowheads="1"/>
          </p:cNvSpPr>
          <p:nvPr/>
        </p:nvSpPr>
        <p:spPr bwMode="auto">
          <a:xfrm flipV="1">
            <a:off x="5334000" y="38481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34" name="AutoShape 909"/>
          <p:cNvSpPr>
            <a:spLocks noChangeArrowheads="1"/>
          </p:cNvSpPr>
          <p:nvPr/>
        </p:nvSpPr>
        <p:spPr bwMode="auto">
          <a:xfrm flipV="1">
            <a:off x="5334000" y="30480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35" name="AutoShape 909"/>
          <p:cNvSpPr>
            <a:spLocks noChangeArrowheads="1"/>
          </p:cNvSpPr>
          <p:nvPr/>
        </p:nvSpPr>
        <p:spPr bwMode="auto">
          <a:xfrm flipV="1">
            <a:off x="5334000" y="2514600"/>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
        <p:nvSpPr>
          <p:cNvPr id="36" name="AutoShape 909"/>
          <p:cNvSpPr>
            <a:spLocks noChangeArrowheads="1"/>
          </p:cNvSpPr>
          <p:nvPr/>
        </p:nvSpPr>
        <p:spPr bwMode="auto">
          <a:xfrm flipV="1">
            <a:off x="5334000" y="1754658"/>
            <a:ext cx="184150" cy="190500"/>
          </a:xfrm>
          <a:prstGeom prst="upArrow">
            <a:avLst>
              <a:gd name="adj1" fmla="val 50000"/>
              <a:gd name="adj2" fmla="val 25862"/>
            </a:avLst>
          </a:prstGeom>
          <a:noFill/>
          <a:ln w="9525">
            <a:solidFill>
              <a:schemeClr val="tx1"/>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19808"/>
            <a:ext cx="7772400" cy="635000"/>
          </a:xfrm>
          <a:noFill/>
          <a:ln w="9525">
            <a:noFill/>
            <a:miter lim="800000"/>
            <a:headEnd/>
            <a:tailEnd/>
          </a:ln>
        </p:spPr>
        <p:txBody>
          <a:bodyPr vert="horz" wrap="square" lIns="0" tIns="0" rIns="0" bIns="0" numCol="1" anchor="ctr" anchorCtr="0" compatLnSpc="1">
            <a:prstTxWarp prst="textNoShape">
              <a:avLst/>
            </a:prstTxWarp>
          </a:bodyPr>
          <a:lstStyle/>
          <a:p>
            <a:pPr>
              <a:lnSpc>
                <a:spcPts val="3000"/>
              </a:lnSpc>
            </a:pPr>
            <a:r>
              <a:rPr lang="en-US" sz="2800" kern="1200" dirty="0" smtClean="0"/>
              <a:t>RISK: EPI-Hi LET Thin Windows and Dust Impact Susceptibility</a:t>
            </a:r>
          </a:p>
        </p:txBody>
      </p:sp>
      <p:graphicFrame>
        <p:nvGraphicFramePr>
          <p:cNvPr id="3" name="Table 2"/>
          <p:cNvGraphicFramePr>
            <a:graphicFrameLocks noGrp="1"/>
          </p:cNvGraphicFramePr>
          <p:nvPr/>
        </p:nvGraphicFramePr>
        <p:xfrm>
          <a:off x="127000" y="1165498"/>
          <a:ext cx="8890000" cy="4656182"/>
        </p:xfrm>
        <a:graphic>
          <a:graphicData uri="http://schemas.openxmlformats.org/drawingml/2006/table">
            <a:tbl>
              <a:tblPr firstRow="1" bandRow="1">
                <a:tableStyleId>{93296810-A885-4BE3-A3E7-6D5BEEA58F35}</a:tableStyleId>
              </a:tblPr>
              <a:tblGrid>
                <a:gridCol w="2222500"/>
                <a:gridCol w="6667500"/>
              </a:tblGrid>
              <a:tr h="453571">
                <a:tc>
                  <a:txBody>
                    <a:bodyPr/>
                    <a:lstStyle/>
                    <a:p>
                      <a:r>
                        <a:rPr lang="en-US" sz="1200" dirty="0" smtClean="0"/>
                        <a:t>Description</a:t>
                      </a:r>
                    </a:p>
                    <a:p>
                      <a:r>
                        <a:rPr lang="en-US" sz="1200" dirty="0" smtClean="0"/>
                        <a:t>ID: 3</a:t>
                      </a:r>
                      <a:endParaRPr lang="en-US" sz="1200" dirty="0">
                        <a:latin typeface="Arial"/>
                      </a:endParaRPr>
                    </a:p>
                  </a:txBody>
                  <a:tcPr>
                    <a:solidFill>
                      <a:srgbClr val="181E48"/>
                    </a:solidFill>
                  </a:tcPr>
                </a:tc>
                <a:tc>
                  <a:txBody>
                    <a:bodyPr/>
                    <a:lstStyle/>
                    <a:p>
                      <a:r>
                        <a:rPr lang="en-US" sz="1200" dirty="0" smtClean="0"/>
                        <a:t>Given that thin windows are fragile and the mission dust environment could be harsher than initially expected; there is a risk that dust impacts could result in damage to the windows during flight,</a:t>
                      </a:r>
                      <a:endParaRPr lang="en-US" sz="1200" dirty="0">
                        <a:latin typeface="Arial"/>
                      </a:endParaRPr>
                    </a:p>
                  </a:txBody>
                  <a:tcPr>
                    <a:solidFill>
                      <a:srgbClr val="181E48"/>
                    </a:solidFill>
                  </a:tcPr>
                </a:tc>
              </a:tr>
              <a:tr h="453571">
                <a:tc>
                  <a:txBody>
                    <a:bodyPr/>
                    <a:lstStyle/>
                    <a:p>
                      <a:r>
                        <a:rPr lang="en-US" sz="1200" dirty="0" smtClean="0"/>
                        <a:t>Consequence</a:t>
                      </a:r>
                      <a:endParaRPr lang="en-US" sz="1200" dirty="0">
                        <a:latin typeface="Arial"/>
                      </a:endParaRPr>
                    </a:p>
                  </a:txBody>
                  <a:tcPr/>
                </a:tc>
                <a:tc>
                  <a:txBody>
                    <a:bodyPr/>
                    <a:lstStyle/>
                    <a:p>
                      <a:r>
                        <a:rPr lang="en-US" sz="1200" dirty="0" smtClean="0"/>
                        <a:t>which will result in a compromise in the resolution of the EPI-Hi telescopes.</a:t>
                      </a:r>
                      <a:endParaRPr lang="en-US" sz="1200" dirty="0">
                        <a:latin typeface="Arial"/>
                      </a:endParaRPr>
                    </a:p>
                  </a:txBody>
                  <a:tcPr/>
                </a:tc>
              </a:tr>
              <a:tr h="453571">
                <a:tc gridSpan="2">
                  <a:txBody>
                    <a:bodyPr/>
                    <a:lstStyle/>
                    <a:p>
                      <a:r>
                        <a:rPr lang="en-US" sz="1200" dirty="0" smtClean="0"/>
                        <a:t>Overall Status: Accepted(Active)              Consequence: 2               Likelihood: 2</a:t>
                      </a:r>
                      <a:endParaRPr lang="en-US" sz="1200" dirty="0">
                        <a:latin typeface="Arial"/>
                      </a:endParaRPr>
                    </a:p>
                  </a:txBody>
                  <a:tcPr/>
                </a:tc>
                <a:tc hMerge="1">
                  <a:txBody>
                    <a:bodyPr/>
                    <a:lstStyle/>
                    <a:p>
                      <a:endParaRPr lang="en-US"/>
                    </a:p>
                  </a:txBody>
                  <a:tcPr/>
                </a:tc>
              </a:tr>
              <a:tr h="453571">
                <a:tc>
                  <a:txBody>
                    <a:bodyPr/>
                    <a:lstStyle/>
                    <a:p>
                      <a:r>
                        <a:rPr lang="en-US" sz="1200" dirty="0" smtClean="0"/>
                        <a:t>Status Message</a:t>
                      </a:r>
                      <a:endParaRPr lang="en-US" sz="1200" dirty="0">
                        <a:latin typeface="Arial"/>
                      </a:endParaRPr>
                    </a:p>
                  </a:txBody>
                  <a:tcPr/>
                </a:tc>
                <a:tc>
                  <a:txBody>
                    <a:bodyPr/>
                    <a:lstStyle/>
                    <a:p>
                      <a:r>
                        <a:rPr lang="en-US" sz="1200" dirty="0" smtClean="0"/>
                        <a:t>EPI-Hi windows survived Heidelberg</a:t>
                      </a:r>
                      <a:r>
                        <a:rPr lang="en-US" sz="1200" baseline="0" dirty="0" smtClean="0"/>
                        <a:t> dust testing and showed stacked window configuration is effective at mitigating dust penetration to detectors.  Even holes produced by penetrating particles result in very limited access of UV light to detectors.</a:t>
                      </a:r>
                      <a:endParaRPr lang="en-US" sz="1200" b="1" dirty="0">
                        <a:latin typeface="Arial"/>
                      </a:endParaRPr>
                    </a:p>
                  </a:txBody>
                  <a:tcPr/>
                </a:tc>
              </a:tr>
              <a:tr h="453571">
                <a:tc>
                  <a:txBody>
                    <a:bodyPr/>
                    <a:lstStyle/>
                    <a:p>
                      <a:r>
                        <a:rPr lang="en-US" sz="1200" dirty="0" smtClean="0"/>
                        <a:t>Mitigation Plan 1</a:t>
                      </a:r>
                    </a:p>
                    <a:p>
                      <a:r>
                        <a:rPr lang="en-US" sz="1200" dirty="0" smtClean="0"/>
                        <a:t>Status: Completed</a:t>
                      </a:r>
                    </a:p>
                    <a:p>
                      <a:r>
                        <a:rPr lang="en-US" sz="1200" dirty="0" smtClean="0"/>
                        <a:t>Trigger Date: 01 May 2013</a:t>
                      </a:r>
                      <a:endParaRPr lang="en-US" sz="1200" dirty="0">
                        <a:latin typeface="Arial"/>
                      </a:endParaRPr>
                    </a:p>
                  </a:txBody>
                  <a:tcPr/>
                </a:tc>
                <a:tc>
                  <a:txBody>
                    <a:bodyPr/>
                    <a:lstStyle/>
                    <a:p>
                      <a:r>
                        <a:rPr lang="en-US" sz="1200" dirty="0" smtClean="0"/>
                        <a:t>Title: Perform Dust Testing</a:t>
                      </a:r>
                    </a:p>
                    <a:p>
                      <a:r>
                        <a:rPr lang="en-US" sz="1200" dirty="0" smtClean="0"/>
                        <a:t>Description: The integrity of the windows in a stacked configuration will</a:t>
                      </a:r>
                      <a:r>
                        <a:rPr lang="en-US" sz="1200" baseline="0" dirty="0" smtClean="0"/>
                        <a:t> be tested in a dust environment to determine the efficacy of the windows in protecting the detectors from dust and maintaining structural integrity to block UV light</a:t>
                      </a:r>
                      <a:r>
                        <a:rPr lang="en-US" sz="1200" dirty="0" smtClean="0"/>
                        <a:t>.</a:t>
                      </a:r>
                      <a:endParaRPr lang="en-US" sz="1200" dirty="0">
                        <a:latin typeface="Arial"/>
                      </a:endParaRPr>
                    </a:p>
                  </a:txBody>
                  <a:tcPr/>
                </a:tc>
              </a:tr>
              <a:tr h="453571">
                <a:tc>
                  <a:txBody>
                    <a:bodyPr/>
                    <a:lstStyle/>
                    <a:p>
                      <a:r>
                        <a:rPr lang="en-US" sz="1200" dirty="0" smtClean="0"/>
                        <a:t>Mitigation Plan 2</a:t>
                      </a:r>
                    </a:p>
                    <a:p>
                      <a:r>
                        <a:rPr lang="en-US" sz="1200" dirty="0" smtClean="0"/>
                        <a:t>Status: Not Started</a:t>
                      </a:r>
                    </a:p>
                    <a:p>
                      <a:r>
                        <a:rPr lang="en-US" sz="1200" dirty="0" smtClean="0"/>
                        <a:t>Trigger Date: 01 Nov 2013</a:t>
                      </a:r>
                      <a:endParaRPr lang="en-US" sz="1200" dirty="0">
                        <a:latin typeface="Arial"/>
                      </a:endParaRPr>
                    </a:p>
                  </a:txBody>
                  <a:tcPr/>
                </a:tc>
                <a:tc>
                  <a:txBody>
                    <a:bodyPr/>
                    <a:lstStyle/>
                    <a:p>
                      <a:r>
                        <a:rPr lang="en-US" sz="1200" dirty="0" smtClean="0"/>
                        <a:t>Title: Baffling for Dust Protection</a:t>
                      </a:r>
                    </a:p>
                    <a:p>
                      <a:r>
                        <a:rPr lang="en-US" sz="1200" dirty="0" smtClean="0"/>
                        <a:t>Description: If risk of catastrophic damage due to dust impacts does not appear acceptably low, EPI-Hi could increase the baffle size to limit the affected angle of dust on the detectors.  Trade: mass is used to buy down damage risk.</a:t>
                      </a:r>
                      <a:endParaRPr lang="en-US" sz="1200" dirty="0">
                        <a:latin typeface="Arial"/>
                      </a:endParaRPr>
                    </a:p>
                  </a:txBody>
                  <a:tcPr/>
                </a:tc>
              </a:tr>
              <a:tr h="453571">
                <a:tc>
                  <a:txBody>
                    <a:bodyPr/>
                    <a:lstStyle/>
                    <a:p>
                      <a:r>
                        <a:rPr lang="en-US" sz="1200" dirty="0" smtClean="0"/>
                        <a:t>Backup Mitigation Plan</a:t>
                      </a:r>
                    </a:p>
                    <a:p>
                      <a:r>
                        <a:rPr lang="en-US" sz="1200" dirty="0" smtClean="0"/>
                        <a:t>Status: Not Started</a:t>
                      </a:r>
                    </a:p>
                    <a:p>
                      <a:r>
                        <a:rPr lang="en-US" sz="1200" dirty="0" smtClean="0"/>
                        <a:t>Trigger Date: 01 Nov 2014</a:t>
                      </a:r>
                      <a:endParaRPr lang="en-US" sz="1200" dirty="0">
                        <a:latin typeface="Arial"/>
                      </a:endParaRPr>
                    </a:p>
                  </a:txBody>
                  <a:tcPr/>
                </a:tc>
                <a:tc>
                  <a:txBody>
                    <a:bodyPr/>
                    <a:lstStyle/>
                    <a:p>
                      <a:r>
                        <a:rPr lang="en-US" sz="1200" dirty="0" smtClean="0"/>
                        <a:t>Title: Significant Thickness Increase</a:t>
                      </a:r>
                    </a:p>
                    <a:p>
                      <a:r>
                        <a:rPr lang="en-US" sz="1200" dirty="0" smtClean="0"/>
                        <a:t>Description: If risk of catastrophic damage due to dust impacts does not appear acceptably low, EPI-Hi could use significantly thicker window for LET2 (single ended) telescope.  Trade: measurement quality is reduced to buy down catastrophic damage risk.</a:t>
                      </a:r>
                      <a:endParaRPr lang="en-US" sz="1200" dirty="0">
                        <a:latin typeface="Arial"/>
                      </a:endParaRPr>
                    </a:p>
                  </a:txBody>
                  <a:tcPr/>
                </a:tc>
              </a:tr>
            </a:tbl>
          </a:graphicData>
        </a:graphic>
      </p:graphicFrame>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PP_ISIS_PDR">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5766</TotalTime>
  <Words>1644</Words>
  <Application>Microsoft Office PowerPoint</Application>
  <PresentationFormat>On-screen Show (4:3)</PresentationFormat>
  <Paragraphs>279</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SPP_ISIS_PDR</vt:lpstr>
      <vt:lpstr>Risk Status</vt:lpstr>
      <vt:lpstr>Outline</vt:lpstr>
      <vt:lpstr>Risk Mitigation Plan Overview</vt:lpstr>
      <vt:lpstr>Team Member Roles</vt:lpstr>
      <vt:lpstr>General RMP Flow</vt:lpstr>
      <vt:lpstr>Risk Analysis Score Card</vt:lpstr>
      <vt:lpstr>Slide 7</vt:lpstr>
      <vt:lpstr>Slide 8</vt:lpstr>
      <vt:lpstr>RISK: EPI-Hi LET Thin Windows and Dust Impact Susceptibility</vt:lpstr>
      <vt:lpstr>Process: Initiation</vt:lpstr>
      <vt:lpstr>Process: Mitigation Approach</vt:lpstr>
      <vt:lpstr>Process: Mitigation - Dust Testing</vt:lpstr>
      <vt:lpstr>Process: Mitigation - Dust Testing</vt:lpstr>
      <vt:lpstr>Process: Analysis and Results</vt:lpstr>
      <vt:lpstr>Process: Road Map</vt:lpstr>
      <vt:lpstr>Summary</vt:lpstr>
    </vt:vector>
  </TitlesOfParts>
  <Company>Southwest Research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Trantham</dc:creator>
  <cp:lastModifiedBy>jdickinson</cp:lastModifiedBy>
  <cp:revision>766</cp:revision>
  <dcterms:created xsi:type="dcterms:W3CDTF">2005-05-06T21:01:44Z</dcterms:created>
  <dcterms:modified xsi:type="dcterms:W3CDTF">2013-10-30T04:01:40Z</dcterms:modified>
</cp:coreProperties>
</file>