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413" r:id="rId2"/>
    <p:sldId id="417" r:id="rId3"/>
    <p:sldId id="418" r:id="rId4"/>
    <p:sldId id="419" r:id="rId5"/>
    <p:sldId id="420" r:id="rId6"/>
    <p:sldId id="422" r:id="rId7"/>
    <p:sldId id="423" r:id="rId8"/>
    <p:sldId id="424" r:id="rId9"/>
    <p:sldId id="425" r:id="rId10"/>
    <p:sldId id="426" r:id="rId11"/>
    <p:sldId id="433" r:id="rId12"/>
    <p:sldId id="434" r:id="rId13"/>
    <p:sldId id="430" r:id="rId14"/>
    <p:sldId id="431" r:id="rId15"/>
    <p:sldId id="432" r:id="rId1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15"/>
            <p14:sldId id="417"/>
            <p14:sldId id="418"/>
            <p14:sldId id="419"/>
            <p14:sldId id="420"/>
            <p14:sldId id="422"/>
            <p14:sldId id="423"/>
            <p14:sldId id="424"/>
            <p14:sldId id="425"/>
            <p14:sldId id="426"/>
            <p14:sldId id="433"/>
            <p14:sldId id="434"/>
            <p14:sldId id="430"/>
            <p14:sldId id="431"/>
            <p14:sldId id="4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FF71"/>
    <a:srgbClr val="007976"/>
    <a:srgbClr val="FFDC6D"/>
    <a:srgbClr val="0000FF"/>
    <a:srgbClr val="1C1050"/>
    <a:srgbClr val="181E48"/>
    <a:srgbClr val="1F2C6F"/>
    <a:srgbClr val="26216D"/>
    <a:srgbClr val="151A79"/>
    <a:srgbClr val="1D1D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2289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370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66800"/>
            <a:ext cx="40386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09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037013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66800"/>
            <a:ext cx="40386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9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52" y="7684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27 – </a:t>
            </a:r>
            <a:r>
              <a:rPr lang="en-US" sz="1000" baseline="0" dirty="0" smtClean="0"/>
              <a:t> Performance Assurance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Assurance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0142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Joerg Gerhardus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i="1" kern="0" dirty="0" smtClean="0">
                <a:solidFill>
                  <a:schemeClr val="bg1"/>
                </a:solidFill>
                <a:latin typeface="+mn-lt"/>
              </a:rPr>
              <a:t>ISIS Mission Assurance Lead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(SwRI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Quality </a:t>
            </a:r>
            <a:r>
              <a:rPr lang="en-US" altLang="en-US" dirty="0" smtClean="0"/>
              <a:t>Assurance (2/2)</a:t>
            </a:r>
            <a:endParaRPr lang="en-US" alt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096963"/>
            <a:ext cx="7491413" cy="525734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smtClean="0"/>
              <a:t>Non-conformance control: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Per organization’s established procedures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MRB and FRB established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All non-conformances will be processed as Anomalies or Problem/Failure reports and reported through SwRI to APL as required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Workmanship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Technicians and inspectors are certified to NASA 8739 standards.  Vince Ganley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Connie Ovalles are the in-house Level B certified instructors and are available to support other organizations as </a:t>
            </a:r>
            <a:r>
              <a:rPr lang="en-US" altLang="en-US" dirty="0" smtClean="0"/>
              <a:t>needed</a:t>
            </a: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/>
              <a:t>ESD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Engineers, operators, and technicians are certified to NASA-STD-8739.7 / ANSI ESD S20.20.</a:t>
            </a:r>
          </a:p>
        </p:txBody>
      </p:sp>
    </p:spTree>
    <p:extLst>
      <p:ext uri="{BB962C8B-B14F-4D97-AF65-F5344CB8AC3E}">
        <p14:creationId xmlns:p14="http://schemas.microsoft.com/office/powerpoint/2010/main" xmlns="" val="1918640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ISIS SQA follows the AS9100 quality program in monitoring software activities which includes review of project documents, witnessing acceptance testing, tracking action items and defects, and performing surveillances/audits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 QA has approved the ISIS Software Development Plan (SDP), which references the EPI-Hi/Lo SDPs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Software Development Plan Solar Probe Plus Project ISIS Instrument Software, Document No. 16105-ISIS-SDP-01, Rev 0 Chg 0, September 2013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Regular surveillances of EPI-Hi and EPI-Lo software activity will focus on the teams compliance to their SDP and their organization’s quality/procedural requirements.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On-site surveillances by the SwRI SQA at EPI-Lo and EPI-Hi are planned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5957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EEE Parts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role is to support ISIS hardware developers with meeting EEE parts requirements as called out in Solar Probe Plus Parts Control Plan, SPP document 7434-9001 Rev A</a:t>
            </a:r>
          </a:p>
          <a:p>
            <a:pPr lvl="1"/>
            <a:r>
              <a:rPr lang="en-US" dirty="0" smtClean="0"/>
              <a:t>SwRI has significant experience working with APL &amp; GSFC Parts Engineering Branch </a:t>
            </a:r>
          </a:p>
          <a:p>
            <a:pPr lvl="1"/>
            <a:r>
              <a:rPr lang="en-US" dirty="0" smtClean="0"/>
              <a:t>Ensure that all parts presented to SPP Parts Control Board are compliant to the PCP</a:t>
            </a:r>
          </a:p>
          <a:p>
            <a:r>
              <a:rPr lang="en-US" dirty="0" smtClean="0"/>
              <a:t>Provide procurement support where necessary</a:t>
            </a:r>
          </a:p>
          <a:p>
            <a:pPr lvl="1"/>
            <a:r>
              <a:rPr lang="en-US" dirty="0" smtClean="0"/>
              <a:t>Significant stock available at SwRI</a:t>
            </a:r>
          </a:p>
          <a:p>
            <a:pPr lvl="2"/>
            <a:r>
              <a:rPr lang="en-US" dirty="0" smtClean="0"/>
              <a:t>This has already been useful to aid in prototyping and EM hardware</a:t>
            </a:r>
          </a:p>
          <a:p>
            <a:pPr lvl="3"/>
            <a:r>
              <a:rPr lang="en-US" dirty="0" smtClean="0"/>
              <a:t>Avoid long </a:t>
            </a:r>
            <a:r>
              <a:rPr lang="en-US" dirty="0" smtClean="0"/>
              <a:t>lead times </a:t>
            </a:r>
            <a:r>
              <a:rPr lang="en-US" dirty="0" smtClean="0"/>
              <a:t>and expensive minimum buys</a:t>
            </a:r>
          </a:p>
          <a:p>
            <a:r>
              <a:rPr lang="en-US" dirty="0" smtClean="0"/>
              <a:t>Support coordination of common buy activities as requested</a:t>
            </a:r>
          </a:p>
          <a:p>
            <a:pPr lvl="1"/>
            <a:r>
              <a:rPr lang="en-US" dirty="0" smtClean="0"/>
              <a:t>Allows for 1 consolidated response for the ISIS suite</a:t>
            </a:r>
          </a:p>
          <a:p>
            <a:endParaRPr lang="en-US" dirty="0" smtClean="0"/>
          </a:p>
          <a:p>
            <a:pPr marL="227013" lvl="1" indent="-227013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90750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Safety</a:t>
            </a:r>
            <a:endParaRPr lang="en-US" altLang="en-US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7563" y="1147763"/>
            <a:ext cx="4516437" cy="5365750"/>
          </a:xfrm>
        </p:spPr>
        <p:txBody>
          <a:bodyPr/>
          <a:lstStyle/>
          <a:p>
            <a:r>
              <a:rPr lang="en-US" altLang="en-US" sz="2000" dirty="0" smtClean="0"/>
              <a:t>SPP ISIS will provide Safety inputs</a:t>
            </a:r>
          </a:p>
          <a:p>
            <a:pPr lvl="1"/>
            <a:r>
              <a:rPr lang="en-US" altLang="en-US" sz="2000" dirty="0" smtClean="0"/>
              <a:t>The NPR-8715.3A process circle summarizes the overall safety program risk management approach </a:t>
            </a:r>
          </a:p>
          <a:p>
            <a:r>
              <a:rPr lang="en-US" altLang="en-US" sz="2000" dirty="0" smtClean="0"/>
              <a:t>Safety Hazards Analysis</a:t>
            </a:r>
          </a:p>
          <a:p>
            <a:r>
              <a:rPr lang="en-US" altLang="en-US" sz="2000" dirty="0" smtClean="0"/>
              <a:t>Implementation of hazard controls</a:t>
            </a:r>
          </a:p>
          <a:p>
            <a:r>
              <a:rPr lang="en-US" altLang="en-US" sz="2000" dirty="0" smtClean="0"/>
              <a:t>Verification</a:t>
            </a:r>
            <a:endParaRPr lang="en-US" altLang="en-US" sz="2000" dirty="0" smtClean="0"/>
          </a:p>
        </p:txBody>
      </p:sp>
      <p:graphicFrame>
        <p:nvGraphicFramePr>
          <p:cNvPr id="9626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108075"/>
          <a:ext cx="4622800" cy="4683125"/>
        </p:xfrm>
        <a:graphic>
          <a:graphicData uri="http://schemas.openxmlformats.org/presentationml/2006/ole">
            <p:oleObj spid="_x0000_s1049" name="Visio" r:id="rId4" imgW="2093050" imgH="2119967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19525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EPI Hi/Lo Hazards and Mitigations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840" y="937650"/>
            <a:ext cx="8537575" cy="5811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 smtClean="0"/>
              <a:t>EPI-Lo: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/>
              <a:t>High Voltage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200V bias voltage to the SSDs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Fully contained inside the instrument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Only operated in high vacuum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Safe/arm limiting plug design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Ionizing Radiation </a:t>
            </a:r>
            <a:r>
              <a:rPr lang="en-US" sz="1600" dirty="0" smtClean="0"/>
              <a:t>Sources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Planned use of the following sources (radiation datasheets have been provided to SPP):</a:t>
            </a:r>
          </a:p>
          <a:p>
            <a:pPr lvl="3"/>
            <a:r>
              <a:rPr lang="en-US" sz="1200" dirty="0"/>
              <a:t>Am-241 foil, 100uCi, Type A2 Capsule</a:t>
            </a:r>
          </a:p>
          <a:p>
            <a:pPr lvl="3"/>
            <a:r>
              <a:rPr lang="en-US" sz="1200" dirty="0"/>
              <a:t>Bi-207, 10uCi, MF-1 Disk, 25.4mm OD x 5.08mm AD, 100-200ug/cm2 Acrylic Window</a:t>
            </a:r>
          </a:p>
          <a:p>
            <a:pPr lvl="3"/>
            <a:r>
              <a:rPr lang="en-US" sz="1200" dirty="0"/>
              <a:t>Ba-133, 10uCi, MF-1 Disk, 25.4mm OD x 5.08mm AD, 100-200ug/cm2 Acrylic Window </a:t>
            </a:r>
            <a:endParaRPr lang="en-US" altLang="en-US" sz="1200" dirty="0"/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EPI-Hi</a:t>
            </a:r>
            <a:r>
              <a:rPr lang="en-US" altLang="en-US" sz="16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/>
              <a:t>High Voltage</a:t>
            </a:r>
            <a:endParaRPr lang="en-US" altLang="en-US" sz="1600" dirty="0"/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250V </a:t>
            </a:r>
            <a:r>
              <a:rPr lang="en-US" altLang="en-US" sz="1200" dirty="0"/>
              <a:t>bias voltage to </a:t>
            </a:r>
            <a:r>
              <a:rPr lang="en-US" altLang="en-US" sz="1200" dirty="0" smtClean="0"/>
              <a:t>each detector within the three telescopes</a:t>
            </a:r>
            <a:endParaRPr lang="en-US" altLang="en-US" sz="1200" dirty="0"/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Fully contained inside the </a:t>
            </a:r>
            <a:r>
              <a:rPr lang="en-US" altLang="en-US" sz="1200" dirty="0" smtClean="0"/>
              <a:t>instrument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Ionizing Radiation Sources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Planned use of the following </a:t>
            </a:r>
            <a:r>
              <a:rPr lang="en-US" altLang="en-US" sz="1200" dirty="0" smtClean="0"/>
              <a:t>sources:</a:t>
            </a:r>
            <a:endParaRPr lang="en-US" altLang="en-US" sz="1200" dirty="0"/>
          </a:p>
          <a:p>
            <a:pPr lvl="3"/>
            <a:r>
              <a:rPr lang="en-US" sz="1200" dirty="0" smtClean="0"/>
              <a:t>Beta / gamma sources</a:t>
            </a: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 smtClean="0"/>
              <a:t>	106Ru</a:t>
            </a:r>
            <a:r>
              <a:rPr lang="en-US" sz="1200" dirty="0"/>
              <a:t>, </a:t>
            </a:r>
            <a:r>
              <a:rPr lang="en-US" sz="1200" dirty="0" smtClean="0"/>
              <a:t>207Bi: </a:t>
            </a:r>
            <a:r>
              <a:rPr lang="en-US" sz="1200" dirty="0"/>
              <a:t>&lt;0.1 mCi</a:t>
            </a:r>
          </a:p>
          <a:p>
            <a:pPr lvl="3"/>
            <a:r>
              <a:rPr lang="en-US" sz="1200" dirty="0" smtClean="0"/>
              <a:t>Alpha sources		</a:t>
            </a:r>
            <a:r>
              <a:rPr lang="en-US" sz="1200" dirty="0"/>
              <a:t>	</a:t>
            </a:r>
            <a:r>
              <a:rPr lang="en-US" sz="1200" dirty="0" smtClean="0"/>
              <a:t>228Th, 241Am, 244Cm : </a:t>
            </a:r>
            <a:r>
              <a:rPr lang="en-US" sz="1200" dirty="0"/>
              <a:t>&lt;10 mCi</a:t>
            </a:r>
          </a:p>
          <a:p>
            <a:pPr lvl="3"/>
            <a:r>
              <a:rPr lang="en-US" sz="1200" dirty="0"/>
              <a:t>alpha source for producing knock-on protons	210Po : &lt;10 </a:t>
            </a:r>
            <a:r>
              <a:rPr lang="en-US" sz="1200" dirty="0" smtClean="0"/>
              <a:t>mCi</a:t>
            </a:r>
            <a:endParaRPr lang="en-US" altLang="en-US" sz="1200" dirty="0"/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General Hazard: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/>
              <a:t>Nitrogen purging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Controlled flow rates in ventilated areas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Conducted by trained personnel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 smtClean="0"/>
              <a:t>Monitoring O</a:t>
            </a:r>
            <a:r>
              <a:rPr lang="en-US" altLang="en-US" sz="1200" baseline="-25000" dirty="0" smtClean="0"/>
              <a:t>2</a:t>
            </a:r>
            <a:r>
              <a:rPr lang="en-US" altLang="en-US" sz="1200" dirty="0" smtClean="0"/>
              <a:t> levels (where necessary)</a:t>
            </a:r>
            <a:endParaRPr lang="en-US" altLang="en-US" sz="1200" dirty="0"/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86876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SPP ISIS Performance Assurance plans and requirements are in place</a:t>
            </a:r>
          </a:p>
          <a:p>
            <a:r>
              <a:rPr lang="en-US" altLang="en-US" dirty="0" smtClean="0"/>
              <a:t>PAIPs written in response to the tailored SPP MAR Matrix</a:t>
            </a:r>
          </a:p>
          <a:p>
            <a:r>
              <a:rPr lang="en-US" altLang="en-US" dirty="0" smtClean="0"/>
              <a:t>SwRI QA independently verifies that we follow plans</a:t>
            </a:r>
            <a:endParaRPr lang="en-US" altLang="en-US" dirty="0" smtClean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14697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Requirements</a:t>
            </a:r>
          </a:p>
          <a:p>
            <a:r>
              <a:rPr lang="en-US" altLang="en-US" dirty="0" smtClean="0"/>
              <a:t>Performance </a:t>
            </a:r>
            <a:r>
              <a:rPr lang="en-US" altLang="en-US" dirty="0" smtClean="0"/>
              <a:t>Assurance Implementation Plan</a:t>
            </a:r>
          </a:p>
          <a:p>
            <a:r>
              <a:rPr lang="en-US" altLang="en-US" dirty="0" smtClean="0"/>
              <a:t>Organization</a:t>
            </a:r>
          </a:p>
          <a:p>
            <a:r>
              <a:rPr lang="en-US" altLang="en-US" dirty="0" smtClean="0"/>
              <a:t>Quality Assurance</a:t>
            </a:r>
          </a:p>
          <a:p>
            <a:r>
              <a:rPr lang="en-US" altLang="en-US" dirty="0" smtClean="0"/>
              <a:t>EEE Parts Engineering</a:t>
            </a:r>
          </a:p>
          <a:p>
            <a:r>
              <a:rPr lang="en-US" altLang="en-US" dirty="0" smtClean="0"/>
              <a:t>Safety</a:t>
            </a:r>
          </a:p>
          <a:p>
            <a:r>
              <a:rPr lang="en-US" altLang="en-US" dirty="0" smtClean="0"/>
              <a:t>Summary</a:t>
            </a:r>
            <a:endParaRPr lang="en-US" altLang="en-US" dirty="0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62726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24364"/>
            <a:ext cx="8426450" cy="55321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US" altLang="en-US" sz="2600" dirty="0" smtClean="0"/>
              <a:t>Tailored SMA Requirements negotiated with the SPP project: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Solar Probe Plus (SPP) Instrument Mission Assurance Requirements Compliance Matrix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SPP document # 7434-9096 Rev. A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Iterative process between SPP and ISIS SMA teams utilizing best practices and combined knowledge of the diverse teams at all participating organizations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600" dirty="0" smtClean="0"/>
              <a:t>ISIS Implementation through plans (PAIP) and operating procedures: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ISIS: SwRI document 16105-SPP-IMAR-COMPMAT-01 Rev. 0, released 10/07/13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EPI Lo: </a:t>
            </a:r>
            <a:r>
              <a:rPr lang="en-US" dirty="0" smtClean="0"/>
              <a:t>Solar Probe Plus (SPP) Performance Assurance Implementation Plan; APL document # 7434-9001 Rev. -, released 10/14/13</a:t>
            </a: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/>
              <a:t>EPI-Hi: Caltech document </a:t>
            </a:r>
            <a:r>
              <a:rPr lang="en-US" dirty="0" smtClean="0"/>
              <a:t>CIT-SPP-004 Rev. -, released 10/07/2013</a:t>
            </a:r>
            <a:endParaRPr lang="en-US" altLang="en-US" dirty="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SPP PA Requirements and PAIPs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93583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671" y="992631"/>
            <a:ext cx="8064554" cy="55554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en-US" dirty="0" smtClean="0"/>
              <a:t>Deliverables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General Quality Requirements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Procurement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QA Surveillance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Training and Certification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Design and Development Review Process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Configuration Management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Non Conformance Process and Reporting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Hardware Quality Requirements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Manufacturing, Inspection, Assembly, Test, and Inspection Planning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Controlled Stores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Fabrication processes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Inspection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Acceptance Test Verification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Handling Packaging, Shipping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Software Quality Requirements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Requirements Analysis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Reviews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Verification and Validation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Safety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Reliability Assurance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EEE Parts Program</a:t>
            </a:r>
            <a:endParaRPr lang="en-US" altLang="en-US" dirty="0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79" y="216096"/>
            <a:ext cx="8460121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altLang="en-US" dirty="0" smtClean="0"/>
              <a:t>Performance Assurance </a:t>
            </a:r>
            <a:br>
              <a:rPr lang="en-US" altLang="en-US" dirty="0" smtClean="0"/>
            </a:br>
            <a:r>
              <a:rPr lang="en-US" altLang="en-US" dirty="0" smtClean="0"/>
              <a:t>Implementation Plan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36662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 Organization Chart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671701" y="1195359"/>
            <a:ext cx="1467068" cy="92333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SPP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cs typeface="Arial" charset="0"/>
              </a:rPr>
              <a:t>Luke Becker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cs typeface="Arial" charset="0"/>
              </a:rPr>
              <a:t>(APL)</a:t>
            </a:r>
            <a:endParaRPr lang="en-US" alt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453627" y="2357815"/>
            <a:ext cx="1915909" cy="1200329"/>
          </a:xfrm>
          <a:prstGeom prst="rect">
            <a:avLst/>
          </a:prstGeom>
          <a:solidFill>
            <a:srgbClr val="007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cs typeface="Arial" charset="0"/>
              </a:rPr>
              <a:t>SPP ISIS</a:t>
            </a:r>
            <a:endParaRPr lang="en-US" altLang="en-US" sz="1800" b="1" dirty="0">
              <a:solidFill>
                <a:schemeClr val="bg1"/>
              </a:solidFill>
              <a:cs typeface="Arial" charset="0"/>
            </a:endParaRPr>
          </a:p>
          <a:p>
            <a:r>
              <a:rPr lang="en-US" altLang="en-US" dirty="0">
                <a:solidFill>
                  <a:schemeClr val="bg1"/>
                </a:solidFill>
                <a:cs typeface="Arial" charset="0"/>
              </a:rPr>
              <a:t>Joerg Gerhardus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cs typeface="Arial" charset="0"/>
              </a:rPr>
              <a:t>Eric Edlund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cs typeface="Arial" charset="0"/>
              </a:rPr>
              <a:t>(SwRI)</a:t>
            </a:r>
            <a:endParaRPr lang="en-US" altLang="en-US" sz="18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76310" y="5225613"/>
            <a:ext cx="1415772" cy="646331"/>
          </a:xfrm>
          <a:prstGeom prst="rect">
            <a:avLst/>
          </a:prstGeom>
          <a:solidFill>
            <a:srgbClr val="85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smtClean="0">
                <a:cs typeface="Arial" charset="0"/>
              </a:rPr>
              <a:t>EPI-Lo</a:t>
            </a:r>
            <a:endParaRPr lang="en-US" altLang="en-US" sz="1800" b="1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dirty="0" smtClean="0">
                <a:cs typeface="Arial" charset="0"/>
              </a:rPr>
              <a:t>Jim Burgum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524446" y="5225613"/>
            <a:ext cx="2133918" cy="646331"/>
          </a:xfrm>
          <a:prstGeom prst="rect">
            <a:avLst/>
          </a:prstGeom>
          <a:solidFill>
            <a:srgbClr val="85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b="1" dirty="0" smtClean="0">
                <a:cs typeface="Arial" charset="0"/>
              </a:rPr>
              <a:t>Mounting Bracket</a:t>
            </a:r>
            <a:endParaRPr lang="en-US" altLang="en-US" b="1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Eric </a:t>
            </a:r>
            <a:r>
              <a:rPr lang="en-US" altLang="en-US" dirty="0" smtClean="0">
                <a:cs typeface="Arial" charset="0"/>
              </a:rPr>
              <a:t>Edlund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386334" y="5220020"/>
            <a:ext cx="2044149" cy="646331"/>
          </a:xfrm>
          <a:prstGeom prst="rect">
            <a:avLst/>
          </a:prstGeom>
          <a:solidFill>
            <a:srgbClr val="85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800" b="1" dirty="0" smtClean="0">
                <a:cs typeface="Arial" charset="0"/>
              </a:rPr>
              <a:t>EPI-Hi</a:t>
            </a:r>
            <a:endParaRPr lang="en-US" altLang="en-US" b="1" dirty="0"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/>
              <a:t>Branislav Kecman</a:t>
            </a:r>
          </a:p>
        </p:txBody>
      </p:sp>
      <p:cxnSp>
        <p:nvCxnSpPr>
          <p:cNvPr id="47117" name="AutoShape 13"/>
          <p:cNvCxnSpPr>
            <a:cxnSpLocks noChangeShapeType="1"/>
            <a:stCxn id="47108" idx="2"/>
            <a:endCxn id="47109" idx="0"/>
          </p:cNvCxnSpPr>
          <p:nvPr/>
        </p:nvCxnSpPr>
        <p:spPr bwMode="auto">
          <a:xfrm>
            <a:off x="4405235" y="2118689"/>
            <a:ext cx="6347" cy="2391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9" name="AutoShape 15"/>
          <p:cNvCxnSpPr>
            <a:cxnSpLocks noChangeShapeType="1"/>
            <a:stCxn id="47109" idx="2"/>
            <a:endCxn id="47110" idx="0"/>
          </p:cNvCxnSpPr>
          <p:nvPr/>
        </p:nvCxnSpPr>
        <p:spPr bwMode="auto">
          <a:xfrm rot="5400000">
            <a:off x="1964155" y="2778185"/>
            <a:ext cx="1667469" cy="322738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22" name="AutoShape 18"/>
          <p:cNvCxnSpPr>
            <a:cxnSpLocks noChangeShapeType="1"/>
            <a:stCxn id="47109" idx="2"/>
            <a:endCxn id="47116" idx="0"/>
          </p:cNvCxnSpPr>
          <p:nvPr/>
        </p:nvCxnSpPr>
        <p:spPr bwMode="auto">
          <a:xfrm rot="5400000">
            <a:off x="3579058" y="4387496"/>
            <a:ext cx="1661876" cy="317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23" name="AutoShape 19"/>
          <p:cNvCxnSpPr>
            <a:cxnSpLocks noChangeShapeType="1"/>
            <a:stCxn id="47109" idx="2"/>
            <a:endCxn id="47113" idx="0"/>
          </p:cNvCxnSpPr>
          <p:nvPr/>
        </p:nvCxnSpPr>
        <p:spPr bwMode="auto">
          <a:xfrm rot="16200000" flipH="1">
            <a:off x="5167759" y="2801966"/>
            <a:ext cx="1667469" cy="317982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768383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Project Quality Assurance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149292"/>
            <a:ext cx="3212022" cy="5175308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n-US" altLang="en-US" sz="2000" dirty="0" smtClean="0"/>
              <a:t>Project Team PA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Reliability engineering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Parts acquisition oversight</a:t>
            </a:r>
          </a:p>
          <a:p>
            <a:pPr lvl="1">
              <a:lnSpc>
                <a:spcPct val="83000"/>
              </a:lnSpc>
            </a:pPr>
            <a:endParaRPr lang="en-US" altLang="en-US" sz="1800" dirty="0" smtClean="0"/>
          </a:p>
          <a:p>
            <a:pPr>
              <a:lnSpc>
                <a:spcPct val="83000"/>
              </a:lnSpc>
            </a:pPr>
            <a:r>
              <a:rPr lang="en-US" altLang="en-US" sz="2000" dirty="0" smtClean="0"/>
              <a:t>Division 15 PA Manager and Staff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Coordinate Div 15 Resources</a:t>
            </a:r>
          </a:p>
          <a:p>
            <a:pPr lvl="1">
              <a:lnSpc>
                <a:spcPct val="83000"/>
              </a:lnSpc>
            </a:pPr>
            <a:endParaRPr lang="en-US" altLang="en-US" sz="1800" dirty="0" smtClean="0"/>
          </a:p>
          <a:p>
            <a:pPr>
              <a:lnSpc>
                <a:spcPct val="83000"/>
              </a:lnSpc>
            </a:pPr>
            <a:r>
              <a:rPr lang="en-US" altLang="en-US" sz="2000" dirty="0"/>
              <a:t>Independent Project</a:t>
            </a:r>
            <a:br>
              <a:rPr lang="en-US" altLang="en-US" sz="2000" dirty="0"/>
            </a:br>
            <a:r>
              <a:rPr lang="en-US" altLang="en-US" sz="2000" dirty="0"/>
              <a:t>Quality Engineer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Oversight &amp; Coordination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QA Engineering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QA Inspections</a:t>
            </a:r>
          </a:p>
          <a:p>
            <a:pPr lvl="1">
              <a:lnSpc>
                <a:spcPct val="83000"/>
              </a:lnSpc>
            </a:pPr>
            <a:endParaRPr lang="en-US" altLang="en-US" sz="1800" dirty="0"/>
          </a:p>
          <a:p>
            <a:pPr>
              <a:lnSpc>
                <a:spcPct val="83000"/>
              </a:lnSpc>
            </a:pPr>
            <a:r>
              <a:rPr lang="en-US" altLang="en-US" sz="2000" dirty="0" smtClean="0"/>
              <a:t>Partner QA</a:t>
            </a:r>
          </a:p>
          <a:p>
            <a:pPr lvl="1">
              <a:lnSpc>
                <a:spcPct val="83000"/>
              </a:lnSpc>
            </a:pPr>
            <a:r>
              <a:rPr lang="en-US" altLang="en-US" sz="1800" dirty="0" smtClean="0"/>
              <a:t>Implement local PAIP and support SwRI’s SPP ISIS PA Lead</a:t>
            </a:r>
          </a:p>
          <a:p>
            <a:pPr>
              <a:lnSpc>
                <a:spcPct val="83000"/>
              </a:lnSpc>
            </a:pPr>
            <a:endParaRPr lang="en-US" altLang="en-US" sz="1800" dirty="0" smtClean="0"/>
          </a:p>
        </p:txBody>
      </p:sp>
      <p:pic>
        <p:nvPicPr>
          <p:cNvPr id="58372" name="Picture 7" descr="WISE PDR PA Project Support Dia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5339" y="1754188"/>
            <a:ext cx="5598603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62732" y="3378631"/>
            <a:ext cx="3229620" cy="2820691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921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Quality Tasks</a:t>
            </a:r>
          </a:p>
        </p:txBody>
      </p:sp>
      <p:pic>
        <p:nvPicPr>
          <p:cNvPr id="66563" name="Picture 3" descr="WISE PDR QA Project Support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6175"/>
            <a:ext cx="85344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74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Hardware designs governed by:</a:t>
            </a:r>
          </a:p>
          <a:p>
            <a:pPr lvl="1"/>
            <a:r>
              <a:rPr lang="en-US" altLang="en-US" dirty="0" smtClean="0"/>
              <a:t>Design process and controls</a:t>
            </a:r>
          </a:p>
          <a:p>
            <a:pPr lvl="2"/>
            <a:r>
              <a:rPr lang="en-US" altLang="en-US" dirty="0" smtClean="0"/>
              <a:t>Requirements definition</a:t>
            </a:r>
          </a:p>
          <a:p>
            <a:pPr lvl="2"/>
            <a:r>
              <a:rPr lang="en-US" altLang="en-US" dirty="0" smtClean="0"/>
              <a:t>System engineering process</a:t>
            </a:r>
          </a:p>
          <a:p>
            <a:pPr lvl="2"/>
            <a:r>
              <a:rPr lang="en-US" altLang="en-US" dirty="0" smtClean="0"/>
              <a:t>Design planning</a:t>
            </a:r>
          </a:p>
          <a:p>
            <a:pPr lvl="2"/>
            <a:r>
              <a:rPr lang="en-US" altLang="en-US" dirty="0" smtClean="0"/>
              <a:t>Peer reviews and checklist</a:t>
            </a:r>
          </a:p>
          <a:p>
            <a:pPr lvl="2"/>
            <a:r>
              <a:rPr lang="en-US" altLang="en-US" dirty="0" smtClean="0"/>
              <a:t>Verification and validation</a:t>
            </a:r>
          </a:p>
          <a:p>
            <a:pPr lvl="2"/>
            <a:r>
              <a:rPr lang="en-US" altLang="en-US" dirty="0" smtClean="0"/>
              <a:t>Control of design changes </a:t>
            </a:r>
          </a:p>
          <a:p>
            <a:pPr lvl="1"/>
            <a:r>
              <a:rPr lang="en-US" altLang="en-US" dirty="0" smtClean="0"/>
              <a:t>Software designs governed by:</a:t>
            </a:r>
          </a:p>
          <a:p>
            <a:pPr lvl="2"/>
            <a:r>
              <a:rPr lang="en-US" altLang="en-US" dirty="0" smtClean="0"/>
              <a:t>Structured software development process</a:t>
            </a:r>
          </a:p>
          <a:p>
            <a:pPr lvl="2"/>
            <a:r>
              <a:rPr lang="en-US" altLang="en-US" dirty="0" smtClean="0"/>
              <a:t>Contract reviews, software development folder, planning </a:t>
            </a:r>
          </a:p>
          <a:p>
            <a:pPr lvl="2"/>
            <a:r>
              <a:rPr lang="en-US" altLang="en-US" dirty="0" smtClean="0"/>
              <a:t>Review of requirements, and checklist</a:t>
            </a:r>
          </a:p>
          <a:p>
            <a:pPr lvl="2"/>
            <a:r>
              <a:rPr lang="en-US" altLang="en-US" dirty="0" smtClean="0"/>
              <a:t>Software design </a:t>
            </a:r>
            <a:r>
              <a:rPr lang="en-US" altLang="en-US" dirty="0" smtClean="0"/>
              <a:t>s</a:t>
            </a:r>
            <a:r>
              <a:rPr lang="en-US" altLang="en-US" dirty="0" smtClean="0"/>
              <a:t>pecification, design peer </a:t>
            </a:r>
            <a:r>
              <a:rPr lang="en-US" altLang="en-US" dirty="0" smtClean="0"/>
              <a:t>r</a:t>
            </a:r>
            <a:r>
              <a:rPr lang="en-US" altLang="en-US" dirty="0" smtClean="0"/>
              <a:t>eviews, and checklist</a:t>
            </a:r>
          </a:p>
          <a:p>
            <a:pPr lvl="2"/>
            <a:r>
              <a:rPr lang="en-US" altLang="en-US" dirty="0" smtClean="0"/>
              <a:t>Coding standards, configuration control, and code walkthroughs</a:t>
            </a:r>
          </a:p>
          <a:p>
            <a:pPr lvl="2"/>
            <a:r>
              <a:rPr lang="en-US" altLang="en-US" dirty="0" smtClean="0"/>
              <a:t>Test plans, test preparations, formal testing, and reporting</a:t>
            </a:r>
          </a:p>
          <a:p>
            <a:pPr lvl="2"/>
            <a:r>
              <a:rPr lang="en-US" altLang="en-US" dirty="0" smtClean="0"/>
              <a:t>Independent QA surveillance and reporting</a:t>
            </a:r>
            <a:endParaRPr lang="en-US" altLang="en-US" dirty="0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Design Assurance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1819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Quality </a:t>
            </a:r>
            <a:r>
              <a:rPr lang="en-US" altLang="en-US" dirty="0" smtClean="0"/>
              <a:t>Assurance (1/2)</a:t>
            </a:r>
            <a:endParaRPr lang="en-US" alt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096963"/>
            <a:ext cx="7491413" cy="4845050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 dirty="0" smtClean="0"/>
              <a:t>Procurements per released drawing and indentured parts list  </a:t>
            </a:r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Periodic GIDEP alert verification performed on EEE parts list</a:t>
            </a:r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QA Receiving Inspection of EEE parts for flight hardware</a:t>
            </a:r>
          </a:p>
          <a:p>
            <a:pPr>
              <a:lnSpc>
                <a:spcPct val="90000"/>
              </a:lnSpc>
            </a:pPr>
            <a:r>
              <a:rPr lang="en-US" altLang="en-US" b="0" dirty="0" smtClean="0"/>
              <a:t>Flight PWB procurement and coupon testing at GSFC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SwRI coordinates PCB effort for SPP ISIS with mission-level PCB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246979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1791</TotalTime>
  <Words>826</Words>
  <Application>Microsoft Office PowerPoint</Application>
  <PresentationFormat>On-screen Show (4:3)</PresentationFormat>
  <Paragraphs>162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Mid Phase B Status - ISIS - DRAFT 1</vt:lpstr>
      <vt:lpstr>Visio</vt:lpstr>
      <vt:lpstr>Performance Assurance</vt:lpstr>
      <vt:lpstr>Outline</vt:lpstr>
      <vt:lpstr>SPP PA Requirements and PAIPs</vt:lpstr>
      <vt:lpstr>Performance Assurance  Implementation Plan</vt:lpstr>
      <vt:lpstr>PA Organization Chart</vt:lpstr>
      <vt:lpstr>Project Quality Assurance</vt:lpstr>
      <vt:lpstr>Quality Tasks</vt:lpstr>
      <vt:lpstr>Design Assurance</vt:lpstr>
      <vt:lpstr>Quality Assurance (1/2)</vt:lpstr>
      <vt:lpstr>Quality Assurance (2/2)</vt:lpstr>
      <vt:lpstr>Software Quality Assurance</vt:lpstr>
      <vt:lpstr>EEE Parts Engineering</vt:lpstr>
      <vt:lpstr>Safety</vt:lpstr>
      <vt:lpstr>EPI Hi/Lo Hazards and Mitigations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98</cp:revision>
  <cp:lastPrinted>2012-05-09T16:55:26Z</cp:lastPrinted>
  <dcterms:created xsi:type="dcterms:W3CDTF">2013-01-28T12:52:32Z</dcterms:created>
  <dcterms:modified xsi:type="dcterms:W3CDTF">2013-10-29T15:29:52Z</dcterms:modified>
</cp:coreProperties>
</file>