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413" r:id="rId2"/>
    <p:sldId id="426" r:id="rId3"/>
    <p:sldId id="427" r:id="rId4"/>
    <p:sldId id="415" r:id="rId5"/>
    <p:sldId id="419" r:id="rId6"/>
    <p:sldId id="420" r:id="rId7"/>
    <p:sldId id="439" r:id="rId8"/>
    <p:sldId id="421" r:id="rId9"/>
    <p:sldId id="445" r:id="rId10"/>
    <p:sldId id="428" r:id="rId11"/>
    <p:sldId id="448" r:id="rId12"/>
    <p:sldId id="452" r:id="rId13"/>
    <p:sldId id="443" r:id="rId14"/>
    <p:sldId id="450" r:id="rId15"/>
    <p:sldId id="442" r:id="rId16"/>
    <p:sldId id="451" r:id="rId17"/>
    <p:sldId id="433" r:id="rId18"/>
    <p:sldId id="446" r:id="rId19"/>
    <p:sldId id="449" r:id="rId20"/>
  </p:sldIdLst>
  <p:sldSz cx="9144000" cy="6858000" type="screen4x3"/>
  <p:notesSz cx="6934200" cy="9220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BA8F754F-D314-A544-B58E-3A9AFD86BEAA}">
          <p14:sldIdLst>
            <p14:sldId id="413"/>
            <p14:sldId id="426"/>
            <p14:sldId id="427"/>
            <p14:sldId id="415"/>
            <p14:sldId id="419"/>
            <p14:sldId id="420"/>
            <p14:sldId id="439"/>
            <p14:sldId id="421"/>
            <p14:sldId id="445"/>
            <p14:sldId id="428"/>
            <p14:sldId id="448"/>
            <p14:sldId id="447"/>
            <p14:sldId id="443"/>
          </p14:sldIdLst>
        </p14:section>
        <p14:section name="Untitled Section" id="{863D6C2F-69D6-8341-B176-9DAEACF3DA47}">
          <p14:sldIdLst>
            <p14:sldId id="450"/>
            <p14:sldId id="451"/>
            <p14:sldId id="442"/>
            <p14:sldId id="433"/>
            <p14:sldId id="446"/>
            <p14:sldId id="44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1E48"/>
    <a:srgbClr val="1F2C6F"/>
    <a:srgbClr val="FFDC6D"/>
    <a:srgbClr val="0000FF"/>
    <a:srgbClr val="1C1050"/>
    <a:srgbClr val="26216D"/>
    <a:srgbClr val="151A79"/>
    <a:srgbClr val="1D1D71"/>
    <a:srgbClr val="FFFF66"/>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0" autoAdjust="0"/>
    <p:restoredTop sz="81540" autoAdjust="0"/>
  </p:normalViewPr>
  <p:slideViewPr>
    <p:cSldViewPr snapToGrid="0">
      <p:cViewPr varScale="1">
        <p:scale>
          <a:sx n="96" d="100"/>
          <a:sy n="96" d="100"/>
        </p:scale>
        <p:origin x="-50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lvl1pPr>
          </a:lstStyle>
          <a:p>
            <a:fld id="{FAB82D2B-4194-414A-8944-2697E22A9174}" type="datetimeFigureOut">
              <a:rPr lang="en-US" smtClean="0"/>
              <a:pPr/>
              <a:t>10/29/2013</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xmlns=""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l" defTabSz="922912">
              <a:defRPr sz="1200" smtClean="0"/>
            </a:lvl1pPr>
          </a:lstStyle>
          <a:p>
            <a:pPr>
              <a:defRPr/>
            </a:pPr>
            <a:endParaRPr lang="en-US" dirty="0"/>
          </a:p>
        </p:txBody>
      </p:sp>
      <p:sp>
        <p:nvSpPr>
          <p:cNvPr id="10243"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r" defTabSz="922912">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l" defTabSz="922912">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r" defTabSz="922912">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xmlns=""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xmlns="" val="398753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print"/>
          <a:stretch>
            <a:fillRect/>
          </a:stretch>
        </p:blipFill>
        <p:spPr>
          <a:xfrm>
            <a:off x="438768" y="2579974"/>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7" cstate="print"/>
          <a:stretch>
            <a:fillRect/>
          </a:stretch>
        </p:blipFill>
        <p:spPr>
          <a:xfrm>
            <a:off x="23052" y="7684"/>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26 – </a:t>
            </a:r>
            <a:r>
              <a:rPr lang="en-US" sz="1000" baseline="0" dirty="0" smtClean="0"/>
              <a:t> EPI-Hi Calibration</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EPI-Hi Calibration</a:t>
            </a:r>
            <a:endParaRPr lang="en-US" dirty="0"/>
          </a:p>
        </p:txBody>
      </p:sp>
      <p:sp>
        <p:nvSpPr>
          <p:cNvPr id="6" name="Subtitle 3"/>
          <p:cNvSpPr txBox="1">
            <a:spLocks/>
          </p:cNvSpPr>
          <p:nvPr/>
        </p:nvSpPr>
        <p:spPr bwMode="black">
          <a:xfrm>
            <a:off x="2700380" y="5009445"/>
            <a:ext cx="6063578" cy="1083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Richard Mewaldt</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endParaRPr kumimoji="0" lang="en-US" sz="2000" b="0" i="1"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chemeClr val="bg1"/>
                </a:solidFill>
                <a:effectLst/>
                <a:uLnTx/>
                <a:uFillTx/>
                <a:latin typeface="+mn-lt"/>
                <a:ea typeface="+mn-ea"/>
                <a:cs typeface="+mn-cs"/>
              </a:rPr>
              <a:t>EPI-Hi Scientist </a:t>
            </a:r>
            <a:r>
              <a:rPr kumimoji="0" lang="en-US" sz="2400" b="0" i="1" u="none" strike="noStrike" kern="0" cap="none" spc="0" normalizeH="0" noProof="0" dirty="0" smtClean="0">
                <a:ln>
                  <a:noFill/>
                </a:ln>
                <a:solidFill>
                  <a:schemeClr val="bg1"/>
                </a:solidFill>
                <a:effectLst/>
                <a:uLnTx/>
                <a:uFillTx/>
                <a:latin typeface="+mn-lt"/>
                <a:ea typeface="+mn-ea"/>
                <a:cs typeface="+mn-cs"/>
              </a:rPr>
              <a:t>(Caltech)</a:t>
            </a:r>
            <a:endParaRPr kumimoji="0" lang="en-US" sz="2400" b="0" i="1" u="none" strike="noStrike" kern="0" cap="none" spc="0" normalizeH="0" baseline="0" noProof="0" dirty="0" smtClean="0">
              <a:ln>
                <a:noFill/>
              </a:ln>
              <a:solidFill>
                <a:schemeClr val="bg1"/>
              </a:solidFill>
              <a:effectLst/>
              <a:uLnTx/>
              <a:uFillTx/>
              <a:latin typeface="+mn-lt"/>
              <a:ea typeface="+mn-ea"/>
              <a:cs typeface="+mn-cs"/>
            </a:endParaRPr>
          </a:p>
        </p:txBody>
      </p:sp>
      <p:sp>
        <p:nvSpPr>
          <p:cNvPr id="4" name="Rectangle 12"/>
          <p:cNvSpPr>
            <a:spLocks noChangeArrowheads="1"/>
          </p:cNvSpPr>
          <p:nvPr/>
        </p:nvSpPr>
        <p:spPr bwMode="auto">
          <a:xfrm>
            <a:off x="2461846" y="6011863"/>
            <a:ext cx="6682155" cy="777875"/>
          </a:xfrm>
          <a:prstGeom prst="rect">
            <a:avLst/>
          </a:prstGeom>
          <a:noFill/>
          <a:ln w="9525">
            <a:noFill/>
            <a:miter lim="800000"/>
            <a:headEnd/>
            <a:tailEnd/>
          </a:ln>
          <a:effectLst/>
        </p:spPr>
        <p:txBody>
          <a:bodyPr anchor="b"/>
          <a:lstStyle/>
          <a:p>
            <a:pPr algn="just"/>
            <a:r>
              <a:rPr kumimoji="1" lang="en-US" sz="900" b="1" i="1" dirty="0">
                <a:solidFill>
                  <a:schemeClr val="bg1"/>
                </a:solidFill>
              </a:rPr>
              <a:t>This document contains technical data that may be controlled by the International Traffic in Arms Regulations (22 CFR 120-130) and may not be provided, disclosed or transferred in any manner to any person, whether in the U.S. or abroad, who is not 1) a citizen of the United States, 2) a lawful permanent resident of the United States, or 3) a protected individual as defined by 8 USC 1324b(a)(3), without the written permission of the United States Department of State.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79" y="185100"/>
            <a:ext cx="8460121" cy="675511"/>
          </a:xfrm>
        </p:spPr>
        <p:txBody>
          <a:bodyPr/>
          <a:lstStyle/>
          <a:p>
            <a:r>
              <a:rPr lang="en-US" dirty="0" smtClean="0"/>
              <a:t>Facilities – Accelerator Calibration Data</a:t>
            </a:r>
            <a:endParaRPr lang="en-US" dirty="0"/>
          </a:p>
        </p:txBody>
      </p:sp>
      <p:pic>
        <p:nvPicPr>
          <p:cNvPr id="6" name="Content Placeholder 5" descr="LET-Fig35,MSU-Crossplot copy.jpg"/>
          <p:cNvPicPr>
            <a:picLocks noGrp="1" noChangeAspect="1"/>
          </p:cNvPicPr>
          <p:nvPr>
            <p:ph sz="half" idx="1"/>
          </p:nvPr>
        </p:nvPicPr>
        <p:blipFill rotWithShape="1">
          <a:blip r:embed="rId2" cstate="print"/>
          <a:stretch/>
        </p:blipFill>
        <p:spPr>
          <a:xfrm>
            <a:off x="228600" y="2891931"/>
            <a:ext cx="8396207" cy="3509378"/>
          </a:xfrm>
        </p:spPr>
      </p:pic>
      <p:sp>
        <p:nvSpPr>
          <p:cNvPr id="10" name="Content Placeholder 9"/>
          <p:cNvSpPr>
            <a:spLocks noGrp="1"/>
          </p:cNvSpPr>
          <p:nvPr>
            <p:ph sz="half" idx="12"/>
          </p:nvPr>
        </p:nvSpPr>
        <p:spPr>
          <a:xfrm>
            <a:off x="123988" y="1206393"/>
            <a:ext cx="8880529" cy="1722787"/>
          </a:xfrm>
        </p:spPr>
        <p:txBody>
          <a:bodyPr>
            <a:normAutofit fontScale="85000" lnSpcReduction="10000"/>
          </a:bodyPr>
          <a:lstStyle/>
          <a:p>
            <a:pPr>
              <a:lnSpc>
                <a:spcPct val="110000"/>
              </a:lnSpc>
            </a:pPr>
            <a:r>
              <a:rPr lang="en-US" dirty="0" smtClean="0"/>
              <a:t>LET &amp; HET use </a:t>
            </a:r>
            <a:r>
              <a:rPr lang="el-GR" dirty="0" smtClean="0"/>
              <a:t>Δ</a:t>
            </a:r>
            <a:r>
              <a:rPr lang="en-US" dirty="0" smtClean="0"/>
              <a:t>E vs. Residual Energy (E’) to measure SEP composition</a:t>
            </a:r>
          </a:p>
          <a:p>
            <a:pPr>
              <a:lnSpc>
                <a:spcPct val="110000"/>
              </a:lnSpc>
            </a:pPr>
            <a:r>
              <a:rPr lang="en-US" dirty="0" smtClean="0"/>
              <a:t>The </a:t>
            </a:r>
            <a:r>
              <a:rPr lang="el-GR" dirty="0" smtClean="0"/>
              <a:t>Δ</a:t>
            </a:r>
            <a:r>
              <a:rPr lang="en-US" dirty="0" smtClean="0"/>
              <a:t>E vs. E’ tracks for lighter species are obtained by fragmenting a </a:t>
            </a:r>
            <a:br>
              <a:rPr lang="en-US" dirty="0" smtClean="0"/>
            </a:br>
            <a:r>
              <a:rPr lang="en-US" dirty="0" smtClean="0"/>
              <a:t>heavy-ion  beam on a polyethylene target</a:t>
            </a:r>
          </a:p>
          <a:p>
            <a:pPr>
              <a:lnSpc>
                <a:spcPct val="110000"/>
              </a:lnSpc>
            </a:pPr>
            <a:r>
              <a:rPr lang="en-US" dirty="0" smtClean="0"/>
              <a:t>The example below from STEREO/LET uses a </a:t>
            </a:r>
            <a:r>
              <a:rPr lang="en-US" baseline="30000" dirty="0" smtClean="0"/>
              <a:t>58</a:t>
            </a:r>
            <a:r>
              <a:rPr lang="en-US" dirty="0" smtClean="0"/>
              <a:t>Ni beam at the MSU NSCL</a:t>
            </a:r>
          </a:p>
          <a:p>
            <a:pPr>
              <a:lnSpc>
                <a:spcPct val="110000"/>
              </a:lnSpc>
            </a:pPr>
            <a:r>
              <a:rPr lang="en-US" dirty="0" smtClean="0"/>
              <a:t>This also provides an end-to-end test of the onboard identification system</a:t>
            </a:r>
            <a:endParaRPr lang="en-US" dirty="0"/>
          </a:p>
        </p:txBody>
      </p:sp>
      <p:sp>
        <p:nvSpPr>
          <p:cNvPr id="3" name="TextBox 2"/>
          <p:cNvSpPr txBox="1"/>
          <p:nvPr/>
        </p:nvSpPr>
        <p:spPr>
          <a:xfrm>
            <a:off x="314074" y="6285532"/>
            <a:ext cx="1519166" cy="276999"/>
          </a:xfrm>
          <a:prstGeom prst="rect">
            <a:avLst/>
          </a:prstGeom>
          <a:noFill/>
        </p:spPr>
        <p:txBody>
          <a:bodyPr wrap="none" rtlCol="0">
            <a:spAutoFit/>
          </a:bodyPr>
          <a:lstStyle/>
          <a:p>
            <a:r>
              <a:rPr lang="en-US" sz="1200" dirty="0" smtClean="0"/>
              <a:t>Mewaldt et al. 2008</a:t>
            </a:r>
            <a:endParaRPr lang="en-US" sz="1200" dirty="0"/>
          </a:p>
        </p:txBody>
      </p:sp>
    </p:spTree>
    <p:extLst>
      <p:ext uri="{BB962C8B-B14F-4D97-AF65-F5344CB8AC3E}">
        <p14:creationId xmlns:p14="http://schemas.microsoft.com/office/powerpoint/2010/main" xmlns="" val="3984269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 Accelerator Calibrations</a:t>
            </a:r>
            <a:endParaRPr lang="en-US" dirty="0"/>
          </a:p>
        </p:txBody>
      </p:sp>
      <p:pic>
        <p:nvPicPr>
          <p:cNvPr id="4" name="Content Placeholder 3" descr="Standard_Cyclotron_Beams.png"/>
          <p:cNvPicPr>
            <a:picLocks noGrp="1" noChangeAspect="1"/>
          </p:cNvPicPr>
          <p:nvPr>
            <p:ph sz="half" idx="1"/>
          </p:nvPr>
        </p:nvPicPr>
        <p:blipFill>
          <a:blip r:embed="rId2" cstate="print"/>
          <a:srcRect r="55513"/>
          <a:stretch>
            <a:fillRect/>
          </a:stretch>
        </p:blipFill>
        <p:spPr>
          <a:xfrm>
            <a:off x="0" y="1580827"/>
            <a:ext cx="5235722" cy="4401792"/>
          </a:xfrm>
        </p:spPr>
      </p:pic>
      <p:sp>
        <p:nvSpPr>
          <p:cNvPr id="12" name="Content Placeholder 11"/>
          <p:cNvSpPr>
            <a:spLocks noGrp="1"/>
          </p:cNvSpPr>
          <p:nvPr>
            <p:ph sz="half" idx="12"/>
          </p:nvPr>
        </p:nvSpPr>
        <p:spPr>
          <a:xfrm>
            <a:off x="5494149" y="1790053"/>
            <a:ext cx="3277892" cy="4114801"/>
          </a:xfrm>
        </p:spPr>
        <p:txBody>
          <a:bodyPr>
            <a:normAutofit fontScale="70000" lnSpcReduction="20000"/>
          </a:bodyPr>
          <a:lstStyle/>
          <a:p>
            <a:pPr>
              <a:lnSpc>
                <a:spcPct val="120000"/>
              </a:lnSpc>
              <a:spcBef>
                <a:spcPts val="900"/>
              </a:spcBef>
            </a:pPr>
            <a:r>
              <a:rPr lang="en-US" dirty="0" smtClean="0"/>
              <a:t>All 3 cover the key heavy-ion charge range (6≤Z≤28) and also  provide for trans-iron (Z&gt;30) calibrations.</a:t>
            </a:r>
          </a:p>
          <a:p>
            <a:pPr>
              <a:lnSpc>
                <a:spcPct val="120000"/>
              </a:lnSpc>
              <a:spcBef>
                <a:spcPts val="900"/>
              </a:spcBef>
            </a:pPr>
            <a:r>
              <a:rPr lang="en-US" dirty="0" smtClean="0"/>
              <a:t>However, only MSU covers the full energy range of EPI-Hi.   </a:t>
            </a:r>
          </a:p>
          <a:p>
            <a:pPr>
              <a:lnSpc>
                <a:spcPct val="120000"/>
              </a:lnSpc>
              <a:spcBef>
                <a:spcPts val="900"/>
              </a:spcBef>
            </a:pPr>
            <a:r>
              <a:rPr lang="en-US" dirty="0" smtClean="0"/>
              <a:t>The MSU accelerator also reaches high enough energy to produce a much greater yield of lower-Z fragments.</a:t>
            </a:r>
          </a:p>
          <a:p>
            <a:pPr>
              <a:lnSpc>
                <a:spcPct val="120000"/>
              </a:lnSpc>
              <a:spcBef>
                <a:spcPts val="900"/>
              </a:spcBef>
            </a:pPr>
            <a:r>
              <a:rPr lang="en-US" dirty="0" smtClean="0"/>
              <a:t>In the past we have also used the heavy-ion accelerator in Darmstadt, Germany.</a:t>
            </a:r>
            <a:endParaRPr lang="en-US" dirty="0"/>
          </a:p>
        </p:txBody>
      </p:sp>
      <p:sp>
        <p:nvSpPr>
          <p:cNvPr id="6" name="TextBox 5"/>
          <p:cNvSpPr txBox="1"/>
          <p:nvPr/>
        </p:nvSpPr>
        <p:spPr>
          <a:xfrm>
            <a:off x="209223" y="6139957"/>
            <a:ext cx="8663137" cy="369332"/>
          </a:xfrm>
          <a:prstGeom prst="rect">
            <a:avLst/>
          </a:prstGeom>
          <a:noFill/>
        </p:spPr>
        <p:txBody>
          <a:bodyPr wrap="none" rtlCol="0">
            <a:spAutoFit/>
          </a:bodyPr>
          <a:lstStyle/>
          <a:p>
            <a:r>
              <a:rPr lang="en-US" b="1" dirty="0" smtClean="0"/>
              <a:t>Propose an accelerator calibration of EPI-Hi (or the engineering unit) for 2016 </a:t>
            </a:r>
            <a:endParaRPr lang="en-US" b="1" dirty="0"/>
          </a:p>
        </p:txBody>
      </p:sp>
      <p:sp>
        <p:nvSpPr>
          <p:cNvPr id="7" name="TextBox 6"/>
          <p:cNvSpPr txBox="1"/>
          <p:nvPr/>
        </p:nvSpPr>
        <p:spPr>
          <a:xfrm>
            <a:off x="669936" y="1061253"/>
            <a:ext cx="7696488" cy="400110"/>
          </a:xfrm>
          <a:prstGeom prst="rect">
            <a:avLst/>
          </a:prstGeom>
          <a:noFill/>
        </p:spPr>
        <p:txBody>
          <a:bodyPr wrap="none" rtlCol="0">
            <a:spAutoFit/>
          </a:bodyPr>
          <a:lstStyle/>
          <a:p>
            <a:r>
              <a:rPr lang="en-US" sz="2000" b="1" dirty="0" smtClean="0"/>
              <a:t>There are three appropriate heavy-ion accelerators in the U.S.  </a:t>
            </a:r>
            <a:endParaRPr lang="en-US" sz="2000" b="1" dirty="0"/>
          </a:p>
        </p:txBody>
      </p:sp>
    </p:spTree>
    <p:extLst>
      <p:ext uri="{BB962C8B-B14F-4D97-AF65-F5344CB8AC3E}">
        <p14:creationId xmlns:p14="http://schemas.microsoft.com/office/powerpoint/2010/main" xmlns="" val="13824093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064" y="1271595"/>
            <a:ext cx="9071940" cy="5477913"/>
          </a:xfrm>
        </p:spPr>
        <p:txBody>
          <a:bodyPr>
            <a:normAutofit/>
          </a:bodyPr>
          <a:lstStyle/>
          <a:p>
            <a:pPr marL="231775" lvl="1" indent="-3175">
              <a:lnSpc>
                <a:spcPct val="100000"/>
              </a:lnSpc>
              <a:buNone/>
            </a:pPr>
            <a:r>
              <a:rPr lang="en-US" sz="2400" dirty="0" smtClean="0"/>
              <a:t>HET and LET will measure energetic electrons with 0.5-6 MeV</a:t>
            </a:r>
          </a:p>
          <a:p>
            <a:pPr lvl="1">
              <a:lnSpc>
                <a:spcPct val="100000"/>
              </a:lnSpc>
            </a:pPr>
            <a:r>
              <a:rPr lang="en-US" sz="2000" dirty="0" smtClean="0"/>
              <a:t>The HET and LET electron response will be calibrated with GEANT-4, used to calibrate the REPT sensors on the Van Allen Probes (Baker et al. 2012)</a:t>
            </a:r>
          </a:p>
          <a:p>
            <a:pPr lvl="1">
              <a:lnSpc>
                <a:spcPct val="100000"/>
              </a:lnSpc>
            </a:pPr>
            <a:r>
              <a:rPr lang="en-US" sz="2000" dirty="0" smtClean="0"/>
              <a:t>HET is 13.5 mm of Si deep compared to a 23-mm depth for REPT</a:t>
            </a:r>
          </a:p>
          <a:p>
            <a:pPr lvl="1">
              <a:lnSpc>
                <a:spcPct val="100000"/>
              </a:lnSpc>
            </a:pPr>
            <a:r>
              <a:rPr lang="en-US" sz="2000" dirty="0" smtClean="0"/>
              <a:t>Based on REPT and </a:t>
            </a:r>
            <a:br>
              <a:rPr lang="en-US" sz="2000" dirty="0" smtClean="0"/>
            </a:br>
            <a:r>
              <a:rPr lang="en-US" sz="2000" dirty="0" smtClean="0"/>
              <a:t>SAMPEX/PET calibrations, a </a:t>
            </a:r>
            <a:br>
              <a:rPr lang="en-US" sz="2000" dirty="0" smtClean="0"/>
            </a:br>
            <a:r>
              <a:rPr lang="en-US" sz="2000" dirty="0" smtClean="0"/>
              <a:t>HET/LET energy range covering</a:t>
            </a:r>
            <a:br>
              <a:rPr lang="en-US" sz="2000" dirty="0" smtClean="0"/>
            </a:br>
            <a:r>
              <a:rPr lang="en-US" sz="2000" dirty="0" smtClean="0"/>
              <a:t>0.5 – 6 MeV is achievable</a:t>
            </a:r>
          </a:p>
          <a:p>
            <a:pPr lvl="1">
              <a:lnSpc>
                <a:spcPct val="100000"/>
              </a:lnSpc>
            </a:pPr>
            <a:r>
              <a:rPr lang="en-US" sz="2000" dirty="0" smtClean="0"/>
              <a:t>The LETs will provide electron</a:t>
            </a:r>
            <a:br>
              <a:rPr lang="en-US" sz="2000" dirty="0" smtClean="0"/>
            </a:br>
            <a:r>
              <a:rPr lang="en-US" sz="2000" dirty="0" smtClean="0"/>
              <a:t>measurements over a more </a:t>
            </a:r>
            <a:br>
              <a:rPr lang="en-US" sz="2000" dirty="0" smtClean="0"/>
            </a:br>
            <a:r>
              <a:rPr lang="en-US" sz="2000" dirty="0" smtClean="0"/>
              <a:t>limited energy range </a:t>
            </a:r>
            <a:br>
              <a:rPr lang="en-US" sz="2000" dirty="0" smtClean="0"/>
            </a:br>
            <a:r>
              <a:rPr lang="en-US" sz="2000" dirty="0" smtClean="0"/>
              <a:t>(~0.5 – ~4 MeV) </a:t>
            </a:r>
          </a:p>
          <a:p>
            <a:pPr lvl="1">
              <a:lnSpc>
                <a:spcPct val="100000"/>
              </a:lnSpc>
            </a:pPr>
            <a:r>
              <a:rPr lang="en-US" sz="2000" dirty="0" smtClean="0"/>
              <a:t>Routine testing of the </a:t>
            </a:r>
            <a:br>
              <a:rPr lang="en-US" sz="2000" dirty="0" smtClean="0"/>
            </a:br>
            <a:r>
              <a:rPr lang="en-US" sz="2000" dirty="0" smtClean="0"/>
              <a:t>HET/LET electron response </a:t>
            </a:r>
            <a:br>
              <a:rPr lang="en-US" sz="2000" dirty="0" smtClean="0"/>
            </a:br>
            <a:r>
              <a:rPr lang="en-US" sz="2000" dirty="0" smtClean="0"/>
              <a:t>will use ß-decay sources like</a:t>
            </a:r>
            <a:br>
              <a:rPr lang="en-US" sz="2000" dirty="0" smtClean="0"/>
            </a:br>
            <a:r>
              <a:rPr lang="en-US" sz="2000" baseline="30000" dirty="0" smtClean="0"/>
              <a:t>106</a:t>
            </a:r>
            <a:r>
              <a:rPr lang="en-US" sz="2000" dirty="0" smtClean="0"/>
              <a:t>Ru and </a:t>
            </a:r>
            <a:r>
              <a:rPr lang="en-US" sz="2000" baseline="30000" dirty="0" smtClean="0"/>
              <a:t>90</a:t>
            </a:r>
            <a:r>
              <a:rPr lang="en-US" sz="2000" dirty="0" smtClean="0"/>
              <a:t>Sr.</a:t>
            </a:r>
            <a:endParaRPr lang="en-US" sz="2000" dirty="0"/>
          </a:p>
        </p:txBody>
      </p:sp>
      <p:sp>
        <p:nvSpPr>
          <p:cNvPr id="2" name="Title 1"/>
          <p:cNvSpPr>
            <a:spLocks noGrp="1"/>
          </p:cNvSpPr>
          <p:nvPr>
            <p:ph type="title"/>
          </p:nvPr>
        </p:nvSpPr>
        <p:spPr/>
        <p:txBody>
          <a:bodyPr/>
          <a:lstStyle/>
          <a:p>
            <a:r>
              <a:rPr lang="en-US" dirty="0" smtClean="0"/>
              <a:t> Electron Calibrations</a:t>
            </a:r>
            <a:endParaRPr lang="en-US" dirty="0"/>
          </a:p>
        </p:txBody>
      </p:sp>
      <p:pic>
        <p:nvPicPr>
          <p:cNvPr id="1026" name="Picture 2" descr="6E5786A6-5958-45FA-9161-2CD622B0C08B"/>
          <p:cNvPicPr>
            <a:picLocks noChangeAspect="1" noChangeArrowheads="1"/>
          </p:cNvPicPr>
          <p:nvPr/>
        </p:nvPicPr>
        <p:blipFill>
          <a:blip r:embed="rId2" cstate="print"/>
          <a:srcRect l="10804" t="9028" r="10954" b="8027"/>
          <a:stretch>
            <a:fillRect/>
          </a:stretch>
        </p:blipFill>
        <p:spPr bwMode="auto">
          <a:xfrm>
            <a:off x="4358524" y="2898183"/>
            <a:ext cx="4591747" cy="3649850"/>
          </a:xfrm>
          <a:prstGeom prst="rect">
            <a:avLst/>
          </a:prstGeom>
          <a:noFill/>
          <a:ln w="9525">
            <a:noFill/>
            <a:miter lim="800000"/>
            <a:headEnd/>
            <a:tailEnd/>
          </a:ln>
        </p:spPr>
      </p:pic>
    </p:spTree>
    <p:extLst>
      <p:ext uri="{BB962C8B-B14F-4D97-AF65-F5344CB8AC3E}">
        <p14:creationId xmlns:p14="http://schemas.microsoft.com/office/powerpoint/2010/main" xmlns="" val="140004634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b="1" dirty="0" smtClean="0"/>
              <a:t>Overview of Key Steps  </a:t>
            </a:r>
            <a:r>
              <a:rPr lang="en-US" dirty="0" smtClean="0"/>
              <a:t> </a:t>
            </a:r>
          </a:p>
          <a:p>
            <a:pPr lvl="1"/>
            <a:r>
              <a:rPr lang="en-US" dirty="0" smtClean="0"/>
              <a:t>Determine how the Science Requirements drive detector, electronics, and software requirements (noise, resolution, dynamic range, near-Sun environment) </a:t>
            </a:r>
          </a:p>
          <a:p>
            <a:pPr lvl="2"/>
            <a:r>
              <a:rPr lang="en-US" dirty="0" smtClean="0"/>
              <a:t>(requirements on detector thickness, uniformity, noise)</a:t>
            </a:r>
          </a:p>
          <a:p>
            <a:pPr lvl="2"/>
            <a:r>
              <a:rPr lang="en-US" dirty="0" smtClean="0"/>
              <a:t>(requirements on PHASIC noise, dynamic range, radiation hardness)</a:t>
            </a:r>
          </a:p>
          <a:p>
            <a:pPr lvl="1"/>
            <a:r>
              <a:rPr lang="en-US" dirty="0" smtClean="0"/>
              <a:t>Evaluate expected instrument performance with calculations and simulations   </a:t>
            </a:r>
          </a:p>
          <a:p>
            <a:pPr lvl="1"/>
            <a:r>
              <a:rPr lang="en-US" dirty="0" smtClean="0"/>
              <a:t>Develop new detector/electronic hardware; new flight software</a:t>
            </a:r>
          </a:p>
          <a:p>
            <a:pPr lvl="1"/>
            <a:r>
              <a:rPr lang="en-US" dirty="0" smtClean="0"/>
              <a:t>Test new detectors, hardware, software with real/simulated particles to determine if they meet requirements.</a:t>
            </a:r>
          </a:p>
          <a:p>
            <a:pPr lvl="2"/>
            <a:r>
              <a:rPr lang="en-US" dirty="0" smtClean="0"/>
              <a:t>(Accelerator and lab tests; simulations)</a:t>
            </a:r>
          </a:p>
          <a:p>
            <a:pPr lvl="1"/>
            <a:r>
              <a:rPr lang="en-US" dirty="0" smtClean="0"/>
              <a:t>Perform an end-to-end test of all systems at a heavy-ion accelerator</a:t>
            </a:r>
          </a:p>
          <a:p>
            <a:pPr lvl="1"/>
            <a:r>
              <a:rPr lang="en-US" dirty="0" smtClean="0"/>
              <a:t>In-flight tuning and validation of onboard analysis routines </a:t>
            </a:r>
          </a:p>
          <a:p>
            <a:pPr lvl="1"/>
            <a:endParaRPr lang="en-US" dirty="0"/>
          </a:p>
        </p:txBody>
      </p:sp>
      <p:sp>
        <p:nvSpPr>
          <p:cNvPr id="3" name="Title 2"/>
          <p:cNvSpPr>
            <a:spLocks noGrp="1"/>
          </p:cNvSpPr>
          <p:nvPr>
            <p:ph type="title"/>
          </p:nvPr>
        </p:nvSpPr>
        <p:spPr/>
        <p:txBody>
          <a:bodyPr/>
          <a:lstStyle/>
          <a:p>
            <a:r>
              <a:rPr lang="en-US" dirty="0" smtClean="0"/>
              <a:t>Calibration Test Flow (1/2)</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Test Flow (2/2)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569544544"/>
              </p:ext>
            </p:extLst>
          </p:nvPr>
        </p:nvGraphicFramePr>
        <p:xfrm>
          <a:off x="377768" y="1712558"/>
          <a:ext cx="8549256" cy="4064113"/>
        </p:xfrm>
        <a:graphic>
          <a:graphicData uri="http://schemas.openxmlformats.org/drawingml/2006/table">
            <a:tbl>
              <a:tblPr firstRow="1" bandRow="1">
                <a:tableStyleId>{21E4AEA4-8DFA-4A89-87EB-49C32662AFE0}</a:tableStyleId>
              </a:tblPr>
              <a:tblGrid>
                <a:gridCol w="6085025"/>
                <a:gridCol w="1069383"/>
                <a:gridCol w="1394848"/>
              </a:tblGrid>
              <a:tr h="384398">
                <a:tc gridSpan="3">
                  <a:txBody>
                    <a:bodyPr/>
                    <a:lstStyle/>
                    <a:p>
                      <a:pPr algn="ctr"/>
                      <a:r>
                        <a:rPr lang="en-US" sz="1600" dirty="0" smtClean="0"/>
                        <a:t>Calibrate New Detectors, PHASICS, and Software</a:t>
                      </a:r>
                      <a:endParaRPr lang="en-US" sz="1600" b="1" i="0" dirty="0">
                        <a:solidFill>
                          <a:schemeClr val="tx1"/>
                        </a:solidFill>
                        <a:latin typeface="Verdana"/>
                        <a:cs typeface="Verdana"/>
                      </a:endParaRPr>
                    </a:p>
                  </a:txBody>
                  <a:tcPr anchor="ctr">
                    <a:solidFill>
                      <a:srgbClr val="181E48"/>
                    </a:solidFill>
                  </a:tcPr>
                </a:tc>
                <a:tc hMerge="1">
                  <a:txBody>
                    <a:bodyPr/>
                    <a:lstStyle/>
                    <a:p>
                      <a:endParaRPr lang="en-US"/>
                    </a:p>
                  </a:txBody>
                  <a:tcPr/>
                </a:tc>
                <a:tc hMerge="1">
                  <a:txBody>
                    <a:bodyPr/>
                    <a:lstStyle/>
                    <a:p>
                      <a:endParaRPr lang="en-US" dirty="0"/>
                    </a:p>
                  </a:txBody>
                  <a:tcPr>
                    <a:solidFill>
                      <a:srgbClr val="181E48"/>
                    </a:solidFill>
                  </a:tcPr>
                </a:tc>
              </a:tr>
              <a:tr h="384398">
                <a:tc>
                  <a:txBody>
                    <a:bodyPr/>
                    <a:lstStyle/>
                    <a:p>
                      <a:pPr algn="ctr" fontAlgn="b"/>
                      <a:r>
                        <a:rPr lang="en-US" sz="1600" b="1" u="none" strike="noStrike" dirty="0" smtClean="0">
                          <a:effectLst/>
                        </a:rPr>
                        <a:t>Task</a:t>
                      </a:r>
                      <a:endParaRPr lang="en-US" sz="1600" b="1" i="0" u="none" strike="noStrike" dirty="0">
                        <a:effectLst/>
                        <a:latin typeface="Verdana"/>
                        <a:cs typeface="Verdana"/>
                      </a:endParaRPr>
                    </a:p>
                  </a:txBody>
                  <a:tcPr marL="12700" marR="12700" marT="12700" marB="0" anchor="ctr"/>
                </a:tc>
                <a:tc>
                  <a:txBody>
                    <a:bodyPr/>
                    <a:lstStyle/>
                    <a:p>
                      <a:pPr algn="ctr"/>
                      <a:r>
                        <a:rPr lang="en-US" sz="1600" b="1" dirty="0" smtClean="0"/>
                        <a:t>In Progress</a:t>
                      </a:r>
                      <a:endParaRPr lang="en-US" sz="1600" b="1" i="0" dirty="0" smtClean="0">
                        <a:latin typeface="Verdana"/>
                        <a:cs typeface="Verdana"/>
                      </a:endParaRPr>
                    </a:p>
                  </a:txBody>
                  <a:tcPr anchor="ctr"/>
                </a:tc>
                <a:tc>
                  <a:txBody>
                    <a:bodyPr/>
                    <a:lstStyle/>
                    <a:p>
                      <a:pPr algn="ctr"/>
                      <a:r>
                        <a:rPr lang="en-US" sz="1600" b="1" dirty="0" smtClean="0"/>
                        <a:t>Scheduled</a:t>
                      </a:r>
                    </a:p>
                    <a:p>
                      <a:pPr algn="ctr"/>
                      <a:r>
                        <a:rPr lang="en-US" sz="1600" b="1" dirty="0" smtClean="0"/>
                        <a:t>For</a:t>
                      </a:r>
                      <a:endParaRPr lang="en-US" sz="1600" b="1" i="0" dirty="0">
                        <a:latin typeface="Verdana"/>
                        <a:cs typeface="Verdana"/>
                      </a:endParaRPr>
                    </a:p>
                  </a:txBody>
                  <a:tcPr anchor="ctr"/>
                </a:tc>
              </a:tr>
              <a:tr h="384398">
                <a:tc>
                  <a:txBody>
                    <a:bodyPr/>
                    <a:lstStyle/>
                    <a:p>
                      <a:pPr algn="l" fontAlgn="b"/>
                      <a:r>
                        <a:rPr lang="en-US" sz="1600" u="none" strike="noStrike" dirty="0">
                          <a:effectLst/>
                        </a:rPr>
                        <a:t>New, thin SSDs meet uniformity and response requirements</a:t>
                      </a:r>
                      <a:endParaRPr lang="en-US" sz="1600" b="1" i="0" u="none" strike="noStrike" dirty="0">
                        <a:effectLst/>
                        <a:latin typeface="Verdana"/>
                      </a:endParaRPr>
                    </a:p>
                  </a:txBody>
                  <a:tcPr marL="12700" marR="12700" marT="12700" marB="0" anchor="ctr"/>
                </a:tc>
                <a:tc>
                  <a:txBody>
                    <a:bodyPr/>
                    <a:lstStyle/>
                    <a:p>
                      <a:pPr algn="ctr" fontAlgn="b"/>
                      <a:r>
                        <a:rPr lang="en-US" sz="1600" u="none" strike="noStrike" dirty="0" smtClean="0">
                          <a:effectLst/>
                        </a:rPr>
                        <a:t>√</a:t>
                      </a:r>
                      <a:endParaRPr lang="en-US" sz="1600" b="1" i="0" u="none" strike="noStrike" dirty="0">
                        <a:effectLst/>
                        <a:latin typeface="Verdana"/>
                      </a:endParaRPr>
                    </a:p>
                  </a:txBody>
                  <a:tcPr anchor="ctr"/>
                </a:tc>
                <a:tc>
                  <a:txBody>
                    <a:bodyPr/>
                    <a:lstStyle/>
                    <a:p>
                      <a:pPr algn="ctr"/>
                      <a:endParaRPr lang="en-US" sz="1600" b="1" i="0" dirty="0">
                        <a:latin typeface="Verdana"/>
                        <a:cs typeface="Verdana"/>
                      </a:endParaRPr>
                    </a:p>
                  </a:txBody>
                  <a:tcPr anchor="ctr"/>
                </a:tc>
              </a:tr>
              <a:tr h="465506">
                <a:tc>
                  <a:txBody>
                    <a:bodyPr/>
                    <a:lstStyle/>
                    <a:p>
                      <a:pPr algn="l" fontAlgn="b"/>
                      <a:r>
                        <a:rPr lang="en-US" sz="1600" u="none" strike="noStrike" dirty="0">
                          <a:effectLst/>
                        </a:rPr>
                        <a:t>Calibrate </a:t>
                      </a:r>
                      <a:r>
                        <a:rPr lang="en-US" sz="1600" u="none" strike="noStrike" dirty="0" smtClean="0">
                          <a:effectLst/>
                        </a:rPr>
                        <a:t>transfer function </a:t>
                      </a:r>
                      <a:r>
                        <a:rPr lang="en-US" sz="1600" u="none" strike="noStrike" dirty="0">
                          <a:effectLst/>
                        </a:rPr>
                        <a:t>of flight PHASICS </a:t>
                      </a:r>
                      <a:r>
                        <a:rPr lang="en-US" sz="1600" u="none" strike="noStrike" dirty="0" smtClean="0">
                          <a:effectLst/>
                        </a:rPr>
                        <a:t>vs. </a:t>
                      </a:r>
                      <a:r>
                        <a:rPr lang="en-US" sz="1600" u="none" strike="noStrike" dirty="0">
                          <a:effectLst/>
                        </a:rPr>
                        <a:t>temperature</a:t>
                      </a:r>
                      <a:endParaRPr lang="en-US" sz="1600" b="1" i="0" u="none" strike="noStrike" dirty="0">
                        <a:effectLst/>
                        <a:latin typeface="Verdana"/>
                      </a:endParaRPr>
                    </a:p>
                  </a:txBody>
                  <a:tcPr marL="12700" marR="12700" marT="12700" marB="0" anchor="ctr"/>
                </a:tc>
                <a:tc>
                  <a:txBody>
                    <a:bodyPr/>
                    <a:lstStyle/>
                    <a:p>
                      <a:endParaRPr lang="en-US" dirty="0"/>
                    </a:p>
                  </a:txBody>
                  <a:tcPr anchor="ctr"/>
                </a:tc>
                <a:tc>
                  <a:txBody>
                    <a:bodyPr/>
                    <a:lstStyle/>
                    <a:p>
                      <a:pPr algn="ctr"/>
                      <a:r>
                        <a:rPr lang="en-US" sz="1600" dirty="0" smtClean="0"/>
                        <a:t>End of 2014</a:t>
                      </a:r>
                      <a:endParaRPr lang="en-US" sz="1600" b="1" i="0" dirty="0">
                        <a:latin typeface="Verdana"/>
                        <a:cs typeface="Verdana"/>
                      </a:endParaRPr>
                    </a:p>
                  </a:txBody>
                  <a:tcPr anchor="ctr"/>
                </a:tc>
              </a:tr>
              <a:tr h="325120">
                <a:tc>
                  <a:txBody>
                    <a:bodyPr/>
                    <a:lstStyle/>
                    <a:p>
                      <a:pPr algn="l" fontAlgn="b"/>
                      <a:r>
                        <a:rPr lang="en-US" sz="1600" u="none" strike="noStrike" dirty="0">
                          <a:effectLst/>
                        </a:rPr>
                        <a:t>Propose for beam time at MSU </a:t>
                      </a:r>
                      <a:r>
                        <a:rPr lang="en-US" sz="1600" u="none" strike="noStrike" dirty="0" smtClean="0">
                          <a:effectLst/>
                        </a:rPr>
                        <a:t>Superconducting </a:t>
                      </a:r>
                      <a:r>
                        <a:rPr lang="en-US" sz="1600" u="none" strike="noStrike" dirty="0">
                          <a:effectLst/>
                        </a:rPr>
                        <a:t>Cyclotron Lab</a:t>
                      </a:r>
                      <a:endParaRPr lang="en-US" sz="1600" b="1" i="0" u="none" strike="noStrike" dirty="0">
                        <a:effectLst/>
                        <a:latin typeface="Verdana"/>
                      </a:endParaRPr>
                    </a:p>
                  </a:txBody>
                  <a:tcPr marL="12700" marR="12700" marT="12700" marB="0" anchor="ctr"/>
                </a:tc>
                <a:tc>
                  <a:txBody>
                    <a:bodyPr/>
                    <a:lstStyle/>
                    <a:p>
                      <a:endParaRPr lang="en-US" dirty="0"/>
                    </a:p>
                  </a:txBody>
                  <a:tcPr anchor="ctr"/>
                </a:tc>
                <a:tc>
                  <a:txBody>
                    <a:bodyPr/>
                    <a:lstStyle/>
                    <a:p>
                      <a:pPr algn="ctr"/>
                      <a:r>
                        <a:rPr lang="en-US" sz="1600" dirty="0" smtClean="0"/>
                        <a:t>2014</a:t>
                      </a:r>
                      <a:endParaRPr lang="en-US" sz="1600" b="1" i="0" dirty="0">
                        <a:latin typeface="Verdana"/>
                        <a:cs typeface="Verdana"/>
                      </a:endParaRPr>
                    </a:p>
                  </a:txBody>
                  <a:tcPr anchor="ctr"/>
                </a:tc>
              </a:tr>
              <a:tr h="365977">
                <a:tc>
                  <a:txBody>
                    <a:bodyPr/>
                    <a:lstStyle/>
                    <a:p>
                      <a:pPr algn="l" fontAlgn="b"/>
                      <a:r>
                        <a:rPr lang="en-US" sz="1600" u="none" strike="noStrike" dirty="0" smtClean="0">
                          <a:effectLst/>
                        </a:rPr>
                        <a:t>Calibrate HET and</a:t>
                      </a:r>
                      <a:r>
                        <a:rPr lang="en-US" sz="1600" u="none" strike="noStrike" baseline="0" dirty="0" smtClean="0">
                          <a:effectLst/>
                        </a:rPr>
                        <a:t> LET </a:t>
                      </a:r>
                      <a:r>
                        <a:rPr lang="en-US" sz="1600" u="none" strike="noStrike" dirty="0" smtClean="0">
                          <a:effectLst/>
                        </a:rPr>
                        <a:t>SEP </a:t>
                      </a:r>
                      <a:r>
                        <a:rPr lang="en-US" sz="1600" u="none" strike="noStrike" dirty="0">
                          <a:effectLst/>
                        </a:rPr>
                        <a:t>electron response using GEANT-4</a:t>
                      </a:r>
                      <a:endParaRPr lang="en-US" sz="1600" b="1" i="0" u="none" strike="noStrike" dirty="0">
                        <a:effectLst/>
                        <a:latin typeface="Verdana"/>
                      </a:endParaRPr>
                    </a:p>
                  </a:txBody>
                  <a:tcPr marL="12700" marR="12700" marT="12700" marB="0" anchor="ctr"/>
                </a:tc>
                <a:tc>
                  <a:txBody>
                    <a:bodyPr/>
                    <a:lstStyle/>
                    <a:p>
                      <a:endParaRPr lang="en-US" dirty="0"/>
                    </a:p>
                  </a:txBody>
                  <a:tcPr anchor="ctr"/>
                </a:tc>
                <a:tc>
                  <a:txBody>
                    <a:bodyPr/>
                    <a:lstStyle/>
                    <a:p>
                      <a:pPr algn="ctr">
                        <a:spcAft>
                          <a:spcPts val="0"/>
                        </a:spcAft>
                      </a:pPr>
                      <a:r>
                        <a:rPr lang="en-US" sz="1600" dirty="0" smtClean="0"/>
                        <a:t>mid-2016</a:t>
                      </a:r>
                      <a:endParaRPr lang="en-US" sz="1600" b="1" i="0" dirty="0" smtClean="0">
                        <a:latin typeface="Verdana"/>
                        <a:cs typeface="Verdana"/>
                      </a:endParaRPr>
                    </a:p>
                  </a:txBody>
                  <a:tcPr anchor="ctr"/>
                </a:tc>
              </a:tr>
              <a:tr h="384398">
                <a:tc>
                  <a:txBody>
                    <a:bodyPr/>
                    <a:lstStyle/>
                    <a:p>
                      <a:pPr algn="l" fontAlgn="b"/>
                      <a:r>
                        <a:rPr lang="en-US" sz="1600" u="none" strike="noStrike" dirty="0">
                          <a:effectLst/>
                        </a:rPr>
                        <a:t>Test SEP electron detection and </a:t>
                      </a:r>
                      <a:r>
                        <a:rPr lang="en-US" sz="1600" u="none" strike="noStrike" dirty="0" smtClean="0">
                          <a:effectLst/>
                        </a:rPr>
                        <a:t>ɣ-ray </a:t>
                      </a:r>
                      <a:r>
                        <a:rPr lang="en-US" sz="1600" u="none" strike="noStrike" dirty="0">
                          <a:effectLst/>
                        </a:rPr>
                        <a:t>background with lab sources</a:t>
                      </a:r>
                      <a:endParaRPr lang="en-US" sz="1600" b="1" i="0" u="none" strike="noStrike" dirty="0">
                        <a:effectLst/>
                        <a:latin typeface="Verdana"/>
                      </a:endParaRPr>
                    </a:p>
                  </a:txBody>
                  <a:tcPr marL="12700" marR="12700" marT="12700" marB="0" anchor="ctr"/>
                </a:tc>
                <a:tc>
                  <a:txBody>
                    <a:bodyPr/>
                    <a:lstStyle/>
                    <a:p>
                      <a:endParaRPr lang="en-US" dirty="0"/>
                    </a:p>
                  </a:txBody>
                  <a:tcPr marL="12700" marR="12700" marT="12700" marB="0" anchor="ctr"/>
                </a:tc>
                <a:tc>
                  <a:txBody>
                    <a:bodyPr/>
                    <a:lstStyle/>
                    <a:p>
                      <a:pPr algn="ctr" fontAlgn="b"/>
                      <a:r>
                        <a:rPr lang="en-US" sz="1600" u="none" strike="noStrike" kern="1200" dirty="0" smtClean="0">
                          <a:effectLst/>
                        </a:rPr>
                        <a:t>mid 2016</a:t>
                      </a:r>
                      <a:endParaRPr lang="en-US" sz="1600" b="1" i="0" u="none" strike="noStrike" kern="1200" dirty="0">
                        <a:solidFill>
                          <a:schemeClr val="dk1"/>
                        </a:solidFill>
                        <a:effectLst/>
                        <a:latin typeface="Verdana"/>
                        <a:ea typeface="+mn-ea"/>
                        <a:cs typeface="Verdana"/>
                      </a:endParaRPr>
                    </a:p>
                  </a:txBody>
                  <a:tcPr marL="12700" marR="12700" marT="12700" marB="0" anchor="ctr"/>
                </a:tc>
              </a:tr>
              <a:tr h="384398">
                <a:tc>
                  <a:txBody>
                    <a:bodyPr/>
                    <a:lstStyle/>
                    <a:p>
                      <a:pPr algn="l" fontAlgn="b"/>
                      <a:r>
                        <a:rPr lang="en-US" sz="1600" u="none" strike="noStrike" dirty="0">
                          <a:effectLst/>
                        </a:rPr>
                        <a:t>Validate on-board analysis routines at accelerator</a:t>
                      </a:r>
                      <a:endParaRPr lang="en-US" sz="1600" b="1" i="0" u="none" strike="noStrike" dirty="0">
                        <a:effectLst/>
                        <a:latin typeface="Verdana"/>
                      </a:endParaRPr>
                    </a:p>
                  </a:txBody>
                  <a:tcPr marL="12700" marR="12700" marT="12700" marB="0" anchor="ctr"/>
                </a:tc>
                <a:tc>
                  <a:txBody>
                    <a:bodyPr/>
                    <a:lstStyle/>
                    <a:p>
                      <a:endParaRPr lang="en-US" dirty="0"/>
                    </a:p>
                  </a:txBody>
                  <a:tcPr anchor="ctr"/>
                </a:tc>
                <a:tc>
                  <a:txBody>
                    <a:bodyPr/>
                    <a:lstStyle/>
                    <a:p>
                      <a:pPr algn="ctr"/>
                      <a:r>
                        <a:rPr lang="en-US" sz="1600" dirty="0" smtClean="0"/>
                        <a:t>mid-2016</a:t>
                      </a:r>
                      <a:endParaRPr lang="en-US" sz="1600" b="1" i="0" dirty="0" smtClean="0">
                        <a:latin typeface="Verdana"/>
                        <a:cs typeface="Verdana"/>
                      </a:endParaRPr>
                    </a:p>
                  </a:txBody>
                  <a:tcPr anchor="ctr"/>
                </a:tc>
              </a:tr>
              <a:tr h="384398">
                <a:tc gridSpan="2">
                  <a:txBody>
                    <a:bodyPr/>
                    <a:lstStyle/>
                    <a:p>
                      <a:pPr algn="l" fontAlgn="b"/>
                      <a:r>
                        <a:rPr lang="en-US" sz="1600" u="none" strike="noStrike" dirty="0">
                          <a:effectLst/>
                        </a:rPr>
                        <a:t>Determine location of element tracks at MSU accelerator</a:t>
                      </a:r>
                      <a:endParaRPr lang="en-US" sz="1600" b="1" i="0" u="none" strike="noStrike" dirty="0">
                        <a:effectLst/>
                        <a:latin typeface="Verdana"/>
                      </a:endParaRPr>
                    </a:p>
                  </a:txBody>
                  <a:tcPr marL="12700" marR="12700" marT="0" marB="0" anchor="ctr"/>
                </a:tc>
                <a:tc hMerge="1">
                  <a:txBody>
                    <a:bodyPr/>
                    <a:lstStyle/>
                    <a:p>
                      <a:endParaRPr lang="en-US"/>
                    </a:p>
                  </a:txBody>
                  <a:tcPr/>
                </a:tc>
                <a:tc>
                  <a:txBody>
                    <a:bodyPr/>
                    <a:lstStyle/>
                    <a:p>
                      <a:pPr algn="ctr" fontAlgn="b"/>
                      <a:r>
                        <a:rPr lang="en-US" sz="1600" kern="1200" dirty="0" smtClean="0"/>
                        <a:t>mid-2016</a:t>
                      </a:r>
                      <a:endParaRPr lang="en-US" sz="1600" b="1" i="0" kern="1200" dirty="0">
                        <a:solidFill>
                          <a:schemeClr val="dk1"/>
                        </a:solidFill>
                        <a:latin typeface="Verdana"/>
                        <a:ea typeface="+mn-ea"/>
                        <a:cs typeface="Verdana"/>
                      </a:endParaRPr>
                    </a:p>
                  </a:txBody>
                  <a:tcPr marL="12700" marR="12700" marT="12700" marB="0" anchor="ctr"/>
                </a:tc>
              </a:tr>
              <a:tr h="0">
                <a:tc>
                  <a:txBody>
                    <a:bodyPr/>
                    <a:lstStyle/>
                    <a:p>
                      <a:pPr algn="l" fontAlgn="b"/>
                      <a:r>
                        <a:rPr lang="en-US" sz="1600" u="none" strike="noStrike" dirty="0">
                          <a:effectLst/>
                        </a:rPr>
                        <a:t>Inflight </a:t>
                      </a:r>
                      <a:r>
                        <a:rPr lang="en-US" sz="1600" u="none" strike="noStrike" dirty="0" smtClean="0">
                          <a:effectLst/>
                        </a:rPr>
                        <a:t>tuning and validation </a:t>
                      </a:r>
                      <a:r>
                        <a:rPr lang="en-US" sz="1600" u="none" strike="noStrike" dirty="0">
                          <a:effectLst/>
                        </a:rPr>
                        <a:t>of on-board analysis </a:t>
                      </a:r>
                      <a:r>
                        <a:rPr lang="en-US" sz="1600" u="none" strike="noStrike" dirty="0" smtClean="0">
                          <a:effectLst/>
                        </a:rPr>
                        <a:t>routines</a:t>
                      </a:r>
                      <a:endParaRPr lang="en-US" sz="1600" b="1" i="0" u="none" strike="noStrike" dirty="0">
                        <a:effectLst/>
                        <a:latin typeface="Verdana"/>
                      </a:endParaRPr>
                    </a:p>
                  </a:txBody>
                  <a:tcPr marL="12700" marR="12700" marT="12700" marB="0" anchor="ctr"/>
                </a:tc>
                <a:tc>
                  <a:txBody>
                    <a:bodyPr/>
                    <a:lstStyle/>
                    <a:p>
                      <a:endParaRPr lang="en-US" dirty="0"/>
                    </a:p>
                  </a:txBody>
                  <a:tcPr anchor="ctr"/>
                </a:tc>
                <a:tc>
                  <a:txBody>
                    <a:bodyPr/>
                    <a:lstStyle/>
                    <a:p>
                      <a:pPr algn="ctr"/>
                      <a:r>
                        <a:rPr lang="en-US" sz="1600" dirty="0" smtClean="0"/>
                        <a:t>≥2018</a:t>
                      </a:r>
                      <a:endParaRPr lang="en-US" sz="1600" b="1" i="0" dirty="0">
                        <a:latin typeface="Verdana"/>
                        <a:cs typeface="Verdana"/>
                      </a:endParaRPr>
                    </a:p>
                  </a:txBody>
                  <a:tcPr anchor="ctr"/>
                </a:tc>
              </a:tr>
            </a:tbl>
          </a:graphicData>
        </a:graphic>
      </p:graphicFrame>
    </p:spTree>
    <p:extLst>
      <p:ext uri="{BB962C8B-B14F-4D97-AF65-F5344CB8AC3E}">
        <p14:creationId xmlns:p14="http://schemas.microsoft.com/office/powerpoint/2010/main" xmlns="" val="177358822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Electronics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153806" y="1071283"/>
            <a:ext cx="8819714" cy="1661993"/>
          </a:xfrm>
          <a:prstGeom prst="rect">
            <a:avLst/>
          </a:prstGeom>
          <a:noFill/>
        </p:spPr>
        <p:txBody>
          <a:bodyPr wrap="square" rtlCol="0">
            <a:spAutoFit/>
          </a:bodyPr>
          <a:lstStyle/>
          <a:p>
            <a:pPr algn="just"/>
            <a:r>
              <a:rPr lang="en-US" sz="1700" dirty="0" smtClean="0"/>
              <a:t>The gain, offset, and threshold of each PHASIC channel will be periodically calibrated onboard using built-in DACs that stimulate multiple detectors. The Figure shows an example of in-flight calibration data from STEREO/LET. Such calibrations are especially important if the temperatures of the LET and HET electronics vary significantly over the course of the SPP orbit.</a:t>
            </a:r>
          </a:p>
          <a:p>
            <a:pPr algn="just"/>
            <a:endParaRPr lang="en-US" sz="1700" dirty="0" smtClean="0"/>
          </a:p>
        </p:txBody>
      </p:sp>
      <p:pic>
        <p:nvPicPr>
          <p:cNvPr id="5" name="Picture 4" descr="Leske_spppdradcplot.pdf"/>
          <p:cNvPicPr>
            <a:picLocks noChangeAspect="1"/>
          </p:cNvPicPr>
          <p:nvPr/>
        </p:nvPicPr>
        <p:blipFill>
          <a:blip r:embed="rId2" cstate="print"/>
          <a:srcRect l="4273" t="5416" r="8315" b="39091"/>
          <a:stretch>
            <a:fillRect/>
          </a:stretch>
        </p:blipFill>
        <p:spPr>
          <a:xfrm>
            <a:off x="2053932" y="2474408"/>
            <a:ext cx="4970182" cy="4083684"/>
          </a:xfrm>
          <a:prstGeom prst="rect">
            <a:avLst/>
          </a:prstGeom>
        </p:spPr>
      </p:pic>
    </p:spTree>
    <p:extLst>
      <p:ext uri="{BB962C8B-B14F-4D97-AF65-F5344CB8AC3E}">
        <p14:creationId xmlns:p14="http://schemas.microsoft.com/office/powerpoint/2010/main" xmlns="" val="156509309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200300" y="1148773"/>
            <a:ext cx="8675457" cy="1200329"/>
          </a:xfrm>
          <a:prstGeom prst="rect">
            <a:avLst/>
          </a:prstGeom>
          <a:noFill/>
        </p:spPr>
        <p:txBody>
          <a:bodyPr wrap="square" rtlCol="0">
            <a:spAutoFit/>
          </a:bodyPr>
          <a:lstStyle/>
          <a:p>
            <a:pPr algn="just"/>
            <a:r>
              <a:rPr lang="en-US" dirty="0" smtClean="0"/>
              <a:t>Pulse-height data from the EPI-Hi LET and HET sensors will provide the final calibration of the on-board particle identification system. Shown are STEREO LET data from the Dec. 2006 SEP events.   Sixteen elements are resolved. </a:t>
            </a:r>
          </a:p>
          <a:p>
            <a:pPr algn="just"/>
            <a:r>
              <a:rPr lang="en-US" dirty="0" smtClean="0"/>
              <a:t>EPI-Hi should provide similar resolution extending to ~100 MeV/nuc.</a:t>
            </a:r>
            <a:endParaRPr lang="en-US" dirty="0"/>
          </a:p>
        </p:txBody>
      </p:sp>
      <p:pic>
        <p:nvPicPr>
          <p:cNvPr id="6" name="Picture 2" descr="1218Fig4.jpg                                                   002358D7macoun                         B9671B5E:"/>
          <p:cNvPicPr>
            <a:picLocks noChangeAspect="1" noChangeArrowheads="1"/>
          </p:cNvPicPr>
          <p:nvPr/>
        </p:nvPicPr>
        <p:blipFill>
          <a:blip r:embed="rId2" cstate="print"/>
          <a:srcRect t="10655" r="6319" b="1333"/>
          <a:stretch>
            <a:fillRect/>
          </a:stretch>
        </p:blipFill>
        <p:spPr bwMode="auto">
          <a:xfrm>
            <a:off x="1764480" y="2414827"/>
            <a:ext cx="5883396" cy="4145461"/>
          </a:xfrm>
          <a:prstGeom prst="rect">
            <a:avLst/>
          </a:prstGeom>
          <a:noFill/>
        </p:spPr>
      </p:pic>
      <p:sp>
        <p:nvSpPr>
          <p:cNvPr id="8" name="TextBox 7"/>
          <p:cNvSpPr txBox="1"/>
          <p:nvPr/>
        </p:nvSpPr>
        <p:spPr>
          <a:xfrm>
            <a:off x="5377809" y="2642466"/>
            <a:ext cx="1980029" cy="830997"/>
          </a:xfrm>
          <a:prstGeom prst="rect">
            <a:avLst/>
          </a:prstGeom>
          <a:noFill/>
        </p:spPr>
        <p:txBody>
          <a:bodyPr wrap="none" rtlCol="0">
            <a:spAutoFit/>
          </a:bodyPr>
          <a:lstStyle/>
          <a:p>
            <a:pPr algn="l"/>
            <a:r>
              <a:rPr lang="en-US" sz="1600" b="1" dirty="0" smtClean="0"/>
              <a:t>STEREO/LET Data</a:t>
            </a:r>
          </a:p>
          <a:p>
            <a:pPr algn="l"/>
            <a:r>
              <a:rPr lang="en-US" sz="1600" b="1" dirty="0" smtClean="0"/>
              <a:t>~ 6–30 MeV/nuc</a:t>
            </a:r>
          </a:p>
          <a:p>
            <a:pPr algn="l"/>
            <a:r>
              <a:rPr lang="en-US" sz="1600" b="1" dirty="0" smtClean="0"/>
              <a:t>December, 2006</a:t>
            </a:r>
            <a:endParaRPr lang="en-US" sz="1600" b="1" dirty="0"/>
          </a:p>
        </p:txBody>
      </p:sp>
    </p:spTree>
    <p:extLst>
      <p:ext uri="{BB962C8B-B14F-4D97-AF65-F5344CB8AC3E}">
        <p14:creationId xmlns:p14="http://schemas.microsoft.com/office/powerpoint/2010/main" xmlns="" val="211492570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In-Flight Calibration</a:t>
            </a:r>
            <a:endParaRPr lang="en-US" dirty="0"/>
          </a:p>
        </p:txBody>
      </p:sp>
      <p:sp>
        <p:nvSpPr>
          <p:cNvPr id="7" name="TextBox 6"/>
          <p:cNvSpPr txBox="1"/>
          <p:nvPr/>
        </p:nvSpPr>
        <p:spPr>
          <a:xfrm>
            <a:off x="218975" y="1108747"/>
            <a:ext cx="8925026" cy="1077218"/>
          </a:xfrm>
          <a:prstGeom prst="rect">
            <a:avLst/>
          </a:prstGeom>
          <a:noFill/>
        </p:spPr>
        <p:txBody>
          <a:bodyPr wrap="square" rtlCol="0">
            <a:spAutoFit/>
          </a:bodyPr>
          <a:lstStyle/>
          <a:p>
            <a:pPr algn="just"/>
            <a:r>
              <a:rPr lang="en-US" sz="1600" dirty="0" smtClean="0"/>
              <a:t>STEREO/LET event data from the Dec. 2006 SEP events are plotted on the L1vsL2 and L2vsL3 matrices after correction for incidence angle and individual L1 and L2 segment thicknesses </a:t>
            </a:r>
            <a:br>
              <a:rPr lang="en-US" sz="1600" dirty="0" smtClean="0"/>
            </a:br>
            <a:r>
              <a:rPr lang="en-US" sz="1600" dirty="0" smtClean="0"/>
              <a:t>(~25 and ~50 µm thick). Colored bands show regions used for on-board particle identification.  EPI-Hi detectors range from 10 µm to 2000 µm thick. </a:t>
            </a:r>
            <a:endParaRPr lang="en-US" sz="1600" dirty="0"/>
          </a:p>
        </p:txBody>
      </p:sp>
      <p:pic>
        <p:nvPicPr>
          <p:cNvPr id="18" name="Picture 17" descr="STEREO_LET_L1vsL2_Matrix.pdf"/>
          <p:cNvPicPr>
            <a:picLocks noChangeAspect="1"/>
          </p:cNvPicPr>
          <p:nvPr/>
        </p:nvPicPr>
        <p:blipFill>
          <a:blip r:embed="rId2" cstate="print"/>
          <a:srcRect l="5079" t="19630" r="39364" b="10168"/>
          <a:stretch>
            <a:fillRect/>
          </a:stretch>
        </p:blipFill>
        <p:spPr>
          <a:xfrm>
            <a:off x="27432" y="2276856"/>
            <a:ext cx="4358753" cy="4255976"/>
          </a:xfrm>
          <a:prstGeom prst="rect">
            <a:avLst/>
          </a:prstGeom>
        </p:spPr>
      </p:pic>
      <p:pic>
        <p:nvPicPr>
          <p:cNvPr id="19" name="Picture 18" descr="STEREO_LET_L2vsL3_Matrix.pdf"/>
          <p:cNvPicPr>
            <a:picLocks noChangeAspect="1"/>
          </p:cNvPicPr>
          <p:nvPr/>
        </p:nvPicPr>
        <p:blipFill>
          <a:blip r:embed="rId3" cstate="print"/>
          <a:srcRect l="4236" t="19529" r="39189" b="12235"/>
          <a:stretch>
            <a:fillRect/>
          </a:stretch>
        </p:blipFill>
        <p:spPr>
          <a:xfrm>
            <a:off x="4535424" y="2249424"/>
            <a:ext cx="4609337" cy="4295896"/>
          </a:xfrm>
          <a:prstGeom prst="rect">
            <a:avLst/>
          </a:prstGeom>
        </p:spPr>
      </p:pic>
    </p:spTree>
    <p:extLst>
      <p:ext uri="{BB962C8B-B14F-4D97-AF65-F5344CB8AC3E}">
        <p14:creationId xmlns:p14="http://schemas.microsoft.com/office/powerpoint/2010/main" xmlns="" val="3984269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8775" y="1132113"/>
            <a:ext cx="5042384" cy="5408171"/>
          </a:xfrm>
        </p:spPr>
        <p:txBody>
          <a:bodyPr>
            <a:normAutofit lnSpcReduction="10000"/>
          </a:bodyPr>
          <a:lstStyle/>
          <a:p>
            <a:pPr>
              <a:spcAft>
                <a:spcPts val="900"/>
              </a:spcAft>
            </a:pPr>
            <a:r>
              <a:rPr lang="en-US" dirty="0" smtClean="0"/>
              <a:t>To achieve EPI-Hi science requirements the nuclear charge (Z) and kinetic energy of SEP ions must be measured to construct energy spectra. </a:t>
            </a:r>
          </a:p>
          <a:p>
            <a:pPr>
              <a:spcAft>
                <a:spcPts val="900"/>
              </a:spcAft>
            </a:pPr>
            <a:r>
              <a:rPr lang="en-US" dirty="0" smtClean="0"/>
              <a:t>Shown at right are energy spectra that combine ACE, GOES &amp; STEREO data measured while the STEREOs were still near Earth. They cover the same energy range as EPI-Lo &amp; Hi  (~0.05 to &gt;100 MeV/nuc). Measured intensities are plotted with no correction factors.</a:t>
            </a:r>
          </a:p>
          <a:p>
            <a:pPr>
              <a:spcAft>
                <a:spcPts val="900"/>
              </a:spcAft>
            </a:pPr>
            <a:r>
              <a:rPr lang="en-US" dirty="0" smtClean="0"/>
              <a:t>The approaches outlined here will enable EPI-Lo and EPI-Hi to produce similar energy spectra.</a:t>
            </a:r>
            <a:endParaRPr lang="en-US" dirty="0"/>
          </a:p>
        </p:txBody>
      </p:sp>
      <p:sp>
        <p:nvSpPr>
          <p:cNvPr id="2" name="Title 1"/>
          <p:cNvSpPr>
            <a:spLocks noGrp="1"/>
          </p:cNvSpPr>
          <p:nvPr>
            <p:ph type="title"/>
          </p:nvPr>
        </p:nvSpPr>
        <p:spPr/>
        <p:txBody>
          <a:bodyPr/>
          <a:lstStyle/>
          <a:p>
            <a:r>
              <a:rPr lang="en-US" dirty="0" smtClean="0"/>
              <a:t>In-flight Energy Spectra</a:t>
            </a:r>
            <a:endParaRPr lang="en-US" dirty="0"/>
          </a:p>
        </p:txBody>
      </p:sp>
      <p:pic>
        <p:nvPicPr>
          <p:cNvPr id="5" name="Picture 4" descr="STEREOScaledSpectra339V5"/>
          <p:cNvPicPr>
            <a:picLocks noChangeAspect="1" noChangeArrowheads="1"/>
          </p:cNvPicPr>
          <p:nvPr/>
        </p:nvPicPr>
        <p:blipFill>
          <a:blip r:embed="rId2" cstate="print"/>
          <a:srcRect/>
          <a:stretch>
            <a:fillRect/>
          </a:stretch>
        </p:blipFill>
        <p:spPr bwMode="auto">
          <a:xfrm>
            <a:off x="5524563" y="957493"/>
            <a:ext cx="3392488" cy="5532437"/>
          </a:xfrm>
          <a:prstGeom prst="rect">
            <a:avLst/>
          </a:prstGeom>
          <a:noFill/>
        </p:spPr>
      </p:pic>
    </p:spTree>
    <p:extLst>
      <p:ext uri="{BB962C8B-B14F-4D97-AF65-F5344CB8AC3E}">
        <p14:creationId xmlns:p14="http://schemas.microsoft.com/office/powerpoint/2010/main" xmlns="" val="230063006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Both pre-flight and in-flight calibrations of sensors, electronics and software are essential for meeting the science and measurement requirements of EPI-Hi.</a:t>
            </a:r>
          </a:p>
          <a:p>
            <a:r>
              <a:rPr lang="en-US" dirty="0" smtClean="0"/>
              <a:t>The plan for calibrating on-board analysis of SEP ions requires both accelerator and in-flight calibrations</a:t>
            </a:r>
          </a:p>
          <a:p>
            <a:r>
              <a:rPr lang="en-US" dirty="0" smtClean="0"/>
              <a:t>EPI-Hi measurements of SEP electrons will rely on </a:t>
            </a:r>
            <a:r>
              <a:rPr lang="en-US" dirty="0" smtClean="0"/>
              <a:t/>
            </a:r>
            <a:br>
              <a:rPr lang="en-US" dirty="0" smtClean="0"/>
            </a:br>
            <a:r>
              <a:rPr lang="en-US" dirty="0" smtClean="0"/>
              <a:t>GEANT-4 </a:t>
            </a:r>
            <a:r>
              <a:rPr lang="en-US" dirty="0" smtClean="0"/>
              <a:t>calibrations, using tests with radioactive sources as a cross check</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xmlns="" val="263234288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r>
              <a:rPr lang="en-US" dirty="0" smtClean="0"/>
              <a:t>Introduction</a:t>
            </a:r>
          </a:p>
          <a:p>
            <a:pPr marL="227013" lvl="1" indent="-227013">
              <a:buSzTx/>
              <a:buFont typeface="Wingdings" pitchFamily="2" charset="2"/>
              <a:buChar char="§"/>
            </a:pPr>
            <a:r>
              <a:rPr lang="en-US" dirty="0" smtClean="0"/>
              <a:t>Species and Energy Ranges</a:t>
            </a:r>
          </a:p>
          <a:p>
            <a:pPr marL="227013" lvl="1" indent="-227013">
              <a:buSzTx/>
              <a:buFont typeface="Wingdings" pitchFamily="2" charset="2"/>
              <a:buChar char="§"/>
            </a:pPr>
            <a:r>
              <a:rPr lang="en-US" dirty="0"/>
              <a:t>Calibration Plan</a:t>
            </a:r>
          </a:p>
          <a:p>
            <a:pPr marL="227013" lvl="1" indent="-227013">
              <a:buSzTx/>
              <a:buFont typeface="Wingdings" pitchFamily="2" charset="2"/>
              <a:buChar char="§"/>
            </a:pPr>
            <a:r>
              <a:rPr lang="en-US" dirty="0" smtClean="0"/>
              <a:t>Facilities</a:t>
            </a:r>
          </a:p>
          <a:p>
            <a:pPr marL="227013" lvl="1" indent="-227013">
              <a:buSzTx/>
              <a:buFont typeface="Wingdings" pitchFamily="2" charset="2"/>
              <a:buChar char="§"/>
            </a:pPr>
            <a:r>
              <a:rPr lang="en-US" dirty="0" smtClean="0"/>
              <a:t>Test Flow</a:t>
            </a:r>
          </a:p>
          <a:p>
            <a:pPr marL="227013" lvl="1" indent="-227013">
              <a:buSzTx/>
              <a:buFont typeface="Wingdings" pitchFamily="2" charset="2"/>
              <a:buChar char="§"/>
            </a:pPr>
            <a:r>
              <a:rPr lang="en-US" dirty="0" smtClean="0"/>
              <a:t>In-Flight Calibration</a:t>
            </a:r>
          </a:p>
          <a:p>
            <a:pPr marL="227013" lvl="1" indent="-227013">
              <a:buSzTx/>
              <a:buFont typeface="Wingdings" pitchFamily="2" charset="2"/>
              <a:buChar char="§"/>
            </a:pPr>
            <a:r>
              <a:rPr lang="en-US" dirty="0" smtClean="0"/>
              <a:t>Summary</a:t>
            </a:r>
          </a:p>
          <a:p>
            <a:pPr marL="227013" lvl="1" indent="-227013">
              <a:buSzTx/>
              <a:buFont typeface="Wingdings" pitchFamily="2" charset="2"/>
              <a:buChar char="§"/>
            </a:pPr>
            <a:endParaRPr lang="en-US" dirty="0" smtClean="0"/>
          </a:p>
          <a:p>
            <a:endParaRPr lang="en-US" dirty="0" smtClean="0"/>
          </a:p>
        </p:txBody>
      </p:sp>
    </p:spTree>
    <p:extLst>
      <p:ext uri="{BB962C8B-B14F-4D97-AF65-F5344CB8AC3E}">
        <p14:creationId xmlns:p14="http://schemas.microsoft.com/office/powerpoint/2010/main" xmlns="" val="360897432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Introduction</a:t>
            </a:r>
            <a:endParaRPr lang="en-US" dirty="0"/>
          </a:p>
        </p:txBody>
      </p:sp>
      <p:sp>
        <p:nvSpPr>
          <p:cNvPr id="6" name="Content Placeholder 4"/>
          <p:cNvSpPr>
            <a:spLocks noGrp="1"/>
          </p:cNvSpPr>
          <p:nvPr>
            <p:ph idx="1"/>
          </p:nvPr>
        </p:nvSpPr>
        <p:spPr>
          <a:xfrm>
            <a:off x="358775" y="1132114"/>
            <a:ext cx="8426450" cy="5315182"/>
          </a:xfrm>
        </p:spPr>
        <p:txBody>
          <a:bodyPr/>
          <a:lstStyle/>
          <a:p>
            <a:pPr lvl="1">
              <a:lnSpc>
                <a:spcPct val="100000"/>
              </a:lnSpc>
            </a:pPr>
            <a:r>
              <a:rPr lang="en-US" dirty="0" smtClean="0"/>
              <a:t>EPI-HI Measurement Requirements:</a:t>
            </a:r>
          </a:p>
          <a:p>
            <a:pPr lvl="2">
              <a:lnSpc>
                <a:spcPct val="100000"/>
              </a:lnSpc>
            </a:pPr>
            <a:r>
              <a:rPr lang="en-US" dirty="0" smtClean="0"/>
              <a:t>Composition, energy spectra, and angular distributions of ions and electrons in flare and CME-related SEP events, and at shocks</a:t>
            </a:r>
          </a:p>
          <a:p>
            <a:pPr lvl="2">
              <a:lnSpc>
                <a:spcPct val="100000"/>
              </a:lnSpc>
            </a:pPr>
            <a:r>
              <a:rPr lang="en-US" dirty="0" smtClean="0"/>
              <a:t>Required Species for EPI-Hi</a:t>
            </a:r>
          </a:p>
          <a:p>
            <a:pPr lvl="3">
              <a:lnSpc>
                <a:spcPct val="100000"/>
              </a:lnSpc>
            </a:pPr>
            <a:r>
              <a:rPr lang="en-US" dirty="0" smtClean="0"/>
              <a:t>H, </a:t>
            </a:r>
            <a:r>
              <a:rPr lang="en-US" baseline="30000" dirty="0" smtClean="0"/>
              <a:t>3</a:t>
            </a:r>
            <a:r>
              <a:rPr lang="en-US" dirty="0" smtClean="0"/>
              <a:t>He, </a:t>
            </a:r>
            <a:r>
              <a:rPr lang="en-US" baseline="30000" dirty="0" smtClean="0"/>
              <a:t>4</a:t>
            </a:r>
            <a:r>
              <a:rPr lang="en-US" dirty="0" smtClean="0"/>
              <a:t>He, C, O, Ne, Mg, Si, Fe ≤ 1 MeV/nuc (TBR) to ≥ 50 MeV/nuc</a:t>
            </a:r>
          </a:p>
          <a:p>
            <a:pPr lvl="2">
              <a:lnSpc>
                <a:spcPct val="100000"/>
              </a:lnSpc>
            </a:pPr>
            <a:r>
              <a:rPr lang="en-US" dirty="0" smtClean="0"/>
              <a:t>Required Species for Mission</a:t>
            </a:r>
          </a:p>
          <a:p>
            <a:pPr lvl="3">
              <a:lnSpc>
                <a:spcPct val="100000"/>
              </a:lnSpc>
            </a:pPr>
            <a:r>
              <a:rPr lang="en-US" dirty="0" smtClean="0"/>
              <a:t>Electrons with ≤ 0.5 MeV to ≥ 3 MeV</a:t>
            </a:r>
          </a:p>
          <a:p>
            <a:pPr lvl="2">
              <a:lnSpc>
                <a:spcPct val="100000"/>
              </a:lnSpc>
            </a:pPr>
            <a:r>
              <a:rPr lang="en-US" dirty="0" smtClean="0"/>
              <a:t>SEP Directional Distributions</a:t>
            </a:r>
          </a:p>
          <a:p>
            <a:pPr lvl="2">
              <a:lnSpc>
                <a:spcPct val="100000"/>
              </a:lnSpc>
            </a:pPr>
            <a:r>
              <a:rPr lang="en-US" dirty="0" smtClean="0"/>
              <a:t>The combined LET and HET fields of view are required to measure SEP angular distributions over ≥ p/2 sr in both the sunward and anti-sunward directions</a:t>
            </a:r>
          </a:p>
          <a:p>
            <a:pPr lvl="1">
              <a:lnSpc>
                <a:spcPct val="100000"/>
              </a:lnSpc>
            </a:pPr>
            <a:r>
              <a:rPr lang="en-US" dirty="0" smtClean="0"/>
              <a:t>EPI-Hi Measurement Goals:</a:t>
            </a:r>
          </a:p>
          <a:p>
            <a:pPr lvl="2">
              <a:lnSpc>
                <a:spcPct val="100000"/>
              </a:lnSpc>
            </a:pPr>
            <a:r>
              <a:rPr lang="en-US" dirty="0" smtClean="0"/>
              <a:t>SEP Ions: Composition and energy spectra of ~16 species with</a:t>
            </a:r>
            <a:br>
              <a:rPr lang="en-US" dirty="0" smtClean="0"/>
            </a:br>
            <a:r>
              <a:rPr lang="en-US" dirty="0" smtClean="0"/>
              <a:t>1 ≤ Z ≤ 28 and trans-Fe element groups</a:t>
            </a:r>
          </a:p>
          <a:p>
            <a:pPr lvl="2">
              <a:lnSpc>
                <a:spcPct val="100000"/>
              </a:lnSpc>
            </a:pPr>
            <a:r>
              <a:rPr lang="en-US" dirty="0" smtClean="0"/>
              <a:t>SEP Electrons with ≤ 0.5 to 6 MeV</a:t>
            </a:r>
            <a:endParaRPr lang="en-US" dirty="0"/>
          </a:p>
        </p:txBody>
      </p:sp>
    </p:spTree>
    <p:extLst>
      <p:ext uri="{BB962C8B-B14F-4D97-AF65-F5344CB8AC3E}">
        <p14:creationId xmlns:p14="http://schemas.microsoft.com/office/powerpoint/2010/main" xmlns="" val="15379456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Species and Energy Ranges</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6" name="TextBox 5"/>
          <p:cNvSpPr txBox="1"/>
          <p:nvPr/>
        </p:nvSpPr>
        <p:spPr>
          <a:xfrm>
            <a:off x="340200" y="1110551"/>
            <a:ext cx="8561762" cy="1101840"/>
          </a:xfrm>
          <a:prstGeom prst="rect">
            <a:avLst/>
          </a:prstGeom>
          <a:noFill/>
        </p:spPr>
        <p:txBody>
          <a:bodyPr wrap="square" tIns="27432" bIns="27432" rtlCol="0">
            <a:spAutoFit/>
          </a:bodyPr>
          <a:lstStyle/>
          <a:p>
            <a:pPr algn="l"/>
            <a:r>
              <a:rPr lang="en-US" sz="1700" dirty="0" smtClean="0"/>
              <a:t>LET and HET energy coverage for stopping elements is shown below. Note that LET and HET have considerable energy overlap.  Also shown is the energy range over which HET can identify penetrating ions. Required species are indicated by blue dots.  LET will also measure rare trans-Fe species often overabundant in </a:t>
            </a:r>
            <a:r>
              <a:rPr lang="en-US" sz="1700" baseline="30000" dirty="0" smtClean="0"/>
              <a:t>3</a:t>
            </a:r>
            <a:r>
              <a:rPr lang="en-US" sz="1700" dirty="0" smtClean="0"/>
              <a:t>He-rich flares.</a:t>
            </a:r>
            <a:endParaRPr lang="en-US" sz="1700" dirty="0"/>
          </a:p>
        </p:txBody>
      </p:sp>
      <p:pic>
        <p:nvPicPr>
          <p:cNvPr id="7" name="Picture 6" descr="LET_Element Coverage2.png"/>
          <p:cNvPicPr>
            <a:picLocks noChangeAspect="1"/>
          </p:cNvPicPr>
          <p:nvPr/>
        </p:nvPicPr>
        <p:blipFill>
          <a:blip r:embed="rId2" cstate="print"/>
          <a:stretch>
            <a:fillRect/>
          </a:stretch>
        </p:blipFill>
        <p:spPr>
          <a:xfrm>
            <a:off x="0" y="2324468"/>
            <a:ext cx="4526421" cy="4210623"/>
          </a:xfrm>
          <a:prstGeom prst="rect">
            <a:avLst/>
          </a:prstGeom>
        </p:spPr>
      </p:pic>
      <p:pic>
        <p:nvPicPr>
          <p:cNvPr id="8" name="Picture 7" descr="HET_Z_Coverege2.png"/>
          <p:cNvPicPr>
            <a:picLocks noChangeAspect="1"/>
          </p:cNvPicPr>
          <p:nvPr/>
        </p:nvPicPr>
        <p:blipFill>
          <a:blip r:embed="rId3" cstate="print"/>
          <a:stretch>
            <a:fillRect/>
          </a:stretch>
        </p:blipFill>
        <p:spPr>
          <a:xfrm>
            <a:off x="4739074" y="2343161"/>
            <a:ext cx="4404926" cy="4187782"/>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Plan</a:t>
            </a:r>
            <a:endParaRPr lang="en-US" dirty="0"/>
          </a:p>
        </p:txBody>
      </p:sp>
      <p:sp>
        <p:nvSpPr>
          <p:cNvPr id="7" name="Content Placeholder 2"/>
          <p:cNvSpPr>
            <a:spLocks noGrp="1"/>
          </p:cNvSpPr>
          <p:nvPr>
            <p:ph idx="1"/>
          </p:nvPr>
        </p:nvSpPr>
        <p:spPr>
          <a:xfrm>
            <a:off x="358775" y="1132113"/>
            <a:ext cx="8426450" cy="5439167"/>
          </a:xfrm>
        </p:spPr>
        <p:txBody>
          <a:bodyPr>
            <a:normAutofit/>
          </a:bodyPr>
          <a:lstStyle/>
          <a:p>
            <a:pPr lvl="1"/>
            <a:r>
              <a:rPr lang="en-US" dirty="0" smtClean="0"/>
              <a:t>Lab measurements of electronic gains, offsets, linearity,  thresholds, noise, and temperature variations</a:t>
            </a:r>
          </a:p>
          <a:p>
            <a:pPr lvl="1"/>
            <a:r>
              <a:rPr lang="en-US" dirty="0" smtClean="0"/>
              <a:t>Alpha-particle and heavy-ion measurements of detector uniformity</a:t>
            </a:r>
          </a:p>
          <a:p>
            <a:pPr lvl="1"/>
            <a:r>
              <a:rPr lang="en-US" dirty="0" smtClean="0"/>
              <a:t>Accelerator measurements of heavy-ion dE/dX-E-Range parameters, combined with modeling</a:t>
            </a:r>
          </a:p>
          <a:p>
            <a:pPr lvl="1"/>
            <a:r>
              <a:rPr lang="en-US" dirty="0" smtClean="0"/>
              <a:t>Monte-Carlo simulations of detector performance</a:t>
            </a:r>
          </a:p>
          <a:p>
            <a:pPr lvl="1"/>
            <a:r>
              <a:rPr lang="en-US" dirty="0" smtClean="0"/>
              <a:t>Monte-Carlo determinations of LET and HET geometry factors for directional sectors</a:t>
            </a:r>
          </a:p>
          <a:p>
            <a:pPr lvl="1"/>
            <a:r>
              <a:rPr lang="en-US" dirty="0" smtClean="0"/>
              <a:t>GEANT-4 calibrations of the HET and LET electron response</a:t>
            </a:r>
          </a:p>
          <a:p>
            <a:pPr lvl="1"/>
            <a:r>
              <a:rPr lang="en-US" dirty="0" smtClean="0"/>
              <a:t>Accelerator measurements of heavy-ion dE/dX–E’ “tracks” for new flight detectors and end-to-end testing/tuning of on-board particle identification algorithms</a:t>
            </a:r>
          </a:p>
          <a:p>
            <a:pPr lvl="1"/>
            <a:r>
              <a:rPr lang="en-US" dirty="0" smtClean="0"/>
              <a:t>Validate high-rate performance</a:t>
            </a:r>
          </a:p>
          <a:p>
            <a:pPr lvl="1"/>
            <a:r>
              <a:rPr lang="en-US" dirty="0" smtClean="0"/>
              <a:t>In-flight measurements that optimize/validate on-board particle identification processes     </a:t>
            </a:r>
          </a:p>
          <a:p>
            <a:pPr lvl="1"/>
            <a:endParaRPr lang="en-US" dirty="0" smtClean="0"/>
          </a:p>
          <a:p>
            <a:endParaRPr lang="en-US" dirty="0" smtClean="0"/>
          </a:p>
        </p:txBody>
      </p:sp>
    </p:spTree>
    <p:extLst>
      <p:ext uri="{BB962C8B-B14F-4D97-AF65-F5344CB8AC3E}">
        <p14:creationId xmlns:p14="http://schemas.microsoft.com/office/powerpoint/2010/main" xmlns="" val="267500467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Calibrating Detector Energy Thresholds</a:t>
            </a:r>
            <a:endParaRPr lang="en-US" dirty="0"/>
          </a:p>
        </p:txBody>
      </p:sp>
      <p:sp>
        <p:nvSpPr>
          <p:cNvPr id="6" name="TextBox 5"/>
          <p:cNvSpPr txBox="1"/>
          <p:nvPr/>
        </p:nvSpPr>
        <p:spPr>
          <a:xfrm>
            <a:off x="341533" y="1141591"/>
            <a:ext cx="8548986" cy="1938992"/>
          </a:xfrm>
          <a:prstGeom prst="rect">
            <a:avLst/>
          </a:prstGeom>
          <a:noFill/>
        </p:spPr>
        <p:txBody>
          <a:bodyPr wrap="square" rtlCol="0">
            <a:spAutoFit/>
          </a:bodyPr>
          <a:lstStyle/>
          <a:p>
            <a:pPr algn="just"/>
            <a:r>
              <a:rPr lang="en-US" sz="2000" dirty="0" smtClean="0"/>
              <a:t>Each dual-gain PHA chain contains a precision test pulser that will be used to measure the preflight and in-flight trigger thresholds of 88 separate detector segments in EPI-HI. The Table below shows data for STEREO LET-B sensor. The goal is to have equal proton response in all directions. Typically</a:t>
            </a:r>
            <a:r>
              <a:rPr lang="en-US" sz="2000" dirty="0"/>
              <a:t>, in-flight thresholds can be</a:t>
            </a:r>
            <a:r>
              <a:rPr lang="en-US" sz="2000" dirty="0" smtClean="0"/>
              <a:t> lower </a:t>
            </a:r>
            <a:r>
              <a:rPr lang="en-US" sz="2000" dirty="0"/>
              <a:t>than pre-flight thresholds.</a:t>
            </a:r>
          </a:p>
        </p:txBody>
      </p:sp>
      <p:pic>
        <p:nvPicPr>
          <p:cNvPr id="5" name="Picture 4" descr="STB_Pre&amp;Inflight_Thresh.png"/>
          <p:cNvPicPr>
            <a:picLocks noChangeAspect="1"/>
          </p:cNvPicPr>
          <p:nvPr/>
        </p:nvPicPr>
        <p:blipFill>
          <a:blip r:embed="rId2" cstate="print"/>
          <a:stretch>
            <a:fillRect/>
          </a:stretch>
        </p:blipFill>
        <p:spPr>
          <a:xfrm>
            <a:off x="4706746" y="3633763"/>
            <a:ext cx="4117068" cy="2551724"/>
          </a:xfrm>
          <a:prstGeom prst="rect">
            <a:avLst/>
          </a:prstGeom>
        </p:spPr>
      </p:pic>
      <p:pic>
        <p:nvPicPr>
          <p:cNvPr id="7" name="Picture 6" descr="STB_Pre &amp; Inflight_Disc.pdf"/>
          <p:cNvPicPr>
            <a:picLocks noChangeAspect="1"/>
          </p:cNvPicPr>
          <p:nvPr/>
        </p:nvPicPr>
        <p:blipFill>
          <a:blip r:embed="rId3" cstate="print"/>
          <a:srcRect l="6614" t="11048" r="48530" b="44914"/>
          <a:stretch>
            <a:fillRect/>
          </a:stretch>
        </p:blipFill>
        <p:spPr>
          <a:xfrm>
            <a:off x="362878" y="3286932"/>
            <a:ext cx="3980989" cy="3020134"/>
          </a:xfrm>
          <a:prstGeom prst="rect">
            <a:avLst/>
          </a:prstGeom>
        </p:spPr>
      </p:pic>
    </p:spTree>
    <p:extLst>
      <p:ext uri="{BB962C8B-B14F-4D97-AF65-F5344CB8AC3E}">
        <p14:creationId xmlns:p14="http://schemas.microsoft.com/office/powerpoint/2010/main" xmlns="" val="41349483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Gains/Offsets of PHASICS</a:t>
            </a:r>
            <a:endParaRPr lang="en-US" dirty="0"/>
          </a:p>
        </p:txBody>
      </p:sp>
      <p:sp>
        <p:nvSpPr>
          <p:cNvPr id="3" name="Content Placeholder 2"/>
          <p:cNvSpPr>
            <a:spLocks noGrp="1"/>
          </p:cNvSpPr>
          <p:nvPr>
            <p:ph sz="half" idx="1"/>
          </p:nvPr>
        </p:nvSpPr>
        <p:spPr/>
        <p:txBody>
          <a:bodyPr/>
          <a:lstStyle/>
          <a:p>
            <a:pPr lvl="1"/>
            <a:endParaRPr lang="en-US" dirty="0" smtClean="0"/>
          </a:p>
          <a:p>
            <a:endParaRPr lang="en-US" dirty="0" smtClean="0"/>
          </a:p>
        </p:txBody>
      </p:sp>
      <p:sp>
        <p:nvSpPr>
          <p:cNvPr id="14" name="Content Placeholder 13"/>
          <p:cNvSpPr>
            <a:spLocks noGrp="1"/>
          </p:cNvSpPr>
          <p:nvPr>
            <p:ph sz="half" idx="12"/>
          </p:nvPr>
        </p:nvSpPr>
        <p:spPr>
          <a:xfrm>
            <a:off x="317716" y="1206393"/>
            <a:ext cx="8401894" cy="5286615"/>
          </a:xfrm>
        </p:spPr>
        <p:txBody>
          <a:bodyPr>
            <a:normAutofit fontScale="92500"/>
          </a:bodyPr>
          <a:lstStyle/>
          <a:p>
            <a:pPr>
              <a:lnSpc>
                <a:spcPct val="100000"/>
              </a:lnSpc>
            </a:pPr>
            <a:r>
              <a:rPr lang="en-US" dirty="0" smtClean="0"/>
              <a:t>Onboard particle identification requires accurate calibrations of the flight electronics and their dependence on temperature </a:t>
            </a:r>
          </a:p>
          <a:p>
            <a:pPr>
              <a:lnSpc>
                <a:spcPct val="100000"/>
              </a:lnSpc>
            </a:pPr>
            <a:r>
              <a:rPr lang="en-US" dirty="0" smtClean="0"/>
              <a:t>Onboard measurements of the nuclear charge (Z) and kinetic energy (E) of energetic particles requires accurate pre-launch and in-flight measurements of the gain and offset of each PHASIC dual-gain PHA</a:t>
            </a:r>
          </a:p>
          <a:p>
            <a:pPr>
              <a:lnSpc>
                <a:spcPct val="100000"/>
              </a:lnSpc>
            </a:pPr>
            <a:r>
              <a:rPr lang="en-US" dirty="0" smtClean="0"/>
              <a:t>Since the SPP orbit may lead to temperature variations, need to also measure the temperature coefficients of each PHASIC</a:t>
            </a:r>
          </a:p>
          <a:p>
            <a:pPr>
              <a:lnSpc>
                <a:spcPct val="100000"/>
              </a:lnSpc>
            </a:pPr>
            <a:r>
              <a:rPr lang="en-US" dirty="0" smtClean="0"/>
              <a:t>The LET and HET designs also provide for  periodic in-flight calibration of each ADC on a grid of logarithmically-spaced points.</a:t>
            </a:r>
          </a:p>
          <a:p>
            <a:pPr>
              <a:lnSpc>
                <a:spcPct val="100000"/>
              </a:lnSpc>
            </a:pPr>
            <a:r>
              <a:rPr lang="en-US" dirty="0" smtClean="0"/>
              <a:t>Fortunately, the PHASICs are relatively stable with temperature.</a:t>
            </a:r>
          </a:p>
          <a:p>
            <a:pPr marL="0" indent="0">
              <a:lnSpc>
                <a:spcPct val="100000"/>
              </a:lnSpc>
              <a:buNone/>
            </a:pPr>
            <a:endParaRPr lang="en-US" dirty="0" smtClean="0"/>
          </a:p>
          <a:p>
            <a:pPr marL="0" indent="0">
              <a:lnSpc>
                <a:spcPct val="100000"/>
              </a:lnSpc>
              <a:buNone/>
              <a:tabLst>
                <a:tab pos="2517775" algn="l"/>
                <a:tab pos="6059488" algn="l"/>
              </a:tabLst>
            </a:pPr>
            <a:endParaRPr lang="en-US" dirty="0" smtClean="0"/>
          </a:p>
          <a:p>
            <a:pPr marL="0" indent="0">
              <a:lnSpc>
                <a:spcPct val="100000"/>
              </a:lnSpc>
              <a:buNone/>
              <a:tabLst>
                <a:tab pos="2517775" algn="l"/>
                <a:tab pos="6059488" algn="l"/>
              </a:tabLst>
            </a:pPr>
            <a:r>
              <a:rPr lang="en-US" dirty="0" smtClean="0"/>
              <a:t>STEREO PHASIC	Gain Temperature Coeff.:	&lt;50 ppm/deg. C</a:t>
            </a:r>
          </a:p>
          <a:p>
            <a:pPr marL="0" indent="0">
              <a:lnSpc>
                <a:spcPct val="100000"/>
              </a:lnSpc>
              <a:buNone/>
              <a:tabLst>
                <a:tab pos="2517775" algn="l"/>
                <a:tab pos="6059488" algn="l"/>
              </a:tabLst>
            </a:pPr>
            <a:r>
              <a:rPr lang="en-US" dirty="0" smtClean="0"/>
              <a:t>Performance:	Offset Temperature Coeff.:	&lt;0.1 Channel/°C   </a:t>
            </a:r>
          </a:p>
          <a:p>
            <a:pPr>
              <a:lnSpc>
                <a:spcPct val="100000"/>
              </a:lnSpc>
            </a:pPr>
            <a:endParaRPr lang="en-US" dirty="0"/>
          </a:p>
        </p:txBody>
      </p:sp>
    </p:spTree>
    <p:extLst>
      <p:ext uri="{BB962C8B-B14F-4D97-AF65-F5344CB8AC3E}">
        <p14:creationId xmlns:p14="http://schemas.microsoft.com/office/powerpoint/2010/main" xmlns="" val="41349483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Simulations</a:t>
            </a:r>
            <a:endParaRPr lang="en-US" dirty="0"/>
          </a:p>
        </p:txBody>
      </p:sp>
      <p:sp>
        <p:nvSpPr>
          <p:cNvPr id="3" name="Content Placeholder 2"/>
          <p:cNvSpPr>
            <a:spLocks noGrp="1"/>
          </p:cNvSpPr>
          <p:nvPr>
            <p:ph sz="half" idx="1"/>
          </p:nvPr>
        </p:nvSpPr>
        <p:spPr/>
        <p:txBody>
          <a:bodyPr/>
          <a:lstStyle/>
          <a:p>
            <a:pPr lvl="1"/>
            <a:endParaRPr lang="en-US" dirty="0" smtClean="0"/>
          </a:p>
          <a:p>
            <a:endParaRPr lang="en-US" dirty="0" smtClean="0"/>
          </a:p>
        </p:txBody>
      </p:sp>
      <p:sp>
        <p:nvSpPr>
          <p:cNvPr id="14" name="Content Placeholder 13"/>
          <p:cNvSpPr>
            <a:spLocks noGrp="1"/>
          </p:cNvSpPr>
          <p:nvPr>
            <p:ph sz="half" idx="12"/>
          </p:nvPr>
        </p:nvSpPr>
        <p:spPr>
          <a:xfrm>
            <a:off x="263472" y="1090158"/>
            <a:ext cx="8586060" cy="5286615"/>
          </a:xfrm>
        </p:spPr>
        <p:txBody>
          <a:bodyPr/>
          <a:lstStyle/>
          <a:p>
            <a:pPr>
              <a:lnSpc>
                <a:spcPct val="87000"/>
              </a:lnSpc>
            </a:pPr>
            <a:r>
              <a:rPr lang="en-US" sz="2200" dirty="0" smtClean="0"/>
              <a:t>Monte Carlo simulations were used throughout the LET &amp; HET design process to identify and optimize parameters controlling charge and energy resolution. </a:t>
            </a:r>
          </a:p>
          <a:p>
            <a:pPr>
              <a:lnSpc>
                <a:spcPct val="87000"/>
              </a:lnSpc>
            </a:pPr>
            <a:r>
              <a:rPr lang="en-US" sz="2200" dirty="0" smtClean="0"/>
              <a:t>Such simulations continue to be important in evaluating accelerator and laboratory measurements </a:t>
            </a:r>
            <a:br>
              <a:rPr lang="en-US" sz="2200" dirty="0" smtClean="0"/>
            </a:br>
            <a:r>
              <a:rPr lang="en-US" sz="2200" dirty="0" smtClean="0"/>
              <a:t>of detector and electronic </a:t>
            </a:r>
            <a:br>
              <a:rPr lang="en-US" sz="2200" dirty="0" smtClean="0"/>
            </a:br>
            <a:r>
              <a:rPr lang="en-US" sz="2200" dirty="0" smtClean="0"/>
              <a:t>performance.</a:t>
            </a:r>
          </a:p>
          <a:p>
            <a:pPr>
              <a:lnSpc>
                <a:spcPct val="87000"/>
              </a:lnSpc>
            </a:pPr>
            <a:r>
              <a:rPr lang="en-US" sz="2200" dirty="0" smtClean="0"/>
              <a:t>For example, this GEANT-4</a:t>
            </a:r>
            <a:br>
              <a:rPr lang="en-US" sz="2200" dirty="0" smtClean="0"/>
            </a:br>
            <a:r>
              <a:rPr lang="en-US" sz="2200" dirty="0" smtClean="0"/>
              <a:t>simulation illustrates the </a:t>
            </a:r>
            <a:br>
              <a:rPr lang="en-US" sz="2200" dirty="0" smtClean="0"/>
            </a:br>
            <a:r>
              <a:rPr lang="en-US" sz="2200" dirty="0" smtClean="0"/>
              <a:t>L2 threshold requirements </a:t>
            </a:r>
            <a:br>
              <a:rPr lang="en-US" sz="2200" dirty="0" smtClean="0"/>
            </a:br>
            <a:r>
              <a:rPr lang="en-US" sz="2200" dirty="0" smtClean="0"/>
              <a:t>for measuring electrons with </a:t>
            </a:r>
            <a:br>
              <a:rPr lang="en-US" sz="2200" dirty="0" smtClean="0"/>
            </a:br>
            <a:r>
              <a:rPr lang="en-US" sz="2200" dirty="0" smtClean="0"/>
              <a:t>LET. For an L2 thickness of </a:t>
            </a:r>
            <a:br>
              <a:rPr lang="en-US" sz="2200" dirty="0" smtClean="0"/>
            </a:br>
            <a:r>
              <a:rPr lang="en-US" sz="2200" dirty="0" smtClean="0"/>
              <a:t>500 mm a trigger threshold </a:t>
            </a:r>
            <a:br>
              <a:rPr lang="en-US" sz="2200" dirty="0" smtClean="0"/>
            </a:br>
            <a:r>
              <a:rPr lang="en-US" sz="2200" dirty="0" smtClean="0"/>
              <a:t>of 0.110 - 0.125 </a:t>
            </a:r>
            <a:r>
              <a:rPr lang="en-US" sz="2200" dirty="0" err="1" smtClean="0"/>
              <a:t>MeV</a:t>
            </a:r>
            <a:r>
              <a:rPr lang="en-US" sz="2200" dirty="0" smtClean="0"/>
              <a:t> gives </a:t>
            </a:r>
            <a:br>
              <a:rPr lang="en-US" sz="2200" dirty="0" smtClean="0"/>
            </a:br>
            <a:r>
              <a:rPr lang="en-US" sz="2200" dirty="0" smtClean="0"/>
              <a:t>95% - 100% detection</a:t>
            </a:r>
            <a:br>
              <a:rPr lang="en-US" sz="2200" dirty="0" smtClean="0"/>
            </a:br>
            <a:r>
              <a:rPr lang="en-US" sz="2200" dirty="0" smtClean="0"/>
              <a:t>efficiency for all electrons of </a:t>
            </a:r>
            <a:br>
              <a:rPr lang="en-US" sz="2200" dirty="0" smtClean="0"/>
            </a:br>
            <a:r>
              <a:rPr lang="en-US" sz="2200" dirty="0" smtClean="0"/>
              <a:t>interest (0.5 – 6 </a:t>
            </a:r>
            <a:r>
              <a:rPr lang="en-US" sz="2200" dirty="0" err="1" smtClean="0"/>
              <a:t>MeV</a:t>
            </a:r>
            <a:r>
              <a:rPr lang="en-US" sz="2200" dirty="0" smtClean="0"/>
              <a:t>)</a:t>
            </a:r>
            <a:endParaRPr lang="en-US" sz="2200" dirty="0"/>
          </a:p>
        </p:txBody>
      </p:sp>
      <p:sp>
        <p:nvSpPr>
          <p:cNvPr id="7" name="TextBox 6"/>
          <p:cNvSpPr txBox="1"/>
          <p:nvPr/>
        </p:nvSpPr>
        <p:spPr>
          <a:xfrm>
            <a:off x="745161" y="6206572"/>
            <a:ext cx="2416046" cy="307777"/>
          </a:xfrm>
          <a:prstGeom prst="rect">
            <a:avLst/>
          </a:prstGeom>
          <a:noFill/>
        </p:spPr>
        <p:txBody>
          <a:bodyPr wrap="none" rtlCol="0">
            <a:spAutoFit/>
          </a:bodyPr>
          <a:lstStyle/>
          <a:p>
            <a:r>
              <a:rPr lang="en-US" sz="1400" b="1" dirty="0" smtClean="0"/>
              <a:t>Simulation by A. Labrador</a:t>
            </a:r>
            <a:endParaRPr lang="en-US" sz="1400" b="1" dirty="0"/>
          </a:p>
        </p:txBody>
      </p:sp>
      <p:pic>
        <p:nvPicPr>
          <p:cNvPr id="2050" name="Picture 2" descr="2E0A30E9-9089-409D-A859-385CE998FF3A"/>
          <p:cNvPicPr>
            <a:picLocks noChangeAspect="1" noChangeArrowheads="1"/>
          </p:cNvPicPr>
          <p:nvPr/>
        </p:nvPicPr>
        <p:blipFill>
          <a:blip r:embed="rId2" cstate="print"/>
          <a:srcRect l="21838" r="3180"/>
          <a:stretch>
            <a:fillRect/>
          </a:stretch>
        </p:blipFill>
        <p:spPr bwMode="auto">
          <a:xfrm>
            <a:off x="4572004" y="2417736"/>
            <a:ext cx="4207791" cy="4082780"/>
          </a:xfrm>
          <a:prstGeom prst="rect">
            <a:avLst/>
          </a:prstGeom>
          <a:noFill/>
          <a:ln w="9525">
            <a:noFill/>
            <a:miter lim="800000"/>
            <a:headEnd/>
            <a:tailEnd/>
          </a:ln>
        </p:spPr>
      </p:pic>
    </p:spTree>
    <p:extLst>
      <p:ext uri="{BB962C8B-B14F-4D97-AF65-F5344CB8AC3E}">
        <p14:creationId xmlns:p14="http://schemas.microsoft.com/office/powerpoint/2010/main" xmlns="" val="351697712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3"/>
            <a:ext cx="8426450" cy="5423669"/>
          </a:xfrm>
        </p:spPr>
        <p:txBody>
          <a:bodyPr/>
          <a:lstStyle/>
          <a:p>
            <a:pPr marL="0" indent="0">
              <a:buNone/>
            </a:pPr>
            <a:r>
              <a:rPr lang="en-US" dirty="0" smtClean="0"/>
              <a:t>The combined LET and HET fields of view are to cover </a:t>
            </a:r>
            <a:br>
              <a:rPr lang="en-US" dirty="0" smtClean="0"/>
            </a:br>
            <a:r>
              <a:rPr lang="en-US" dirty="0" smtClean="0"/>
              <a:t>≥ </a:t>
            </a:r>
            <a:r>
              <a:rPr lang="el-GR" dirty="0" smtClean="0"/>
              <a:t>π</a:t>
            </a:r>
            <a:r>
              <a:rPr lang="en-US" dirty="0" smtClean="0"/>
              <a:t>/2 sr in both the sunward and anti-sunward directions (see LET-1 example below).</a:t>
            </a:r>
          </a:p>
          <a:p>
            <a:r>
              <a:rPr lang="en-US" sz="2000" dirty="0" smtClean="0"/>
              <a:t>The geometry factor and directional </a:t>
            </a:r>
            <a:br>
              <a:rPr lang="en-US" sz="2000" dirty="0" smtClean="0"/>
            </a:br>
            <a:r>
              <a:rPr lang="en-US" sz="2000" dirty="0" smtClean="0"/>
              <a:t>coverage of each of the  25 sectors </a:t>
            </a:r>
            <a:br>
              <a:rPr lang="en-US" sz="2000" dirty="0" smtClean="0"/>
            </a:br>
            <a:r>
              <a:rPr lang="en-US" sz="2000" dirty="0" smtClean="0"/>
              <a:t>within each cone will be determined </a:t>
            </a:r>
            <a:br>
              <a:rPr lang="en-US" sz="2000" dirty="0" smtClean="0"/>
            </a:br>
            <a:r>
              <a:rPr lang="en-US" sz="2000" dirty="0" smtClean="0"/>
              <a:t>with a Monte Carlo calculation taking </a:t>
            </a:r>
            <a:br>
              <a:rPr lang="en-US" sz="2000" dirty="0" smtClean="0"/>
            </a:br>
            <a:r>
              <a:rPr lang="en-US" sz="2000" dirty="0" smtClean="0"/>
              <a:t>into account the pointing directions of </a:t>
            </a:r>
            <a:br>
              <a:rPr lang="en-US" sz="2000" dirty="0" smtClean="0"/>
            </a:br>
            <a:r>
              <a:rPr lang="en-US" sz="2000" dirty="0" smtClean="0"/>
              <a:t>the three telescopes relative to the</a:t>
            </a:r>
            <a:br>
              <a:rPr lang="en-US" sz="2000" dirty="0" smtClean="0"/>
            </a:br>
            <a:r>
              <a:rPr lang="en-US" sz="2000" dirty="0" smtClean="0"/>
              <a:t>spacecraft and Sun and any </a:t>
            </a:r>
            <a:br>
              <a:rPr lang="en-US" sz="2000" dirty="0" smtClean="0"/>
            </a:br>
            <a:r>
              <a:rPr lang="en-US" sz="2000" dirty="0" smtClean="0"/>
              <a:t>obstructions. </a:t>
            </a:r>
          </a:p>
          <a:p>
            <a:r>
              <a:rPr lang="en-US" sz="2000" dirty="0" smtClean="0"/>
              <a:t>The relative geometry factor of </a:t>
            </a:r>
            <a:br>
              <a:rPr lang="en-US" sz="2000" dirty="0" smtClean="0"/>
            </a:br>
            <a:r>
              <a:rPr lang="en-US" sz="2000" dirty="0" smtClean="0"/>
              <a:t>each sector can be validated in-flight </a:t>
            </a:r>
            <a:br>
              <a:rPr lang="en-US" sz="2000" dirty="0" smtClean="0"/>
            </a:br>
            <a:r>
              <a:rPr lang="en-US" sz="2000" dirty="0" smtClean="0"/>
              <a:t>during the decay phase of SEP </a:t>
            </a:r>
            <a:br>
              <a:rPr lang="en-US" sz="2000" dirty="0" smtClean="0"/>
            </a:br>
            <a:r>
              <a:rPr lang="en-US" sz="2000" dirty="0" smtClean="0"/>
              <a:t>events when solar energetic particles </a:t>
            </a:r>
            <a:br>
              <a:rPr lang="en-US" sz="2000" dirty="0" smtClean="0"/>
            </a:br>
            <a:r>
              <a:rPr lang="en-US" sz="2000" dirty="0" smtClean="0"/>
              <a:t>become nearly isotropic in the solar </a:t>
            </a:r>
            <a:br>
              <a:rPr lang="en-US" sz="2000" dirty="0" smtClean="0"/>
            </a:br>
            <a:r>
              <a:rPr lang="en-US" sz="2000" dirty="0" smtClean="0"/>
              <a:t>wind rest frame.</a:t>
            </a:r>
          </a:p>
          <a:p>
            <a:endParaRPr lang="en-US" dirty="0" smtClean="0"/>
          </a:p>
        </p:txBody>
      </p:sp>
      <p:sp>
        <p:nvSpPr>
          <p:cNvPr id="3" name="Title 2"/>
          <p:cNvSpPr>
            <a:spLocks noGrp="1"/>
          </p:cNvSpPr>
          <p:nvPr>
            <p:ph type="title"/>
          </p:nvPr>
        </p:nvSpPr>
        <p:spPr/>
        <p:txBody>
          <a:bodyPr/>
          <a:lstStyle/>
          <a:p>
            <a:r>
              <a:rPr lang="en-US" dirty="0" smtClean="0"/>
              <a:t>Calibrating LET/HET Fields of View</a:t>
            </a:r>
            <a:endParaRPr lang="en-US" dirty="0"/>
          </a:p>
        </p:txBody>
      </p:sp>
      <p:pic>
        <p:nvPicPr>
          <p:cNvPr id="4" name="Picture 3" descr="LET1_SPP_FoV.jpg"/>
          <p:cNvPicPr>
            <a:picLocks noChangeAspect="1"/>
          </p:cNvPicPr>
          <p:nvPr/>
        </p:nvPicPr>
        <p:blipFill>
          <a:blip r:embed="rId2" cstate="print"/>
          <a:srcRect l="13077" t="8435" r="14387" b="6120"/>
          <a:stretch>
            <a:fillRect/>
          </a:stretch>
        </p:blipFill>
        <p:spPr>
          <a:xfrm>
            <a:off x="4862641" y="2231756"/>
            <a:ext cx="4121215" cy="3751379"/>
          </a:xfrm>
          <a:prstGeom prst="rect">
            <a:avLst/>
          </a:prstGeom>
        </p:spPr>
      </p:pic>
      <p:sp>
        <p:nvSpPr>
          <p:cNvPr id="5" name="TextBox 4"/>
          <p:cNvSpPr txBox="1"/>
          <p:nvPr/>
        </p:nvSpPr>
        <p:spPr>
          <a:xfrm>
            <a:off x="4874218" y="6059170"/>
            <a:ext cx="4077768" cy="369332"/>
          </a:xfrm>
          <a:prstGeom prst="rect">
            <a:avLst/>
          </a:prstGeom>
          <a:noFill/>
        </p:spPr>
        <p:txBody>
          <a:bodyPr wrap="square" rtlCol="0">
            <a:spAutoFit/>
          </a:bodyPr>
          <a:lstStyle/>
          <a:p>
            <a:r>
              <a:rPr lang="en-US" b="1" dirty="0" smtClean="0"/>
              <a:t>LET-1 Field of View</a:t>
            </a:r>
            <a:endParaRPr lang="en-US" b="1"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8234</TotalTime>
  <Words>1170</Words>
  <Application>Microsoft Office PowerPoint</Application>
  <PresentationFormat>On-screen Show (4:3)</PresentationFormat>
  <Paragraphs>134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Mid Phase B Status - ISIS - DRAFT 1</vt:lpstr>
      <vt:lpstr>EPI-Hi Calibration</vt:lpstr>
      <vt:lpstr>Outline</vt:lpstr>
      <vt:lpstr>Introduction</vt:lpstr>
      <vt:lpstr>Species and Energy Ranges</vt:lpstr>
      <vt:lpstr>Calibration Plan</vt:lpstr>
      <vt:lpstr>Calibrating Detector Energy Thresholds</vt:lpstr>
      <vt:lpstr>Measuring Gains/Offsets of PHASICS</vt:lpstr>
      <vt:lpstr>Monte Carlo Simulations</vt:lpstr>
      <vt:lpstr>Calibrating LET/HET Fields of View</vt:lpstr>
      <vt:lpstr>Facilities – Accelerator Calibration Data</vt:lpstr>
      <vt:lpstr>Facilities – Accelerator Calibrations</vt:lpstr>
      <vt:lpstr> Electron Calibrations</vt:lpstr>
      <vt:lpstr>Calibration Test Flow (1/2)</vt:lpstr>
      <vt:lpstr>Calibration Test Flow (2/2)</vt:lpstr>
      <vt:lpstr>In-Flight Electronics Calibration</vt:lpstr>
      <vt:lpstr>In-Flight Calibration</vt:lpstr>
      <vt:lpstr>In-Flight Calibration</vt:lpstr>
      <vt:lpstr>In-flight Energy Spectra</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wmills</cp:lastModifiedBy>
  <cp:revision>144</cp:revision>
  <cp:lastPrinted>2013-10-22T23:11:06Z</cp:lastPrinted>
  <dcterms:created xsi:type="dcterms:W3CDTF">2013-10-21T16:41:39Z</dcterms:created>
  <dcterms:modified xsi:type="dcterms:W3CDTF">2013-10-29T22:43:48Z</dcterms:modified>
</cp:coreProperties>
</file>