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413" r:id="rId2"/>
    <p:sldId id="415" r:id="rId3"/>
    <p:sldId id="416" r:id="rId4"/>
    <p:sldId id="417" r:id="rId5"/>
    <p:sldId id="419" r:id="rId6"/>
    <p:sldId id="420" r:id="rId7"/>
    <p:sldId id="421" r:id="rId8"/>
    <p:sldId id="422" r:id="rId9"/>
    <p:sldId id="423" r:id="rId10"/>
    <p:sldId id="424" r:id="rId11"/>
    <p:sldId id="425" r:id="rId12"/>
    <p:sldId id="427" r:id="rId13"/>
    <p:sldId id="428" r:id="rId14"/>
    <p:sldId id="429" r:id="rId15"/>
    <p:sldId id="430" r:id="rId16"/>
    <p:sldId id="431" r:id="rId17"/>
    <p:sldId id="432" r:id="rId18"/>
    <p:sldId id="433" r:id="rId19"/>
    <p:sldId id="418" r:id="rId20"/>
  </p:sldIdLst>
  <p:sldSz cx="9144000" cy="6858000" type="screen4x3"/>
  <p:notesSz cx="6934200" cy="9220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BA8F754F-D314-A544-B58E-3A9AFD86BEAA}">
          <p14:sldIdLst>
            <p14:sldId id="413"/>
            <p14:sldId id="415"/>
            <p14:sldId id="416"/>
            <p14:sldId id="417"/>
            <p14:sldId id="419"/>
            <p14:sldId id="420"/>
            <p14:sldId id="421"/>
            <p14:sldId id="422"/>
            <p14:sldId id="423"/>
            <p14:sldId id="424"/>
            <p14:sldId id="425"/>
            <p14:sldId id="427"/>
            <p14:sldId id="428"/>
            <p14:sldId id="429"/>
            <p14:sldId id="430"/>
            <p14:sldId id="431"/>
            <p14:sldId id="432"/>
            <p14:sldId id="41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181E48"/>
    <a:srgbClr val="1C1050"/>
    <a:srgbClr val="0000FF"/>
    <a:srgbClr val="FFDC6D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81540" autoAdjust="0"/>
  </p:normalViewPr>
  <p:slideViewPr>
    <p:cSldViewPr snapToGrid="0">
      <p:cViewPr varScale="1">
        <p:scale>
          <a:sx n="98" d="100"/>
          <a:sy n="98" d="100"/>
        </p:scale>
        <p:origin x="-43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183" y="0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57301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183" y="8757301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>
            <a:lvl1pPr algn="l" defTabSz="92291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8018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>
            <a:lvl1pPr algn="r" defTabSz="92291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5" y="4379911"/>
            <a:ext cx="5546731" cy="414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45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b" anchorCtr="0" compatLnSpc="1">
            <a:prstTxWarp prst="textNoShape">
              <a:avLst/>
            </a:prstTxWarp>
          </a:bodyPr>
          <a:lstStyle>
            <a:lvl1pPr algn="l" defTabSz="92291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8018" y="8758245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b" anchorCtr="0" compatLnSpc="1">
            <a:prstTxWarp prst="textNoShape">
              <a:avLst/>
            </a:prstTxWarp>
          </a:bodyPr>
          <a:lstStyle>
            <a:lvl1pPr algn="r" defTabSz="922912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7536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9950" indent="-288442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3769" indent="-23075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5276" indent="-23075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76784" indent="-23075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38291" indent="-23075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99798" indent="-23075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61306" indent="-23075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22814" indent="-23075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4C5DDD7-2D84-DE4F-9950-C3ABFE20D2BF}" type="slidenum">
              <a:rPr lang="en-US" sz="1200" b="0">
                <a:latin typeface="Times New Roman" charset="0"/>
              </a:rPr>
              <a:pPr/>
              <a:t>14</a:t>
            </a:fld>
            <a:endParaRPr lang="en-US" sz="1200" b="0" dirty="0">
              <a:latin typeface="Times New Roman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63638" y="690563"/>
            <a:ext cx="4610100" cy="3457575"/>
          </a:xfrm>
          <a:solidFill>
            <a:srgbClr val="FFFFFF"/>
          </a:solidFill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420" y="4379595"/>
            <a:ext cx="5547360" cy="414909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87308" tIns="43655" rIns="87308" bIns="43655"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9950" indent="-288442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3769" indent="-23075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5276" indent="-23075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76784" indent="-23075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38291" indent="-23075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99798" indent="-23075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61306" indent="-23075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22814" indent="-23075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EFA5D80-C191-7840-893B-CD3D97A29A05}" type="slidenum">
              <a:rPr lang="en-US" sz="1200" b="0">
                <a:latin typeface="Times New Roman" charset="0"/>
              </a:rPr>
              <a:pPr/>
              <a:t>17</a:t>
            </a:fld>
            <a:endParaRPr lang="en-US" sz="1200" b="0" dirty="0">
              <a:latin typeface="Times New Roman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63638" y="690563"/>
            <a:ext cx="4610100" cy="3457575"/>
          </a:xfrm>
          <a:solidFill>
            <a:srgbClr val="FFFFFF"/>
          </a:solidFill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420" y="4379595"/>
            <a:ext cx="5547360" cy="414909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87308" tIns="43655" rIns="87308" bIns="43655"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9950" indent="-288442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3769" indent="-23075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5276" indent="-23075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76784" indent="-23075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38291" indent="-23075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99798" indent="-23075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61306" indent="-23075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22814" indent="-23075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9E55D7-EBF3-1147-99B4-73277BAE3767}" type="slidenum">
              <a:rPr lang="en-US" sz="1200" b="0">
                <a:latin typeface="Times New Roman" charset="0"/>
              </a:rPr>
              <a:pPr/>
              <a:t>3</a:t>
            </a:fld>
            <a:endParaRPr lang="en-US" sz="1200" b="0" dirty="0">
              <a:latin typeface="Times New Roman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63638" y="690563"/>
            <a:ext cx="4610100" cy="3457575"/>
          </a:xfrm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420" y="4379595"/>
            <a:ext cx="5547360" cy="414909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87308" tIns="43655" rIns="87308" bIns="43655"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9950" indent="-288442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3769" indent="-23075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5276" indent="-23075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76784" indent="-23075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38291" indent="-23075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99798" indent="-23075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61306" indent="-23075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22814" indent="-23075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3C3202B-7EE3-9546-ABE0-F61672C9BF24}" type="slidenum">
              <a:rPr lang="en-US" sz="1200" b="0">
                <a:latin typeface="Times New Roman" charset="0"/>
              </a:rPr>
              <a:pPr/>
              <a:t>4</a:t>
            </a:fld>
            <a:endParaRPr lang="en-US" sz="1200" b="0" dirty="0">
              <a:latin typeface="Times New Roman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63638" y="690563"/>
            <a:ext cx="4610100" cy="3457575"/>
          </a:xfrm>
          <a:solidFill>
            <a:srgbClr val="FFFFFF"/>
          </a:solidFill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420" y="4379595"/>
            <a:ext cx="5547360" cy="414909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87308" tIns="43655" rIns="87308" bIns="43655"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9950" indent="-288442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3769" indent="-23075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5276" indent="-23075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76784" indent="-23075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38291" indent="-23075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99798" indent="-23075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61306" indent="-23075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22814" indent="-23075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B3A236D-C57F-C34B-B8CC-7C090D8DB22D}" type="slidenum">
              <a:rPr lang="en-US" sz="1200" b="0">
                <a:latin typeface="Times New Roman" charset="0"/>
              </a:rPr>
              <a:pPr/>
              <a:t>7</a:t>
            </a:fld>
            <a:endParaRPr lang="en-US" sz="1200" b="0" dirty="0">
              <a:latin typeface="Times New Roman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63638" y="690563"/>
            <a:ext cx="4610100" cy="3457575"/>
          </a:xfrm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420" y="4379595"/>
            <a:ext cx="5547360" cy="414909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87308" tIns="43655" rIns="87308" bIns="43655"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9950" indent="-288442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3769" indent="-23075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5276" indent="-23075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76784" indent="-23075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38291" indent="-23075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99798" indent="-23075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61306" indent="-23075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22814" indent="-23075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41D9085-9476-204A-B9D7-27F39013E5EB}" type="slidenum">
              <a:rPr lang="en-US" sz="1200" b="0">
                <a:latin typeface="Times New Roman" charset="0"/>
              </a:rPr>
              <a:pPr/>
              <a:t>8</a:t>
            </a:fld>
            <a:endParaRPr lang="en-US" sz="1200" b="0" dirty="0">
              <a:latin typeface="Times New Roman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63638" y="690563"/>
            <a:ext cx="4610100" cy="3457575"/>
          </a:xfrm>
          <a:solidFill>
            <a:srgbClr val="FFFFFF"/>
          </a:solidFill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420" y="4379595"/>
            <a:ext cx="5547360" cy="414909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87308" tIns="43655" rIns="87308" bIns="43655"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9950" indent="-288442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3769" indent="-23075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5276" indent="-23075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76784" indent="-23075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38291" indent="-23075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99798" indent="-23075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61306" indent="-23075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22814" indent="-23075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80BA049-A203-F64F-90F5-9494371E6234}" type="slidenum">
              <a:rPr lang="en-US" sz="1200" b="0">
                <a:latin typeface="Times New Roman" charset="0"/>
              </a:rPr>
              <a:pPr/>
              <a:t>9</a:t>
            </a:fld>
            <a:endParaRPr lang="en-US" sz="1200" b="0" dirty="0">
              <a:latin typeface="Times New Roman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63638" y="690563"/>
            <a:ext cx="4610100" cy="3457575"/>
          </a:xfrm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420" y="4379595"/>
            <a:ext cx="5547360" cy="414909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87308" tIns="43655" rIns="87308" bIns="43655"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9950" indent="-288442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3769" indent="-23075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5276" indent="-23075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76784" indent="-23075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38291" indent="-23075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99798" indent="-23075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61306" indent="-23075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22814" indent="-23075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1229232-E718-4147-ABDF-2E1AF82A21CB}" type="slidenum">
              <a:rPr lang="en-US" sz="1200" b="0">
                <a:latin typeface="Times New Roman" charset="0"/>
              </a:rPr>
              <a:pPr/>
              <a:t>10</a:t>
            </a:fld>
            <a:endParaRPr lang="en-US" sz="1200" b="0" dirty="0">
              <a:latin typeface="Times New Roman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63638" y="690563"/>
            <a:ext cx="4610100" cy="3457575"/>
          </a:xfrm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420" y="4379595"/>
            <a:ext cx="5547360" cy="414909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87308" tIns="43655" rIns="87308" bIns="43655"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9950" indent="-288442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3769" indent="-23075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5276" indent="-23075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76784" indent="-23075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38291" indent="-23075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99798" indent="-23075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61306" indent="-23075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22814" indent="-23075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337C57E-EF89-4843-8272-1B1688A2DA77}" type="slidenum">
              <a:rPr lang="en-US" sz="1200" b="0">
                <a:latin typeface="Times New Roman" charset="0"/>
              </a:rPr>
              <a:pPr/>
              <a:t>12</a:t>
            </a:fld>
            <a:endParaRPr lang="en-US" sz="1200" b="0" dirty="0">
              <a:latin typeface="Times New Roman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63638" y="690563"/>
            <a:ext cx="4610100" cy="3457575"/>
          </a:xfrm>
          <a:solidFill>
            <a:srgbClr val="FFFFFF"/>
          </a:solidFill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420" y="4379595"/>
            <a:ext cx="5547360" cy="414909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87308" tIns="43655" rIns="87308" bIns="43655"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9950" indent="-288442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3769" indent="-23075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5276" indent="-23075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76784" indent="-23075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38291" indent="-23075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99798" indent="-23075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61306" indent="-23075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22814" indent="-23075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6E11BA3-E8A9-AB4E-8B52-CCB0B68A2DAE}" type="slidenum">
              <a:rPr lang="en-US" sz="1200" b="0">
                <a:latin typeface="Times New Roman" charset="0"/>
              </a:rPr>
              <a:pPr/>
              <a:t>13</a:t>
            </a:fld>
            <a:endParaRPr lang="en-US" sz="1200" b="0" dirty="0">
              <a:latin typeface="Times New Roman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63638" y="690563"/>
            <a:ext cx="4610100" cy="3457575"/>
          </a:xfrm>
          <a:solidFill>
            <a:srgbClr val="FFFFFF"/>
          </a:solidFill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420" y="4379595"/>
            <a:ext cx="5547360" cy="414909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87308" tIns="43655" rIns="87308" bIns="43655"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2" name="Picture 11" descr="ISISlogo-002-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31084" y="2572290"/>
            <a:ext cx="2159048" cy="416052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E50DF-9C8C-C647-9080-DA950187E228}" type="datetime1">
              <a:rPr lang="en-US"/>
              <a:pPr>
                <a:defRPr/>
              </a:pPr>
              <a:t>10/29/2013</a:t>
            </a:fld>
            <a:endParaRPr lang="en-US" dirty="0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83946-9A99-A545-90D8-E864C03E66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380343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7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pic>
        <p:nvPicPr>
          <p:cNvPr id="13" name="Picture 12" descr="ISISlogo-002-C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23052" y="7684"/>
            <a:ext cx="564674" cy="108813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9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7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25 – </a:t>
            </a:r>
            <a:r>
              <a:rPr lang="en-US" sz="1000" baseline="0" dirty="0" smtClean="0"/>
              <a:t> EPI-Lo Calibration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  <p:sldLayoutId id="2147483673" r:id="rId5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111111.doc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EPI-Lo Calibration</a:t>
            </a:r>
            <a:endParaRPr lang="en-US" dirty="0"/>
          </a:p>
        </p:txBody>
      </p:sp>
      <p:sp>
        <p:nvSpPr>
          <p:cNvPr id="7" name="Subtitle 3"/>
          <p:cNvSpPr txBox="1">
            <a:spLocks/>
          </p:cNvSpPr>
          <p:nvPr/>
        </p:nvSpPr>
        <p:spPr bwMode="black">
          <a:xfrm>
            <a:off x="2700380" y="5016923"/>
            <a:ext cx="6063578" cy="108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 Mitchell</a:t>
            </a:r>
          </a:p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EPI-Lo Scientist (JHU/APL)</a:t>
            </a: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2461846" y="6011863"/>
            <a:ext cx="668215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just"/>
            <a:r>
              <a:rPr kumimoji="1" lang="en-US" sz="900" b="1" i="1" dirty="0">
                <a:solidFill>
                  <a:schemeClr val="bg1"/>
                </a:solidFill>
              </a:rPr>
              <a:t>This document contains technical data that may be controlled by the International Traffic in Arms Regulations (22 CFR 120-130) and may not be provided, disclosed or transferred in any manner to any person, whether in the U.S. or abroad, who is not 1) a citizen of the United States, 2) a lawful permanent resident of the United States, or 3) a protected individual as defined by 8 USC 1324b(a)(3), without the written permission of the United States Department of State.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planned to have four calibration sessions at the accelerator at the Goddard Space Flight Center. Each session starts with a one-day setup, check, and pump:</a:t>
            </a:r>
          </a:p>
          <a:p>
            <a:r>
              <a:rPr lang="en-US" dirty="0" smtClean="0"/>
              <a:t> Session 1:  Exploratory run to characterize EPI-Lo</a:t>
            </a:r>
          </a:p>
          <a:p>
            <a:r>
              <a:rPr lang="en-US" dirty="0" smtClean="0"/>
              <a:t> Session 2:  Use H beam to scan both angles to complete characterization of the transfer function</a:t>
            </a:r>
          </a:p>
          <a:p>
            <a:r>
              <a:rPr lang="en-US" dirty="0" smtClean="0"/>
              <a:t> Session 3:  Characterize sensor response with  e-beam from ~100 keV to 1 MeV</a:t>
            </a:r>
          </a:p>
          <a:p>
            <a:r>
              <a:rPr lang="en-US" dirty="0" smtClean="0"/>
              <a:t> Session 4:  Use heavy ions (He, O, and Ar) to characterize the instrument response</a:t>
            </a:r>
          </a:p>
          <a:p>
            <a:pPr lvl="1"/>
            <a:endParaRPr lang="en-US" dirty="0"/>
          </a:p>
        </p:txBody>
      </p:sp>
      <p:sp>
        <p:nvSpPr>
          <p:cNvPr id="3174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Tests at GSFC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71445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 descr="MatrixPrettyLinearContour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9113" y="1035050"/>
            <a:ext cx="4962525" cy="542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3879" y="185100"/>
            <a:ext cx="8460121" cy="675511"/>
          </a:xfrm>
        </p:spPr>
        <p:txBody>
          <a:bodyPr/>
          <a:lstStyle/>
          <a:p>
            <a:r>
              <a:rPr lang="en-US" dirty="0" smtClean="0"/>
              <a:t>Representative Results from JEDI Cal.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09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Prototype </a:t>
            </a:r>
            <a:r>
              <a:rPr lang="ja-JP" altLang="en-US" smtClean="0"/>
              <a:t>“</a:t>
            </a:r>
            <a:r>
              <a:rPr lang="en-US" dirty="0" smtClean="0"/>
              <a:t>EM</a:t>
            </a:r>
            <a:r>
              <a:rPr lang="ja-JP" altLang="en-US" smtClean="0"/>
              <a:t>”</a:t>
            </a:r>
            <a:r>
              <a:rPr lang="en-US" dirty="0" smtClean="0"/>
              <a:t> Testing</a:t>
            </a:r>
          </a:p>
          <a:p>
            <a:pPr lvl="1"/>
            <a:r>
              <a:rPr lang="en-US" dirty="0" smtClean="0"/>
              <a:t>Validate instrument design and performance</a:t>
            </a:r>
          </a:p>
          <a:p>
            <a:pPr lvl="2"/>
            <a:r>
              <a:rPr lang="en-US" dirty="0" smtClean="0"/>
              <a:t>Energy response</a:t>
            </a:r>
          </a:p>
          <a:p>
            <a:pPr lvl="2"/>
            <a:r>
              <a:rPr lang="en-US" dirty="0" smtClean="0"/>
              <a:t>Instrument efficiency</a:t>
            </a:r>
          </a:p>
          <a:p>
            <a:pPr lvl="2"/>
            <a:r>
              <a:rPr lang="en-US" dirty="0" smtClean="0"/>
              <a:t>Instrument geometry factor</a:t>
            </a:r>
          </a:p>
          <a:p>
            <a:pPr lvl="1"/>
            <a:r>
              <a:rPr lang="en-US" dirty="0" smtClean="0"/>
              <a:t>Establish testing procedures</a:t>
            </a:r>
          </a:p>
          <a:p>
            <a:r>
              <a:rPr lang="en-US" dirty="0" smtClean="0"/>
              <a:t>Flight Model (FM)</a:t>
            </a:r>
          </a:p>
          <a:p>
            <a:pPr lvl="1"/>
            <a:r>
              <a:rPr lang="en-US" dirty="0" smtClean="0"/>
              <a:t>Verify instrument design and performance</a:t>
            </a:r>
          </a:p>
          <a:p>
            <a:pPr lvl="2"/>
            <a:r>
              <a:rPr lang="en-US" dirty="0" smtClean="0"/>
              <a:t>Energy response</a:t>
            </a:r>
          </a:p>
          <a:p>
            <a:pPr lvl="2"/>
            <a:r>
              <a:rPr lang="en-US" dirty="0" smtClean="0"/>
              <a:t>Instrument efficiency</a:t>
            </a:r>
          </a:p>
          <a:p>
            <a:pPr lvl="2"/>
            <a:r>
              <a:rPr lang="en-US" dirty="0" smtClean="0"/>
              <a:t>Instrument geometry factor</a:t>
            </a:r>
            <a:endParaRPr lang="en-US" dirty="0"/>
          </a:p>
        </p:txBody>
      </p:sp>
      <p:sp>
        <p:nvSpPr>
          <p:cNvPr id="3379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Test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26181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FM Unit</a:t>
            </a:r>
          </a:p>
          <a:p>
            <a:pPr lvl="1"/>
            <a:r>
              <a:rPr lang="en-US" dirty="0" smtClean="0"/>
              <a:t>All instrument integration activities will be performed in a Class 5 clean room environment</a:t>
            </a:r>
          </a:p>
          <a:p>
            <a:pPr lvl="1"/>
            <a:r>
              <a:rPr lang="en-US" dirty="0" smtClean="0"/>
              <a:t>Test in bell jar to characterize geometry, energy response, and sensitivity</a:t>
            </a:r>
          </a:p>
          <a:p>
            <a:pPr lvl="1"/>
            <a:r>
              <a:rPr lang="en-US" dirty="0" smtClean="0"/>
              <a:t>Calibrate using particle sources and in Beam Facilities at APL to characterize energy response, sensitivity, dynamic range </a:t>
            </a:r>
          </a:p>
          <a:p>
            <a:pPr lvl="1"/>
            <a:r>
              <a:rPr lang="en-US" dirty="0" smtClean="0"/>
              <a:t>Compare with EM results to cover gaps in energy coverage</a:t>
            </a:r>
          </a:p>
          <a:p>
            <a:r>
              <a:rPr lang="en-US" dirty="0" smtClean="0"/>
              <a:t> Test Philosophy:</a:t>
            </a:r>
          </a:p>
          <a:p>
            <a:pPr lvl="1"/>
            <a:r>
              <a:rPr lang="en-US" dirty="0" smtClean="0"/>
              <a:t>FM will be extensively calibrated, and performance compared with more extended energy range EM calibrations (LBL, GSFC)</a:t>
            </a:r>
          </a:p>
          <a:p>
            <a:pPr lvl="1"/>
            <a:r>
              <a:rPr lang="en-US" dirty="0" smtClean="0"/>
              <a:t>Pre- and post-environmental qualification spot calibration</a:t>
            </a:r>
          </a:p>
          <a:p>
            <a:pPr lvl="1"/>
            <a:r>
              <a:rPr lang="en-US" dirty="0" smtClean="0"/>
              <a:t>In-flight cross calibration between EPI-Lo and EPI-Hi</a:t>
            </a:r>
            <a:endParaRPr lang="en-US" dirty="0"/>
          </a:p>
        </p:txBody>
      </p:sp>
      <p:sp>
        <p:nvSpPr>
          <p:cNvPr id="3584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Approach (Flight Units)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19539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Final calibration for FM slated for three weeks</a:t>
            </a:r>
          </a:p>
          <a:p>
            <a:r>
              <a:rPr lang="en-US" dirty="0" smtClean="0"/>
              <a:t>Major calibration efforts will be performed at APL facility</a:t>
            </a:r>
          </a:p>
          <a:p>
            <a:pPr lvl="1"/>
            <a:r>
              <a:rPr lang="en-US" dirty="0" smtClean="0"/>
              <a:t>Substantial understanding of the instrument performance will be made with the EPI-Lo EM characteristics</a:t>
            </a:r>
            <a:endParaRPr lang="en-US" dirty="0"/>
          </a:p>
        </p:txBody>
      </p:sp>
      <p:sp>
        <p:nvSpPr>
          <p:cNvPr id="3789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Calibration Schedule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75543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Tests at Instrument Level</a:t>
            </a:r>
            <a:endParaRPr lang="en-US" dirty="0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40221" y="6331058"/>
            <a:ext cx="86439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latin typeface="+mn-lt"/>
              </a:rPr>
              <a:t>*Science requires relative/absolute accuracy: 20%/50%.  Ground calibration 20% precision, reduced to 10% in flight.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16977" y="1148374"/>
            <a:ext cx="9053743" cy="5336381"/>
            <a:chOff x="193730" y="1241362"/>
            <a:chExt cx="9053743" cy="5336381"/>
          </a:xfrm>
        </p:grpSpPr>
        <p:graphicFrame>
          <p:nvGraphicFramePr>
            <p:cNvPr id="3993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578165074"/>
                </p:ext>
              </p:extLst>
            </p:nvPr>
          </p:nvGraphicFramePr>
          <p:xfrm>
            <a:off x="193730" y="1241362"/>
            <a:ext cx="9053743" cy="5336381"/>
          </p:xfrm>
          <a:graphic>
            <a:graphicData uri="http://schemas.openxmlformats.org/presentationml/2006/ole">
              <p:oleObj spid="_x0000_s25610" name="Document" r:id="rId3" imgW="8722080" imgH="5247720" progId="">
                <p:embed/>
              </p:oleObj>
            </a:graphicData>
          </a:graphic>
        </p:graphicFrame>
        <p:grpSp>
          <p:nvGrpSpPr>
            <p:cNvPr id="39941" name="Group 8"/>
            <p:cNvGrpSpPr>
              <a:grpSpLocks/>
            </p:cNvGrpSpPr>
            <p:nvPr/>
          </p:nvGrpSpPr>
          <p:grpSpPr bwMode="auto">
            <a:xfrm>
              <a:off x="5161805" y="4684580"/>
              <a:ext cx="854075" cy="228600"/>
              <a:chOff x="3232" y="2802"/>
              <a:chExt cx="538" cy="144"/>
            </a:xfrm>
          </p:grpSpPr>
          <p:sp>
            <p:nvSpPr>
              <p:cNvPr id="3" name="Rectangle 6"/>
              <p:cNvSpPr>
                <a:spLocks noChangeArrowheads="1"/>
              </p:cNvSpPr>
              <p:nvPr/>
            </p:nvSpPr>
            <p:spPr bwMode="auto">
              <a:xfrm>
                <a:off x="3462" y="2833"/>
                <a:ext cx="75" cy="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" name="Text Box 5"/>
              <p:cNvSpPr txBox="1">
                <a:spLocks noChangeArrowheads="1"/>
              </p:cNvSpPr>
              <p:nvPr/>
            </p:nvSpPr>
            <p:spPr bwMode="auto">
              <a:xfrm>
                <a:off x="3232" y="2802"/>
                <a:ext cx="53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900" dirty="0">
                    <a:latin typeface="Times New Roman" charset="0"/>
                  </a:rPr>
                  <a:t>30</a:t>
                </a:r>
              </a:p>
            </p:txBody>
          </p:sp>
        </p:grpSp>
      </p:grp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5388671" y="2898482"/>
            <a:ext cx="101600" cy="114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48853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On-orbit and cruise calibration achieves relative calibration to 10% precision</a:t>
            </a:r>
          </a:p>
          <a:p>
            <a:pPr lvl="1"/>
            <a:r>
              <a:rPr lang="en-US" dirty="0" smtClean="0"/>
              <a:t>Uniformity confirmed by evolution of pitch angle distribution from onset to shock passage.</a:t>
            </a:r>
          </a:p>
          <a:p>
            <a:pPr lvl="1"/>
            <a:r>
              <a:rPr lang="en-US" dirty="0" smtClean="0"/>
              <a:t>Such calibrations cover the entire energy and FOV coverage with linear instrument response (targeted rates, no pulse pileup)</a:t>
            </a:r>
          </a:p>
          <a:p>
            <a:r>
              <a:rPr lang="en-US" dirty="0" smtClean="0"/>
              <a:t>Built-in features to determine on-orbit instrument ion performance</a:t>
            </a:r>
            <a:endParaRPr lang="en-US" dirty="0" smtClean="0">
              <a:sym typeface="Symbol" charset="0"/>
            </a:endParaRPr>
          </a:p>
          <a:p>
            <a:pPr lvl="1"/>
            <a:r>
              <a:rPr lang="en-US" dirty="0" smtClean="0"/>
              <a:t>Measure pulse-height spectrum of secondary electrons from incident protons as function of time-of-flight</a:t>
            </a:r>
          </a:p>
          <a:p>
            <a:pPr lvl="1"/>
            <a:r>
              <a:rPr lang="en-US" dirty="0" smtClean="0"/>
              <a:t>Unit has built-in stimulus to inject known pulse through the front-end electronics</a:t>
            </a:r>
            <a:endParaRPr lang="en-US" dirty="0"/>
          </a:p>
        </p:txBody>
      </p:sp>
      <p:sp>
        <p:nvSpPr>
          <p:cNvPr id="4096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In-Flight Calibration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8434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Calibration plan satisfies all Level IV requirements</a:t>
            </a:r>
          </a:p>
          <a:p>
            <a:r>
              <a:rPr lang="en-US" dirty="0" smtClean="0"/>
              <a:t>Calibration facilities have been identified that meet EPI-Lo needs</a:t>
            </a:r>
          </a:p>
          <a:p>
            <a:r>
              <a:rPr lang="en-US" dirty="0" smtClean="0"/>
              <a:t>APL operates and maintains the key EPI-Lo calibration facility which allows maximum flexibility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301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34476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&amp; Precision</a:t>
            </a:r>
            <a:endParaRPr lang="en-US" dirty="0"/>
          </a:p>
        </p:txBody>
      </p:sp>
      <p:graphicFrame>
        <p:nvGraphicFramePr>
          <p:cNvPr id="48201" name="Group 10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47222556"/>
              </p:ext>
            </p:extLst>
          </p:nvPr>
        </p:nvGraphicFramePr>
        <p:xfrm>
          <a:off x="38854" y="1338928"/>
          <a:ext cx="9074150" cy="4949619"/>
        </p:xfrm>
        <a:graphic>
          <a:graphicData uri="http://schemas.openxmlformats.org/drawingml/2006/table">
            <a:tbl>
              <a:tblPr/>
              <a:tblGrid>
                <a:gridCol w="1615680"/>
                <a:gridCol w="2485177"/>
                <a:gridCol w="2514256"/>
                <a:gridCol w="2459037"/>
              </a:tblGrid>
              <a:tr h="2743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Parameter</a:t>
                      </a: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Required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Goal (Capability)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Comment/Heritage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1E48"/>
                    </a:solidFill>
                  </a:tcPr>
                </a:tc>
              </a:tr>
              <a:tr h="4571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Electron Energies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50 - 500keV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25 - 1000 keV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Electron capability from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JEDI, RBSPICE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6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Ion Energies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 </a:t>
                      </a:r>
                      <a:r>
                        <a:rPr kumimoji="0" lang="fi-FI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keV/nucleon</a:t>
                      </a:r>
                      <a:r>
                        <a:rPr kumimoji="0" lang="fi-F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–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15000 </a:t>
                      </a:r>
                      <a:r>
                        <a:rPr kumimoji="0" lang="fi-FI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keV</a:t>
                      </a:r>
                      <a:r>
                        <a:rPr kumimoji="0" lang="fi-F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Total E</a:t>
                      </a:r>
                      <a:endParaRPr kumimoji="0" lang="fi-F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40 </a:t>
                      </a:r>
                      <a:r>
                        <a:rPr kumimoji="0" lang="fi-FI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keV/nucleon</a:t>
                      </a:r>
                      <a:r>
                        <a:rPr kumimoji="0" lang="fi-F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–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20000 </a:t>
                      </a:r>
                      <a:r>
                        <a:rPr kumimoji="0" lang="fi-FI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keV</a:t>
                      </a:r>
                      <a:r>
                        <a:rPr kumimoji="0" lang="fi-F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Total 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Capability partially based on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RBSPICE capabilities.  Top energy ~250keV/nuc for Fe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1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Energy Resolution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45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% for required energy range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40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% for required energy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range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Telemetry limited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Time sampling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 sec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sec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Telemetry and/or statistics limited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8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Angle resolution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&lt;30° x &lt;30°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Ions, ~15° x 12° to &lt;30° x &lt;30° e-, 45°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Varies with elevation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Pitch Angle (PA)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Coverage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0°-90° or 90°-180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°, some samples in both hemispheres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0°-90° or 90°-180°, some samples in both hemispheres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Time for Full PA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 – 5 sec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 – 5 sec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Telemetry limited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1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Ion Composition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H, He3, He4, C, O, Ne, Mg, Si, Fe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H, He3, He4, C, O, Ne, Mg, Si, Fe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He3/He4 ~50 to 1000 keV/nuc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32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Electron Sensitivity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I=Intensity (1/cm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.sr)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 = 1E1-1E6/cm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-s-sr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Sensor-G: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0.144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(cm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.sr)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Pixel-G: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~0.02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(cm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.sr)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Up to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6E6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1/s counting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j=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Intensity (1/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cm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-s-sr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=Geom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Factor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cm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sr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pixels/sensor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32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Ion Sensitivity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=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1E1-1E6/cm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-s-sr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Sensor-G: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0.16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(cm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.sr)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Pixel-G: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~0.002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(cm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.sr)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Up to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3.5E6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1/s counting 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TOFxE)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80 pixels/sensor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792595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lvl="1" indent="-227013">
              <a:buSzTx/>
              <a:buFont typeface="Wingdings" pitchFamily="2" charset="2"/>
              <a:buChar char="§"/>
            </a:pPr>
            <a:r>
              <a:rPr lang="en-US" dirty="0" smtClean="0"/>
              <a:t>Overview</a:t>
            </a:r>
          </a:p>
          <a:p>
            <a:pPr marL="227013" lvl="1" indent="-227013">
              <a:buSzTx/>
              <a:buFont typeface="Wingdings" pitchFamily="2" charset="2"/>
              <a:buChar char="§"/>
            </a:pPr>
            <a:r>
              <a:rPr lang="en-US" dirty="0" smtClean="0"/>
              <a:t>Species and Energy Ranges</a:t>
            </a:r>
          </a:p>
          <a:p>
            <a:pPr marL="227013" lvl="1" indent="-227013">
              <a:buSzTx/>
              <a:buFont typeface="Wingdings" pitchFamily="2" charset="2"/>
              <a:buChar char="§"/>
            </a:pPr>
            <a:r>
              <a:rPr lang="en-US" dirty="0" smtClean="0"/>
              <a:t>Facilities</a:t>
            </a:r>
          </a:p>
          <a:p>
            <a:pPr marL="227013" lvl="1" indent="-227013">
              <a:buSzTx/>
              <a:buFont typeface="Wingdings" pitchFamily="2" charset="2"/>
              <a:buChar char="§"/>
            </a:pPr>
            <a:r>
              <a:rPr lang="en-US" dirty="0" smtClean="0"/>
              <a:t>Calibration Plan</a:t>
            </a:r>
          </a:p>
          <a:p>
            <a:pPr marL="227013" lvl="1" indent="-227013">
              <a:buSzTx/>
              <a:buFont typeface="Wingdings" pitchFamily="2" charset="2"/>
              <a:buChar char="§"/>
            </a:pPr>
            <a:r>
              <a:rPr lang="en-US" dirty="0" smtClean="0"/>
              <a:t>Test Flow</a:t>
            </a:r>
          </a:p>
          <a:p>
            <a:pPr marL="227013" lvl="1" indent="-227013">
              <a:buSzTx/>
              <a:buFont typeface="Wingdings" pitchFamily="2" charset="2"/>
              <a:buChar char="§"/>
            </a:pPr>
            <a:r>
              <a:rPr lang="en-US" dirty="0" smtClean="0"/>
              <a:t>In-Flight Calibration</a:t>
            </a:r>
          </a:p>
          <a:p>
            <a:pPr marL="227013" lvl="1" indent="-227013">
              <a:buSzTx/>
              <a:buFont typeface="Wingdings" pitchFamily="2" charset="2"/>
              <a:buChar char="§"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EPI-Lo measurements are intended to generate the information needed to derive differential intensities (j[cm</a:t>
            </a:r>
            <a:r>
              <a:rPr lang="en-US" baseline="30000" dirty="0" smtClean="0"/>
              <a:t>2</a:t>
            </a:r>
            <a:r>
              <a:rPr lang="en-US" dirty="0" smtClean="0"/>
              <a:t> -sr-s-keV]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goal of EPI-Lo characterization and calibration efforts is to develop the quantitative procedures for converting the count rates (R [counts s</a:t>
            </a:r>
            <a:r>
              <a:rPr lang="en-US" baseline="30000" dirty="0" smtClean="0"/>
              <a:t>-1</a:t>
            </a:r>
            <a:r>
              <a:rPr lang="en-US" dirty="0" smtClean="0"/>
              <a:t>]) reported by EPI-Lo into estimates of j for the various defined ranges of energies, particle species, and arrival angles</a:t>
            </a:r>
          </a:p>
          <a:p>
            <a:r>
              <a:rPr lang="ja-JP" altLang="en-US" smtClean="0"/>
              <a:t>“</a:t>
            </a:r>
            <a:r>
              <a:rPr lang="en-US" dirty="0" smtClean="0"/>
              <a:t>Calibration</a:t>
            </a:r>
            <a:r>
              <a:rPr lang="ja-JP" altLang="en-US" smtClean="0"/>
              <a:t>”</a:t>
            </a:r>
            <a:r>
              <a:rPr lang="en-US" dirty="0" smtClean="0"/>
              <a:t> for a particle instrument like EPI-Lo means determining the following:</a:t>
            </a:r>
          </a:p>
          <a:p>
            <a:pPr lvl="1"/>
            <a:r>
              <a:rPr lang="en-US" dirty="0" smtClean="0"/>
              <a:t> Transfer function from counts into flux (physical units)</a:t>
            </a:r>
          </a:p>
          <a:p>
            <a:pPr lvl="1"/>
            <a:r>
              <a:rPr lang="en-US" dirty="0" smtClean="0"/>
              <a:t> Characteristic of </a:t>
            </a:r>
            <a:r>
              <a:rPr lang="ja-JP" altLang="en-US" smtClean="0"/>
              <a:t>“</a:t>
            </a:r>
            <a:r>
              <a:rPr lang="en-US" dirty="0" smtClean="0"/>
              <a:t>Rate-in</a:t>
            </a:r>
            <a:r>
              <a:rPr lang="ja-JP" altLang="en-US" smtClean="0"/>
              <a:t>”</a:t>
            </a:r>
            <a:r>
              <a:rPr lang="en-US" dirty="0" smtClean="0"/>
              <a:t> versus </a:t>
            </a:r>
            <a:r>
              <a:rPr lang="ja-JP" altLang="en-US" smtClean="0"/>
              <a:t>“</a:t>
            </a:r>
            <a:r>
              <a:rPr lang="en-US" dirty="0" smtClean="0"/>
              <a:t>Rate-out</a:t>
            </a:r>
            <a:r>
              <a:rPr lang="ja-JP" altLang="en-US" smtClean="0"/>
              <a:t>”</a:t>
            </a:r>
            <a:endParaRPr lang="en-US" dirty="0" smtClean="0"/>
          </a:p>
          <a:p>
            <a:pPr lvl="1"/>
            <a:r>
              <a:rPr lang="en-US" dirty="0" smtClean="0"/>
              <a:t> Response to visible and ultraviolet light</a:t>
            </a:r>
          </a:p>
          <a:p>
            <a:pPr lvl="1"/>
            <a:r>
              <a:rPr lang="en-US" dirty="0" smtClean="0"/>
              <a:t> Response to high energetic particle backgrounds</a:t>
            </a:r>
            <a:endParaRPr lang="en-US" dirty="0"/>
          </a:p>
        </p:txBody>
      </p:sp>
      <p:sp>
        <p:nvSpPr>
          <p:cNvPr id="1741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Calibration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76949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ChangeArrowheads="1"/>
          </p:cNvSpPr>
          <p:nvPr/>
        </p:nvSpPr>
        <p:spPr bwMode="auto">
          <a:xfrm>
            <a:off x="774700" y="4900721"/>
            <a:ext cx="83693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000" dirty="0" smtClean="0">
                <a:latin typeface="Times New Roman" charset="0"/>
              </a:rPr>
              <a:t> </a:t>
            </a:r>
            <a:endParaRPr lang="en-US" sz="2000" dirty="0">
              <a:latin typeface="Times New Roman" charset="0"/>
            </a:endParaRPr>
          </a:p>
          <a:p>
            <a:pPr lvl="2">
              <a:lnSpc>
                <a:spcPct val="90000"/>
              </a:lnSpc>
            </a:pPr>
            <a:endParaRPr lang="en-US" sz="2000" dirty="0">
              <a:latin typeface="Times New Roman" charset="0"/>
            </a:endParaRPr>
          </a:p>
          <a:p>
            <a:pPr lvl="1">
              <a:lnSpc>
                <a:spcPct val="90000"/>
              </a:lnSpc>
            </a:pPr>
            <a:endParaRPr lang="en-US" sz="2000" dirty="0">
              <a:latin typeface="Times New Roman" charset="0"/>
            </a:endParaRPr>
          </a:p>
          <a:p>
            <a:pPr lvl="1">
              <a:lnSpc>
                <a:spcPct val="90000"/>
              </a:lnSpc>
            </a:pPr>
            <a:endParaRPr lang="en-US" sz="2000" dirty="0">
              <a:latin typeface="Times New Roman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Foreground</a:t>
            </a:r>
          </a:p>
          <a:p>
            <a:pPr lvl="1"/>
            <a:r>
              <a:rPr lang="en-US" dirty="0" smtClean="0"/>
              <a:t>Ions and electrons in the energy range of interest to the instrument</a:t>
            </a:r>
          </a:p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Electrons</a:t>
            </a:r>
          </a:p>
          <a:p>
            <a:pPr lvl="1"/>
            <a:r>
              <a:rPr lang="en-US" dirty="0" smtClean="0"/>
              <a:t>Characterize the rates from penetrating radiation</a:t>
            </a:r>
          </a:p>
          <a:p>
            <a:pPr lvl="1"/>
            <a:r>
              <a:rPr lang="en-US" dirty="0" smtClean="0"/>
              <a:t>Characterize response to Solar Wind and/or photoelectron impact</a:t>
            </a:r>
          </a:p>
          <a:p>
            <a:r>
              <a:rPr lang="en-US" dirty="0" smtClean="0"/>
              <a:t>Light</a:t>
            </a:r>
          </a:p>
          <a:p>
            <a:pPr lvl="1"/>
            <a:r>
              <a:rPr lang="en-US" dirty="0" smtClean="0"/>
              <a:t>Characterize rejection of UV background, primarily H-alpha</a:t>
            </a:r>
          </a:p>
          <a:p>
            <a:pPr lvl="1"/>
            <a:r>
              <a:rPr lang="en-US" dirty="0" smtClean="0"/>
              <a:t>Characterize rejection of sunlight and glint</a:t>
            </a:r>
          </a:p>
          <a:p>
            <a:pPr lvl="1"/>
            <a:endParaRPr lang="en-US" dirty="0"/>
          </a:p>
        </p:txBody>
      </p:sp>
      <p:sp>
        <p:nvSpPr>
          <p:cNvPr id="1946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7134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Foreground Electrons</a:t>
            </a:r>
          </a:p>
          <a:p>
            <a:pPr lvl="1"/>
            <a:r>
              <a:rPr lang="en-US" dirty="0" smtClean="0"/>
              <a:t>40 keV to 1000 keV (Needed for understanding backgrounds)</a:t>
            </a:r>
          </a:p>
          <a:p>
            <a:pPr lvl="2"/>
            <a:r>
              <a:rPr lang="en-US" dirty="0" smtClean="0"/>
              <a:t>1 keV to 30 keV		Electron Gun at APL</a:t>
            </a:r>
          </a:p>
          <a:p>
            <a:pPr lvl="2"/>
            <a:r>
              <a:rPr lang="en-US" dirty="0" smtClean="0"/>
              <a:t>30 keV to 100 keV		Radioactive sources at APL </a:t>
            </a:r>
          </a:p>
          <a:p>
            <a:pPr lvl="2"/>
            <a:r>
              <a:rPr lang="en-US" dirty="0" smtClean="0"/>
              <a:t>125 keV to 1.6 MeV	Accelerator at GSFC </a:t>
            </a:r>
          </a:p>
          <a:p>
            <a:endParaRPr lang="en-US" dirty="0" smtClean="0"/>
          </a:p>
          <a:p>
            <a:r>
              <a:rPr lang="en-US" dirty="0" smtClean="0"/>
              <a:t>Foreground Ions (H, He3, He4, O, Fe)</a:t>
            </a:r>
          </a:p>
          <a:p>
            <a:pPr lvl="1"/>
            <a:r>
              <a:rPr lang="en-US" dirty="0" smtClean="0"/>
              <a:t>40 keV to 15000 keV (Level 4 Requirements) </a:t>
            </a:r>
          </a:p>
          <a:p>
            <a:pPr lvl="1"/>
            <a:r>
              <a:rPr lang="en-US" dirty="0" smtClean="0"/>
              <a:t>(Goal: protons to 20 MeV) </a:t>
            </a:r>
          </a:p>
          <a:p>
            <a:pPr lvl="2"/>
            <a:r>
              <a:rPr lang="en-US" dirty="0" smtClean="0"/>
              <a:t>3 keV to 170 keV		Accelerator at APL</a:t>
            </a:r>
          </a:p>
          <a:p>
            <a:pPr lvl="2"/>
            <a:r>
              <a:rPr lang="en-US" dirty="0" smtClean="0"/>
              <a:t>30 keV to 5 MeV		Degraded alpha sources</a:t>
            </a:r>
          </a:p>
          <a:p>
            <a:pPr lvl="2"/>
            <a:r>
              <a:rPr lang="en-US" dirty="0" smtClean="0"/>
              <a:t>125 keV to 1.6 MeV	Accelerator at GSFC</a:t>
            </a:r>
          </a:p>
          <a:p>
            <a:pPr lvl="2"/>
            <a:r>
              <a:rPr lang="en-US" dirty="0" smtClean="0"/>
              <a:t>1 MeV to 20 MeV		Accelerator at LBL</a:t>
            </a:r>
          </a:p>
          <a:p>
            <a:endParaRPr lang="en-US" dirty="0"/>
          </a:p>
        </p:txBody>
      </p:sp>
      <p:sp>
        <p:nvSpPr>
          <p:cNvPr id="23555" name="Title 3"/>
          <p:cNvSpPr>
            <a:spLocks noGrp="1"/>
          </p:cNvSpPr>
          <p:nvPr>
            <p:ph type="title"/>
          </p:nvPr>
        </p:nvSpPr>
        <p:spPr>
          <a:xfrm>
            <a:off x="683879" y="185100"/>
            <a:ext cx="8460121" cy="675511"/>
          </a:xfrm>
        </p:spPr>
        <p:txBody>
          <a:bodyPr/>
          <a:lstStyle/>
          <a:p>
            <a:r>
              <a:rPr lang="en-US" dirty="0" smtClean="0"/>
              <a:t>Foreground Calibration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24584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776" y="1132114"/>
            <a:ext cx="8080052" cy="5238524"/>
          </a:xfrm>
        </p:spPr>
        <p:txBody>
          <a:bodyPr/>
          <a:lstStyle/>
          <a:p>
            <a:r>
              <a:rPr lang="en-US" dirty="0" smtClean="0"/>
              <a:t>The instruments will be tested in flight-like environments</a:t>
            </a:r>
          </a:p>
          <a:p>
            <a:r>
              <a:rPr lang="en-US" dirty="0" smtClean="0"/>
              <a:t>Since the instrument will need to operate in a high background environment, we will characterize response to high energy penetrating radiation, UV light, and low energy plasma (all potential sources of background counts for EPI-Lo)</a:t>
            </a:r>
          </a:p>
          <a:p>
            <a:endParaRPr lang="en-US" dirty="0"/>
          </a:p>
        </p:txBody>
      </p:sp>
      <p:sp>
        <p:nvSpPr>
          <p:cNvPr id="24581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as You Fly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3611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Background Electrons</a:t>
            </a:r>
          </a:p>
          <a:p>
            <a:pPr lvl="1"/>
            <a:r>
              <a:rPr lang="en-US" dirty="0" smtClean="0"/>
              <a:t>2 eV to 10 MeV (from the expected environment)</a:t>
            </a:r>
          </a:p>
          <a:p>
            <a:pPr lvl="2"/>
            <a:r>
              <a:rPr lang="en-US" dirty="0" smtClean="0"/>
              <a:t>1 eV to 100 eV		Hot filament at APL</a:t>
            </a:r>
          </a:p>
          <a:p>
            <a:pPr lvl="2"/>
            <a:r>
              <a:rPr lang="en-US" dirty="0" smtClean="0"/>
              <a:t>1 keV to 50 keV		Electron Gun at APL</a:t>
            </a:r>
          </a:p>
          <a:p>
            <a:pPr lvl="2"/>
            <a:r>
              <a:rPr lang="en-US" dirty="0" smtClean="0"/>
              <a:t>125 keV to 1.6 MeV	Accelerator at GSFC</a:t>
            </a:r>
          </a:p>
          <a:p>
            <a:pPr lvl="2"/>
            <a:r>
              <a:rPr lang="en-US" dirty="0" smtClean="0"/>
              <a:t>1 MeV to 10 MeV		Accelerator at Idaho</a:t>
            </a:r>
          </a:p>
          <a:p>
            <a:r>
              <a:rPr lang="en-US" dirty="0" smtClean="0"/>
              <a:t> Background Ions</a:t>
            </a:r>
          </a:p>
          <a:p>
            <a:pPr lvl="1"/>
            <a:r>
              <a:rPr lang="en-US" dirty="0" smtClean="0"/>
              <a:t>3 keV to 50 MeV (from the expected environment)</a:t>
            </a:r>
          </a:p>
          <a:p>
            <a:pPr lvl="2"/>
            <a:r>
              <a:rPr lang="en-US" dirty="0" smtClean="0"/>
              <a:t>3 keV to 170 keV		Accelerator at APL</a:t>
            </a:r>
          </a:p>
          <a:p>
            <a:pPr lvl="2"/>
            <a:r>
              <a:rPr lang="en-US" dirty="0" smtClean="0"/>
              <a:t>30 keV to 5 MeV		Degraded alpha sources</a:t>
            </a:r>
          </a:p>
          <a:p>
            <a:pPr lvl="2"/>
            <a:r>
              <a:rPr lang="en-US" dirty="0" smtClean="0"/>
              <a:t>125 keV to 1.6 MeV	Accelerator at GSFC</a:t>
            </a:r>
          </a:p>
          <a:p>
            <a:pPr lvl="2"/>
            <a:r>
              <a:rPr lang="en-US" dirty="0" smtClean="0"/>
              <a:t>1 MeV to ~100 MeV	Accelerator at LBL</a:t>
            </a:r>
          </a:p>
          <a:p>
            <a:r>
              <a:rPr lang="en-US" dirty="0" smtClean="0"/>
              <a:t>Photons</a:t>
            </a:r>
          </a:p>
          <a:p>
            <a:pPr lvl="1"/>
            <a:r>
              <a:rPr lang="en-US" dirty="0" smtClean="0"/>
              <a:t>UV and visible lamps at APL</a:t>
            </a:r>
            <a:endParaRPr lang="en-US" dirty="0"/>
          </a:p>
        </p:txBody>
      </p:sp>
      <p:sp>
        <p:nvSpPr>
          <p:cNvPr id="2560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Calibration Requirement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53649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APL particle accelerator is a versatile system capable of producing a broad range of ion species at energies from 20 to 170 keV</a:t>
            </a:r>
          </a:p>
          <a:p>
            <a:r>
              <a:rPr lang="en-US" dirty="0" smtClean="0"/>
              <a:t>The system includes an electron-impact ionization source, extraction gap, Einzel Lens and Wien filter mounted in the insulated terminal structure along with all associated power supplies</a:t>
            </a:r>
          </a:p>
          <a:p>
            <a:r>
              <a:rPr lang="en-US" dirty="0" smtClean="0"/>
              <a:t>The system will produce beams of H, He, O, and noble gas ions with intensities over the range of 100</a:t>
            </a:r>
            <a:r>
              <a:rPr lang="ja-JP" altLang="en-US" smtClean="0"/>
              <a:t>’</a:t>
            </a:r>
            <a:r>
              <a:rPr lang="en-US" dirty="0" smtClean="0"/>
              <a:t>s to 1,000,000 particles/cm</a:t>
            </a:r>
            <a:r>
              <a:rPr lang="en-US" baseline="30000" dirty="0" smtClean="0"/>
              <a:t>2</a:t>
            </a:r>
            <a:r>
              <a:rPr lang="en-US" dirty="0" smtClean="0"/>
              <a:t>/sec at the target position (mm</a:t>
            </a:r>
            <a:r>
              <a:rPr lang="en-US" baseline="30000" dirty="0" smtClean="0"/>
              <a:t>2</a:t>
            </a:r>
            <a:r>
              <a:rPr lang="en-US" dirty="0" smtClean="0"/>
              <a:t> - cm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We also have a variety of radioactive sources as stimulus</a:t>
            </a:r>
            <a:endParaRPr lang="en-US" dirty="0"/>
          </a:p>
        </p:txBody>
      </p:sp>
      <p:sp>
        <p:nvSpPr>
          <p:cNvPr id="2765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JHU/APL Calibration Facility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47100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3" name="Picture 3" descr="P92600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8025" y="3148013"/>
            <a:ext cx="4419600" cy="3314700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112645" name="Picture 5" descr="P92600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338" y="1160463"/>
            <a:ext cx="4030662" cy="3022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711485" y="1053885"/>
            <a:ext cx="4073740" cy="203802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All ions from a gas source </a:t>
            </a:r>
          </a:p>
          <a:p>
            <a:r>
              <a:rPr lang="en-US" dirty="0" smtClean="0"/>
              <a:t>Energy continuously tunable: 3 to 170 kV</a:t>
            </a:r>
          </a:p>
          <a:p>
            <a:r>
              <a:rPr lang="en-US" dirty="0" smtClean="0"/>
              <a:t>Wien filter</a:t>
            </a:r>
          </a:p>
          <a:p>
            <a:r>
              <a:rPr lang="en-US" dirty="0" smtClean="0"/>
              <a:t>Beam intensity between 10 and 10</a:t>
            </a:r>
            <a:r>
              <a:rPr lang="en-US" baseline="30000" dirty="0" smtClean="0"/>
              <a:t>10</a:t>
            </a:r>
            <a:r>
              <a:rPr lang="en-US" dirty="0" smtClean="0"/>
              <a:t> ions/cm</a:t>
            </a:r>
            <a:r>
              <a:rPr lang="en-US" baseline="30000" dirty="0" smtClean="0"/>
              <a:t>2</a:t>
            </a:r>
            <a:r>
              <a:rPr lang="en-US" dirty="0" smtClean="0"/>
              <a:t>/s</a:t>
            </a:r>
          </a:p>
          <a:p>
            <a:r>
              <a:rPr lang="en-US" dirty="0" smtClean="0"/>
              <a:t>Purposed built articulation stage</a:t>
            </a:r>
          </a:p>
        </p:txBody>
      </p:sp>
      <p:sp>
        <p:nvSpPr>
          <p:cNvPr id="2970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JHU/APL Calibration Facility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05395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1528</TotalTime>
  <Words>1209</Words>
  <Application>Microsoft Office PowerPoint</Application>
  <PresentationFormat>On-screen Show (4:3)</PresentationFormat>
  <Paragraphs>189</Paragraphs>
  <Slides>19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Mid Phase B Status - ISIS - DRAFT 1</vt:lpstr>
      <vt:lpstr>Document</vt:lpstr>
      <vt:lpstr>EPI-Lo Calibration</vt:lpstr>
      <vt:lpstr>Outline</vt:lpstr>
      <vt:lpstr>EPI-Lo Calibration</vt:lpstr>
      <vt:lpstr>Calibration Types</vt:lpstr>
      <vt:lpstr>Foreground Calibration Requirements</vt:lpstr>
      <vt:lpstr>Test as You Fly</vt:lpstr>
      <vt:lpstr>Background Calibration Requirement</vt:lpstr>
      <vt:lpstr>The JHU/APL Calibration Facility</vt:lpstr>
      <vt:lpstr>The JHU/APL Calibration Facility</vt:lpstr>
      <vt:lpstr>Beam Tests at GSFC</vt:lpstr>
      <vt:lpstr>Representative Results from JEDI Cal.</vt:lpstr>
      <vt:lpstr>EPI-Lo Test Summary</vt:lpstr>
      <vt:lpstr>Calibration Approach (Flight Units)</vt:lpstr>
      <vt:lpstr>EPI-Lo Calibration Schedule </vt:lpstr>
      <vt:lpstr>Tests at Instrument Level</vt:lpstr>
      <vt:lpstr>In-Flight Calibration</vt:lpstr>
      <vt:lpstr>Summary</vt:lpstr>
      <vt:lpstr>Backup</vt:lpstr>
      <vt:lpstr>Accuracy &amp; Precision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wmills</cp:lastModifiedBy>
  <cp:revision>92</cp:revision>
  <cp:lastPrinted>2012-05-09T16:55:26Z</cp:lastPrinted>
  <dcterms:created xsi:type="dcterms:W3CDTF">2013-01-28T12:52:32Z</dcterms:created>
  <dcterms:modified xsi:type="dcterms:W3CDTF">2013-10-29T22:39:57Z</dcterms:modified>
</cp:coreProperties>
</file>