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413" r:id="rId2"/>
    <p:sldId id="429" r:id="rId3"/>
    <p:sldId id="431" r:id="rId4"/>
    <p:sldId id="433" r:id="rId5"/>
    <p:sldId id="432" r:id="rId6"/>
    <p:sldId id="425" r:id="rId7"/>
    <p:sldId id="426" r:id="rId8"/>
    <p:sldId id="420" r:id="rId9"/>
    <p:sldId id="422" r:id="rId10"/>
    <p:sldId id="430" r:id="rId11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29"/>
            <p14:sldId id="431"/>
            <p14:sldId id="433"/>
            <p14:sldId id="432"/>
            <p14:sldId id="425"/>
            <p14:sldId id="426"/>
            <p14:sldId id="420"/>
            <p14:sldId id="422"/>
            <p14:sldId id="4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96" d="100"/>
          <a:sy n="96" d="100"/>
        </p:scale>
        <p:origin x="-12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8768" y="2572290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E6F0-14D6-41C6-9840-CD7868C8A972}" type="datetime1">
              <a:rPr lang="en-US"/>
              <a:pPr>
                <a:defRPr/>
              </a:pPr>
              <a:t>10/29/2013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381750"/>
            <a:ext cx="3505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RBSPICE CDR August 3 &amp; 4, 2009</a:t>
            </a:r>
          </a:p>
        </p:txBody>
      </p:sp>
    </p:spTree>
    <p:extLst>
      <p:ext uri="{BB962C8B-B14F-4D97-AF65-F5344CB8AC3E}">
        <p14:creationId xmlns="" xmlns:p14="http://schemas.microsoft.com/office/powerpoint/2010/main" val="232830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81800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1430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35814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16BD-C406-438B-B2C4-3FC56A74D889}" type="datetime1">
              <a:rPr lang="en-US"/>
              <a:pPr>
                <a:defRPr/>
              </a:pPr>
              <a:t>10/29/2013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381750"/>
            <a:ext cx="3505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RBSPICE CDR August 3 &amp; 4, 2009</a:t>
            </a:r>
          </a:p>
        </p:txBody>
      </p:sp>
    </p:spTree>
    <p:extLst>
      <p:ext uri="{BB962C8B-B14F-4D97-AF65-F5344CB8AC3E}">
        <p14:creationId xmlns="" xmlns:p14="http://schemas.microsoft.com/office/powerpoint/2010/main" val="420410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3052" y="7684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10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23 – </a:t>
            </a:r>
            <a:r>
              <a:rPr lang="en-US" sz="1000" baseline="0" dirty="0" smtClean="0"/>
              <a:t> Ground Support Equipment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  <p:sldLayoutId id="2147483674" r:id="rId6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Ground Support Equipment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black">
          <a:xfrm>
            <a:off x="2700380" y="5280389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Reid Gurnee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EPI-Lo SE (JHU/APL)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GSE highly leveraged from previous programs</a:t>
            </a:r>
          </a:p>
          <a:p>
            <a:r>
              <a:rPr lang="en-US" dirty="0" smtClean="0"/>
              <a:t>Most EPI-Lo GSE is built and ready for instrument </a:t>
            </a:r>
            <a:r>
              <a:rPr lang="en-US" dirty="0" smtClean="0"/>
              <a:t>testing</a:t>
            </a:r>
            <a:endParaRPr lang="en-US" dirty="0"/>
          </a:p>
          <a:p>
            <a:r>
              <a:rPr lang="en-US" dirty="0" smtClean="0"/>
              <a:t>GSEOS and spacecraft emulator from SPP project reduces risk and advances the </a:t>
            </a:r>
            <a:r>
              <a:rPr lang="en-US" dirty="0" smtClean="0"/>
              <a:t>instrument-development process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4468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 Level GSE</a:t>
            </a:r>
          </a:p>
          <a:p>
            <a:r>
              <a:rPr lang="en-US" dirty="0" smtClean="0"/>
              <a:t>Spacecraft emulators</a:t>
            </a:r>
          </a:p>
          <a:p>
            <a:r>
              <a:rPr lang="en-US" dirty="0" smtClean="0"/>
              <a:t>GSEOS</a:t>
            </a:r>
          </a:p>
          <a:p>
            <a:r>
              <a:rPr lang="en-US" dirty="0" smtClean="0"/>
              <a:t>Safe / Arm plugs</a:t>
            </a:r>
          </a:p>
          <a:p>
            <a:r>
              <a:rPr lang="en-US" dirty="0" smtClean="0"/>
              <a:t>Calibration GSE</a:t>
            </a:r>
          </a:p>
          <a:p>
            <a:r>
              <a:rPr lang="en-US" dirty="0" smtClean="0"/>
              <a:t>Mechanical GSE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1619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Board-Level GSE (EPI-Lo)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229600" cy="50348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Each EPI-Lo lead engineer is responsible for developing their own board-level GSE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 smtClean="0"/>
              <a:t>Power Board</a:t>
            </a:r>
            <a:r>
              <a:rPr lang="en-US" dirty="0" smtClean="0"/>
              <a:t>: Load board, active load, HV load, breakout box, breakout board, I2C stimulus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 smtClean="0"/>
              <a:t>Event Board</a:t>
            </a:r>
            <a:r>
              <a:rPr lang="en-US" dirty="0" smtClean="0"/>
              <a:t>:  energy and TOF preamp boards, test port box, breakout box, I2C slave, commercial pulsers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 smtClean="0"/>
              <a:t>Anode Board</a:t>
            </a:r>
            <a:r>
              <a:rPr lang="en-US" dirty="0" smtClean="0"/>
              <a:t>: Commercial pulsers, scope, HV power supply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US" dirty="0" smtClean="0"/>
              <a:t>All GSE is peer reviewed.  Custom GSE is calibrated as needed.</a:t>
            </a:r>
          </a:p>
        </p:txBody>
      </p:sp>
    </p:spTree>
    <p:extLst>
      <p:ext uri="{BB962C8B-B14F-4D97-AF65-F5344CB8AC3E}">
        <p14:creationId xmlns="" xmlns:p14="http://schemas.microsoft.com/office/powerpoint/2010/main" val="33596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Board-Level GSE (EPI-Hi)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229600" cy="50348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EPI-Hi engineering team develops a board-level GSE for Caltech-designed boards that can be shared between boards based on common subsystems (MISC, I/F to a PC)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Test procedure written for each board, all GSE calibrated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EPI-Hi subcontractors develop their own board-level GSE for LVPS and Bias Supply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EPI-Hi mechanical GSE holds the rigid-flex board stack in binder style, allowing individual boards to “open” like book pages for testing before installation into the flight E-box.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596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4" y="1093369"/>
            <a:ext cx="5138583" cy="5238524"/>
          </a:xfrm>
        </p:spPr>
        <p:txBody>
          <a:bodyPr/>
          <a:lstStyle/>
          <a:p>
            <a:r>
              <a:rPr lang="en-US" sz="2000" dirty="0" smtClean="0"/>
              <a:t>Mini emulator</a:t>
            </a:r>
          </a:p>
          <a:p>
            <a:pPr lvl="1"/>
            <a:r>
              <a:rPr lang="en-US" sz="1800" dirty="0" smtClean="0"/>
              <a:t>Provides </a:t>
            </a:r>
            <a:r>
              <a:rPr lang="en-US" sz="1800" dirty="0"/>
              <a:t>Instrument Data Interfaces only, No Power Interfaces, No Temperature Interfaces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rovides virtual 1PPS </a:t>
            </a:r>
            <a:endParaRPr lang="en-US" sz="1800" dirty="0"/>
          </a:p>
          <a:p>
            <a:pPr lvl="1"/>
            <a:r>
              <a:rPr lang="en-US" sz="1800" dirty="0"/>
              <a:t>GSEOS Interface is fully compliant </a:t>
            </a:r>
          </a:p>
          <a:p>
            <a:pPr lvl="1"/>
            <a:r>
              <a:rPr lang="en-US" sz="1800" dirty="0"/>
              <a:t>Non-flight use </a:t>
            </a:r>
            <a:r>
              <a:rPr lang="en-US" sz="1800" dirty="0" smtClean="0"/>
              <a:t>only</a:t>
            </a:r>
          </a:p>
          <a:p>
            <a:r>
              <a:rPr lang="en-US" sz="2000" dirty="0" smtClean="0"/>
              <a:t>Full emulator</a:t>
            </a:r>
          </a:p>
          <a:p>
            <a:pPr lvl="1"/>
            <a:r>
              <a:rPr lang="en-US" sz="1800" dirty="0" smtClean="0"/>
              <a:t>Provides </a:t>
            </a:r>
            <a:r>
              <a:rPr lang="en-US" sz="1800" dirty="0"/>
              <a:t>Instrument Data, Power and Temperature </a:t>
            </a:r>
            <a:r>
              <a:rPr lang="en-US" sz="1800" dirty="0" smtClean="0"/>
              <a:t>Interfaces (no power supply)</a:t>
            </a:r>
            <a:endParaRPr lang="en-US" sz="1800" dirty="0"/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rovides virtual 1PPS </a:t>
            </a:r>
            <a:endParaRPr lang="en-US" sz="1800" dirty="0"/>
          </a:p>
          <a:p>
            <a:pPr lvl="1"/>
            <a:r>
              <a:rPr lang="en-US" sz="1800" dirty="0"/>
              <a:t>Designed for use with </a:t>
            </a:r>
            <a:r>
              <a:rPr lang="en-US" sz="1800" dirty="0" smtClean="0"/>
              <a:t>flight hardware</a:t>
            </a:r>
          </a:p>
          <a:p>
            <a:r>
              <a:rPr lang="en-US" sz="2000" dirty="0" smtClean="0"/>
              <a:t>GSE verification performed by project</a:t>
            </a:r>
          </a:p>
          <a:p>
            <a:r>
              <a:rPr lang="en-US" sz="2000" dirty="0" smtClean="0"/>
              <a:t>Spacecraft Emulator Deliveries to ISIS</a:t>
            </a:r>
          </a:p>
          <a:p>
            <a:pPr lvl="1"/>
            <a:r>
              <a:rPr lang="en-US" sz="1800" dirty="0" smtClean="0"/>
              <a:t>Mini: (2 for EPI-Hi; 1 for EPI-Lo)</a:t>
            </a:r>
          </a:p>
          <a:p>
            <a:pPr lvl="2"/>
            <a:r>
              <a:rPr lang="en-US" sz="1400" dirty="0" smtClean="0"/>
              <a:t>SN 3 : ISIS-EPI-HI Delivered on 6/28/13</a:t>
            </a:r>
          </a:p>
          <a:p>
            <a:pPr lvl="2"/>
            <a:r>
              <a:rPr lang="en-US" sz="1400" dirty="0" smtClean="0"/>
              <a:t>SN 7 : ISIS-EPI-HI Delivered on 7/16/13</a:t>
            </a:r>
          </a:p>
          <a:p>
            <a:pPr lvl="2"/>
            <a:r>
              <a:rPr lang="en-US" sz="1400" dirty="0" smtClean="0"/>
              <a:t>SN 10 : ISIS-EPI-Lo Delivered on 7/11/13</a:t>
            </a:r>
          </a:p>
          <a:p>
            <a:pPr lvl="1"/>
            <a:r>
              <a:rPr lang="en-US" sz="1800" dirty="0" smtClean="0"/>
              <a:t>Full: (2 for EPI-Hi; 1 for EPI-Lo)</a:t>
            </a:r>
          </a:p>
          <a:p>
            <a:pPr lvl="2"/>
            <a:r>
              <a:rPr lang="en-US" sz="1400" dirty="0" smtClean="0"/>
              <a:t>April and May 2014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(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Emulator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49" y="1777354"/>
            <a:ext cx="3181349" cy="17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Ottman\SPP\Emulator\RBSP_Photos\DSC01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51" t="17515" r="6868" b="22880"/>
          <a:stretch/>
        </p:blipFill>
        <p:spPr bwMode="auto">
          <a:xfrm>
            <a:off x="5497358" y="4066767"/>
            <a:ext cx="3374440" cy="1766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984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Common GSE software for all instruments</a:t>
            </a:r>
          </a:p>
          <a:p>
            <a:r>
              <a:rPr lang="en-US" sz="2000" dirty="0" smtClean="0"/>
              <a:t>Display </a:t>
            </a:r>
            <a:r>
              <a:rPr lang="en-US" sz="2000" dirty="0"/>
              <a:t>screens and instrument customizations can be used through all development cycles from bench testing, I&amp;T deployment, to flight </a:t>
            </a:r>
            <a:r>
              <a:rPr lang="en-US" sz="2000" dirty="0" smtClean="0"/>
              <a:t>operations</a:t>
            </a:r>
          </a:p>
          <a:p>
            <a:r>
              <a:rPr lang="en-US" sz="2000" dirty="0" smtClean="0"/>
              <a:t>Same platform used for EM, Flight, and Spacecraft operations</a:t>
            </a:r>
          </a:p>
          <a:p>
            <a:pPr lvl="1"/>
            <a:r>
              <a:rPr lang="en-US" sz="2000" dirty="0" smtClean="0"/>
              <a:t>Test scripts can be developed by individual teams, tested on EMs, and then executed at the S/C level</a:t>
            </a:r>
          </a:p>
          <a:p>
            <a:r>
              <a:rPr lang="en-US" sz="2000" dirty="0" smtClean="0"/>
              <a:t>Software verification performed by project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GSEOS</a:t>
            </a:r>
            <a:endParaRPr lang="en-US" dirty="0"/>
          </a:p>
        </p:txBody>
      </p:sp>
      <p:graphicFrame>
        <p:nvGraphicFramePr>
          <p:cNvPr id="4" name="Object 3" descr="Business Areas - Military Space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83021975"/>
              </p:ext>
            </p:extLst>
          </p:nvPr>
        </p:nvGraphicFramePr>
        <p:xfrm>
          <a:off x="4209536" y="3698976"/>
          <a:ext cx="4559100" cy="2613225"/>
        </p:xfrm>
        <a:graphic>
          <a:graphicData uri="http://schemas.openxmlformats.org/presentationml/2006/ole">
            <p:oleObj spid="_x0000_s1037" name="Visio" r:id="rId3" imgW="6441547" imgH="3692210" progId="Visio.Drawing.11">
              <p:embed/>
            </p:oleObj>
          </a:graphicData>
        </a:graphic>
      </p:graphicFrame>
      <p:pic>
        <p:nvPicPr>
          <p:cNvPr id="5" name="Picture 7" descr="PEPSSI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8" y="3698976"/>
            <a:ext cx="3742037" cy="264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8815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 has a HV air-safe plug</a:t>
            </a:r>
          </a:p>
          <a:p>
            <a:pPr lvl="1"/>
            <a:r>
              <a:rPr lang="en-US" dirty="0" smtClean="0"/>
              <a:t>When installed HV is limited to air safe levels (hardware and software limited)</a:t>
            </a:r>
          </a:p>
          <a:p>
            <a:pPr lvl="1"/>
            <a:r>
              <a:rPr lang="en-US" dirty="0" smtClean="0"/>
              <a:t>Plug will be removed for S/C TV testing</a:t>
            </a:r>
          </a:p>
          <a:p>
            <a:pPr lvl="1"/>
            <a:r>
              <a:rPr lang="en-US" dirty="0" smtClean="0"/>
              <a:t>Plug will be permanently removed during final closeout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Instrument covers</a:t>
            </a:r>
          </a:p>
          <a:p>
            <a:pPr lvl="1"/>
            <a:r>
              <a:rPr lang="en-US" dirty="0" smtClean="0"/>
              <a:t>ISIS instruments will have red-tag covers to protect the apertures</a:t>
            </a:r>
          </a:p>
          <a:p>
            <a:pPr lvl="1"/>
            <a:r>
              <a:rPr lang="en-US" dirty="0" smtClean="0"/>
              <a:t>Covers will be temporarily removed for S/C TV testing </a:t>
            </a:r>
          </a:p>
          <a:p>
            <a:pPr lvl="1"/>
            <a:r>
              <a:rPr lang="en-US" dirty="0" smtClean="0"/>
              <a:t>Covers will be permanently removed during final closeout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/ Arm Plugs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3393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84" t="18947" r="12764" b="22915"/>
          <a:stretch/>
        </p:blipFill>
        <p:spPr bwMode="auto">
          <a:xfrm>
            <a:off x="5356178" y="2047373"/>
            <a:ext cx="3613243" cy="2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3879" y="200598"/>
            <a:ext cx="7199939" cy="675511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dirty="0" smtClean="0"/>
              <a:t>Calibration GSE for Instrument Articulation (EPI-Lo)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4876800" cy="531204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200" dirty="0" smtClean="0"/>
              <a:t>Requirements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Use in APL accelerator facility</a:t>
            </a:r>
          </a:p>
          <a:p>
            <a:pPr lvl="2" eaLnBrk="1" hangingPunct="1">
              <a:lnSpc>
                <a:spcPct val="95000"/>
              </a:lnSpc>
            </a:pPr>
            <a:r>
              <a:rPr lang="en-US" sz="1600" dirty="0" smtClean="0"/>
              <a:t>Vacuum compatible (low outgassing)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Cover full FOV for one octant</a:t>
            </a:r>
          </a:p>
          <a:p>
            <a:pPr eaLnBrk="1" hangingPunct="1">
              <a:lnSpc>
                <a:spcPct val="95000"/>
              </a:lnSpc>
            </a:pPr>
            <a:r>
              <a:rPr lang="en-US" sz="2200" dirty="0" smtClean="0"/>
              <a:t>Status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Specified and purchased custom system from Newmark Systems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Received January 2009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Re-furbished in 2012 at Newmark.  Added additional controller and position sensor feedback on all motors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Fully set up in vacuum chamber with all feed-throughs and control software</a:t>
            </a:r>
          </a:p>
          <a:p>
            <a:pPr eaLnBrk="1" hangingPunct="1">
              <a:lnSpc>
                <a:spcPct val="95000"/>
              </a:lnSpc>
            </a:pPr>
            <a:r>
              <a:rPr lang="en-US" sz="2200" dirty="0" smtClean="0"/>
              <a:t>Future Work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Build adaptor plate for EPI-Lo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Test with mass prototype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334000" y="4981074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Articulation stage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543800" y="11430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Instrument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6172200" y="3914274"/>
            <a:ext cx="914400" cy="990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7620000" y="1447800"/>
            <a:ext cx="533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6248400" y="1828800"/>
            <a:ext cx="1676400" cy="14478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16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850900" y="1143000"/>
            <a:ext cx="4016375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idx="1"/>
          </p:nvPr>
        </p:nvSpPr>
        <p:spPr>
          <a:xfrm>
            <a:off x="358775" y="1132114"/>
            <a:ext cx="4546439" cy="5238524"/>
          </a:xfrm>
        </p:spPr>
        <p:txBody>
          <a:bodyPr/>
          <a:lstStyle/>
          <a:p>
            <a:r>
              <a:rPr lang="en-US" dirty="0" smtClean="0"/>
              <a:t>Shipping Container </a:t>
            </a:r>
          </a:p>
          <a:p>
            <a:pPr lvl="1"/>
            <a:r>
              <a:rPr lang="en-US" dirty="0" smtClean="0"/>
              <a:t>Requirements</a:t>
            </a:r>
          </a:p>
          <a:p>
            <a:pPr lvl="2"/>
            <a:r>
              <a:rPr lang="en-US" dirty="0" smtClean="0"/>
              <a:t>N2 purged, humidity controlled and monitored</a:t>
            </a:r>
          </a:p>
          <a:p>
            <a:pPr lvl="2"/>
            <a:r>
              <a:rPr lang="en-US" dirty="0" smtClean="0"/>
              <a:t>Low outgassing</a:t>
            </a:r>
          </a:p>
          <a:p>
            <a:pPr lvl="2"/>
            <a:r>
              <a:rPr lang="en-US" dirty="0" smtClean="0"/>
              <a:t>Shock mounted and monitored</a:t>
            </a:r>
          </a:p>
          <a:p>
            <a:pPr lvl="2"/>
            <a:r>
              <a:rPr lang="en-US" dirty="0" smtClean="0"/>
              <a:t>Hermetically sealed with pressure relief valve</a:t>
            </a:r>
          </a:p>
          <a:p>
            <a:r>
              <a:rPr lang="en-US" dirty="0" smtClean="0"/>
              <a:t>Purge Suitcase</a:t>
            </a:r>
          </a:p>
          <a:p>
            <a:r>
              <a:rPr lang="en-US" dirty="0" smtClean="0"/>
              <a:t>Environmental Test Fixtures</a:t>
            </a:r>
          </a:p>
          <a:p>
            <a:pPr lvl="1"/>
            <a:r>
              <a:rPr lang="en-US" dirty="0" smtClean="0"/>
              <a:t>Thermal Vacuum Fixture</a:t>
            </a:r>
          </a:p>
          <a:p>
            <a:pPr lvl="1"/>
            <a:r>
              <a:rPr lang="en-US" dirty="0" smtClean="0"/>
              <a:t>Vibration Plate Fixture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GSE</a:t>
            </a:r>
          </a:p>
        </p:txBody>
      </p:sp>
      <p:pic>
        <p:nvPicPr>
          <p:cNvPr id="29704" name="Picture 5" descr="Business Areas - Military Spa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253"/>
          <a:stretch>
            <a:fillRect/>
          </a:stretch>
        </p:blipFill>
        <p:spPr bwMode="auto">
          <a:xfrm>
            <a:off x="5095643" y="1463017"/>
            <a:ext cx="3808008" cy="423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51197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1813</TotalTime>
  <Words>656</Words>
  <Application>Microsoft Office PowerPoint</Application>
  <PresentationFormat>On-screen Show (4:3)</PresentationFormat>
  <Paragraphs>90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Mid Phase B Status - ISIS - DRAFT 1</vt:lpstr>
      <vt:lpstr>Visio</vt:lpstr>
      <vt:lpstr>Ground Support Equipment</vt:lpstr>
      <vt:lpstr>Outline</vt:lpstr>
      <vt:lpstr>Board-Level GSE (EPI-Lo)</vt:lpstr>
      <vt:lpstr>Board-Level GSE (EPI-Hi)</vt:lpstr>
      <vt:lpstr>Spacecraft Emulator</vt:lpstr>
      <vt:lpstr>GSEOS</vt:lpstr>
      <vt:lpstr>Safe / Arm Plugs</vt:lpstr>
      <vt:lpstr>Calibration GSE for Instrument Articulation (EPI-Lo)</vt:lpstr>
      <vt:lpstr>Mechanical GSE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107</cp:revision>
  <cp:lastPrinted>2012-05-09T16:55:26Z</cp:lastPrinted>
  <dcterms:created xsi:type="dcterms:W3CDTF">2013-10-24T07:32:43Z</dcterms:created>
  <dcterms:modified xsi:type="dcterms:W3CDTF">2013-10-29T22:28:20Z</dcterms:modified>
</cp:coreProperties>
</file>