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8768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736" y="7684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22 – </a:t>
            </a:r>
            <a:r>
              <a:rPr lang="en-US" sz="1000" baseline="0" dirty="0" smtClean="0"/>
              <a:t> Flight Operations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Flight Operations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32692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Christian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Deputy PI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(GSFC)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commissioning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</a:t>
            </a:r>
            <a:r>
              <a:rPr lang="en-US" dirty="0" smtClean="0">
                <a:solidFill>
                  <a:srgbClr val="000000"/>
                </a:solidFill>
              </a:rPr>
              <a:t>ominal operations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Instrument command loads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Instrument autonomy requirements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Flight operations staffing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Off-nominal operations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4159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EPI-Hi turns on first (EPI-Lo needs two week out-gassing period)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ISIS Statistics Gathering and Threshold Scans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Analysis parameters will be tuned with pre-flight calibrations, but it is likely that some fine-tuning will be required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After initial instrument turn on and checkout it is important that the ISIS instruments gather as much data as possible (especially raw event data)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Threshold scans will be required to determine optimal threshold values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EPI-Lo does not need to be on continuously 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ISIS EPI-Lo and EPI-Hi Table Loads and/or Software Updates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Table updates expected (adjustment of flux box bins) 3 weeks into statistic gathering period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Software updates might be needed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Based on STEREO experience, EPI-HI will require ~10 opportunities (on separate days) to send commands in the first two months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Necessary to obtain/analyze at least a few hours of new data in between command opportunities to test whether the commands worked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Therefore, need to collect data between commanding opportunities</a:t>
            </a:r>
          </a:p>
        </p:txBody>
      </p:sp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Commissioning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01766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EPI</a:t>
            </a:r>
            <a:r>
              <a:rPr lang="en-US" sz="2000" dirty="0"/>
              <a:t>-Hi and EPI-Lo operate the same </a:t>
            </a:r>
            <a:r>
              <a:rPr lang="en-US" sz="2000" dirty="0" smtClean="0"/>
              <a:t>whenever </a:t>
            </a:r>
            <a:r>
              <a:rPr lang="en-US" sz="2000" dirty="0"/>
              <a:t>powered-</a:t>
            </a:r>
            <a:r>
              <a:rPr lang="en-US" sz="2000" dirty="0" smtClean="0"/>
              <a:t>on except </a:t>
            </a:r>
            <a:r>
              <a:rPr lang="en-US" sz="2000" dirty="0"/>
              <a:t>for the volume/content of the data sent to the S/C inside/outside 0.25 </a:t>
            </a:r>
            <a:r>
              <a:rPr lang="en-US" sz="2000" dirty="0" smtClean="0"/>
              <a:t>AU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Spacecraft- Sun Distance R&lt;0.25 AU (Normal Science Mode)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Full nominal power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High data collection </a:t>
            </a:r>
            <a:r>
              <a:rPr lang="en-US" sz="2000" dirty="0" smtClean="0"/>
              <a:t>rate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smtClean="0"/>
              <a:t>Burst </a:t>
            </a:r>
            <a:r>
              <a:rPr lang="en-US" sz="2000" smtClean="0"/>
              <a:t>data </a:t>
            </a:r>
            <a:r>
              <a:rPr lang="en-US" sz="2000" dirty="0" smtClean="0"/>
              <a:t>(EPI-Lo)</a:t>
            </a:r>
          </a:p>
          <a:p>
            <a:r>
              <a:rPr lang="en-US" sz="2000" b="1" dirty="0"/>
              <a:t>Spacecraft- Sun Distance: </a:t>
            </a:r>
            <a:r>
              <a:rPr lang="en-US" sz="2000" b="1" dirty="0" smtClean="0"/>
              <a:t>0.25 AU &lt; R (</a:t>
            </a:r>
            <a:r>
              <a:rPr lang="en-US" sz="2000" b="1" dirty="0"/>
              <a:t>Low-rate Science Mode)</a:t>
            </a:r>
            <a:endParaRPr lang="en-US" sz="2000" dirty="0"/>
          </a:p>
          <a:p>
            <a:pPr lvl="1"/>
            <a:r>
              <a:rPr lang="en-US" sz="2000" dirty="0" smtClean="0"/>
              <a:t>Full </a:t>
            </a:r>
            <a:r>
              <a:rPr lang="en-US" sz="2000" dirty="0"/>
              <a:t>power</a:t>
            </a:r>
            <a:r>
              <a:rPr lang="en-US" sz="2000" dirty="0" smtClean="0"/>
              <a:t> whenever </a:t>
            </a:r>
            <a:r>
              <a:rPr lang="en-US" sz="2000" dirty="0"/>
              <a:t>possible</a:t>
            </a:r>
          </a:p>
          <a:p>
            <a:pPr lvl="1"/>
            <a:r>
              <a:rPr lang="en-US" sz="2000" dirty="0" smtClean="0"/>
              <a:t>Reduced </a:t>
            </a:r>
            <a:r>
              <a:rPr lang="en-US" sz="2000" dirty="0"/>
              <a:t>data collection </a:t>
            </a:r>
            <a:r>
              <a:rPr lang="en-US" sz="2000" dirty="0" smtClean="0"/>
              <a:t>rate (fits within ISIS telemetry allocation)</a:t>
            </a:r>
          </a:p>
          <a:p>
            <a:pPr lvl="1"/>
            <a:r>
              <a:rPr lang="en-US" sz="2000" dirty="0" smtClean="0"/>
              <a:t>Commanding </a:t>
            </a:r>
            <a:r>
              <a:rPr lang="en-US" sz="2000" dirty="0"/>
              <a:t>window should be scheduled late in the series of telemetry passes, although it may not be used every </a:t>
            </a:r>
            <a:r>
              <a:rPr lang="en-US" sz="2000" dirty="0" smtClean="0"/>
              <a:t>orbit</a:t>
            </a:r>
          </a:p>
          <a:p>
            <a:pPr lvl="1"/>
            <a:r>
              <a:rPr lang="en-US" sz="2000" dirty="0" smtClean="0"/>
              <a:t>Minimize </a:t>
            </a:r>
            <a:r>
              <a:rPr lang="en-US" sz="2000" dirty="0"/>
              <a:t>power cycling the HV </a:t>
            </a:r>
            <a:r>
              <a:rPr lang="en-US" sz="2000" dirty="0" smtClean="0"/>
              <a:t>supplies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Operations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4766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42736"/>
            <a:ext cx="7982453" cy="5148831"/>
          </a:xfrm>
        </p:spPr>
        <p:txBody>
          <a:bodyPr/>
          <a:lstStyle/>
          <a:p>
            <a:r>
              <a:rPr lang="en-US" dirty="0" smtClean="0"/>
              <a:t>Commanding </a:t>
            </a:r>
            <a:r>
              <a:rPr lang="en-US" dirty="0"/>
              <a:t>of EPI-Hi and EPI-Lo</a:t>
            </a:r>
          </a:p>
          <a:p>
            <a:pPr lvl="1"/>
            <a:r>
              <a:rPr lang="en-US" sz="1800" dirty="0"/>
              <a:t>“</a:t>
            </a:r>
            <a:r>
              <a:rPr lang="en-US" sz="1800" dirty="0" smtClean="0"/>
              <a:t>Flat-Sat</a:t>
            </a:r>
            <a:r>
              <a:rPr lang="en-US" sz="1800" dirty="0"/>
              <a:t>” at UNH used to test command loads</a:t>
            </a:r>
          </a:p>
          <a:p>
            <a:pPr lvl="2"/>
            <a:r>
              <a:rPr lang="en-US" sz="1400" dirty="0" smtClean="0"/>
              <a:t>Development of Flat-Sat will be Phase D work</a:t>
            </a:r>
          </a:p>
          <a:p>
            <a:pPr lvl="2"/>
            <a:r>
              <a:rPr lang="en-US" sz="1400" dirty="0" smtClean="0"/>
              <a:t>Constraint Checking Modules</a:t>
            </a:r>
            <a:endParaRPr lang="en-US" sz="1400" dirty="0"/>
          </a:p>
          <a:p>
            <a:pPr lvl="1"/>
            <a:r>
              <a:rPr lang="en-US" sz="1800" dirty="0"/>
              <a:t>Standard Commanding performed via GSEOS at UNH SOC</a:t>
            </a:r>
          </a:p>
          <a:p>
            <a:pPr lvl="1"/>
            <a:r>
              <a:rPr lang="en-US" sz="1800" dirty="0"/>
              <a:t>Commissioning and Contingency response, commanding </a:t>
            </a:r>
            <a:r>
              <a:rPr lang="en-US" sz="1800" dirty="0" smtClean="0"/>
              <a:t>may optionally </a:t>
            </a:r>
            <a:r>
              <a:rPr lang="en-US" sz="1800" dirty="0"/>
              <a:t>be done by EPI-Hi and EPI-Lo via </a:t>
            </a:r>
            <a:r>
              <a:rPr lang="en-US" sz="1800" dirty="0" smtClean="0"/>
              <a:t>GSEOS directly through MOC</a:t>
            </a:r>
            <a:endParaRPr lang="en-US" sz="2400" dirty="0" smtClean="0"/>
          </a:p>
          <a:p>
            <a:r>
              <a:rPr lang="en-US" dirty="0" smtClean="0"/>
              <a:t>Planning for instrument operations </a:t>
            </a:r>
          </a:p>
          <a:p>
            <a:pPr lvl="1"/>
            <a:r>
              <a:rPr lang="en-US" sz="2000" dirty="0" smtClean="0"/>
              <a:t>Planning software</a:t>
            </a:r>
          </a:p>
          <a:p>
            <a:pPr lvl="2"/>
            <a:r>
              <a:rPr lang="en-US" dirty="0" smtClean="0"/>
              <a:t>Automated routines and templates for initial planning</a:t>
            </a:r>
          </a:p>
          <a:p>
            <a:pPr lvl="2"/>
            <a:r>
              <a:rPr lang="en-US" dirty="0" smtClean="0"/>
              <a:t>Interactions with ISIS SOC interfaces for finalization of planning</a:t>
            </a:r>
          </a:p>
          <a:p>
            <a:pPr lvl="1"/>
            <a:r>
              <a:rPr lang="en-US" sz="2000" dirty="0" smtClean="0"/>
              <a:t>Develop rough plans three orbits ahead</a:t>
            </a:r>
          </a:p>
          <a:p>
            <a:pPr lvl="2"/>
            <a:r>
              <a:rPr lang="en-US" dirty="0" smtClean="0"/>
              <a:t>Test command load</a:t>
            </a:r>
          </a:p>
          <a:p>
            <a:pPr lvl="1"/>
            <a:r>
              <a:rPr lang="en-US" sz="2000" dirty="0" smtClean="0"/>
              <a:t>Develop definitive plans one orbit ahead</a:t>
            </a:r>
          </a:p>
          <a:p>
            <a:pPr lvl="2"/>
            <a:r>
              <a:rPr lang="en-US" dirty="0" smtClean="0"/>
              <a:t>Final testing</a:t>
            </a:r>
          </a:p>
          <a:p>
            <a:pPr lvl="2"/>
            <a:r>
              <a:rPr lang="en-US" dirty="0" smtClean="0"/>
              <a:t>Upload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Instrument Command Loads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70671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Instrument Autonomy requirements considerably more than in initial SPP proposal and more than EPI-Hi has experienced in previous missions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Main additional requirement is the ability to record the instrument state and return to that state autonomously after instrument power cycling, due to either s/c telemetry time periods or anomalous safing of instrument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will implement operational mode changes via instrument autonomy logic supplemented by a macro capability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Autonomy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70671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FLEXIBLE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variability of telemetry and commanding requires flexible staffing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Priorities (in order)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Analysis of health and safety housekeeping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Analysis of snapshot science data to determine interesting time periods (relayed to other SPP instruments) and science optimization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Full analysis of science data and generation of data products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Flight Operations Staffing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70671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 to avoid them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Small amounts of critical housekeeping will give team a heads-up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Instruments designed to dump diagnostic data when possible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“Deep bench” of scientists and engineers with many years of experience to draw from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will work with the SPP operations team to do what is necessary to prudently diagnose issues and bring instruments back to nominal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Off-nominal Operations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70671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Instrument operation modes designed to reduce complexity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Autonomous instrument operations simplify SPP spacecraft operations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team will develop all of the processes necessary to verify commanding and provide safe and efficient instrument operations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70671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1600</TotalTime>
  <Words>712</Words>
  <Application>Microsoft Office PowerPoint</Application>
  <PresentationFormat>On-screen Show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Flight Operations</vt:lpstr>
      <vt:lpstr>Outline</vt:lpstr>
      <vt:lpstr>Initial Commissioning</vt:lpstr>
      <vt:lpstr>Nominal Operations</vt:lpstr>
      <vt:lpstr>Instrument Command Loads</vt:lpstr>
      <vt:lpstr>Autonomy</vt:lpstr>
      <vt:lpstr>Flight Operations Staffing</vt:lpstr>
      <vt:lpstr>Off-nominal Operations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83</cp:revision>
  <cp:lastPrinted>2012-05-09T16:55:26Z</cp:lastPrinted>
  <dcterms:created xsi:type="dcterms:W3CDTF">2013-10-22T15:50:02Z</dcterms:created>
  <dcterms:modified xsi:type="dcterms:W3CDTF">2013-10-29T17:49:59Z</dcterms:modified>
</cp:coreProperties>
</file>