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413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38" r:id="rId16"/>
    <p:sldId id="428" r:id="rId17"/>
    <p:sldId id="429" r:id="rId18"/>
    <p:sldId id="432" r:id="rId19"/>
    <p:sldId id="433" r:id="rId20"/>
    <p:sldId id="430" r:id="rId21"/>
    <p:sldId id="431" r:id="rId22"/>
    <p:sldId id="436" r:id="rId23"/>
    <p:sldId id="439" r:id="rId24"/>
    <p:sldId id="440" r:id="rId25"/>
    <p:sldId id="437" r:id="rId26"/>
    <p:sldId id="441" r:id="rId27"/>
    <p:sldId id="442" r:id="rId2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81E48"/>
    <a:srgbClr val="FFDC6D"/>
    <a:srgbClr val="0000FF"/>
    <a:srgbClr val="1C1050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>
        <p:scale>
          <a:sx n="78" d="100"/>
          <a:sy n="78" d="100"/>
        </p:scale>
        <p:origin x="-1522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5089" y="2575069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9456" y="9728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20 – </a:t>
            </a:r>
            <a:r>
              <a:rPr lang="en-US" sz="1000" baseline="0" dirty="0" smtClean="0"/>
              <a:t> ISIS Thermal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Thermal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black">
          <a:xfrm>
            <a:off x="2700380" y="5009445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Gregory J. Dirks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Thermal Lead (SwR</a:t>
            </a:r>
            <a:r>
              <a:rPr lang="en-US" sz="2400" i="1" kern="0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Entire Instrument Other than Apertures, Radiators, and Under EPI-Hi Electronics</a:t>
            </a:r>
          </a:p>
          <a:p>
            <a:r>
              <a:rPr lang="en-US" dirty="0" smtClean="0"/>
              <a:t>Specifications/Construction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Each Separate Blanket Grounded with Wire to S/C</a:t>
            </a:r>
          </a:p>
          <a:p>
            <a:pPr lvl="1"/>
            <a:r>
              <a:rPr lang="en-US" dirty="0" smtClean="0"/>
              <a:t>Vented Using Edge Mesh Screens Directed away from Apertures</a:t>
            </a:r>
          </a:p>
          <a:p>
            <a:pPr lvl="1"/>
            <a:r>
              <a:rPr lang="en-US" dirty="0" smtClean="0"/>
              <a:t>Edges and Seams Sealed using GBK Tape</a:t>
            </a:r>
          </a:p>
          <a:p>
            <a:pPr lvl="1"/>
            <a:r>
              <a:rPr lang="en-US" dirty="0" smtClean="0"/>
              <a:t>Blankets Secured using G-10 Buttons and SS Snap Rings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MLI</a:t>
            </a:r>
            <a:endParaRPr lang="en-US" dirty="0"/>
          </a:p>
        </p:txBody>
      </p:sp>
      <p:pic>
        <p:nvPicPr>
          <p:cNvPr id="4" name="Picture 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39" y="2662517"/>
            <a:ext cx="7719429" cy="172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Radiators</a:t>
            </a:r>
          </a:p>
          <a:p>
            <a:pPr lvl="1"/>
            <a:r>
              <a:rPr lang="en-US" dirty="0" smtClean="0"/>
              <a:t>Z-93 Conductive White Coating</a:t>
            </a:r>
          </a:p>
          <a:p>
            <a:r>
              <a:rPr lang="en-US" dirty="0" smtClean="0"/>
              <a:t>MLI</a:t>
            </a:r>
          </a:p>
          <a:p>
            <a:pPr lvl="1"/>
            <a:r>
              <a:rPr lang="en-US" dirty="0" smtClean="0"/>
              <a:t>Germanium Black Kapton (GBK)</a:t>
            </a:r>
          </a:p>
          <a:p>
            <a:r>
              <a:rPr lang="en-US" dirty="0" smtClean="0"/>
              <a:t>Apertures</a:t>
            </a:r>
          </a:p>
          <a:p>
            <a:pPr lvl="1"/>
            <a:r>
              <a:rPr lang="en-US" dirty="0" smtClean="0"/>
              <a:t>EPI-Hi: Metalized Polyimide</a:t>
            </a:r>
          </a:p>
          <a:p>
            <a:pPr lvl="1"/>
            <a:r>
              <a:rPr lang="en-US" dirty="0" smtClean="0"/>
              <a:t>EPI-Lo: Z-93</a:t>
            </a:r>
          </a:p>
          <a:p>
            <a:r>
              <a:rPr lang="en-US" dirty="0" smtClean="0"/>
              <a:t>Thermal Isolators</a:t>
            </a:r>
          </a:p>
          <a:p>
            <a:pPr lvl="1"/>
            <a:r>
              <a:rPr lang="en-US" dirty="0" smtClean="0"/>
              <a:t>G-10 Fiberglass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Finishes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indent="-174625">
              <a:lnSpc>
                <a:spcPct val="85000"/>
              </a:lnSpc>
              <a:spcBef>
                <a:spcPct val="35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EPI-Hi Modeled by Vertex Aerospace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Rommel Zara and Santino Rosanova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EPI-Lo Modeled by APL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Shawn Begley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Bracket Modeled by Vertex Aerospace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ISIS Model Integrated by Vertex Aerospace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All Models Created using Thermal Desktop Software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Pre-PDR Model Delivered to S/C in June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Good Correlation between Instrument and S/C Results</a:t>
            </a:r>
          </a:p>
          <a:p>
            <a:pPr marL="290512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None/>
              <a:defRPr/>
            </a:pPr>
            <a:endParaRPr lang="en-US" dirty="0" smtClean="0"/>
          </a:p>
          <a:p>
            <a:pPr marL="290512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 Operational</a:t>
            </a:r>
          </a:p>
          <a:p>
            <a:pPr lvl="1"/>
            <a:r>
              <a:rPr lang="en-US" dirty="0" smtClean="0"/>
              <a:t>+65 C I/F Temperature</a:t>
            </a:r>
          </a:p>
          <a:p>
            <a:pPr lvl="1"/>
            <a:r>
              <a:rPr lang="en-US" dirty="0" smtClean="0"/>
              <a:t>EOL Power and BOL Optical Properties</a:t>
            </a:r>
          </a:p>
          <a:p>
            <a:pPr lvl="1"/>
            <a:r>
              <a:rPr lang="en-US" dirty="0" smtClean="0"/>
              <a:t>Low MLI e* = 0.03</a:t>
            </a:r>
          </a:p>
          <a:p>
            <a:r>
              <a:rPr lang="en-US" dirty="0" smtClean="0"/>
              <a:t>Cold Operational</a:t>
            </a:r>
          </a:p>
          <a:p>
            <a:pPr lvl="1"/>
            <a:r>
              <a:rPr lang="en-US" dirty="0" smtClean="0"/>
              <a:t>-25 C I/F Temperature</a:t>
            </a:r>
          </a:p>
          <a:p>
            <a:pPr lvl="1"/>
            <a:r>
              <a:rPr lang="en-US" dirty="0" smtClean="0"/>
              <a:t>BOL Power and BOL Optical Properties</a:t>
            </a:r>
          </a:p>
          <a:p>
            <a:pPr lvl="1"/>
            <a:r>
              <a:rPr lang="en-US" dirty="0" smtClean="0"/>
              <a:t>High MLI e* = 0.05</a:t>
            </a:r>
          </a:p>
          <a:p>
            <a:r>
              <a:rPr lang="en-US" dirty="0" smtClean="0"/>
              <a:t>Cold Non-Operational</a:t>
            </a:r>
          </a:p>
          <a:p>
            <a:pPr lvl="1"/>
            <a:r>
              <a:rPr lang="en-US" dirty="0" smtClean="0"/>
              <a:t>-30 I/F Temperature</a:t>
            </a:r>
          </a:p>
          <a:p>
            <a:pPr lvl="1"/>
            <a:r>
              <a:rPr lang="en-US" dirty="0" smtClean="0"/>
              <a:t>BOL Optical Properties and e* = 0.05</a:t>
            </a:r>
          </a:p>
          <a:p>
            <a:r>
              <a:rPr lang="en-US" dirty="0" smtClean="0"/>
              <a:t>Hot Non-Operational</a:t>
            </a:r>
          </a:p>
          <a:p>
            <a:pPr lvl="1"/>
            <a:r>
              <a:rPr lang="en-US" dirty="0" smtClean="0"/>
              <a:t>1.02 AU with +70 I/F Temperature</a:t>
            </a:r>
          </a:p>
          <a:p>
            <a:pPr lvl="1"/>
            <a:r>
              <a:rPr lang="en-US" dirty="0" smtClean="0"/>
              <a:t>EOL Optical Properties and e* = 0.03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Cases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Radiator: Z-93 White Coating</a:t>
            </a:r>
          </a:p>
          <a:p>
            <a:pPr lvl="1"/>
            <a:r>
              <a:rPr lang="en-US" dirty="0" smtClean="0"/>
              <a:t>BOL: a = 0.15, e = 0.91</a:t>
            </a:r>
          </a:p>
          <a:p>
            <a:pPr lvl="1"/>
            <a:r>
              <a:rPr lang="en-US" dirty="0" smtClean="0"/>
              <a:t>EOL: a = 0.45, e = 0.91</a:t>
            </a:r>
          </a:p>
          <a:p>
            <a:r>
              <a:rPr lang="en-US" dirty="0" smtClean="0"/>
              <a:t>MLI Exterior: GBK</a:t>
            </a:r>
          </a:p>
          <a:p>
            <a:pPr lvl="1"/>
            <a:r>
              <a:rPr lang="en-US" dirty="0" smtClean="0"/>
              <a:t>BOL: a = 0.49, e = 0.81</a:t>
            </a:r>
          </a:p>
          <a:p>
            <a:pPr lvl="1"/>
            <a:r>
              <a:rPr lang="en-US" dirty="0" smtClean="0"/>
              <a:t>EOL: a = 0.55, e = 0.78</a:t>
            </a:r>
          </a:p>
          <a:p>
            <a:r>
              <a:rPr lang="en-US" dirty="0" smtClean="0"/>
              <a:t>EPI-Hi Apertures</a:t>
            </a:r>
          </a:p>
          <a:p>
            <a:pPr lvl="1"/>
            <a:r>
              <a:rPr lang="en-US" dirty="0" smtClean="0"/>
              <a:t>HET BOL: a = 0.31, e = 0.46</a:t>
            </a:r>
          </a:p>
          <a:p>
            <a:pPr lvl="1"/>
            <a:r>
              <a:rPr lang="en-US" dirty="0" smtClean="0"/>
              <a:t>LET BOL: a = 0.35, e = 0.35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Properties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Dissipation</a:t>
            </a:r>
            <a:endParaRPr lang="en-US" dirty="0"/>
          </a:p>
        </p:txBody>
      </p:sp>
      <p:pic>
        <p:nvPicPr>
          <p:cNvPr id="1026" name="Picture 2" descr="C:\Users\gdirks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204" y="1885950"/>
            <a:ext cx="5859654" cy="4573216"/>
          </a:xfrm>
          <a:prstGeom prst="rect">
            <a:avLst/>
          </a:prstGeom>
          <a:noFill/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15925" y="1170214"/>
            <a:ext cx="8426450" cy="52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ISIS Power Distribution</a:t>
            </a:r>
          </a:p>
          <a:p>
            <a:pPr marL="684213" lvl="1" indent="-227013" algn="l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 uses CBE, Hot Case uses CBE+Cont.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(1/9)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13" t="13196" r="40849" b="18750"/>
          <a:stretch>
            <a:fillRect/>
          </a:stretch>
        </p:blipFill>
        <p:spPr bwMode="auto">
          <a:xfrm>
            <a:off x="424939" y="2082677"/>
            <a:ext cx="4511018" cy="3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52936" y="2219325"/>
          <a:ext cx="3745149" cy="3600450"/>
        </p:xfrm>
        <a:graphic>
          <a:graphicData uri="http://schemas.openxmlformats.org/drawingml/2006/table">
            <a:tbl>
              <a:tblPr/>
              <a:tblGrid>
                <a:gridCol w="1551907"/>
                <a:gridCol w="589906"/>
                <a:gridCol w="801668"/>
                <a:gridCol w="801668"/>
              </a:tblGrid>
              <a:tr h="563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Component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Limit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Predict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Margin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2933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HET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LET1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LET2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27.3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DPU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28.2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Bias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28.6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LVPS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HET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 1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-15.0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45.0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 2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2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EPI-Hi Hot Operational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 Cold Operational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(2/9)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923" t="12732" r="41481" b="16556"/>
          <a:stretch>
            <a:fillRect/>
          </a:stretch>
        </p:blipFill>
        <p:spPr bwMode="auto">
          <a:xfrm>
            <a:off x="323851" y="1696197"/>
            <a:ext cx="4146580" cy="387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1379" y="1669116"/>
          <a:ext cx="3745509" cy="3138764"/>
        </p:xfrm>
        <a:graphic>
          <a:graphicData uri="http://schemas.openxmlformats.org/drawingml/2006/table">
            <a:tbl>
              <a:tblPr/>
              <a:tblGrid>
                <a:gridCol w="1552056"/>
                <a:gridCol w="589963"/>
                <a:gridCol w="801745"/>
                <a:gridCol w="801745"/>
              </a:tblGrid>
              <a:tr h="48105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Component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Limit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Predict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Margin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2700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HET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LET1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LET2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DPU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Bias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LVPS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HET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 1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 2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21865" y="5284694"/>
          <a:ext cx="4152900" cy="1144905"/>
        </p:xfrm>
        <a:graphic>
          <a:graphicData uri="http://schemas.openxmlformats.org/drawingml/2006/table">
            <a:tbl>
              <a:tblPr/>
              <a:tblGrid>
                <a:gridCol w="2052583"/>
                <a:gridCol w="2100317"/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Heater 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Heater Power(W)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EPI-Hi HET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EPI-Hi LET1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TEL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EPI-Hi LET2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TEL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925" y="1170214"/>
            <a:ext cx="8426450" cy="5238524"/>
          </a:xfrm>
        </p:spPr>
        <p:txBody>
          <a:bodyPr/>
          <a:lstStyle/>
          <a:p>
            <a:r>
              <a:rPr lang="en-US" dirty="0" smtClean="0"/>
              <a:t>EPI-Lo Hot Operational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(3/9)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977" t="12732" r="28229" b="18239"/>
          <a:stretch>
            <a:fillRect/>
          </a:stretch>
        </p:blipFill>
        <p:spPr bwMode="auto">
          <a:xfrm>
            <a:off x="255494" y="1933014"/>
            <a:ext cx="5018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71084" y="1943100"/>
          <a:ext cx="3665912" cy="2221701"/>
        </p:xfrm>
        <a:graphic>
          <a:graphicData uri="http://schemas.openxmlformats.org/drawingml/2006/table">
            <a:tbl>
              <a:tblPr/>
              <a:tblGrid>
                <a:gridCol w="1341001"/>
                <a:gridCol w="758758"/>
                <a:gridCol w="787940"/>
                <a:gridCol w="778213"/>
              </a:tblGrid>
              <a:tr h="563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Component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Limit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Predict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Margin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2933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Detector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Event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27.8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Pwr.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Supply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28.9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26.1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MCP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Anode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Cold Operational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(4/9)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870" t="12732" r="28229" b="18239"/>
          <a:stretch>
            <a:fillRect/>
          </a:stretch>
        </p:blipFill>
        <p:spPr bwMode="auto">
          <a:xfrm>
            <a:off x="396688" y="1842620"/>
            <a:ext cx="45624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19725" y="1943100"/>
          <a:ext cx="3558905" cy="2221701"/>
        </p:xfrm>
        <a:graphic>
          <a:graphicData uri="http://schemas.openxmlformats.org/drawingml/2006/table">
            <a:tbl>
              <a:tblPr/>
              <a:tblGrid>
                <a:gridCol w="1244903"/>
                <a:gridCol w="601251"/>
                <a:gridCol w="775786"/>
                <a:gridCol w="936965"/>
              </a:tblGrid>
              <a:tr h="563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Component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Limit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Predict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Margin 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2933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Detector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Event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-8.4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Pwr.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Supply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-7.0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MCP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-8.8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Anode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Driving Instrument Thermal Requirements</a:t>
            </a:r>
          </a:p>
          <a:p>
            <a:r>
              <a:rPr lang="en-US" dirty="0" smtClean="0"/>
              <a:t>Thermal Design and Implementation</a:t>
            </a:r>
          </a:p>
          <a:p>
            <a:pPr lvl="1"/>
            <a:r>
              <a:rPr lang="en-US" dirty="0" smtClean="0"/>
              <a:t>Thermal Management</a:t>
            </a:r>
          </a:p>
          <a:p>
            <a:pPr lvl="1"/>
            <a:r>
              <a:rPr lang="en-US" dirty="0" smtClean="0"/>
              <a:t>Heaters and Sensors</a:t>
            </a:r>
          </a:p>
          <a:p>
            <a:pPr lvl="1"/>
            <a:r>
              <a:rPr lang="en-US" dirty="0" smtClean="0"/>
              <a:t>MLI Design</a:t>
            </a:r>
          </a:p>
          <a:p>
            <a:pPr lvl="1"/>
            <a:r>
              <a:rPr lang="en-US" dirty="0" smtClean="0"/>
              <a:t>Materials and Finishes</a:t>
            </a:r>
          </a:p>
          <a:p>
            <a:r>
              <a:rPr lang="en-US" dirty="0" smtClean="0"/>
              <a:t>Predicted Performance and Margins</a:t>
            </a:r>
          </a:p>
          <a:p>
            <a:pPr lvl="1"/>
            <a:r>
              <a:rPr lang="en-US" dirty="0" smtClean="0"/>
              <a:t>Thermal Model Details</a:t>
            </a:r>
          </a:p>
          <a:p>
            <a:pPr lvl="1"/>
            <a:r>
              <a:rPr lang="en-US" dirty="0" smtClean="0"/>
              <a:t>Design Cases</a:t>
            </a:r>
          </a:p>
          <a:p>
            <a:pPr lvl="1"/>
            <a:r>
              <a:rPr lang="en-US" dirty="0" smtClean="0"/>
              <a:t>Optical Properties and Power Dissipation</a:t>
            </a:r>
          </a:p>
          <a:p>
            <a:pPr lvl="1"/>
            <a:r>
              <a:rPr lang="en-US" dirty="0" smtClean="0"/>
              <a:t>Predictions and Margins</a:t>
            </a:r>
          </a:p>
          <a:p>
            <a:r>
              <a:rPr lang="en-US" dirty="0" smtClean="0"/>
              <a:t>Plans for Thermal Verification</a:t>
            </a:r>
          </a:p>
          <a:p>
            <a:r>
              <a:rPr lang="en-US" dirty="0" smtClean="0"/>
              <a:t>Summary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7164161"/>
          </a:xfrm>
        </p:spPr>
        <p:txBody>
          <a:bodyPr/>
          <a:lstStyle/>
          <a:p>
            <a:r>
              <a:rPr lang="en-US" dirty="0" smtClean="0"/>
              <a:t>ISIS Heater Sizing</a:t>
            </a:r>
          </a:p>
          <a:p>
            <a:r>
              <a:rPr lang="en-US" dirty="0" smtClean="0"/>
              <a:t>EPI-Lo Operational CBE Power of 4.17 W is Duty Cycled at 75% for a Heater Instantaneous Power of 5.56 W (26 V).</a:t>
            </a:r>
          </a:p>
          <a:p>
            <a:pPr lvl="1"/>
            <a:r>
              <a:rPr lang="en-US" dirty="0" smtClean="0"/>
              <a:t>Temperature Setpoints of -25°C/-22°C (Operational)</a:t>
            </a:r>
          </a:p>
          <a:p>
            <a:pPr lvl="1"/>
            <a:r>
              <a:rPr lang="en-US" dirty="0" smtClean="0"/>
              <a:t>Temperature Setpoints of -40°C/-37°C (Non-Operational)</a:t>
            </a:r>
          </a:p>
          <a:p>
            <a:r>
              <a:rPr lang="en-US" dirty="0" smtClean="0"/>
              <a:t>EPI-Hi Operational CBE Power of 5.81 W is Duty Cycled at 75% for a Heater Instantaneous Power of 7.74 W (26 V).</a:t>
            </a:r>
          </a:p>
          <a:p>
            <a:pPr lvl="1"/>
            <a:r>
              <a:rPr lang="en-US" dirty="0" smtClean="0"/>
              <a:t>HET TEL: 0.3 W</a:t>
            </a:r>
          </a:p>
          <a:p>
            <a:pPr lvl="1"/>
            <a:r>
              <a:rPr lang="en-US" dirty="0" smtClean="0"/>
              <a:t>LET1 TEL: 0.8 W </a:t>
            </a:r>
          </a:p>
          <a:p>
            <a:pPr lvl="1"/>
            <a:r>
              <a:rPr lang="en-US" dirty="0" smtClean="0"/>
              <a:t>LET 2 TEL: 0.5 W</a:t>
            </a:r>
          </a:p>
          <a:p>
            <a:pPr lvl="1"/>
            <a:r>
              <a:rPr lang="en-US" dirty="0" smtClean="0"/>
              <a:t>EBOX: 6.15 W</a:t>
            </a:r>
          </a:p>
          <a:p>
            <a:pPr lvl="1"/>
            <a:r>
              <a:rPr lang="en-US" dirty="0" smtClean="0"/>
              <a:t>Temperature Setpoints of -20°C/-17°C (Operational)</a:t>
            </a:r>
          </a:p>
          <a:p>
            <a:pPr lvl="1"/>
            <a:r>
              <a:rPr lang="en-US" dirty="0" smtClean="0"/>
              <a:t>Temperature Setpoints of -35°C/-32°C (Non-Operational)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(5/9)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1Slid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1885" y="1527957"/>
            <a:ext cx="6815328" cy="49499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Cold Non-Operational Temperatures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(6/9)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39010" y="2160756"/>
          <a:ext cx="2898775" cy="1533522"/>
        </p:xfrm>
        <a:graphic>
          <a:graphicData uri="http://schemas.openxmlformats.org/drawingml/2006/table">
            <a:tbl>
              <a:tblPr/>
              <a:tblGrid>
                <a:gridCol w="902342"/>
                <a:gridCol w="1274559"/>
                <a:gridCol w="721874"/>
              </a:tblGrid>
              <a:tr h="255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Avg.Heater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Power, 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2.30 (2.82 Allocation)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HI Ebox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3.90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(4.38)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HI HET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HI LET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HI LET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2Slid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14" y="1482238"/>
            <a:ext cx="6937248" cy="50413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093202"/>
            <a:ext cx="8426450" cy="5238524"/>
          </a:xfrm>
        </p:spPr>
        <p:txBody>
          <a:bodyPr/>
          <a:lstStyle/>
          <a:p>
            <a:r>
              <a:rPr lang="en-US" dirty="0" smtClean="0"/>
              <a:t>ISIS Warm Up Temperatures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(7/9)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80058" y="2013653"/>
          <a:ext cx="2451100" cy="1143000"/>
        </p:xfrm>
        <a:graphic>
          <a:graphicData uri="http://schemas.openxmlformats.org/drawingml/2006/table">
            <a:tbl>
              <a:tblPr/>
              <a:tblGrid>
                <a:gridCol w="762988"/>
                <a:gridCol w="1077721"/>
                <a:gridCol w="61039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Avg.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Heater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Power, 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HI Ebox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HI HET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HI LET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 HI LET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(8/9)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58775" y="1132114"/>
            <a:ext cx="8426450" cy="5238524"/>
          </a:xfrm>
          <a:prstGeom prst="rect">
            <a:avLst/>
          </a:prstGeom>
        </p:spPr>
        <p:txBody>
          <a:bodyPr/>
          <a:lstStyle/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 Hot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Non-Operational Temperature Plot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607" t="12672" r="17857" b="14714"/>
          <a:stretch>
            <a:fillRect/>
          </a:stretch>
        </p:blipFill>
        <p:spPr bwMode="auto">
          <a:xfrm>
            <a:off x="539750" y="1696538"/>
            <a:ext cx="8108950" cy="471696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(9/9)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58775" y="1132114"/>
            <a:ext cx="8426450" cy="5238524"/>
          </a:xfrm>
          <a:prstGeom prst="rect">
            <a:avLst/>
          </a:prstGeom>
        </p:spPr>
        <p:txBody>
          <a:bodyPr/>
          <a:lstStyle/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 Hot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Non-Operational Temperature Table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618636" y="1658979"/>
          <a:ext cx="6007849" cy="2496700"/>
        </p:xfrm>
        <a:graphic>
          <a:graphicData uri="http://schemas.openxmlformats.org/drawingml/2006/table">
            <a:tbl>
              <a:tblPr/>
              <a:tblGrid>
                <a:gridCol w="2282155"/>
                <a:gridCol w="1595337"/>
                <a:gridCol w="1352144"/>
                <a:gridCol w="778213"/>
              </a:tblGrid>
              <a:tr h="24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Component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Hot Surv Predict, 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Hot Surv Limit, 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Margin, 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24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IS_ISIS_TEL_HET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48.0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IS_ISIS_TEL_LET1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28.2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IS_ISIS_TEL_LET2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IS_ISIS_EPI_HI_BIAS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46.1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IS_ISIS_EPI_HI_DPU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45.9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IS_ISIS_EPI_HI_HET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46.1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IS_ISIS_EPI_HI_LET1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46.1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IS_ISIS_EPI_HI_LET2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45.9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IS_ISIS_EPI_HI_LVPS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45.8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5051" y="4457698"/>
          <a:ext cx="6031149" cy="1758554"/>
        </p:xfrm>
        <a:graphic>
          <a:graphicData uri="http://schemas.openxmlformats.org/drawingml/2006/table">
            <a:tbl>
              <a:tblPr/>
              <a:tblGrid>
                <a:gridCol w="2334639"/>
                <a:gridCol w="1526937"/>
                <a:gridCol w="1368919"/>
                <a:gridCol w="800654"/>
              </a:tblGrid>
              <a:tr h="25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Component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Hot Surv Predict, 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Hot Surv Limit, 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Margin, 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IS_ISIS_EPI_LO_DETECTOR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IS_ISIS_EPI_LO_EVENT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IS_ISIS_EPI_LO_PWR_SUPPLY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IS_ISIS_EPI_LO_MCP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IS_ISIS_EPI_LO_ANODE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IS_ISIS_EPI_LO_DOME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42.7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(1/2)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09626" y="2466975"/>
            <a:ext cx="7572374" cy="3923131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58775" y="1132114"/>
            <a:ext cx="8426450" cy="5238524"/>
          </a:xfrm>
          <a:prstGeom prst="rect">
            <a:avLst/>
          </a:prstGeom>
        </p:spPr>
        <p:txBody>
          <a:bodyPr/>
          <a:lstStyle/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 Thermal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Vacuum Profile</a:t>
            </a:r>
          </a:p>
          <a:p>
            <a:pPr marL="684213" lvl="1" indent="-227013" algn="l">
              <a:lnSpc>
                <a:spcPct val="85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400" kern="0" baseline="0" dirty="0" smtClean="0">
                <a:latin typeface="+mn-lt"/>
              </a:rPr>
              <a:t>Six</a:t>
            </a:r>
            <a:r>
              <a:rPr lang="en-US" sz="2400" kern="0" dirty="0" smtClean="0">
                <a:latin typeface="+mn-lt"/>
              </a:rPr>
              <a:t> Operational Cycles</a:t>
            </a:r>
          </a:p>
          <a:p>
            <a:pPr marL="684213" lvl="1" indent="-227013" algn="l">
              <a:lnSpc>
                <a:spcPct val="85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Survival Cycle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Thermal Balance</a:t>
            </a:r>
          </a:p>
          <a:p>
            <a:pPr lvl="1"/>
            <a:r>
              <a:rPr lang="en-US" dirty="0" smtClean="0"/>
              <a:t>Three Cases: Hot Operational, Cold Operational, and Cold Survival</a:t>
            </a:r>
          </a:p>
          <a:p>
            <a:pPr lvl="1"/>
            <a:r>
              <a:rPr lang="en-US" dirty="0" smtClean="0"/>
              <a:t>Temperature Controlled Baseplate to S/C I/F Temperature Limits</a:t>
            </a:r>
          </a:p>
          <a:p>
            <a:pPr lvl="1"/>
            <a:r>
              <a:rPr lang="en-US" dirty="0" smtClean="0"/>
              <a:t>Radiators with View to LN2 Cooled Chamber Shroud</a:t>
            </a:r>
          </a:p>
          <a:p>
            <a:pPr lvl="1"/>
            <a:r>
              <a:rPr lang="en-US" dirty="0" smtClean="0"/>
              <a:t>Verify Heater Duty Cycle</a:t>
            </a:r>
          </a:p>
          <a:p>
            <a:pPr lvl="1"/>
            <a:r>
              <a:rPr lang="en-US" dirty="0" smtClean="0"/>
              <a:t>Verify Interface Conductances</a:t>
            </a:r>
          </a:p>
          <a:p>
            <a:pPr lvl="1"/>
            <a:r>
              <a:rPr lang="en-US" dirty="0" smtClean="0"/>
              <a:t>Correlate Thermal Model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(2/2)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Requirements (Temperature Limits) are Defined</a:t>
            </a:r>
          </a:p>
          <a:p>
            <a:r>
              <a:rPr lang="en-US" dirty="0" smtClean="0"/>
              <a:t>Thermal Environments and Interfaces are Defined</a:t>
            </a:r>
          </a:p>
          <a:p>
            <a:r>
              <a:rPr lang="en-US" dirty="0" smtClean="0"/>
              <a:t>Resources (Heater Power) have been Iterated and Baselined</a:t>
            </a:r>
          </a:p>
          <a:p>
            <a:r>
              <a:rPr lang="en-US" dirty="0" smtClean="0"/>
              <a:t>The Thermal Design Presented and Analyzed Meets all Requirements in the Specified Environments within the Allocated 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(1/2)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403157"/>
          </a:xfrm>
        </p:spPr>
        <p:txBody>
          <a:bodyPr/>
          <a:lstStyle/>
          <a:p>
            <a:r>
              <a:rPr lang="en-US" dirty="0" smtClean="0"/>
              <a:t>Design Temperature Limits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EPI-Hi                                            EPI-Lo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Margin Guidelines – Includes Test and Model Uncertainty</a:t>
            </a:r>
          </a:p>
          <a:p>
            <a:pPr lvl="1"/>
            <a:r>
              <a:rPr lang="en-US" dirty="0" smtClean="0"/>
              <a:t>Hot Limits 10 C and Cold Limits 5 C (Heater Controlled)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9379" y="1840364"/>
          <a:ext cx="4348264" cy="3724276"/>
        </p:xfrm>
        <a:graphic>
          <a:graphicData uri="http://schemas.openxmlformats.org/drawingml/2006/table">
            <a:tbl>
              <a:tblPr/>
              <a:tblGrid>
                <a:gridCol w="1721795"/>
                <a:gridCol w="807396"/>
                <a:gridCol w="971529"/>
                <a:gridCol w="847544"/>
              </a:tblGrid>
              <a:tr h="7639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Component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Hot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Surv.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(°C)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3028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HET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LET1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LET2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DPU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Bias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LVPS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HET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 1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EPI-Hi LET 2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4894729" y="1844237"/>
          <a:ext cx="3792071" cy="2294054"/>
        </p:xfrm>
        <a:graphic>
          <a:graphicData uri="http://schemas.openxmlformats.org/drawingml/2006/table">
            <a:tbl>
              <a:tblPr/>
              <a:tblGrid>
                <a:gridCol w="1301790"/>
                <a:gridCol w="865762"/>
                <a:gridCol w="894945"/>
                <a:gridCol w="729574"/>
              </a:tblGrid>
              <a:tr h="5896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Component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Hot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(°C)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(°C)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Surv.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(°C)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2948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Detector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Anode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Event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Power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Dome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Temperatures</a:t>
            </a:r>
          </a:p>
          <a:p>
            <a:pPr lvl="1"/>
            <a:r>
              <a:rPr lang="en-US" dirty="0" smtClean="0"/>
              <a:t>Operational:	-25 / +65 C</a:t>
            </a:r>
          </a:p>
          <a:p>
            <a:pPr lvl="1"/>
            <a:r>
              <a:rPr lang="en-US" dirty="0" smtClean="0"/>
              <a:t>Non-Operational:	-30 / +70 C</a:t>
            </a:r>
          </a:p>
          <a:p>
            <a:r>
              <a:rPr lang="en-US" dirty="0" smtClean="0"/>
              <a:t>Heaters</a:t>
            </a:r>
          </a:p>
          <a:p>
            <a:pPr lvl="1"/>
            <a:r>
              <a:rPr lang="en-US" dirty="0" smtClean="0"/>
              <a:t>75% Maximum Duty Cycle</a:t>
            </a:r>
          </a:p>
          <a:p>
            <a:pPr lvl="1"/>
            <a:r>
              <a:rPr lang="en-US" dirty="0" smtClean="0"/>
              <a:t>Resistance Determined at 26 V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(2/2)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7606" t="17632" r="34802" b="18457"/>
          <a:stretch>
            <a:fillRect/>
          </a:stretch>
        </p:blipFill>
        <p:spPr bwMode="auto">
          <a:xfrm>
            <a:off x="4472268" y="2002491"/>
            <a:ext cx="39624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6" y="1132114"/>
            <a:ext cx="4509060" cy="5238524"/>
          </a:xfrm>
        </p:spPr>
        <p:txBody>
          <a:bodyPr/>
          <a:lstStyle/>
          <a:p>
            <a:r>
              <a:rPr lang="en-US" dirty="0" smtClean="0"/>
              <a:t>EPI-Hi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E-box Radiator to Dissipate Internally Generated Heat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Telescopes Conductively Isolated from 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Operational Heaters on Telescopes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on Telescopes and 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MLI on Surfaces Except Apertures, Radiator, and Bottom (S/C Facing)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(1/3)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9365" y="5638800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E-Box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98842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Circuit Boards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85647" y="1703295"/>
            <a:ext cx="15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Telescopes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8965" y="5145742"/>
            <a:ext cx="121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Radiator Surface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015789" y="1900989"/>
            <a:ext cx="328864" cy="1147011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334000" y="1900989"/>
            <a:ext cx="1002632" cy="45720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940968" y="4772526"/>
            <a:ext cx="713874" cy="577516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3"/>
          </p:cNvCxnSpPr>
          <p:nvPr/>
        </p:nvCxnSpPr>
        <p:spPr bwMode="auto">
          <a:xfrm flipV="1">
            <a:off x="5638800" y="4732421"/>
            <a:ext cx="328863" cy="1440669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210926" y="4836695"/>
            <a:ext cx="16042" cy="1002631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165558" y="1892968"/>
            <a:ext cx="1179095" cy="2093495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4222190" cy="5238524"/>
          </a:xfrm>
        </p:spPr>
        <p:txBody>
          <a:bodyPr/>
          <a:lstStyle/>
          <a:p>
            <a:r>
              <a:rPr lang="en-US" dirty="0" smtClean="0"/>
              <a:t>EPI-Lo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Wedge Radiators (8) to Dissipate Internally Generated Heat 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Eight Survival Heaters (One on Each Wedge)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MLI on Surfaces Except Apertures and Radiators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(2/3)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r="5450" b="8818"/>
          <a:stretch>
            <a:fillRect/>
          </a:stretch>
        </p:blipFill>
        <p:spPr bwMode="auto">
          <a:xfrm>
            <a:off x="4394760" y="1152432"/>
            <a:ext cx="4280331" cy="2630674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166" y="3817354"/>
            <a:ext cx="4349563" cy="25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4222190" cy="5238524"/>
          </a:xfrm>
        </p:spPr>
        <p:txBody>
          <a:bodyPr/>
          <a:lstStyle/>
          <a:p>
            <a:r>
              <a:rPr lang="en-US" dirty="0" smtClean="0"/>
              <a:t>ISIS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EPI-Hi and EPI-Lo are Thermally Isolated from the Bracket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Bracket is Thermally Isolated from the S/C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(3/3)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13" y="3018195"/>
            <a:ext cx="4037946" cy="344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06500"/>
            <a:ext cx="3671888" cy="3079750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indent="-174625">
              <a:lnSpc>
                <a:spcPct val="85000"/>
              </a:lnSpc>
              <a:spcBef>
                <a:spcPct val="35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EPI-Hi Heater Operations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One S/C Thermistor on Each Telescope and Two S/C Thermistors on E-box (Primary and Redundant)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Operational Heaters on Telescopes are All on One S/C Service, but Controlled by 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on Telescopes and the E-Box are All on One S/C Service and Controlled by S/C with Sense Location Currently Baselined as the 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Also Used to Warm Instrument to Cold Operational Temperature for Cold Turn On by using Different Set Points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Heaters and Sensors (1/2)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Heater Operations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Two (Primary and Redundant) S/C Thermistors on Dome for Heater Control and One More (To Be Positioned)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All Survival Heaters are on One S/C Service (Separate from EPI-Hi) Controlled by S/C with Sense Location Currently Baselined as One of the Wedges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are Used to Warm Instrument to Cold Operational Temperature for Cold Turn On by Using Different Set Points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are Also Used to Maintain Minimum Cold Operating Temperature During Low Power Operating Conditions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Heaters and Sensors (2/2)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2100</TotalTime>
  <Words>1569</Words>
  <Application>Microsoft Office PowerPoint</Application>
  <PresentationFormat>On-screen Show (4:3)</PresentationFormat>
  <Paragraphs>481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Mid Phase B Status - ISIS - DRAFT 1</vt:lpstr>
      <vt:lpstr>ISIS Thermal</vt:lpstr>
      <vt:lpstr>Outline</vt:lpstr>
      <vt:lpstr>Requirements (1/2)</vt:lpstr>
      <vt:lpstr>Requirements (2/2)</vt:lpstr>
      <vt:lpstr>Design (1/3)</vt:lpstr>
      <vt:lpstr>Design (2/3)</vt:lpstr>
      <vt:lpstr>Design (3/3)</vt:lpstr>
      <vt:lpstr>Heaters and Sensors (1/2)</vt:lpstr>
      <vt:lpstr>Heaters and Sensors (2/2)</vt:lpstr>
      <vt:lpstr>MLI</vt:lpstr>
      <vt:lpstr>Materials and Finishes</vt:lpstr>
      <vt:lpstr>Thermal Model</vt:lpstr>
      <vt:lpstr>Design Cases</vt:lpstr>
      <vt:lpstr>Optical Properties</vt:lpstr>
      <vt:lpstr>Power Dissipation</vt:lpstr>
      <vt:lpstr>Predictions (1/9)</vt:lpstr>
      <vt:lpstr>Predictions (2/9)</vt:lpstr>
      <vt:lpstr>Predictions (3/9)</vt:lpstr>
      <vt:lpstr>Predictions (4/9)</vt:lpstr>
      <vt:lpstr>Predictions (5/9)</vt:lpstr>
      <vt:lpstr>Predictions (6/9)</vt:lpstr>
      <vt:lpstr>Predictions (7/9)</vt:lpstr>
      <vt:lpstr>Predictions (8/9)</vt:lpstr>
      <vt:lpstr>Predictions (9/9)</vt:lpstr>
      <vt:lpstr>Verification (1/2)</vt:lpstr>
      <vt:lpstr>Verification (2/2)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132</cp:revision>
  <cp:lastPrinted>2012-05-09T16:55:26Z</cp:lastPrinted>
  <dcterms:created xsi:type="dcterms:W3CDTF">2013-01-28T12:52:32Z</dcterms:created>
  <dcterms:modified xsi:type="dcterms:W3CDTF">2013-10-29T14:05:16Z</dcterms:modified>
</cp:coreProperties>
</file>