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413" r:id="rId2"/>
    <p:sldId id="415" r:id="rId3"/>
    <p:sldId id="428" r:id="rId4"/>
    <p:sldId id="429" r:id="rId5"/>
    <p:sldId id="430" r:id="rId6"/>
    <p:sldId id="431" r:id="rId7"/>
    <p:sldId id="432" r:id="rId8"/>
    <p:sldId id="433" r:id="rId9"/>
    <p:sldId id="434" r:id="rId10"/>
    <p:sldId id="416" r:id="rId11"/>
    <p:sldId id="417" r:id="rId12"/>
    <p:sldId id="424" r:id="rId13"/>
    <p:sldId id="423" r:id="rId14"/>
    <p:sldId id="421" r:id="rId15"/>
    <p:sldId id="418" r:id="rId16"/>
    <p:sldId id="419" r:id="rId17"/>
    <p:sldId id="435" r:id="rId18"/>
    <p:sldId id="420" r:id="rId19"/>
    <p:sldId id="422" r:id="rId20"/>
    <p:sldId id="425" r:id="rId21"/>
    <p:sldId id="426" r:id="rId22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57" autoAdjust="0"/>
    <p:restoredTop sz="90102" autoAdjust="0"/>
  </p:normalViewPr>
  <p:slideViewPr>
    <p:cSldViewPr snapToGrid="0">
      <p:cViewPr varScale="1">
        <p:scale>
          <a:sx n="102" d="100"/>
          <a:sy n="102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3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A61-1C64-4DFF-8C58-822598C68BC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A61-1C64-4DFF-8C58-822598C68BC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A61-1C64-4DFF-8C58-822598C68BC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A61-1C64-4DFF-8C58-822598C68BC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A61-1C64-4DFF-8C58-822598C68BC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A61-1C64-4DFF-8C58-822598C68BC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A61-1C64-4DFF-8C58-822598C68BC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1084" y="2579973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575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66800"/>
            <a:ext cx="4037013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066800"/>
            <a:ext cx="4038600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0736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9" cstate="screen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19 – </a:t>
            </a:r>
            <a:r>
              <a:rPr lang="en-US" sz="1000" baseline="0" dirty="0" smtClean="0"/>
              <a:t> ISIS Structural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ISIS Structural</a:t>
            </a:r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 bwMode="black">
          <a:xfrm>
            <a:off x="2700380" y="5001425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Nick Alexander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400" i="1" kern="0" dirty="0" smtClean="0">
                <a:solidFill>
                  <a:schemeClr val="bg1"/>
                </a:solidFill>
                <a:latin typeface="+mn-lt"/>
              </a:rPr>
              <a:t>ISIS Mechanical Engineer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(SwRI)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ISIS bracket must hold EPI-Hi and EPI-Lo in position on the SPP deck</a:t>
            </a:r>
          </a:p>
          <a:p>
            <a:r>
              <a:rPr lang="en-US" dirty="0" smtClean="0"/>
              <a:t>ISIS bracket must be capable of independently removing EPI-Hi and EPI-Lo, in either order</a:t>
            </a:r>
          </a:p>
          <a:p>
            <a:r>
              <a:rPr lang="en-US" dirty="0" smtClean="0"/>
              <a:t>ISIS bracket must survive all environments for deck mounted components</a:t>
            </a:r>
          </a:p>
          <a:p>
            <a:pPr lvl="1"/>
            <a:r>
              <a:rPr lang="en-US" dirty="0" smtClean="0"/>
              <a:t>Random vibration</a:t>
            </a:r>
          </a:p>
          <a:p>
            <a:pPr lvl="1"/>
            <a:r>
              <a:rPr lang="en-US" dirty="0" smtClean="0"/>
              <a:t>Sine vibration</a:t>
            </a:r>
          </a:p>
          <a:p>
            <a:pPr lvl="1"/>
            <a:r>
              <a:rPr lang="en-US" dirty="0" smtClean="0"/>
              <a:t>Shock</a:t>
            </a:r>
          </a:p>
          <a:p>
            <a:r>
              <a:rPr lang="en-US" dirty="0" smtClean="0"/>
              <a:t>All ISIS suite testing shall be performed on the bracket, with instruments or instrument analogs as appropriate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200598"/>
            <a:ext cx="7199939" cy="67551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ISIS Bracket</a:t>
            </a:r>
            <a:br>
              <a:rPr lang="en-US" dirty="0" smtClean="0"/>
            </a:br>
            <a:r>
              <a:rPr lang="en-US" dirty="0" smtClean="0"/>
              <a:t>Mechanical Design Requirements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83" t="12000" r="27917" b="21333"/>
          <a:stretch>
            <a:fillRect/>
          </a:stretch>
        </p:blipFill>
        <p:spPr bwMode="auto">
          <a:xfrm>
            <a:off x="3920705" y="1145394"/>
            <a:ext cx="4740216" cy="526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32" t="20646" r="27290" b="30611"/>
          <a:stretch>
            <a:fillRect/>
          </a:stretch>
        </p:blipFill>
        <p:spPr bwMode="auto">
          <a:xfrm rot="20367481">
            <a:off x="386972" y="1516687"/>
            <a:ext cx="3396569" cy="28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Mechanical Design Overview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2475781" y="2363637"/>
            <a:ext cx="759125" cy="7591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924" y="1375906"/>
            <a:ext cx="4134802" cy="472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64" y="1504919"/>
            <a:ext cx="3690936" cy="433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Bracket Design Overview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ISIS bracket can be machined using conventional machining processes</a:t>
            </a:r>
          </a:p>
          <a:p>
            <a:pPr lvl="1"/>
            <a:r>
              <a:rPr lang="en-US" dirty="0" smtClean="0"/>
              <a:t>Monolithic design, will be machined from a single block</a:t>
            </a:r>
          </a:p>
          <a:p>
            <a:pPr lvl="1"/>
            <a:r>
              <a:rPr lang="en-US" dirty="0" smtClean="0"/>
              <a:t>All operations can be performed on conventional machines (i.e. lathe, mill, etc.)</a:t>
            </a:r>
          </a:p>
          <a:p>
            <a:r>
              <a:rPr lang="en-US" dirty="0" smtClean="0"/>
              <a:t>Thermal isolators and mass models will also be fabricated to be used during structural testing</a:t>
            </a:r>
          </a:p>
          <a:p>
            <a:pPr lvl="1"/>
            <a:r>
              <a:rPr lang="en-US" dirty="0" smtClean="0"/>
              <a:t>G10 isolators will be machined to flight-like quality</a:t>
            </a:r>
          </a:p>
          <a:p>
            <a:pPr lvl="1"/>
            <a:r>
              <a:rPr lang="en-US" dirty="0" smtClean="0"/>
              <a:t>Mass models to reflect instrument mass properties with flight-like mounting interfaces</a:t>
            </a:r>
          </a:p>
          <a:p>
            <a:r>
              <a:rPr lang="en-US" dirty="0" smtClean="0"/>
              <a:t>Bracket height increase due to TPS shift can easily be accommodated as needed</a:t>
            </a:r>
          </a:p>
          <a:p>
            <a:pPr lvl="1"/>
            <a:r>
              <a:rPr lang="en-US" dirty="0" smtClean="0"/>
              <a:t>Working with S/C mechanical team; any shift in the TPS only requires translation normal to the deck to remain adjacent to the umbra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Bracket Fabrication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4" y="1132114"/>
            <a:ext cx="5470526" cy="5238524"/>
          </a:xfrm>
        </p:spPr>
        <p:txBody>
          <a:bodyPr/>
          <a:lstStyle/>
          <a:p>
            <a:r>
              <a:rPr lang="en-US" sz="2200" dirty="0" smtClean="0"/>
              <a:t>Model includes bracket, EPI-Hi and EPI-Lo mass models (at max allocation) and thermal isolators</a:t>
            </a:r>
          </a:p>
          <a:p>
            <a:pPr lvl="1"/>
            <a:r>
              <a:rPr lang="en-US" sz="2000" dirty="0" smtClean="0"/>
              <a:t>Bracket: Aluminum 7075-T6 properties</a:t>
            </a:r>
          </a:p>
          <a:p>
            <a:pPr lvl="1"/>
            <a:r>
              <a:rPr lang="en-US" sz="2000" dirty="0" smtClean="0"/>
              <a:t>Mass models: Aluminum 6061-T6 properties</a:t>
            </a:r>
          </a:p>
          <a:p>
            <a:pPr lvl="1"/>
            <a:r>
              <a:rPr lang="en-US" sz="2000" dirty="0" smtClean="0"/>
              <a:t>Thermal isolators: G10 material properties</a:t>
            </a:r>
          </a:p>
          <a:p>
            <a:r>
              <a:rPr lang="en-US" sz="2200" dirty="0" smtClean="0"/>
              <a:t>Mass models represent accurate mass and CG properties</a:t>
            </a:r>
          </a:p>
          <a:p>
            <a:pPr lvl="1"/>
            <a:r>
              <a:rPr lang="en-US" sz="2000" dirty="0" smtClean="0"/>
              <a:t>Test results will be easy to compare to model</a:t>
            </a:r>
          </a:p>
          <a:p>
            <a:pPr lvl="1"/>
            <a:r>
              <a:rPr lang="en-US" sz="2000" dirty="0" smtClean="0"/>
              <a:t>Mass models are stiff enough to not introduce modes</a:t>
            </a:r>
          </a:p>
          <a:p>
            <a:r>
              <a:rPr lang="en-US" sz="2200" dirty="0" smtClean="0"/>
              <a:t>Edge to surface connections for all mounting interfaces</a:t>
            </a:r>
          </a:p>
          <a:p>
            <a:r>
              <a:rPr lang="en-US" sz="2200" dirty="0" smtClean="0"/>
              <a:t>Fixed supports on 10 bracket mounting holes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ISIS Bracket FEM/Boundary Conditions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0938" t="12500" r="15625" b="32250"/>
          <a:stretch>
            <a:fillRect/>
          </a:stretch>
        </p:blipFill>
        <p:spPr bwMode="auto">
          <a:xfrm>
            <a:off x="5981119" y="1273036"/>
            <a:ext cx="2969579" cy="236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41563" t="12750" r="15469" b="32750"/>
          <a:stretch>
            <a:fillRect/>
          </a:stretch>
        </p:blipFill>
        <p:spPr bwMode="auto">
          <a:xfrm>
            <a:off x="6009944" y="3807467"/>
            <a:ext cx="2943225" cy="233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Bracket FEM - Modal 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902" y="1535502"/>
            <a:ext cx="2648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Primary Mode:</a:t>
            </a:r>
          </a:p>
          <a:p>
            <a:pPr algn="l"/>
            <a:r>
              <a:rPr lang="en-US" sz="2000" dirty="0" smtClean="0"/>
              <a:t>     127.51 Hz</a:t>
            </a:r>
          </a:p>
          <a:p>
            <a:pPr algn="l"/>
            <a:r>
              <a:rPr lang="en-US" sz="2000" dirty="0" smtClean="0"/>
              <a:t>      (rocking mode)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Requirement:</a:t>
            </a:r>
          </a:p>
          <a:p>
            <a:pPr algn="l"/>
            <a:r>
              <a:rPr lang="en-US" sz="2000" dirty="0" smtClean="0"/>
              <a:t>     80 Hz minimum</a:t>
            </a:r>
            <a:endParaRPr lang="en-US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8333" t="10667" r="28333" b="31833"/>
          <a:stretch>
            <a:fillRect/>
          </a:stretch>
        </p:blipFill>
        <p:spPr bwMode="auto">
          <a:xfrm>
            <a:off x="2904989" y="1466850"/>
            <a:ext cx="5972311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Bracket FEM - Structural Setup</a:t>
            </a:r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pSp>
        <p:nvGrpSpPr>
          <p:cNvPr id="12" name="Group 10"/>
          <p:cNvGrpSpPr/>
          <p:nvPr/>
        </p:nvGrpSpPr>
        <p:grpSpPr>
          <a:xfrm>
            <a:off x="422275" y="1493520"/>
            <a:ext cx="4322445" cy="3795396"/>
            <a:chOff x="2047875" y="1394301"/>
            <a:chExt cx="5067301" cy="446357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7876" y="1394301"/>
              <a:ext cx="5067300" cy="443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ounded Rectangle 13"/>
            <p:cNvSpPr/>
            <p:nvPr/>
          </p:nvSpPr>
          <p:spPr>
            <a:xfrm>
              <a:off x="2057400" y="1619250"/>
              <a:ext cx="2571750" cy="2105025"/>
            </a:xfrm>
            <a:prstGeom prst="round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047875" y="4143376"/>
              <a:ext cx="2571750" cy="1714500"/>
            </a:xfrm>
            <a:prstGeom prst="round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6160" y="1564639"/>
            <a:ext cx="3976211" cy="291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140960" y="4551680"/>
            <a:ext cx="353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ISIS: NTE Mass=7.74 kg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MAC: for 7.74 kg, Acceleration=28 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19" y="5394960"/>
            <a:ext cx="5445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ISIS: Y-direction is Normal to Panel; 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X &amp; Z-directions are Lateral to Panel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Analysis Employs Qualification Level Loads with Notching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1087120"/>
            <a:ext cx="421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Random Vibration ASD Specifications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Notching performed on the Y Axis in accordance with ETDRD Section 4.4.7.4</a:t>
            </a:r>
          </a:p>
          <a:p>
            <a:pPr lvl="1"/>
            <a:r>
              <a:rPr lang="en-US" dirty="0" smtClean="0"/>
              <a:t>CBE Mass: 7.74 kg</a:t>
            </a:r>
          </a:p>
          <a:p>
            <a:pPr lvl="1"/>
            <a:r>
              <a:rPr lang="en-US" dirty="0" smtClean="0"/>
              <a:t>MAC Acceleration: 28 G</a:t>
            </a:r>
          </a:p>
          <a:p>
            <a:pPr lvl="1"/>
            <a:r>
              <a:rPr lang="en-US" dirty="0" smtClean="0"/>
              <a:t>MAC Limit Load: 1.25</a:t>
            </a:r>
          </a:p>
          <a:p>
            <a:pPr lvl="1"/>
            <a:r>
              <a:rPr lang="en-US" dirty="0" smtClean="0"/>
              <a:t>Notching Limit Load: 2657.5 N (35 G)</a:t>
            </a:r>
          </a:p>
          <a:p>
            <a:pPr lvl="1"/>
            <a:r>
              <a:rPr lang="en-US" dirty="0" smtClean="0"/>
              <a:t>Un-notched Reaction Load: 7498.8 N</a:t>
            </a:r>
          </a:p>
          <a:p>
            <a:pPr lvl="1"/>
            <a:r>
              <a:rPr lang="en-US" dirty="0" smtClean="0"/>
              <a:t>Notch Depth: 7.65dB, Notch Width: 20 Hz, Ramp: +/-15 dB/Oct</a:t>
            </a:r>
          </a:p>
          <a:p>
            <a:pPr lvl="1"/>
            <a:r>
              <a:rPr lang="en-US" dirty="0" smtClean="0"/>
              <a:t>Notched Frequency: 220 Hz</a:t>
            </a:r>
          </a:p>
          <a:p>
            <a:pPr lvl="1"/>
            <a:r>
              <a:rPr lang="en-US" dirty="0" smtClean="0"/>
              <a:t>Resulting Profile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Resulting Reaction Load: 5588.7N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Bracket FEM - Notching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529" t="34740" r="39143" b="24968"/>
          <a:stretch>
            <a:fillRect/>
          </a:stretch>
        </p:blipFill>
        <p:spPr bwMode="auto">
          <a:xfrm>
            <a:off x="5327373" y="4071067"/>
            <a:ext cx="3625796" cy="201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4399" t="15765" r="64925" b="67888"/>
          <a:stretch>
            <a:fillRect/>
          </a:stretch>
        </p:blipFill>
        <p:spPr bwMode="auto">
          <a:xfrm>
            <a:off x="3554233" y="4295175"/>
            <a:ext cx="1327868" cy="148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ISIS Bracket Structural Design Margins</a:t>
            </a:r>
            <a:endParaRPr lang="en-US" sz="3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481" y="1224570"/>
            <a:ext cx="4155440" cy="380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6460" y="5198526"/>
            <a:ext cx="3888740" cy="64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2761" y="1270000"/>
            <a:ext cx="4028439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lvl="0" indent="-227013" algn="l">
              <a:lnSpc>
                <a:spcPct val="85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200" kern="0" dirty="0" smtClean="0">
                <a:latin typeface="+mn-lt"/>
              </a:rPr>
              <a:t>The tabulated factors of safety are applied to the limit loads for quasi-static, random and sine vibration loads.  </a:t>
            </a:r>
          </a:p>
          <a:p>
            <a:pPr marL="227013" lvl="0" indent="-227013" algn="l">
              <a:lnSpc>
                <a:spcPct val="85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200" kern="0" dirty="0" smtClean="0">
                <a:latin typeface="+mn-lt"/>
              </a:rPr>
              <a:t>For random vibration analysis, the 3-sigma RMS response from the finite element analysis is employed to calculate margins.</a:t>
            </a:r>
          </a:p>
          <a:p>
            <a:pPr marL="227013" lvl="0" indent="-227013" algn="l">
              <a:lnSpc>
                <a:spcPct val="85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200" kern="0" dirty="0" smtClean="0">
                <a:latin typeface="+mn-lt"/>
              </a:rPr>
              <a:t>Margins of safety calculated using equation on right:</a:t>
            </a:r>
          </a:p>
          <a:p>
            <a:pPr marL="463550" marR="0" lvl="1" indent="-23495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17" y="4867645"/>
            <a:ext cx="7725747" cy="163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200598"/>
            <a:ext cx="7450830" cy="67551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ISIS Bracket Stress Results (Preliminary)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25490" y="2893696"/>
            <a:ext cx="2204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 smtClean="0"/>
              <a:t>Worst Case Stress</a:t>
            </a:r>
            <a:r>
              <a:rPr lang="en-US" sz="1600" dirty="0" smtClean="0"/>
              <a:t>: </a:t>
            </a:r>
          </a:p>
          <a:p>
            <a:pPr algn="l"/>
            <a:r>
              <a:rPr lang="en-US" sz="1600" dirty="0" smtClean="0"/>
              <a:t>49979 psi; occurs at S/C Interface Bolt in the Y-axis Random Vibration load case</a:t>
            </a:r>
            <a:endParaRPr lang="en-US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28281" t="10750" r="33750" b="32500"/>
          <a:stretch>
            <a:fillRect/>
          </a:stretch>
        </p:blipFill>
        <p:spPr bwMode="auto">
          <a:xfrm>
            <a:off x="1081895" y="1120140"/>
            <a:ext cx="3916825" cy="365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 bwMode="auto">
          <a:xfrm flipH="1">
            <a:off x="3840480" y="3076576"/>
            <a:ext cx="2045972" cy="100964"/>
          </a:xfrm>
          <a:prstGeom prst="straightConnector1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 Structural Analysis*</a:t>
            </a:r>
          </a:p>
          <a:p>
            <a:pPr lvl="1"/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FEM/Boundary Conditions</a:t>
            </a:r>
          </a:p>
          <a:p>
            <a:pPr lvl="1"/>
            <a:r>
              <a:rPr lang="en-US" dirty="0" smtClean="0"/>
              <a:t>Modal Results</a:t>
            </a:r>
          </a:p>
          <a:p>
            <a:pPr lvl="1"/>
            <a:r>
              <a:rPr lang="en-US" dirty="0" smtClean="0"/>
              <a:t>Stress Results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ISIS Bracket Structural Analysis</a:t>
            </a:r>
          </a:p>
          <a:p>
            <a:pPr lvl="1"/>
            <a:r>
              <a:rPr lang="en-US" dirty="0" smtClean="0"/>
              <a:t>Mechanical design/structural requirements</a:t>
            </a:r>
          </a:p>
          <a:p>
            <a:pPr lvl="1"/>
            <a:r>
              <a:rPr lang="en-US" dirty="0" smtClean="0"/>
              <a:t>ISIS overall mechanical configuration</a:t>
            </a:r>
          </a:p>
          <a:p>
            <a:pPr lvl="1"/>
            <a:r>
              <a:rPr lang="en-US" dirty="0" smtClean="0"/>
              <a:t>FEM/Boundary Conditions</a:t>
            </a:r>
          </a:p>
          <a:p>
            <a:pPr lvl="1"/>
            <a:r>
              <a:rPr lang="en-US" dirty="0" smtClean="0"/>
              <a:t>Modal Results</a:t>
            </a:r>
          </a:p>
          <a:p>
            <a:pPr lvl="1"/>
            <a:r>
              <a:rPr lang="en-US" dirty="0" smtClean="0"/>
              <a:t>Stress Results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Structural design margins and plans for strength verification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* EPI-Lo structural analysis shown in EPI-Lo mechanical presentation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ISIS bracket will be tested at SwRI facilities with EPI-Hi and EPI-Lo mass models</a:t>
            </a:r>
          </a:p>
          <a:p>
            <a:pPr lvl="1"/>
            <a:r>
              <a:rPr lang="en-US" dirty="0" smtClean="0"/>
              <a:t>G10 thermal isolators will be included</a:t>
            </a:r>
          </a:p>
          <a:p>
            <a:pPr lvl="1"/>
            <a:r>
              <a:rPr lang="en-US" dirty="0" smtClean="0"/>
              <a:t>Mounted using flight quality mounting hardware</a:t>
            </a:r>
          </a:p>
          <a:p>
            <a:r>
              <a:rPr lang="en-US" dirty="0" smtClean="0"/>
              <a:t>Tests will check natural frequency, random vibe response, sine vibe response</a:t>
            </a:r>
          </a:p>
          <a:p>
            <a:pPr lvl="1"/>
            <a:r>
              <a:rPr lang="en-US" dirty="0" smtClean="0"/>
              <a:t>Natural frequency must be &gt;80 Hz (EDTRD_0095)</a:t>
            </a:r>
          </a:p>
          <a:p>
            <a:pPr lvl="1"/>
            <a:r>
              <a:rPr lang="en-US" dirty="0" smtClean="0"/>
              <a:t>Must survive random vibration loads (EDTRD_0111) per tables in EDTRD 4.4.3</a:t>
            </a:r>
          </a:p>
          <a:p>
            <a:pPr lvl="1"/>
            <a:r>
              <a:rPr lang="en-US" dirty="0" smtClean="0"/>
              <a:t>Must survive sine sweep loads (EDTRD_0114) per sine environment (TBD) given in EDTRD 4.4.4</a:t>
            </a:r>
          </a:p>
          <a:p>
            <a:pPr lvl="1"/>
            <a:r>
              <a:rPr lang="en-US" dirty="0" smtClean="0"/>
              <a:t>Pre &amp; post test low-level sine sweeps used to identify any change in fundamental frequency</a:t>
            </a:r>
          </a:p>
          <a:p>
            <a:r>
              <a:rPr lang="en-US" dirty="0" smtClean="0"/>
              <a:t>Once fabricated and tested at SwRI, ISIS bracket will be used in support of EPI-Hi and EPI-Lo environmental testing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Bracket Structural Testing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EPI-Hi, EPI-Lo, and ISIS Bracket modeling have been completed</a:t>
            </a:r>
          </a:p>
          <a:p>
            <a:pPr lvl="1"/>
            <a:r>
              <a:rPr lang="en-US" dirty="0" smtClean="0"/>
              <a:t>Satisfies EDTRD requirements</a:t>
            </a:r>
          </a:p>
          <a:p>
            <a:pPr lvl="1"/>
            <a:r>
              <a:rPr lang="en-US" dirty="0" smtClean="0"/>
              <a:t>Have required margins of safety</a:t>
            </a:r>
          </a:p>
          <a:p>
            <a:r>
              <a:rPr lang="en-US" dirty="0" smtClean="0"/>
              <a:t>Ready to begin EM Fabrication</a:t>
            </a:r>
            <a:r>
              <a:rPr lang="en-US" dirty="0"/>
              <a:t> </a:t>
            </a:r>
            <a:r>
              <a:rPr lang="en-US" dirty="0" smtClean="0"/>
              <a:t>and move into Phase 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Design Requirements taken from SPP </a:t>
            </a:r>
            <a:r>
              <a:rPr lang="en-US" sz="2400" dirty="0"/>
              <a:t>Environmental Design and Test Requirements </a:t>
            </a:r>
            <a:r>
              <a:rPr lang="en-US" sz="2400" dirty="0" smtClean="0"/>
              <a:t>Document (EDTRD), Document 7434-9039 Revision –</a:t>
            </a:r>
          </a:p>
          <a:p>
            <a:pPr lvl="1"/>
            <a:r>
              <a:rPr lang="en-US" sz="2000" dirty="0" smtClean="0"/>
              <a:t>A structural analysis shall be completed to verify the component structural integrity.</a:t>
            </a:r>
          </a:p>
          <a:p>
            <a:pPr lvl="1"/>
            <a:r>
              <a:rPr lang="en-US" sz="2000" dirty="0" smtClean="0"/>
              <a:t>Instrument minimum </a:t>
            </a:r>
            <a:r>
              <a:rPr lang="en-US" sz="2000" dirty="0"/>
              <a:t>resonant frequency shall be greater than 80 </a:t>
            </a:r>
            <a:r>
              <a:rPr lang="en-US" sz="2000" dirty="0" smtClean="0"/>
              <a:t>Hz. </a:t>
            </a:r>
            <a:endParaRPr lang="en-US" sz="2000" dirty="0"/>
          </a:p>
          <a:p>
            <a:pPr lvl="1"/>
            <a:r>
              <a:rPr lang="en-US" sz="2000" dirty="0" smtClean="0"/>
              <a:t>PWAs </a:t>
            </a:r>
            <a:r>
              <a:rPr lang="en-US" sz="2000" dirty="0"/>
              <a:t>shall be designed to have a first structural resonance frequency above 150 </a:t>
            </a:r>
            <a:r>
              <a:rPr lang="en-US" sz="2000" dirty="0" smtClean="0"/>
              <a:t>Hz. </a:t>
            </a:r>
          </a:p>
          <a:p>
            <a:pPr lvl="1"/>
            <a:r>
              <a:rPr lang="en-US" sz="2000" dirty="0" smtClean="0"/>
              <a:t>All bus-mounted components and subsystems shall be designed to the quasi-static accelerations derived from the MAC (Mass Acceleration Curve).</a:t>
            </a:r>
          </a:p>
          <a:p>
            <a:pPr lvl="1"/>
            <a:endParaRPr lang="en-US" sz="2000" dirty="0" smtClean="0"/>
          </a:p>
          <a:p>
            <a:pPr lvl="1"/>
            <a:endParaRPr lang="en-US" sz="23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 smtClean="0"/>
              <a:t>EPI-Hi Structural Analysis Requirements</a:t>
            </a:r>
            <a:endParaRPr lang="en-US" dirty="0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Environments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47775"/>
            <a:ext cx="8228013" cy="5305425"/>
          </a:xfrm>
        </p:spPr>
        <p:txBody>
          <a:bodyPr>
            <a:normAutofit/>
          </a:bodyPr>
          <a:lstStyle/>
          <a:p>
            <a:pPr>
              <a:lnSpc>
                <a:spcPct val="73000"/>
              </a:lnSpc>
            </a:pPr>
            <a:endParaRPr lang="en-US" sz="1800" dirty="0"/>
          </a:p>
          <a:p>
            <a:pPr>
              <a:lnSpc>
                <a:spcPct val="73000"/>
              </a:lnSpc>
            </a:pPr>
            <a:endParaRPr lang="en-US" sz="1800" dirty="0"/>
          </a:p>
          <a:p>
            <a:pPr>
              <a:lnSpc>
                <a:spcPct val="73000"/>
              </a:lnSpc>
            </a:pPr>
            <a:endParaRPr lang="en-US" sz="1800" dirty="0"/>
          </a:p>
          <a:p>
            <a:pPr>
              <a:lnSpc>
                <a:spcPct val="73000"/>
              </a:lnSpc>
            </a:pPr>
            <a:endParaRPr lang="en-US" sz="1800" dirty="0"/>
          </a:p>
          <a:p>
            <a:pPr>
              <a:lnSpc>
                <a:spcPct val="73000"/>
              </a:lnSpc>
            </a:pPr>
            <a:endParaRPr lang="en-US" sz="1800" dirty="0"/>
          </a:p>
          <a:p>
            <a:pPr>
              <a:lnSpc>
                <a:spcPct val="73000"/>
              </a:lnSpc>
            </a:pPr>
            <a:endParaRPr lang="en-US" sz="1800" dirty="0"/>
          </a:p>
          <a:p>
            <a:pPr>
              <a:lnSpc>
                <a:spcPct val="73000"/>
              </a:lnSpc>
            </a:pPr>
            <a:endParaRPr lang="en-US" sz="1800" dirty="0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pSp>
        <p:nvGrpSpPr>
          <p:cNvPr id="2" name="Group 10"/>
          <p:cNvGrpSpPr/>
          <p:nvPr/>
        </p:nvGrpSpPr>
        <p:grpSpPr>
          <a:xfrm>
            <a:off x="422275" y="1493520"/>
            <a:ext cx="4322445" cy="3795396"/>
            <a:chOff x="2047875" y="1394301"/>
            <a:chExt cx="5067301" cy="446357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7876" y="1394301"/>
              <a:ext cx="5067300" cy="443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2057400" y="1619250"/>
              <a:ext cx="2571750" cy="2105025"/>
            </a:xfrm>
            <a:prstGeom prst="round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47875" y="4143376"/>
              <a:ext cx="2571750" cy="1714500"/>
            </a:xfrm>
            <a:prstGeom prst="round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6160" y="1564639"/>
            <a:ext cx="3976211" cy="291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40960" y="4551680"/>
            <a:ext cx="353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EPI-HI: Mass with uncertainty=4.0 kg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MAC: for 4.0 kg, Acceleration=31 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" y="5394960"/>
            <a:ext cx="421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EPI-HI:  Y-direction is Normal to Panel; 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X &amp; Z-directions are Lateral to Panel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Analysis Employs Qualification Level Loads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087120"/>
            <a:ext cx="421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Random Vibration ASD Specifications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Factors of Safety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481" y="1224570"/>
            <a:ext cx="4155440" cy="380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6460" y="5198526"/>
            <a:ext cx="3888740" cy="64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2761" y="1270000"/>
            <a:ext cx="4028439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lvl="0" indent="-227013" algn="l">
              <a:lnSpc>
                <a:spcPct val="85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200" kern="0" dirty="0" smtClean="0">
                <a:latin typeface="+mn-lt"/>
              </a:rPr>
              <a:t>The tabulated factors of safety are applied to the limit loads for quasi-static and sine vibration loads. </a:t>
            </a:r>
          </a:p>
          <a:p>
            <a:pPr marL="227013" lvl="0" indent="-227013" algn="l">
              <a:lnSpc>
                <a:spcPct val="85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200" kern="0" dirty="0" smtClean="0">
                <a:latin typeface="+mn-lt"/>
              </a:rPr>
              <a:t>For random vibration, an additional factor of 1.28 is added to the factors of safety for ultimate and yield. </a:t>
            </a:r>
          </a:p>
          <a:p>
            <a:pPr marL="227013" lvl="0" indent="-227013" algn="l">
              <a:lnSpc>
                <a:spcPct val="85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200" kern="0" dirty="0" smtClean="0">
                <a:latin typeface="+mn-lt"/>
              </a:rPr>
              <a:t>For random vibration analysis, the 3-sigma RMS response from the finite element analysis is employed to calculate margins.</a:t>
            </a:r>
          </a:p>
          <a:p>
            <a:pPr marL="227013" lvl="0" indent="-227013" algn="l">
              <a:lnSpc>
                <a:spcPct val="85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200" kern="0" dirty="0" smtClean="0">
                <a:latin typeface="+mn-lt"/>
              </a:rPr>
              <a:t>Margins of safety calculated using equation on right:</a:t>
            </a:r>
          </a:p>
          <a:p>
            <a:pPr marL="463550" marR="0" lvl="1" indent="-23495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FEM/Boundary </a:t>
            </a:r>
            <a:r>
              <a:rPr lang="en-US" dirty="0"/>
              <a:t>Conditions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6880" y="1292224"/>
            <a:ext cx="8331200" cy="3310255"/>
          </a:xfrm>
        </p:spPr>
        <p:txBody>
          <a:bodyPr/>
          <a:lstStyle/>
          <a:p>
            <a:r>
              <a:rPr lang="en-US" sz="2000" dirty="0" smtClean="0"/>
              <a:t>FE Model Mass = 4.026 kg (CBE mass plus uncertainty)</a:t>
            </a:r>
            <a:endParaRPr lang="en-US" sz="2000" dirty="0"/>
          </a:p>
          <a:p>
            <a:r>
              <a:rPr lang="en-US" sz="2000" dirty="0"/>
              <a:t>Fixed at mounting </a:t>
            </a:r>
            <a:r>
              <a:rPr lang="en-US" sz="2000" dirty="0" smtClean="0"/>
              <a:t>holes on feet (5 places)</a:t>
            </a:r>
            <a:endParaRPr lang="en-US" sz="1800" dirty="0"/>
          </a:p>
        </p:txBody>
      </p:sp>
      <p:pic>
        <p:nvPicPr>
          <p:cNvPr id="4" name="Picture 3" descr="m3.jpg"/>
          <p:cNvPicPr>
            <a:picLocks noChangeAspect="1"/>
          </p:cNvPicPr>
          <p:nvPr/>
        </p:nvPicPr>
        <p:blipFill>
          <a:blip r:embed="rId3" cstate="print"/>
          <a:srcRect l="26249" t="472" r="6667"/>
          <a:stretch>
            <a:fillRect/>
          </a:stretch>
        </p:blipFill>
        <p:spPr>
          <a:xfrm>
            <a:off x="2140796" y="2021840"/>
            <a:ext cx="4895260" cy="4429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7560" y="160655"/>
            <a:ext cx="7162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EPI-Hi Modal Frequencies (1/2)</a:t>
            </a:r>
            <a:endParaRPr lang="en-US" dirty="0"/>
          </a:p>
        </p:txBody>
      </p:sp>
      <p:sp>
        <p:nvSpPr>
          <p:cNvPr id="13209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14960" y="1290320"/>
            <a:ext cx="8473440" cy="5029200"/>
          </a:xfrm>
          <a:noFill/>
          <a:ln/>
        </p:spPr>
        <p:txBody>
          <a:bodyPr/>
          <a:lstStyle/>
          <a:p>
            <a:pPr>
              <a:lnSpc>
                <a:spcPct val="83000"/>
              </a:lnSpc>
            </a:pPr>
            <a:r>
              <a:rPr lang="en-US" dirty="0"/>
              <a:t>Instrument Fundamental </a:t>
            </a:r>
            <a:r>
              <a:rPr lang="en-US" dirty="0" smtClean="0"/>
              <a:t>Frequencies</a:t>
            </a:r>
          </a:p>
          <a:p>
            <a:pPr>
              <a:lnSpc>
                <a:spcPct val="83000"/>
              </a:lnSpc>
            </a:pPr>
            <a:endParaRPr lang="en-US" sz="2000" dirty="0"/>
          </a:p>
          <a:p>
            <a:pPr>
              <a:lnSpc>
                <a:spcPct val="83000"/>
              </a:lnSpc>
            </a:pPr>
            <a:endParaRPr lang="en-US" sz="2000" dirty="0"/>
          </a:p>
          <a:p>
            <a:pPr>
              <a:lnSpc>
                <a:spcPct val="83000"/>
              </a:lnSpc>
            </a:pPr>
            <a:endParaRPr lang="en-US" sz="2000" dirty="0"/>
          </a:p>
          <a:p>
            <a:pPr marL="1600200" lvl="3">
              <a:lnSpc>
                <a:spcPct val="83000"/>
              </a:lnSpc>
              <a:buNone/>
            </a:pPr>
            <a:endParaRPr lang="en-US" sz="1800" dirty="0"/>
          </a:p>
          <a:p>
            <a:pPr>
              <a:lnSpc>
                <a:spcPct val="83000"/>
              </a:lnSpc>
              <a:buFont typeface="Arial" charset="0"/>
              <a:buNone/>
            </a:pPr>
            <a:endParaRPr lang="en-US" sz="2000" dirty="0"/>
          </a:p>
        </p:txBody>
      </p:sp>
      <p:pic>
        <p:nvPicPr>
          <p:cNvPr id="5" name="Picture 4" descr="Mode2.jpg"/>
          <p:cNvPicPr>
            <a:picLocks noChangeAspect="1"/>
          </p:cNvPicPr>
          <p:nvPr/>
        </p:nvPicPr>
        <p:blipFill>
          <a:blip r:embed="rId3" cstate="print"/>
          <a:srcRect l="27111" t="1945" r="15778" b="10523"/>
          <a:stretch>
            <a:fillRect/>
          </a:stretch>
        </p:blipFill>
        <p:spPr>
          <a:xfrm>
            <a:off x="650241" y="1882960"/>
            <a:ext cx="3663709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240" y="5266179"/>
            <a:ext cx="3637280" cy="78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3000"/>
              </a:lnSpc>
            </a:pPr>
            <a:r>
              <a:rPr lang="en-US" b="1" dirty="0" smtClean="0"/>
              <a:t>471 Hz </a:t>
            </a:r>
            <a:br>
              <a:rPr lang="en-US" b="1" dirty="0" smtClean="0"/>
            </a:br>
            <a:r>
              <a:rPr lang="en-US" b="1" dirty="0" smtClean="0"/>
              <a:t>(side panel diaphragm mode coupled with internal boards)</a:t>
            </a:r>
          </a:p>
        </p:txBody>
      </p:sp>
      <p:pic>
        <p:nvPicPr>
          <p:cNvPr id="8" name="Picture 7" descr="Mode14.jpg"/>
          <p:cNvPicPr>
            <a:picLocks noChangeAspect="1"/>
          </p:cNvPicPr>
          <p:nvPr/>
        </p:nvPicPr>
        <p:blipFill>
          <a:blip r:embed="rId4" cstate="print"/>
          <a:srcRect l="36222" t="446" r="11333" b="11359"/>
          <a:stretch>
            <a:fillRect/>
          </a:stretch>
        </p:blipFill>
        <p:spPr>
          <a:xfrm>
            <a:off x="4561841" y="1869440"/>
            <a:ext cx="3814619" cy="320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02480" y="5266179"/>
            <a:ext cx="3637280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3000"/>
              </a:lnSpc>
            </a:pPr>
            <a:r>
              <a:rPr lang="en-US" b="1" dirty="0" smtClean="0"/>
              <a:t>639 Hz </a:t>
            </a:r>
          </a:p>
          <a:p>
            <a:pPr lvl="1">
              <a:lnSpc>
                <a:spcPct val="83000"/>
              </a:lnSpc>
            </a:pPr>
            <a:r>
              <a:rPr lang="en-US" b="1" dirty="0" smtClean="0"/>
              <a:t>(instrument rocking mode)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7560" y="160655"/>
            <a:ext cx="7162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EPI-Hi Modal Frequencies (2/2)</a:t>
            </a:r>
            <a:endParaRPr lang="en-US" dirty="0"/>
          </a:p>
        </p:txBody>
      </p:sp>
      <p:sp>
        <p:nvSpPr>
          <p:cNvPr id="13209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40080" y="1290320"/>
            <a:ext cx="7122160" cy="5029200"/>
          </a:xfrm>
          <a:noFill/>
          <a:ln/>
        </p:spPr>
        <p:txBody>
          <a:bodyPr/>
          <a:lstStyle/>
          <a:p>
            <a:pPr>
              <a:lnSpc>
                <a:spcPct val="83000"/>
              </a:lnSpc>
            </a:pPr>
            <a:r>
              <a:rPr lang="en-US" dirty="0" smtClean="0"/>
              <a:t>PWA Modes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All PWA Fundamental Frequencies</a:t>
            </a:r>
            <a:r>
              <a:rPr lang="en-US" dirty="0"/>
              <a:t> </a:t>
            </a:r>
            <a:r>
              <a:rPr lang="en-US" dirty="0" smtClean="0"/>
              <a:t>&gt; 150 Hz (EDTRD_0307)</a:t>
            </a:r>
            <a:endParaRPr lang="en-US" dirty="0"/>
          </a:p>
          <a:p>
            <a:pPr marL="1600200" lvl="3">
              <a:lnSpc>
                <a:spcPct val="83000"/>
              </a:lnSpc>
              <a:buNone/>
            </a:pPr>
            <a:endParaRPr lang="en-US" sz="1800" dirty="0"/>
          </a:p>
          <a:p>
            <a:pPr>
              <a:lnSpc>
                <a:spcPct val="83000"/>
              </a:lnSpc>
              <a:buFont typeface="Arial" charset="0"/>
              <a:buNone/>
            </a:pPr>
            <a:endParaRPr lang="en-US" sz="20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4" y="2432063"/>
            <a:ext cx="4916805" cy="287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681538"/>
            <a:ext cx="83724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maxstress-y-rand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1" y="1015999"/>
            <a:ext cx="5805554" cy="3535681"/>
          </a:xfrm>
          <a:prstGeom prst="rect">
            <a:avLst/>
          </a:prstGeom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17880" y="140335"/>
            <a:ext cx="7162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EPI-Hi Stress </a:t>
            </a:r>
            <a:r>
              <a:rPr lang="en-US" dirty="0"/>
              <a:t>Results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4640" y="2103121"/>
            <a:ext cx="2204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 smtClean="0"/>
              <a:t>Worst Case Stress</a:t>
            </a:r>
            <a:r>
              <a:rPr lang="en-US" sz="1600" dirty="0" smtClean="0"/>
              <a:t>: </a:t>
            </a:r>
          </a:p>
          <a:p>
            <a:pPr algn="l"/>
            <a:r>
              <a:rPr lang="en-US" sz="1600" dirty="0" smtClean="0"/>
              <a:t>14956 psi; occurs at housing foot in the Y-axis Random Vibration load case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3235</TotalTime>
  <Words>1056</Words>
  <Application>Microsoft Office PowerPoint</Application>
  <PresentationFormat>On-screen Show (4:3)</PresentationFormat>
  <Paragraphs>160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Mid Phase B Status - ISIS - DRAFT 1</vt:lpstr>
      <vt:lpstr>ISIS Structural</vt:lpstr>
      <vt:lpstr>Outline</vt:lpstr>
      <vt:lpstr>EPI-Hi Structural Analysis Requirements</vt:lpstr>
      <vt:lpstr>EPI-Hi Environments</vt:lpstr>
      <vt:lpstr>EPI-Hi Factors of Safety</vt:lpstr>
      <vt:lpstr>EPI-Hi FEM/Boundary Conditions</vt:lpstr>
      <vt:lpstr>EPI-Hi Modal Frequencies (1/2)</vt:lpstr>
      <vt:lpstr>EPI-Hi Modal Frequencies (2/2)</vt:lpstr>
      <vt:lpstr>EPI-Hi Stress Results</vt:lpstr>
      <vt:lpstr>ISIS Bracket Mechanical Design Requirements</vt:lpstr>
      <vt:lpstr>ISIS Mechanical Design Overview</vt:lpstr>
      <vt:lpstr>ISIS Bracket Design Overview</vt:lpstr>
      <vt:lpstr>ISIS Bracket Fabrication</vt:lpstr>
      <vt:lpstr>ISIS Bracket FEM/Boundary Conditions</vt:lpstr>
      <vt:lpstr>ISIS Bracket FEM - Modal Results</vt:lpstr>
      <vt:lpstr>ISIS Bracket FEM - Structural Setup</vt:lpstr>
      <vt:lpstr>ISIS Bracket FEM - Notching</vt:lpstr>
      <vt:lpstr>ISIS Bracket Structural Design Margins</vt:lpstr>
      <vt:lpstr>ISIS Bracket Stress Results (Preliminary)</vt:lpstr>
      <vt:lpstr>ISIS Bracket Structural Testing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nalexander</cp:lastModifiedBy>
  <cp:revision>261</cp:revision>
  <cp:lastPrinted>2012-05-09T16:55:26Z</cp:lastPrinted>
  <dcterms:created xsi:type="dcterms:W3CDTF">2013-01-28T12:52:32Z</dcterms:created>
  <dcterms:modified xsi:type="dcterms:W3CDTF">2013-10-30T18:31:20Z</dcterms:modified>
</cp:coreProperties>
</file>