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13" r:id="rId2"/>
    <p:sldId id="422" r:id="rId3"/>
    <p:sldId id="428" r:id="rId4"/>
    <p:sldId id="427" r:id="rId5"/>
    <p:sldId id="426" r:id="rId6"/>
    <p:sldId id="424" r:id="rId7"/>
    <p:sldId id="418" r:id="rId8"/>
    <p:sldId id="421" r:id="rId9"/>
    <p:sldId id="423" r:id="rId10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A8F754F-D314-A544-B58E-3A9AFD86BEAA}">
          <p14:sldIdLst>
            <p14:sldId id="413"/>
            <p14:sldId id="422"/>
            <p14:sldId id="428"/>
            <p14:sldId id="427"/>
            <p14:sldId id="426"/>
            <p14:sldId id="425"/>
            <p14:sldId id="424"/>
            <p14:sldId id="418"/>
            <p14:sldId id="421"/>
            <p14:sldId id="4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9367" autoAdjust="0"/>
  </p:normalViewPr>
  <p:slideViewPr>
    <p:cSldViewPr snapToGrid="0">
      <p:cViewPr varScale="1">
        <p:scale>
          <a:sx n="98" d="100"/>
          <a:sy n="98" d="100"/>
        </p:scale>
        <p:origin x="-9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2" y="2567235"/>
            <a:ext cx="2159047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3052" y="7684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18 – </a:t>
            </a:r>
            <a:r>
              <a:rPr lang="en-US" sz="1000" baseline="0" dirty="0" smtClean="0"/>
              <a:t> EMI / EMC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EMI / EMC</a:t>
            </a:r>
            <a:endParaRPr lang="en-US" dirty="0"/>
          </a:p>
        </p:txBody>
      </p:sp>
      <p:sp>
        <p:nvSpPr>
          <p:cNvPr id="7" name="Subtitle 3"/>
          <p:cNvSpPr txBox="1">
            <a:spLocks/>
          </p:cNvSpPr>
          <p:nvPr/>
        </p:nvSpPr>
        <p:spPr bwMode="black">
          <a:xfrm>
            <a:off x="2700380" y="5016923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Reid Gurnee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EPI-Lo SE (JHU/APL)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EMC Design Considerations</a:t>
            </a:r>
          </a:p>
          <a:p>
            <a:r>
              <a:rPr lang="en-US" dirty="0" smtClean="0"/>
              <a:t>EMC Grounding</a:t>
            </a:r>
          </a:p>
          <a:p>
            <a:r>
              <a:rPr lang="en-US" dirty="0" smtClean="0"/>
              <a:t>EMC Testing</a:t>
            </a:r>
          </a:p>
          <a:p>
            <a:r>
              <a:rPr lang="en-US" dirty="0" smtClean="0"/>
              <a:t>Heritage CE performance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414173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 smtClean="0"/>
              <a:t>Power supplies crystal controlled to a frequency window centered at n*50 kHz with n&gt;=3 and 500 ppm wide over all operating conditions and time.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The LVPS is synchronized to 200 kHz by a 400 kHz clock provided by the digital boards.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EPI-Hi has 58.8 MHz oscillator and EPI-Lo has 40 MHz oscillator.  Both evenly divide to 400 kHz.</a:t>
            </a: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 smtClean="0"/>
              <a:t>Transformers and big inductors are placed as far from Box walls as possible.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Stable currents to minimize changes in Magnetic Emissions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Control all current paths inside your box to minimize loop area.  Cannot use a solid return plane if a trace is the source.  Any circuit over 100 milliamps AC or 1 amp DC will be analyzed.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 smtClean="0"/>
              <a:t>LVPS has AC currents on primary transformer that exceed 100 mA.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 smtClean="0"/>
              <a:t>EPI-Hi op-heaters can draw only about 30 mA @ 33V.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 Design Considerations (1/3)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3267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 smtClean="0"/>
              <a:t>All Cables outside the metal box must be twisted shielded with 360° shields terminated to the Box with less than 20 mOhms. 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EPI-Lo has no external cables.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EPI-Hi has an external thermal harness for thermal hardware mounted on 3 telescopes and </a:t>
            </a:r>
            <a:r>
              <a:rPr lang="en-US" sz="1800" dirty="0" smtClean="0"/>
              <a:t>E-box and will meet these requirements.</a:t>
            </a: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en-US" sz="2200" dirty="0" smtClean="0">
                <a:ea typeface="ＭＳ Ｐゴシック" charset="-128"/>
              </a:rPr>
              <a:t>EMI Backshells not required by EME but shield must cover connector fully.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ea typeface="ＭＳ Ｐゴシック" charset="-128"/>
              </a:rPr>
              <a:t>EPI-Lo and EPI-Hi boxes designed to accommodate backshells for S/C data and power connectors.</a:t>
            </a:r>
            <a:endParaRPr lang="en-US" sz="1800" dirty="0" smtClean="0">
              <a:solidFill>
                <a:srgbClr val="FF0000"/>
              </a:solidFill>
              <a:ea typeface="ＭＳ Ｐゴシック" charset="-128"/>
            </a:endParaRPr>
          </a:p>
          <a:p>
            <a:pPr>
              <a:lnSpc>
                <a:spcPct val="100000"/>
              </a:lnSpc>
            </a:pPr>
            <a:r>
              <a:rPr lang="en-US" sz="2200" dirty="0" smtClean="0">
                <a:ea typeface="ＭＳ Ｐゴシック" charset="-128"/>
              </a:rPr>
              <a:t>Connector shell to Box resistance before mated &lt; 5 mOhms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ea typeface="ＭＳ Ｐゴシック" charset="-128"/>
              </a:rPr>
              <a:t>Any cable outside the spacecraft body attached to a device must have either 13 mils shielding or DDD first circuit protection.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ea typeface="ＭＳ Ｐゴシック" charset="-128"/>
              </a:rPr>
              <a:t>EPI-Lo has no external cables.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ea typeface="ＭＳ Ｐゴシック" charset="-128"/>
              </a:rPr>
              <a:t>EPI-Hi’s external thermal harness will have adequate shielding.</a:t>
            </a:r>
            <a:endParaRPr lang="en-US" sz="1800" dirty="0" smtClean="0">
              <a:solidFill>
                <a:srgbClr val="FF0000"/>
              </a:solidFill>
              <a:ea typeface="ＭＳ Ｐゴシック" charset="-128"/>
            </a:endParaRP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ea typeface="ＭＳ Ｐゴシック" charset="-128"/>
              </a:rPr>
              <a:t>S/C data / power cable shielding 8 mils (TBR).  S/C interfaces designed to handle DDD.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 Design Considerations (2/3)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3267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579076" cy="5238524"/>
          </a:xfrm>
        </p:spPr>
        <p:txBody>
          <a:bodyPr/>
          <a:lstStyle/>
          <a:p>
            <a:r>
              <a:rPr lang="en-US" sz="2200" dirty="0" smtClean="0">
                <a:ea typeface="ＭＳ Ｐゴシック" charset="-128"/>
              </a:rPr>
              <a:t>All use of Magnetic Materials (Nickel, 400 Series CRSS, etc) must be identified and approved by the project.  High Phosphor Nickel coating is allowed because it is not magnetic.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EPI-Lo </a:t>
            </a:r>
            <a:r>
              <a:rPr lang="en-US" sz="1800" dirty="0">
                <a:ea typeface="ＭＳ Ｐゴシック" charset="-128"/>
              </a:rPr>
              <a:t>has Nickel grids.  Working with</a:t>
            </a:r>
            <a:r>
              <a:rPr lang="en-US" sz="1800" dirty="0" smtClean="0">
                <a:ea typeface="ＭＳ Ｐゴシック" charset="-128"/>
              </a:rPr>
              <a:t> Project </a:t>
            </a:r>
            <a:r>
              <a:rPr lang="en-US" sz="1800" dirty="0">
                <a:ea typeface="ＭＳ Ｐゴシック" charset="-128"/>
              </a:rPr>
              <a:t>to develop magnetic mitigation </a:t>
            </a:r>
            <a:r>
              <a:rPr lang="en-US" sz="1800" dirty="0" smtClean="0">
                <a:ea typeface="ＭＳ Ｐゴシック" charset="-128"/>
              </a:rPr>
              <a:t>plan.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EPI-Hi has no major Nickel parts, only Ni-plated connectors.</a:t>
            </a:r>
            <a:endParaRPr lang="en-US" sz="1800" dirty="0" smtClean="0">
              <a:solidFill>
                <a:srgbClr val="FF0000"/>
              </a:solidFill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EMC Design </a:t>
            </a:r>
            <a:r>
              <a:rPr lang="en-US" dirty="0" smtClean="0">
                <a:ea typeface="ＭＳ Ｐゴシック" charset="-128"/>
              </a:rPr>
              <a:t>Considerations (3/3)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8816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455722"/>
          </a:xfrm>
        </p:spPr>
        <p:txBody>
          <a:bodyPr/>
          <a:lstStyle/>
          <a:p>
            <a:r>
              <a:rPr lang="en-US" sz="2000" dirty="0">
                <a:ea typeface="ＭＳ Ｐゴシック" charset="-128"/>
              </a:rPr>
              <a:t>Primary power supplies isolated by &gt;1 M</a:t>
            </a:r>
            <a:r>
              <a:rPr lang="el-GR" sz="2000" dirty="0" smtClean="0">
                <a:ea typeface="ＭＳ Ｐゴシック" charset="-128"/>
                <a:cs typeface="Arial" charset="0"/>
              </a:rPr>
              <a:t>Ω</a:t>
            </a:r>
            <a:r>
              <a:rPr lang="en-US" sz="2000" dirty="0" smtClean="0">
                <a:ea typeface="ＭＳ Ｐゴシック" charset="-128"/>
              </a:rPr>
              <a:t>.</a:t>
            </a:r>
            <a:endParaRPr lang="en-US" sz="2000" dirty="0" smtClean="0"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Secondary </a:t>
            </a:r>
            <a:r>
              <a:rPr lang="en-US" sz="2000" dirty="0">
                <a:ea typeface="ＭＳ Ｐゴシック" charset="-128"/>
              </a:rPr>
              <a:t>power supply returns tied to chassis with &lt;2.5 m</a:t>
            </a:r>
            <a:r>
              <a:rPr lang="el-GR" sz="2000" dirty="0">
                <a:ea typeface="ＭＳ Ｐゴシック" charset="-128"/>
                <a:cs typeface="Arial" charset="0"/>
              </a:rPr>
              <a:t>Ω</a:t>
            </a:r>
            <a:r>
              <a:rPr lang="en-US" sz="2000" dirty="0">
                <a:ea typeface="ＭＳ Ｐゴシック" charset="-128"/>
              </a:rPr>
              <a:t> in only the Box using the power. </a:t>
            </a:r>
            <a:endParaRPr lang="en-US" sz="2000" dirty="0" smtClean="0"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Grounding </a:t>
            </a:r>
            <a:r>
              <a:rPr lang="en-US" sz="2000" dirty="0">
                <a:ea typeface="ＭＳ Ｐゴシック" charset="-128"/>
              </a:rPr>
              <a:t>Diagrams will show all chassis grounds, primary and secondary power feeds and returns, shields, and signals with </a:t>
            </a:r>
            <a:r>
              <a:rPr lang="en-US" sz="2000" dirty="0" smtClean="0">
                <a:ea typeface="ＭＳ Ｐゴシック" charset="-128"/>
              </a:rPr>
              <a:t>returns.</a:t>
            </a:r>
            <a:endParaRPr lang="en-US" sz="2000" dirty="0">
              <a:ea typeface="ＭＳ Ｐゴシック" charset="-128"/>
            </a:endParaRPr>
          </a:p>
          <a:p>
            <a:r>
              <a:rPr lang="en-US" sz="2000" dirty="0">
                <a:ea typeface="ＭＳ Ｐゴシック" charset="-128"/>
              </a:rPr>
              <a:t>ID all connector pins with first </a:t>
            </a:r>
            <a:r>
              <a:rPr lang="en-US" sz="2000" dirty="0" smtClean="0">
                <a:ea typeface="ＭＳ Ｐゴシック" charset="-128"/>
              </a:rPr>
              <a:t>circuits.</a:t>
            </a:r>
            <a:endParaRPr lang="en-US" sz="2000" dirty="0">
              <a:ea typeface="ＭＳ Ｐゴシック" charset="-128"/>
            </a:endParaRPr>
          </a:p>
          <a:p>
            <a:r>
              <a:rPr lang="en-US" sz="2000" dirty="0">
                <a:ea typeface="ＭＳ Ｐゴシック" charset="-128"/>
              </a:rPr>
              <a:t>Connectors unused in flight shall have a conductive cover with less that 10 </a:t>
            </a:r>
            <a:r>
              <a:rPr lang="en-US" sz="2000" dirty="0" smtClean="0">
                <a:ea typeface="ＭＳ Ｐゴシック" charset="-128"/>
              </a:rPr>
              <a:t>m</a:t>
            </a:r>
            <a:r>
              <a:rPr lang="el-GR" sz="2000" dirty="0" smtClean="0">
                <a:ea typeface="ＭＳ Ｐゴシック" charset="-128"/>
                <a:cs typeface="Arial" charset="0"/>
              </a:rPr>
              <a:t>Ω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n-US" sz="2000" dirty="0">
                <a:ea typeface="ＭＳ Ｐゴシック" charset="-128"/>
              </a:rPr>
              <a:t>from cover to Box </a:t>
            </a:r>
            <a:r>
              <a:rPr lang="en-US" sz="2000" dirty="0" smtClean="0">
                <a:ea typeface="ＭＳ Ｐゴシック" charset="-128"/>
              </a:rPr>
              <a:t>chassis. </a:t>
            </a:r>
            <a:endParaRPr lang="en-US" sz="2000" dirty="0">
              <a:ea typeface="ＭＳ Ｐゴシック" charset="-128"/>
            </a:endParaRPr>
          </a:p>
          <a:p>
            <a:r>
              <a:rPr lang="en-US" sz="2000" dirty="0">
                <a:ea typeface="ＭＳ Ｐゴシック" charset="-128"/>
              </a:rPr>
              <a:t>“Conductive” Box </a:t>
            </a:r>
            <a:r>
              <a:rPr lang="en-US" sz="2000" dirty="0" smtClean="0">
                <a:ea typeface="ＭＳ Ｐゴシック" charset="-128"/>
              </a:rPr>
              <a:t>exterior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Exterior on EPI-Lo will be MLI StaMet outer finish, and </a:t>
            </a:r>
            <a:r>
              <a:rPr lang="en-US" sz="1800" dirty="0" smtClean="0"/>
              <a:t>Z93C55</a:t>
            </a:r>
            <a:r>
              <a:rPr lang="en-US" sz="1800" dirty="0" smtClean="0">
                <a:ea typeface="ＭＳ Ｐゴシック" charset="-128"/>
              </a:rPr>
              <a:t> white conductive paint.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Exterior on EPI-Hi will be MLI and radiator surfaces.</a:t>
            </a:r>
            <a:endParaRPr lang="en-US" sz="1800" dirty="0" smtClean="0">
              <a:solidFill>
                <a:srgbClr val="FF0000"/>
              </a:solidFill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Box </a:t>
            </a:r>
            <a:r>
              <a:rPr lang="en-US" sz="2000" dirty="0">
                <a:ea typeface="ＭＳ Ｐゴシック" charset="-128"/>
              </a:rPr>
              <a:t>design must be at least tongue and groove.  EMI gaskets on flat joints is acceptable</a:t>
            </a:r>
            <a:r>
              <a:rPr lang="en-US" sz="2000" dirty="0" smtClean="0">
                <a:ea typeface="ＭＳ Ｐゴシック" charset="-128"/>
              </a:rPr>
              <a:t>.</a:t>
            </a:r>
          </a:p>
          <a:p>
            <a:pPr lvl="1">
              <a:buClr>
                <a:schemeClr val="tx1"/>
              </a:buClr>
            </a:pPr>
            <a:r>
              <a:rPr lang="en-US" sz="1800" dirty="0" smtClean="0"/>
              <a:t>EPI-Lo utilizes overlap joints and copper tape as necessary to seal seams.</a:t>
            </a:r>
          </a:p>
          <a:p>
            <a:pPr lvl="1">
              <a:buClr>
                <a:schemeClr val="tx1"/>
              </a:buClr>
            </a:pPr>
            <a:r>
              <a:rPr lang="en-US" sz="1800" dirty="0" smtClean="0"/>
              <a:t>EPI-Hi enclosure uses overlap joints, light-tight by design, and copper tape as necessary.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EMC Grounding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491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225102"/>
            <a:ext cx="8426450" cy="2324008"/>
          </a:xfrm>
        </p:spPr>
        <p:txBody>
          <a:bodyPr/>
          <a:lstStyle/>
          <a:p>
            <a:pPr marL="231775" indent="-230188"/>
            <a:r>
              <a:rPr lang="en-US" sz="2000" dirty="0">
                <a:ea typeface="ＭＳ Ｐゴシック" charset="-128"/>
              </a:rPr>
              <a:t>Early Testing (Breadboard, Card level, Engineering Model (EM)) can identify a problem when it can still be fixed without major schedule slip.</a:t>
            </a:r>
          </a:p>
          <a:p>
            <a:pPr marL="231775" indent="-230188"/>
            <a:endParaRPr lang="en-US" sz="2000" u="sng" dirty="0" smtClean="0">
              <a:ea typeface="ＭＳ Ｐゴシック" charset="-128"/>
            </a:endParaRPr>
          </a:p>
          <a:p>
            <a:pPr marL="231775" indent="-230188"/>
            <a:r>
              <a:rPr lang="en-US" sz="2000" dirty="0">
                <a:ea typeface="ＭＳ Ｐゴシック" charset="-128"/>
              </a:rPr>
              <a:t>Doing conducted </a:t>
            </a:r>
            <a:r>
              <a:rPr lang="en-US" sz="2000" dirty="0" smtClean="0">
                <a:ea typeface="ＭＳ Ｐゴシック" charset="-128"/>
              </a:rPr>
              <a:t>emissions </a:t>
            </a:r>
            <a:r>
              <a:rPr lang="en-US" sz="2000" dirty="0">
                <a:ea typeface="ＭＳ Ｐゴシック" charset="-128"/>
              </a:rPr>
              <a:t>(CE) can find most issues</a:t>
            </a:r>
            <a:r>
              <a:rPr lang="en-US" sz="2000" dirty="0" smtClean="0">
                <a:ea typeface="ＭＳ Ｐゴシック" charset="-128"/>
              </a:rPr>
              <a:t>.</a:t>
            </a:r>
          </a:p>
          <a:p>
            <a:pPr marL="231775" indent="-230188"/>
            <a:endParaRPr lang="en-US" sz="2000" u="sng" dirty="0" smtClean="0">
              <a:ea typeface="ＭＳ Ｐゴシック" charset="-128"/>
            </a:endParaRPr>
          </a:p>
          <a:p>
            <a:pPr marL="231775" indent="-230188"/>
            <a:r>
              <a:rPr lang="en-US" sz="2000" dirty="0" smtClean="0">
                <a:ea typeface="ＭＳ Ｐゴシック" charset="-128"/>
              </a:rPr>
              <a:t>Initial CE test on LVPS will occur in Q1 2014.  EPI-Hi and EPI-Lo will test EM units for CE in Q4 2014.</a:t>
            </a:r>
            <a:endParaRPr lang="en-US" sz="2000" dirty="0">
              <a:ea typeface="ＭＳ Ｐゴシック" charset="-128"/>
            </a:endParaRPr>
          </a:p>
          <a:p>
            <a:pPr marL="231775" indent="-230188"/>
            <a:endParaRPr lang="en-US" sz="2000" dirty="0">
              <a:ea typeface="ＭＳ Ｐゴシック" charset="-128"/>
            </a:endParaRPr>
          </a:p>
          <a:p>
            <a:pPr marL="231775" indent="-230188"/>
            <a:endParaRPr lang="en-US" sz="2000" dirty="0">
              <a:ea typeface="ＭＳ Ｐゴシック" charset="-128"/>
            </a:endParaRPr>
          </a:p>
          <a:p>
            <a:pPr marL="231775" indent="-230188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EMC Testing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84516" y="3985219"/>
          <a:ext cx="6096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a typeface="ＭＳ Ｐゴシック" charset="-128"/>
                        </a:rPr>
                        <a:t>Required Tests: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ea typeface="ＭＳ Ｐゴシック" charset="-128"/>
                        </a:rPr>
                        <a:t>Bonding &amp; Isolation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a typeface="ＭＳ Ｐゴシック" charset="-128"/>
                        </a:rPr>
                        <a:t>Conducted Emissions: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ea typeface="ＭＳ Ｐゴシック" charset="-128"/>
                        </a:rPr>
                        <a:t>CE-01, CE-02, CE-07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a typeface="ＭＳ Ｐゴシック" charset="-128"/>
                        </a:rPr>
                        <a:t>Conducted Susceptibility: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ea typeface="ＭＳ Ｐゴシック" charset="-128"/>
                        </a:rPr>
                        <a:t>CS-01, CS-02, CS-06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a typeface="ＭＳ Ｐゴシック" charset="-128"/>
                        </a:rPr>
                        <a:t>Radiated Emissions: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ea typeface="ＭＳ Ｐゴシック" charset="-128"/>
                        </a:rPr>
                        <a:t>RE-01, RE-02, Mag Sniff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a typeface="ＭＳ Ｐゴシック" charset="-128"/>
                        </a:rPr>
                        <a:t>Radiated Susceptibility: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ea typeface="ＭＳ Ｐゴシック" charset="-128"/>
                        </a:rPr>
                        <a:t>RS-03, ESD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1142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256098"/>
            <a:ext cx="8426450" cy="64244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Based on heritage supply that meets MMS requirements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LVPS CE Predicted Performance</a:t>
            </a:r>
            <a:endParaRPr lang="en-US" dirty="0"/>
          </a:p>
        </p:txBody>
      </p:sp>
      <p:pic>
        <p:nvPicPr>
          <p:cNvPr id="1026" name="Picture 2" descr="C:\MyStuff\Solar Probe\Engineering\system engineering\Meetings\PDR\New_CE0103_Comm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9" r="5754"/>
          <a:stretch/>
        </p:blipFill>
        <p:spPr bwMode="auto">
          <a:xfrm>
            <a:off x="0" y="2017140"/>
            <a:ext cx="4510007" cy="371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yStuff\Solar Probe\Engineering\system engineering\Meetings\PDR\New_CE0103_DiffMod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33"/>
          <a:stretch/>
        </p:blipFill>
        <p:spPr bwMode="auto">
          <a:xfrm>
            <a:off x="4340010" y="2037904"/>
            <a:ext cx="4649008" cy="37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4160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EMI/EMC design considerations being followed</a:t>
            </a:r>
          </a:p>
          <a:p>
            <a:r>
              <a:rPr lang="en-US" dirty="0" smtClean="0"/>
              <a:t>No CE issues expected</a:t>
            </a:r>
          </a:p>
          <a:p>
            <a:pPr lvl="1"/>
            <a:r>
              <a:rPr lang="en-US" dirty="0" smtClean="0"/>
              <a:t>Early testing will allow time to mitigate</a:t>
            </a:r>
          </a:p>
          <a:p>
            <a:r>
              <a:rPr lang="en-US" dirty="0" smtClean="0"/>
              <a:t>EPI-Lo Ni grid concerns mitigated with careful handling, use of non-magnetic tools, and testing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5916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1804</TotalTime>
  <Words>798</Words>
  <Application>Microsoft Office PowerPoint</Application>
  <PresentationFormat>On-screen Show (4:3)</PresentationFormat>
  <Paragraphs>72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Mid Phase B Status - ISIS - DRAFT 1</vt:lpstr>
      <vt:lpstr>EMI / EMC</vt:lpstr>
      <vt:lpstr>Outline</vt:lpstr>
      <vt:lpstr>EMC Design Considerations (1/3) </vt:lpstr>
      <vt:lpstr>EMC Design Considerations (2/3) </vt:lpstr>
      <vt:lpstr>EMC Design Considerations (3/3) </vt:lpstr>
      <vt:lpstr>EMC Grounding</vt:lpstr>
      <vt:lpstr>EMC Testing</vt:lpstr>
      <vt:lpstr>LVPS CE Predicted Performance</vt:lpstr>
      <vt:lpstr>Summary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102</cp:revision>
  <cp:lastPrinted>2012-05-09T16:55:26Z</cp:lastPrinted>
  <dcterms:created xsi:type="dcterms:W3CDTF">2013-10-24T08:30:45Z</dcterms:created>
  <dcterms:modified xsi:type="dcterms:W3CDTF">2013-10-29T22:19:46Z</dcterms:modified>
</cp:coreProperties>
</file>