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413" r:id="rId2"/>
    <p:sldId id="450" r:id="rId3"/>
    <p:sldId id="448" r:id="rId4"/>
    <p:sldId id="438" r:id="rId5"/>
    <p:sldId id="420" r:id="rId6"/>
    <p:sldId id="419" r:id="rId7"/>
    <p:sldId id="436" r:id="rId8"/>
    <p:sldId id="437" r:id="rId9"/>
    <p:sldId id="416" r:id="rId10"/>
    <p:sldId id="426" r:id="rId11"/>
    <p:sldId id="432" r:id="rId12"/>
    <p:sldId id="439" r:id="rId13"/>
    <p:sldId id="421" r:id="rId14"/>
    <p:sldId id="422" r:id="rId15"/>
    <p:sldId id="424" r:id="rId16"/>
    <p:sldId id="423" r:id="rId17"/>
    <p:sldId id="440" r:id="rId18"/>
    <p:sldId id="429" r:id="rId19"/>
    <p:sldId id="428" r:id="rId20"/>
    <p:sldId id="449" r:id="rId21"/>
    <p:sldId id="447" r:id="rId22"/>
    <p:sldId id="442" r:id="rId23"/>
    <p:sldId id="441" r:id="rId24"/>
    <p:sldId id="433" r:id="rId25"/>
    <p:sldId id="431" r:id="rId26"/>
    <p:sldId id="435" r:id="rId27"/>
    <p:sldId id="417" r:id="rId28"/>
    <p:sldId id="444" r:id="rId29"/>
    <p:sldId id="443" r:id="rId30"/>
    <p:sldId id="446" r:id="rId31"/>
    <p:sldId id="445" r:id="rId32"/>
    <p:sldId id="427" r:id="rId33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48"/>
            <p14:sldId id="438"/>
            <p14:sldId id="420"/>
            <p14:sldId id="419"/>
            <p14:sldId id="436"/>
            <p14:sldId id="437"/>
            <p14:sldId id="416"/>
            <p14:sldId id="426"/>
            <p14:sldId id="432"/>
            <p14:sldId id="439"/>
            <p14:sldId id="421"/>
            <p14:sldId id="422"/>
            <p14:sldId id="424"/>
            <p14:sldId id="423"/>
            <p14:sldId id="440"/>
            <p14:sldId id="429"/>
          </p14:sldIdLst>
        </p14:section>
        <p14:section name="Untitled Section" id="{F7CDA1DB-49C9-4CCB-8FDD-B969FFE39A0B}">
          <p14:sldIdLst>
            <p14:sldId id="428"/>
            <p14:sldId id="449"/>
            <p14:sldId id="447"/>
            <p14:sldId id="442"/>
            <p14:sldId id="441"/>
            <p14:sldId id="433"/>
            <p14:sldId id="431"/>
            <p14:sldId id="435"/>
            <p14:sldId id="417"/>
            <p14:sldId id="444"/>
            <p14:sldId id="443"/>
            <p14:sldId id="446"/>
            <p14:sldId id="445"/>
            <p14:sldId id="4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FF"/>
    <a:srgbClr val="CDCDDE"/>
    <a:srgbClr val="181E48"/>
    <a:srgbClr val="FFDC6D"/>
    <a:srgbClr val="1C1050"/>
    <a:srgbClr val="1F2C6F"/>
    <a:srgbClr val="26216D"/>
    <a:srgbClr val="151A79"/>
    <a:srgbClr val="1D1D71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81540" autoAdjust="0"/>
  </p:normalViewPr>
  <p:slideViewPr>
    <p:cSldViewPr snapToGrid="0">
      <p:cViewPr varScale="1">
        <p:scale>
          <a:sx n="98" d="100"/>
          <a:sy n="98" d="100"/>
        </p:scale>
        <p:origin x="-9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4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8768" y="2572289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69225" cy="68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629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69225" cy="4722813"/>
          </a:xfrm>
          <a:prstGeom prst="rect">
            <a:avLst/>
          </a:prstGeom>
        </p:spPr>
        <p:txBody>
          <a:bodyPr/>
          <a:lstStyle>
            <a:lvl1pPr>
              <a:buClr>
                <a:srgbClr val="FF2B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7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7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3052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7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17 – </a:t>
            </a:r>
            <a:r>
              <a:rPr lang="en-US" sz="1000" baseline="0" dirty="0" smtClean="0"/>
              <a:t> ISIS Power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file:///\\zeus.space.swri.edu\ndrive\16105_ISIS\Reviews\PDR\zeus.space.swri.edu\ndrive\16105_ISIS\Reviews\PDR\zeus.space.swri.edu\ndrive\16105_ISIS\Reviews\PDR\Users\dodh1\Documents\EPI-LO\mathcad\EMI%20analysis2.xmcd\Selection%2011%202158%20209%202205" TargetMode="External"/><Relationship Id="rId3" Type="http://schemas.openxmlformats.org/officeDocument/2006/relationships/image" Target="../media/image21.png"/><Relationship Id="rId7" Type="http://schemas.openxmlformats.org/officeDocument/2006/relationships/oleObject" Target="file:///\\zeus.space.swri.edu\ndrive\16105_ISIS\Reviews\PDR\zeus.space.swri.edu\ndrive\16105_ISIS\Reviews\PDR\zeus.space.swri.edu\ndrive\16105_ISIS\Reviews\PDR\Users\dodh1\Documents\EPI-LO\mathcad\EMI%20analysis2.xmcd\Selection%2019%202853%20328%20294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Power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black">
          <a:xfrm>
            <a:off x="2700380" y="5001425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LVPS Engineer (JHU/APL)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EPI-Hi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Input connector: </a:t>
            </a:r>
            <a:r>
              <a:rPr lang="en-US" dirty="0" smtClean="0"/>
              <a:t>MWDM2L-9SCBRR2-.</a:t>
            </a:r>
            <a:r>
              <a:rPr lang="en-US" dirty="0"/>
              <a:t>110-429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Output connector: 891-008-51PSBRT1T-429TH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EPI-Lo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Input connector: </a:t>
            </a:r>
            <a:r>
              <a:rPr lang="en-US" dirty="0" smtClean="0"/>
              <a:t>MWDM_L-9SSMR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Inter board connector: </a:t>
            </a:r>
            <a:r>
              <a:rPr lang="en-US" dirty="0" smtClean="0"/>
              <a:t>891-008-51PSBRT1T-429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Safing connector: 803-005-07M5-3EN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Bias </a:t>
            </a:r>
            <a:r>
              <a:rPr lang="en-US" dirty="0"/>
              <a:t>voltage connector: </a:t>
            </a:r>
            <a:r>
              <a:rPr lang="en-US" dirty="0" smtClean="0"/>
              <a:t>09-9001-1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High voltage: Pig tails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6324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Common for EPI-Hi and EPI-Lo: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Main converter is forward with resonant reset operating </a:t>
            </a:r>
            <a:br>
              <a:rPr lang="en-US" dirty="0" smtClean="0"/>
            </a:br>
            <a:r>
              <a:rPr lang="en-US" dirty="0" smtClean="0"/>
              <a:t>at 200 kHz.  Efficiency is &gt;80%.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Digital voltages are linear regulated.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EPI-Lo HVPS: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Bulk high voltage is set at 3.4 kV.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High voltages of up to 3.3 kV are controlled through Opto-couplers.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Bias voltage is up to 200 V.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Topology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649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132114"/>
            <a:ext cx="8785226" cy="52385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EPI-Hi: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Generate low voltages: +12 V, +6 V, +3.3 V, +1.8 V, +1.5 V &amp; -6 V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Primary input current telemetry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Temp sensor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Provide path for Op-heater voltage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EPI-Lo: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Generate low voltages: +13 V, +5 V, +3.3 V and +1.5 V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House keeping through ADC for primary input current, temperature, output currents and output voltages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Generate high voltages and bias voltages to sensors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Hard and soft high voltage safing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9861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EPI-Hi Output Requirements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6709694"/>
              </p:ext>
            </p:extLst>
          </p:nvPr>
        </p:nvGraphicFramePr>
        <p:xfrm>
          <a:off x="974035" y="2362200"/>
          <a:ext cx="725556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113"/>
                <a:gridCol w="1451113"/>
                <a:gridCol w="1451113"/>
                <a:gridCol w="1451113"/>
                <a:gridCol w="1451113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</a:p>
                    <a:p>
                      <a:pPr algn="ctr"/>
                      <a:r>
                        <a:rPr lang="en-US" dirty="0" smtClean="0"/>
                        <a:t>Regulation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(mA)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</a:t>
                      </a:r>
                      <a:r>
                        <a:rPr lang="en-US" baseline="0" dirty="0" smtClean="0"/>
                        <a:t> Load</a:t>
                      </a:r>
                    </a:p>
                    <a:p>
                      <a:pPr algn="ctr"/>
                      <a:r>
                        <a:rPr lang="en-US" baseline="0" dirty="0" smtClean="0"/>
                        <a:t>(mA)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(mA)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+1.53V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±2.5%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+1.82V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+3.41V</a:t>
                      </a:r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±2.5%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+12V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±7%</a:t>
                      </a:r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4646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Output Requirement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6142585"/>
              </p:ext>
            </p:extLst>
          </p:nvPr>
        </p:nvGraphicFramePr>
        <p:xfrm>
          <a:off x="1083731" y="2057400"/>
          <a:ext cx="699678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356"/>
                <a:gridCol w="1399356"/>
                <a:gridCol w="1399356"/>
                <a:gridCol w="1399356"/>
                <a:gridCol w="1399356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Outputs</a:t>
                      </a:r>
                    </a:p>
                    <a:p>
                      <a:pPr algn="ctr"/>
                      <a:r>
                        <a:rPr lang="en-US" dirty="0" smtClean="0"/>
                        <a:t>Regulation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(mA)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</a:t>
                      </a:r>
                      <a:r>
                        <a:rPr lang="en-US" baseline="0" dirty="0" smtClean="0"/>
                        <a:t> Load</a:t>
                      </a:r>
                    </a:p>
                    <a:p>
                      <a:pPr algn="ctr"/>
                      <a:r>
                        <a:rPr lang="en-US" baseline="0" dirty="0" smtClean="0"/>
                        <a:t>(mA)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(mA)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+1.5V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±3%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+3.3V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+5V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±5%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330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Voltages</a:t>
            </a:r>
            <a:endParaRPr lang="en-US" dirty="0"/>
          </a:p>
        </p:txBody>
      </p: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3056467" y="3605742"/>
            <a:ext cx="3124200" cy="762000"/>
            <a:chOff x="2895600" y="3886200"/>
            <a:chExt cx="2883243" cy="914400"/>
          </a:xfrm>
        </p:grpSpPr>
        <p:sp>
          <p:nvSpPr>
            <p:cNvPr id="122" name="Rectangle 121"/>
            <p:cNvSpPr/>
            <p:nvPr/>
          </p:nvSpPr>
          <p:spPr>
            <a:xfrm>
              <a:off x="2895600" y="3886200"/>
              <a:ext cx="2883243" cy="914400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971783" y="3886200"/>
              <a:ext cx="2303078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132667" y="3681942"/>
            <a:ext cx="2438400" cy="1524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MCP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2667" y="4291542"/>
            <a:ext cx="2438400" cy="152400"/>
          </a:xfrm>
          <a:prstGeom prst="rect">
            <a:avLst/>
          </a:prstGeom>
          <a:solidFill>
            <a:srgbClr val="DFC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Anode/Preamp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37467" y="44439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23267" y="44439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9067" y="44439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708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46566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sp>
        <p:nvSpPr>
          <p:cNvPr id="15" name="Rectangle 14"/>
          <p:cNvSpPr/>
          <p:nvPr/>
        </p:nvSpPr>
        <p:spPr>
          <a:xfrm>
            <a:off x="32850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sp>
        <p:nvSpPr>
          <p:cNvPr id="16" name="Rectangle 15"/>
          <p:cNvSpPr/>
          <p:nvPr/>
        </p:nvSpPr>
        <p:spPr>
          <a:xfrm>
            <a:off x="52662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437467" y="42915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23267" y="42915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09067" y="42915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32667" y="3834342"/>
            <a:ext cx="2438400" cy="1524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MCP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571067" y="3986742"/>
            <a:ext cx="152400" cy="158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846190" y="3921522"/>
            <a:ext cx="92891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 smtClean="0">
                <a:solidFill>
                  <a:srgbClr val="0000FF"/>
                </a:solidFill>
              </a:rPr>
              <a:t>+2900V</a:t>
            </a:r>
            <a:endParaRPr lang="en-US" sz="1050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3285067" y="4291542"/>
            <a:ext cx="228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113805" y="5431249"/>
            <a:ext cx="1120777" cy="4154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0000FF"/>
                </a:solidFill>
              </a:rPr>
              <a:t>HVPS Out +</a:t>
            </a:r>
            <a:r>
              <a:rPr lang="en-US" sz="1050" dirty="0" smtClean="0">
                <a:solidFill>
                  <a:srgbClr val="0000FF"/>
                </a:solidFill>
              </a:rPr>
              <a:t>3300V Max</a:t>
            </a:r>
            <a:endParaRPr lang="en-US" sz="1050" dirty="0">
              <a:solidFill>
                <a:srgbClr val="0000FF"/>
              </a:solidFill>
            </a:endParaRPr>
          </a:p>
        </p:txBody>
      </p:sp>
      <p:grpSp>
        <p:nvGrpSpPr>
          <p:cNvPr id="25" name="Group 85"/>
          <p:cNvGrpSpPr>
            <a:grpSpLocks/>
          </p:cNvGrpSpPr>
          <p:nvPr/>
        </p:nvGrpSpPr>
        <p:grpSpPr bwMode="auto">
          <a:xfrm rot="10800000">
            <a:off x="5571067" y="3986742"/>
            <a:ext cx="304800" cy="306388"/>
            <a:chOff x="6858000" y="5334794"/>
            <a:chExt cx="457200" cy="457200"/>
          </a:xfrm>
        </p:grpSpPr>
        <p:cxnSp>
          <p:nvCxnSpPr>
            <p:cNvPr id="117" name="Straight Connector 116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694372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Isosceles Triangle 118"/>
            <p:cNvSpPr/>
            <p:nvPr/>
          </p:nvSpPr>
          <p:spPr>
            <a:xfrm>
              <a:off x="7019925" y="547692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cxnSp>
          <p:nvCxnSpPr>
            <p:cNvPr id="120" name="Straight Connector 119"/>
            <p:cNvCxnSpPr/>
            <p:nvPr/>
          </p:nvCxnSpPr>
          <p:spPr>
            <a:xfrm rot="10800000" flipV="1">
              <a:off x="6867525" y="547692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7248722" y="540092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571067" y="3681942"/>
            <a:ext cx="893763" cy="158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469593" y="3480329"/>
            <a:ext cx="0" cy="998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780492" y="3494617"/>
            <a:ext cx="88582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0000FF"/>
                </a:solidFill>
              </a:rPr>
              <a:t>+  900V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2446867" y="2954867"/>
            <a:ext cx="685800" cy="381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09"/>
          <p:cNvGrpSpPr>
            <a:grpSpLocks/>
          </p:cNvGrpSpPr>
          <p:nvPr/>
        </p:nvGrpSpPr>
        <p:grpSpPr bwMode="auto">
          <a:xfrm>
            <a:off x="2613555" y="2292880"/>
            <a:ext cx="3033712" cy="1204912"/>
            <a:chOff x="4280271" y="3495368"/>
            <a:chExt cx="3102647" cy="697457"/>
          </a:xfrm>
        </p:grpSpPr>
        <p:cxnSp>
          <p:nvCxnSpPr>
            <p:cNvPr id="114" name="Straight Connector 113"/>
            <p:cNvCxnSpPr/>
            <p:nvPr/>
          </p:nvCxnSpPr>
          <p:spPr>
            <a:xfrm rot="10800000">
              <a:off x="4877746" y="4190987"/>
              <a:ext cx="2436982" cy="1838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4300074" y="3613316"/>
              <a:ext cx="621187" cy="534156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Arc 115"/>
            <p:cNvSpPr/>
            <p:nvPr/>
          </p:nvSpPr>
          <p:spPr>
            <a:xfrm rot="1030116">
              <a:off x="4280271" y="3495368"/>
              <a:ext cx="3102647" cy="618430"/>
            </a:xfrm>
            <a:prstGeom prst="arc">
              <a:avLst>
                <a:gd name="adj1" fmla="val 10762462"/>
                <a:gd name="adj2" fmla="val 21408046"/>
              </a:avLst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</p:grpSp>
      <p:grpSp>
        <p:nvGrpSpPr>
          <p:cNvPr id="31" name="Group 121"/>
          <p:cNvGrpSpPr>
            <a:grpSpLocks/>
          </p:cNvGrpSpPr>
          <p:nvPr/>
        </p:nvGrpSpPr>
        <p:grpSpPr bwMode="auto">
          <a:xfrm>
            <a:off x="6317193" y="4378589"/>
            <a:ext cx="304800" cy="306388"/>
            <a:chOff x="6858000" y="5334794"/>
            <a:chExt cx="457200" cy="457200"/>
          </a:xfrm>
        </p:grpSpPr>
        <p:cxnSp>
          <p:nvCxnSpPr>
            <p:cNvPr id="109" name="Straight Connector 108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Isosceles Triangle 110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rot="10800000" flipV="1">
            <a:off x="5571067" y="3183467"/>
            <a:ext cx="1371600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7247467" y="4707467"/>
            <a:ext cx="16002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MCP Return is a ground reference at HVPS (allows MCP current measurement across resistor)</a:t>
            </a:r>
          </a:p>
        </p:txBody>
      </p:sp>
      <p:sp>
        <p:nvSpPr>
          <p:cNvPr id="34" name="Rectangle 33"/>
          <p:cNvSpPr/>
          <p:nvPr/>
        </p:nvSpPr>
        <p:spPr>
          <a:xfrm rot="3618110">
            <a:off x="2200804" y="3156480"/>
            <a:ext cx="873125" cy="114300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/>
                </a:solidFill>
              </a:rPr>
              <a:t>SSD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5190068" y="4858279"/>
            <a:ext cx="1066800" cy="3175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494867" y="4291542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6317987" y="4893733"/>
            <a:ext cx="3048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52102" y="4266670"/>
            <a:ext cx="116524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0000FF"/>
                </a:solidFill>
              </a:rPr>
              <a:t>900V (total diode drop)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999567" y="4091517"/>
            <a:ext cx="7239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0000FF"/>
                </a:solidFill>
              </a:rPr>
              <a:t>1</a:t>
            </a:r>
            <a:r>
              <a:rPr lang="en-US" sz="1050" dirty="0" smtClean="0">
                <a:solidFill>
                  <a:srgbClr val="0000FF"/>
                </a:solidFill>
              </a:rPr>
              <a:t>00V</a:t>
            </a:r>
            <a:endParaRPr lang="en-US" sz="1050" dirty="0">
              <a:solidFill>
                <a:srgbClr val="0000FF"/>
              </a:solidFill>
            </a:endParaRP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2904067" y="4062942"/>
            <a:ext cx="990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FF0000"/>
                </a:solidFill>
              </a:rPr>
              <a:t>+</a:t>
            </a:r>
            <a:r>
              <a:rPr lang="en-US" sz="1050" dirty="0" smtClean="0">
                <a:solidFill>
                  <a:srgbClr val="FF0000"/>
                </a:solidFill>
              </a:rPr>
              <a:t>3000V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1" name="Rectangle 187"/>
          <p:cNvSpPr>
            <a:spLocks noChangeArrowheads="1"/>
          </p:cNvSpPr>
          <p:nvPr/>
        </p:nvSpPr>
        <p:spPr bwMode="auto">
          <a:xfrm>
            <a:off x="3104449" y="2356380"/>
            <a:ext cx="22153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50" dirty="0"/>
              <a:t> 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6779150" y="3032696"/>
            <a:ext cx="838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0000FF"/>
                </a:solidFill>
              </a:rPr>
              <a:t>1000V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1303867" y="2116667"/>
            <a:ext cx="91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Grounded Foils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142067" y="2421467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80467" y="4215342"/>
            <a:ext cx="152400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sp>
        <p:nvSpPr>
          <p:cNvPr id="46" name="Rectangle 45"/>
          <p:cNvSpPr/>
          <p:nvPr/>
        </p:nvSpPr>
        <p:spPr>
          <a:xfrm>
            <a:off x="3894667" y="4215342"/>
            <a:ext cx="152400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5414699" y="3316023"/>
            <a:ext cx="334962" cy="2222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209"/>
          <p:cNvGrpSpPr>
            <a:grpSpLocks/>
          </p:cNvGrpSpPr>
          <p:nvPr/>
        </p:nvGrpSpPr>
        <p:grpSpPr bwMode="auto">
          <a:xfrm rot="19265239">
            <a:off x="3556530" y="1795992"/>
            <a:ext cx="414337" cy="282575"/>
            <a:chOff x="5137840" y="3123557"/>
            <a:chExt cx="414514" cy="282404"/>
          </a:xfrm>
        </p:grpSpPr>
        <p:sp>
          <p:nvSpPr>
            <p:cNvPr id="106" name="Flowchart: Manual Operation 105"/>
            <p:cNvSpPr/>
            <p:nvPr/>
          </p:nvSpPr>
          <p:spPr>
            <a:xfrm rot="4300608">
              <a:off x="5216677" y="3110368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107" name="Flowchart: Manual Operation 106"/>
            <p:cNvSpPr/>
            <p:nvPr/>
          </p:nvSpPr>
          <p:spPr>
            <a:xfrm rot="4300608">
              <a:off x="5256711" y="3073769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16200000" flipV="1">
              <a:off x="5100943" y="3309103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187"/>
          <p:cNvGrpSpPr>
            <a:grpSpLocks/>
          </p:cNvGrpSpPr>
          <p:nvPr/>
        </p:nvGrpSpPr>
        <p:grpSpPr bwMode="auto">
          <a:xfrm rot="20902165">
            <a:off x="4832880" y="2196042"/>
            <a:ext cx="414337" cy="282575"/>
            <a:chOff x="5137840" y="3123557"/>
            <a:chExt cx="414514" cy="282404"/>
          </a:xfrm>
        </p:grpSpPr>
        <p:sp>
          <p:nvSpPr>
            <p:cNvPr id="103" name="Flowchart: Manual Operation 102"/>
            <p:cNvSpPr/>
            <p:nvPr/>
          </p:nvSpPr>
          <p:spPr>
            <a:xfrm rot="4300608">
              <a:off x="5213411" y="3109392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104" name="Flowchart: Manual Operation 103"/>
            <p:cNvSpPr/>
            <p:nvPr/>
          </p:nvSpPr>
          <p:spPr>
            <a:xfrm rot="4300608">
              <a:off x="5255076" y="3069688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cxnSp>
          <p:nvCxnSpPr>
            <p:cNvPr id="105" name="Straight Connector 104"/>
            <p:cNvCxnSpPr/>
            <p:nvPr/>
          </p:nvCxnSpPr>
          <p:spPr>
            <a:xfrm rot="16200000" flipV="1">
              <a:off x="5100235" y="3307915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213"/>
          <p:cNvGrpSpPr>
            <a:grpSpLocks/>
          </p:cNvGrpSpPr>
          <p:nvPr/>
        </p:nvGrpSpPr>
        <p:grpSpPr bwMode="auto">
          <a:xfrm rot="19958582">
            <a:off x="4299480" y="1948392"/>
            <a:ext cx="414337" cy="282575"/>
            <a:chOff x="5137840" y="3123557"/>
            <a:chExt cx="414514" cy="282404"/>
          </a:xfrm>
        </p:grpSpPr>
        <p:sp>
          <p:nvSpPr>
            <p:cNvPr id="100" name="Flowchart: Manual Operation 99"/>
            <p:cNvSpPr/>
            <p:nvPr/>
          </p:nvSpPr>
          <p:spPr>
            <a:xfrm rot="4300608">
              <a:off x="5217393" y="3112126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101" name="Flowchart: Manual Operation 100"/>
            <p:cNvSpPr/>
            <p:nvPr/>
          </p:nvSpPr>
          <p:spPr>
            <a:xfrm rot="4300608">
              <a:off x="5257313" y="3073758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16200000" flipV="1">
              <a:off x="5100789" y="3309147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205"/>
          <p:cNvGrpSpPr>
            <a:grpSpLocks/>
          </p:cNvGrpSpPr>
          <p:nvPr/>
        </p:nvGrpSpPr>
        <p:grpSpPr bwMode="auto">
          <a:xfrm rot="17774870">
            <a:off x="2775480" y="1734080"/>
            <a:ext cx="414337" cy="280987"/>
            <a:chOff x="5137840" y="3123557"/>
            <a:chExt cx="414514" cy="282404"/>
          </a:xfrm>
        </p:grpSpPr>
        <p:sp>
          <p:nvSpPr>
            <p:cNvPr id="97" name="Flowchart: Manual Operation 96"/>
            <p:cNvSpPr/>
            <p:nvPr/>
          </p:nvSpPr>
          <p:spPr>
            <a:xfrm rot="4300608">
              <a:off x="5215280" y="3108433"/>
              <a:ext cx="282405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98" name="Flowchart: Manual Operation 97"/>
            <p:cNvSpPr/>
            <p:nvPr/>
          </p:nvSpPr>
          <p:spPr>
            <a:xfrm rot="4300608">
              <a:off x="5255585" y="3073802"/>
              <a:ext cx="180292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5099688" y="3310340"/>
              <a:ext cx="116471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188"/>
          <p:cNvGrpSpPr>
            <a:grpSpLocks/>
          </p:cNvGrpSpPr>
          <p:nvPr/>
        </p:nvGrpSpPr>
        <p:grpSpPr bwMode="auto">
          <a:xfrm rot="21161976">
            <a:off x="5521855" y="2675467"/>
            <a:ext cx="414337" cy="282575"/>
            <a:chOff x="5137840" y="3123557"/>
            <a:chExt cx="414514" cy="282404"/>
          </a:xfrm>
        </p:grpSpPr>
        <p:sp>
          <p:nvSpPr>
            <p:cNvPr id="94" name="Flowchart: Manual Operation 93"/>
            <p:cNvSpPr/>
            <p:nvPr/>
          </p:nvSpPr>
          <p:spPr>
            <a:xfrm rot="4300608">
              <a:off x="5212962" y="3110256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95" name="Flowchart: Manual Operation 94"/>
            <p:cNvSpPr/>
            <p:nvPr/>
          </p:nvSpPr>
          <p:spPr>
            <a:xfrm rot="4300608">
              <a:off x="5255816" y="3069628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16200000" flipV="1">
              <a:off x="5101022" y="3308374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>
            <a:endCxn id="98" idx="2"/>
          </p:cNvCxnSpPr>
          <p:nvPr/>
        </p:nvCxnSpPr>
        <p:spPr>
          <a:xfrm flipV="1">
            <a:off x="2142067" y="2081742"/>
            <a:ext cx="825500" cy="339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999067" y="1811867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Collimators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837267" y="1811867"/>
            <a:ext cx="990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121"/>
          <p:cNvGrpSpPr>
            <a:grpSpLocks/>
          </p:cNvGrpSpPr>
          <p:nvPr/>
        </p:nvGrpSpPr>
        <p:grpSpPr bwMode="auto">
          <a:xfrm>
            <a:off x="6317193" y="4132527"/>
            <a:ext cx="304800" cy="306388"/>
            <a:chOff x="6858000" y="5334794"/>
            <a:chExt cx="457200" cy="457200"/>
          </a:xfrm>
        </p:grpSpPr>
        <p:cxnSp>
          <p:nvCxnSpPr>
            <p:cNvPr id="89" name="Straight Connector 88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sosceles Triangle 90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121"/>
          <p:cNvGrpSpPr>
            <a:grpSpLocks/>
          </p:cNvGrpSpPr>
          <p:nvPr/>
        </p:nvGrpSpPr>
        <p:grpSpPr bwMode="auto">
          <a:xfrm>
            <a:off x="6317193" y="4589727"/>
            <a:ext cx="304800" cy="306388"/>
            <a:chOff x="6858000" y="5334794"/>
            <a:chExt cx="457200" cy="457200"/>
          </a:xfrm>
        </p:grpSpPr>
        <p:cxnSp>
          <p:nvCxnSpPr>
            <p:cNvPr id="84" name="Straight Connector 83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85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6476870" y="5046926"/>
            <a:ext cx="396080" cy="1"/>
          </a:xfrm>
          <a:prstGeom prst="line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6426971" y="5127115"/>
            <a:ext cx="838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0000FF"/>
                </a:solidFill>
              </a:rPr>
              <a:t>MCP return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6136216" y="2262793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Tecan Grid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5647267" y="2527508"/>
            <a:ext cx="674688" cy="88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893615">
            <a:off x="3523192" y="2145242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sp>
        <p:nvSpPr>
          <p:cNvPr id="74" name="Rectangle 73"/>
          <p:cNvSpPr/>
          <p:nvPr/>
        </p:nvSpPr>
        <p:spPr>
          <a:xfrm rot="1276110">
            <a:off x="4183592" y="2286530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sp>
        <p:nvSpPr>
          <p:cNvPr id="75" name="Rectangle 74"/>
          <p:cNvSpPr/>
          <p:nvPr/>
        </p:nvSpPr>
        <p:spPr>
          <a:xfrm rot="2023617">
            <a:off x="4663017" y="2478617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sp>
        <p:nvSpPr>
          <p:cNvPr id="76" name="Rectangle 75"/>
          <p:cNvSpPr/>
          <p:nvPr/>
        </p:nvSpPr>
        <p:spPr>
          <a:xfrm rot="3794784">
            <a:off x="5351992" y="2918355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cxnSp>
        <p:nvCxnSpPr>
          <p:cNvPr id="77" name="Straight Connector 76"/>
          <p:cNvCxnSpPr>
            <a:stCxn id="74" idx="1"/>
            <a:endCxn id="74" idx="3"/>
          </p:cNvCxnSpPr>
          <p:nvPr/>
        </p:nvCxnSpPr>
        <p:spPr bwMode="auto">
          <a:xfrm rot="10800000" flipH="1" flipV="1">
            <a:off x="4191530" y="2291292"/>
            <a:ext cx="219075" cy="8572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20811040">
            <a:off x="2835805" y="2142067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</p:txBody>
      </p:sp>
      <p:cxnSp>
        <p:nvCxnSpPr>
          <p:cNvPr id="79" name="Straight Connector 78"/>
          <p:cNvCxnSpPr>
            <a:stCxn id="75" idx="1"/>
          </p:cNvCxnSpPr>
          <p:nvPr/>
        </p:nvCxnSpPr>
        <p:spPr bwMode="auto">
          <a:xfrm rot="10800000" flipH="1" flipV="1">
            <a:off x="4683655" y="2461155"/>
            <a:ext cx="201612" cy="11271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5342467" y="2878667"/>
            <a:ext cx="201613" cy="18891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1"/>
          </p:cNvCxnSpPr>
          <p:nvPr/>
        </p:nvCxnSpPr>
        <p:spPr bwMode="auto">
          <a:xfrm rot="10800000" flipH="1" flipV="1">
            <a:off x="3527955" y="2162705"/>
            <a:ext cx="290512" cy="3016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8" idx="1"/>
            <a:endCxn id="78" idx="3"/>
          </p:cNvCxnSpPr>
          <p:nvPr/>
        </p:nvCxnSpPr>
        <p:spPr bwMode="auto">
          <a:xfrm rot="10800000" flipH="1">
            <a:off x="2838980" y="2162705"/>
            <a:ext cx="228600" cy="5397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1"/>
          <p:cNvGrpSpPr>
            <a:grpSpLocks/>
          </p:cNvGrpSpPr>
          <p:nvPr/>
        </p:nvGrpSpPr>
        <p:grpSpPr bwMode="auto">
          <a:xfrm>
            <a:off x="6312430" y="3173941"/>
            <a:ext cx="304800" cy="306388"/>
            <a:chOff x="6858000" y="5334794"/>
            <a:chExt cx="457200" cy="457200"/>
          </a:xfrm>
        </p:grpSpPr>
        <p:cxnSp>
          <p:nvCxnSpPr>
            <p:cNvPr id="125" name="Straight Connector 124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Isosceles Triangle 126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6472941" y="3213365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00FF"/>
                </a:solidFill>
              </a:rPr>
              <a:t>100V</a:t>
            </a:r>
            <a:endParaRPr lang="en-US" sz="1050" dirty="0">
              <a:solidFill>
                <a:srgbClr val="0000FF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6256867" y="2724680"/>
            <a:ext cx="0" cy="2188103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 flipH="1">
            <a:off x="4999567" y="4912783"/>
            <a:ext cx="1257300" cy="0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4999567" y="4912783"/>
            <a:ext cx="8467" cy="1498599"/>
          </a:xfrm>
          <a:prstGeom prst="lin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 flipH="1">
            <a:off x="6256867" y="2722563"/>
            <a:ext cx="1934633" cy="0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672548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HVPS Requirements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3845285"/>
              </p:ext>
            </p:extLst>
          </p:nvPr>
        </p:nvGraphicFramePr>
        <p:xfrm>
          <a:off x="1083734" y="2057400"/>
          <a:ext cx="681566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16"/>
                <a:gridCol w="1703916"/>
                <a:gridCol w="1703916"/>
                <a:gridCol w="1703916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Output Voltage (V)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(uA)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(uA)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Bias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HVPS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3300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MCP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3720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HVPS Current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range: 0 uA to 200 uA</a:t>
            </a:r>
          </a:p>
          <a:p>
            <a:r>
              <a:rPr lang="en-US" dirty="0" smtClean="0"/>
              <a:t>Control granularity: &lt;1 uA</a:t>
            </a:r>
          </a:p>
          <a:p>
            <a:r>
              <a:rPr lang="en-US" dirty="0" smtClean="0"/>
              <a:t>Response time: &lt;1 ms</a:t>
            </a:r>
          </a:p>
          <a:p>
            <a:r>
              <a:rPr lang="en-US" dirty="0" smtClean="0"/>
              <a:t>LVPS sends over-current signal to event board</a:t>
            </a:r>
          </a:p>
          <a:p>
            <a:r>
              <a:rPr lang="en-US" dirty="0" smtClean="0"/>
              <a:t>Event board turns off high voltage output and resets DAC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2692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Transformer: primary and +3.3 V winding is well isolated by +13 V and +6 V windings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+3.3 V is linear regulated from +3.6 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Linear pass transistor is rated for 100 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Worse case fault LVPS goes to full duty cycle, which results in +7.5 V output on +3.6 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Preliminary thermal analysis shows 33°C rise in linear regulator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LVDS Fault Mitigation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5427" y="4618495"/>
            <a:ext cx="7686651" cy="985745"/>
            <a:chOff x="2116476" y="4977516"/>
            <a:chExt cx="4887074" cy="626724"/>
          </a:xfrm>
        </p:grpSpPr>
        <p:sp>
          <p:nvSpPr>
            <p:cNvPr id="4" name="Rectangle 3"/>
            <p:cNvSpPr/>
            <p:nvPr/>
          </p:nvSpPr>
          <p:spPr bwMode="auto">
            <a:xfrm>
              <a:off x="2116476" y="5046867"/>
              <a:ext cx="1417834" cy="55737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DC/DC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560013" y="5046868"/>
              <a:ext cx="1417834" cy="5573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Linear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4" idx="3"/>
              <a:endCxn id="5" idx="1"/>
            </p:cNvCxnSpPr>
            <p:nvPr/>
          </p:nvCxnSpPr>
          <p:spPr bwMode="auto">
            <a:xfrm>
              <a:off x="3534310" y="5325554"/>
              <a:ext cx="1025703" cy="0"/>
            </a:xfrm>
            <a:prstGeom prst="straightConnector1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977847" y="5325554"/>
              <a:ext cx="1025703" cy="0"/>
            </a:xfrm>
            <a:prstGeom prst="straightConnector1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658484" y="5005501"/>
              <a:ext cx="545459" cy="234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+3.6 V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99888" y="4977516"/>
              <a:ext cx="545459" cy="234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+3.3 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59711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Case Thermal Analysis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5759" y="1124744"/>
            <a:ext cx="3846165" cy="52565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6 oz Cu in PWB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Thermal contours plot shown with 8 W total power dissipation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Actual power dissipation &lt;2.5 W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TO-254 </a:t>
            </a:r>
            <a:r>
              <a:rPr lang="en-US" dirty="0"/>
              <a:t>temps for </a:t>
            </a:r>
            <a:r>
              <a:rPr lang="en-US" dirty="0" smtClean="0"/>
              <a:t>6 oz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Junction = </a:t>
            </a:r>
            <a:r>
              <a:rPr lang="en-US" dirty="0" smtClean="0"/>
              <a:t>32.8°C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Case = </a:t>
            </a:r>
            <a:r>
              <a:rPr lang="en-US" dirty="0" smtClean="0"/>
              <a:t>13.2°C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686" y="1438275"/>
            <a:ext cx="4293641" cy="428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252" y="1281522"/>
            <a:ext cx="577174" cy="495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7613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Packaging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Parts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Status Summary</a:t>
            </a:r>
          </a:p>
          <a:p>
            <a:r>
              <a:rPr lang="en-US" dirty="0" smtClean="0"/>
              <a:t>Plan Forward</a:t>
            </a:r>
          </a:p>
          <a:p>
            <a:r>
              <a:rPr lang="en-US" dirty="0" smtClean="0"/>
              <a:t>Peer Reviews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Package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813" y="1501253"/>
            <a:ext cx="60960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5778273" y="1873793"/>
            <a:ext cx="736979" cy="6277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55499" y="1510862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Shields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014834" y="3320456"/>
            <a:ext cx="736979" cy="6277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9041" y="2270430"/>
            <a:ext cx="143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LVPS 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930672" y="2557023"/>
            <a:ext cx="736979" cy="6277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9041" y="3000154"/>
            <a:ext cx="17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Shields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167234" y="3948253"/>
            <a:ext cx="736979" cy="6277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37268" y="3634354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Chassis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858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115" y="2982764"/>
            <a:ext cx="4058908" cy="313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58775" y="3959816"/>
            <a:ext cx="4716920" cy="24108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Packaged in octagon frame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2 daughter boards for high voltages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Stiffener goes across the board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Power dissipation is estimated &lt;2.5 W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Packaging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7318387" y="5009037"/>
            <a:ext cx="235839" cy="5660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36306" y="565017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757208" y="3490425"/>
            <a:ext cx="132650" cy="10003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62736" y="310480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Interconnect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736569" y="5059910"/>
            <a:ext cx="121163" cy="515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0105" y="55751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84" t="20435" r="8017" b="20001"/>
          <a:stretch/>
        </p:blipFill>
        <p:spPr>
          <a:xfrm>
            <a:off x="440370" y="1214812"/>
            <a:ext cx="4055429" cy="247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898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Board Layout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698" y="1419367"/>
            <a:ext cx="6608521" cy="490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7069541" y="4667534"/>
            <a:ext cx="887104" cy="573205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" name="TextBox 6"/>
          <p:cNvSpPr txBox="1"/>
          <p:nvPr/>
        </p:nvSpPr>
        <p:spPr>
          <a:xfrm>
            <a:off x="7713846" y="42982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00501" y="3234519"/>
            <a:ext cx="1050878" cy="10918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84535" y="285153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026324" y="1708244"/>
            <a:ext cx="887104" cy="573205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195263" y="1242367"/>
            <a:ext cx="1418712" cy="1490559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3899953" y="96261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Shield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96144" y="1402442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</a:p>
          <a:p>
            <a:r>
              <a:rPr lang="en-US" dirty="0" smtClean="0"/>
              <a:t>Shield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240741" y="3220871"/>
            <a:ext cx="2473105" cy="697171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" name="TextBox 4"/>
          <p:cNvSpPr txBox="1"/>
          <p:nvPr/>
        </p:nvSpPr>
        <p:spPr>
          <a:xfrm>
            <a:off x="7689797" y="297216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7864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462" y="1002613"/>
            <a:ext cx="50196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Board Placement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73958" y="2284737"/>
            <a:ext cx="1692323" cy="450376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507" y="2085581"/>
            <a:ext cx="7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LVPS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714699" y="2278334"/>
            <a:ext cx="1050877" cy="80606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51421" y="190900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HVPS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657350" y="4005350"/>
            <a:ext cx="2255435" cy="225188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3054" y="38206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0841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sz="3000" dirty="0" smtClean="0"/>
              <a:t>Nominal Output Regulation and Efficiency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0386884"/>
              </p:ext>
            </p:extLst>
          </p:nvPr>
        </p:nvGraphicFramePr>
        <p:xfrm>
          <a:off x="977462" y="1461385"/>
          <a:ext cx="7157544" cy="362607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789386"/>
                <a:gridCol w="1789386"/>
                <a:gridCol w="1789386"/>
                <a:gridCol w="1789386"/>
              </a:tblGrid>
              <a:tr h="766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Load(A)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Regulation(V)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Power(W)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181E48"/>
                    </a:solidFill>
                  </a:tcPr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</a:t>
                      </a:r>
                      <a:r>
                        <a:rPr lang="en-US" sz="2000" u="none" strike="noStrike" dirty="0" smtClean="0">
                          <a:effectLst/>
                        </a:rPr>
                        <a:t>1.53V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1.505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0.2107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</a:t>
                      </a:r>
                      <a:r>
                        <a:rPr lang="en-US" sz="2000" u="none" strike="noStrike" dirty="0" smtClean="0">
                          <a:effectLst/>
                        </a:rPr>
                        <a:t>3.41V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0.287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3.69</a:t>
                      </a:r>
                      <a:r>
                        <a:rPr lang="en-US" sz="2000" u="none" strike="noStrike" baseline="30000" dirty="0" smtClean="0">
                          <a:effectLst/>
                        </a:rPr>
                        <a:t>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0.9758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+6V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0.338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5.97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2.01786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+12V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11.98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0.19168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-6V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0.0714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</a:tr>
              <a:tr h="42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input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4.452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1676" y="5386132"/>
            <a:ext cx="8206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sz="2000" dirty="0" smtClean="0"/>
              <a:t>*+3.41V  shown pre-regulated.  Efficiency is calculated using +3.4 V.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2000" dirty="0" smtClean="0"/>
              <a:t>+3.41 V and +1.82V linear regulator have same design as +1.53 V.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22538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Preliminary EMI completed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WCA for digital voltages regulation = ±2.3%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894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WCA Method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Extreme Value Analysis in Mathcad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Temperature Range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-35°C to + 65°C operational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Resistors Variation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K resistors are 100 ppm (0.8%) + 1% initial tolerance + 2% Aging ≈ 4%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E resistors are 25 ppm (0.2%) + 0.1% initial tolerance + 1% Aging ≈ 1.3%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Z resistor are 5ppm(0.04%)+ 0.01% initial tolerance 0.16% Aging ≈ 0.2%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RH1078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100 Krad data from datasheet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PWM5302S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100 Krad data from datasheet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192849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>
                <a:solidFill>
                  <a:schemeClr val="bg1"/>
                </a:solidFill>
              </a:rPr>
              <a:t>Voltage Regulation WCA Method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Assumptions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199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EMI Analysis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9615" y="3180309"/>
            <a:ext cx="278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Primary Current in Discrete Time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3489" y="3083343"/>
            <a:ext cx="214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Primary Current in CFFT</a:t>
            </a:r>
            <a:endParaRPr 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39" y="3641975"/>
            <a:ext cx="3202929" cy="24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676" y="3716697"/>
            <a:ext cx="308500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4264" y="6067897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CE03 Limit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86917" y="6067897"/>
            <a:ext cx="189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EMI Filter Attenuation</a:t>
            </a:r>
            <a:endParaRPr lang="en-US" sz="1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577" y="1509390"/>
            <a:ext cx="3068791" cy="161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667" y="1509390"/>
            <a:ext cx="3622690" cy="15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6300081"/>
              </p:ext>
            </p:extLst>
          </p:nvPr>
        </p:nvGraphicFramePr>
        <p:xfrm>
          <a:off x="3271076" y="4016736"/>
          <a:ext cx="2943225" cy="838200"/>
        </p:xfrm>
        <a:graphic>
          <a:graphicData uri="http://schemas.openxmlformats.org/presentationml/2006/ole">
            <p:oleObj spid="_x0000_s1090" name="Mathcad" r:id="rId7" imgW="2943225" imgH="838200" progId="Mathcad">
              <p:link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400371"/>
              </p:ext>
            </p:extLst>
          </p:nvPr>
        </p:nvGraphicFramePr>
        <p:xfrm>
          <a:off x="3278717" y="3627980"/>
          <a:ext cx="1885950" cy="447675"/>
        </p:xfrm>
        <a:graphic>
          <a:graphicData uri="http://schemas.openxmlformats.org/presentationml/2006/ole">
            <p:oleObj spid="_x0000_s1091" name="Mathcad" r:id="rId8" imgW="1885950" imgH="447675" progId="Mathcad">
              <p:link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5147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017814"/>
            <a:ext cx="8426450" cy="763361"/>
          </a:xfrm>
        </p:spPr>
        <p:txBody>
          <a:bodyPr/>
          <a:lstStyle/>
          <a:p>
            <a:r>
              <a:rPr lang="en-US" dirty="0" smtClean="0"/>
              <a:t>All parts are rad-hard to &gt;100 krad</a:t>
            </a:r>
          </a:p>
          <a:p>
            <a:r>
              <a:rPr lang="en-US" dirty="0" smtClean="0"/>
              <a:t>Parts submitted to PCB.  No issues expected.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4303997"/>
              </p:ext>
            </p:extLst>
          </p:nvPr>
        </p:nvGraphicFramePr>
        <p:xfrm>
          <a:off x="933449" y="1884045"/>
          <a:ext cx="7391400" cy="4246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63800"/>
                <a:gridCol w="2463800"/>
                <a:gridCol w="2463800"/>
              </a:tblGrid>
              <a:tr h="323365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r>
                        <a:rPr lang="en-US" baseline="0" dirty="0" smtClean="0"/>
                        <a:t> Number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PWM3052S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PWM 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Aeroflex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ADC128S102QML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r>
                        <a:rPr lang="en-US" sz="1400" baseline="0" dirty="0" smtClean="0"/>
                        <a:t> Bit-</a:t>
                      </a:r>
                      <a:r>
                        <a:rPr lang="en-US" sz="1400" dirty="0" smtClean="0"/>
                        <a:t>ADC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RH1009MW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2.5V Reference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Linear Tech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RH1078MW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power Opamp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Linear Tech</a:t>
                      </a:r>
                      <a:endParaRPr lang="en-US" sz="1400" dirty="0"/>
                    </a:p>
                  </a:txBody>
                  <a:tcPr/>
                </a:tc>
              </a:tr>
              <a:tr h="3238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M49470X01335KBB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Stacked</a:t>
                      </a:r>
                      <a:r>
                        <a:rPr lang="en-US" sz="1400" baseline="0" dirty="0" smtClean="0"/>
                        <a:t> 3.3uF Ceramic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Presidio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IRHNM57110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100V N Channel</a:t>
                      </a:r>
                      <a:r>
                        <a:rPr lang="en-US" sz="1400" baseline="0" dirty="0" smtClean="0"/>
                        <a:t> FET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JANSR1N5811US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100V Schottky</a:t>
                      </a:r>
                      <a:r>
                        <a:rPr lang="en-US" sz="1400" baseline="0" dirty="0" smtClean="0"/>
                        <a:t> Diode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Microsemi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JANSR2N2222AUB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NPN transistor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Microsemi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JANSR2N3501UB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NPN transistor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Microsemi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66353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voltage opto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Micropac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ADCMP600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Comparator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Analog Devices</a:t>
                      </a:r>
                      <a:endParaRPr lang="en-US" sz="1400" dirty="0"/>
                    </a:p>
                  </a:txBody>
                  <a:tcPr/>
                </a:tc>
              </a:tr>
              <a:tr h="32336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658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lnSpc>
                <a:spcPct val="100000"/>
              </a:lnSpc>
              <a:defRPr/>
            </a:pPr>
            <a:r>
              <a:rPr lang="en-US" dirty="0"/>
              <a:t>Follows APL </a:t>
            </a:r>
            <a:r>
              <a:rPr lang="en-US" dirty="0" smtClean="0"/>
              <a:t>manufacturing flow</a:t>
            </a:r>
          </a:p>
          <a:p>
            <a:pPr marL="177800" indent="-177800">
              <a:lnSpc>
                <a:spcPct val="100000"/>
              </a:lnSpc>
              <a:defRPr/>
            </a:pPr>
            <a:r>
              <a:rPr lang="en-US" dirty="0" smtClean="0"/>
              <a:t>Significant highlights:</a:t>
            </a:r>
            <a:endParaRPr lang="en-US" dirty="0"/>
          </a:p>
          <a:p>
            <a:pPr marL="577850" lvl="1">
              <a:lnSpc>
                <a:spcPct val="100000"/>
              </a:lnSpc>
              <a:defRPr/>
            </a:pPr>
            <a:r>
              <a:rPr lang="en-US" sz="2000" dirty="0"/>
              <a:t>Populate Passive </a:t>
            </a:r>
            <a:r>
              <a:rPr lang="en-US" sz="2000" dirty="0" smtClean="0"/>
              <a:t>Components with Automatic Measurement.</a:t>
            </a:r>
            <a:endParaRPr lang="en-US" sz="2000" dirty="0"/>
          </a:p>
          <a:p>
            <a:pPr marL="577850" lvl="1">
              <a:lnSpc>
                <a:spcPct val="100000"/>
              </a:lnSpc>
              <a:defRPr/>
            </a:pPr>
            <a:r>
              <a:rPr lang="en-US" sz="2000" dirty="0" smtClean="0"/>
              <a:t>Populate </a:t>
            </a:r>
            <a:r>
              <a:rPr lang="en-US" sz="2000" dirty="0"/>
              <a:t>Actives and Install Known Tailors or Tailor Flags</a:t>
            </a:r>
          </a:p>
          <a:p>
            <a:pPr marL="577850" lvl="1">
              <a:lnSpc>
                <a:spcPct val="100000"/>
              </a:lnSpc>
              <a:defRPr/>
            </a:pPr>
            <a:r>
              <a:rPr lang="en-US" sz="2000" dirty="0"/>
              <a:t>Install into Flight Frame </a:t>
            </a:r>
            <a:endParaRPr lang="en-US" sz="2000" dirty="0" smtClean="0"/>
          </a:p>
          <a:p>
            <a:pPr marL="577850" lvl="1">
              <a:lnSpc>
                <a:spcPct val="100000"/>
              </a:lnSpc>
              <a:defRPr/>
            </a:pPr>
            <a:r>
              <a:rPr lang="en-US" sz="2000" dirty="0" smtClean="0"/>
              <a:t>Execute </a:t>
            </a:r>
            <a:r>
              <a:rPr lang="en-US" sz="2000" dirty="0"/>
              <a:t>Test Procedure to Test and Tailor Entire Board</a:t>
            </a:r>
          </a:p>
          <a:p>
            <a:pPr marL="577850" lvl="1">
              <a:lnSpc>
                <a:spcPct val="100000"/>
              </a:lnSpc>
              <a:defRPr/>
            </a:pPr>
            <a:r>
              <a:rPr lang="en-US" sz="2000" dirty="0"/>
              <a:t>ESS Testing</a:t>
            </a:r>
          </a:p>
          <a:p>
            <a:pPr marL="577850" lvl="1">
              <a:lnSpc>
                <a:spcPct val="100000"/>
              </a:lnSpc>
              <a:defRPr/>
            </a:pPr>
            <a:r>
              <a:rPr lang="en-US" sz="2000" dirty="0"/>
              <a:t>Execute Functional Test Procedure</a:t>
            </a:r>
          </a:p>
          <a:p>
            <a:pPr marL="577850" lvl="1">
              <a:lnSpc>
                <a:spcPct val="100000"/>
              </a:lnSpc>
              <a:defRPr/>
            </a:pPr>
            <a:r>
              <a:rPr lang="en-US" sz="2000" dirty="0"/>
              <a:t>Photograph and </a:t>
            </a:r>
            <a:r>
              <a:rPr lang="en-US" sz="2000" dirty="0" smtClean="0"/>
              <a:t>Conformal </a:t>
            </a:r>
            <a:r>
              <a:rPr lang="en-US" sz="2000" dirty="0"/>
              <a:t>Coat</a:t>
            </a:r>
          </a:p>
          <a:p>
            <a:pPr marL="577850" lvl="1">
              <a:lnSpc>
                <a:spcPct val="100000"/>
              </a:lnSpc>
              <a:defRPr/>
            </a:pPr>
            <a:r>
              <a:rPr lang="en-US" sz="2000" dirty="0"/>
              <a:t>Execute Test Procedure to Calibrate and Characterize Board (over temperature)</a:t>
            </a:r>
          </a:p>
          <a:p>
            <a:pPr marL="577850" lvl="1">
              <a:lnSpc>
                <a:spcPct val="100000"/>
              </a:lnSpc>
              <a:defRPr/>
            </a:pPr>
            <a:r>
              <a:rPr lang="en-US" sz="2000" dirty="0"/>
              <a:t>Release to Next Assembly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7815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Overview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60060" y="1187355"/>
            <a:ext cx="6617103" cy="5016121"/>
            <a:chOff x="1160060" y="1078172"/>
            <a:chExt cx="6617103" cy="50161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362" y="1078172"/>
              <a:ext cx="6380801" cy="501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1160060" y="4476466"/>
              <a:ext cx="1282889" cy="464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8801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EPI-Hi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EM PWB is being fabricated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EPI-Lo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EM is in placement and layout phase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0665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EPI-Hi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Complete testing 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Fabricate flight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EPI-Lo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Fabricate and complete testing 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Fabricate flight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Finalize all documentation and procedures for flight build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Build, tailor, calibrate, and qualify flight units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5136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EPI-Hi LVPS: May 2013, 27 AIs all closed SRI-13-026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EPI-Lo Power: Aug 2013, 5 AIs all closed SRI-13-029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Major Action Items: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EPI-Hi: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Shielding over switching circuits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Output loads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Output regulations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EPI-Lo: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MCP voltage accuracy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LVDS fault mitigation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Bias Voltage Zener diode protection</a:t>
            </a:r>
          </a:p>
          <a:p>
            <a:pPr lvl="2">
              <a:lnSpc>
                <a:spcPct val="100000"/>
              </a:lnSpc>
            </a:pPr>
            <a:endParaRPr lang="en-US" dirty="0" smtClean="0"/>
          </a:p>
          <a:p>
            <a:pPr lvl="2"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3422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145" y="1937134"/>
            <a:ext cx="4924400" cy="318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Electronics Overview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91" t="20627" r="13333" b="22274"/>
          <a:stretch/>
        </p:blipFill>
        <p:spPr bwMode="auto">
          <a:xfrm>
            <a:off x="350170" y="2374123"/>
            <a:ext cx="3228914" cy="23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595" y="5177909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Board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381375" y="4003589"/>
            <a:ext cx="1759036" cy="1358987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40925" y="5547241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381375" y="4534930"/>
            <a:ext cx="2265663" cy="1196977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3351" y="1759214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Boards (x4)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999191" y="1982199"/>
            <a:ext cx="1675041" cy="132941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80426" y="1293776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Boards (x8)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219514" y="1516761"/>
            <a:ext cx="2711729" cy="1695996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323244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EPI-Hi Block Diagram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400" y="1081088"/>
            <a:ext cx="6153203" cy="536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1548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Block Diagram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118" y="1078786"/>
            <a:ext cx="2993528" cy="530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303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Thermal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Survival is -55°C to +85°C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Operational is -35°C to +65°C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Radiation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25 krad (includes RDM=2 from FASTrad analysis)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LET &gt; 80 MeV*cm2/mg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Environment Requirements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984833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Requirements from Solar Probe Bus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Input Specification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Operate over bus voltage of 22 to 35 V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Survive any standing or fluctuating voltage from 0 to 40 V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Meet EMI/EMC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Transformer and power inductor far away from wall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ea typeface="ＭＳ Ｐゴシック" charset="-128"/>
              </a:rPr>
              <a:t>Power supplies crystal controlled to a frequency window centered at n*50 kHz with n&gt;=3 and 500 ppm wide over all operating conditions and time</a:t>
            </a:r>
            <a:r>
              <a:rPr lang="en-US" dirty="0" smtClean="0">
                <a:ea typeface="ＭＳ Ｐゴシック" charset="-128"/>
              </a:rPr>
              <a:t>.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Inrush current limit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Primary Secondary isolation &gt;1 MOhm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Overall efficiency &gt; 70%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LVPS Major Input Requirements</a:t>
            </a:r>
          </a:p>
        </p:txBody>
      </p:sp>
    </p:spTree>
    <p:extLst>
      <p:ext uri="{BB962C8B-B14F-4D97-AF65-F5344CB8AC3E}">
        <p14:creationId xmlns:p14="http://schemas.microsoft.com/office/powerpoint/2010/main" xmlns="" val="1216663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Requirement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dirty="0" smtClean="0"/>
              <a:t>EMI/EMC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 smtClean="0"/>
              <a:t>Inrush Current</a:t>
            </a:r>
          </a:p>
          <a:p>
            <a:pPr marL="228600" lvl="1" indent="0" eaLnBrk="1" hangingPunct="1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92" y="2562863"/>
            <a:ext cx="4169421" cy="298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12" y="2562863"/>
            <a:ext cx="3641415" cy="295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66242" y="568021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CE01&amp; CE03 Limit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0724" y="569969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In-Rush Current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2599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16349</TotalTime>
  <Words>1263</Words>
  <Application>Microsoft Office PowerPoint</Application>
  <PresentationFormat>On-screen Show (4:3)</PresentationFormat>
  <Paragraphs>368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Mid Phase B Status - ISIS - DRAFT 1</vt:lpstr>
      <vt:lpstr>\\zeus.space.swri.edu\ndrive\16105_ISIS\Reviews\PDR\zeus.space.swri.edu\ndrive\16105_ISIS\Reviews\PDR\zeus.space.swri.edu\ndrive\16105_ISIS\Reviews\PDR\Users\dodh1\Documents\EPI-LO\mathcad\EMI analysis2.xmcd\Selection 19 2853 328 2941</vt:lpstr>
      <vt:lpstr>\\zeus.space.swri.edu\ndrive\16105_ISIS\Reviews\PDR\zeus.space.swri.edu\ndrive\16105_ISIS\Reviews\PDR\zeus.space.swri.edu\ndrive\16105_ISIS\Reviews\PDR\Users\dodh1\Documents\EPI-LO\mathcad\EMI analysis2.xmcd\Selection 11 2158 209 2205</vt:lpstr>
      <vt:lpstr>ISIS Power</vt:lpstr>
      <vt:lpstr>Outline</vt:lpstr>
      <vt:lpstr>EPI-Hi Electronics Overview</vt:lpstr>
      <vt:lpstr>EPI-Lo Electronics Overview</vt:lpstr>
      <vt:lpstr>EPI-Hi Block Diagram</vt:lpstr>
      <vt:lpstr>EPI-Lo Block Diagram</vt:lpstr>
      <vt:lpstr>Environment Requirements</vt:lpstr>
      <vt:lpstr>LVPS Major Input Requirements</vt:lpstr>
      <vt:lpstr>Input Power Requirement</vt:lpstr>
      <vt:lpstr>Interface</vt:lpstr>
      <vt:lpstr>Power Topology</vt:lpstr>
      <vt:lpstr>Output Requirements</vt:lpstr>
      <vt:lpstr>EPI-Hi Output Requirements</vt:lpstr>
      <vt:lpstr>EPI-Lo Output Requirement</vt:lpstr>
      <vt:lpstr>Sensor Voltages</vt:lpstr>
      <vt:lpstr>EPI-Lo HVPS Requirements</vt:lpstr>
      <vt:lpstr>HVPS Current Limit</vt:lpstr>
      <vt:lpstr>LVDS Fault Mitigation</vt:lpstr>
      <vt:lpstr>Worst Case Thermal Analysis</vt:lpstr>
      <vt:lpstr>EPI-Hi Package</vt:lpstr>
      <vt:lpstr>EPI-Lo Packaging</vt:lpstr>
      <vt:lpstr>EPI-Hi Board Layout</vt:lpstr>
      <vt:lpstr>EPI-Lo Board Placement</vt:lpstr>
      <vt:lpstr>Nominal Output Regulation and Efficiency</vt:lpstr>
      <vt:lpstr>Analysis</vt:lpstr>
      <vt:lpstr>Voltage Regulation WCA Method  and Assumptions</vt:lpstr>
      <vt:lpstr>EPI-Lo EMI Analysis </vt:lpstr>
      <vt:lpstr>Parts</vt:lpstr>
      <vt:lpstr>Plans for Testing</vt:lpstr>
      <vt:lpstr>Status Summary</vt:lpstr>
      <vt:lpstr>Plan Forward</vt:lpstr>
      <vt:lpstr>Peer Reviews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144</cp:revision>
  <cp:lastPrinted>2012-05-09T16:55:26Z</cp:lastPrinted>
  <dcterms:created xsi:type="dcterms:W3CDTF">2013-01-28T12:52:32Z</dcterms:created>
  <dcterms:modified xsi:type="dcterms:W3CDTF">2013-10-29T00:45:17Z</dcterms:modified>
</cp:coreProperties>
</file>